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7"/>
  </p:notesMasterIdLst>
  <p:sldIdLst>
    <p:sldId id="259" r:id="rId5"/>
    <p:sldId id="257" r:id="rId6"/>
    <p:sldId id="307" r:id="rId7"/>
    <p:sldId id="306" r:id="rId8"/>
    <p:sldId id="308" r:id="rId9"/>
    <p:sldId id="316" r:id="rId10"/>
    <p:sldId id="317" r:id="rId11"/>
    <p:sldId id="318" r:id="rId12"/>
    <p:sldId id="319" r:id="rId13"/>
    <p:sldId id="320" r:id="rId14"/>
    <p:sldId id="321" r:id="rId15"/>
    <p:sldId id="261" r:id="rId16"/>
    <p:sldId id="262" r:id="rId17"/>
    <p:sldId id="263" r:id="rId18"/>
    <p:sldId id="264" r:id="rId19"/>
    <p:sldId id="265" r:id="rId20"/>
    <p:sldId id="266" r:id="rId21"/>
    <p:sldId id="329" r:id="rId22"/>
    <p:sldId id="331" r:id="rId23"/>
    <p:sldId id="315" r:id="rId24"/>
    <p:sldId id="310" r:id="rId25"/>
    <p:sldId id="325" r:id="rId26"/>
    <p:sldId id="300" r:id="rId27"/>
    <p:sldId id="323" r:id="rId28"/>
    <p:sldId id="301" r:id="rId29"/>
    <p:sldId id="324" r:id="rId30"/>
    <p:sldId id="314" r:id="rId31"/>
    <p:sldId id="304" r:id="rId32"/>
    <p:sldId id="326" r:id="rId33"/>
    <p:sldId id="327" r:id="rId34"/>
    <p:sldId id="322" r:id="rId35"/>
    <p:sldId id="351" r:id="rId36"/>
    <p:sldId id="311" r:id="rId37"/>
    <p:sldId id="332" r:id="rId38"/>
    <p:sldId id="333" r:id="rId39"/>
    <p:sldId id="334" r:id="rId40"/>
    <p:sldId id="335" r:id="rId41"/>
    <p:sldId id="336" r:id="rId42"/>
    <p:sldId id="337" r:id="rId43"/>
    <p:sldId id="338" r:id="rId44"/>
    <p:sldId id="339" r:id="rId45"/>
    <p:sldId id="340" r:id="rId46"/>
    <p:sldId id="341" r:id="rId47"/>
    <p:sldId id="342" r:id="rId48"/>
    <p:sldId id="343" r:id="rId49"/>
    <p:sldId id="344" r:id="rId50"/>
    <p:sldId id="345" r:id="rId51"/>
    <p:sldId id="346" r:id="rId52"/>
    <p:sldId id="347" r:id="rId53"/>
    <p:sldId id="348" r:id="rId54"/>
    <p:sldId id="349" r:id="rId55"/>
    <p:sldId id="350"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6C1C"/>
    <a:srgbClr val="3EBFD6"/>
    <a:srgbClr val="EA831C"/>
    <a:srgbClr val="674831"/>
    <a:srgbClr val="04A07D"/>
    <a:srgbClr val="FFDE62"/>
    <a:srgbClr val="054690"/>
    <a:srgbClr val="D0EA6F"/>
    <a:srgbClr val="D0EA5B"/>
    <a:srgbClr val="533A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107"/>
    <p:restoredTop sz="96208"/>
  </p:normalViewPr>
  <p:slideViewPr>
    <p:cSldViewPr snapToGrid="0" snapToObjects="1">
      <p:cViewPr varScale="1">
        <p:scale>
          <a:sx n="92" d="100"/>
          <a:sy n="92" d="100"/>
        </p:scale>
        <p:origin x="90" y="2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F1718C-EE5C-A545-A26B-F1D44DE2C295}" type="datetimeFigureOut">
              <a:rPr lang="en-US" smtClean="0"/>
              <a:t>7/8/2020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7E57F4-9D9C-5847-BCD2-13B860A1E044}" type="slidenum">
              <a:rPr lang="en-US" smtClean="0"/>
              <a:t>‹#›</a:t>
            </a:fld>
            <a:endParaRPr lang="en-US"/>
          </a:p>
        </p:txBody>
      </p:sp>
    </p:spTree>
    <p:extLst>
      <p:ext uri="{BB962C8B-B14F-4D97-AF65-F5344CB8AC3E}">
        <p14:creationId xmlns:p14="http://schemas.microsoft.com/office/powerpoint/2010/main" val="1454596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8C01E4-BBDE-A04D-BF52-50C7E63D7B5A}"/>
              </a:ext>
            </a:extLst>
          </p:cNvPr>
          <p:cNvSpPr>
            <a:spLocks noGrp="1"/>
          </p:cNvSpPr>
          <p:nvPr>
            <p:ph type="title" hasCustomPrompt="1"/>
          </p:nvPr>
        </p:nvSpPr>
        <p:spPr>
          <a:xfrm>
            <a:off x="7555041" y="659567"/>
            <a:ext cx="4132289" cy="5477359"/>
          </a:xfrm>
        </p:spPr>
        <p:txBody>
          <a:bodyPr anchor="ctr">
            <a:normAutofit/>
          </a:bodyPr>
          <a:lstStyle>
            <a:lvl1pPr algn="ctr">
              <a:lnSpc>
                <a:spcPct val="100000"/>
              </a:lnSpc>
              <a:defRPr sz="4400">
                <a:solidFill>
                  <a:schemeClr val="accent4">
                    <a:lumMod val="50000"/>
                  </a:schemeClr>
                </a:solidFill>
              </a:defRPr>
            </a:lvl1pPr>
          </a:lstStyle>
          <a:p>
            <a:r>
              <a:rPr lang="en-US" dirty="0"/>
              <a:t>Click to Edit Title</a:t>
            </a:r>
          </a:p>
        </p:txBody>
      </p:sp>
    </p:spTree>
    <p:extLst>
      <p:ext uri="{BB962C8B-B14F-4D97-AF65-F5344CB8AC3E}">
        <p14:creationId xmlns:p14="http://schemas.microsoft.com/office/powerpoint/2010/main" val="3057468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A">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663493-8C84-E346-96AF-8ED8B8873B92}"/>
              </a:ext>
            </a:extLst>
          </p:cNvPr>
          <p:cNvSpPr/>
          <p:nvPr userDrawn="1"/>
        </p:nvSpPr>
        <p:spPr>
          <a:xfrm>
            <a:off x="0" y="0"/>
            <a:ext cx="12192000" cy="2355163"/>
          </a:xfrm>
          <a:prstGeom prst="rect">
            <a:avLst/>
          </a:prstGeom>
          <a:solidFill>
            <a:schemeClr val="accent6">
              <a:lumMod val="75000"/>
            </a:schemeClr>
          </a:solidFill>
          <a:ln>
            <a:noFill/>
          </a:ln>
          <a:effectLst>
            <a:outerShdw blurRad="190500" dist="38100" dir="54000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280103-BDBC-4A40-9E85-AE3F70CBE934}"/>
              </a:ext>
            </a:extLst>
          </p:cNvPr>
          <p:cNvSpPr>
            <a:spLocks noGrp="1"/>
          </p:cNvSpPr>
          <p:nvPr>
            <p:ph type="title" hasCustomPrompt="1"/>
          </p:nvPr>
        </p:nvSpPr>
        <p:spPr>
          <a:xfrm>
            <a:off x="1066801" y="403412"/>
            <a:ext cx="10058400" cy="1685768"/>
          </a:xfrm>
        </p:spPr>
        <p:txBody>
          <a:bodyPr anchor="b">
            <a:normAutofit/>
          </a:bodyPr>
          <a:lstStyle>
            <a:lvl1pPr algn="ctr">
              <a:defRPr sz="3600">
                <a:solidFill>
                  <a:schemeClr val="bg1"/>
                </a:solidFill>
              </a:defRPr>
            </a:lvl1pPr>
          </a:lstStyle>
          <a:p>
            <a:r>
              <a:rPr lang="en-US" dirty="0"/>
              <a:t>Click to Edit Section Title</a:t>
            </a:r>
          </a:p>
        </p:txBody>
      </p:sp>
      <p:sp>
        <p:nvSpPr>
          <p:cNvPr id="3" name="Content Placeholder 2">
            <a:extLst>
              <a:ext uri="{FF2B5EF4-FFF2-40B4-BE49-F238E27FC236}">
                <a16:creationId xmlns:a16="http://schemas.microsoft.com/office/drawing/2014/main" id="{788E3A56-FB7B-AC46-8402-D5947961F472}"/>
              </a:ext>
            </a:extLst>
          </p:cNvPr>
          <p:cNvSpPr>
            <a:spLocks noGrp="1"/>
          </p:cNvSpPr>
          <p:nvPr>
            <p:ph idx="1" hasCustomPrompt="1"/>
          </p:nvPr>
        </p:nvSpPr>
        <p:spPr>
          <a:xfrm>
            <a:off x="1066800" y="2662569"/>
            <a:ext cx="10058400" cy="3120392"/>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6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Edit Master text styles (Remember to add alt text to all imported graphics and images.)</a:t>
            </a:r>
          </a:p>
          <a:p>
            <a:pPr lvl="1"/>
            <a:r>
              <a:rPr lang="en-US" dirty="0"/>
              <a:t>Second level</a:t>
            </a:r>
          </a:p>
          <a:p>
            <a:pPr lvl="2"/>
            <a:r>
              <a:rPr lang="en-US" dirty="0"/>
              <a:t>Third level</a:t>
            </a:r>
          </a:p>
          <a:p>
            <a:pPr lvl="3"/>
            <a:r>
              <a:rPr lang="en-US" dirty="0"/>
              <a:t>Fourth level</a:t>
            </a:r>
          </a:p>
        </p:txBody>
      </p:sp>
      <p:sp>
        <p:nvSpPr>
          <p:cNvPr id="7" name="Slide Number Placeholder 6">
            <a:extLst>
              <a:ext uri="{FF2B5EF4-FFF2-40B4-BE49-F238E27FC236}">
                <a16:creationId xmlns:a16="http://schemas.microsoft.com/office/drawing/2014/main" id="{4782F75C-9DD2-074A-96FF-53829C465CFC}"/>
              </a:ext>
            </a:extLst>
          </p:cNvPr>
          <p:cNvSpPr>
            <a:spLocks noGrp="1"/>
          </p:cNvSpPr>
          <p:nvPr>
            <p:ph type="sldNum" sz="quarter" idx="12"/>
          </p:nvPr>
        </p:nvSpPr>
        <p:spPr>
          <a:xfrm>
            <a:off x="8382000" y="6356350"/>
            <a:ext cx="2743200" cy="365125"/>
          </a:xfrm>
        </p:spPr>
        <p:txBody>
          <a:bodyPr rIns="0"/>
          <a:lstStyle/>
          <a:p>
            <a:fld id="{492D8F1A-69A8-9242-9469-8400121D240A}" type="slidenum">
              <a:rPr lang="en-US" smtClean="0"/>
              <a:t>‹#›</a:t>
            </a:fld>
            <a:endParaRPr lang="en-US" dirty="0"/>
          </a:p>
        </p:txBody>
      </p:sp>
      <p:cxnSp>
        <p:nvCxnSpPr>
          <p:cNvPr id="6" name="Straight Connector 5">
            <a:extLst>
              <a:ext uri="{FF2B5EF4-FFF2-40B4-BE49-F238E27FC236}">
                <a16:creationId xmlns:a16="http://schemas.microsoft.com/office/drawing/2014/main" id="{8335C675-F55A-8A44-9B93-9E37ED70F138}"/>
              </a:ext>
            </a:extLst>
          </p:cNvPr>
          <p:cNvCxnSpPr>
            <a:cxnSpLocks/>
          </p:cNvCxnSpPr>
          <p:nvPr userDrawn="1"/>
        </p:nvCxnSpPr>
        <p:spPr>
          <a:xfrm flipH="1">
            <a:off x="0" y="2329763"/>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016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reserve="1">
  <p:cSld name="Section Slide B">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663493-8C84-E346-96AF-8ED8B8873B92}"/>
              </a:ext>
            </a:extLst>
          </p:cNvPr>
          <p:cNvSpPr/>
          <p:nvPr userDrawn="1"/>
        </p:nvSpPr>
        <p:spPr>
          <a:xfrm>
            <a:off x="0" y="0"/>
            <a:ext cx="4049486" cy="6858000"/>
          </a:xfrm>
          <a:prstGeom prst="rect">
            <a:avLst/>
          </a:prstGeom>
          <a:solidFill>
            <a:schemeClr val="accent5"/>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11B4FB25-3788-9D40-8C85-70A6F279CB68}"/>
              </a:ext>
            </a:extLst>
          </p:cNvPr>
          <p:cNvSpPr/>
          <p:nvPr userDrawn="1"/>
        </p:nvSpPr>
        <p:spPr>
          <a:xfrm>
            <a:off x="-1734" y="1112108"/>
            <a:ext cx="4049486" cy="4559350"/>
          </a:xfrm>
          <a:prstGeom prst="rect">
            <a:avLst/>
          </a:prstGeom>
          <a:solidFill>
            <a:srgbClr val="3EBFD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280103-BDBC-4A40-9E85-AE3F70CBE934}"/>
              </a:ext>
            </a:extLst>
          </p:cNvPr>
          <p:cNvSpPr>
            <a:spLocks noGrp="1"/>
          </p:cNvSpPr>
          <p:nvPr>
            <p:ph type="title" hasCustomPrompt="1"/>
          </p:nvPr>
        </p:nvSpPr>
        <p:spPr>
          <a:xfrm>
            <a:off x="247135" y="1335091"/>
            <a:ext cx="3583461" cy="1611995"/>
          </a:xfrm>
        </p:spPr>
        <p:txBody>
          <a:bodyPr anchor="b">
            <a:normAutofit/>
          </a:bodyPr>
          <a:lstStyle>
            <a:lvl1pPr algn="ctr">
              <a:defRPr sz="3600">
                <a:solidFill>
                  <a:schemeClr val="bg1"/>
                </a:solidFill>
              </a:defRPr>
            </a:lvl1pPr>
          </a:lstStyle>
          <a:p>
            <a:r>
              <a:rPr lang="en-US" dirty="0"/>
              <a:t>Click to edit Section title</a:t>
            </a:r>
          </a:p>
        </p:txBody>
      </p:sp>
      <p:sp>
        <p:nvSpPr>
          <p:cNvPr id="3" name="Content Placeholder 2">
            <a:extLst>
              <a:ext uri="{FF2B5EF4-FFF2-40B4-BE49-F238E27FC236}">
                <a16:creationId xmlns:a16="http://schemas.microsoft.com/office/drawing/2014/main" id="{788E3A56-FB7B-AC46-8402-D5947961F472}"/>
              </a:ext>
            </a:extLst>
          </p:cNvPr>
          <p:cNvSpPr>
            <a:spLocks noGrp="1"/>
          </p:cNvSpPr>
          <p:nvPr>
            <p:ph idx="1" hasCustomPrompt="1"/>
          </p:nvPr>
        </p:nvSpPr>
        <p:spPr>
          <a:xfrm>
            <a:off x="4360759" y="1112108"/>
            <a:ext cx="6672648" cy="467085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Edit Master text styles (Remember to add alt text to all imported graphics and images.)</a:t>
            </a:r>
          </a:p>
          <a:p>
            <a:pPr lvl="1"/>
            <a:r>
              <a:rPr lang="en-US" dirty="0"/>
              <a:t>Second level</a:t>
            </a:r>
          </a:p>
          <a:p>
            <a:pPr lvl="2"/>
            <a:r>
              <a:rPr lang="en-US" dirty="0"/>
              <a:t>Third level</a:t>
            </a:r>
          </a:p>
          <a:p>
            <a:pPr lvl="3"/>
            <a:r>
              <a:rPr lang="en-US" dirty="0"/>
              <a:t>Fourth level</a:t>
            </a:r>
          </a:p>
        </p:txBody>
      </p:sp>
      <p:sp>
        <p:nvSpPr>
          <p:cNvPr id="4" name="Text Placeholder 3">
            <a:extLst>
              <a:ext uri="{FF2B5EF4-FFF2-40B4-BE49-F238E27FC236}">
                <a16:creationId xmlns:a16="http://schemas.microsoft.com/office/drawing/2014/main" id="{16BCEDA2-8D63-C44F-BC49-24E0BC45BAEB}"/>
              </a:ext>
            </a:extLst>
          </p:cNvPr>
          <p:cNvSpPr>
            <a:spLocks noGrp="1"/>
          </p:cNvSpPr>
          <p:nvPr>
            <p:ph type="body" sz="half" idx="2" hasCustomPrompt="1"/>
          </p:nvPr>
        </p:nvSpPr>
        <p:spPr>
          <a:xfrm>
            <a:off x="247135" y="2928551"/>
            <a:ext cx="3583461" cy="2533135"/>
          </a:xfrm>
          <a:ln>
            <a:solidFill>
              <a:schemeClr val="accent3">
                <a:lumMod val="20000"/>
                <a:lumOff val="80000"/>
              </a:schemeClr>
            </a:solidFill>
          </a:ln>
        </p:spPr>
        <p:txBody>
          <a:bodyPr>
            <a:normAutofit/>
          </a:bodyPr>
          <a:lstStyle>
            <a:lvl1pPr marL="0" indent="0" algn="ctr">
              <a:buNone/>
              <a:defRPr sz="2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text</a:t>
            </a:r>
          </a:p>
        </p:txBody>
      </p:sp>
      <p:sp>
        <p:nvSpPr>
          <p:cNvPr id="7" name="Slide Number Placeholder 6">
            <a:extLst>
              <a:ext uri="{FF2B5EF4-FFF2-40B4-BE49-F238E27FC236}">
                <a16:creationId xmlns:a16="http://schemas.microsoft.com/office/drawing/2014/main" id="{4782F75C-9DD2-074A-96FF-53829C465CFC}"/>
              </a:ext>
            </a:extLst>
          </p:cNvPr>
          <p:cNvSpPr>
            <a:spLocks noGrp="1"/>
          </p:cNvSpPr>
          <p:nvPr>
            <p:ph type="sldNum" sz="quarter" idx="12"/>
          </p:nvPr>
        </p:nvSpPr>
        <p:spPr>
          <a:xfrm>
            <a:off x="8290207" y="6356350"/>
            <a:ext cx="2743200" cy="365125"/>
          </a:xfrm>
        </p:spPr>
        <p:txBody>
          <a:bodyPr rIns="0"/>
          <a:lstStyle>
            <a:lvl1pPr>
              <a:defRPr>
                <a:solidFill>
                  <a:schemeClr val="accent2"/>
                </a:solidFill>
              </a:defRPr>
            </a:lvl1pPr>
          </a:lstStyle>
          <a:p>
            <a:fld id="{492D8F1A-69A8-9242-9469-8400121D240A}" type="slidenum">
              <a:rPr lang="en-US" smtClean="0"/>
              <a:pPr/>
              <a:t>‹#›</a:t>
            </a:fld>
            <a:endParaRPr lang="en-US" dirty="0"/>
          </a:p>
        </p:txBody>
      </p:sp>
      <p:sp>
        <p:nvSpPr>
          <p:cNvPr id="10" name="Rectangle 9">
            <a:extLst>
              <a:ext uri="{FF2B5EF4-FFF2-40B4-BE49-F238E27FC236}">
                <a16:creationId xmlns:a16="http://schemas.microsoft.com/office/drawing/2014/main" id="{187515FF-A0B8-C748-B888-B5E7E36D9E01}"/>
              </a:ext>
            </a:extLst>
          </p:cNvPr>
          <p:cNvSpPr/>
          <p:nvPr userDrawn="1"/>
        </p:nvSpPr>
        <p:spPr>
          <a:xfrm>
            <a:off x="11510682" y="-37218"/>
            <a:ext cx="681318" cy="6895217"/>
          </a:xfrm>
          <a:prstGeom prst="rect">
            <a:avLst/>
          </a:prstGeom>
          <a:solidFill>
            <a:schemeClr val="accent5"/>
          </a:solidFill>
          <a:ln>
            <a:noFill/>
          </a:ln>
          <a:effectLst>
            <a:outerShdw blurRad="190500" dist="38100" dir="10800000" sx="101000" sy="101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4DEB78EA-BEEE-F349-88FC-0EA343974678}"/>
              </a:ext>
            </a:extLst>
          </p:cNvPr>
          <p:cNvCxnSpPr>
            <a:cxnSpLocks/>
          </p:cNvCxnSpPr>
          <p:nvPr userDrawn="1"/>
        </p:nvCxnSpPr>
        <p:spPr>
          <a:xfrm flipH="1">
            <a:off x="-1734" y="1112108"/>
            <a:ext cx="4049486"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6D4A47C-A252-5E44-B313-E53706F59CD9}"/>
              </a:ext>
            </a:extLst>
          </p:cNvPr>
          <p:cNvCxnSpPr>
            <a:cxnSpLocks/>
          </p:cNvCxnSpPr>
          <p:nvPr userDrawn="1"/>
        </p:nvCxnSpPr>
        <p:spPr>
          <a:xfrm flipH="1">
            <a:off x="-1734" y="5671458"/>
            <a:ext cx="4049486"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26225CB-6D53-5B4E-9EFA-34719523B6EC}"/>
              </a:ext>
            </a:extLst>
          </p:cNvPr>
          <p:cNvCxnSpPr>
            <a:cxnSpLocks/>
          </p:cNvCxnSpPr>
          <p:nvPr userDrawn="1"/>
        </p:nvCxnSpPr>
        <p:spPr>
          <a:xfrm flipV="1">
            <a:off x="11510682" y="-37218"/>
            <a:ext cx="0" cy="689522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1754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2 Column Slid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98F2EA-9DEA-EE4D-B840-68DE3891D4D8}"/>
              </a:ext>
            </a:extLst>
          </p:cNvPr>
          <p:cNvSpPr/>
          <p:nvPr userDrawn="1"/>
        </p:nvSpPr>
        <p:spPr>
          <a:xfrm>
            <a:off x="0" y="0"/>
            <a:ext cx="927847" cy="6858000"/>
          </a:xfrm>
          <a:prstGeom prst="rect">
            <a:avLst/>
          </a:prstGeom>
          <a:solidFill>
            <a:schemeClr val="accent6">
              <a:lumMod val="75000"/>
            </a:schemeClr>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DEDC0F-3BCC-4B40-AC8B-5FD51655BC3D}"/>
              </a:ext>
            </a:extLst>
          </p:cNvPr>
          <p:cNvSpPr>
            <a:spLocks noGrp="1"/>
          </p:cNvSpPr>
          <p:nvPr>
            <p:ph type="title"/>
          </p:nvPr>
        </p:nvSpPr>
        <p:spPr>
          <a:xfrm>
            <a:off x="1277650" y="365125"/>
            <a:ext cx="10046043" cy="1325563"/>
          </a:xfrm>
        </p:spPr>
        <p:txBody>
          <a:bodyPr anchor="b">
            <a:normAutofit/>
          </a:bodyPr>
          <a:lstStyle>
            <a:lvl1pPr>
              <a:defRPr sz="3600"/>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F8ADAEDF-6709-4345-868D-28A3E2BF9A07}"/>
              </a:ext>
            </a:extLst>
          </p:cNvPr>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a:extLst>
              <a:ext uri="{FF2B5EF4-FFF2-40B4-BE49-F238E27FC236}">
                <a16:creationId xmlns:a16="http://schemas.microsoft.com/office/drawing/2014/main" id="{9A17F0D2-6EF4-B446-81DE-946EB47EBEC5}"/>
              </a:ext>
            </a:extLst>
          </p:cNvPr>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6">
            <a:extLst>
              <a:ext uri="{FF2B5EF4-FFF2-40B4-BE49-F238E27FC236}">
                <a16:creationId xmlns:a16="http://schemas.microsoft.com/office/drawing/2014/main" id="{62B3F740-1E9C-A544-964D-48014EBF79BE}"/>
              </a:ext>
            </a:extLst>
          </p:cNvPr>
          <p:cNvSpPr txBox="1">
            <a:spLocks/>
          </p:cNvSpPr>
          <p:nvPr userDrawn="1"/>
        </p:nvSpPr>
        <p:spPr>
          <a:xfrm>
            <a:off x="8580493" y="6356350"/>
            <a:ext cx="2743200" cy="365125"/>
          </a:xfrm>
          <a:prstGeom prst="rect">
            <a:avLst/>
          </a:prstGeom>
        </p:spPr>
        <p:txBody>
          <a:bodyPr vert="horz" lIns="91440" tIns="45720" rIns="0" bIns="45720" rtlCol="0" anchor="ctr"/>
          <a:lstStyle>
            <a:defPPr>
              <a:defRPr lang="en-US"/>
            </a:defPPr>
            <a:lvl1pPr marL="0" algn="r" defTabSz="914400" rtl="0" eaLnBrk="1" latinLnBrk="0" hangingPunct="1">
              <a:defRPr sz="1200" kern="1200">
                <a:solidFill>
                  <a:schemeClr val="accent4"/>
                </a:solidFill>
                <a:latin typeface="Gill Sans Ultra Bold" panose="020B0A0202010402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2D8F1A-69A8-9242-9469-8400121D240A}" type="slidenum">
              <a:rPr lang="en-US" sz="1000" smtClean="0">
                <a:solidFill>
                  <a:schemeClr val="accent2"/>
                </a:solidFill>
                <a:latin typeface="+mj-lt"/>
              </a:rPr>
              <a:pPr/>
              <a:t>‹#›</a:t>
            </a:fld>
            <a:endParaRPr lang="en-US" sz="1000" dirty="0">
              <a:solidFill>
                <a:schemeClr val="accent2"/>
              </a:solidFill>
              <a:latin typeface="+mj-lt"/>
            </a:endParaRPr>
          </a:p>
        </p:txBody>
      </p:sp>
      <p:cxnSp>
        <p:nvCxnSpPr>
          <p:cNvPr id="9" name="Straight Connector 8">
            <a:extLst>
              <a:ext uri="{FF2B5EF4-FFF2-40B4-BE49-F238E27FC236}">
                <a16:creationId xmlns:a16="http://schemas.microsoft.com/office/drawing/2014/main" id="{F3EB2186-3A18-D445-88A4-34402F9511EA}"/>
              </a:ext>
            </a:extLst>
          </p:cNvPr>
          <p:cNvCxnSpPr>
            <a:cxnSpLocks/>
          </p:cNvCxnSpPr>
          <p:nvPr userDrawn="1"/>
        </p:nvCxnSpPr>
        <p:spPr>
          <a:xfrm flipV="1">
            <a:off x="907790" y="-37218"/>
            <a:ext cx="0" cy="689522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6163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1 Column Slide">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47686E-7239-014B-BDE6-C25098C3A993}"/>
              </a:ext>
            </a:extLst>
          </p:cNvPr>
          <p:cNvSpPr/>
          <p:nvPr userDrawn="1"/>
        </p:nvSpPr>
        <p:spPr>
          <a:xfrm>
            <a:off x="0" y="0"/>
            <a:ext cx="927847" cy="6858000"/>
          </a:xfrm>
          <a:prstGeom prst="rect">
            <a:avLst/>
          </a:prstGeom>
          <a:solidFill>
            <a:schemeClr val="accent6">
              <a:lumMod val="75000"/>
            </a:schemeClr>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DEDC0F-3BCC-4B40-AC8B-5FD51655BC3D}"/>
              </a:ext>
            </a:extLst>
          </p:cNvPr>
          <p:cNvSpPr>
            <a:spLocks noGrp="1"/>
          </p:cNvSpPr>
          <p:nvPr>
            <p:ph type="title"/>
          </p:nvPr>
        </p:nvSpPr>
        <p:spPr>
          <a:xfrm>
            <a:off x="1277650" y="365125"/>
            <a:ext cx="10046043" cy="1325563"/>
          </a:xfrm>
        </p:spPr>
        <p:txBody>
          <a:bodyPr anchor="b">
            <a:normAutofit/>
          </a:bodyPr>
          <a:lstStyle>
            <a:lvl1pPr>
              <a:defRPr sz="3600"/>
            </a:lvl1pPr>
          </a:lstStyle>
          <a:p>
            <a:r>
              <a:rPr lang="en-US"/>
              <a:t>Click to edit Master title style</a:t>
            </a:r>
            <a:endParaRPr lang="en-US" dirty="0"/>
          </a:p>
        </p:txBody>
      </p:sp>
      <p:sp>
        <p:nvSpPr>
          <p:cNvPr id="13" name="Slide Number Placeholder 6">
            <a:extLst>
              <a:ext uri="{FF2B5EF4-FFF2-40B4-BE49-F238E27FC236}">
                <a16:creationId xmlns:a16="http://schemas.microsoft.com/office/drawing/2014/main" id="{7E383382-0294-BD4C-A5F0-F13A44A6EA7B}"/>
              </a:ext>
            </a:extLst>
          </p:cNvPr>
          <p:cNvSpPr txBox="1">
            <a:spLocks/>
          </p:cNvSpPr>
          <p:nvPr userDrawn="1"/>
        </p:nvSpPr>
        <p:spPr>
          <a:xfrm>
            <a:off x="8580493" y="6356350"/>
            <a:ext cx="2743200" cy="365125"/>
          </a:xfrm>
          <a:prstGeom prst="rect">
            <a:avLst/>
          </a:prstGeom>
        </p:spPr>
        <p:txBody>
          <a:bodyPr vert="horz" lIns="91440" tIns="45720" rIns="0" bIns="45720" rtlCol="0" anchor="ctr"/>
          <a:lstStyle>
            <a:defPPr>
              <a:defRPr lang="en-US"/>
            </a:defPPr>
            <a:lvl1pPr marL="0" algn="r" defTabSz="914400" rtl="0" eaLnBrk="1" latinLnBrk="0" hangingPunct="1">
              <a:defRPr sz="1200" kern="1200">
                <a:solidFill>
                  <a:schemeClr val="accent4"/>
                </a:solidFill>
                <a:latin typeface="Gill Sans Ultra Bold" panose="020B0A0202010402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2D8F1A-69A8-9242-9469-8400121D240A}" type="slidenum">
              <a:rPr lang="en-US" sz="1000" smtClean="0">
                <a:solidFill>
                  <a:schemeClr val="accent4">
                    <a:lumMod val="50000"/>
                  </a:schemeClr>
                </a:solidFill>
                <a:latin typeface="+mj-lt"/>
              </a:rPr>
              <a:pPr/>
              <a:t>‹#›</a:t>
            </a:fld>
            <a:endParaRPr lang="en-US" sz="1000" dirty="0">
              <a:solidFill>
                <a:schemeClr val="accent4">
                  <a:lumMod val="50000"/>
                </a:schemeClr>
              </a:solidFill>
              <a:latin typeface="+mj-lt"/>
            </a:endParaRPr>
          </a:p>
        </p:txBody>
      </p:sp>
      <p:sp>
        <p:nvSpPr>
          <p:cNvPr id="11" name="Content Placeholder 2">
            <a:extLst>
              <a:ext uri="{FF2B5EF4-FFF2-40B4-BE49-F238E27FC236}">
                <a16:creationId xmlns:a16="http://schemas.microsoft.com/office/drawing/2014/main" id="{19193D36-B121-6342-A5EB-898D4AD08232}"/>
              </a:ext>
            </a:extLst>
          </p:cNvPr>
          <p:cNvSpPr>
            <a:spLocks noGrp="1"/>
          </p:cNvSpPr>
          <p:nvPr>
            <p:ph sz="half" idx="1"/>
          </p:nvPr>
        </p:nvSpPr>
        <p:spPr>
          <a:xfrm>
            <a:off x="1277650" y="1798320"/>
            <a:ext cx="100584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Straight Connector 5">
            <a:extLst>
              <a:ext uri="{FF2B5EF4-FFF2-40B4-BE49-F238E27FC236}">
                <a16:creationId xmlns:a16="http://schemas.microsoft.com/office/drawing/2014/main" id="{1D860091-E249-9C44-9CCA-1956D1962FF4}"/>
              </a:ext>
            </a:extLst>
          </p:cNvPr>
          <p:cNvCxnSpPr>
            <a:cxnSpLocks/>
          </p:cNvCxnSpPr>
          <p:nvPr userDrawn="1"/>
        </p:nvCxnSpPr>
        <p:spPr>
          <a:xfrm flipV="1">
            <a:off x="907790" y="-37218"/>
            <a:ext cx="0" cy="689522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2964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8B9249B-BE17-6849-9D73-B0C3BA84C550}"/>
              </a:ext>
            </a:extLst>
          </p:cNvPr>
          <p:cNvSpPr>
            <a:spLocks noGrp="1"/>
          </p:cNvSpPr>
          <p:nvPr>
            <p:ph type="sldNum" sz="quarter" idx="12"/>
          </p:nvPr>
        </p:nvSpPr>
        <p:spPr/>
        <p:txBody>
          <a:bodyPr/>
          <a:lstStyle>
            <a:lvl1pPr>
              <a:defRPr>
                <a:solidFill>
                  <a:schemeClr val="accent4">
                    <a:lumMod val="50000"/>
                  </a:schemeClr>
                </a:solidFill>
              </a:defRPr>
            </a:lvl1pPr>
          </a:lstStyle>
          <a:p>
            <a:fld id="{492D8F1A-69A8-9242-9469-8400121D240A}" type="slidenum">
              <a:rPr lang="en-US" smtClean="0"/>
              <a:pPr/>
              <a:t>‹#›</a:t>
            </a:fld>
            <a:endParaRPr lang="en-US" dirty="0"/>
          </a:p>
        </p:txBody>
      </p:sp>
    </p:spTree>
    <p:extLst>
      <p:ext uri="{BB962C8B-B14F-4D97-AF65-F5344CB8AC3E}">
        <p14:creationId xmlns:p14="http://schemas.microsoft.com/office/powerpoint/2010/main" val="568866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8381E-AFCD-784E-A656-CB773CF2A8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22B9B0-139C-DF48-ADF3-F70D2FD726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CBED8C-756A-5A4D-B993-E7522DF10DCF}"/>
              </a:ext>
            </a:extLst>
          </p:cNvPr>
          <p:cNvSpPr>
            <a:spLocks noGrp="1"/>
          </p:cNvSpPr>
          <p:nvPr>
            <p:ph type="dt" sz="half" idx="10"/>
          </p:nvPr>
        </p:nvSpPr>
        <p:spPr/>
        <p:txBody>
          <a:bodyPr/>
          <a:lstStyle/>
          <a:p>
            <a:fld id="{7409F52B-526F-4BD0-8AAB-9DAC025A6191}" type="datetime1">
              <a:rPr lang="en-US" smtClean="0"/>
              <a:t>7/8/2020</a:t>
            </a:fld>
            <a:endParaRPr lang="en-US"/>
          </a:p>
        </p:txBody>
      </p:sp>
      <p:sp>
        <p:nvSpPr>
          <p:cNvPr id="5" name="Footer Placeholder 4">
            <a:extLst>
              <a:ext uri="{FF2B5EF4-FFF2-40B4-BE49-F238E27FC236}">
                <a16:creationId xmlns:a16="http://schemas.microsoft.com/office/drawing/2014/main" id="{7FA3F306-3EBF-084E-85C0-871E389A71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745D73-E64A-4047-A98B-1903767B89BD}"/>
              </a:ext>
            </a:extLst>
          </p:cNvPr>
          <p:cNvSpPr>
            <a:spLocks noGrp="1"/>
          </p:cNvSpPr>
          <p:nvPr>
            <p:ph type="sldNum" sz="quarter" idx="12"/>
          </p:nvPr>
        </p:nvSpPr>
        <p:spPr/>
        <p:txBody>
          <a:bodyPr/>
          <a:lstStyle/>
          <a:p>
            <a:fld id="{D6240FFF-625A-D241-955A-E6B1548DFC46}" type="slidenum">
              <a:rPr lang="en-US" smtClean="0"/>
              <a:t>‹#›</a:t>
            </a:fld>
            <a:endParaRPr lang="en-US"/>
          </a:p>
        </p:txBody>
      </p:sp>
    </p:spTree>
    <p:extLst>
      <p:ext uri="{BB962C8B-B14F-4D97-AF65-F5344CB8AC3E}">
        <p14:creationId xmlns:p14="http://schemas.microsoft.com/office/powerpoint/2010/main" val="3440830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AD8C1-4FEB-CE4B-9744-43F48CED79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53A4216-7994-6442-BC68-3457F1514B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5A2FC6-E5F2-3644-90D3-5B27FCD3A0E6}"/>
              </a:ext>
            </a:extLst>
          </p:cNvPr>
          <p:cNvSpPr>
            <a:spLocks noGrp="1"/>
          </p:cNvSpPr>
          <p:nvPr>
            <p:ph type="dt" sz="half" idx="10"/>
          </p:nvPr>
        </p:nvSpPr>
        <p:spPr/>
        <p:txBody>
          <a:bodyPr/>
          <a:lstStyle/>
          <a:p>
            <a:fld id="{D6FB4BDB-7C72-472F-A016-0A0776D8C3DA}" type="datetime1">
              <a:rPr lang="en-US" smtClean="0"/>
              <a:t>7/8/2020</a:t>
            </a:fld>
            <a:endParaRPr lang="en-US"/>
          </a:p>
        </p:txBody>
      </p:sp>
      <p:sp>
        <p:nvSpPr>
          <p:cNvPr id="5" name="Footer Placeholder 4">
            <a:extLst>
              <a:ext uri="{FF2B5EF4-FFF2-40B4-BE49-F238E27FC236}">
                <a16:creationId xmlns:a16="http://schemas.microsoft.com/office/drawing/2014/main" id="{64BAB196-40DA-5843-B9DD-67E02F01BF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509CA8-9A2F-7842-8064-24B428E0B3AB}"/>
              </a:ext>
            </a:extLst>
          </p:cNvPr>
          <p:cNvSpPr>
            <a:spLocks noGrp="1"/>
          </p:cNvSpPr>
          <p:nvPr>
            <p:ph type="sldNum" sz="quarter" idx="12"/>
          </p:nvPr>
        </p:nvSpPr>
        <p:spPr/>
        <p:txBody>
          <a:bodyPr/>
          <a:lstStyle/>
          <a:p>
            <a:fld id="{D6240FFF-625A-D241-955A-E6B1548DFC46}" type="slidenum">
              <a:rPr lang="en-US" smtClean="0"/>
              <a:t>‹#›</a:t>
            </a:fld>
            <a:endParaRPr lang="en-US"/>
          </a:p>
        </p:txBody>
      </p:sp>
    </p:spTree>
    <p:extLst>
      <p:ext uri="{BB962C8B-B14F-4D97-AF65-F5344CB8AC3E}">
        <p14:creationId xmlns:p14="http://schemas.microsoft.com/office/powerpoint/2010/main" val="3828291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52D507-5401-464E-AD07-D24EE91AF6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3A2FC3-D2C7-9B4C-9B9B-A2C7D0FDA3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 Remember to ad alt text to all imported graphics and images.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2F650318-0809-C04F-9288-E60B69D54831}"/>
              </a:ext>
            </a:extLst>
          </p:cNvPr>
          <p:cNvSpPr>
            <a:spLocks noGrp="1"/>
          </p:cNvSpPr>
          <p:nvPr>
            <p:ph type="sldNum" sz="quarter" idx="4"/>
          </p:nvPr>
        </p:nvSpPr>
        <p:spPr>
          <a:xfrm>
            <a:off x="8610600" y="6356350"/>
            <a:ext cx="2743200" cy="365125"/>
          </a:xfrm>
          <a:prstGeom prst="rect">
            <a:avLst/>
          </a:prstGeom>
        </p:spPr>
        <p:txBody>
          <a:bodyPr vert="horz" lIns="91440" tIns="45720" rIns="0" bIns="45720" rtlCol="0" anchor="ctr"/>
          <a:lstStyle>
            <a:lvl1pPr algn="r">
              <a:defRPr sz="1000">
                <a:solidFill>
                  <a:schemeClr val="accent4">
                    <a:lumMod val="50000"/>
                  </a:schemeClr>
                </a:solidFill>
                <a:latin typeface="+mj-lt"/>
              </a:defRPr>
            </a:lvl1pPr>
          </a:lstStyle>
          <a:p>
            <a:fld id="{492D8F1A-69A8-9242-9469-8400121D240A}" type="slidenum">
              <a:rPr lang="en-US" smtClean="0"/>
              <a:pPr/>
              <a:t>‹#›</a:t>
            </a:fld>
            <a:endParaRPr lang="en-US" dirty="0"/>
          </a:p>
        </p:txBody>
      </p:sp>
    </p:spTree>
    <p:extLst>
      <p:ext uri="{BB962C8B-B14F-4D97-AF65-F5344CB8AC3E}">
        <p14:creationId xmlns:p14="http://schemas.microsoft.com/office/powerpoint/2010/main" val="984657070"/>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68" r:id="rId3"/>
    <p:sldLayoutId id="2147483653" r:id="rId4"/>
    <p:sldLayoutId id="2147483666" r:id="rId5"/>
    <p:sldLayoutId id="2147483655" r:id="rId6"/>
    <p:sldLayoutId id="2147483669" r:id="rId7"/>
    <p:sldLayoutId id="2147483670" r:id="rId8"/>
  </p:sldLayoutIdLst>
  <p:hf hdr="0" ftr="0" dt="0"/>
  <p:txStyles>
    <p:titleStyle>
      <a:lvl1pPr algn="l" defTabSz="914400" rtl="0" eaLnBrk="1" latinLnBrk="0" hangingPunct="1">
        <a:lnSpc>
          <a:spcPct val="90000"/>
        </a:lnSpc>
        <a:spcBef>
          <a:spcPct val="0"/>
        </a:spcBef>
        <a:buNone/>
        <a:defRPr sz="4400" kern="1200">
          <a:solidFill>
            <a:schemeClr val="accent4">
              <a:lumMod val="50000"/>
            </a:schemeClr>
          </a:solidFill>
          <a:latin typeface="Palatino" pitchFamily="2" charset="77"/>
          <a:ea typeface="Palatino" pitchFamily="2" charset="77"/>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2">
              <a:lumMod val="75000"/>
              <a:lumOff val="25000"/>
            </a:schemeClr>
          </a:solidFill>
          <a:latin typeface="+mj-lt"/>
          <a:ea typeface="+mn-ea"/>
          <a:cs typeface="Gill Sans" panose="020B05020201040202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2">
              <a:lumMod val="75000"/>
              <a:lumOff val="25000"/>
            </a:schemeClr>
          </a:solidFill>
          <a:latin typeface="+mj-lt"/>
          <a:ea typeface="+mn-ea"/>
          <a:cs typeface="Gill Sans" panose="020B0502020104020203" pitchFamily="34"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lumMod val="75000"/>
              <a:lumOff val="25000"/>
            </a:schemeClr>
          </a:solidFill>
          <a:latin typeface="+mj-lt"/>
          <a:ea typeface="+mn-ea"/>
          <a:cs typeface="Gill Sans" panose="020B05020201040202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lumMod val="75000"/>
              <a:lumOff val="25000"/>
            </a:schemeClr>
          </a:solidFill>
          <a:latin typeface="+mj-lt"/>
          <a:ea typeface="+mn-ea"/>
          <a:cs typeface="Gill Sans" panose="020B05020201040202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lumMod val="75000"/>
              <a:lumOff val="25000"/>
            </a:schemeClr>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slide" Target="slide35.xml"/><Relationship Id="rId1" Type="http://schemas.openxmlformats.org/officeDocument/2006/relationships/slideLayout" Target="../slideLayouts/slideLayout5.xml"/><Relationship Id="rId6" Type="http://schemas.openxmlformats.org/officeDocument/2006/relationships/slide" Target="slide39.xml"/><Relationship Id="rId5" Type="http://schemas.openxmlformats.org/officeDocument/2006/relationships/slide" Target="slide38.xml"/><Relationship Id="rId4" Type="http://schemas.openxmlformats.org/officeDocument/2006/relationships/slide" Target="slide37.xml"/></Relationships>
</file>

<file path=ppt/slides/_rels/slide24.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slide" Target="slide40.xml"/><Relationship Id="rId1" Type="http://schemas.openxmlformats.org/officeDocument/2006/relationships/slideLayout" Target="../slideLayouts/slideLayout5.xml"/><Relationship Id="rId6" Type="http://schemas.openxmlformats.org/officeDocument/2006/relationships/slide" Target="slide44.xml"/><Relationship Id="rId5" Type="http://schemas.openxmlformats.org/officeDocument/2006/relationships/slide" Target="slide43.xml"/><Relationship Id="rId4" Type="http://schemas.openxmlformats.org/officeDocument/2006/relationships/slide" Target="slide42.xml"/></Relationships>
</file>

<file path=ppt/slides/_rels/slide25.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slide" Target="slide45.xml"/><Relationship Id="rId1" Type="http://schemas.openxmlformats.org/officeDocument/2006/relationships/slideLayout" Target="../slideLayouts/slideLayout5.xml"/><Relationship Id="rId5" Type="http://schemas.openxmlformats.org/officeDocument/2006/relationships/slide" Target="slide48.xml"/><Relationship Id="rId4" Type="http://schemas.openxmlformats.org/officeDocument/2006/relationships/slide" Target="slide47.xml"/></Relationships>
</file>

<file path=ppt/slides/_rels/slide26.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slide" Target="slide49.xml"/><Relationship Id="rId1" Type="http://schemas.openxmlformats.org/officeDocument/2006/relationships/slideLayout" Target="../slideLayouts/slideLayout5.xml"/><Relationship Id="rId5" Type="http://schemas.openxmlformats.org/officeDocument/2006/relationships/slide" Target="slide52.xml"/><Relationship Id="rId4" Type="http://schemas.openxmlformats.org/officeDocument/2006/relationships/slide" Target="slide5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3.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3.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3.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4.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hyperlink" Target="https://govt.westlaw.com/calregs/Document/I1112C508974D4C22AD4D7799BE225258?viewType=FullText&amp;listSource=Search&amp;originationContext=Search+Result&amp;transitionType=SearchItem&amp;contextData=(sc.Search)&amp;navigationPath=Search%2fv1%2fresults%2fnavigation%2fi0ad62d2c000001732683ee76bc09c482%3fNav%3dREGULATION_PUBLICVIEW%26fragmentIdentifier%3dI1112C508974D4C22AD4D7799BE225258%26startIndex%3d1%26transitionType%3dSearchItem%26contextData%3d%2528sc.Default%2529%26originationContext%3dSearch%2520Result&amp;list=REGULATION_PUBLICVIEW&amp;rank=1&amp;t_T1=5&amp;t_T2=58009&amp;t_S1=CA+ADC+s" TargetMode="Externa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6.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slide" Target="slide26.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01685-6854-4F4E-8886-7E7F0A6D919B}"/>
              </a:ext>
            </a:extLst>
          </p:cNvPr>
          <p:cNvSpPr>
            <a:spLocks noGrp="1"/>
          </p:cNvSpPr>
          <p:nvPr>
            <p:ph type="title"/>
          </p:nvPr>
        </p:nvSpPr>
        <p:spPr/>
        <p:txBody>
          <a:bodyPr>
            <a:normAutofit/>
          </a:bodyPr>
          <a:lstStyle/>
          <a:p>
            <a:r>
              <a:rPr lang="en-US" sz="4000" b="1" dirty="0"/>
              <a:t>Advanced Credit Hour:</a:t>
            </a:r>
            <a:br>
              <a:rPr lang="en-US" sz="4000" b="1" dirty="0"/>
            </a:br>
            <a:r>
              <a:rPr lang="en-US" sz="4000" dirty="0"/>
              <a:t/>
            </a:r>
            <a:br>
              <a:rPr lang="en-US" sz="4000" dirty="0"/>
            </a:br>
            <a:r>
              <a:rPr lang="en-US" sz="3200" dirty="0"/>
              <a:t>Where Curriculum and Scheduling Meet </a:t>
            </a:r>
          </a:p>
        </p:txBody>
      </p:sp>
    </p:spTree>
    <p:extLst>
      <p:ext uri="{BB962C8B-B14F-4D97-AF65-F5344CB8AC3E}">
        <p14:creationId xmlns:p14="http://schemas.microsoft.com/office/powerpoint/2010/main" val="10367600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F6BFA-C286-A347-AE41-462B38A58815}"/>
              </a:ext>
            </a:extLst>
          </p:cNvPr>
          <p:cNvSpPr>
            <a:spLocks noGrp="1"/>
          </p:cNvSpPr>
          <p:nvPr>
            <p:ph type="title"/>
          </p:nvPr>
        </p:nvSpPr>
        <p:spPr/>
        <p:txBody>
          <a:bodyPr/>
          <a:lstStyle/>
          <a:p>
            <a:r>
              <a:rPr lang="en-US" dirty="0"/>
              <a:t>Fundamentals of Attendance Accounting</a:t>
            </a:r>
          </a:p>
        </p:txBody>
      </p:sp>
      <p:sp>
        <p:nvSpPr>
          <p:cNvPr id="3" name="Slide Number Placeholder 2"/>
          <p:cNvSpPr>
            <a:spLocks noGrp="1"/>
          </p:cNvSpPr>
          <p:nvPr>
            <p:ph type="sldNum" sz="quarter" idx="12"/>
          </p:nvPr>
        </p:nvSpPr>
        <p:spPr/>
        <p:txBody>
          <a:bodyPr/>
          <a:lstStyle/>
          <a:p>
            <a:fld id="{D6240FFF-625A-D241-955A-E6B1548DFC46}" type="slidenum">
              <a:rPr lang="en-US" smtClean="0"/>
              <a:t>10</a:t>
            </a:fld>
            <a:endParaRPr lang="en-US"/>
          </a:p>
        </p:txBody>
      </p:sp>
    </p:spTree>
    <p:extLst>
      <p:ext uri="{BB962C8B-B14F-4D97-AF65-F5344CB8AC3E}">
        <p14:creationId xmlns:p14="http://schemas.microsoft.com/office/powerpoint/2010/main" val="37444036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7C3D2-7154-EA4C-8E98-25ED36B3FCC7}"/>
              </a:ext>
            </a:extLst>
          </p:cNvPr>
          <p:cNvSpPr>
            <a:spLocks noGrp="1"/>
          </p:cNvSpPr>
          <p:nvPr>
            <p:ph type="title"/>
          </p:nvPr>
        </p:nvSpPr>
        <p:spPr>
          <a:xfrm>
            <a:off x="247135" y="1335091"/>
            <a:ext cx="3583461" cy="3221919"/>
          </a:xfrm>
        </p:spPr>
        <p:txBody>
          <a:bodyPr anchor="b">
            <a:normAutofit/>
          </a:bodyPr>
          <a:lstStyle/>
          <a:p>
            <a:r>
              <a:rPr lang="en-US" dirty="0"/>
              <a:t>Scheduling and Attendance Accounting - Overview</a:t>
            </a:r>
          </a:p>
        </p:txBody>
      </p:sp>
      <p:sp>
        <p:nvSpPr>
          <p:cNvPr id="3" name="Content Placeholder 2">
            <a:extLst>
              <a:ext uri="{FF2B5EF4-FFF2-40B4-BE49-F238E27FC236}">
                <a16:creationId xmlns:a16="http://schemas.microsoft.com/office/drawing/2014/main" id="{4E01C371-9A7F-5A4A-90D0-20C6EE4F4411}"/>
              </a:ext>
            </a:extLst>
          </p:cNvPr>
          <p:cNvSpPr>
            <a:spLocks noGrp="1"/>
          </p:cNvSpPr>
          <p:nvPr>
            <p:ph idx="1"/>
          </p:nvPr>
        </p:nvSpPr>
        <p:spPr/>
        <p:txBody>
          <a:bodyPr>
            <a:normAutofit lnSpcReduction="10000"/>
          </a:bodyPr>
          <a:lstStyle/>
          <a:p>
            <a:pPr marL="0" lvl="1" indent="0">
              <a:buNone/>
            </a:pPr>
            <a:r>
              <a:rPr lang="en-US" sz="2000" b="1" dirty="0"/>
              <a:t>Fulltime Equivalent Student (FTES)</a:t>
            </a:r>
          </a:p>
          <a:p>
            <a:pPr marL="0" lvl="1" indent="0">
              <a:buNone/>
            </a:pPr>
            <a:endParaRPr lang="en-US" sz="2000" dirty="0"/>
          </a:p>
          <a:p>
            <a:pPr marL="0" lvl="1" indent="0">
              <a:buNone/>
            </a:pPr>
            <a:r>
              <a:rPr lang="en-US" sz="2000" dirty="0"/>
              <a:t>Factors in FTES calculation</a:t>
            </a:r>
          </a:p>
          <a:p>
            <a:pPr marL="502920" lvl="2" indent="-320040"/>
            <a:r>
              <a:rPr lang="en-US" dirty="0"/>
              <a:t>Clock Hour vs Class Hour </a:t>
            </a:r>
          </a:p>
          <a:p>
            <a:pPr marL="502920" lvl="2" indent="-320040"/>
            <a:r>
              <a:rPr lang="en-US" dirty="0"/>
              <a:t>Passing Time and Break Time</a:t>
            </a:r>
          </a:p>
          <a:p>
            <a:pPr marL="502920" lvl="2" indent="-320040"/>
            <a:r>
              <a:rPr lang="en-US" dirty="0"/>
              <a:t>Partial Class Hour</a:t>
            </a:r>
          </a:p>
          <a:p>
            <a:pPr marL="502920" lvl="2" indent="-320040"/>
            <a:r>
              <a:rPr lang="en-US" dirty="0"/>
              <a:t>Multiple Hour Class</a:t>
            </a:r>
          </a:p>
          <a:p>
            <a:pPr marL="182880" lvl="2" indent="0">
              <a:buNone/>
            </a:pPr>
            <a:endParaRPr lang="en-US" dirty="0"/>
          </a:p>
          <a:p>
            <a:pPr marL="0" lvl="1" indent="0">
              <a:buNone/>
            </a:pPr>
            <a:r>
              <a:rPr lang="en-US" sz="2000" dirty="0"/>
              <a:t>Attendance Accounting Methods</a:t>
            </a:r>
          </a:p>
          <a:p>
            <a:pPr marL="502920" lvl="2" indent="-320040"/>
            <a:r>
              <a:rPr lang="en-US" dirty="0"/>
              <a:t>Weekly Student Contact Hour</a:t>
            </a:r>
          </a:p>
          <a:p>
            <a:pPr marL="502920" lvl="2" indent="-320040"/>
            <a:r>
              <a:rPr lang="en-US" dirty="0"/>
              <a:t>Daily Student Contact Hour</a:t>
            </a:r>
          </a:p>
          <a:p>
            <a:pPr marL="502920" lvl="2" indent="-320040"/>
            <a:r>
              <a:rPr lang="en-US" dirty="0"/>
              <a:t>Actual Hours of Attendance (positive attendance)</a:t>
            </a:r>
          </a:p>
          <a:p>
            <a:pPr marL="502920" lvl="2" indent="-320040"/>
            <a:r>
              <a:rPr lang="en-US" dirty="0"/>
              <a:t>Independent Study and Work Experience</a:t>
            </a:r>
          </a:p>
          <a:p>
            <a:pPr marL="960120" lvl="3" indent="-320040"/>
            <a:r>
              <a:rPr lang="en-US" sz="2000" dirty="0"/>
              <a:t>Alternative Accounting Method</a:t>
            </a:r>
          </a:p>
          <a:p>
            <a:pPr marL="502920" lvl="2" indent="-320040"/>
            <a:r>
              <a:rPr lang="en-US" dirty="0"/>
              <a:t>Noncredit Distance Education</a:t>
            </a:r>
          </a:p>
          <a:p>
            <a:pPr marL="0" indent="0">
              <a:buNone/>
            </a:pPr>
            <a:endParaRPr lang="en-US" sz="1900" dirty="0"/>
          </a:p>
        </p:txBody>
      </p:sp>
      <p:sp>
        <p:nvSpPr>
          <p:cNvPr id="4" name="Slide Number Placeholder 3" hidden="1"/>
          <p:cNvSpPr>
            <a:spLocks noGrp="1"/>
          </p:cNvSpPr>
          <p:nvPr>
            <p:ph type="sldNum" sz="quarter" idx="12"/>
          </p:nvPr>
        </p:nvSpPr>
        <p:spPr/>
        <p:txBody>
          <a:bodyPr/>
          <a:lstStyle/>
          <a:p>
            <a:pPr>
              <a:spcAft>
                <a:spcPts val="600"/>
              </a:spcAft>
            </a:pPr>
            <a:fld id="{D6240FFF-625A-D241-955A-E6B1548DFC46}" type="slidenum">
              <a:rPr lang="en-US" smtClean="0"/>
              <a:pPr>
                <a:spcAft>
                  <a:spcPts val="600"/>
                </a:spcAft>
              </a:pPr>
              <a:t>11</a:t>
            </a:fld>
            <a:endParaRPr lang="en-US"/>
          </a:p>
        </p:txBody>
      </p:sp>
    </p:spTree>
    <p:extLst>
      <p:ext uri="{BB962C8B-B14F-4D97-AF65-F5344CB8AC3E}">
        <p14:creationId xmlns:p14="http://schemas.microsoft.com/office/powerpoint/2010/main" val="29427500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title"/>
          </p:nvPr>
        </p:nvSpPr>
        <p:spPr>
          <a:xfrm>
            <a:off x="247135" y="1335091"/>
            <a:ext cx="3583461" cy="2822572"/>
          </a:xfrm>
        </p:spPr>
        <p:txBody>
          <a:bodyPr anchor="b">
            <a:normAutofit/>
          </a:bodyPr>
          <a:lstStyle/>
          <a:p>
            <a:pPr marL="0" indent="0">
              <a:buNone/>
            </a:pPr>
            <a:r>
              <a:rPr lang="en-US" dirty="0"/>
              <a:t>Full-time equivalent student (FTES)</a:t>
            </a:r>
          </a:p>
        </p:txBody>
      </p:sp>
      <p:sp>
        <p:nvSpPr>
          <p:cNvPr id="3" name="Content Placeholder 2">
            <a:extLst>
              <a:ext uri="{FF2B5EF4-FFF2-40B4-BE49-F238E27FC236}">
                <a16:creationId xmlns:a16="http://schemas.microsoft.com/office/drawing/2014/main" id="{2E98C9BE-30FD-4591-9E0D-A55F5258AAD9}"/>
              </a:ext>
            </a:extLst>
          </p:cNvPr>
          <p:cNvSpPr>
            <a:spLocks noGrp="1"/>
          </p:cNvSpPr>
          <p:nvPr>
            <p:ph idx="1"/>
          </p:nvPr>
        </p:nvSpPr>
        <p:spPr>
          <a:xfrm>
            <a:off x="4360759" y="1112108"/>
            <a:ext cx="6672648" cy="4670854"/>
          </a:xfrm>
        </p:spPr>
        <p:txBody>
          <a:bodyPr>
            <a:normAutofit/>
          </a:bodyPr>
          <a:lstStyle/>
          <a:p>
            <a:pPr marL="0" indent="0">
              <a:buNone/>
            </a:pPr>
            <a:r>
              <a:rPr lang="en-US" sz="2600"/>
              <a:t>1 FTES =</a:t>
            </a:r>
          </a:p>
          <a:p>
            <a:pPr marL="0" indent="0">
              <a:buNone/>
            </a:pPr>
            <a:r>
              <a:rPr lang="en-US" sz="2600"/>
              <a:t>	1 student</a:t>
            </a:r>
          </a:p>
          <a:p>
            <a:pPr marL="0" indent="0">
              <a:buNone/>
            </a:pPr>
            <a:r>
              <a:rPr lang="en-US" sz="2600"/>
              <a:t>	15 hours per week</a:t>
            </a:r>
          </a:p>
          <a:p>
            <a:pPr marL="0" indent="0">
              <a:buNone/>
            </a:pPr>
            <a:r>
              <a:rPr lang="en-US" sz="2600"/>
              <a:t>	2 semesters of 17.5 weeks</a:t>
            </a:r>
          </a:p>
          <a:p>
            <a:pPr marL="0" indent="0">
              <a:buNone/>
            </a:pPr>
            <a:r>
              <a:rPr lang="en-US" sz="2600"/>
              <a:t>			= 525 weekly student contact hours (WSCH)</a:t>
            </a:r>
          </a:p>
          <a:p>
            <a:pPr marL="0" indent="0">
              <a:buNone/>
            </a:pPr>
            <a:endParaRPr lang="en-US" sz="2600"/>
          </a:p>
          <a:p>
            <a:pPr marL="0" indent="0">
              <a:buNone/>
            </a:pPr>
            <a:r>
              <a:rPr lang="en-US" sz="2600" i="1"/>
              <a:t>That is, a full-time student spends 525 hours in class over the course of a full year.</a:t>
            </a:r>
          </a:p>
        </p:txBody>
      </p:sp>
      <p:sp>
        <p:nvSpPr>
          <p:cNvPr id="2" name="Slide Number Placeholder 1"/>
          <p:cNvSpPr>
            <a:spLocks noGrp="1"/>
          </p:cNvSpPr>
          <p:nvPr>
            <p:ph type="sldNum" sz="quarter" idx="12"/>
          </p:nvPr>
        </p:nvSpPr>
        <p:spPr>
          <a:xfrm>
            <a:off x="8290207" y="6356350"/>
            <a:ext cx="2743200" cy="365125"/>
          </a:xfrm>
        </p:spPr>
        <p:txBody>
          <a:bodyPr anchor="ctr">
            <a:normAutofit/>
          </a:bodyPr>
          <a:lstStyle/>
          <a:p>
            <a:pPr>
              <a:spcAft>
                <a:spcPts val="600"/>
              </a:spcAft>
            </a:pPr>
            <a:fld id="{ACD02A7C-8DBE-4301-8037-01319426017B}" type="slidenum">
              <a:rPr lang="en-US" smtClean="0"/>
              <a:pPr>
                <a:spcAft>
                  <a:spcPts val="600"/>
                </a:spcAft>
              </a:pPr>
              <a:t>12</a:t>
            </a:fld>
            <a:endParaRPr lang="en-US"/>
          </a:p>
        </p:txBody>
      </p:sp>
    </p:spTree>
    <p:extLst>
      <p:ext uri="{BB962C8B-B14F-4D97-AF65-F5344CB8AC3E}">
        <p14:creationId xmlns:p14="http://schemas.microsoft.com/office/powerpoint/2010/main" val="29204462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C9D00-DB48-4E5E-8957-E3A36BB5A01C}"/>
              </a:ext>
            </a:extLst>
          </p:cNvPr>
          <p:cNvSpPr>
            <a:spLocks noGrp="1"/>
          </p:cNvSpPr>
          <p:nvPr>
            <p:ph type="title"/>
          </p:nvPr>
        </p:nvSpPr>
        <p:spPr>
          <a:xfrm>
            <a:off x="247135" y="1335091"/>
            <a:ext cx="3583461" cy="2193922"/>
          </a:xfrm>
        </p:spPr>
        <p:txBody>
          <a:bodyPr anchor="b">
            <a:normAutofit/>
          </a:bodyPr>
          <a:lstStyle/>
          <a:p>
            <a:r>
              <a:rPr lang="en-US" dirty="0"/>
              <a:t>Factors in FTES calculation</a:t>
            </a:r>
          </a:p>
        </p:txBody>
      </p:sp>
      <p:sp>
        <p:nvSpPr>
          <p:cNvPr id="3" name="Content Placeholder 2">
            <a:extLst>
              <a:ext uri="{FF2B5EF4-FFF2-40B4-BE49-F238E27FC236}">
                <a16:creationId xmlns:a16="http://schemas.microsoft.com/office/drawing/2014/main" id="{E6C61682-413A-4AC8-B418-DC6BF3FF0DE7}"/>
              </a:ext>
            </a:extLst>
          </p:cNvPr>
          <p:cNvSpPr>
            <a:spLocks noGrp="1"/>
          </p:cNvSpPr>
          <p:nvPr>
            <p:ph idx="1"/>
          </p:nvPr>
        </p:nvSpPr>
        <p:spPr>
          <a:xfrm>
            <a:off x="4360759" y="1112108"/>
            <a:ext cx="6672648" cy="4670854"/>
          </a:xfrm>
        </p:spPr>
        <p:txBody>
          <a:bodyPr lIns="0">
            <a:normAutofit lnSpcReduction="10000"/>
          </a:bodyPr>
          <a:lstStyle/>
          <a:p>
            <a:r>
              <a:rPr lang="en-US" dirty="0"/>
              <a:t>Clock Hour</a:t>
            </a:r>
          </a:p>
          <a:p>
            <a:pPr marL="685800" lvl="4" indent="-320040">
              <a:buFont typeface="Arial" panose="020B0604020202020204" pitchFamily="34" charset="0"/>
              <a:buChar char="•"/>
              <a:tabLst>
                <a:tab pos="274320" algn="l"/>
              </a:tabLst>
            </a:pPr>
            <a:r>
              <a:rPr lang="en-US" sz="2800" dirty="0"/>
              <a:t>A 60-minute time frame</a:t>
            </a:r>
          </a:p>
          <a:p>
            <a:pPr marL="365760" lvl="4" indent="0">
              <a:buNone/>
              <a:tabLst>
                <a:tab pos="274320" algn="l"/>
              </a:tabLst>
            </a:pPr>
            <a:endParaRPr lang="en-US" sz="2800" dirty="0"/>
          </a:p>
          <a:p>
            <a:r>
              <a:rPr lang="en-US" dirty="0"/>
              <a:t>Class Hour</a:t>
            </a:r>
          </a:p>
          <a:p>
            <a:pPr marL="685800" lvl="4" indent="-320040">
              <a:buFont typeface="Arial" panose="020B0604020202020204" pitchFamily="34" charset="0"/>
              <a:buChar char="•"/>
            </a:pPr>
            <a:r>
              <a:rPr lang="en-US" sz="2800" dirty="0"/>
              <a:t>A period of not less than 50 minutes of scheduled  instruction</a:t>
            </a:r>
          </a:p>
          <a:p>
            <a:pPr marL="685800" lvl="4" indent="-320040">
              <a:buFont typeface="Arial" panose="020B0604020202020204" pitchFamily="34" charset="0"/>
              <a:buChar char="•"/>
            </a:pPr>
            <a:r>
              <a:rPr lang="en-US" sz="2800" dirty="0"/>
              <a:t>There can be only one class hour in each clock hour, except as provided for multiple hour classes</a:t>
            </a:r>
          </a:p>
          <a:p>
            <a:pPr marL="685800" lvl="4" indent="-320040">
              <a:buFont typeface="Arial" panose="020B0604020202020204" pitchFamily="34" charset="0"/>
              <a:buChar char="•"/>
            </a:pPr>
            <a:r>
              <a:rPr lang="en-US" sz="2800" dirty="0"/>
              <a:t>A class hour is commonly called a “student contact hour”</a:t>
            </a:r>
          </a:p>
        </p:txBody>
      </p:sp>
      <p:sp>
        <p:nvSpPr>
          <p:cNvPr id="4" name="Text Placeholder 3"/>
          <p:cNvSpPr>
            <a:spLocks noGrp="1"/>
          </p:cNvSpPr>
          <p:nvPr>
            <p:ph type="body" sz="half" idx="2"/>
          </p:nvPr>
        </p:nvSpPr>
        <p:spPr>
          <a:xfrm>
            <a:off x="247135" y="3643313"/>
            <a:ext cx="3583461" cy="1818373"/>
          </a:xfrm>
        </p:spPr>
        <p:txBody>
          <a:bodyPr>
            <a:normAutofit/>
          </a:bodyPr>
          <a:lstStyle/>
          <a:p>
            <a:pPr marL="0" indent="0">
              <a:buNone/>
            </a:pPr>
            <a:r>
              <a:rPr lang="en-US" dirty="0"/>
              <a:t>Clock hour vs Class Hour</a:t>
            </a:r>
          </a:p>
        </p:txBody>
      </p:sp>
      <p:sp>
        <p:nvSpPr>
          <p:cNvPr id="5" name="Slide Number Placeholder 4"/>
          <p:cNvSpPr>
            <a:spLocks noGrp="1"/>
          </p:cNvSpPr>
          <p:nvPr>
            <p:ph type="sldNum" sz="quarter" idx="12"/>
          </p:nvPr>
        </p:nvSpPr>
        <p:spPr>
          <a:xfrm>
            <a:off x="8290207" y="6356350"/>
            <a:ext cx="2743200" cy="365125"/>
          </a:xfrm>
        </p:spPr>
        <p:txBody>
          <a:bodyPr anchor="ctr">
            <a:normAutofit/>
          </a:bodyPr>
          <a:lstStyle/>
          <a:p>
            <a:pPr>
              <a:spcAft>
                <a:spcPts val="600"/>
              </a:spcAft>
            </a:pPr>
            <a:fld id="{ACD02A7C-8DBE-4301-8037-01319426017B}" type="slidenum">
              <a:rPr lang="en-US" smtClean="0"/>
              <a:pPr>
                <a:spcAft>
                  <a:spcPts val="600"/>
                </a:spcAft>
              </a:pPr>
              <a:t>13</a:t>
            </a:fld>
            <a:endParaRPr lang="en-US"/>
          </a:p>
        </p:txBody>
      </p:sp>
    </p:spTree>
    <p:extLst>
      <p:ext uri="{BB962C8B-B14F-4D97-AF65-F5344CB8AC3E}">
        <p14:creationId xmlns:p14="http://schemas.microsoft.com/office/powerpoint/2010/main" val="218608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47362-BE1D-486F-941C-C2F89EE055EA}"/>
              </a:ext>
            </a:extLst>
          </p:cNvPr>
          <p:cNvSpPr>
            <a:spLocks noGrp="1"/>
          </p:cNvSpPr>
          <p:nvPr>
            <p:ph type="title"/>
          </p:nvPr>
        </p:nvSpPr>
        <p:spPr>
          <a:xfrm>
            <a:off x="247135" y="1335091"/>
            <a:ext cx="3583461" cy="2032686"/>
          </a:xfrm>
        </p:spPr>
        <p:txBody>
          <a:bodyPr anchor="b">
            <a:normAutofit/>
          </a:bodyPr>
          <a:lstStyle/>
          <a:p>
            <a:r>
              <a:rPr lang="en-US" dirty="0"/>
              <a:t>Factors in FTES calculation</a:t>
            </a:r>
          </a:p>
        </p:txBody>
      </p:sp>
      <p:sp>
        <p:nvSpPr>
          <p:cNvPr id="3" name="Content Placeholder 2">
            <a:extLst>
              <a:ext uri="{FF2B5EF4-FFF2-40B4-BE49-F238E27FC236}">
                <a16:creationId xmlns:a16="http://schemas.microsoft.com/office/drawing/2014/main" id="{4CCFE9B6-7E16-45F8-BD3C-F59AA8485C2B}"/>
              </a:ext>
            </a:extLst>
          </p:cNvPr>
          <p:cNvSpPr>
            <a:spLocks noGrp="1"/>
          </p:cNvSpPr>
          <p:nvPr>
            <p:ph idx="1"/>
          </p:nvPr>
        </p:nvSpPr>
        <p:spPr>
          <a:xfrm>
            <a:off x="4360759" y="1112108"/>
            <a:ext cx="6672648" cy="4670854"/>
          </a:xfrm>
        </p:spPr>
        <p:txBody>
          <a:bodyPr>
            <a:normAutofit/>
          </a:bodyPr>
          <a:lstStyle/>
          <a:p>
            <a:pPr marL="612648" lvl="1" indent="-320040">
              <a:spcAft>
                <a:spcPts val="600"/>
              </a:spcAft>
              <a:buFont typeface="Arial" panose="020B0604020202020204" pitchFamily="34" charset="0"/>
              <a:buChar char="•"/>
            </a:pPr>
            <a:r>
              <a:rPr lang="en-US" sz="2000"/>
              <a:t>Each clock hour is composed of one class hour segment and a segment referred to as “passing time” or “break time”</a:t>
            </a:r>
          </a:p>
          <a:p>
            <a:pPr marL="612648" lvl="1" indent="-320040">
              <a:spcAft>
                <a:spcPts val="600"/>
              </a:spcAft>
              <a:buFont typeface="Arial" panose="020B0604020202020204" pitchFamily="34" charset="0"/>
              <a:buChar char="•"/>
            </a:pPr>
            <a:r>
              <a:rPr lang="en-US" sz="2000"/>
              <a:t>No additional attendance may be claimed for the 10-minute segment, except for multiple hour classes</a:t>
            </a:r>
          </a:p>
          <a:p>
            <a:pPr marL="612648" lvl="1" indent="-320040">
              <a:spcAft>
                <a:spcPts val="600"/>
              </a:spcAft>
              <a:buFont typeface="Arial" panose="020B0604020202020204" pitchFamily="34" charset="0"/>
              <a:buChar char="•"/>
            </a:pPr>
            <a:r>
              <a:rPr lang="en-US" sz="2000"/>
              <a:t>The 10-minute break time permitted in each clock hour may not be accumulated during a multi-hour block scheduled class to be taken all at once and be counted for FTES purposes. </a:t>
            </a:r>
          </a:p>
          <a:p>
            <a:pPr marL="612648" lvl="1" indent="-320040">
              <a:spcAft>
                <a:spcPts val="600"/>
              </a:spcAft>
              <a:buFont typeface="Arial" panose="020B0604020202020204" pitchFamily="34" charset="0"/>
              <a:buChar char="•"/>
            </a:pPr>
            <a:endParaRPr lang="en-US" sz="2000"/>
          </a:p>
          <a:p>
            <a:pPr marL="0" indent="-164592">
              <a:spcAft>
                <a:spcPts val="600"/>
              </a:spcAft>
              <a:buNone/>
            </a:pPr>
            <a:r>
              <a:rPr lang="en-US" sz="2000" i="1"/>
              <a:t>Think of it as a 10-minute bio-break in each hour. But the </a:t>
            </a:r>
            <a:r>
              <a:rPr lang="en-US" sz="2000" b="1" i="1"/>
              <a:t>last</a:t>
            </a:r>
            <a:r>
              <a:rPr lang="en-US" sz="2000" i="1"/>
              <a:t> class block of the day can run up to 95 minutes without a break.</a:t>
            </a:r>
          </a:p>
        </p:txBody>
      </p:sp>
      <p:sp>
        <p:nvSpPr>
          <p:cNvPr id="4" name="Text Placeholder 3"/>
          <p:cNvSpPr>
            <a:spLocks noGrp="1"/>
          </p:cNvSpPr>
          <p:nvPr>
            <p:ph type="body" sz="half" idx="2"/>
          </p:nvPr>
        </p:nvSpPr>
        <p:spPr>
          <a:xfrm>
            <a:off x="247135" y="3429000"/>
            <a:ext cx="3583461" cy="2032686"/>
          </a:xfrm>
        </p:spPr>
        <p:txBody>
          <a:bodyPr>
            <a:normAutofit/>
          </a:bodyPr>
          <a:lstStyle/>
          <a:p>
            <a:pPr marL="0" indent="0">
              <a:buNone/>
            </a:pPr>
            <a:r>
              <a:rPr lang="en-US" dirty="0"/>
              <a:t>Passing Time and Break Time</a:t>
            </a:r>
          </a:p>
        </p:txBody>
      </p:sp>
      <p:sp>
        <p:nvSpPr>
          <p:cNvPr id="5" name="Slide Number Placeholder 4"/>
          <p:cNvSpPr>
            <a:spLocks noGrp="1"/>
          </p:cNvSpPr>
          <p:nvPr>
            <p:ph type="sldNum" sz="quarter" idx="12"/>
          </p:nvPr>
        </p:nvSpPr>
        <p:spPr>
          <a:xfrm>
            <a:off x="8290207" y="6356350"/>
            <a:ext cx="2743200" cy="365125"/>
          </a:xfrm>
        </p:spPr>
        <p:txBody>
          <a:bodyPr anchor="ctr">
            <a:normAutofit/>
          </a:bodyPr>
          <a:lstStyle/>
          <a:p>
            <a:pPr>
              <a:spcAft>
                <a:spcPts val="600"/>
              </a:spcAft>
            </a:pPr>
            <a:fld id="{ACD02A7C-8DBE-4301-8037-01319426017B}" type="slidenum">
              <a:rPr lang="en-US" smtClean="0"/>
              <a:pPr>
                <a:spcAft>
                  <a:spcPts val="600"/>
                </a:spcAft>
              </a:pPr>
              <a:t>14</a:t>
            </a:fld>
            <a:endParaRPr lang="en-US"/>
          </a:p>
        </p:txBody>
      </p:sp>
    </p:spTree>
    <p:extLst>
      <p:ext uri="{BB962C8B-B14F-4D97-AF65-F5344CB8AC3E}">
        <p14:creationId xmlns:p14="http://schemas.microsoft.com/office/powerpoint/2010/main" val="56987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B3F87-1657-4002-86D2-DEAAEBB10C1A}"/>
              </a:ext>
            </a:extLst>
          </p:cNvPr>
          <p:cNvSpPr>
            <a:spLocks noGrp="1"/>
          </p:cNvSpPr>
          <p:nvPr>
            <p:ph type="title"/>
          </p:nvPr>
        </p:nvSpPr>
        <p:spPr>
          <a:xfrm>
            <a:off x="247135" y="1335091"/>
            <a:ext cx="3583461" cy="2032686"/>
          </a:xfrm>
        </p:spPr>
        <p:txBody>
          <a:bodyPr anchor="b">
            <a:normAutofit/>
          </a:bodyPr>
          <a:lstStyle/>
          <a:p>
            <a:r>
              <a:rPr lang="en-US" dirty="0"/>
              <a:t>Factors in FTES calculation</a:t>
            </a:r>
          </a:p>
        </p:txBody>
      </p:sp>
      <p:sp>
        <p:nvSpPr>
          <p:cNvPr id="3" name="Content Placeholder 2">
            <a:extLst>
              <a:ext uri="{FF2B5EF4-FFF2-40B4-BE49-F238E27FC236}">
                <a16:creationId xmlns:a16="http://schemas.microsoft.com/office/drawing/2014/main" id="{1B5699C6-C73D-4110-8392-A777F79A34B8}"/>
              </a:ext>
            </a:extLst>
          </p:cNvPr>
          <p:cNvSpPr>
            <a:spLocks noGrp="1"/>
          </p:cNvSpPr>
          <p:nvPr>
            <p:ph idx="1"/>
          </p:nvPr>
        </p:nvSpPr>
        <p:spPr>
          <a:xfrm>
            <a:off x="4360759" y="2428874"/>
            <a:ext cx="6672648" cy="3354087"/>
          </a:xfrm>
        </p:spPr>
        <p:txBody>
          <a:bodyPr>
            <a:normAutofit/>
          </a:bodyPr>
          <a:lstStyle/>
          <a:p>
            <a:r>
              <a:rPr lang="en-US" dirty="0"/>
              <a:t>A "partial class hour" is that fractional part of a class hour in a class scheduled for more than one clock hour</a:t>
            </a:r>
          </a:p>
        </p:txBody>
      </p:sp>
      <p:sp>
        <p:nvSpPr>
          <p:cNvPr id="4" name="Text Placeholder 3"/>
          <p:cNvSpPr>
            <a:spLocks noGrp="1"/>
          </p:cNvSpPr>
          <p:nvPr>
            <p:ph type="body" sz="half" idx="2"/>
          </p:nvPr>
        </p:nvSpPr>
        <p:spPr>
          <a:xfrm>
            <a:off x="247135" y="3429000"/>
            <a:ext cx="3583461" cy="2032686"/>
          </a:xfrm>
        </p:spPr>
        <p:txBody>
          <a:bodyPr>
            <a:normAutofit/>
          </a:bodyPr>
          <a:lstStyle/>
          <a:p>
            <a:pPr marL="0" indent="0">
              <a:buNone/>
            </a:pPr>
            <a:r>
              <a:rPr lang="en-US" dirty="0"/>
              <a:t>Partial Class Hour</a:t>
            </a:r>
          </a:p>
        </p:txBody>
      </p:sp>
      <p:sp>
        <p:nvSpPr>
          <p:cNvPr id="5" name="Slide Number Placeholder 4"/>
          <p:cNvSpPr>
            <a:spLocks noGrp="1"/>
          </p:cNvSpPr>
          <p:nvPr>
            <p:ph type="sldNum" sz="quarter" idx="12"/>
          </p:nvPr>
        </p:nvSpPr>
        <p:spPr>
          <a:xfrm>
            <a:off x="8290207" y="6356350"/>
            <a:ext cx="2743200" cy="365125"/>
          </a:xfrm>
        </p:spPr>
        <p:txBody>
          <a:bodyPr anchor="ctr">
            <a:normAutofit/>
          </a:bodyPr>
          <a:lstStyle/>
          <a:p>
            <a:pPr>
              <a:spcAft>
                <a:spcPts val="600"/>
              </a:spcAft>
            </a:pPr>
            <a:fld id="{ACD02A7C-8DBE-4301-8037-01319426017B}" type="slidenum">
              <a:rPr lang="en-US" smtClean="0"/>
              <a:pPr>
                <a:spcAft>
                  <a:spcPts val="600"/>
                </a:spcAft>
              </a:pPr>
              <a:t>15</a:t>
            </a:fld>
            <a:endParaRPr lang="en-US"/>
          </a:p>
        </p:txBody>
      </p:sp>
    </p:spTree>
    <p:extLst>
      <p:ext uri="{BB962C8B-B14F-4D97-AF65-F5344CB8AC3E}">
        <p14:creationId xmlns:p14="http://schemas.microsoft.com/office/powerpoint/2010/main" val="32575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29BDA-D832-4F96-8BA0-B84210BC4742}"/>
              </a:ext>
            </a:extLst>
          </p:cNvPr>
          <p:cNvSpPr>
            <a:spLocks noGrp="1"/>
          </p:cNvSpPr>
          <p:nvPr>
            <p:ph type="title"/>
          </p:nvPr>
        </p:nvSpPr>
        <p:spPr>
          <a:xfrm>
            <a:off x="247135" y="1335091"/>
            <a:ext cx="3583461" cy="2032686"/>
          </a:xfrm>
        </p:spPr>
        <p:txBody>
          <a:bodyPr anchor="b">
            <a:normAutofit/>
          </a:bodyPr>
          <a:lstStyle/>
          <a:p>
            <a:r>
              <a:rPr lang="en-US" dirty="0"/>
              <a:t>Factors in FTES calculation</a:t>
            </a:r>
          </a:p>
        </p:txBody>
      </p:sp>
      <p:sp>
        <p:nvSpPr>
          <p:cNvPr id="3" name="Content Placeholder 2">
            <a:extLst>
              <a:ext uri="{FF2B5EF4-FFF2-40B4-BE49-F238E27FC236}">
                <a16:creationId xmlns:a16="http://schemas.microsoft.com/office/drawing/2014/main" id="{38742700-D302-475C-9F56-724A86480D8B}"/>
              </a:ext>
            </a:extLst>
          </p:cNvPr>
          <p:cNvSpPr>
            <a:spLocks noGrp="1"/>
          </p:cNvSpPr>
          <p:nvPr>
            <p:ph idx="1"/>
          </p:nvPr>
        </p:nvSpPr>
        <p:spPr>
          <a:xfrm>
            <a:off x="4360759" y="1335090"/>
            <a:ext cx="6672648" cy="4447871"/>
          </a:xfrm>
        </p:spPr>
        <p:txBody>
          <a:bodyPr>
            <a:normAutofit/>
          </a:bodyPr>
          <a:lstStyle/>
          <a:p>
            <a:pPr marL="612648" lvl="1" indent="-320040">
              <a:buFont typeface="Arial" panose="020B0604020202020204" pitchFamily="34" charset="0"/>
              <a:buChar char="•"/>
            </a:pPr>
            <a:r>
              <a:rPr lang="en-US" dirty="0"/>
              <a:t>Any period of instruction scheduled continuously for more than one clock hour</a:t>
            </a:r>
          </a:p>
          <a:p>
            <a:pPr marL="612648" lvl="1" indent="-320040">
              <a:buFont typeface="Arial" panose="020B0604020202020204" pitchFamily="34" charset="0"/>
              <a:buChar char="•"/>
            </a:pPr>
            <a:r>
              <a:rPr lang="en-US" dirty="0"/>
              <a:t>Each 50 minutes exclusive of breaks is a class/contact hour</a:t>
            </a:r>
          </a:p>
          <a:p>
            <a:pPr marL="612648" lvl="1" indent="-320040">
              <a:buFont typeface="Arial" panose="020B0604020202020204" pitchFamily="34" charset="0"/>
              <a:buChar char="•"/>
            </a:pPr>
            <a:r>
              <a:rPr lang="en-US" dirty="0"/>
              <a:t>A fractional part of a class hour beyond the last full clock hour is counted from the 51st minute of the last full clock hour</a:t>
            </a:r>
          </a:p>
          <a:p>
            <a:pPr marL="612648" lvl="1" indent="-320040">
              <a:buFont typeface="Arial" panose="020B0604020202020204" pitchFamily="34" charset="0"/>
              <a:buChar char="•"/>
            </a:pPr>
            <a:r>
              <a:rPr lang="en-US" dirty="0"/>
              <a:t>No class break is allowed in the last full clock hour or the partial class hour</a:t>
            </a:r>
          </a:p>
          <a:p>
            <a:pPr marL="612648" lvl="1" indent="-320040">
              <a:buFont typeface="Arial" panose="020B0604020202020204" pitchFamily="34" charset="0"/>
              <a:buChar char="•"/>
            </a:pPr>
            <a:r>
              <a:rPr lang="en-US" dirty="0"/>
              <a:t>The divisor for this fractional part of a class hour is 50. </a:t>
            </a:r>
          </a:p>
        </p:txBody>
      </p:sp>
      <p:sp>
        <p:nvSpPr>
          <p:cNvPr id="4" name="Text Placeholder 3"/>
          <p:cNvSpPr>
            <a:spLocks noGrp="1"/>
          </p:cNvSpPr>
          <p:nvPr>
            <p:ph type="body" sz="half" idx="2"/>
          </p:nvPr>
        </p:nvSpPr>
        <p:spPr>
          <a:xfrm>
            <a:off x="247135" y="3429000"/>
            <a:ext cx="3583461" cy="2032686"/>
          </a:xfrm>
        </p:spPr>
        <p:txBody>
          <a:bodyPr>
            <a:normAutofit/>
          </a:bodyPr>
          <a:lstStyle/>
          <a:p>
            <a:pPr marL="0" indent="0">
              <a:buNone/>
            </a:pPr>
            <a:r>
              <a:rPr lang="en-US" dirty="0"/>
              <a:t>Multiple Hour Class</a:t>
            </a:r>
          </a:p>
        </p:txBody>
      </p:sp>
      <p:sp>
        <p:nvSpPr>
          <p:cNvPr id="5" name="Slide Number Placeholder 4"/>
          <p:cNvSpPr>
            <a:spLocks noGrp="1"/>
          </p:cNvSpPr>
          <p:nvPr>
            <p:ph type="sldNum" sz="quarter" idx="12"/>
          </p:nvPr>
        </p:nvSpPr>
        <p:spPr>
          <a:xfrm>
            <a:off x="8290207" y="6356350"/>
            <a:ext cx="2743200" cy="365125"/>
          </a:xfrm>
        </p:spPr>
        <p:txBody>
          <a:bodyPr anchor="ctr">
            <a:normAutofit/>
          </a:bodyPr>
          <a:lstStyle/>
          <a:p>
            <a:pPr>
              <a:spcAft>
                <a:spcPts val="600"/>
              </a:spcAft>
            </a:pPr>
            <a:fld id="{ACD02A7C-8DBE-4301-8037-01319426017B}" type="slidenum">
              <a:rPr lang="en-US" smtClean="0"/>
              <a:pPr>
                <a:spcAft>
                  <a:spcPts val="600"/>
                </a:spcAft>
              </a:pPr>
              <a:t>16</a:t>
            </a:fld>
            <a:endParaRPr lang="en-US"/>
          </a:p>
        </p:txBody>
      </p:sp>
    </p:spTree>
    <p:extLst>
      <p:ext uri="{BB962C8B-B14F-4D97-AF65-F5344CB8AC3E}">
        <p14:creationId xmlns:p14="http://schemas.microsoft.com/office/powerpoint/2010/main" val="184978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7135" y="1335091"/>
            <a:ext cx="3583461" cy="2032686"/>
          </a:xfrm>
        </p:spPr>
        <p:txBody>
          <a:bodyPr anchor="b">
            <a:normAutofit/>
          </a:bodyPr>
          <a:lstStyle/>
          <a:p>
            <a:r>
              <a:rPr lang="en-US" dirty="0"/>
              <a:t>Factors in FTES calculation</a:t>
            </a:r>
          </a:p>
        </p:txBody>
      </p:sp>
      <p:sp>
        <p:nvSpPr>
          <p:cNvPr id="3" name="Content Placeholder 2">
            <a:extLst>
              <a:ext uri="{FF2B5EF4-FFF2-40B4-BE49-F238E27FC236}">
                <a16:creationId xmlns:a16="http://schemas.microsoft.com/office/drawing/2014/main" id="{82086EE8-DA15-4C2F-A309-ADDC37576FF7}"/>
              </a:ext>
            </a:extLst>
          </p:cNvPr>
          <p:cNvSpPr>
            <a:spLocks noGrp="1"/>
          </p:cNvSpPr>
          <p:nvPr>
            <p:ph idx="1"/>
          </p:nvPr>
        </p:nvSpPr>
        <p:spPr>
          <a:xfrm>
            <a:off x="4360759" y="1112108"/>
            <a:ext cx="6672648" cy="4670854"/>
          </a:xfrm>
        </p:spPr>
        <p:txBody>
          <a:bodyPr>
            <a:normAutofit/>
          </a:bodyPr>
          <a:lstStyle/>
          <a:p>
            <a:r>
              <a:rPr lang="en-US" sz="2200" dirty="0"/>
              <a:t>       </a:t>
            </a:r>
            <a:r>
              <a:rPr lang="en-US" sz="2200" b="1" dirty="0"/>
              <a:t>7:00 pm to 10:05 pm</a:t>
            </a:r>
          </a:p>
          <a:p>
            <a:pPr marL="0" indent="0">
              <a:buNone/>
            </a:pPr>
            <a:r>
              <a:rPr lang="en-US" sz="2200" dirty="0"/>
              <a:t>	Partial Class Hour 9:51 – 10:05 = 15 min</a:t>
            </a:r>
          </a:p>
          <a:p>
            <a:pPr marL="0" indent="0">
              <a:buNone/>
            </a:pPr>
            <a:r>
              <a:rPr lang="en-US" sz="2200" dirty="0"/>
              <a:t>	15/50 = 0.3</a:t>
            </a:r>
          </a:p>
          <a:p>
            <a:pPr marL="0" indent="0">
              <a:buNone/>
            </a:pPr>
            <a:r>
              <a:rPr lang="en-US" sz="2200" dirty="0"/>
              <a:t>	Total Contact Hour = 3.3</a:t>
            </a:r>
          </a:p>
          <a:p>
            <a:pPr marL="0" indent="0">
              <a:buNone/>
            </a:pPr>
            <a:r>
              <a:rPr lang="en-US" sz="2200" dirty="0"/>
              <a:t>	Includes 20 min “break” time</a:t>
            </a:r>
          </a:p>
          <a:p>
            <a:pPr marL="0" indent="0">
              <a:buNone/>
            </a:pPr>
            <a:endParaRPr lang="en-US" sz="2200" dirty="0"/>
          </a:p>
          <a:p>
            <a:pPr marL="0" indent="0">
              <a:buNone/>
            </a:pPr>
            <a:endParaRPr lang="en-US" sz="2200" dirty="0"/>
          </a:p>
          <a:p>
            <a:pPr marL="0" indent="0">
              <a:buNone/>
            </a:pPr>
            <a:r>
              <a:rPr lang="en-US" sz="2200" i="1" dirty="0"/>
              <a:t>Breaks may not be accumulated and taken at the end. Deans and CIOs should remind faculty of this regularly as part of assigning courses.  Students and teachers both need bio-breaks!</a:t>
            </a:r>
          </a:p>
        </p:txBody>
      </p:sp>
      <p:sp>
        <p:nvSpPr>
          <p:cNvPr id="5" name="Text Placeholder 4"/>
          <p:cNvSpPr>
            <a:spLocks noGrp="1"/>
          </p:cNvSpPr>
          <p:nvPr>
            <p:ph type="body" sz="half" idx="2"/>
          </p:nvPr>
        </p:nvSpPr>
        <p:spPr>
          <a:xfrm>
            <a:off x="247135" y="3429000"/>
            <a:ext cx="3583461" cy="2032686"/>
          </a:xfrm>
        </p:spPr>
        <p:txBody>
          <a:bodyPr>
            <a:normAutofit/>
          </a:bodyPr>
          <a:lstStyle/>
          <a:p>
            <a:pPr marL="0" indent="0">
              <a:buNone/>
            </a:pPr>
            <a:r>
              <a:rPr lang="en-US" dirty="0"/>
              <a:t>Multiple Hour Class Calculation example</a:t>
            </a:r>
          </a:p>
        </p:txBody>
      </p:sp>
      <p:sp>
        <p:nvSpPr>
          <p:cNvPr id="2" name="Slide Number Placeholder 1"/>
          <p:cNvSpPr>
            <a:spLocks noGrp="1"/>
          </p:cNvSpPr>
          <p:nvPr>
            <p:ph type="sldNum" sz="quarter" idx="12"/>
          </p:nvPr>
        </p:nvSpPr>
        <p:spPr>
          <a:xfrm>
            <a:off x="8290207" y="6356350"/>
            <a:ext cx="2743200" cy="365125"/>
          </a:xfrm>
        </p:spPr>
        <p:txBody>
          <a:bodyPr anchor="ctr">
            <a:normAutofit/>
          </a:bodyPr>
          <a:lstStyle/>
          <a:p>
            <a:pPr>
              <a:spcAft>
                <a:spcPts val="600"/>
              </a:spcAft>
            </a:pPr>
            <a:fld id="{ACD02A7C-8DBE-4301-8037-01319426017B}" type="slidenum">
              <a:rPr lang="en-US" smtClean="0"/>
              <a:pPr>
                <a:spcAft>
                  <a:spcPts val="600"/>
                </a:spcAft>
              </a:pPr>
              <a:t>17</a:t>
            </a:fld>
            <a:endParaRPr lang="en-US"/>
          </a:p>
        </p:txBody>
      </p:sp>
    </p:spTree>
    <p:extLst>
      <p:ext uri="{BB962C8B-B14F-4D97-AF65-F5344CB8AC3E}">
        <p14:creationId xmlns:p14="http://schemas.microsoft.com/office/powerpoint/2010/main" val="646958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91C9F-55A9-714D-B39E-54F702CEADDD}"/>
              </a:ext>
            </a:extLst>
          </p:cNvPr>
          <p:cNvSpPr>
            <a:spLocks noGrp="1"/>
          </p:cNvSpPr>
          <p:nvPr>
            <p:ph type="title"/>
          </p:nvPr>
        </p:nvSpPr>
        <p:spPr>
          <a:xfrm>
            <a:off x="247135" y="1335091"/>
            <a:ext cx="3583461" cy="2032686"/>
          </a:xfrm>
        </p:spPr>
        <p:txBody>
          <a:bodyPr/>
          <a:lstStyle/>
          <a:p>
            <a:r>
              <a:rPr lang="en-US" dirty="0"/>
              <a:t>Factors in FTES calculation</a:t>
            </a:r>
          </a:p>
        </p:txBody>
      </p:sp>
      <p:sp>
        <p:nvSpPr>
          <p:cNvPr id="3" name="Content Placeholder 2">
            <a:extLst>
              <a:ext uri="{FF2B5EF4-FFF2-40B4-BE49-F238E27FC236}">
                <a16:creationId xmlns:a16="http://schemas.microsoft.com/office/drawing/2014/main" id="{769D07BD-04D5-3340-8582-AF383D5CD2E2}"/>
              </a:ext>
            </a:extLst>
          </p:cNvPr>
          <p:cNvSpPr>
            <a:spLocks noGrp="1"/>
          </p:cNvSpPr>
          <p:nvPr>
            <p:ph idx="1"/>
          </p:nvPr>
        </p:nvSpPr>
        <p:spPr>
          <a:xfrm>
            <a:off x="4199860" y="1335091"/>
            <a:ext cx="7158703" cy="4863689"/>
          </a:xfrm>
        </p:spPr>
        <p:txBody>
          <a:bodyPr>
            <a:normAutofit/>
          </a:bodyPr>
          <a:lstStyle/>
          <a:p>
            <a:r>
              <a:rPr lang="en-US" sz="2200" u="sng" dirty="0"/>
              <a:t>Class meets from </a:t>
            </a:r>
            <a:r>
              <a:rPr lang="en-US" sz="2200" dirty="0"/>
              <a:t>  </a:t>
            </a:r>
            <a:r>
              <a:rPr lang="en-US" sz="2200" u="sng" dirty="0"/>
              <a:t>Contact Hours</a:t>
            </a:r>
            <a:r>
              <a:rPr lang="en-US" sz="2200" dirty="0"/>
              <a:t>	</a:t>
            </a:r>
            <a:r>
              <a:rPr lang="en-US" sz="2200" u="sng" dirty="0"/>
              <a:t>Breaks</a:t>
            </a:r>
          </a:p>
          <a:p>
            <a:r>
              <a:rPr lang="en-US" sz="2600" dirty="0"/>
              <a:t>0800 to 0850	   1.0		None</a:t>
            </a:r>
          </a:p>
          <a:p>
            <a:r>
              <a:rPr lang="en-US" sz="2600" dirty="0"/>
              <a:t>0800 to 0900	   1.0		None</a:t>
            </a:r>
          </a:p>
          <a:p>
            <a:r>
              <a:rPr lang="en-US" sz="2600" dirty="0"/>
              <a:t>0800 to 0905	   1.3		None</a:t>
            </a:r>
          </a:p>
          <a:p>
            <a:r>
              <a:rPr lang="en-US" sz="2600" dirty="0"/>
              <a:t>0800 to 0950	   2.0		One 10-min</a:t>
            </a:r>
          </a:p>
          <a:p>
            <a:r>
              <a:rPr lang="en-US" sz="2600" dirty="0"/>
              <a:t>0800 to 1000	   2.0		One 10-min</a:t>
            </a:r>
          </a:p>
          <a:p>
            <a:r>
              <a:rPr lang="en-US" sz="2600" dirty="0"/>
              <a:t>0800 to 1005	   2.3		One 10-min</a:t>
            </a:r>
          </a:p>
          <a:p>
            <a:r>
              <a:rPr lang="en-US" sz="2600" dirty="0"/>
              <a:t>0800 to 1030	   2.8 		One 10-min</a:t>
            </a:r>
          </a:p>
          <a:p>
            <a:r>
              <a:rPr lang="en-US" sz="2600" dirty="0"/>
              <a:t>0800 to 1225	   4.7		Three 10-min </a:t>
            </a:r>
          </a:p>
          <a:p>
            <a:endParaRPr lang="en-US" dirty="0"/>
          </a:p>
        </p:txBody>
      </p:sp>
      <p:sp>
        <p:nvSpPr>
          <p:cNvPr id="4" name="Text Placeholder 3">
            <a:extLst>
              <a:ext uri="{FF2B5EF4-FFF2-40B4-BE49-F238E27FC236}">
                <a16:creationId xmlns:a16="http://schemas.microsoft.com/office/drawing/2014/main" id="{2B78C372-EF17-D64F-9BA0-AB452792BAB7}"/>
              </a:ext>
            </a:extLst>
          </p:cNvPr>
          <p:cNvSpPr>
            <a:spLocks noGrp="1"/>
          </p:cNvSpPr>
          <p:nvPr>
            <p:ph type="body" sz="half" idx="2"/>
          </p:nvPr>
        </p:nvSpPr>
        <p:spPr>
          <a:xfrm>
            <a:off x="247135" y="3429000"/>
            <a:ext cx="3583461" cy="2032686"/>
          </a:xfrm>
        </p:spPr>
        <p:txBody>
          <a:bodyPr/>
          <a:lstStyle/>
          <a:p>
            <a:r>
              <a:rPr lang="en-US" dirty="0"/>
              <a:t>Calculate Contact Hours</a:t>
            </a:r>
          </a:p>
        </p:txBody>
      </p:sp>
      <p:sp>
        <p:nvSpPr>
          <p:cNvPr id="5" name="Slide Number Placeholder 4">
            <a:extLst>
              <a:ext uri="{FF2B5EF4-FFF2-40B4-BE49-F238E27FC236}">
                <a16:creationId xmlns:a16="http://schemas.microsoft.com/office/drawing/2014/main" id="{B19050E4-8C5C-2544-BDB0-6409C68BFF1D}"/>
              </a:ext>
            </a:extLst>
          </p:cNvPr>
          <p:cNvSpPr>
            <a:spLocks noGrp="1"/>
          </p:cNvSpPr>
          <p:nvPr>
            <p:ph type="sldNum" sz="quarter" idx="12"/>
          </p:nvPr>
        </p:nvSpPr>
        <p:spPr/>
        <p:txBody>
          <a:bodyPr/>
          <a:lstStyle/>
          <a:p>
            <a:fld id="{492D8F1A-69A8-9242-9469-8400121D240A}" type="slidenum">
              <a:rPr lang="en-US" smtClean="0"/>
              <a:pPr/>
              <a:t>18</a:t>
            </a:fld>
            <a:endParaRPr lang="en-US" dirty="0"/>
          </a:p>
        </p:txBody>
      </p:sp>
    </p:spTree>
    <p:extLst>
      <p:ext uri="{BB962C8B-B14F-4D97-AF65-F5344CB8AC3E}">
        <p14:creationId xmlns:p14="http://schemas.microsoft.com/office/powerpoint/2010/main" val="20272237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C412D-B152-0342-A15E-F3D1ACEBD730}"/>
              </a:ext>
            </a:extLst>
          </p:cNvPr>
          <p:cNvSpPr>
            <a:spLocks noGrp="1"/>
          </p:cNvSpPr>
          <p:nvPr>
            <p:ph type="title"/>
          </p:nvPr>
        </p:nvSpPr>
        <p:spPr>
          <a:xfrm>
            <a:off x="1277651" y="228601"/>
            <a:ext cx="4818350" cy="3200399"/>
          </a:xfrm>
        </p:spPr>
        <p:txBody>
          <a:bodyPr>
            <a:normAutofit/>
          </a:bodyPr>
          <a:lstStyle/>
          <a:p>
            <a:r>
              <a:rPr lang="en-US" sz="2400" dirty="0"/>
              <a:t>Key to Hours Calculations</a:t>
            </a:r>
            <a:br>
              <a:rPr lang="en-US" sz="2400" dirty="0"/>
            </a:br>
            <a:r>
              <a:rPr lang="en-US" sz="2200" dirty="0">
                <a:solidFill>
                  <a:schemeClr val="tx2">
                    <a:lumMod val="95000"/>
                    <a:lumOff val="5000"/>
                  </a:schemeClr>
                </a:solidFill>
                <a:latin typeface="+mn-lt"/>
              </a:rPr>
              <a:t/>
            </a:r>
            <a:br>
              <a:rPr lang="en-US" sz="2200" dirty="0">
                <a:solidFill>
                  <a:schemeClr val="tx2">
                    <a:lumMod val="95000"/>
                    <a:lumOff val="5000"/>
                  </a:schemeClr>
                </a:solidFill>
                <a:latin typeface="+mn-lt"/>
              </a:rPr>
            </a:br>
            <a:r>
              <a:rPr lang="en-US" sz="2000" dirty="0">
                <a:solidFill>
                  <a:schemeClr val="tx2">
                    <a:lumMod val="95000"/>
                    <a:lumOff val="5000"/>
                  </a:schemeClr>
                </a:solidFill>
                <a:latin typeface="+mn-lt"/>
              </a:rPr>
              <a:t>50 min + 10-min break + 50 min + 10-min break …</a:t>
            </a:r>
            <a:br>
              <a:rPr lang="en-US" sz="2000" dirty="0">
                <a:solidFill>
                  <a:schemeClr val="tx2">
                    <a:lumMod val="95000"/>
                    <a:lumOff val="5000"/>
                  </a:schemeClr>
                </a:solidFill>
                <a:latin typeface="+mn-lt"/>
              </a:rPr>
            </a:br>
            <a:r>
              <a:rPr lang="en-US" sz="2000" dirty="0">
                <a:solidFill>
                  <a:schemeClr val="tx2">
                    <a:lumMod val="95000"/>
                    <a:lumOff val="5000"/>
                  </a:schemeClr>
                </a:solidFill>
                <a:latin typeface="+mn-lt"/>
              </a:rPr>
              <a:t>+ final session up to 95 minutes without a break</a:t>
            </a:r>
            <a:r>
              <a:rPr lang="en-US" dirty="0"/>
              <a:t/>
            </a:r>
            <a:br>
              <a:rPr lang="en-US" dirty="0"/>
            </a:br>
            <a:endParaRPr lang="en-US" dirty="0"/>
          </a:p>
        </p:txBody>
      </p:sp>
      <p:sp>
        <p:nvSpPr>
          <p:cNvPr id="3" name="Content Placeholder 2">
            <a:extLst>
              <a:ext uri="{FF2B5EF4-FFF2-40B4-BE49-F238E27FC236}">
                <a16:creationId xmlns:a16="http://schemas.microsoft.com/office/drawing/2014/main" id="{6AD02DF4-9D59-054C-AABC-F8713188309D}"/>
              </a:ext>
            </a:extLst>
          </p:cNvPr>
          <p:cNvSpPr>
            <a:spLocks noGrp="1"/>
          </p:cNvSpPr>
          <p:nvPr>
            <p:ph sz="half" idx="2"/>
          </p:nvPr>
        </p:nvSpPr>
        <p:spPr>
          <a:xfrm>
            <a:off x="985392" y="3429000"/>
            <a:ext cx="5239138" cy="2760663"/>
          </a:xfrm>
        </p:spPr>
        <p:txBody>
          <a:bodyPr>
            <a:normAutofit/>
          </a:bodyPr>
          <a:lstStyle/>
          <a:p>
            <a:pPr marL="201168" lvl="1" indent="0">
              <a:buNone/>
            </a:pPr>
            <a:r>
              <a:rPr lang="en-US" sz="1600" b="1" i="1" dirty="0">
                <a:solidFill>
                  <a:schemeClr val="tx2">
                    <a:lumMod val="95000"/>
                    <a:lumOff val="5000"/>
                  </a:schemeClr>
                </a:solidFill>
              </a:rPr>
              <a:t>Example:</a:t>
            </a:r>
          </a:p>
          <a:p>
            <a:pPr marL="201168" lvl="1" indent="0">
              <a:buNone/>
            </a:pPr>
            <a:r>
              <a:rPr lang="en-US" sz="1600" b="1" dirty="0">
                <a:solidFill>
                  <a:schemeClr val="tx2">
                    <a:lumMod val="95000"/>
                    <a:lumOff val="5000"/>
                  </a:schemeClr>
                </a:solidFill>
              </a:rPr>
              <a:t>190 min = 3.4 apportionment hours is calculated this way</a:t>
            </a:r>
            <a:r>
              <a:rPr lang="en-US" sz="1600" dirty="0">
                <a:solidFill>
                  <a:schemeClr val="tx2">
                    <a:lumMod val="95000"/>
                    <a:lumOff val="5000"/>
                  </a:schemeClr>
                </a:solidFill>
              </a:rPr>
              <a:t>:</a:t>
            </a:r>
          </a:p>
          <a:p>
            <a:pPr marL="201168" lvl="1" indent="0">
              <a:buNone/>
            </a:pPr>
            <a:endParaRPr lang="en-US" sz="1600" dirty="0">
              <a:solidFill>
                <a:schemeClr val="tx2">
                  <a:lumMod val="95000"/>
                  <a:lumOff val="5000"/>
                </a:schemeClr>
              </a:solidFill>
            </a:endParaRPr>
          </a:p>
          <a:p>
            <a:pPr marL="201168" lvl="1" indent="0">
              <a:buNone/>
            </a:pPr>
            <a:r>
              <a:rPr lang="en-US" sz="1400" dirty="0">
                <a:solidFill>
                  <a:schemeClr val="tx2">
                    <a:lumMod val="95000"/>
                    <a:lumOff val="5000"/>
                  </a:schemeClr>
                </a:solidFill>
              </a:rPr>
              <a:t>50 min class + 10 min break = 1</a:t>
            </a:r>
            <a:r>
              <a:rPr lang="en-US" sz="1400" baseline="30000" dirty="0">
                <a:solidFill>
                  <a:schemeClr val="tx2">
                    <a:lumMod val="95000"/>
                    <a:lumOff val="5000"/>
                  </a:schemeClr>
                </a:solidFill>
              </a:rPr>
              <a:t>st</a:t>
            </a:r>
            <a:r>
              <a:rPr lang="en-US" sz="1400" dirty="0">
                <a:solidFill>
                  <a:schemeClr val="tx2">
                    <a:lumMod val="95000"/>
                    <a:lumOff val="5000"/>
                  </a:schemeClr>
                </a:solidFill>
              </a:rPr>
              <a:t> 60-min </a:t>
            </a:r>
            <a:r>
              <a:rPr lang="en-US" sz="1400" dirty="0" err="1">
                <a:solidFill>
                  <a:schemeClr val="tx2">
                    <a:lumMod val="95000"/>
                    <a:lumOff val="5000"/>
                  </a:schemeClr>
                </a:solidFill>
              </a:rPr>
              <a:t>hr</a:t>
            </a:r>
            <a:r>
              <a:rPr lang="en-US" sz="1400" dirty="0">
                <a:solidFill>
                  <a:schemeClr val="tx2">
                    <a:lumMod val="95000"/>
                    <a:lumOff val="5000"/>
                  </a:schemeClr>
                </a:solidFill>
              </a:rPr>
              <a:t> = 1.0 appt </a:t>
            </a:r>
            <a:r>
              <a:rPr lang="en-US" sz="1400" dirty="0" err="1">
                <a:solidFill>
                  <a:schemeClr val="tx2">
                    <a:lumMod val="95000"/>
                    <a:lumOff val="5000"/>
                  </a:schemeClr>
                </a:solidFill>
              </a:rPr>
              <a:t>hr</a:t>
            </a:r>
            <a:endParaRPr lang="en-US" sz="1400" dirty="0">
              <a:solidFill>
                <a:schemeClr val="tx2">
                  <a:lumMod val="95000"/>
                  <a:lumOff val="5000"/>
                </a:schemeClr>
              </a:solidFill>
            </a:endParaRPr>
          </a:p>
          <a:p>
            <a:pPr marL="201168" lvl="1" indent="0">
              <a:buNone/>
            </a:pPr>
            <a:r>
              <a:rPr lang="en-US" sz="1400" dirty="0">
                <a:solidFill>
                  <a:schemeClr val="tx2">
                    <a:lumMod val="95000"/>
                    <a:lumOff val="5000"/>
                  </a:schemeClr>
                </a:solidFill>
              </a:rPr>
              <a:t>50 min class + 10 min break = 2</a:t>
            </a:r>
            <a:r>
              <a:rPr lang="en-US" sz="1400" baseline="30000" dirty="0">
                <a:solidFill>
                  <a:schemeClr val="tx2">
                    <a:lumMod val="95000"/>
                    <a:lumOff val="5000"/>
                  </a:schemeClr>
                </a:solidFill>
              </a:rPr>
              <a:t>nd</a:t>
            </a:r>
            <a:r>
              <a:rPr lang="en-US" sz="1400" dirty="0">
                <a:solidFill>
                  <a:schemeClr val="tx2">
                    <a:lumMod val="95000"/>
                    <a:lumOff val="5000"/>
                  </a:schemeClr>
                </a:solidFill>
              </a:rPr>
              <a:t> 60-min </a:t>
            </a:r>
            <a:r>
              <a:rPr lang="en-US" sz="1400" dirty="0" err="1">
                <a:solidFill>
                  <a:schemeClr val="tx2">
                    <a:lumMod val="95000"/>
                    <a:lumOff val="5000"/>
                  </a:schemeClr>
                </a:solidFill>
              </a:rPr>
              <a:t>hr</a:t>
            </a:r>
            <a:r>
              <a:rPr lang="en-US" sz="1400" dirty="0">
                <a:solidFill>
                  <a:schemeClr val="tx2">
                    <a:lumMod val="95000"/>
                    <a:lumOff val="5000"/>
                  </a:schemeClr>
                </a:solidFill>
              </a:rPr>
              <a:t> = 1.0 appt </a:t>
            </a:r>
            <a:r>
              <a:rPr lang="en-US" sz="1400" dirty="0" err="1">
                <a:solidFill>
                  <a:schemeClr val="tx2">
                    <a:lumMod val="95000"/>
                    <a:lumOff val="5000"/>
                  </a:schemeClr>
                </a:solidFill>
              </a:rPr>
              <a:t>hr</a:t>
            </a:r>
            <a:endParaRPr lang="en-US" sz="1400" dirty="0">
              <a:solidFill>
                <a:schemeClr val="tx2">
                  <a:lumMod val="95000"/>
                  <a:lumOff val="5000"/>
                </a:schemeClr>
              </a:solidFill>
            </a:endParaRPr>
          </a:p>
          <a:p>
            <a:pPr marL="201168" lvl="1" indent="0">
              <a:buNone/>
            </a:pPr>
            <a:r>
              <a:rPr lang="en-US" sz="1400" dirty="0">
                <a:solidFill>
                  <a:schemeClr val="tx2">
                    <a:lumMod val="95000"/>
                    <a:lumOff val="5000"/>
                  </a:schemeClr>
                </a:solidFill>
              </a:rPr>
              <a:t>Final 70-min session with no breaks = 1.4 appt </a:t>
            </a:r>
            <a:r>
              <a:rPr lang="en-US" sz="1400" dirty="0" err="1">
                <a:solidFill>
                  <a:schemeClr val="tx2">
                    <a:lumMod val="95000"/>
                    <a:lumOff val="5000"/>
                  </a:schemeClr>
                </a:solidFill>
              </a:rPr>
              <a:t>hrs</a:t>
            </a:r>
            <a:endParaRPr lang="en-US" sz="1400" dirty="0">
              <a:solidFill>
                <a:schemeClr val="tx2">
                  <a:lumMod val="95000"/>
                  <a:lumOff val="5000"/>
                </a:schemeClr>
              </a:solidFill>
            </a:endParaRPr>
          </a:p>
          <a:p>
            <a:pPr marL="201168" lvl="1" indent="0">
              <a:buNone/>
            </a:pPr>
            <a:endParaRPr lang="en-US" sz="1600" dirty="0">
              <a:solidFill>
                <a:schemeClr val="tx2">
                  <a:lumMod val="95000"/>
                  <a:lumOff val="5000"/>
                </a:schemeClr>
              </a:solidFill>
            </a:endParaRPr>
          </a:p>
          <a:p>
            <a:pPr marL="201168" lvl="1" indent="0">
              <a:buNone/>
            </a:pPr>
            <a:r>
              <a:rPr lang="en-US" sz="1600" b="1" dirty="0">
                <a:solidFill>
                  <a:schemeClr val="tx2">
                    <a:lumMod val="95000"/>
                    <a:lumOff val="5000"/>
                  </a:schemeClr>
                </a:solidFill>
              </a:rPr>
              <a:t>Total = 3.4 appt </a:t>
            </a:r>
            <a:r>
              <a:rPr lang="en-US" sz="1600" b="1" dirty="0" err="1">
                <a:solidFill>
                  <a:schemeClr val="tx2">
                    <a:lumMod val="95000"/>
                    <a:lumOff val="5000"/>
                  </a:schemeClr>
                </a:solidFill>
              </a:rPr>
              <a:t>hrs</a:t>
            </a:r>
            <a:endParaRPr lang="en-US" sz="1600" b="1" dirty="0">
              <a:solidFill>
                <a:schemeClr val="tx2">
                  <a:lumMod val="95000"/>
                  <a:lumOff val="5000"/>
                </a:schemeClr>
              </a:solidFill>
            </a:endParaRPr>
          </a:p>
          <a:p>
            <a:endParaRPr lang="en-US" dirty="0"/>
          </a:p>
        </p:txBody>
      </p:sp>
      <p:pic>
        <p:nvPicPr>
          <p:cNvPr id="6" name="Content Placeholder 5" descr="Sample table of contact hour calculations">
            <a:extLst>
              <a:ext uri="{FF2B5EF4-FFF2-40B4-BE49-F238E27FC236}">
                <a16:creationId xmlns:a16="http://schemas.microsoft.com/office/drawing/2014/main" id="{0B2C01F7-DBA2-644C-BBBB-9CF5C5AA4E96}"/>
              </a:ext>
            </a:extLst>
          </p:cNvPr>
          <p:cNvPicPr>
            <a:picLocks noGrp="1" noChangeAspect="1"/>
          </p:cNvPicPr>
          <p:nvPr>
            <p:ph sz="quarter" idx="4"/>
          </p:nvPr>
        </p:nvPicPr>
        <p:blipFill>
          <a:blip r:embed="rId2"/>
          <a:stretch>
            <a:fillRect/>
          </a:stretch>
        </p:blipFill>
        <p:spPr>
          <a:xfrm>
            <a:off x="6388260" y="204842"/>
            <a:ext cx="5507990" cy="6165978"/>
          </a:xfrm>
        </p:spPr>
      </p:pic>
      <p:sp>
        <p:nvSpPr>
          <p:cNvPr id="7" name="Rounded Rectangle 6"/>
          <p:cNvSpPr/>
          <p:nvPr/>
        </p:nvSpPr>
        <p:spPr>
          <a:xfrm>
            <a:off x="9441809" y="1388991"/>
            <a:ext cx="2218888" cy="352338"/>
          </a:xfrm>
          <a:prstGeom prst="roundRect">
            <a:avLst/>
          </a:prstGeom>
          <a:noFill/>
          <a:effectLst>
            <a:glow rad="139700">
              <a:schemeClr val="accent4">
                <a:satMod val="175000"/>
                <a:alpha val="40000"/>
              </a:schemeClr>
            </a:glow>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5" name="Left Brace 4"/>
          <p:cNvSpPr/>
          <p:nvPr/>
        </p:nvSpPr>
        <p:spPr>
          <a:xfrm>
            <a:off x="6314114" y="1474365"/>
            <a:ext cx="327170" cy="2598490"/>
          </a:xfrm>
          <a:prstGeom prst="leftBrace">
            <a:avLst>
              <a:gd name="adj1" fmla="val 8333"/>
              <a:gd name="adj2" fmla="val 47633"/>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Left Brace 8"/>
          <p:cNvSpPr/>
          <p:nvPr/>
        </p:nvSpPr>
        <p:spPr>
          <a:xfrm>
            <a:off x="6314114" y="813732"/>
            <a:ext cx="327170" cy="575260"/>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Left Brace 9"/>
          <p:cNvSpPr/>
          <p:nvPr/>
        </p:nvSpPr>
        <p:spPr>
          <a:xfrm>
            <a:off x="6314114" y="4124671"/>
            <a:ext cx="327170" cy="3127611"/>
          </a:xfrm>
          <a:prstGeom prst="leftBrace">
            <a:avLst>
              <a:gd name="adj1" fmla="val 8333"/>
              <a:gd name="adj2" fmla="val 47633"/>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Left Brace 10"/>
          <p:cNvSpPr/>
          <p:nvPr/>
        </p:nvSpPr>
        <p:spPr>
          <a:xfrm>
            <a:off x="9020787" y="757892"/>
            <a:ext cx="327170" cy="1028963"/>
          </a:xfrm>
          <a:prstGeom prst="leftBrace">
            <a:avLst>
              <a:gd name="adj1" fmla="val 8333"/>
              <a:gd name="adj2" fmla="val 4881"/>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6514051" y="813732"/>
            <a:ext cx="2740053" cy="5841677"/>
          </a:xfrm>
          <a:custGeom>
            <a:avLst/>
            <a:gdLst>
              <a:gd name="connsiteX0" fmla="*/ 2437002 w 2740053"/>
              <a:gd name="connsiteY0" fmla="*/ 0 h 5841677"/>
              <a:gd name="connsiteX1" fmla="*/ 2332140 w 2740053"/>
              <a:gd name="connsiteY1" fmla="*/ 1967218 h 5841677"/>
              <a:gd name="connsiteX2" fmla="*/ 2684477 w 2740053"/>
              <a:gd name="connsiteY2" fmla="*/ 2772562 h 5841677"/>
              <a:gd name="connsiteX3" fmla="*/ 2533476 w 2740053"/>
              <a:gd name="connsiteY3" fmla="*/ 4496499 h 5841677"/>
              <a:gd name="connsiteX4" fmla="*/ 2680283 w 2740053"/>
              <a:gd name="connsiteY4" fmla="*/ 5373149 h 5841677"/>
              <a:gd name="connsiteX5" fmla="*/ 1367406 w 2740053"/>
              <a:gd name="connsiteY5" fmla="*/ 5830349 h 5841677"/>
              <a:gd name="connsiteX6" fmla="*/ 0 w 2740053"/>
              <a:gd name="connsiteY6" fmla="*/ 5712903 h 5841677"/>
              <a:gd name="connsiteX7" fmla="*/ 0 w 2740053"/>
              <a:gd name="connsiteY7" fmla="*/ 5712903 h 5841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0053" h="5841677">
                <a:moveTo>
                  <a:pt x="2437002" y="0"/>
                </a:moveTo>
                <a:cubicBezTo>
                  <a:pt x="2363948" y="752562"/>
                  <a:pt x="2290894" y="1505124"/>
                  <a:pt x="2332140" y="1967218"/>
                </a:cubicBezTo>
                <a:cubicBezTo>
                  <a:pt x="2373386" y="2429312"/>
                  <a:pt x="2650921" y="2351015"/>
                  <a:pt x="2684477" y="2772562"/>
                </a:cubicBezTo>
                <a:cubicBezTo>
                  <a:pt x="2718033" y="3194109"/>
                  <a:pt x="2534175" y="4063068"/>
                  <a:pt x="2533476" y="4496499"/>
                </a:cubicBezTo>
                <a:cubicBezTo>
                  <a:pt x="2532777" y="4929930"/>
                  <a:pt x="2874628" y="5150841"/>
                  <a:pt x="2680283" y="5373149"/>
                </a:cubicBezTo>
                <a:cubicBezTo>
                  <a:pt x="2485938" y="5595457"/>
                  <a:pt x="1814120" y="5773723"/>
                  <a:pt x="1367406" y="5830349"/>
                </a:cubicBezTo>
                <a:cubicBezTo>
                  <a:pt x="920692" y="5886975"/>
                  <a:pt x="0" y="5712903"/>
                  <a:pt x="0" y="5712903"/>
                </a:cubicBezTo>
                <a:lnTo>
                  <a:pt x="0" y="5712903"/>
                </a:lnTo>
              </a:path>
            </a:pathLst>
          </a:custGeom>
          <a:noFill/>
          <a:ln w="19050">
            <a:prstDash val="dash"/>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5738070" y="1166070"/>
            <a:ext cx="494950" cy="3481431"/>
          </a:xfrm>
          <a:custGeom>
            <a:avLst/>
            <a:gdLst>
              <a:gd name="connsiteX0" fmla="*/ 0 w 494950"/>
              <a:gd name="connsiteY0" fmla="*/ 3481431 h 3481431"/>
              <a:gd name="connsiteX1" fmla="*/ 260058 w 494950"/>
              <a:gd name="connsiteY1" fmla="*/ 3175233 h 3481431"/>
              <a:gd name="connsiteX2" fmla="*/ 159391 w 494950"/>
              <a:gd name="connsiteY2" fmla="*/ 1891717 h 3481431"/>
              <a:gd name="connsiteX3" fmla="*/ 54528 w 494950"/>
              <a:gd name="connsiteY3" fmla="*/ 461394 h 3481431"/>
              <a:gd name="connsiteX4" fmla="*/ 494950 w 494950"/>
              <a:gd name="connsiteY4" fmla="*/ 0 h 348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950" h="3481431">
                <a:moveTo>
                  <a:pt x="0" y="3481431"/>
                </a:moveTo>
                <a:cubicBezTo>
                  <a:pt x="116746" y="3460808"/>
                  <a:pt x="233493" y="3440185"/>
                  <a:pt x="260058" y="3175233"/>
                </a:cubicBezTo>
                <a:cubicBezTo>
                  <a:pt x="286623" y="2910281"/>
                  <a:pt x="193646" y="2344023"/>
                  <a:pt x="159391" y="1891717"/>
                </a:cubicBezTo>
                <a:cubicBezTo>
                  <a:pt x="125136" y="1439411"/>
                  <a:pt x="-1398" y="776680"/>
                  <a:pt x="54528" y="461394"/>
                </a:cubicBezTo>
                <a:cubicBezTo>
                  <a:pt x="110454" y="146108"/>
                  <a:pt x="302702" y="73054"/>
                  <a:pt x="494950" y="0"/>
                </a:cubicBezTo>
              </a:path>
            </a:pathLst>
          </a:custGeom>
          <a:noFill/>
          <a:ln w="1905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5784209" y="2722228"/>
            <a:ext cx="522789" cy="2193721"/>
          </a:xfrm>
          <a:custGeom>
            <a:avLst/>
            <a:gdLst>
              <a:gd name="connsiteX0" fmla="*/ 0 w 522789"/>
              <a:gd name="connsiteY0" fmla="*/ 2193721 h 2193721"/>
              <a:gd name="connsiteX1" fmla="*/ 486562 w 522789"/>
              <a:gd name="connsiteY1" fmla="*/ 2021746 h 2193721"/>
              <a:gd name="connsiteX2" fmla="*/ 457200 w 522789"/>
              <a:gd name="connsiteY2" fmla="*/ 1216403 h 2193721"/>
              <a:gd name="connsiteX3" fmla="*/ 218114 w 522789"/>
              <a:gd name="connsiteY3" fmla="*/ 331365 h 2193721"/>
              <a:gd name="connsiteX4" fmla="*/ 453006 w 522789"/>
              <a:gd name="connsiteY4" fmla="*/ 0 h 2193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789" h="2193721">
                <a:moveTo>
                  <a:pt x="0" y="2193721"/>
                </a:moveTo>
                <a:cubicBezTo>
                  <a:pt x="205181" y="2189176"/>
                  <a:pt x="410362" y="2184632"/>
                  <a:pt x="486562" y="2021746"/>
                </a:cubicBezTo>
                <a:cubicBezTo>
                  <a:pt x="562762" y="1858860"/>
                  <a:pt x="501941" y="1498133"/>
                  <a:pt x="457200" y="1216403"/>
                </a:cubicBezTo>
                <a:cubicBezTo>
                  <a:pt x="412459" y="934673"/>
                  <a:pt x="218813" y="534099"/>
                  <a:pt x="218114" y="331365"/>
                </a:cubicBezTo>
                <a:cubicBezTo>
                  <a:pt x="217415" y="128631"/>
                  <a:pt x="335210" y="64315"/>
                  <a:pt x="453006" y="0"/>
                </a:cubicBezTo>
              </a:path>
            </a:pathLst>
          </a:custGeom>
          <a:noFill/>
          <a:ln w="1905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301842" y="5159229"/>
            <a:ext cx="910206" cy="469784"/>
          </a:xfrm>
          <a:custGeom>
            <a:avLst/>
            <a:gdLst>
              <a:gd name="connsiteX0" fmla="*/ 0 w 910206"/>
              <a:gd name="connsiteY0" fmla="*/ 0 h 469784"/>
              <a:gd name="connsiteX1" fmla="*/ 465589 w 910206"/>
              <a:gd name="connsiteY1" fmla="*/ 75501 h 469784"/>
              <a:gd name="connsiteX2" fmla="*/ 192947 w 910206"/>
              <a:gd name="connsiteY2" fmla="*/ 364921 h 469784"/>
              <a:gd name="connsiteX3" fmla="*/ 910206 w 910206"/>
              <a:gd name="connsiteY3" fmla="*/ 469784 h 469784"/>
            </a:gdLst>
            <a:ahLst/>
            <a:cxnLst>
              <a:cxn ang="0">
                <a:pos x="connsiteX0" y="connsiteY0"/>
              </a:cxn>
              <a:cxn ang="0">
                <a:pos x="connsiteX1" y="connsiteY1"/>
              </a:cxn>
              <a:cxn ang="0">
                <a:pos x="connsiteX2" y="connsiteY2"/>
              </a:cxn>
              <a:cxn ang="0">
                <a:pos x="connsiteX3" y="connsiteY3"/>
              </a:cxn>
            </a:cxnLst>
            <a:rect l="l" t="t" r="r" b="b"/>
            <a:pathLst>
              <a:path w="910206" h="469784">
                <a:moveTo>
                  <a:pt x="0" y="0"/>
                </a:moveTo>
                <a:cubicBezTo>
                  <a:pt x="216715" y="7340"/>
                  <a:pt x="433431" y="14681"/>
                  <a:pt x="465589" y="75501"/>
                </a:cubicBezTo>
                <a:cubicBezTo>
                  <a:pt x="497747" y="136321"/>
                  <a:pt x="118844" y="299207"/>
                  <a:pt x="192947" y="364921"/>
                </a:cubicBezTo>
                <a:cubicBezTo>
                  <a:pt x="267050" y="430635"/>
                  <a:pt x="588628" y="450209"/>
                  <a:pt x="910206" y="469784"/>
                </a:cubicBezTo>
              </a:path>
            </a:pathLst>
          </a:custGeom>
          <a:noFill/>
          <a:ln w="1905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4776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9" grpId="0" animBg="1"/>
      <p:bldP spid="10" grpId="0" animBg="1"/>
      <p:bldP spid="11"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4851F-E519-684D-9F4F-D67205FEC435}"/>
              </a:ext>
            </a:extLst>
          </p:cNvPr>
          <p:cNvSpPr>
            <a:spLocks noGrp="1"/>
          </p:cNvSpPr>
          <p:nvPr>
            <p:ph type="title"/>
          </p:nvPr>
        </p:nvSpPr>
        <p:spPr>
          <a:xfrm>
            <a:off x="1277650" y="365126"/>
            <a:ext cx="10046043" cy="953312"/>
          </a:xfrm>
        </p:spPr>
        <p:txBody>
          <a:bodyPr anchor="b">
            <a:normAutofit/>
          </a:bodyPr>
          <a:lstStyle/>
          <a:p>
            <a:r>
              <a:rPr lang="en-US" dirty="0"/>
              <a:t>In this presentation:</a:t>
            </a:r>
          </a:p>
        </p:txBody>
      </p:sp>
      <p:sp>
        <p:nvSpPr>
          <p:cNvPr id="3" name="Content Placeholder 2">
            <a:extLst>
              <a:ext uri="{FF2B5EF4-FFF2-40B4-BE49-F238E27FC236}">
                <a16:creationId xmlns:a16="http://schemas.microsoft.com/office/drawing/2014/main" id="{B4897346-2DEF-4E4A-9080-F716EA640E6E}"/>
              </a:ext>
            </a:extLst>
          </p:cNvPr>
          <p:cNvSpPr>
            <a:spLocks noGrp="1"/>
          </p:cNvSpPr>
          <p:nvPr>
            <p:ph sz="half" idx="2"/>
          </p:nvPr>
        </p:nvSpPr>
        <p:spPr>
          <a:xfrm>
            <a:off x="1277651" y="1798320"/>
            <a:ext cx="10046042" cy="4391343"/>
          </a:xfrm>
        </p:spPr>
        <p:txBody>
          <a:bodyPr>
            <a:normAutofit lnSpcReduction="10000"/>
          </a:bodyPr>
          <a:lstStyle/>
          <a:p>
            <a:r>
              <a:rPr lang="en-US" dirty="0"/>
              <a:t>Review of basic credit hour calculation categories, formulas, and practices.  </a:t>
            </a:r>
          </a:p>
          <a:p>
            <a:r>
              <a:rPr lang="en-US" dirty="0"/>
              <a:t>Local board policies for Credit Hour calculations – permissible vs. sensible</a:t>
            </a:r>
          </a:p>
          <a:p>
            <a:r>
              <a:rPr lang="en-US" dirty="0"/>
              <a:t>Translating contact hours on the COR into scheduled contact hours</a:t>
            </a:r>
          </a:p>
          <a:p>
            <a:r>
              <a:rPr lang="en-US" dirty="0"/>
              <a:t>Attendance accounting fundamentals</a:t>
            </a:r>
          </a:p>
          <a:p>
            <a:r>
              <a:rPr lang="en-US" dirty="0"/>
              <a:t>Overview of course scheduling practices and procedures  </a:t>
            </a:r>
          </a:p>
          <a:p>
            <a:r>
              <a:rPr lang="en-US" dirty="0"/>
              <a:t>Scenarios for scheduling typical class variations: </a:t>
            </a:r>
            <a:br>
              <a:rPr lang="en-US" dirty="0"/>
            </a:br>
            <a:r>
              <a:rPr lang="en-US" dirty="0"/>
              <a:t>lecture, lecture / laboratory variations, and activity.    </a:t>
            </a:r>
          </a:p>
          <a:p>
            <a:r>
              <a:rPr lang="en-US" dirty="0"/>
              <a:t>Problems with current attendance accounting, scheduling, and credit hour practices: DE, Clock Hour, Term Length Multipliers, Weekly vs. Daily vs. Positive Attendance  </a:t>
            </a:r>
          </a:p>
          <a:p>
            <a:pPr marL="0" indent="0">
              <a:buNone/>
            </a:pPr>
            <a:endParaRPr lang="en-US" sz="1500" dirty="0"/>
          </a:p>
          <a:p>
            <a:endParaRPr lang="en-US" sz="1500" dirty="0"/>
          </a:p>
          <a:p>
            <a:endParaRPr lang="en-US" sz="1500" dirty="0"/>
          </a:p>
        </p:txBody>
      </p:sp>
      <p:sp>
        <p:nvSpPr>
          <p:cNvPr id="4" name="Slide Number Placeholder 3" hidden="1"/>
          <p:cNvSpPr>
            <a:spLocks noGrp="1"/>
          </p:cNvSpPr>
          <p:nvPr>
            <p:ph type="sldNum" sz="quarter" idx="4294967295"/>
          </p:nvPr>
        </p:nvSpPr>
        <p:spPr>
          <a:xfrm>
            <a:off x="8610600" y="6356350"/>
            <a:ext cx="2743200" cy="365125"/>
          </a:xfrm>
        </p:spPr>
        <p:txBody>
          <a:bodyPr/>
          <a:lstStyle/>
          <a:p>
            <a:pPr>
              <a:spcAft>
                <a:spcPts val="600"/>
              </a:spcAft>
            </a:pPr>
            <a:fld id="{D6240FFF-625A-D241-955A-E6B1548DFC46}" type="slidenum">
              <a:rPr lang="en-US" smtClean="0"/>
              <a:pPr>
                <a:spcAft>
                  <a:spcPts val="600"/>
                </a:spcAft>
              </a:pPr>
              <a:t>2</a:t>
            </a:fld>
            <a:endParaRPr lang="en-US"/>
          </a:p>
        </p:txBody>
      </p:sp>
    </p:spTree>
    <p:extLst>
      <p:ext uri="{BB962C8B-B14F-4D97-AF65-F5344CB8AC3E}">
        <p14:creationId xmlns:p14="http://schemas.microsoft.com/office/powerpoint/2010/main" val="2513235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4E3BB-BE28-9C4A-8BA5-3DC9CA68234B}"/>
              </a:ext>
            </a:extLst>
          </p:cNvPr>
          <p:cNvSpPr>
            <a:spLocks noGrp="1"/>
          </p:cNvSpPr>
          <p:nvPr>
            <p:ph type="title"/>
          </p:nvPr>
        </p:nvSpPr>
        <p:spPr>
          <a:xfrm>
            <a:off x="1277650" y="365126"/>
            <a:ext cx="10046043" cy="1028960"/>
          </a:xfrm>
        </p:spPr>
        <p:txBody>
          <a:bodyPr anchor="b">
            <a:normAutofit/>
          </a:bodyPr>
          <a:lstStyle/>
          <a:p>
            <a:r>
              <a:rPr lang="en-US" dirty="0"/>
              <a:t>Key Connections b/t Scheduling and CORs</a:t>
            </a:r>
          </a:p>
        </p:txBody>
      </p:sp>
      <p:sp>
        <p:nvSpPr>
          <p:cNvPr id="3" name="Content Placeholder 2">
            <a:extLst>
              <a:ext uri="{FF2B5EF4-FFF2-40B4-BE49-F238E27FC236}">
                <a16:creationId xmlns:a16="http://schemas.microsoft.com/office/drawing/2014/main" id="{F0289A53-8F8C-FB44-AD05-2BFA0091397A}"/>
              </a:ext>
            </a:extLst>
          </p:cNvPr>
          <p:cNvSpPr>
            <a:spLocks noGrp="1"/>
          </p:cNvSpPr>
          <p:nvPr>
            <p:ph sz="half" idx="1"/>
          </p:nvPr>
        </p:nvSpPr>
        <p:spPr>
          <a:xfrm>
            <a:off x="1277650" y="1798319"/>
            <a:ext cx="10058400" cy="4694555"/>
          </a:xfrm>
        </p:spPr>
        <p:txBody>
          <a:bodyPr>
            <a:normAutofit/>
          </a:bodyPr>
          <a:lstStyle/>
          <a:p>
            <a:r>
              <a:rPr lang="en-US" sz="1800" dirty="0"/>
              <a:t>Individual course sections vary in terms of total contact hours and FTES generated based on a variety of factors:</a:t>
            </a:r>
          </a:p>
          <a:p>
            <a:pPr lvl="1"/>
            <a:r>
              <a:rPr lang="en-US" sz="1800" dirty="0"/>
              <a:t>Length of section vs. length of term</a:t>
            </a:r>
          </a:p>
          <a:p>
            <a:pPr lvl="1"/>
            <a:r>
              <a:rPr lang="en-US" sz="1800" dirty="0"/>
              <a:t>Regularity of class meetings</a:t>
            </a:r>
          </a:p>
          <a:p>
            <a:pPr lvl="1"/>
            <a:r>
              <a:rPr lang="en-US" sz="1800" dirty="0"/>
              <a:t>Scheduled days of the week.  </a:t>
            </a:r>
          </a:p>
          <a:p>
            <a:r>
              <a:rPr lang="en-US" sz="1800" dirty="0"/>
              <a:t>Complexity stems from three different “kinds” of hours:</a:t>
            </a:r>
          </a:p>
          <a:p>
            <a:pPr marL="971550" lvl="1" indent="-514350">
              <a:buFont typeface="+mj-lt"/>
              <a:buAutoNum type="arabicPeriod"/>
            </a:pPr>
            <a:r>
              <a:rPr lang="en-US" sz="1800" dirty="0"/>
              <a:t>Contact hours on COR</a:t>
            </a:r>
          </a:p>
          <a:p>
            <a:pPr marL="971550" lvl="1" indent="-514350">
              <a:buFont typeface="+mj-lt"/>
              <a:buAutoNum type="arabicPeriod"/>
            </a:pPr>
            <a:r>
              <a:rPr lang="en-US" sz="1800" dirty="0"/>
              <a:t>Actual hours on the clock – start and end times</a:t>
            </a:r>
          </a:p>
          <a:p>
            <a:pPr marL="971550" lvl="1" indent="-514350">
              <a:buFont typeface="+mj-lt"/>
              <a:buAutoNum type="arabicPeriod"/>
            </a:pPr>
            <a:r>
              <a:rPr lang="en-US" sz="1800" dirty="0"/>
              <a:t>50-min apportionment hours   </a:t>
            </a:r>
          </a:p>
          <a:p>
            <a:r>
              <a:rPr lang="en-US" sz="1800" dirty="0"/>
              <a:t>Title 5 provides a </a:t>
            </a:r>
            <a:r>
              <a:rPr lang="en-US" sz="1800" i="1" dirty="0"/>
              <a:t>minimum </a:t>
            </a:r>
            <a:r>
              <a:rPr lang="en-US" sz="1800" dirty="0"/>
              <a:t>of 16 contact hours per lecture unit</a:t>
            </a:r>
          </a:p>
          <a:p>
            <a:r>
              <a:rPr lang="en-US" sz="1800" dirty="0"/>
              <a:t>COR hours represent the </a:t>
            </a:r>
            <a:r>
              <a:rPr lang="en-US" sz="1800" i="1" dirty="0"/>
              <a:t>target </a:t>
            </a:r>
          </a:p>
          <a:p>
            <a:r>
              <a:rPr lang="en-US" sz="1800" dirty="0"/>
              <a:t>Most colleges aim to meet the target or exceed it by the least possible amount.  It is compliant to under-schedule COR hours as long as you meet the 16-hour minimum.</a:t>
            </a:r>
          </a:p>
        </p:txBody>
      </p:sp>
      <p:sp>
        <p:nvSpPr>
          <p:cNvPr id="4" name="Slide Number Placeholder 3" hidden="1"/>
          <p:cNvSpPr>
            <a:spLocks noGrp="1"/>
          </p:cNvSpPr>
          <p:nvPr>
            <p:ph type="sldNum" sz="quarter" idx="4294967295"/>
          </p:nvPr>
        </p:nvSpPr>
        <p:spPr>
          <a:xfrm>
            <a:off x="8610600" y="6356350"/>
            <a:ext cx="2743200" cy="365125"/>
          </a:xfrm>
        </p:spPr>
        <p:txBody>
          <a:bodyPr/>
          <a:lstStyle/>
          <a:p>
            <a:pPr>
              <a:spcAft>
                <a:spcPts val="600"/>
              </a:spcAft>
            </a:pPr>
            <a:fld id="{D6240FFF-625A-D241-955A-E6B1548DFC46}" type="slidenum">
              <a:rPr lang="en-US" smtClean="0"/>
              <a:pPr>
                <a:spcAft>
                  <a:spcPts val="600"/>
                </a:spcAft>
              </a:pPr>
              <a:t>20</a:t>
            </a:fld>
            <a:endParaRPr lang="en-US"/>
          </a:p>
        </p:txBody>
      </p:sp>
    </p:spTree>
    <p:extLst>
      <p:ext uri="{BB962C8B-B14F-4D97-AF65-F5344CB8AC3E}">
        <p14:creationId xmlns:p14="http://schemas.microsoft.com/office/powerpoint/2010/main" val="602609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A474A-D11E-9248-BE1B-442EF4F74F88}"/>
              </a:ext>
            </a:extLst>
          </p:cNvPr>
          <p:cNvSpPr>
            <a:spLocks noGrp="1"/>
          </p:cNvSpPr>
          <p:nvPr>
            <p:ph type="title"/>
          </p:nvPr>
        </p:nvSpPr>
        <p:spPr/>
        <p:txBody>
          <a:bodyPr/>
          <a:lstStyle/>
          <a:p>
            <a:r>
              <a:rPr lang="en-US" dirty="0"/>
              <a:t>Scenarios</a:t>
            </a:r>
          </a:p>
        </p:txBody>
      </p:sp>
      <p:sp>
        <p:nvSpPr>
          <p:cNvPr id="3" name="Text Placeholder 2">
            <a:extLst>
              <a:ext uri="{FF2B5EF4-FFF2-40B4-BE49-F238E27FC236}">
                <a16:creationId xmlns:a16="http://schemas.microsoft.com/office/drawing/2014/main" id="{DA665D55-C455-D942-B25A-A961717B58DF}"/>
              </a:ext>
            </a:extLst>
          </p:cNvPr>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D6240FFF-625A-D241-955A-E6B1548DFC46}" type="slidenum">
              <a:rPr lang="en-US" smtClean="0"/>
              <a:t>21</a:t>
            </a:fld>
            <a:endParaRPr lang="en-US"/>
          </a:p>
        </p:txBody>
      </p:sp>
    </p:spTree>
    <p:extLst>
      <p:ext uri="{BB962C8B-B14F-4D97-AF65-F5344CB8AC3E}">
        <p14:creationId xmlns:p14="http://schemas.microsoft.com/office/powerpoint/2010/main" val="36648142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77650" y="365125"/>
            <a:ext cx="10046043" cy="1325563"/>
          </a:xfrm>
        </p:spPr>
        <p:txBody>
          <a:bodyPr anchor="b">
            <a:normAutofit/>
          </a:bodyPr>
          <a:lstStyle/>
          <a:p>
            <a:r>
              <a:rPr lang="en-US" dirty="0"/>
              <a:t>Formulas</a:t>
            </a:r>
          </a:p>
        </p:txBody>
      </p:sp>
      <p:sp>
        <p:nvSpPr>
          <p:cNvPr id="6" name="Content Placeholder 5"/>
          <p:cNvSpPr>
            <a:spLocks noGrp="1"/>
          </p:cNvSpPr>
          <p:nvPr>
            <p:ph sz="half" idx="1"/>
          </p:nvPr>
        </p:nvSpPr>
        <p:spPr>
          <a:xfrm>
            <a:off x="1277650" y="1798320"/>
            <a:ext cx="10058400" cy="4351338"/>
          </a:xfrm>
        </p:spPr>
        <p:txBody>
          <a:bodyPr>
            <a:normAutofit/>
          </a:bodyPr>
          <a:lstStyle/>
          <a:p>
            <a:r>
              <a:rPr lang="en-US" dirty="0"/>
              <a:t>Full term: TSCH = (</a:t>
            </a:r>
            <a:r>
              <a:rPr lang="en-US" dirty="0" err="1"/>
              <a:t>hrs</a:t>
            </a:r>
            <a:r>
              <a:rPr lang="en-US" dirty="0"/>
              <a:t>/session) x (sessions/</a:t>
            </a:r>
            <a:r>
              <a:rPr lang="en-US" dirty="0" err="1"/>
              <a:t>wk</a:t>
            </a:r>
            <a:r>
              <a:rPr lang="en-US" dirty="0"/>
              <a:t>) x (term length multiplier)</a:t>
            </a:r>
            <a:br>
              <a:rPr lang="en-US" dirty="0"/>
            </a:br>
            <a:endParaRPr lang="en-US" dirty="0"/>
          </a:p>
          <a:p>
            <a:r>
              <a:rPr lang="en-US" dirty="0"/>
              <a:t>Short term: TSCH = (</a:t>
            </a:r>
            <a:r>
              <a:rPr lang="en-US" dirty="0" err="1"/>
              <a:t>hrs</a:t>
            </a:r>
            <a:r>
              <a:rPr lang="en-US" dirty="0"/>
              <a:t>/session) x (# of sessions)</a:t>
            </a:r>
            <a:br>
              <a:rPr lang="en-US" dirty="0"/>
            </a:br>
            <a:endParaRPr lang="en-US" dirty="0"/>
          </a:p>
          <a:p>
            <a:r>
              <a:rPr lang="en-US" dirty="0"/>
              <a:t>Online </a:t>
            </a:r>
            <a:r>
              <a:rPr lang="en-US" dirty="0" err="1"/>
              <a:t>lec</a:t>
            </a:r>
            <a:r>
              <a:rPr lang="en-US" dirty="0"/>
              <a:t>: TSCH = (units) x (term length multiplier)</a:t>
            </a:r>
            <a:br>
              <a:rPr lang="en-US" dirty="0"/>
            </a:br>
            <a:endParaRPr lang="en-US" dirty="0"/>
          </a:p>
          <a:p>
            <a:r>
              <a:rPr lang="en-US" dirty="0"/>
              <a:t>Maximum TLM = 17.5</a:t>
            </a:r>
          </a:p>
        </p:txBody>
      </p:sp>
      <p:sp>
        <p:nvSpPr>
          <p:cNvPr id="4" name="Slide Number Placeholder 3" hidden="1"/>
          <p:cNvSpPr>
            <a:spLocks noGrp="1"/>
          </p:cNvSpPr>
          <p:nvPr>
            <p:ph type="sldNum" sz="quarter" idx="4294967295"/>
          </p:nvPr>
        </p:nvSpPr>
        <p:spPr>
          <a:xfrm>
            <a:off x="8610600" y="6356350"/>
            <a:ext cx="2743200" cy="365125"/>
          </a:xfrm>
        </p:spPr>
        <p:txBody>
          <a:bodyPr/>
          <a:lstStyle/>
          <a:p>
            <a:pPr>
              <a:spcAft>
                <a:spcPts val="600"/>
              </a:spcAft>
            </a:pPr>
            <a:fld id="{D6240FFF-625A-D241-955A-E6B1548DFC46}" type="slidenum">
              <a:rPr lang="en-US" smtClean="0"/>
              <a:pPr>
                <a:spcAft>
                  <a:spcPts val="600"/>
                </a:spcAft>
              </a:pPr>
              <a:t>22</a:t>
            </a:fld>
            <a:endParaRPr lang="en-US"/>
          </a:p>
        </p:txBody>
      </p:sp>
    </p:spTree>
    <p:extLst>
      <p:ext uri="{BB962C8B-B14F-4D97-AF65-F5344CB8AC3E}">
        <p14:creationId xmlns:p14="http://schemas.microsoft.com/office/powerpoint/2010/main" val="25345260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0FAB2-A5B9-7944-9E46-D25FA981086C}"/>
              </a:ext>
            </a:extLst>
          </p:cNvPr>
          <p:cNvSpPr>
            <a:spLocks noGrp="1"/>
          </p:cNvSpPr>
          <p:nvPr>
            <p:ph type="title"/>
          </p:nvPr>
        </p:nvSpPr>
        <p:spPr>
          <a:xfrm>
            <a:off x="1277650" y="365125"/>
            <a:ext cx="10046043" cy="1325563"/>
          </a:xfrm>
        </p:spPr>
        <p:txBody>
          <a:bodyPr anchor="b">
            <a:normAutofit/>
          </a:bodyPr>
          <a:lstStyle/>
          <a:p>
            <a:r>
              <a:rPr lang="en-US" dirty="0"/>
              <a:t>Scenario #1 – The 3-unit Lecture Course – </a:t>
            </a:r>
            <a:r>
              <a:rPr lang="en-US" b="1" dirty="0"/>
              <a:t>Traditional 18-week calendar</a:t>
            </a:r>
          </a:p>
        </p:txBody>
      </p:sp>
      <p:sp>
        <p:nvSpPr>
          <p:cNvPr id="3" name="Content Placeholder 2">
            <a:extLst>
              <a:ext uri="{FF2B5EF4-FFF2-40B4-BE49-F238E27FC236}">
                <a16:creationId xmlns:a16="http://schemas.microsoft.com/office/drawing/2014/main" id="{CC575AEF-E8F9-BC4A-AE41-54CE04F8FBA9}"/>
              </a:ext>
            </a:extLst>
          </p:cNvPr>
          <p:cNvSpPr>
            <a:spLocks noGrp="1"/>
          </p:cNvSpPr>
          <p:nvPr>
            <p:ph sz="half" idx="1"/>
          </p:nvPr>
        </p:nvSpPr>
        <p:spPr>
          <a:xfrm>
            <a:off x="1277650" y="1798320"/>
            <a:ext cx="10058400" cy="4351338"/>
          </a:xfrm>
        </p:spPr>
        <p:txBody>
          <a:bodyPr>
            <a:normAutofit/>
          </a:bodyPr>
          <a:lstStyle/>
          <a:p>
            <a:pPr marL="0" indent="0">
              <a:buNone/>
            </a:pPr>
            <a:r>
              <a:rPr lang="en-US" sz="2000" dirty="0"/>
              <a:t>The Course Outline of Record for VZEN 101 – Intro to Vertical Zen lists it as a 3-unit lecture course with 52.5 contact hours.  </a:t>
            </a:r>
          </a:p>
          <a:p>
            <a:pPr marL="0" indent="0">
              <a:buNone/>
            </a:pPr>
            <a:r>
              <a:rPr lang="en-US" sz="2000" dirty="0"/>
              <a:t>Using the tables provided, what are the semester contact hours for the following scheduling scenarios: </a:t>
            </a:r>
          </a:p>
          <a:p>
            <a:pPr marL="514350" indent="-514350">
              <a:buFont typeface="+mj-lt"/>
              <a:buAutoNum type="arabicPeriod"/>
            </a:pPr>
            <a:r>
              <a:rPr lang="en-US" sz="2000" dirty="0"/>
              <a:t>MWF from 8:00-8:50 a.m., for full </a:t>
            </a:r>
            <a:r>
              <a:rPr lang="en-US" sz="2000" dirty="0" smtClean="0"/>
              <a:t>term			</a:t>
            </a:r>
            <a:r>
              <a:rPr lang="en-US" sz="2000" dirty="0" smtClean="0">
                <a:hlinkClick r:id="rId2" action="ppaction://hlinksldjump"/>
              </a:rPr>
              <a:t>Calculations</a:t>
            </a:r>
            <a:endParaRPr lang="en-US" sz="2000" dirty="0"/>
          </a:p>
          <a:p>
            <a:pPr marL="514350" indent="-514350">
              <a:buFont typeface="+mj-lt"/>
              <a:buAutoNum type="arabicPeriod"/>
            </a:pPr>
            <a:r>
              <a:rPr lang="en-US" sz="2000" dirty="0"/>
              <a:t>Mondays from 6 – 8:50 p.m., full term		</a:t>
            </a:r>
            <a:r>
              <a:rPr lang="en-US" sz="2000" dirty="0" smtClean="0"/>
              <a:t>	</a:t>
            </a:r>
            <a:r>
              <a:rPr lang="en-US" sz="2000" dirty="0" smtClean="0">
                <a:hlinkClick r:id="rId3" action="ppaction://hlinksldjump"/>
              </a:rPr>
              <a:t>Calculations</a:t>
            </a:r>
            <a:endParaRPr lang="en-US" sz="2000" dirty="0"/>
          </a:p>
          <a:p>
            <a:pPr marL="514350" indent="-514350">
              <a:buFont typeface="+mj-lt"/>
              <a:buAutoNum type="arabicPeriod"/>
            </a:pPr>
            <a:r>
              <a:rPr lang="en-US" sz="2000" dirty="0"/>
              <a:t>Online, full term		</a:t>
            </a:r>
            <a:r>
              <a:rPr lang="en-US" sz="2000" dirty="0" smtClean="0"/>
              <a:t>				</a:t>
            </a:r>
            <a:r>
              <a:rPr lang="en-US" sz="2000" dirty="0" smtClean="0">
                <a:hlinkClick r:id="rId4" action="ppaction://hlinksldjump"/>
              </a:rPr>
              <a:t>Calculations</a:t>
            </a:r>
            <a:endParaRPr lang="en-US" sz="2000" dirty="0"/>
          </a:p>
          <a:p>
            <a:pPr marL="514350" indent="-514350">
              <a:buFont typeface="+mj-lt"/>
              <a:buAutoNum type="arabicPeriod"/>
            </a:pPr>
            <a:r>
              <a:rPr lang="en-US" sz="2000" dirty="0"/>
              <a:t>Mondays / Wednesdays  from 6 – 9:30 p.m., 9 </a:t>
            </a:r>
            <a:r>
              <a:rPr lang="en-US" sz="2000" dirty="0" smtClean="0"/>
              <a:t>weeks</a:t>
            </a:r>
            <a:r>
              <a:rPr lang="en-US" sz="2000" dirty="0"/>
              <a:t>	</a:t>
            </a:r>
            <a:r>
              <a:rPr lang="en-US" sz="2000" dirty="0">
                <a:hlinkClick r:id="rId5" action="ppaction://hlinksldjump"/>
              </a:rPr>
              <a:t>Calculations</a:t>
            </a:r>
            <a:endParaRPr lang="en-US" sz="2000" dirty="0"/>
          </a:p>
          <a:p>
            <a:pPr marL="514350" indent="-514350">
              <a:buFont typeface="+mj-lt"/>
              <a:buAutoNum type="arabicPeriod"/>
            </a:pPr>
            <a:r>
              <a:rPr lang="en-US" sz="2000" dirty="0"/>
              <a:t>Monday and Wednesday from 6 – 7:20, full term		</a:t>
            </a:r>
            <a:r>
              <a:rPr lang="en-US" sz="2000" dirty="0">
                <a:hlinkClick r:id="rId6" action="ppaction://hlinksldjump"/>
              </a:rPr>
              <a:t>Calculations</a:t>
            </a:r>
            <a:endParaRPr lang="en-US" sz="2000" dirty="0"/>
          </a:p>
          <a:p>
            <a:pPr marL="0" indent="0">
              <a:buNone/>
            </a:pPr>
            <a:r>
              <a:rPr lang="en-US" sz="2000" dirty="0"/>
              <a:t>Do any of these scenarios exceed the hours on the COR?  Can they be trimmed and still meet or exceed the target hours? (e.g. exceed by least possible amount)</a:t>
            </a:r>
          </a:p>
        </p:txBody>
      </p:sp>
      <p:sp>
        <p:nvSpPr>
          <p:cNvPr id="4" name="Slide Number Placeholder 3" hidden="1"/>
          <p:cNvSpPr>
            <a:spLocks noGrp="1"/>
          </p:cNvSpPr>
          <p:nvPr>
            <p:ph type="sldNum" sz="quarter" idx="4294967295"/>
          </p:nvPr>
        </p:nvSpPr>
        <p:spPr>
          <a:xfrm>
            <a:off x="8610600" y="6356350"/>
            <a:ext cx="2743200" cy="365125"/>
          </a:xfrm>
        </p:spPr>
        <p:txBody>
          <a:bodyPr/>
          <a:lstStyle/>
          <a:p>
            <a:pPr>
              <a:spcAft>
                <a:spcPts val="600"/>
              </a:spcAft>
            </a:pPr>
            <a:fld id="{D6240FFF-625A-D241-955A-E6B1548DFC46}" type="slidenum">
              <a:rPr lang="en-US" smtClean="0"/>
              <a:pPr>
                <a:spcAft>
                  <a:spcPts val="600"/>
                </a:spcAft>
              </a:pPr>
              <a:t>23</a:t>
            </a:fld>
            <a:endParaRPr lang="en-US"/>
          </a:p>
        </p:txBody>
      </p:sp>
    </p:spTree>
    <p:extLst>
      <p:ext uri="{BB962C8B-B14F-4D97-AF65-F5344CB8AC3E}">
        <p14:creationId xmlns:p14="http://schemas.microsoft.com/office/powerpoint/2010/main" val="35871899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0FAB2-A5B9-7944-9E46-D25FA981086C}"/>
              </a:ext>
            </a:extLst>
          </p:cNvPr>
          <p:cNvSpPr>
            <a:spLocks noGrp="1"/>
          </p:cNvSpPr>
          <p:nvPr>
            <p:ph type="title"/>
          </p:nvPr>
        </p:nvSpPr>
        <p:spPr>
          <a:xfrm>
            <a:off x="1277650" y="365125"/>
            <a:ext cx="10046043" cy="1325563"/>
          </a:xfrm>
        </p:spPr>
        <p:txBody>
          <a:bodyPr anchor="b">
            <a:normAutofit/>
          </a:bodyPr>
          <a:lstStyle/>
          <a:p>
            <a:r>
              <a:rPr lang="en-US" dirty="0"/>
              <a:t>Scenario #2 – The 3-unit Lecture Course – </a:t>
            </a:r>
            <a:r>
              <a:rPr lang="en-US" b="1" dirty="0"/>
              <a:t>Compressed 16.4-week calendar</a:t>
            </a:r>
          </a:p>
        </p:txBody>
      </p:sp>
      <p:sp>
        <p:nvSpPr>
          <p:cNvPr id="3" name="Content Placeholder 2">
            <a:extLst>
              <a:ext uri="{FF2B5EF4-FFF2-40B4-BE49-F238E27FC236}">
                <a16:creationId xmlns:a16="http://schemas.microsoft.com/office/drawing/2014/main" id="{CC575AEF-E8F9-BC4A-AE41-54CE04F8FBA9}"/>
              </a:ext>
            </a:extLst>
          </p:cNvPr>
          <p:cNvSpPr>
            <a:spLocks noGrp="1"/>
          </p:cNvSpPr>
          <p:nvPr>
            <p:ph sz="half" idx="1"/>
          </p:nvPr>
        </p:nvSpPr>
        <p:spPr>
          <a:xfrm>
            <a:off x="1277650" y="1798320"/>
            <a:ext cx="10058400" cy="4351338"/>
          </a:xfrm>
        </p:spPr>
        <p:txBody>
          <a:bodyPr>
            <a:normAutofit/>
          </a:bodyPr>
          <a:lstStyle/>
          <a:p>
            <a:pPr marL="0" indent="0">
              <a:buNone/>
            </a:pPr>
            <a:r>
              <a:rPr lang="en-US" sz="2000" dirty="0"/>
              <a:t>The Course Outline of Record for VZEN 101 – Intro to Vertical Zen lists it as a 3-unit lecture course with </a:t>
            </a:r>
            <a:r>
              <a:rPr lang="en-US" sz="2000" dirty="0" smtClean="0"/>
              <a:t>54 </a:t>
            </a:r>
            <a:r>
              <a:rPr lang="en-US" sz="2000" dirty="0"/>
              <a:t>contact hours.  </a:t>
            </a:r>
          </a:p>
          <a:p>
            <a:pPr marL="0" indent="0">
              <a:buNone/>
            </a:pPr>
            <a:r>
              <a:rPr lang="en-US" sz="2000" dirty="0"/>
              <a:t>Using the tables provided, what are the semester contact hours for the following scheduling scenarios: </a:t>
            </a:r>
          </a:p>
          <a:p>
            <a:pPr marL="514350" indent="-514350">
              <a:buFont typeface="+mj-lt"/>
              <a:buAutoNum type="arabicPeriod"/>
            </a:pPr>
            <a:r>
              <a:rPr lang="en-US" sz="2000" dirty="0"/>
              <a:t>MW from 8:00-9:25 a.m., for full </a:t>
            </a:r>
            <a:r>
              <a:rPr lang="en-US" sz="2000" dirty="0" smtClean="0"/>
              <a:t>term			</a:t>
            </a:r>
            <a:r>
              <a:rPr lang="en-US" sz="2000" dirty="0" smtClean="0">
                <a:hlinkClick r:id="rId2" action="ppaction://hlinksldjump"/>
              </a:rPr>
              <a:t>Calculations</a:t>
            </a:r>
            <a:endParaRPr lang="en-US" sz="2000" dirty="0"/>
          </a:p>
          <a:p>
            <a:pPr marL="514350" indent="-514350">
              <a:buFont typeface="+mj-lt"/>
              <a:buAutoNum type="arabicPeriod"/>
            </a:pPr>
            <a:r>
              <a:rPr lang="en-US" sz="2000" dirty="0"/>
              <a:t>Mondays from 6 – 9:05 p.m., full </a:t>
            </a:r>
            <a:r>
              <a:rPr lang="en-US" sz="2000" dirty="0" smtClean="0"/>
              <a:t>term			</a:t>
            </a:r>
            <a:r>
              <a:rPr lang="en-US" sz="2000" dirty="0" smtClean="0">
                <a:hlinkClick r:id="rId3" action="ppaction://hlinksldjump"/>
              </a:rPr>
              <a:t>Calculations</a:t>
            </a:r>
            <a:endParaRPr lang="en-US" sz="2000" dirty="0"/>
          </a:p>
          <a:p>
            <a:pPr marL="514350" indent="-514350">
              <a:buFont typeface="+mj-lt"/>
              <a:buAutoNum type="arabicPeriod"/>
            </a:pPr>
            <a:r>
              <a:rPr lang="en-US" sz="2000" dirty="0"/>
              <a:t>Online, full </a:t>
            </a:r>
            <a:r>
              <a:rPr lang="en-US" sz="2000" dirty="0" smtClean="0"/>
              <a:t>term						</a:t>
            </a:r>
            <a:r>
              <a:rPr lang="en-US" sz="2000" dirty="0" smtClean="0">
                <a:hlinkClick r:id="rId4" action="ppaction://hlinksldjump"/>
              </a:rPr>
              <a:t>Calculations</a:t>
            </a:r>
            <a:endParaRPr lang="en-US" sz="2000" dirty="0"/>
          </a:p>
          <a:p>
            <a:pPr marL="514350" indent="-514350">
              <a:buFont typeface="+mj-lt"/>
              <a:buAutoNum type="arabicPeriod"/>
            </a:pPr>
            <a:r>
              <a:rPr lang="en-US" sz="2000" dirty="0"/>
              <a:t>Mondays / Wednesdays  from 6 – 9:30 p.m., 8 </a:t>
            </a:r>
            <a:r>
              <a:rPr lang="en-US" sz="2000" dirty="0" smtClean="0"/>
              <a:t>weeks	</a:t>
            </a:r>
            <a:r>
              <a:rPr lang="en-US" sz="2000" dirty="0" smtClean="0">
                <a:hlinkClick r:id="rId5" action="ppaction://hlinksldjump"/>
              </a:rPr>
              <a:t>Calculations</a:t>
            </a:r>
            <a:endParaRPr lang="en-US" sz="2000" dirty="0"/>
          </a:p>
          <a:p>
            <a:pPr marL="514350" indent="-514350">
              <a:buFont typeface="+mj-lt"/>
              <a:buAutoNum type="arabicPeriod"/>
            </a:pPr>
            <a:r>
              <a:rPr lang="en-US" sz="2000" dirty="0"/>
              <a:t>Dual enrollment HS offering: alternating schedule MWF 8-8:50 in odd weeks &amp; </a:t>
            </a:r>
            <a:r>
              <a:rPr lang="en-US" sz="2000" dirty="0" err="1"/>
              <a:t>TTh</a:t>
            </a:r>
            <a:r>
              <a:rPr lang="en-US" sz="2000" dirty="0"/>
              <a:t> 8-9:25 in odd weeks, 18 weeks total</a:t>
            </a:r>
            <a:r>
              <a:rPr lang="en-US" sz="2000" dirty="0" smtClean="0"/>
              <a:t>.			</a:t>
            </a:r>
            <a:r>
              <a:rPr lang="en-US" sz="2000" dirty="0" smtClean="0">
                <a:hlinkClick r:id="rId6" action="ppaction://hlinksldjump"/>
              </a:rPr>
              <a:t>Calculations</a:t>
            </a:r>
            <a:endParaRPr lang="en-US" sz="2000" dirty="0"/>
          </a:p>
          <a:p>
            <a:pPr marL="0" indent="0">
              <a:buNone/>
            </a:pPr>
            <a:r>
              <a:rPr lang="en-US" sz="2000" dirty="0"/>
              <a:t>Do any of these scenarios exceed the hours on the COR?  Can they be trimmed and still meet or exceed the target hours? (e.g. exceed by least possible amount)</a:t>
            </a:r>
          </a:p>
        </p:txBody>
      </p:sp>
      <p:sp>
        <p:nvSpPr>
          <p:cNvPr id="4" name="Slide Number Placeholder 3" hidden="1"/>
          <p:cNvSpPr>
            <a:spLocks noGrp="1"/>
          </p:cNvSpPr>
          <p:nvPr>
            <p:ph type="sldNum" sz="quarter" idx="4294967295"/>
          </p:nvPr>
        </p:nvSpPr>
        <p:spPr>
          <a:xfrm>
            <a:off x="8610600" y="6356350"/>
            <a:ext cx="2743200" cy="365125"/>
          </a:xfrm>
        </p:spPr>
        <p:txBody>
          <a:bodyPr/>
          <a:lstStyle/>
          <a:p>
            <a:pPr>
              <a:spcAft>
                <a:spcPts val="600"/>
              </a:spcAft>
            </a:pPr>
            <a:fld id="{D6240FFF-625A-D241-955A-E6B1548DFC46}" type="slidenum">
              <a:rPr lang="en-US" smtClean="0"/>
              <a:pPr>
                <a:spcAft>
                  <a:spcPts val="600"/>
                </a:spcAft>
              </a:pPr>
              <a:t>24</a:t>
            </a:fld>
            <a:endParaRPr lang="en-US"/>
          </a:p>
        </p:txBody>
      </p:sp>
    </p:spTree>
    <p:extLst>
      <p:ext uri="{BB962C8B-B14F-4D97-AF65-F5344CB8AC3E}">
        <p14:creationId xmlns:p14="http://schemas.microsoft.com/office/powerpoint/2010/main" val="35674451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1E056-EA5D-BD4A-A453-FA778230E432}"/>
              </a:ext>
            </a:extLst>
          </p:cNvPr>
          <p:cNvSpPr>
            <a:spLocks noGrp="1"/>
          </p:cNvSpPr>
          <p:nvPr>
            <p:ph type="title"/>
          </p:nvPr>
        </p:nvSpPr>
        <p:spPr>
          <a:xfrm>
            <a:off x="1277650" y="365125"/>
            <a:ext cx="10046043" cy="1325563"/>
          </a:xfrm>
        </p:spPr>
        <p:txBody>
          <a:bodyPr anchor="b">
            <a:normAutofit/>
          </a:bodyPr>
          <a:lstStyle/>
          <a:p>
            <a:r>
              <a:rPr lang="en-US" dirty="0"/>
              <a:t>Scenario #3 – Lecture / Lab </a:t>
            </a:r>
            <a:br>
              <a:rPr lang="en-US" dirty="0"/>
            </a:br>
            <a:r>
              <a:rPr lang="en-US" b="1" dirty="0"/>
              <a:t>Traditional 18-week calendar</a:t>
            </a:r>
            <a:endParaRPr lang="en-US" dirty="0"/>
          </a:p>
        </p:txBody>
      </p:sp>
      <p:sp>
        <p:nvSpPr>
          <p:cNvPr id="3" name="Content Placeholder 2">
            <a:extLst>
              <a:ext uri="{FF2B5EF4-FFF2-40B4-BE49-F238E27FC236}">
                <a16:creationId xmlns:a16="http://schemas.microsoft.com/office/drawing/2014/main" id="{511DF64B-4A6A-1F42-BC4D-522394056C0B}"/>
              </a:ext>
            </a:extLst>
          </p:cNvPr>
          <p:cNvSpPr>
            <a:spLocks noGrp="1"/>
          </p:cNvSpPr>
          <p:nvPr>
            <p:ph sz="half" idx="1"/>
          </p:nvPr>
        </p:nvSpPr>
        <p:spPr>
          <a:xfrm>
            <a:off x="1277650" y="1798320"/>
            <a:ext cx="10058400" cy="4351338"/>
          </a:xfrm>
        </p:spPr>
        <p:txBody>
          <a:bodyPr>
            <a:normAutofit/>
          </a:bodyPr>
          <a:lstStyle/>
          <a:p>
            <a:pPr marL="0" indent="0">
              <a:buNone/>
            </a:pPr>
            <a:r>
              <a:rPr lang="en-US" sz="1900" dirty="0"/>
              <a:t>The Course Outline of Record for VZENENG 101 – Intro to Vertical Zen Engineering lists it as a 3-unit lecture / lab course with a maximum of </a:t>
            </a:r>
            <a:r>
              <a:rPr lang="en-US" sz="1900" dirty="0" smtClean="0"/>
              <a:t>108 </a:t>
            </a:r>
            <a:r>
              <a:rPr lang="en-US" sz="1900" dirty="0"/>
              <a:t>contact hours.  The COR shows 1.5 units for lecture and 1.5 for lab.</a:t>
            </a:r>
          </a:p>
          <a:p>
            <a:pPr marL="0" indent="0">
              <a:buNone/>
            </a:pPr>
            <a:r>
              <a:rPr lang="en-US" sz="1900" dirty="0"/>
              <a:t>Using the contact hour tables, what are the contact hours for the following scheduling scenarios: </a:t>
            </a:r>
          </a:p>
          <a:p>
            <a:pPr marL="514350" indent="-514350">
              <a:buFont typeface="+mj-lt"/>
              <a:buAutoNum type="arabicPeriod"/>
            </a:pPr>
            <a:r>
              <a:rPr lang="en-US" sz="1900" dirty="0"/>
              <a:t>Tuesday from 11 – 12:30 (lecture) and Thursday from 11 – 3:30 (lab),</a:t>
            </a:r>
            <a:br>
              <a:rPr lang="en-US" sz="1900" dirty="0"/>
            </a:br>
            <a:r>
              <a:rPr lang="en-US" sz="1900" dirty="0"/>
              <a:t>full </a:t>
            </a:r>
            <a:r>
              <a:rPr lang="en-US" sz="1900" dirty="0" smtClean="0"/>
              <a:t>term								</a:t>
            </a:r>
            <a:r>
              <a:rPr lang="en-US" sz="1900" dirty="0" smtClean="0">
                <a:hlinkClick r:id="rId2" action="ppaction://hlinksldjump"/>
              </a:rPr>
              <a:t>Calculations</a:t>
            </a:r>
            <a:endParaRPr lang="en-US" sz="1900" dirty="0"/>
          </a:p>
          <a:p>
            <a:pPr marL="514350" indent="-514350">
              <a:buFont typeface="+mj-lt"/>
              <a:buAutoNum type="arabicPeriod"/>
            </a:pPr>
            <a:r>
              <a:rPr lang="en-US" sz="1900" dirty="0"/>
              <a:t>Online lectures plus Thursday labs 11-3:15, full </a:t>
            </a:r>
            <a:r>
              <a:rPr lang="en-US" sz="1900" dirty="0" smtClean="0"/>
              <a:t>term			</a:t>
            </a:r>
            <a:r>
              <a:rPr lang="en-US" sz="1900" dirty="0" smtClean="0">
                <a:hlinkClick r:id="rId3" action="ppaction://hlinksldjump"/>
              </a:rPr>
              <a:t>Calculations</a:t>
            </a:r>
            <a:endParaRPr lang="en-US" sz="1900" dirty="0"/>
          </a:p>
          <a:p>
            <a:pPr marL="514350" indent="-514350">
              <a:buFont typeface="+mj-lt"/>
              <a:buAutoNum type="arabicPeriod"/>
            </a:pPr>
            <a:r>
              <a:rPr lang="en-US" sz="1900" dirty="0"/>
              <a:t>Tues &amp; Thurs from 9:30 – 12:20 (</a:t>
            </a:r>
            <a:r>
              <a:rPr lang="en-US" sz="1900" dirty="0" err="1"/>
              <a:t>lec</a:t>
            </a:r>
            <a:r>
              <a:rPr lang="en-US" sz="1900" dirty="0"/>
              <a:t>/lab combined*), full </a:t>
            </a:r>
            <a:r>
              <a:rPr lang="en-US" sz="1900" dirty="0" smtClean="0"/>
              <a:t>term		</a:t>
            </a:r>
            <a:r>
              <a:rPr lang="en-US" sz="1900" dirty="0" smtClean="0">
                <a:hlinkClick r:id="rId4" action="ppaction://hlinksldjump"/>
              </a:rPr>
              <a:t>Calculations</a:t>
            </a:r>
            <a:endParaRPr lang="en-US" sz="1900" dirty="0"/>
          </a:p>
          <a:p>
            <a:pPr marL="514350" indent="-514350">
              <a:buFont typeface="+mj-lt"/>
              <a:buAutoNum type="arabicPeriod"/>
            </a:pPr>
            <a:r>
              <a:rPr lang="en-US" sz="1900" dirty="0"/>
              <a:t>Tues from 9:30 – 3:20 (</a:t>
            </a:r>
            <a:r>
              <a:rPr lang="en-US" sz="1900" dirty="0" err="1"/>
              <a:t>lec</a:t>
            </a:r>
            <a:r>
              <a:rPr lang="en-US" sz="1900" dirty="0"/>
              <a:t>/lab combined), full </a:t>
            </a:r>
            <a:r>
              <a:rPr lang="en-US" sz="1900" dirty="0" smtClean="0"/>
              <a:t>term			</a:t>
            </a:r>
            <a:r>
              <a:rPr lang="en-US" sz="1900" dirty="0" smtClean="0">
                <a:hlinkClick r:id="rId5" action="ppaction://hlinksldjump"/>
              </a:rPr>
              <a:t>Calculations</a:t>
            </a:r>
            <a:endParaRPr lang="en-US" sz="1900" dirty="0"/>
          </a:p>
          <a:p>
            <a:pPr marL="0" indent="0">
              <a:buNone/>
            </a:pPr>
            <a:r>
              <a:rPr lang="en-US" sz="1900" dirty="0"/>
              <a:t>What problems are presented by these scenarios?  How would you correct the problems? </a:t>
            </a:r>
          </a:p>
          <a:p>
            <a:pPr marL="0" indent="0">
              <a:buNone/>
            </a:pPr>
            <a:r>
              <a:rPr lang="en-US" sz="1900" i="1" dirty="0"/>
              <a:t>*Not all districts utilize combined hours fluidly.</a:t>
            </a:r>
          </a:p>
          <a:p>
            <a:pPr marL="0" indent="0">
              <a:buNone/>
            </a:pPr>
            <a:endParaRPr lang="en-US" sz="1900" dirty="0"/>
          </a:p>
        </p:txBody>
      </p:sp>
      <p:sp>
        <p:nvSpPr>
          <p:cNvPr id="4" name="Slide Number Placeholder 3" hidden="1"/>
          <p:cNvSpPr>
            <a:spLocks noGrp="1"/>
          </p:cNvSpPr>
          <p:nvPr>
            <p:ph type="sldNum" sz="quarter" idx="4294967295"/>
          </p:nvPr>
        </p:nvSpPr>
        <p:spPr>
          <a:xfrm>
            <a:off x="8610600" y="6356350"/>
            <a:ext cx="2743200" cy="365125"/>
          </a:xfrm>
        </p:spPr>
        <p:txBody>
          <a:bodyPr/>
          <a:lstStyle/>
          <a:p>
            <a:pPr>
              <a:spcAft>
                <a:spcPts val="600"/>
              </a:spcAft>
            </a:pPr>
            <a:fld id="{D6240FFF-625A-D241-955A-E6B1548DFC46}" type="slidenum">
              <a:rPr lang="en-US" smtClean="0"/>
              <a:pPr>
                <a:spcAft>
                  <a:spcPts val="600"/>
                </a:spcAft>
              </a:pPr>
              <a:t>25</a:t>
            </a:fld>
            <a:endParaRPr lang="en-US"/>
          </a:p>
        </p:txBody>
      </p:sp>
    </p:spTree>
    <p:extLst>
      <p:ext uri="{BB962C8B-B14F-4D97-AF65-F5344CB8AC3E}">
        <p14:creationId xmlns:p14="http://schemas.microsoft.com/office/powerpoint/2010/main" val="7779271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1E056-EA5D-BD4A-A453-FA778230E432}"/>
              </a:ext>
            </a:extLst>
          </p:cNvPr>
          <p:cNvSpPr>
            <a:spLocks noGrp="1"/>
          </p:cNvSpPr>
          <p:nvPr>
            <p:ph type="title"/>
          </p:nvPr>
        </p:nvSpPr>
        <p:spPr>
          <a:xfrm>
            <a:off x="1277650" y="365125"/>
            <a:ext cx="10046043" cy="1325563"/>
          </a:xfrm>
        </p:spPr>
        <p:txBody>
          <a:bodyPr anchor="b">
            <a:normAutofit/>
          </a:bodyPr>
          <a:lstStyle/>
          <a:p>
            <a:r>
              <a:rPr lang="en-US" dirty="0"/>
              <a:t>Scenario #4 – Lecture / Lab </a:t>
            </a:r>
            <a:br>
              <a:rPr lang="en-US" dirty="0"/>
            </a:br>
            <a:r>
              <a:rPr lang="en-US" b="1" dirty="0"/>
              <a:t>Compressed 16.4-week calendar</a:t>
            </a:r>
            <a:endParaRPr lang="en-US" dirty="0"/>
          </a:p>
        </p:txBody>
      </p:sp>
      <p:sp>
        <p:nvSpPr>
          <p:cNvPr id="3" name="Content Placeholder 2">
            <a:extLst>
              <a:ext uri="{FF2B5EF4-FFF2-40B4-BE49-F238E27FC236}">
                <a16:creationId xmlns:a16="http://schemas.microsoft.com/office/drawing/2014/main" id="{511DF64B-4A6A-1F42-BC4D-522394056C0B}"/>
              </a:ext>
            </a:extLst>
          </p:cNvPr>
          <p:cNvSpPr>
            <a:spLocks noGrp="1"/>
          </p:cNvSpPr>
          <p:nvPr>
            <p:ph sz="half" idx="1"/>
          </p:nvPr>
        </p:nvSpPr>
        <p:spPr>
          <a:xfrm>
            <a:off x="1277650" y="1798320"/>
            <a:ext cx="10058400" cy="4351338"/>
          </a:xfrm>
        </p:spPr>
        <p:txBody>
          <a:bodyPr>
            <a:normAutofit/>
          </a:bodyPr>
          <a:lstStyle/>
          <a:p>
            <a:pPr marL="0" indent="0">
              <a:buNone/>
            </a:pPr>
            <a:r>
              <a:rPr lang="en-US" sz="2000" dirty="0"/>
              <a:t>The Course Outline of Record for VZENENG 101 – Intro to Vertical Zen Engineering lists it as a 3-unit lecture / lab course with 108 contact hours.  The COR shows 1.5 units for lecture and 1.5 for lab.</a:t>
            </a:r>
          </a:p>
          <a:p>
            <a:pPr marL="0" indent="0">
              <a:buNone/>
            </a:pPr>
            <a:r>
              <a:rPr lang="en-US" sz="2000" dirty="0"/>
              <a:t>Using the contact hour tables, what are the contact hours for the following scheduling scenarios: </a:t>
            </a:r>
          </a:p>
          <a:p>
            <a:pPr marL="514350" indent="-514350">
              <a:buFont typeface="+mj-lt"/>
              <a:buAutoNum type="arabicPeriod"/>
            </a:pPr>
            <a:r>
              <a:rPr lang="en-US" sz="2000" dirty="0"/>
              <a:t>Tuesday from 11 – 12:25 (lecture) and Thursday from 11–3:50 (lab),</a:t>
            </a:r>
            <a:br>
              <a:rPr lang="en-US" sz="2000" dirty="0"/>
            </a:br>
            <a:r>
              <a:rPr lang="en-US" sz="2000" dirty="0"/>
              <a:t>full </a:t>
            </a:r>
            <a:r>
              <a:rPr lang="en-US" sz="2000" dirty="0" smtClean="0"/>
              <a:t>term								</a:t>
            </a:r>
            <a:r>
              <a:rPr lang="en-US" sz="2000" dirty="0" smtClean="0">
                <a:hlinkClick r:id="rId2" action="ppaction://hlinksldjump"/>
              </a:rPr>
              <a:t>Calculations</a:t>
            </a:r>
            <a:endParaRPr lang="en-US" sz="2000" dirty="0"/>
          </a:p>
          <a:p>
            <a:pPr marL="514350" indent="-514350">
              <a:buFont typeface="+mj-lt"/>
              <a:buAutoNum type="arabicPeriod"/>
            </a:pPr>
            <a:r>
              <a:rPr lang="en-US" sz="2000" dirty="0"/>
              <a:t>Online lectures plus Thursday labs 11–3:50, full </a:t>
            </a:r>
            <a:r>
              <a:rPr lang="en-US" sz="2000" dirty="0" smtClean="0"/>
              <a:t>term		</a:t>
            </a:r>
            <a:r>
              <a:rPr lang="en-US" sz="2000" dirty="0" smtClean="0">
                <a:hlinkClick r:id="rId3" action="ppaction://hlinksldjump"/>
              </a:rPr>
              <a:t>Calculations</a:t>
            </a:r>
            <a:endParaRPr lang="en-US" sz="2000" dirty="0"/>
          </a:p>
          <a:p>
            <a:pPr marL="514350" indent="-514350">
              <a:buFont typeface="+mj-lt"/>
              <a:buAutoNum type="arabicPeriod"/>
            </a:pPr>
            <a:r>
              <a:rPr lang="en-US" sz="2000" dirty="0"/>
              <a:t>Tues &amp; Thurs from 9:30 – 12:35 (</a:t>
            </a:r>
            <a:r>
              <a:rPr lang="en-US" sz="2000" dirty="0" err="1"/>
              <a:t>lec</a:t>
            </a:r>
            <a:r>
              <a:rPr lang="en-US" sz="2000" dirty="0"/>
              <a:t>/lab combined*), full </a:t>
            </a:r>
            <a:r>
              <a:rPr lang="en-US" sz="2000" dirty="0" smtClean="0"/>
              <a:t>term	</a:t>
            </a:r>
            <a:r>
              <a:rPr lang="en-US" sz="2000" dirty="0" smtClean="0">
                <a:hlinkClick r:id="rId4" action="ppaction://hlinksldjump"/>
              </a:rPr>
              <a:t>Calculations</a:t>
            </a:r>
            <a:endParaRPr lang="en-US" sz="2000" dirty="0"/>
          </a:p>
          <a:p>
            <a:pPr marL="514350" indent="-514350">
              <a:buFont typeface="+mj-lt"/>
              <a:buAutoNum type="arabicPeriod"/>
            </a:pPr>
            <a:r>
              <a:rPr lang="en-US" sz="2000" dirty="0"/>
              <a:t>Tues from 9:30 – 3:50 (</a:t>
            </a:r>
            <a:r>
              <a:rPr lang="en-US" sz="2000" dirty="0" err="1"/>
              <a:t>lec</a:t>
            </a:r>
            <a:r>
              <a:rPr lang="en-US" sz="2000" dirty="0"/>
              <a:t>/lab combined), full </a:t>
            </a:r>
            <a:r>
              <a:rPr lang="en-US" sz="2000" dirty="0" smtClean="0"/>
              <a:t>term			</a:t>
            </a:r>
            <a:r>
              <a:rPr lang="en-US" sz="2000" dirty="0" smtClean="0">
                <a:hlinkClick r:id="rId5" action="ppaction://hlinksldjump"/>
              </a:rPr>
              <a:t>Calculations</a:t>
            </a:r>
            <a:endParaRPr lang="en-US" sz="2000" dirty="0"/>
          </a:p>
          <a:p>
            <a:pPr marL="0" indent="0">
              <a:buNone/>
            </a:pPr>
            <a:r>
              <a:rPr lang="en-US" sz="2000" dirty="0"/>
              <a:t>How do these compare to the hours in a traditional calendar?</a:t>
            </a:r>
          </a:p>
          <a:p>
            <a:pPr marL="0" indent="0">
              <a:buNone/>
            </a:pPr>
            <a:r>
              <a:rPr lang="en-US" sz="2000" i="1" dirty="0"/>
              <a:t>*Not all districts utilize combined hours fluidly.</a:t>
            </a:r>
          </a:p>
          <a:p>
            <a:pPr marL="0" indent="0">
              <a:buNone/>
            </a:pPr>
            <a:endParaRPr lang="en-US" sz="2000" dirty="0"/>
          </a:p>
        </p:txBody>
      </p:sp>
      <p:sp>
        <p:nvSpPr>
          <p:cNvPr id="4" name="Slide Number Placeholder 3" hidden="1"/>
          <p:cNvSpPr>
            <a:spLocks noGrp="1"/>
          </p:cNvSpPr>
          <p:nvPr>
            <p:ph type="sldNum" sz="quarter" idx="4294967295"/>
          </p:nvPr>
        </p:nvSpPr>
        <p:spPr>
          <a:xfrm>
            <a:off x="8610600" y="6356350"/>
            <a:ext cx="2743200" cy="365125"/>
          </a:xfrm>
        </p:spPr>
        <p:txBody>
          <a:bodyPr/>
          <a:lstStyle/>
          <a:p>
            <a:pPr>
              <a:spcAft>
                <a:spcPts val="600"/>
              </a:spcAft>
            </a:pPr>
            <a:fld id="{D6240FFF-625A-D241-955A-E6B1548DFC46}" type="slidenum">
              <a:rPr lang="en-US" smtClean="0"/>
              <a:pPr>
                <a:spcAft>
                  <a:spcPts val="600"/>
                </a:spcAft>
              </a:pPr>
              <a:t>26</a:t>
            </a:fld>
            <a:endParaRPr lang="en-US"/>
          </a:p>
        </p:txBody>
      </p:sp>
    </p:spTree>
    <p:extLst>
      <p:ext uri="{BB962C8B-B14F-4D97-AF65-F5344CB8AC3E}">
        <p14:creationId xmlns:p14="http://schemas.microsoft.com/office/powerpoint/2010/main" val="22519043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4811C-76A4-9241-A0E7-273CC305CF79}"/>
              </a:ext>
            </a:extLst>
          </p:cNvPr>
          <p:cNvSpPr>
            <a:spLocks noGrp="1"/>
          </p:cNvSpPr>
          <p:nvPr>
            <p:ph type="title"/>
          </p:nvPr>
        </p:nvSpPr>
        <p:spPr/>
        <p:txBody>
          <a:bodyPr/>
          <a:lstStyle/>
          <a:p>
            <a:r>
              <a:rPr lang="en-US" dirty="0"/>
              <a:t>Conclusion</a:t>
            </a:r>
          </a:p>
        </p:txBody>
      </p:sp>
      <p:sp>
        <p:nvSpPr>
          <p:cNvPr id="4" name="Slide Number Placeholder 3"/>
          <p:cNvSpPr>
            <a:spLocks noGrp="1"/>
          </p:cNvSpPr>
          <p:nvPr>
            <p:ph type="sldNum" sz="quarter" idx="12"/>
          </p:nvPr>
        </p:nvSpPr>
        <p:spPr/>
        <p:txBody>
          <a:bodyPr/>
          <a:lstStyle/>
          <a:p>
            <a:fld id="{D6240FFF-625A-D241-955A-E6B1548DFC46}" type="slidenum">
              <a:rPr lang="en-US" smtClean="0"/>
              <a:t>27</a:t>
            </a:fld>
            <a:endParaRPr lang="en-US"/>
          </a:p>
        </p:txBody>
      </p:sp>
    </p:spTree>
    <p:extLst>
      <p:ext uri="{BB962C8B-B14F-4D97-AF65-F5344CB8AC3E}">
        <p14:creationId xmlns:p14="http://schemas.microsoft.com/office/powerpoint/2010/main" val="27238051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F1A87-F9AE-5340-A934-D0DED2BE9A52}"/>
              </a:ext>
            </a:extLst>
          </p:cNvPr>
          <p:cNvSpPr>
            <a:spLocks noGrp="1"/>
          </p:cNvSpPr>
          <p:nvPr>
            <p:ph type="title"/>
          </p:nvPr>
        </p:nvSpPr>
        <p:spPr>
          <a:xfrm>
            <a:off x="1277650" y="365125"/>
            <a:ext cx="10046043" cy="1325563"/>
          </a:xfrm>
        </p:spPr>
        <p:txBody>
          <a:bodyPr anchor="b">
            <a:normAutofit/>
          </a:bodyPr>
          <a:lstStyle/>
          <a:p>
            <a:r>
              <a:rPr lang="en-US" dirty="0"/>
              <a:t>Problems with Credit Hour and Attendance Accounting Practices</a:t>
            </a:r>
          </a:p>
        </p:txBody>
      </p:sp>
      <p:sp>
        <p:nvSpPr>
          <p:cNvPr id="3" name="Content Placeholder 2">
            <a:extLst>
              <a:ext uri="{FF2B5EF4-FFF2-40B4-BE49-F238E27FC236}">
                <a16:creationId xmlns:a16="http://schemas.microsoft.com/office/drawing/2014/main" id="{2818EB6B-15B7-7844-8C70-E66729BA2587}"/>
              </a:ext>
            </a:extLst>
          </p:cNvPr>
          <p:cNvSpPr>
            <a:spLocks noGrp="1"/>
          </p:cNvSpPr>
          <p:nvPr>
            <p:ph sz="half" idx="1"/>
          </p:nvPr>
        </p:nvSpPr>
        <p:spPr>
          <a:xfrm>
            <a:off x="1277650" y="1798320"/>
            <a:ext cx="10058400" cy="4351338"/>
          </a:xfrm>
        </p:spPr>
        <p:txBody>
          <a:bodyPr>
            <a:normAutofit/>
          </a:bodyPr>
          <a:lstStyle/>
          <a:p>
            <a:r>
              <a:rPr lang="en-US" dirty="0"/>
              <a:t>Hours on COR vs. Scheduled Hours – Limits on what you can claim for apportionment.  </a:t>
            </a:r>
          </a:p>
          <a:p>
            <a:r>
              <a:rPr lang="en-US" dirty="0"/>
              <a:t>Archaic rules derived from mid-century K-14 practices.  </a:t>
            </a:r>
          </a:p>
          <a:p>
            <a:r>
              <a:rPr lang="en-US" dirty="0"/>
              <a:t>Term length multipliers and compressed calendars.</a:t>
            </a:r>
          </a:p>
          <a:p>
            <a:r>
              <a:rPr lang="en-US" dirty="0"/>
              <a:t>Penalty for online classes in compressed calendars.</a:t>
            </a:r>
          </a:p>
          <a:p>
            <a:r>
              <a:rPr lang="en-US" dirty="0"/>
              <a:t>Distance education complications. </a:t>
            </a:r>
          </a:p>
          <a:p>
            <a:r>
              <a:rPr lang="en-US" dirty="0"/>
              <a:t>Emergency conditions and meeting minimum hours.</a:t>
            </a:r>
          </a:p>
          <a:p>
            <a:r>
              <a:rPr lang="en-US" dirty="0"/>
              <a:t>Inconsistency of credit hour practices from district to district, system to system, and even college to college within the same district.  </a:t>
            </a:r>
          </a:p>
          <a:p>
            <a:r>
              <a:rPr lang="en-US" dirty="0"/>
              <a:t>Measuring learning by seat time. </a:t>
            </a:r>
          </a:p>
        </p:txBody>
      </p:sp>
      <p:sp>
        <p:nvSpPr>
          <p:cNvPr id="4" name="Slide Number Placeholder 3" hidden="1"/>
          <p:cNvSpPr>
            <a:spLocks noGrp="1"/>
          </p:cNvSpPr>
          <p:nvPr>
            <p:ph type="sldNum" sz="quarter" idx="4294967295"/>
          </p:nvPr>
        </p:nvSpPr>
        <p:spPr>
          <a:xfrm>
            <a:off x="8610600" y="6356350"/>
            <a:ext cx="2743200" cy="365125"/>
          </a:xfrm>
        </p:spPr>
        <p:txBody>
          <a:bodyPr/>
          <a:lstStyle/>
          <a:p>
            <a:pPr>
              <a:spcAft>
                <a:spcPts val="600"/>
              </a:spcAft>
            </a:pPr>
            <a:fld id="{D6240FFF-625A-D241-955A-E6B1548DFC46}" type="slidenum">
              <a:rPr lang="en-US" smtClean="0"/>
              <a:pPr>
                <a:spcAft>
                  <a:spcPts val="600"/>
                </a:spcAft>
              </a:pPr>
              <a:t>28</a:t>
            </a:fld>
            <a:endParaRPr lang="en-US"/>
          </a:p>
        </p:txBody>
      </p:sp>
    </p:spTree>
    <p:extLst>
      <p:ext uri="{BB962C8B-B14F-4D97-AF65-F5344CB8AC3E}">
        <p14:creationId xmlns:p14="http://schemas.microsoft.com/office/powerpoint/2010/main" val="12731707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650" y="365125"/>
            <a:ext cx="10046043" cy="1325563"/>
          </a:xfrm>
        </p:spPr>
        <p:txBody>
          <a:bodyPr anchor="b">
            <a:normAutofit/>
          </a:bodyPr>
          <a:lstStyle/>
          <a:p>
            <a:r>
              <a:rPr lang="en-US" dirty="0"/>
              <a:t>It’s Time for a NEW system!</a:t>
            </a:r>
          </a:p>
        </p:txBody>
      </p:sp>
      <p:sp>
        <p:nvSpPr>
          <p:cNvPr id="3" name="Content Placeholder 2"/>
          <p:cNvSpPr>
            <a:spLocks noGrp="1"/>
          </p:cNvSpPr>
          <p:nvPr>
            <p:ph sz="half" idx="1"/>
          </p:nvPr>
        </p:nvSpPr>
        <p:spPr>
          <a:xfrm>
            <a:off x="1277650" y="1798320"/>
            <a:ext cx="10058400" cy="4351338"/>
          </a:xfrm>
        </p:spPr>
        <p:txBody>
          <a:bodyPr>
            <a:normAutofit/>
          </a:bodyPr>
          <a:lstStyle/>
          <a:p>
            <a:r>
              <a:rPr lang="en-US" dirty="0"/>
              <a:t>C-ID and AD-T have improved consistency across institutions</a:t>
            </a:r>
          </a:p>
          <a:p>
            <a:r>
              <a:rPr lang="en-US" dirty="0"/>
              <a:t>Title 5 Credit Hour language changes have promoted uniformity and standardized lecture, activity, and laboratory</a:t>
            </a:r>
          </a:p>
          <a:p>
            <a:r>
              <a:rPr lang="en-US" dirty="0"/>
              <a:t>Every course at every CCC has units and hours of lecture, activity, and laboratory that add to the total units for the course</a:t>
            </a:r>
          </a:p>
          <a:p>
            <a:r>
              <a:rPr lang="en-US" dirty="0"/>
              <a:t>Current apportionment guidelines result in </a:t>
            </a:r>
            <a:r>
              <a:rPr lang="en-US" i="1" dirty="0"/>
              <a:t>incredible variation</a:t>
            </a:r>
            <a:r>
              <a:rPr lang="en-US" dirty="0"/>
              <a:t> in the number of hours </a:t>
            </a:r>
            <a:r>
              <a:rPr lang="en-US" i="1" dirty="0"/>
              <a:t>paid</a:t>
            </a:r>
            <a:r>
              <a:rPr lang="en-US" dirty="0"/>
              <a:t> for the </a:t>
            </a:r>
            <a:r>
              <a:rPr lang="en-US" i="1" dirty="0"/>
              <a:t>same class</a:t>
            </a:r>
            <a:r>
              <a:rPr lang="en-US" dirty="0"/>
              <a:t> at the same institution or at different colleges.</a:t>
            </a:r>
          </a:p>
          <a:p>
            <a:r>
              <a:rPr lang="en-US" dirty="0"/>
              <a:t>Current apportionment guidelines </a:t>
            </a:r>
            <a:r>
              <a:rPr lang="en-US" i="1" dirty="0"/>
              <a:t>penalize creative scheduling patterns</a:t>
            </a:r>
            <a:endParaRPr lang="en-US" dirty="0"/>
          </a:p>
        </p:txBody>
      </p:sp>
      <p:sp>
        <p:nvSpPr>
          <p:cNvPr id="4" name="Slide Number Placeholder 3" hidden="1"/>
          <p:cNvSpPr>
            <a:spLocks noGrp="1"/>
          </p:cNvSpPr>
          <p:nvPr>
            <p:ph type="sldNum" sz="quarter" idx="4294967295"/>
          </p:nvPr>
        </p:nvSpPr>
        <p:spPr>
          <a:xfrm>
            <a:off x="8610600" y="6356350"/>
            <a:ext cx="2743200" cy="365125"/>
          </a:xfrm>
        </p:spPr>
        <p:txBody>
          <a:bodyPr/>
          <a:lstStyle/>
          <a:p>
            <a:pPr>
              <a:spcAft>
                <a:spcPts val="600"/>
              </a:spcAft>
            </a:pPr>
            <a:fld id="{D6240FFF-625A-D241-955A-E6B1548DFC46}" type="slidenum">
              <a:rPr lang="en-US" smtClean="0"/>
              <a:pPr>
                <a:spcAft>
                  <a:spcPts val="600"/>
                </a:spcAft>
              </a:pPr>
              <a:t>29</a:t>
            </a:fld>
            <a:endParaRPr lang="en-US"/>
          </a:p>
        </p:txBody>
      </p:sp>
    </p:spTree>
    <p:extLst>
      <p:ext uri="{BB962C8B-B14F-4D97-AF65-F5344CB8AC3E}">
        <p14:creationId xmlns:p14="http://schemas.microsoft.com/office/powerpoint/2010/main" val="10556782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812B2-B6DA-4D4C-B2DD-047A71C85A3A}"/>
              </a:ext>
            </a:extLst>
          </p:cNvPr>
          <p:cNvSpPr>
            <a:spLocks noGrp="1"/>
          </p:cNvSpPr>
          <p:nvPr>
            <p:ph type="title"/>
          </p:nvPr>
        </p:nvSpPr>
        <p:spPr/>
        <p:txBody>
          <a:bodyPr/>
          <a:lstStyle/>
          <a:p>
            <a:r>
              <a:rPr lang="en-US" dirty="0"/>
              <a:t>Review of Credit Hour Basics</a:t>
            </a:r>
          </a:p>
        </p:txBody>
      </p:sp>
      <p:sp>
        <p:nvSpPr>
          <p:cNvPr id="3" name="Text Placeholder 2">
            <a:extLst>
              <a:ext uri="{FF2B5EF4-FFF2-40B4-BE49-F238E27FC236}">
                <a16:creationId xmlns:a16="http://schemas.microsoft.com/office/drawing/2014/main" id="{D3B519AC-C773-BA4A-B4DC-DFBF0FBE46CE}"/>
              </a:ext>
            </a:extLst>
          </p:cNvPr>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D6240FFF-625A-D241-955A-E6B1548DFC46}" type="slidenum">
              <a:rPr lang="en-US" smtClean="0"/>
              <a:t>3</a:t>
            </a:fld>
            <a:endParaRPr lang="en-US"/>
          </a:p>
        </p:txBody>
      </p:sp>
    </p:spTree>
    <p:extLst>
      <p:ext uri="{BB962C8B-B14F-4D97-AF65-F5344CB8AC3E}">
        <p14:creationId xmlns:p14="http://schemas.microsoft.com/office/powerpoint/2010/main" val="34925736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650" y="365125"/>
            <a:ext cx="10046043" cy="1325563"/>
          </a:xfrm>
        </p:spPr>
        <p:txBody>
          <a:bodyPr anchor="b">
            <a:normAutofit/>
          </a:bodyPr>
          <a:lstStyle/>
          <a:p>
            <a:r>
              <a:rPr lang="en-US" dirty="0"/>
              <a:t>For consideration: Tenets of new system</a:t>
            </a:r>
          </a:p>
        </p:txBody>
      </p:sp>
      <p:sp>
        <p:nvSpPr>
          <p:cNvPr id="3" name="Content Placeholder 2"/>
          <p:cNvSpPr>
            <a:spLocks noGrp="1"/>
          </p:cNvSpPr>
          <p:nvPr>
            <p:ph sz="half" idx="1"/>
          </p:nvPr>
        </p:nvSpPr>
        <p:spPr>
          <a:xfrm>
            <a:off x="1277650" y="1798320"/>
            <a:ext cx="10058400" cy="4351338"/>
          </a:xfrm>
        </p:spPr>
        <p:txBody>
          <a:bodyPr>
            <a:normAutofit/>
          </a:bodyPr>
          <a:lstStyle/>
          <a:p>
            <a:r>
              <a:rPr lang="en-US" b="1" dirty="0"/>
              <a:t>Every 3-unit lecture class in every subject using every scheduling pattern or online offering at every CCC should earn the </a:t>
            </a:r>
            <a:r>
              <a:rPr lang="en-US" b="1" i="1" dirty="0"/>
              <a:t>same FTES!</a:t>
            </a:r>
            <a:endParaRPr lang="en-US" b="1" dirty="0"/>
          </a:p>
          <a:p>
            <a:r>
              <a:rPr lang="en-US" dirty="0"/>
              <a:t>Based on lecture hours</a:t>
            </a:r>
          </a:p>
          <a:p>
            <a:pPr lvl="1"/>
            <a:r>
              <a:rPr lang="en-US" sz="2400"/>
              <a:t>Activity units have twice the contact time and twice the labor cost and scales payment accordingly.</a:t>
            </a:r>
          </a:p>
          <a:p>
            <a:pPr lvl="1"/>
            <a:r>
              <a:rPr lang="en-US" sz="2400"/>
              <a:t>Laboratory units have three times the contact time and three times the labor cost and scales payment accordingly.</a:t>
            </a:r>
          </a:p>
          <a:p>
            <a:r>
              <a:rPr lang="en-US" dirty="0"/>
              <a:t>Colleges would be required to schedule classes to at least meet the Title 5 minimum expectation, generally ranging from 16 to 18 </a:t>
            </a:r>
            <a:r>
              <a:rPr lang="en-US" dirty="0" err="1"/>
              <a:t>hrs</a:t>
            </a:r>
            <a:r>
              <a:rPr lang="en-US" dirty="0"/>
              <a:t> per lecture unit.</a:t>
            </a:r>
          </a:p>
        </p:txBody>
      </p:sp>
      <p:sp>
        <p:nvSpPr>
          <p:cNvPr id="4" name="Slide Number Placeholder 3" hidden="1"/>
          <p:cNvSpPr>
            <a:spLocks noGrp="1"/>
          </p:cNvSpPr>
          <p:nvPr>
            <p:ph type="sldNum" sz="quarter" idx="4294967295"/>
          </p:nvPr>
        </p:nvSpPr>
        <p:spPr>
          <a:xfrm>
            <a:off x="8610600" y="6356350"/>
            <a:ext cx="2743200" cy="365125"/>
          </a:xfrm>
        </p:spPr>
        <p:txBody>
          <a:bodyPr/>
          <a:lstStyle/>
          <a:p>
            <a:pPr>
              <a:spcAft>
                <a:spcPts val="600"/>
              </a:spcAft>
            </a:pPr>
            <a:fld id="{D6240FFF-625A-D241-955A-E6B1548DFC46}" type="slidenum">
              <a:rPr lang="en-US" smtClean="0"/>
              <a:pPr>
                <a:spcAft>
                  <a:spcPts val="600"/>
                </a:spcAft>
              </a:pPr>
              <a:t>30</a:t>
            </a:fld>
            <a:endParaRPr lang="en-US"/>
          </a:p>
        </p:txBody>
      </p:sp>
    </p:spTree>
    <p:extLst>
      <p:ext uri="{BB962C8B-B14F-4D97-AF65-F5344CB8AC3E}">
        <p14:creationId xmlns:p14="http://schemas.microsoft.com/office/powerpoint/2010/main" val="22117383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650" y="365125"/>
            <a:ext cx="10046043" cy="1325563"/>
          </a:xfrm>
        </p:spPr>
        <p:txBody>
          <a:bodyPr anchor="b">
            <a:normAutofit/>
          </a:bodyPr>
          <a:lstStyle/>
          <a:p>
            <a:r>
              <a:rPr lang="en-US" dirty="0"/>
              <a:t>Examples under a new system</a:t>
            </a:r>
          </a:p>
        </p:txBody>
      </p:sp>
      <p:sp>
        <p:nvSpPr>
          <p:cNvPr id="3" name="Content Placeholder 2"/>
          <p:cNvSpPr>
            <a:spLocks noGrp="1"/>
          </p:cNvSpPr>
          <p:nvPr>
            <p:ph sz="half" idx="1"/>
          </p:nvPr>
        </p:nvSpPr>
        <p:spPr>
          <a:xfrm>
            <a:off x="1277650" y="1798320"/>
            <a:ext cx="10058400" cy="4351338"/>
          </a:xfrm>
        </p:spPr>
        <p:txBody>
          <a:bodyPr>
            <a:normAutofit/>
          </a:bodyPr>
          <a:lstStyle/>
          <a:p>
            <a:r>
              <a:rPr lang="en-US" sz="2200"/>
              <a:t>3-unit lecture class paid 3 LUE (Lecture Unit Equivalents)</a:t>
            </a:r>
          </a:p>
          <a:p>
            <a:pPr lvl="1"/>
            <a:r>
              <a:rPr lang="en-US" dirty="0"/>
              <a:t>Whether online, face-to-face, hybrid, every other week, 16 weeks, 8 weeks, etc.</a:t>
            </a:r>
            <a:br>
              <a:rPr lang="en-US" dirty="0"/>
            </a:br>
            <a:endParaRPr lang="en-US" dirty="0"/>
          </a:p>
          <a:p>
            <a:r>
              <a:rPr lang="en-US" sz="2200"/>
              <a:t>Typical 4-unit science </a:t>
            </a:r>
            <a:r>
              <a:rPr lang="en-US" sz="2200" err="1"/>
              <a:t>lec</a:t>
            </a:r>
            <a:r>
              <a:rPr lang="en-US" sz="2200"/>
              <a:t>/lab class, with 3 units of lecture and 1 unit of lab on the COR would be paid 6 LUE: 3 </a:t>
            </a:r>
            <a:r>
              <a:rPr lang="en-US" sz="2200" err="1"/>
              <a:t>lec</a:t>
            </a:r>
            <a:r>
              <a:rPr lang="en-US" sz="2200"/>
              <a:t> &amp; 3 lab hours weekly on COR</a:t>
            </a:r>
            <a:br>
              <a:rPr lang="en-US" sz="2200"/>
            </a:br>
            <a:endParaRPr lang="en-US" sz="2200"/>
          </a:p>
          <a:p>
            <a:r>
              <a:rPr lang="en-US" sz="2200"/>
              <a:t>Typical 3-unit art class with 3 units of activity on the COR would be paid 6 LUE: 6 weekly activity hours on the COR.</a:t>
            </a:r>
            <a:br>
              <a:rPr lang="en-US" sz="2200"/>
            </a:br>
            <a:endParaRPr lang="en-US" sz="2200"/>
          </a:p>
          <a:p>
            <a:r>
              <a:rPr lang="en-US" sz="2200"/>
              <a:t>A 4-unit math or English class with 3 units of lecture and 1 unit of activity on the COR would be paid 5 LUE: 3 </a:t>
            </a:r>
            <a:r>
              <a:rPr lang="en-US" sz="2200" err="1"/>
              <a:t>lec</a:t>
            </a:r>
            <a:r>
              <a:rPr lang="en-US" sz="2200"/>
              <a:t> &amp; 2 activity hours weekly on the COR</a:t>
            </a:r>
          </a:p>
        </p:txBody>
      </p:sp>
      <p:sp>
        <p:nvSpPr>
          <p:cNvPr id="4" name="Slide Number Placeholder 3" hidden="1"/>
          <p:cNvSpPr>
            <a:spLocks noGrp="1"/>
          </p:cNvSpPr>
          <p:nvPr>
            <p:ph type="sldNum" sz="quarter" idx="4294967295"/>
          </p:nvPr>
        </p:nvSpPr>
        <p:spPr>
          <a:xfrm>
            <a:off x="8610600" y="6356350"/>
            <a:ext cx="2743200" cy="365125"/>
          </a:xfrm>
        </p:spPr>
        <p:txBody>
          <a:bodyPr/>
          <a:lstStyle/>
          <a:p>
            <a:pPr>
              <a:spcAft>
                <a:spcPts val="600"/>
              </a:spcAft>
            </a:pPr>
            <a:fld id="{D6240FFF-625A-D241-955A-E6B1548DFC46}" type="slidenum">
              <a:rPr lang="en-US" smtClean="0"/>
              <a:pPr>
                <a:spcAft>
                  <a:spcPts val="600"/>
                </a:spcAft>
              </a:pPr>
              <a:t>31</a:t>
            </a:fld>
            <a:endParaRPr lang="en-US"/>
          </a:p>
        </p:txBody>
      </p:sp>
    </p:spTree>
    <p:extLst>
      <p:ext uri="{BB962C8B-B14F-4D97-AF65-F5344CB8AC3E}">
        <p14:creationId xmlns:p14="http://schemas.microsoft.com/office/powerpoint/2010/main" val="30574664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Calculations under the </a:t>
            </a:r>
            <a:br>
              <a:rPr lang="en-US" dirty="0" smtClean="0"/>
            </a:br>
            <a:r>
              <a:rPr lang="en-US" dirty="0" smtClean="0"/>
              <a:t>proposed NEW system</a:t>
            </a:r>
            <a:endParaRPr lang="en-US" dirty="0"/>
          </a:p>
        </p:txBody>
      </p:sp>
      <p:sp>
        <p:nvSpPr>
          <p:cNvPr id="3" name="Content Placeholder 2"/>
          <p:cNvSpPr>
            <a:spLocks noGrp="1"/>
          </p:cNvSpPr>
          <p:nvPr>
            <p:ph sz="half" idx="1"/>
          </p:nvPr>
        </p:nvSpPr>
        <p:spPr>
          <a:xfrm>
            <a:off x="1277649" y="1798320"/>
            <a:ext cx="10479521" cy="4351338"/>
          </a:xfrm>
        </p:spPr>
        <p:txBody>
          <a:bodyPr/>
          <a:lstStyle/>
          <a:p>
            <a:r>
              <a:rPr lang="en-US" dirty="0" smtClean="0"/>
              <a:t>Scenarios 1 and 2 – A 3-unit lecture course scheduled 10 different ways in 2 different calendars.</a:t>
            </a:r>
          </a:p>
          <a:p>
            <a:pPr lvl="1"/>
            <a:r>
              <a:rPr lang="en-US" b="1" dirty="0" smtClean="0"/>
              <a:t>Calculations:</a:t>
            </a:r>
            <a:r>
              <a:rPr lang="en-US" dirty="0" smtClean="0"/>
              <a:t>  ALL of them paid 3 LEU (Lecture Equivalent Units).  </a:t>
            </a:r>
            <a:r>
              <a:rPr lang="en-US" b="1" dirty="0" smtClean="0"/>
              <a:t>DONE!</a:t>
            </a:r>
            <a:r>
              <a:rPr lang="en-US" dirty="0" smtClean="0"/>
              <a:t/>
            </a:r>
            <a:br>
              <a:rPr lang="en-US" dirty="0" smtClean="0"/>
            </a:br>
            <a:endParaRPr lang="en-US" dirty="0" smtClean="0"/>
          </a:p>
          <a:p>
            <a:r>
              <a:rPr lang="en-US" dirty="0" smtClean="0"/>
              <a:t>Scenarios 3 and 4 – A 3-unit lecture/lab class consisting of 1.5 units of lecture and 1.5 units of lab, scheduled 8 different ways in 2 different calendars.</a:t>
            </a:r>
          </a:p>
          <a:p>
            <a:pPr lvl="1"/>
            <a:r>
              <a:rPr lang="en-US" b="1" dirty="0" smtClean="0"/>
              <a:t>Calculations:</a:t>
            </a:r>
            <a:r>
              <a:rPr lang="en-US" dirty="0" smtClean="0"/>
              <a:t>  ALL of them paid…</a:t>
            </a:r>
          </a:p>
          <a:p>
            <a:pPr lvl="2"/>
            <a:r>
              <a:rPr lang="en-US" b="1" dirty="0" smtClean="0"/>
              <a:t>Lecture:  	</a:t>
            </a:r>
            <a:r>
              <a:rPr lang="en-US" dirty="0" smtClean="0"/>
              <a:t>1.5 LEU</a:t>
            </a:r>
          </a:p>
          <a:p>
            <a:pPr lvl="2"/>
            <a:r>
              <a:rPr lang="en-US" b="1" dirty="0" smtClean="0"/>
              <a:t>Lab:</a:t>
            </a:r>
            <a:r>
              <a:rPr lang="en-US" dirty="0" smtClean="0"/>
              <a:t> 		1.5 units x 3 = 4.5 LEU</a:t>
            </a:r>
          </a:p>
          <a:p>
            <a:pPr lvl="2"/>
            <a:r>
              <a:rPr lang="en-US" b="1" dirty="0" smtClean="0"/>
              <a:t>Total:		6 LEU				DONE!!</a:t>
            </a:r>
            <a:endParaRPr lang="en-US" b="1" dirty="0"/>
          </a:p>
        </p:txBody>
      </p:sp>
    </p:spTree>
    <p:extLst>
      <p:ext uri="{BB962C8B-B14F-4D97-AF65-F5344CB8AC3E}">
        <p14:creationId xmlns:p14="http://schemas.microsoft.com/office/powerpoint/2010/main" val="42726205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B1CB1-FE7B-F942-B4A8-2EC405B8358C}"/>
              </a:ext>
            </a:extLst>
          </p:cNvPr>
          <p:cNvSpPr>
            <a:spLocks noGrp="1"/>
          </p:cNvSpPr>
          <p:nvPr>
            <p:ph type="title"/>
          </p:nvPr>
        </p:nvSpPr>
        <p:spPr>
          <a:xfrm>
            <a:off x="7555041" y="659567"/>
            <a:ext cx="4132289" cy="5477359"/>
          </a:xfrm>
        </p:spPr>
        <p:txBody>
          <a:bodyPr anchor="ctr">
            <a:normAutofit/>
          </a:bodyPr>
          <a:lstStyle/>
          <a:p>
            <a:r>
              <a:rPr lang="en-US" dirty="0"/>
              <a:t>Q&amp;A</a:t>
            </a:r>
          </a:p>
        </p:txBody>
      </p:sp>
      <p:sp>
        <p:nvSpPr>
          <p:cNvPr id="4" name="Slide Number Placeholder 3" hidden="1"/>
          <p:cNvSpPr>
            <a:spLocks noGrp="1"/>
          </p:cNvSpPr>
          <p:nvPr>
            <p:ph type="sldNum" sz="quarter" idx="4294967295"/>
          </p:nvPr>
        </p:nvSpPr>
        <p:spPr>
          <a:xfrm>
            <a:off x="8610600" y="6356350"/>
            <a:ext cx="2743200" cy="365125"/>
          </a:xfrm>
        </p:spPr>
        <p:txBody>
          <a:bodyPr/>
          <a:lstStyle/>
          <a:p>
            <a:pPr>
              <a:spcAft>
                <a:spcPts val="600"/>
              </a:spcAft>
            </a:pPr>
            <a:fld id="{D6240FFF-625A-D241-955A-E6B1548DFC46}" type="slidenum">
              <a:rPr lang="en-US" smtClean="0"/>
              <a:pPr>
                <a:spcAft>
                  <a:spcPts val="600"/>
                </a:spcAft>
              </a:pPr>
              <a:t>33</a:t>
            </a:fld>
            <a:endParaRPr lang="en-US"/>
          </a:p>
        </p:txBody>
      </p:sp>
    </p:spTree>
    <p:extLst>
      <p:ext uri="{BB962C8B-B14F-4D97-AF65-F5344CB8AC3E}">
        <p14:creationId xmlns:p14="http://schemas.microsoft.com/office/powerpoint/2010/main" val="15392451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Calculations for slides 23-26</a:t>
            </a:r>
            <a:endParaRPr lang="en-US" dirty="0"/>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492D8F1A-69A8-9242-9469-8400121D240A}" type="slidenum">
              <a:rPr lang="en-US" smtClean="0"/>
              <a:t>34</a:t>
            </a:fld>
            <a:endParaRPr lang="en-US" dirty="0"/>
          </a:p>
        </p:txBody>
      </p:sp>
    </p:spTree>
    <p:extLst>
      <p:ext uri="{BB962C8B-B14F-4D97-AF65-F5344CB8AC3E}">
        <p14:creationId xmlns:p14="http://schemas.microsoft.com/office/powerpoint/2010/main" val="5913107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0FAB2-A5B9-7944-9E46-D25FA981086C}"/>
              </a:ext>
            </a:extLst>
          </p:cNvPr>
          <p:cNvSpPr>
            <a:spLocks noGrp="1"/>
          </p:cNvSpPr>
          <p:nvPr>
            <p:ph type="title"/>
          </p:nvPr>
        </p:nvSpPr>
        <p:spPr>
          <a:xfrm>
            <a:off x="1277650" y="365125"/>
            <a:ext cx="10046043" cy="1325563"/>
          </a:xfrm>
        </p:spPr>
        <p:txBody>
          <a:bodyPr anchor="b">
            <a:normAutofit/>
          </a:bodyPr>
          <a:lstStyle/>
          <a:p>
            <a:r>
              <a:rPr lang="en-US" dirty="0" smtClean="0"/>
              <a:t>1.1-Scenario </a:t>
            </a:r>
            <a:r>
              <a:rPr lang="en-US" dirty="0"/>
              <a:t>#1 – The 3-unit Lecture Course – </a:t>
            </a:r>
            <a:r>
              <a:rPr lang="en-US" b="1" dirty="0"/>
              <a:t>Traditional 18-week calendar</a:t>
            </a:r>
          </a:p>
        </p:txBody>
      </p:sp>
      <p:sp>
        <p:nvSpPr>
          <p:cNvPr id="3" name="Content Placeholder 2">
            <a:extLst>
              <a:ext uri="{FF2B5EF4-FFF2-40B4-BE49-F238E27FC236}">
                <a16:creationId xmlns:a16="http://schemas.microsoft.com/office/drawing/2014/main" id="{CC575AEF-E8F9-BC4A-AE41-54CE04F8FBA9}"/>
              </a:ext>
            </a:extLst>
          </p:cNvPr>
          <p:cNvSpPr>
            <a:spLocks noGrp="1"/>
          </p:cNvSpPr>
          <p:nvPr>
            <p:ph sz="half" idx="1"/>
          </p:nvPr>
        </p:nvSpPr>
        <p:spPr>
          <a:xfrm>
            <a:off x="1277650" y="1798320"/>
            <a:ext cx="10058400" cy="4351338"/>
          </a:xfrm>
        </p:spPr>
        <p:txBody>
          <a:bodyPr>
            <a:normAutofit fontScale="92500" lnSpcReduction="10000"/>
          </a:bodyPr>
          <a:lstStyle/>
          <a:p>
            <a:pPr marL="0" indent="0">
              <a:buNone/>
            </a:pPr>
            <a:r>
              <a:rPr lang="en-US" sz="2000" dirty="0"/>
              <a:t>The Course Outline of Record for VZEN 101 – Intro to Vertical Zen lists it as a 3-unit lecture course with 52.5 contact hours.  </a:t>
            </a:r>
          </a:p>
          <a:p>
            <a:pPr marL="0" indent="0">
              <a:buNone/>
            </a:pPr>
            <a:r>
              <a:rPr lang="en-US" sz="2000" dirty="0"/>
              <a:t>Using the tables provided, what are the semester contact hours for the following scheduling scenarios: </a:t>
            </a:r>
          </a:p>
          <a:p>
            <a:pPr marL="514350" indent="-514350">
              <a:buFont typeface="+mj-lt"/>
              <a:buAutoNum type="arabicPeriod"/>
            </a:pPr>
            <a:r>
              <a:rPr lang="en-US" sz="2000" dirty="0"/>
              <a:t>MWF from 8:00-8:50 a.m., for full </a:t>
            </a:r>
            <a:r>
              <a:rPr lang="en-US" sz="2000" dirty="0" smtClean="0"/>
              <a:t>term</a:t>
            </a:r>
          </a:p>
          <a:p>
            <a:pPr marL="514350" indent="-514350">
              <a:buFont typeface="+mj-lt"/>
              <a:buAutoNum type="arabicPeriod"/>
            </a:pPr>
            <a:endParaRPr lang="en-US" sz="2000" dirty="0"/>
          </a:p>
          <a:p>
            <a:pPr marL="0" indent="0">
              <a:buNone/>
            </a:pPr>
            <a:r>
              <a:rPr lang="en-US" b="1" dirty="0"/>
              <a:t/>
            </a:r>
            <a:br>
              <a:rPr lang="en-US" b="1" dirty="0"/>
            </a:br>
            <a:r>
              <a:rPr lang="en-US" dirty="0"/>
              <a:t/>
            </a:r>
            <a:br>
              <a:rPr lang="en-US" dirty="0"/>
            </a:br>
            <a:r>
              <a:rPr lang="en-US" b="1" dirty="0"/>
              <a:t>Full term:</a:t>
            </a:r>
            <a:r>
              <a:rPr lang="en-US" dirty="0"/>
              <a:t> 	TSCH = (contact </a:t>
            </a:r>
            <a:r>
              <a:rPr lang="en-US" dirty="0" err="1"/>
              <a:t>hrs</a:t>
            </a:r>
            <a:r>
              <a:rPr lang="en-US" dirty="0"/>
              <a:t>/session) x (sessions/</a:t>
            </a:r>
            <a:r>
              <a:rPr lang="en-US" dirty="0" err="1"/>
              <a:t>wk</a:t>
            </a:r>
            <a:r>
              <a:rPr lang="en-US" dirty="0"/>
              <a:t>) x (TLM)</a:t>
            </a:r>
            <a:br>
              <a:rPr lang="en-US" dirty="0"/>
            </a:br>
            <a:r>
              <a:rPr lang="en-US" dirty="0"/>
              <a:t/>
            </a:r>
            <a:br>
              <a:rPr lang="en-US" dirty="0"/>
            </a:br>
            <a:r>
              <a:rPr lang="en-US" b="1" dirty="0"/>
              <a:t>Calculation:</a:t>
            </a:r>
            <a:r>
              <a:rPr lang="en-US" dirty="0"/>
              <a:t>	TSCH = 1.0 x 3 x 17.5 = </a:t>
            </a:r>
            <a:r>
              <a:rPr lang="en-US" dirty="0" smtClean="0"/>
              <a:t>52.5</a:t>
            </a:r>
          </a:p>
          <a:p>
            <a:pPr marL="0" indent="0">
              <a:buNone/>
            </a:pPr>
            <a:endParaRPr lang="en-US" dirty="0" smtClean="0"/>
          </a:p>
          <a:p>
            <a:pPr marL="0" indent="0" algn="r">
              <a:buNone/>
            </a:pPr>
            <a:r>
              <a:rPr lang="en-US" sz="2000" dirty="0"/>
              <a:t>						</a:t>
            </a:r>
            <a:r>
              <a:rPr lang="en-US" b="1" dirty="0"/>
              <a:t>Contact Hours = </a:t>
            </a:r>
            <a:r>
              <a:rPr lang="en-US" b="1" u="sng" dirty="0"/>
              <a:t>_52.5_</a:t>
            </a:r>
            <a:endParaRPr lang="en-US" sz="2000" dirty="0"/>
          </a:p>
        </p:txBody>
      </p:sp>
      <p:sp>
        <p:nvSpPr>
          <p:cNvPr id="4" name="Slide Number Placeholder 3" hidden="1"/>
          <p:cNvSpPr>
            <a:spLocks noGrp="1"/>
          </p:cNvSpPr>
          <p:nvPr>
            <p:ph type="sldNum" sz="quarter" idx="4294967295"/>
          </p:nvPr>
        </p:nvSpPr>
        <p:spPr>
          <a:xfrm>
            <a:off x="8610600" y="6356350"/>
            <a:ext cx="2743200" cy="365125"/>
          </a:xfrm>
        </p:spPr>
        <p:txBody>
          <a:bodyPr/>
          <a:lstStyle/>
          <a:p>
            <a:pPr>
              <a:spcAft>
                <a:spcPts val="600"/>
              </a:spcAft>
            </a:pPr>
            <a:fld id="{D6240FFF-625A-D241-955A-E6B1548DFC46}" type="slidenum">
              <a:rPr lang="en-US" smtClean="0"/>
              <a:pPr>
                <a:spcAft>
                  <a:spcPts val="600"/>
                </a:spcAft>
              </a:pPr>
              <a:t>35</a:t>
            </a:fld>
            <a:endParaRPr lang="en-US"/>
          </a:p>
        </p:txBody>
      </p:sp>
      <p:sp>
        <p:nvSpPr>
          <p:cNvPr id="5" name="Right Arrow 4"/>
          <p:cNvSpPr/>
          <p:nvPr/>
        </p:nvSpPr>
        <p:spPr>
          <a:xfrm flipH="1">
            <a:off x="9018165" y="6224631"/>
            <a:ext cx="1832995" cy="6333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hlinkClick r:id="rId2" action="ppaction://hlinksldjump"/>
              </a:rPr>
              <a:t>Return</a:t>
            </a:r>
            <a:endParaRPr lang="en-US" dirty="0"/>
          </a:p>
        </p:txBody>
      </p:sp>
      <p:pic>
        <p:nvPicPr>
          <p:cNvPr id="6" name="Content Placeholder 5" descr="Sample table of contact hour calculations">
            <a:extLst>
              <a:ext uri="{FF2B5EF4-FFF2-40B4-BE49-F238E27FC236}">
                <a16:creationId xmlns:a16="http://schemas.microsoft.com/office/drawing/2014/main" id="{0B2C01F7-DBA2-644C-BBBB-9CF5C5AA4E96}"/>
              </a:ext>
            </a:extLst>
          </p:cNvPr>
          <p:cNvPicPr>
            <a:picLocks noChangeAspect="1"/>
          </p:cNvPicPr>
          <p:nvPr/>
        </p:nvPicPr>
        <p:blipFill rotWithShape="1">
          <a:blip r:embed="rId3"/>
          <a:srcRect r="77612" b="86928"/>
          <a:stretch/>
        </p:blipFill>
        <p:spPr>
          <a:xfrm>
            <a:off x="75544" y="3300380"/>
            <a:ext cx="1233138" cy="806031"/>
          </a:xfrm>
          <a:prstGeom prst="rect">
            <a:avLst/>
          </a:prstGeom>
        </p:spPr>
      </p:pic>
      <p:sp>
        <p:nvSpPr>
          <p:cNvPr id="7" name="Rounded Rectangle 6"/>
          <p:cNvSpPr/>
          <p:nvPr/>
        </p:nvSpPr>
        <p:spPr>
          <a:xfrm>
            <a:off x="213918" y="3797820"/>
            <a:ext cx="1023457" cy="352338"/>
          </a:xfrm>
          <a:prstGeom prst="roundRect">
            <a:avLst/>
          </a:prstGeom>
          <a:noFill/>
          <a:effectLst>
            <a:glow rad="139700">
              <a:schemeClr val="accent4">
                <a:satMod val="175000"/>
                <a:alpha val="40000"/>
              </a:schemeClr>
            </a:glow>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7664311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0FAB2-A5B9-7944-9E46-D25FA981086C}"/>
              </a:ext>
            </a:extLst>
          </p:cNvPr>
          <p:cNvSpPr>
            <a:spLocks noGrp="1"/>
          </p:cNvSpPr>
          <p:nvPr>
            <p:ph type="title"/>
          </p:nvPr>
        </p:nvSpPr>
        <p:spPr>
          <a:xfrm>
            <a:off x="1277650" y="365125"/>
            <a:ext cx="10046043" cy="1325563"/>
          </a:xfrm>
        </p:spPr>
        <p:txBody>
          <a:bodyPr anchor="b">
            <a:normAutofit/>
          </a:bodyPr>
          <a:lstStyle/>
          <a:p>
            <a:r>
              <a:rPr lang="en-US" dirty="0" smtClean="0"/>
              <a:t>1.2-Scenario </a:t>
            </a:r>
            <a:r>
              <a:rPr lang="en-US" dirty="0"/>
              <a:t>#1 – The 3-unit Lecture Course – </a:t>
            </a:r>
            <a:r>
              <a:rPr lang="en-US" b="1" dirty="0"/>
              <a:t>Traditional 18-week calendar</a:t>
            </a:r>
          </a:p>
        </p:txBody>
      </p:sp>
      <p:sp>
        <p:nvSpPr>
          <p:cNvPr id="3" name="Content Placeholder 2">
            <a:extLst>
              <a:ext uri="{FF2B5EF4-FFF2-40B4-BE49-F238E27FC236}">
                <a16:creationId xmlns:a16="http://schemas.microsoft.com/office/drawing/2014/main" id="{CC575AEF-E8F9-BC4A-AE41-54CE04F8FBA9}"/>
              </a:ext>
            </a:extLst>
          </p:cNvPr>
          <p:cNvSpPr>
            <a:spLocks noGrp="1"/>
          </p:cNvSpPr>
          <p:nvPr>
            <p:ph sz="half" idx="1"/>
          </p:nvPr>
        </p:nvSpPr>
        <p:spPr>
          <a:xfrm>
            <a:off x="1277650" y="1798320"/>
            <a:ext cx="10058400" cy="4351338"/>
          </a:xfrm>
        </p:spPr>
        <p:txBody>
          <a:bodyPr>
            <a:normAutofit/>
          </a:bodyPr>
          <a:lstStyle/>
          <a:p>
            <a:pPr marL="0" indent="0">
              <a:buNone/>
            </a:pPr>
            <a:r>
              <a:rPr lang="en-US" sz="2000" dirty="0"/>
              <a:t>The Course Outline of Record for VZEN 101 – Intro to Vertical Zen lists it as a 3-unit lecture course with 52.5 contact hours.  </a:t>
            </a:r>
          </a:p>
          <a:p>
            <a:pPr marL="0" indent="0">
              <a:buNone/>
            </a:pPr>
            <a:r>
              <a:rPr lang="en-US" sz="2000" dirty="0"/>
              <a:t>Using the tables provided, what are the semester contact hours for the following scheduling scenarios: </a:t>
            </a:r>
          </a:p>
          <a:p>
            <a:pPr marL="514350" indent="-514350">
              <a:buFont typeface="+mj-lt"/>
              <a:buAutoNum type="arabicPeriod" startAt="2"/>
            </a:pPr>
            <a:r>
              <a:rPr lang="en-US" sz="2000" dirty="0" smtClean="0"/>
              <a:t>Mondays </a:t>
            </a:r>
            <a:r>
              <a:rPr lang="en-US" sz="2000" dirty="0"/>
              <a:t>from 6 – 8:50 p.m., full </a:t>
            </a:r>
            <a:r>
              <a:rPr lang="en-US" sz="2000" dirty="0" smtClean="0"/>
              <a:t>term</a:t>
            </a:r>
          </a:p>
          <a:p>
            <a:pPr marL="0" indent="0">
              <a:buNone/>
            </a:pPr>
            <a:endParaRPr lang="en-US" b="1" dirty="0" smtClean="0"/>
          </a:p>
          <a:p>
            <a:pPr marL="0" indent="0">
              <a:buNone/>
            </a:pPr>
            <a:r>
              <a:rPr lang="en-US" b="1" dirty="0" smtClean="0"/>
              <a:t>Full </a:t>
            </a:r>
            <a:r>
              <a:rPr lang="en-US" b="1" dirty="0"/>
              <a:t>term:</a:t>
            </a:r>
            <a:r>
              <a:rPr lang="en-US" dirty="0"/>
              <a:t> 	TSCH = (contact </a:t>
            </a:r>
            <a:r>
              <a:rPr lang="en-US" dirty="0" err="1"/>
              <a:t>hrs</a:t>
            </a:r>
            <a:r>
              <a:rPr lang="en-US" dirty="0"/>
              <a:t>/session) x (sessions/</a:t>
            </a:r>
            <a:r>
              <a:rPr lang="en-US" dirty="0" err="1"/>
              <a:t>wk</a:t>
            </a:r>
            <a:r>
              <a:rPr lang="en-US" dirty="0"/>
              <a:t>) x (TLM)</a:t>
            </a:r>
            <a:br>
              <a:rPr lang="en-US" dirty="0"/>
            </a:br>
            <a:r>
              <a:rPr lang="en-US" dirty="0"/>
              <a:t/>
            </a:r>
            <a:br>
              <a:rPr lang="en-US" dirty="0"/>
            </a:br>
            <a:r>
              <a:rPr lang="en-US" b="1" dirty="0"/>
              <a:t>Calculation:</a:t>
            </a:r>
            <a:r>
              <a:rPr lang="en-US" dirty="0"/>
              <a:t>	TSCH = 3.0 x 1 x 17.5 = </a:t>
            </a:r>
            <a:r>
              <a:rPr lang="en-US" dirty="0" smtClean="0"/>
              <a:t>52.5</a:t>
            </a:r>
          </a:p>
          <a:p>
            <a:pPr marL="0" indent="0">
              <a:buNone/>
            </a:pPr>
            <a:endParaRPr lang="en-US" sz="2000" dirty="0"/>
          </a:p>
          <a:p>
            <a:pPr marL="0" indent="0" algn="r">
              <a:buNone/>
            </a:pPr>
            <a:r>
              <a:rPr lang="en-US" b="1" dirty="0"/>
              <a:t>Contact Hours = </a:t>
            </a:r>
            <a:r>
              <a:rPr lang="en-US" b="1" u="sng" dirty="0"/>
              <a:t>_52.5_</a:t>
            </a:r>
            <a:endParaRPr lang="en-US" sz="2000" dirty="0"/>
          </a:p>
        </p:txBody>
      </p:sp>
      <p:sp>
        <p:nvSpPr>
          <p:cNvPr id="4" name="Slide Number Placeholder 3" hidden="1"/>
          <p:cNvSpPr>
            <a:spLocks noGrp="1"/>
          </p:cNvSpPr>
          <p:nvPr>
            <p:ph type="sldNum" sz="quarter" idx="4294967295"/>
          </p:nvPr>
        </p:nvSpPr>
        <p:spPr>
          <a:xfrm>
            <a:off x="8610600" y="6356350"/>
            <a:ext cx="2743200" cy="365125"/>
          </a:xfrm>
        </p:spPr>
        <p:txBody>
          <a:bodyPr/>
          <a:lstStyle/>
          <a:p>
            <a:pPr>
              <a:spcAft>
                <a:spcPts val="600"/>
              </a:spcAft>
            </a:pPr>
            <a:fld id="{D6240FFF-625A-D241-955A-E6B1548DFC46}" type="slidenum">
              <a:rPr lang="en-US" smtClean="0"/>
              <a:pPr>
                <a:spcAft>
                  <a:spcPts val="600"/>
                </a:spcAft>
              </a:pPr>
              <a:t>36</a:t>
            </a:fld>
            <a:endParaRPr lang="en-US"/>
          </a:p>
        </p:txBody>
      </p:sp>
      <p:sp>
        <p:nvSpPr>
          <p:cNvPr id="5" name="Right Arrow 4"/>
          <p:cNvSpPr/>
          <p:nvPr/>
        </p:nvSpPr>
        <p:spPr>
          <a:xfrm flipH="1">
            <a:off x="9018165" y="6224631"/>
            <a:ext cx="1832995" cy="6333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hlinkClick r:id="rId2" action="ppaction://hlinksldjump"/>
              </a:rPr>
              <a:t>Return</a:t>
            </a:r>
            <a:endParaRPr lang="en-US" dirty="0"/>
          </a:p>
        </p:txBody>
      </p:sp>
      <p:pic>
        <p:nvPicPr>
          <p:cNvPr id="7" name="Content Placeholder 5" descr="Sample table of contact hour calculations">
            <a:extLst>
              <a:ext uri="{FF2B5EF4-FFF2-40B4-BE49-F238E27FC236}">
                <a16:creationId xmlns:a16="http://schemas.microsoft.com/office/drawing/2014/main" id="{0B2C01F7-DBA2-644C-BBBB-9CF5C5AA4E96}"/>
              </a:ext>
            </a:extLst>
          </p:cNvPr>
          <p:cNvPicPr>
            <a:picLocks noChangeAspect="1"/>
          </p:cNvPicPr>
          <p:nvPr/>
        </p:nvPicPr>
        <p:blipFill rotWithShape="1">
          <a:blip r:embed="rId3"/>
          <a:srcRect l="2741" r="77460" b="57"/>
          <a:stretch/>
        </p:blipFill>
        <p:spPr>
          <a:xfrm>
            <a:off x="88084" y="365125"/>
            <a:ext cx="1090569" cy="6162402"/>
          </a:xfrm>
          <a:prstGeom prst="rect">
            <a:avLst/>
          </a:prstGeom>
        </p:spPr>
      </p:pic>
      <p:sp>
        <p:nvSpPr>
          <p:cNvPr id="8" name="Rounded Rectangle 7"/>
          <p:cNvSpPr/>
          <p:nvPr/>
        </p:nvSpPr>
        <p:spPr>
          <a:xfrm>
            <a:off x="88084" y="6224631"/>
            <a:ext cx="1023457" cy="352338"/>
          </a:xfrm>
          <a:prstGeom prst="roundRect">
            <a:avLst/>
          </a:prstGeom>
          <a:noFill/>
          <a:effectLst>
            <a:glow rad="139700">
              <a:schemeClr val="accent4">
                <a:satMod val="175000"/>
                <a:alpha val="40000"/>
              </a:schemeClr>
            </a:glow>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7090542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0FAB2-A5B9-7944-9E46-D25FA981086C}"/>
              </a:ext>
            </a:extLst>
          </p:cNvPr>
          <p:cNvSpPr>
            <a:spLocks noGrp="1"/>
          </p:cNvSpPr>
          <p:nvPr>
            <p:ph type="title"/>
          </p:nvPr>
        </p:nvSpPr>
        <p:spPr>
          <a:xfrm>
            <a:off x="1277650" y="365125"/>
            <a:ext cx="10046043" cy="1325563"/>
          </a:xfrm>
        </p:spPr>
        <p:txBody>
          <a:bodyPr anchor="b">
            <a:normAutofit/>
          </a:bodyPr>
          <a:lstStyle/>
          <a:p>
            <a:r>
              <a:rPr lang="en-US" dirty="0" smtClean="0"/>
              <a:t>1.3-Scenario </a:t>
            </a:r>
            <a:r>
              <a:rPr lang="en-US" dirty="0"/>
              <a:t>#1 – The 3-unit Lecture Course – </a:t>
            </a:r>
            <a:r>
              <a:rPr lang="en-US" b="1" dirty="0"/>
              <a:t>Traditional 18-week calendar</a:t>
            </a:r>
          </a:p>
        </p:txBody>
      </p:sp>
      <p:sp>
        <p:nvSpPr>
          <p:cNvPr id="3" name="Content Placeholder 2">
            <a:extLst>
              <a:ext uri="{FF2B5EF4-FFF2-40B4-BE49-F238E27FC236}">
                <a16:creationId xmlns:a16="http://schemas.microsoft.com/office/drawing/2014/main" id="{CC575AEF-E8F9-BC4A-AE41-54CE04F8FBA9}"/>
              </a:ext>
            </a:extLst>
          </p:cNvPr>
          <p:cNvSpPr>
            <a:spLocks noGrp="1"/>
          </p:cNvSpPr>
          <p:nvPr>
            <p:ph sz="half" idx="1"/>
          </p:nvPr>
        </p:nvSpPr>
        <p:spPr>
          <a:xfrm>
            <a:off x="1277650" y="1798320"/>
            <a:ext cx="10058400" cy="4351338"/>
          </a:xfrm>
        </p:spPr>
        <p:txBody>
          <a:bodyPr>
            <a:normAutofit/>
          </a:bodyPr>
          <a:lstStyle/>
          <a:p>
            <a:pPr marL="0" indent="0">
              <a:buNone/>
            </a:pPr>
            <a:r>
              <a:rPr lang="en-US" sz="2000" dirty="0"/>
              <a:t>The Course Outline of Record for VZEN 101 – Intro to Vertical Zen lists it as a 3-unit lecture course with 52.5 contact hours.  </a:t>
            </a:r>
          </a:p>
          <a:p>
            <a:pPr marL="0" indent="0">
              <a:buNone/>
            </a:pPr>
            <a:r>
              <a:rPr lang="en-US" sz="2000" dirty="0"/>
              <a:t>Using the tables provided, what are the semester contact hours for the following scheduling scenarios: </a:t>
            </a:r>
          </a:p>
          <a:p>
            <a:pPr marL="514350" indent="-514350">
              <a:buFont typeface="+mj-lt"/>
              <a:buAutoNum type="arabicPeriod" startAt="3"/>
            </a:pPr>
            <a:r>
              <a:rPr lang="en-US" sz="2000" dirty="0" smtClean="0"/>
              <a:t>Online</a:t>
            </a:r>
            <a:r>
              <a:rPr lang="en-US" sz="2000" dirty="0"/>
              <a:t>, full </a:t>
            </a:r>
            <a:r>
              <a:rPr lang="en-US" sz="2000" dirty="0" smtClean="0"/>
              <a:t>term</a:t>
            </a:r>
          </a:p>
          <a:p>
            <a:pPr marL="0" indent="0">
              <a:buNone/>
            </a:pPr>
            <a:endParaRPr lang="en-US" sz="2000" dirty="0"/>
          </a:p>
          <a:p>
            <a:pPr marL="0" indent="0">
              <a:buNone/>
            </a:pPr>
            <a:r>
              <a:rPr lang="en-US" b="1" dirty="0"/>
              <a:t>Online </a:t>
            </a:r>
            <a:r>
              <a:rPr lang="en-US" b="1" dirty="0" err="1"/>
              <a:t>lec</a:t>
            </a:r>
            <a:r>
              <a:rPr lang="en-US" b="1" dirty="0"/>
              <a:t>:</a:t>
            </a:r>
            <a:r>
              <a:rPr lang="en-US" dirty="0"/>
              <a:t> 	TSCH = (units) x (TLM)</a:t>
            </a:r>
            <a:br>
              <a:rPr lang="en-US" dirty="0"/>
            </a:br>
            <a:r>
              <a:rPr lang="en-US" dirty="0"/>
              <a:t/>
            </a:r>
            <a:br>
              <a:rPr lang="en-US" dirty="0"/>
            </a:br>
            <a:r>
              <a:rPr lang="en-US" b="1" dirty="0"/>
              <a:t>Calculation:</a:t>
            </a:r>
            <a:r>
              <a:rPr lang="en-US" dirty="0"/>
              <a:t>	TSCH = 3 units x 17.5 = </a:t>
            </a:r>
            <a:r>
              <a:rPr lang="en-US" dirty="0" smtClean="0"/>
              <a:t>52.5</a:t>
            </a:r>
          </a:p>
          <a:p>
            <a:pPr marL="0" indent="0">
              <a:buNone/>
            </a:pPr>
            <a:endParaRPr lang="en-US" sz="2000" dirty="0"/>
          </a:p>
          <a:p>
            <a:pPr marL="0" indent="0" algn="r">
              <a:buNone/>
            </a:pPr>
            <a:r>
              <a:rPr lang="en-US" b="1" dirty="0"/>
              <a:t>Contact Hours = </a:t>
            </a:r>
            <a:r>
              <a:rPr lang="en-US" b="1" u="sng" dirty="0"/>
              <a:t>_52.5_</a:t>
            </a:r>
            <a:endParaRPr lang="en-US" sz="2000" dirty="0"/>
          </a:p>
        </p:txBody>
      </p:sp>
      <p:sp>
        <p:nvSpPr>
          <p:cNvPr id="4" name="Slide Number Placeholder 3" hidden="1"/>
          <p:cNvSpPr>
            <a:spLocks noGrp="1"/>
          </p:cNvSpPr>
          <p:nvPr>
            <p:ph type="sldNum" sz="quarter" idx="4294967295"/>
          </p:nvPr>
        </p:nvSpPr>
        <p:spPr>
          <a:xfrm>
            <a:off x="8610600" y="6356350"/>
            <a:ext cx="2743200" cy="365125"/>
          </a:xfrm>
        </p:spPr>
        <p:txBody>
          <a:bodyPr/>
          <a:lstStyle/>
          <a:p>
            <a:pPr>
              <a:spcAft>
                <a:spcPts val="600"/>
              </a:spcAft>
            </a:pPr>
            <a:fld id="{D6240FFF-625A-D241-955A-E6B1548DFC46}" type="slidenum">
              <a:rPr lang="en-US" smtClean="0"/>
              <a:pPr>
                <a:spcAft>
                  <a:spcPts val="600"/>
                </a:spcAft>
              </a:pPr>
              <a:t>37</a:t>
            </a:fld>
            <a:endParaRPr lang="en-US"/>
          </a:p>
        </p:txBody>
      </p:sp>
      <p:sp>
        <p:nvSpPr>
          <p:cNvPr id="5" name="Right Arrow 4">
            <a:hlinkClick r:id="rId2" action="ppaction://hlinksldjump"/>
          </p:cNvPr>
          <p:cNvSpPr/>
          <p:nvPr/>
        </p:nvSpPr>
        <p:spPr>
          <a:xfrm flipH="1">
            <a:off x="9018165" y="6224631"/>
            <a:ext cx="1832995" cy="6333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hlinkClick r:id="rId2" action="ppaction://hlinksldjump"/>
              </a:rPr>
              <a:t>Return</a:t>
            </a:r>
            <a:endParaRPr lang="en-US" dirty="0"/>
          </a:p>
        </p:txBody>
      </p:sp>
    </p:spTree>
    <p:extLst>
      <p:ext uri="{BB962C8B-B14F-4D97-AF65-F5344CB8AC3E}">
        <p14:creationId xmlns:p14="http://schemas.microsoft.com/office/powerpoint/2010/main" val="30948140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0FAB2-A5B9-7944-9E46-D25FA981086C}"/>
              </a:ext>
            </a:extLst>
          </p:cNvPr>
          <p:cNvSpPr>
            <a:spLocks noGrp="1"/>
          </p:cNvSpPr>
          <p:nvPr>
            <p:ph type="title"/>
          </p:nvPr>
        </p:nvSpPr>
        <p:spPr>
          <a:xfrm>
            <a:off x="1277650" y="365125"/>
            <a:ext cx="10046043" cy="1325563"/>
          </a:xfrm>
        </p:spPr>
        <p:txBody>
          <a:bodyPr anchor="b">
            <a:normAutofit/>
          </a:bodyPr>
          <a:lstStyle/>
          <a:p>
            <a:r>
              <a:rPr lang="en-US" dirty="0" smtClean="0"/>
              <a:t>1.4-Scenario </a:t>
            </a:r>
            <a:r>
              <a:rPr lang="en-US" dirty="0"/>
              <a:t>#1 – The 3-unit Lecture Course – </a:t>
            </a:r>
            <a:r>
              <a:rPr lang="en-US" b="1" dirty="0"/>
              <a:t>Traditional 18-week calendar</a:t>
            </a:r>
          </a:p>
        </p:txBody>
      </p:sp>
      <p:sp>
        <p:nvSpPr>
          <p:cNvPr id="3" name="Content Placeholder 2">
            <a:extLst>
              <a:ext uri="{FF2B5EF4-FFF2-40B4-BE49-F238E27FC236}">
                <a16:creationId xmlns:a16="http://schemas.microsoft.com/office/drawing/2014/main" id="{CC575AEF-E8F9-BC4A-AE41-54CE04F8FBA9}"/>
              </a:ext>
            </a:extLst>
          </p:cNvPr>
          <p:cNvSpPr>
            <a:spLocks noGrp="1"/>
          </p:cNvSpPr>
          <p:nvPr>
            <p:ph sz="half" idx="1"/>
          </p:nvPr>
        </p:nvSpPr>
        <p:spPr>
          <a:xfrm>
            <a:off x="1277650" y="1798319"/>
            <a:ext cx="10058400" cy="4740899"/>
          </a:xfrm>
        </p:spPr>
        <p:txBody>
          <a:bodyPr>
            <a:normAutofit fontScale="85000" lnSpcReduction="20000"/>
          </a:bodyPr>
          <a:lstStyle/>
          <a:p>
            <a:pPr marL="0" indent="0">
              <a:buNone/>
            </a:pPr>
            <a:r>
              <a:rPr lang="en-US" sz="2000" dirty="0"/>
              <a:t>The Course Outline of Record for VZEN 101 – Intro to Vertical Zen lists it as a 3-unit lecture course with 52.5 contact hours.  </a:t>
            </a:r>
          </a:p>
          <a:p>
            <a:pPr marL="0" indent="0">
              <a:buNone/>
            </a:pPr>
            <a:r>
              <a:rPr lang="en-US" sz="2000" dirty="0"/>
              <a:t>Using the tables provided, what are the semester contact hours for the following scheduling scenarios: </a:t>
            </a:r>
          </a:p>
          <a:p>
            <a:pPr marL="514350" indent="-514350">
              <a:buFont typeface="+mj-lt"/>
              <a:buAutoNum type="arabicPeriod" startAt="4"/>
            </a:pPr>
            <a:r>
              <a:rPr lang="en-US" sz="2000" dirty="0" smtClean="0"/>
              <a:t>Mondays </a:t>
            </a:r>
            <a:r>
              <a:rPr lang="en-US" sz="2000" dirty="0"/>
              <a:t>/ Wednesdays  from 6 – 9:30 p.m., 9 </a:t>
            </a:r>
            <a:r>
              <a:rPr lang="en-US" sz="2000" dirty="0" smtClean="0"/>
              <a:t>weeks</a:t>
            </a:r>
          </a:p>
          <a:p>
            <a:pPr marL="0" indent="0">
              <a:buNone/>
            </a:pPr>
            <a:endParaRPr lang="en-US" sz="2000" dirty="0" smtClean="0"/>
          </a:p>
          <a:p>
            <a:pPr marL="0" indent="0">
              <a:buNone/>
            </a:pPr>
            <a:r>
              <a:rPr lang="en-US" b="1" dirty="0"/>
              <a:t>Short term:</a:t>
            </a:r>
            <a:r>
              <a:rPr lang="en-US" dirty="0"/>
              <a:t> 	TSCH = (contact </a:t>
            </a:r>
            <a:r>
              <a:rPr lang="en-US" dirty="0" err="1"/>
              <a:t>hrs</a:t>
            </a:r>
            <a:r>
              <a:rPr lang="en-US" dirty="0"/>
              <a:t>/session) x (# of sessions)</a:t>
            </a:r>
            <a:br>
              <a:rPr lang="en-US" dirty="0"/>
            </a:br>
            <a:r>
              <a:rPr lang="en-US" dirty="0"/>
              <a:t/>
            </a:r>
            <a:br>
              <a:rPr lang="en-US" dirty="0"/>
            </a:br>
            <a:r>
              <a:rPr lang="en-US" b="1" dirty="0"/>
              <a:t>Consideration:</a:t>
            </a:r>
            <a:r>
              <a:rPr lang="en-US" dirty="0"/>
              <a:t>	Formula says “# of sessions”.  Are there any </a:t>
            </a:r>
            <a:r>
              <a:rPr lang="en-US" i="1" dirty="0"/>
              <a:t>holidays?</a:t>
            </a:r>
            <a:r>
              <a:rPr lang="en-US" dirty="0"/>
              <a:t>  </a:t>
            </a:r>
            <a:br>
              <a:rPr lang="en-US" dirty="0"/>
            </a:br>
            <a:r>
              <a:rPr lang="en-US" dirty="0"/>
              <a:t/>
            </a:r>
            <a:br>
              <a:rPr lang="en-US" dirty="0"/>
            </a:br>
            <a:r>
              <a:rPr lang="en-US" b="1" dirty="0"/>
              <a:t>Calculation:</a:t>
            </a:r>
            <a:r>
              <a:rPr lang="en-US" dirty="0"/>
              <a:t>	If 0 holidays:	TSCH = </a:t>
            </a:r>
            <a:r>
              <a:rPr lang="en-US" b="1" dirty="0">
                <a:solidFill>
                  <a:srgbClr val="E16C1C"/>
                </a:solidFill>
              </a:rPr>
              <a:t>3.8</a:t>
            </a:r>
            <a:r>
              <a:rPr lang="en-US" dirty="0"/>
              <a:t> x 18 = 68.4 hours!  Way too much.</a:t>
            </a:r>
            <a:br>
              <a:rPr lang="en-US" dirty="0"/>
            </a:br>
            <a:r>
              <a:rPr lang="en-US" dirty="0"/>
              <a:t>		If 1 holiday:  	TSCH = 3.8 x 17 = 64.6 hours.  Still too much.</a:t>
            </a:r>
            <a:br>
              <a:rPr lang="en-US" dirty="0"/>
            </a:br>
            <a:r>
              <a:rPr lang="en-US" dirty="0"/>
              <a:t>		If 2 holidays:  	TSCH = 3.8 x 16 = 60.8 hours.  Still too much.</a:t>
            </a:r>
            <a:br>
              <a:rPr lang="en-US" dirty="0"/>
            </a:br>
            <a:r>
              <a:rPr lang="en-US" dirty="0"/>
              <a:t/>
            </a:r>
            <a:br>
              <a:rPr lang="en-US" dirty="0"/>
            </a:br>
            <a:r>
              <a:rPr lang="en-US" b="1" i="1" dirty="0"/>
              <a:t>Rule of Thumb: Reasonable excess is no more than about 105% of target.</a:t>
            </a:r>
            <a:r>
              <a:rPr lang="en-US" i="1" dirty="0"/>
              <a:t>  </a:t>
            </a:r>
            <a:br>
              <a:rPr lang="en-US" i="1" dirty="0"/>
            </a:br>
            <a:r>
              <a:rPr lang="en-US" i="1" dirty="0"/>
              <a:t>1.05 x 54 = 56.7 hours max.  The dean must adjust class session length based on # of meetings and holidays.  Ex: If 2 holidays, drop class hours to 6-9:10 for 3.4 </a:t>
            </a:r>
            <a:r>
              <a:rPr lang="en-US" i="1" dirty="0" err="1"/>
              <a:t>hrs</a:t>
            </a:r>
            <a:r>
              <a:rPr lang="en-US" i="1" dirty="0"/>
              <a:t> each session, and a total of 3.4 x 16 = </a:t>
            </a:r>
            <a:r>
              <a:rPr lang="en-US" i="1" dirty="0" smtClean="0"/>
              <a:t>54.4</a:t>
            </a:r>
          </a:p>
          <a:p>
            <a:pPr marL="0" indent="0" algn="ctr">
              <a:buNone/>
            </a:pPr>
            <a:r>
              <a:rPr lang="en-US" b="1" dirty="0" smtClean="0"/>
              <a:t>                           Contact </a:t>
            </a:r>
            <a:r>
              <a:rPr lang="en-US" b="1" dirty="0"/>
              <a:t>Hours = </a:t>
            </a:r>
            <a:r>
              <a:rPr lang="en-US" b="1" u="sng" dirty="0" smtClean="0"/>
              <a:t>__??__</a:t>
            </a:r>
            <a:endParaRPr lang="en-US" sz="2000" dirty="0"/>
          </a:p>
        </p:txBody>
      </p:sp>
      <p:sp>
        <p:nvSpPr>
          <p:cNvPr id="4" name="Slide Number Placeholder 3" hidden="1"/>
          <p:cNvSpPr>
            <a:spLocks noGrp="1"/>
          </p:cNvSpPr>
          <p:nvPr>
            <p:ph type="sldNum" sz="quarter" idx="4294967295"/>
          </p:nvPr>
        </p:nvSpPr>
        <p:spPr>
          <a:xfrm>
            <a:off x="8610600" y="6356350"/>
            <a:ext cx="2743200" cy="365125"/>
          </a:xfrm>
        </p:spPr>
        <p:txBody>
          <a:bodyPr/>
          <a:lstStyle/>
          <a:p>
            <a:pPr>
              <a:spcAft>
                <a:spcPts val="600"/>
              </a:spcAft>
            </a:pPr>
            <a:fld id="{D6240FFF-625A-D241-955A-E6B1548DFC46}" type="slidenum">
              <a:rPr lang="en-US" smtClean="0"/>
              <a:pPr>
                <a:spcAft>
                  <a:spcPts val="600"/>
                </a:spcAft>
              </a:pPr>
              <a:t>38</a:t>
            </a:fld>
            <a:endParaRPr lang="en-US"/>
          </a:p>
        </p:txBody>
      </p:sp>
      <p:sp>
        <p:nvSpPr>
          <p:cNvPr id="5" name="Right Arrow 4">
            <a:hlinkClick r:id="rId2" action="ppaction://hlinksldjump"/>
          </p:cNvPr>
          <p:cNvSpPr/>
          <p:nvPr/>
        </p:nvSpPr>
        <p:spPr>
          <a:xfrm flipH="1">
            <a:off x="9018165" y="6224631"/>
            <a:ext cx="1832995" cy="6333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hlinkClick r:id="rId2" action="ppaction://hlinksldjump"/>
              </a:rPr>
              <a:t>Return</a:t>
            </a:r>
            <a:endParaRPr lang="en-US" dirty="0"/>
          </a:p>
        </p:txBody>
      </p:sp>
      <p:pic>
        <p:nvPicPr>
          <p:cNvPr id="6" name="Content Placeholder 5" descr="Sample table of contact hour calculations">
            <a:extLst>
              <a:ext uri="{FF2B5EF4-FFF2-40B4-BE49-F238E27FC236}">
                <a16:creationId xmlns:a16="http://schemas.microsoft.com/office/drawing/2014/main" id="{0B2C01F7-DBA2-644C-BBBB-9CF5C5AA4E96}"/>
              </a:ext>
            </a:extLst>
          </p:cNvPr>
          <p:cNvPicPr>
            <a:picLocks noChangeAspect="1"/>
          </p:cNvPicPr>
          <p:nvPr/>
        </p:nvPicPr>
        <p:blipFill rotWithShape="1">
          <a:blip r:embed="rId3"/>
          <a:srcRect l="2741" t="-1" r="77460" b="44290"/>
          <a:stretch/>
        </p:blipFill>
        <p:spPr>
          <a:xfrm>
            <a:off x="88084" y="822325"/>
            <a:ext cx="1090569" cy="3435088"/>
          </a:xfrm>
          <a:prstGeom prst="rect">
            <a:avLst/>
          </a:prstGeom>
        </p:spPr>
      </p:pic>
      <p:sp>
        <p:nvSpPr>
          <p:cNvPr id="8" name="Rounded Rectangle 7"/>
          <p:cNvSpPr/>
          <p:nvPr/>
        </p:nvSpPr>
        <p:spPr>
          <a:xfrm>
            <a:off x="95212" y="3124899"/>
            <a:ext cx="1023457" cy="352338"/>
          </a:xfrm>
          <a:prstGeom prst="roundRect">
            <a:avLst/>
          </a:prstGeom>
          <a:noFill/>
          <a:effectLst>
            <a:glow rad="139700">
              <a:schemeClr val="accent4">
                <a:satMod val="175000"/>
                <a:alpha val="40000"/>
              </a:schemeClr>
            </a:glow>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0" name="Cloud Callout 9"/>
          <p:cNvSpPr/>
          <p:nvPr/>
        </p:nvSpPr>
        <p:spPr>
          <a:xfrm>
            <a:off x="8560965" y="1266739"/>
            <a:ext cx="3678573" cy="2067886"/>
          </a:xfrm>
          <a:prstGeom prst="cloudCallout">
            <a:avLst>
              <a:gd name="adj1" fmla="val -131252"/>
              <a:gd name="adj2" fmla="val 144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Think: “6-9 clearly 3 </a:t>
            </a:r>
            <a:r>
              <a:rPr lang="en-US" dirty="0" err="1" smtClean="0"/>
              <a:t>hrs</a:t>
            </a:r>
            <a:r>
              <a:rPr lang="en-US" dirty="0" smtClean="0"/>
              <a:t> plus!  Last block 8-9:30 is 90 min.  So 2 full </a:t>
            </a:r>
            <a:r>
              <a:rPr lang="en-US" dirty="0" err="1" smtClean="0"/>
              <a:t>hrs</a:t>
            </a:r>
            <a:r>
              <a:rPr lang="en-US" dirty="0" smtClean="0"/>
              <a:t> + 1.8 = 3.8</a:t>
            </a:r>
            <a:endParaRPr lang="en-US" dirty="0"/>
          </a:p>
        </p:txBody>
      </p:sp>
      <p:cxnSp>
        <p:nvCxnSpPr>
          <p:cNvPr id="12" name="Straight Connector 11"/>
          <p:cNvCxnSpPr/>
          <p:nvPr/>
        </p:nvCxnSpPr>
        <p:spPr>
          <a:xfrm flipV="1">
            <a:off x="5645791" y="2395057"/>
            <a:ext cx="3439486" cy="197141"/>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1077985" y="2495725"/>
            <a:ext cx="9378332" cy="934882"/>
          </a:xfrm>
          <a:custGeom>
            <a:avLst/>
            <a:gdLst>
              <a:gd name="connsiteX0" fmla="*/ 9265641 w 9378332"/>
              <a:gd name="connsiteY0" fmla="*/ 0 h 934882"/>
              <a:gd name="connsiteX1" fmla="*/ 9278224 w 9378332"/>
              <a:gd name="connsiteY1" fmla="*/ 608202 h 934882"/>
              <a:gd name="connsiteX2" fmla="*/ 8196044 w 9378332"/>
              <a:gd name="connsiteY2" fmla="*/ 931178 h 934882"/>
              <a:gd name="connsiteX3" fmla="*/ 6665054 w 9378332"/>
              <a:gd name="connsiteY3" fmla="*/ 406866 h 934882"/>
              <a:gd name="connsiteX4" fmla="*/ 4341303 w 9378332"/>
              <a:gd name="connsiteY4" fmla="*/ 578840 h 934882"/>
              <a:gd name="connsiteX5" fmla="*/ 2743200 w 9378332"/>
              <a:gd name="connsiteY5" fmla="*/ 390088 h 934882"/>
              <a:gd name="connsiteX6" fmla="*/ 1510019 w 9378332"/>
              <a:gd name="connsiteY6" fmla="*/ 578840 h 934882"/>
              <a:gd name="connsiteX7" fmla="*/ 557868 w 9378332"/>
              <a:gd name="connsiteY7" fmla="*/ 398477 h 934882"/>
              <a:gd name="connsiteX8" fmla="*/ 25167 w 9378332"/>
              <a:gd name="connsiteY8" fmla="*/ 633369 h 934882"/>
              <a:gd name="connsiteX9" fmla="*/ 25167 w 9378332"/>
              <a:gd name="connsiteY9" fmla="*/ 633369 h 934882"/>
              <a:gd name="connsiteX10" fmla="*/ 0 w 9378332"/>
              <a:gd name="connsiteY10" fmla="*/ 645952 h 93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8332" h="934882">
                <a:moveTo>
                  <a:pt x="9265641" y="0"/>
                </a:moveTo>
                <a:cubicBezTo>
                  <a:pt x="9361065" y="226503"/>
                  <a:pt x="9456490" y="453006"/>
                  <a:pt x="9278224" y="608202"/>
                </a:cubicBezTo>
                <a:cubicBezTo>
                  <a:pt x="9099958" y="763398"/>
                  <a:pt x="8631572" y="964734"/>
                  <a:pt x="8196044" y="931178"/>
                </a:cubicBezTo>
                <a:cubicBezTo>
                  <a:pt x="7760516" y="897622"/>
                  <a:pt x="7307511" y="465589"/>
                  <a:pt x="6665054" y="406866"/>
                </a:cubicBezTo>
                <a:cubicBezTo>
                  <a:pt x="6022597" y="348143"/>
                  <a:pt x="4994945" y="581636"/>
                  <a:pt x="4341303" y="578840"/>
                </a:cubicBezTo>
                <a:cubicBezTo>
                  <a:pt x="3687661" y="576044"/>
                  <a:pt x="3215081" y="390088"/>
                  <a:pt x="2743200" y="390088"/>
                </a:cubicBezTo>
                <a:cubicBezTo>
                  <a:pt x="2271319" y="390088"/>
                  <a:pt x="1874241" y="577442"/>
                  <a:pt x="1510019" y="578840"/>
                </a:cubicBezTo>
                <a:cubicBezTo>
                  <a:pt x="1145797" y="580238"/>
                  <a:pt x="805343" y="389389"/>
                  <a:pt x="557868" y="398477"/>
                </a:cubicBezTo>
                <a:cubicBezTo>
                  <a:pt x="310393" y="407565"/>
                  <a:pt x="25167" y="633369"/>
                  <a:pt x="25167" y="633369"/>
                </a:cubicBezTo>
                <a:lnTo>
                  <a:pt x="25167" y="633369"/>
                </a:lnTo>
                <a:lnTo>
                  <a:pt x="0" y="645952"/>
                </a:lnTo>
              </a:path>
            </a:pathLst>
          </a:custGeom>
          <a:noFill/>
          <a:ln w="28575">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01408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0FAB2-A5B9-7944-9E46-D25FA981086C}"/>
              </a:ext>
            </a:extLst>
          </p:cNvPr>
          <p:cNvSpPr>
            <a:spLocks noGrp="1"/>
          </p:cNvSpPr>
          <p:nvPr>
            <p:ph type="title"/>
          </p:nvPr>
        </p:nvSpPr>
        <p:spPr>
          <a:xfrm>
            <a:off x="1277650" y="365125"/>
            <a:ext cx="10046043" cy="1325563"/>
          </a:xfrm>
        </p:spPr>
        <p:txBody>
          <a:bodyPr anchor="b">
            <a:normAutofit/>
          </a:bodyPr>
          <a:lstStyle/>
          <a:p>
            <a:r>
              <a:rPr lang="en-US" dirty="0" smtClean="0"/>
              <a:t>1.5-Scenario </a:t>
            </a:r>
            <a:r>
              <a:rPr lang="en-US" dirty="0"/>
              <a:t>#1 – The 3-unit Lecture Course – </a:t>
            </a:r>
            <a:r>
              <a:rPr lang="en-US" b="1" dirty="0"/>
              <a:t>Traditional 18-week calendar</a:t>
            </a:r>
          </a:p>
        </p:txBody>
      </p:sp>
      <p:sp>
        <p:nvSpPr>
          <p:cNvPr id="3" name="Content Placeholder 2">
            <a:extLst>
              <a:ext uri="{FF2B5EF4-FFF2-40B4-BE49-F238E27FC236}">
                <a16:creationId xmlns:a16="http://schemas.microsoft.com/office/drawing/2014/main" id="{CC575AEF-E8F9-BC4A-AE41-54CE04F8FBA9}"/>
              </a:ext>
            </a:extLst>
          </p:cNvPr>
          <p:cNvSpPr>
            <a:spLocks noGrp="1"/>
          </p:cNvSpPr>
          <p:nvPr>
            <p:ph sz="half" idx="1"/>
          </p:nvPr>
        </p:nvSpPr>
        <p:spPr>
          <a:xfrm>
            <a:off x="1277650" y="1798320"/>
            <a:ext cx="10058400" cy="4351338"/>
          </a:xfrm>
        </p:spPr>
        <p:txBody>
          <a:bodyPr>
            <a:normAutofit fontScale="92500" lnSpcReduction="10000"/>
          </a:bodyPr>
          <a:lstStyle/>
          <a:p>
            <a:pPr marL="0" indent="0">
              <a:buNone/>
            </a:pPr>
            <a:r>
              <a:rPr lang="en-US" sz="2000" dirty="0"/>
              <a:t>The Course Outline of Record for VZEN 101 – Intro to Vertical Zen lists it as a 3-unit lecture course with 52.5 contact hours.  </a:t>
            </a:r>
          </a:p>
          <a:p>
            <a:pPr marL="0" indent="0">
              <a:buNone/>
            </a:pPr>
            <a:r>
              <a:rPr lang="en-US" sz="2000" dirty="0"/>
              <a:t>Using the tables provided, what are the semester contact hours for the following scheduling scenarios: </a:t>
            </a:r>
          </a:p>
          <a:p>
            <a:pPr marL="514350" indent="-514350">
              <a:buFont typeface="+mj-lt"/>
              <a:buAutoNum type="arabicPeriod" startAt="5"/>
            </a:pPr>
            <a:r>
              <a:rPr lang="en-US" sz="2000" dirty="0" smtClean="0"/>
              <a:t>Monday </a:t>
            </a:r>
            <a:r>
              <a:rPr lang="en-US" sz="2000" dirty="0"/>
              <a:t>and Wednesday from 6 – 7:20, full </a:t>
            </a:r>
            <a:r>
              <a:rPr lang="en-US" sz="2000" dirty="0" smtClean="0"/>
              <a:t>term</a:t>
            </a:r>
          </a:p>
          <a:p>
            <a:pPr marL="0" indent="0">
              <a:buNone/>
            </a:pPr>
            <a:endParaRPr lang="en-US" sz="2000" dirty="0"/>
          </a:p>
          <a:p>
            <a:pPr marL="0" indent="0">
              <a:buNone/>
            </a:pPr>
            <a:r>
              <a:rPr lang="en-US" b="1" dirty="0"/>
              <a:t>Full term:</a:t>
            </a:r>
            <a:r>
              <a:rPr lang="en-US" dirty="0"/>
              <a:t> 	TSCH = (contact </a:t>
            </a:r>
            <a:r>
              <a:rPr lang="en-US" dirty="0" err="1"/>
              <a:t>hrs</a:t>
            </a:r>
            <a:r>
              <a:rPr lang="en-US" dirty="0"/>
              <a:t>/session) x (sessions/</a:t>
            </a:r>
            <a:r>
              <a:rPr lang="en-US" dirty="0" err="1"/>
              <a:t>wk</a:t>
            </a:r>
            <a:r>
              <a:rPr lang="en-US" dirty="0"/>
              <a:t>) x (TLM)</a:t>
            </a:r>
            <a:br>
              <a:rPr lang="en-US" dirty="0"/>
            </a:br>
            <a:r>
              <a:rPr lang="en-US" dirty="0"/>
              <a:t/>
            </a:r>
            <a:br>
              <a:rPr lang="en-US" dirty="0"/>
            </a:br>
            <a:r>
              <a:rPr lang="en-US" b="1" dirty="0"/>
              <a:t>Calculation:</a:t>
            </a:r>
            <a:r>
              <a:rPr lang="en-US" dirty="0"/>
              <a:t>	TSCH = 1.6 x 2 x 17.5 = 56</a:t>
            </a:r>
            <a:br>
              <a:rPr lang="en-US" dirty="0"/>
            </a:br>
            <a:r>
              <a:rPr lang="en-US" dirty="0"/>
              <a:t/>
            </a:r>
            <a:br>
              <a:rPr lang="en-US" dirty="0"/>
            </a:br>
            <a:r>
              <a:rPr lang="en-US" b="1" i="1" dirty="0"/>
              <a:t>But…</a:t>
            </a:r>
            <a:r>
              <a:rPr lang="en-US" dirty="0"/>
              <a:t>		56 is below 105% of target, but some colleges have been dinged for over-claiming.  Wisest choice would be to reduce scheduled time to 6-7:15</a:t>
            </a:r>
            <a:r>
              <a:rPr lang="en-US" dirty="0" smtClean="0"/>
              <a:t>.</a:t>
            </a:r>
          </a:p>
          <a:p>
            <a:pPr marL="0" indent="0" algn="r">
              <a:buNone/>
            </a:pPr>
            <a:r>
              <a:rPr lang="en-US" b="1" dirty="0"/>
              <a:t>Contact Hours = </a:t>
            </a:r>
            <a:r>
              <a:rPr lang="en-US" b="1" u="sng" dirty="0"/>
              <a:t>_56…but!_</a:t>
            </a:r>
            <a:endParaRPr lang="en-US" sz="2000" dirty="0" smtClean="0"/>
          </a:p>
          <a:p>
            <a:pPr marL="514350" indent="-514350">
              <a:buFont typeface="+mj-lt"/>
              <a:buAutoNum type="arabicPeriod" startAt="5"/>
            </a:pPr>
            <a:endParaRPr lang="en-US" sz="2000" dirty="0"/>
          </a:p>
        </p:txBody>
      </p:sp>
      <p:sp>
        <p:nvSpPr>
          <p:cNvPr id="4" name="Slide Number Placeholder 3" hidden="1"/>
          <p:cNvSpPr>
            <a:spLocks noGrp="1"/>
          </p:cNvSpPr>
          <p:nvPr>
            <p:ph type="sldNum" sz="quarter" idx="4294967295"/>
          </p:nvPr>
        </p:nvSpPr>
        <p:spPr>
          <a:xfrm>
            <a:off x="8610600" y="6356350"/>
            <a:ext cx="2743200" cy="365125"/>
          </a:xfrm>
        </p:spPr>
        <p:txBody>
          <a:bodyPr/>
          <a:lstStyle/>
          <a:p>
            <a:pPr>
              <a:spcAft>
                <a:spcPts val="600"/>
              </a:spcAft>
            </a:pPr>
            <a:fld id="{D6240FFF-625A-D241-955A-E6B1548DFC46}" type="slidenum">
              <a:rPr lang="en-US" smtClean="0"/>
              <a:pPr>
                <a:spcAft>
                  <a:spcPts val="600"/>
                </a:spcAft>
              </a:pPr>
              <a:t>39</a:t>
            </a:fld>
            <a:endParaRPr lang="en-US"/>
          </a:p>
        </p:txBody>
      </p:sp>
      <p:sp>
        <p:nvSpPr>
          <p:cNvPr id="5" name="Right Arrow 4">
            <a:hlinkClick r:id="rId2" action="ppaction://hlinksldjump"/>
          </p:cNvPr>
          <p:cNvSpPr/>
          <p:nvPr/>
        </p:nvSpPr>
        <p:spPr>
          <a:xfrm flipH="1">
            <a:off x="9018165" y="6224631"/>
            <a:ext cx="1832995" cy="6333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hlinkClick r:id="rId2" action="ppaction://hlinksldjump"/>
              </a:rPr>
              <a:t>Return</a:t>
            </a:r>
            <a:endParaRPr lang="en-US" dirty="0"/>
          </a:p>
        </p:txBody>
      </p:sp>
      <p:pic>
        <p:nvPicPr>
          <p:cNvPr id="6" name="Content Placeholder 5" descr="Sample table of contact hour calculations">
            <a:extLst>
              <a:ext uri="{FF2B5EF4-FFF2-40B4-BE49-F238E27FC236}">
                <a16:creationId xmlns:a16="http://schemas.microsoft.com/office/drawing/2014/main" id="{0B2C01F7-DBA2-644C-BBBB-9CF5C5AA4E96}"/>
              </a:ext>
            </a:extLst>
          </p:cNvPr>
          <p:cNvPicPr>
            <a:picLocks noChangeAspect="1"/>
          </p:cNvPicPr>
          <p:nvPr/>
        </p:nvPicPr>
        <p:blipFill rotWithShape="1">
          <a:blip r:embed="rId3"/>
          <a:srcRect l="2741" t="-1" r="77460" b="44290"/>
          <a:stretch/>
        </p:blipFill>
        <p:spPr>
          <a:xfrm>
            <a:off x="88084" y="822325"/>
            <a:ext cx="1090569" cy="3435088"/>
          </a:xfrm>
          <a:prstGeom prst="rect">
            <a:avLst/>
          </a:prstGeom>
        </p:spPr>
      </p:pic>
      <p:sp>
        <p:nvSpPr>
          <p:cNvPr id="7" name="Rounded Rectangle 6"/>
          <p:cNvSpPr/>
          <p:nvPr/>
        </p:nvSpPr>
        <p:spPr>
          <a:xfrm>
            <a:off x="88084" y="2671894"/>
            <a:ext cx="1023457" cy="352338"/>
          </a:xfrm>
          <a:prstGeom prst="roundRect">
            <a:avLst/>
          </a:prstGeom>
          <a:noFill/>
          <a:effectLst>
            <a:glow rad="139700">
              <a:schemeClr val="accent4">
                <a:satMod val="175000"/>
                <a:alpha val="40000"/>
              </a:schemeClr>
            </a:glow>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2984872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650" y="365126"/>
            <a:ext cx="10046043" cy="820738"/>
          </a:xfrm>
        </p:spPr>
        <p:txBody>
          <a:bodyPr anchor="b">
            <a:normAutofit/>
          </a:bodyPr>
          <a:lstStyle/>
          <a:p>
            <a:r>
              <a:rPr lang="en-US" dirty="0"/>
              <a:t>Three Basic Calculation Formulas</a:t>
            </a:r>
          </a:p>
        </p:txBody>
      </p:sp>
      <p:sp>
        <p:nvSpPr>
          <p:cNvPr id="3" name="Content Placeholder 2"/>
          <p:cNvSpPr>
            <a:spLocks noGrp="1"/>
          </p:cNvSpPr>
          <p:nvPr>
            <p:ph sz="half" idx="2"/>
          </p:nvPr>
        </p:nvSpPr>
        <p:spPr>
          <a:xfrm>
            <a:off x="1277650" y="1414464"/>
            <a:ext cx="4922537" cy="4775200"/>
          </a:xfrm>
        </p:spPr>
        <p:txBody>
          <a:bodyPr>
            <a:normAutofit/>
          </a:bodyPr>
          <a:lstStyle/>
          <a:p>
            <a:r>
              <a:rPr lang="en-US" sz="2200" b="1" dirty="0"/>
              <a:t>Standard Formula  </a:t>
            </a:r>
          </a:p>
          <a:p>
            <a:pPr lvl="1"/>
            <a:r>
              <a:rPr lang="en-US" dirty="0"/>
              <a:t>Derived from title 5 §§55002-55002.5, the PCAH, and from 34 CFR 600.2</a:t>
            </a:r>
          </a:p>
          <a:p>
            <a:pPr lvl="1"/>
            <a:r>
              <a:rPr lang="en-US" dirty="0"/>
              <a:t>Applies to the majority of credit course types (lecture, recitation, lab, activity, etc.)</a:t>
            </a:r>
          </a:p>
          <a:p>
            <a:r>
              <a:rPr lang="en-US" sz="2200" b="1" dirty="0"/>
              <a:t>Cooperative Work Experience</a:t>
            </a:r>
          </a:p>
          <a:p>
            <a:pPr lvl="1"/>
            <a:r>
              <a:rPr lang="en-US" dirty="0"/>
              <a:t>Title 5 §55256.5</a:t>
            </a:r>
            <a:endParaRPr lang="en-US" b="1" dirty="0"/>
          </a:p>
          <a:p>
            <a:r>
              <a:rPr lang="en-US" sz="2200" b="1" dirty="0"/>
              <a:t>Clock Hour Programs</a:t>
            </a:r>
          </a:p>
          <a:p>
            <a:pPr lvl="1"/>
            <a:r>
              <a:rPr lang="en-US" dirty="0"/>
              <a:t>34 CFR §668.8(k)(2)(</a:t>
            </a:r>
            <a:r>
              <a:rPr lang="en-US" dirty="0" err="1"/>
              <a:t>i</a:t>
            </a:r>
            <a:r>
              <a:rPr lang="en-US" dirty="0"/>
              <a:t>)(A) and 668.8(l)</a:t>
            </a:r>
            <a:endParaRPr lang="en-US" b="1" dirty="0"/>
          </a:p>
          <a:p>
            <a:endParaRPr lang="en-US" sz="2200" dirty="0"/>
          </a:p>
        </p:txBody>
      </p:sp>
      <p:pic>
        <p:nvPicPr>
          <p:cNvPr id="5" name="Content Placeholder 4" descr="The photo shows six men who appear to be NASA scientists from the 1960s performing intricate mathematical calculations on a large chalkboard." title="Obscure mathematical calculations"/>
          <p:cNvPicPr>
            <a:picLocks noGrp="1" noChangeAspect="1"/>
          </p:cNvPicPr>
          <p:nvPr>
            <p:ph sz="quarter" idx="4"/>
          </p:nvPr>
        </p:nvPicPr>
        <p:blipFill rotWithShape="1">
          <a:blip r:embed="rId2">
            <a:extLst>
              <a:ext uri="{28A0092B-C50C-407E-A947-70E740481C1C}">
                <a14:useLocalDpi xmlns:a14="http://schemas.microsoft.com/office/drawing/2010/main" val="0"/>
              </a:ext>
            </a:extLst>
          </a:blip>
          <a:srcRect t="17666" r="2" b="2919"/>
          <a:stretch/>
        </p:blipFill>
        <p:spPr>
          <a:xfrm>
            <a:off x="6388259" y="1414464"/>
            <a:ext cx="4948881" cy="4775200"/>
          </a:xfrm>
          <a:noFill/>
          <a:ln>
            <a:solidFill>
              <a:schemeClr val="tx1"/>
            </a:solidFill>
          </a:ln>
          <a:effectLst>
            <a:outerShdw blurRad="50800" dist="38100" dir="5400000" algn="t" rotWithShape="0">
              <a:prstClr val="black">
                <a:alpha val="40000"/>
              </a:prstClr>
            </a:outerShdw>
          </a:effectLst>
        </p:spPr>
      </p:pic>
      <p:sp>
        <p:nvSpPr>
          <p:cNvPr id="4" name="Slide Number Placeholder 3" hidden="1"/>
          <p:cNvSpPr>
            <a:spLocks noGrp="1"/>
          </p:cNvSpPr>
          <p:nvPr>
            <p:ph type="sldNum" sz="quarter" idx="4294967295"/>
          </p:nvPr>
        </p:nvSpPr>
        <p:spPr>
          <a:xfrm>
            <a:off x="8610600" y="6356350"/>
            <a:ext cx="2743200" cy="365125"/>
          </a:xfrm>
        </p:spPr>
        <p:txBody>
          <a:bodyPr/>
          <a:lstStyle/>
          <a:p>
            <a:pPr>
              <a:spcAft>
                <a:spcPts val="600"/>
              </a:spcAft>
            </a:pPr>
            <a:fld id="{D6240FFF-625A-D241-955A-E6B1548DFC46}" type="slidenum">
              <a:rPr lang="en-US" smtClean="0"/>
              <a:pPr>
                <a:spcAft>
                  <a:spcPts val="600"/>
                </a:spcAft>
              </a:pPr>
              <a:t>4</a:t>
            </a:fld>
            <a:endParaRPr lang="en-US"/>
          </a:p>
        </p:txBody>
      </p:sp>
    </p:spTree>
    <p:extLst>
      <p:ext uri="{BB962C8B-B14F-4D97-AF65-F5344CB8AC3E}">
        <p14:creationId xmlns:p14="http://schemas.microsoft.com/office/powerpoint/2010/main" val="34529960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0FAB2-A5B9-7944-9E46-D25FA981086C}"/>
              </a:ext>
            </a:extLst>
          </p:cNvPr>
          <p:cNvSpPr>
            <a:spLocks noGrp="1"/>
          </p:cNvSpPr>
          <p:nvPr>
            <p:ph type="title"/>
          </p:nvPr>
        </p:nvSpPr>
        <p:spPr>
          <a:xfrm>
            <a:off x="1277650" y="365125"/>
            <a:ext cx="10046043" cy="1325563"/>
          </a:xfrm>
        </p:spPr>
        <p:txBody>
          <a:bodyPr anchor="b">
            <a:normAutofit/>
          </a:bodyPr>
          <a:lstStyle/>
          <a:p>
            <a:r>
              <a:rPr lang="en-US" dirty="0" smtClean="0"/>
              <a:t>2.1-Scenario </a:t>
            </a:r>
            <a:r>
              <a:rPr lang="en-US" dirty="0"/>
              <a:t>#2 – The 3-unit Lecture Course – </a:t>
            </a:r>
            <a:r>
              <a:rPr lang="en-US" b="1" dirty="0"/>
              <a:t>Compressed 16.4-week calendar</a:t>
            </a:r>
          </a:p>
        </p:txBody>
      </p:sp>
      <p:sp>
        <p:nvSpPr>
          <p:cNvPr id="3" name="Content Placeholder 2">
            <a:extLst>
              <a:ext uri="{FF2B5EF4-FFF2-40B4-BE49-F238E27FC236}">
                <a16:creationId xmlns:a16="http://schemas.microsoft.com/office/drawing/2014/main" id="{CC575AEF-E8F9-BC4A-AE41-54CE04F8FBA9}"/>
              </a:ext>
            </a:extLst>
          </p:cNvPr>
          <p:cNvSpPr>
            <a:spLocks noGrp="1"/>
          </p:cNvSpPr>
          <p:nvPr>
            <p:ph sz="half" idx="1"/>
          </p:nvPr>
        </p:nvSpPr>
        <p:spPr>
          <a:xfrm>
            <a:off x="1277650" y="1798320"/>
            <a:ext cx="10058400" cy="4351338"/>
          </a:xfrm>
        </p:spPr>
        <p:txBody>
          <a:bodyPr>
            <a:normAutofit/>
          </a:bodyPr>
          <a:lstStyle/>
          <a:p>
            <a:pPr marL="0" indent="0">
              <a:buNone/>
            </a:pPr>
            <a:r>
              <a:rPr lang="en-US" sz="2000" dirty="0"/>
              <a:t>The Course Outline of Record for VZEN 101 – Intro to Vertical Zen lists it as a 3-unit lecture course with </a:t>
            </a:r>
            <a:r>
              <a:rPr lang="en-US" sz="2000" dirty="0" smtClean="0"/>
              <a:t>54 </a:t>
            </a:r>
            <a:r>
              <a:rPr lang="en-US" sz="2000" dirty="0"/>
              <a:t>contact hours.  </a:t>
            </a:r>
          </a:p>
          <a:p>
            <a:pPr marL="0" indent="0">
              <a:buNone/>
            </a:pPr>
            <a:r>
              <a:rPr lang="en-US" sz="2000" dirty="0"/>
              <a:t>Using the tables provided, what are the semester contact hours for the following scheduling scenarios: </a:t>
            </a:r>
          </a:p>
          <a:p>
            <a:pPr marL="514350" indent="-514350">
              <a:buFont typeface="+mj-lt"/>
              <a:buAutoNum type="arabicPeriod"/>
            </a:pPr>
            <a:r>
              <a:rPr lang="en-US" sz="2000" dirty="0"/>
              <a:t>MW from 8:00-9:25 a.m., for full </a:t>
            </a:r>
            <a:r>
              <a:rPr lang="en-US" sz="2000" dirty="0" smtClean="0"/>
              <a:t>term</a:t>
            </a:r>
          </a:p>
          <a:p>
            <a:pPr marL="0" indent="0">
              <a:buNone/>
            </a:pPr>
            <a:endParaRPr lang="en-US" sz="2000" dirty="0"/>
          </a:p>
          <a:p>
            <a:pPr marL="0" indent="0">
              <a:buNone/>
            </a:pPr>
            <a:r>
              <a:rPr lang="en-US" b="1" dirty="0"/>
              <a:t>Full term:</a:t>
            </a:r>
            <a:r>
              <a:rPr lang="en-US" dirty="0"/>
              <a:t> 	TSCH = (contact </a:t>
            </a:r>
            <a:r>
              <a:rPr lang="en-US" dirty="0" err="1"/>
              <a:t>hrs</a:t>
            </a:r>
            <a:r>
              <a:rPr lang="en-US" dirty="0"/>
              <a:t>/session) x (sessions/</a:t>
            </a:r>
            <a:r>
              <a:rPr lang="en-US" dirty="0" err="1"/>
              <a:t>wk</a:t>
            </a:r>
            <a:r>
              <a:rPr lang="en-US" dirty="0"/>
              <a:t>) x (TLM)</a:t>
            </a:r>
            <a:br>
              <a:rPr lang="en-US" dirty="0"/>
            </a:br>
            <a:r>
              <a:rPr lang="en-US" dirty="0"/>
              <a:t/>
            </a:r>
            <a:br>
              <a:rPr lang="en-US" dirty="0"/>
            </a:br>
            <a:r>
              <a:rPr lang="en-US" b="1" dirty="0"/>
              <a:t>Calculation:</a:t>
            </a:r>
            <a:r>
              <a:rPr lang="en-US" dirty="0"/>
              <a:t>	TSCH = 1.7 x 2 x 16.4 = </a:t>
            </a:r>
            <a:r>
              <a:rPr lang="en-US" dirty="0" smtClean="0"/>
              <a:t>55.76</a:t>
            </a:r>
          </a:p>
          <a:p>
            <a:pPr marL="0" indent="0">
              <a:buNone/>
            </a:pPr>
            <a:endParaRPr lang="en-US" sz="2000" dirty="0"/>
          </a:p>
          <a:p>
            <a:pPr marL="0" indent="0" algn="r">
              <a:buNone/>
            </a:pPr>
            <a:r>
              <a:rPr lang="en-US" b="1" dirty="0"/>
              <a:t>Contact Hours = </a:t>
            </a:r>
            <a:r>
              <a:rPr lang="en-US" b="1" u="sng" dirty="0"/>
              <a:t>_55.76_</a:t>
            </a:r>
            <a:endParaRPr lang="en-US" sz="2000" dirty="0"/>
          </a:p>
        </p:txBody>
      </p:sp>
      <p:sp>
        <p:nvSpPr>
          <p:cNvPr id="4" name="Slide Number Placeholder 3" hidden="1"/>
          <p:cNvSpPr>
            <a:spLocks noGrp="1"/>
          </p:cNvSpPr>
          <p:nvPr>
            <p:ph type="sldNum" sz="quarter" idx="4294967295"/>
          </p:nvPr>
        </p:nvSpPr>
        <p:spPr>
          <a:xfrm>
            <a:off x="8610600" y="6356350"/>
            <a:ext cx="2743200" cy="365125"/>
          </a:xfrm>
        </p:spPr>
        <p:txBody>
          <a:bodyPr/>
          <a:lstStyle/>
          <a:p>
            <a:pPr>
              <a:spcAft>
                <a:spcPts val="600"/>
              </a:spcAft>
            </a:pPr>
            <a:fld id="{D6240FFF-625A-D241-955A-E6B1548DFC46}" type="slidenum">
              <a:rPr lang="en-US" smtClean="0"/>
              <a:pPr>
                <a:spcAft>
                  <a:spcPts val="600"/>
                </a:spcAft>
              </a:pPr>
              <a:t>40</a:t>
            </a:fld>
            <a:endParaRPr lang="en-US"/>
          </a:p>
        </p:txBody>
      </p:sp>
      <p:sp>
        <p:nvSpPr>
          <p:cNvPr id="5" name="Right Arrow 4">
            <a:hlinkClick r:id="rId2" action="ppaction://hlinksldjump"/>
          </p:cNvPr>
          <p:cNvSpPr/>
          <p:nvPr/>
        </p:nvSpPr>
        <p:spPr>
          <a:xfrm flipH="1">
            <a:off x="9018165" y="6224631"/>
            <a:ext cx="1832995" cy="6333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hlinkClick r:id="rId2" action="ppaction://hlinksldjump"/>
              </a:rPr>
              <a:t>Return</a:t>
            </a:r>
            <a:endParaRPr lang="en-US" dirty="0"/>
          </a:p>
        </p:txBody>
      </p:sp>
      <p:pic>
        <p:nvPicPr>
          <p:cNvPr id="6" name="Content Placeholder 5" descr="Sample table of contact hour calculations">
            <a:extLst>
              <a:ext uri="{FF2B5EF4-FFF2-40B4-BE49-F238E27FC236}">
                <a16:creationId xmlns:a16="http://schemas.microsoft.com/office/drawing/2014/main" id="{0B2C01F7-DBA2-644C-BBBB-9CF5C5AA4E96}"/>
              </a:ext>
            </a:extLst>
          </p:cNvPr>
          <p:cNvPicPr>
            <a:picLocks noChangeAspect="1"/>
          </p:cNvPicPr>
          <p:nvPr/>
        </p:nvPicPr>
        <p:blipFill rotWithShape="1">
          <a:blip r:embed="rId3"/>
          <a:srcRect l="2741" t="-1" r="77460" b="44290"/>
          <a:stretch/>
        </p:blipFill>
        <p:spPr>
          <a:xfrm>
            <a:off x="88084" y="822325"/>
            <a:ext cx="1090569" cy="3435088"/>
          </a:xfrm>
          <a:prstGeom prst="rect">
            <a:avLst/>
          </a:prstGeom>
        </p:spPr>
      </p:pic>
      <p:sp>
        <p:nvSpPr>
          <p:cNvPr id="8" name="Rounded Rectangle 7"/>
          <p:cNvSpPr/>
          <p:nvPr/>
        </p:nvSpPr>
        <p:spPr>
          <a:xfrm>
            <a:off x="88084" y="2894202"/>
            <a:ext cx="1023457" cy="352338"/>
          </a:xfrm>
          <a:prstGeom prst="roundRect">
            <a:avLst/>
          </a:prstGeom>
          <a:noFill/>
          <a:effectLst>
            <a:glow rad="139700">
              <a:schemeClr val="accent4">
                <a:satMod val="175000"/>
                <a:alpha val="40000"/>
              </a:schemeClr>
            </a:glow>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0695339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0FAB2-A5B9-7944-9E46-D25FA981086C}"/>
              </a:ext>
            </a:extLst>
          </p:cNvPr>
          <p:cNvSpPr>
            <a:spLocks noGrp="1"/>
          </p:cNvSpPr>
          <p:nvPr>
            <p:ph type="title"/>
          </p:nvPr>
        </p:nvSpPr>
        <p:spPr>
          <a:xfrm>
            <a:off x="1277650" y="365125"/>
            <a:ext cx="10046043" cy="1325563"/>
          </a:xfrm>
        </p:spPr>
        <p:txBody>
          <a:bodyPr anchor="b">
            <a:normAutofit/>
          </a:bodyPr>
          <a:lstStyle/>
          <a:p>
            <a:r>
              <a:rPr lang="en-US" dirty="0" smtClean="0"/>
              <a:t>2.2-Scenario </a:t>
            </a:r>
            <a:r>
              <a:rPr lang="en-US" dirty="0"/>
              <a:t>#2 – The 3-unit Lecture Course – </a:t>
            </a:r>
            <a:r>
              <a:rPr lang="en-US" b="1" dirty="0"/>
              <a:t>Compressed 16.4-week calendar</a:t>
            </a:r>
          </a:p>
        </p:txBody>
      </p:sp>
      <p:sp>
        <p:nvSpPr>
          <p:cNvPr id="3" name="Content Placeholder 2">
            <a:extLst>
              <a:ext uri="{FF2B5EF4-FFF2-40B4-BE49-F238E27FC236}">
                <a16:creationId xmlns:a16="http://schemas.microsoft.com/office/drawing/2014/main" id="{CC575AEF-E8F9-BC4A-AE41-54CE04F8FBA9}"/>
              </a:ext>
            </a:extLst>
          </p:cNvPr>
          <p:cNvSpPr>
            <a:spLocks noGrp="1"/>
          </p:cNvSpPr>
          <p:nvPr>
            <p:ph sz="half" idx="1"/>
          </p:nvPr>
        </p:nvSpPr>
        <p:spPr>
          <a:xfrm>
            <a:off x="1277650" y="1798320"/>
            <a:ext cx="10058400" cy="4351338"/>
          </a:xfrm>
        </p:spPr>
        <p:txBody>
          <a:bodyPr>
            <a:normAutofit/>
          </a:bodyPr>
          <a:lstStyle/>
          <a:p>
            <a:pPr marL="0" indent="0">
              <a:buNone/>
            </a:pPr>
            <a:r>
              <a:rPr lang="en-US" sz="2000" dirty="0"/>
              <a:t>The Course Outline of Record for VZEN 101 – Intro to Vertical Zen lists it as a 3-unit lecture course with </a:t>
            </a:r>
            <a:r>
              <a:rPr lang="en-US" sz="2000" dirty="0" smtClean="0"/>
              <a:t>54 </a:t>
            </a:r>
            <a:r>
              <a:rPr lang="en-US" sz="2000" dirty="0"/>
              <a:t>contact hours.  </a:t>
            </a:r>
          </a:p>
          <a:p>
            <a:pPr marL="0" indent="0">
              <a:buNone/>
            </a:pPr>
            <a:r>
              <a:rPr lang="en-US" sz="2000" dirty="0"/>
              <a:t>Using the tables provided, what are the semester contact hours for the following scheduling scenarios: </a:t>
            </a:r>
          </a:p>
          <a:p>
            <a:pPr marL="514350" indent="-514350">
              <a:buFont typeface="+mj-lt"/>
              <a:buAutoNum type="arabicPeriod" startAt="2"/>
            </a:pPr>
            <a:r>
              <a:rPr lang="en-US" sz="2000" dirty="0" smtClean="0"/>
              <a:t>Mondays </a:t>
            </a:r>
            <a:r>
              <a:rPr lang="en-US" sz="2000" dirty="0"/>
              <a:t>from 6 – 9:05 p.m., full </a:t>
            </a:r>
            <a:r>
              <a:rPr lang="en-US" sz="2000" dirty="0" smtClean="0"/>
              <a:t>term</a:t>
            </a:r>
          </a:p>
          <a:p>
            <a:pPr marL="0" indent="0">
              <a:buNone/>
            </a:pPr>
            <a:endParaRPr lang="en-US" sz="2000" dirty="0"/>
          </a:p>
          <a:p>
            <a:pPr marL="0" indent="0">
              <a:buNone/>
            </a:pPr>
            <a:r>
              <a:rPr lang="en-US" b="1" dirty="0"/>
              <a:t>Full term:</a:t>
            </a:r>
            <a:r>
              <a:rPr lang="en-US" dirty="0"/>
              <a:t> 	TSCH = (contact </a:t>
            </a:r>
            <a:r>
              <a:rPr lang="en-US" dirty="0" err="1"/>
              <a:t>hrs</a:t>
            </a:r>
            <a:r>
              <a:rPr lang="en-US" dirty="0"/>
              <a:t>/session) x (sessions/</a:t>
            </a:r>
            <a:r>
              <a:rPr lang="en-US" dirty="0" err="1"/>
              <a:t>wk</a:t>
            </a:r>
            <a:r>
              <a:rPr lang="en-US" dirty="0"/>
              <a:t>) x (TLM)</a:t>
            </a:r>
            <a:br>
              <a:rPr lang="en-US" dirty="0"/>
            </a:br>
            <a:r>
              <a:rPr lang="en-US" dirty="0"/>
              <a:t/>
            </a:r>
            <a:br>
              <a:rPr lang="en-US" dirty="0"/>
            </a:br>
            <a:r>
              <a:rPr lang="en-US" b="1" dirty="0"/>
              <a:t>Calculation:</a:t>
            </a:r>
            <a:r>
              <a:rPr lang="en-US" dirty="0"/>
              <a:t>	TSCH = 3.3 x 1 x 16.4 = </a:t>
            </a:r>
            <a:r>
              <a:rPr lang="en-US" dirty="0" smtClean="0"/>
              <a:t>54.12</a:t>
            </a:r>
          </a:p>
          <a:p>
            <a:pPr marL="0" indent="0">
              <a:buNone/>
            </a:pPr>
            <a:endParaRPr lang="en-US" sz="2000" dirty="0"/>
          </a:p>
          <a:p>
            <a:pPr marL="0" indent="0" algn="r">
              <a:buNone/>
            </a:pPr>
            <a:r>
              <a:rPr lang="en-US" b="1" dirty="0"/>
              <a:t>Contact Hours = </a:t>
            </a:r>
            <a:r>
              <a:rPr lang="en-US" b="1" u="sng" dirty="0"/>
              <a:t>_54.12_</a:t>
            </a:r>
            <a:endParaRPr lang="en-US" sz="2000" dirty="0"/>
          </a:p>
        </p:txBody>
      </p:sp>
      <p:sp>
        <p:nvSpPr>
          <p:cNvPr id="4" name="Slide Number Placeholder 3" hidden="1"/>
          <p:cNvSpPr>
            <a:spLocks noGrp="1"/>
          </p:cNvSpPr>
          <p:nvPr>
            <p:ph type="sldNum" sz="quarter" idx="4294967295"/>
          </p:nvPr>
        </p:nvSpPr>
        <p:spPr>
          <a:xfrm>
            <a:off x="8610600" y="6356350"/>
            <a:ext cx="2743200" cy="365125"/>
          </a:xfrm>
        </p:spPr>
        <p:txBody>
          <a:bodyPr/>
          <a:lstStyle/>
          <a:p>
            <a:pPr>
              <a:spcAft>
                <a:spcPts val="600"/>
              </a:spcAft>
            </a:pPr>
            <a:fld id="{D6240FFF-625A-D241-955A-E6B1548DFC46}" type="slidenum">
              <a:rPr lang="en-US" smtClean="0"/>
              <a:pPr>
                <a:spcAft>
                  <a:spcPts val="600"/>
                </a:spcAft>
              </a:pPr>
              <a:t>41</a:t>
            </a:fld>
            <a:endParaRPr lang="en-US"/>
          </a:p>
        </p:txBody>
      </p:sp>
      <p:pic>
        <p:nvPicPr>
          <p:cNvPr id="6" name="Content Placeholder 5" descr="Sample table of contact hour calculations">
            <a:extLst>
              <a:ext uri="{FF2B5EF4-FFF2-40B4-BE49-F238E27FC236}">
                <a16:creationId xmlns:a16="http://schemas.microsoft.com/office/drawing/2014/main" id="{0B2C01F7-DBA2-644C-BBBB-9CF5C5AA4E96}"/>
              </a:ext>
            </a:extLst>
          </p:cNvPr>
          <p:cNvPicPr>
            <a:picLocks noChangeAspect="1"/>
          </p:cNvPicPr>
          <p:nvPr/>
        </p:nvPicPr>
        <p:blipFill rotWithShape="1">
          <a:blip r:embed="rId2"/>
          <a:srcRect l="2741" t="-1" r="77460" b="44290"/>
          <a:stretch/>
        </p:blipFill>
        <p:spPr>
          <a:xfrm>
            <a:off x="88084" y="822325"/>
            <a:ext cx="1090569" cy="3435088"/>
          </a:xfrm>
          <a:prstGeom prst="rect">
            <a:avLst/>
          </a:prstGeom>
        </p:spPr>
      </p:pic>
      <p:sp>
        <p:nvSpPr>
          <p:cNvPr id="7" name="Rounded Rectangle 6"/>
          <p:cNvSpPr/>
          <p:nvPr/>
        </p:nvSpPr>
        <p:spPr>
          <a:xfrm>
            <a:off x="88084" y="1992385"/>
            <a:ext cx="1023457" cy="352338"/>
          </a:xfrm>
          <a:prstGeom prst="roundRect">
            <a:avLst/>
          </a:prstGeom>
          <a:noFill/>
          <a:effectLst>
            <a:glow rad="139700">
              <a:schemeClr val="accent4">
                <a:satMod val="175000"/>
                <a:alpha val="40000"/>
              </a:schemeClr>
            </a:glow>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8" name="Right Arrow 7">
            <a:hlinkClick r:id="rId3" action="ppaction://hlinksldjump"/>
          </p:cNvPr>
          <p:cNvSpPr/>
          <p:nvPr/>
        </p:nvSpPr>
        <p:spPr>
          <a:xfrm flipH="1">
            <a:off x="9018165" y="6224631"/>
            <a:ext cx="1832995" cy="6333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hlinkClick r:id="rId3" action="ppaction://hlinksldjump"/>
              </a:rPr>
              <a:t>Return</a:t>
            </a:r>
            <a:endParaRPr lang="en-US" dirty="0"/>
          </a:p>
        </p:txBody>
      </p:sp>
    </p:spTree>
    <p:extLst>
      <p:ext uri="{BB962C8B-B14F-4D97-AF65-F5344CB8AC3E}">
        <p14:creationId xmlns:p14="http://schemas.microsoft.com/office/powerpoint/2010/main" val="650637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0FAB2-A5B9-7944-9E46-D25FA981086C}"/>
              </a:ext>
            </a:extLst>
          </p:cNvPr>
          <p:cNvSpPr>
            <a:spLocks noGrp="1"/>
          </p:cNvSpPr>
          <p:nvPr>
            <p:ph type="title"/>
          </p:nvPr>
        </p:nvSpPr>
        <p:spPr>
          <a:xfrm>
            <a:off x="1277650" y="365125"/>
            <a:ext cx="10046043" cy="1325563"/>
          </a:xfrm>
        </p:spPr>
        <p:txBody>
          <a:bodyPr anchor="b">
            <a:normAutofit/>
          </a:bodyPr>
          <a:lstStyle/>
          <a:p>
            <a:r>
              <a:rPr lang="en-US" dirty="0" smtClean="0"/>
              <a:t>2.3-Scenario </a:t>
            </a:r>
            <a:r>
              <a:rPr lang="en-US" dirty="0"/>
              <a:t>#2 – The 3-unit Lecture Course – </a:t>
            </a:r>
            <a:r>
              <a:rPr lang="en-US" b="1" dirty="0"/>
              <a:t>Compressed 16.4-week calendar</a:t>
            </a:r>
          </a:p>
        </p:txBody>
      </p:sp>
      <p:sp>
        <p:nvSpPr>
          <p:cNvPr id="3" name="Content Placeholder 2">
            <a:extLst>
              <a:ext uri="{FF2B5EF4-FFF2-40B4-BE49-F238E27FC236}">
                <a16:creationId xmlns:a16="http://schemas.microsoft.com/office/drawing/2014/main" id="{CC575AEF-E8F9-BC4A-AE41-54CE04F8FBA9}"/>
              </a:ext>
            </a:extLst>
          </p:cNvPr>
          <p:cNvSpPr>
            <a:spLocks noGrp="1"/>
          </p:cNvSpPr>
          <p:nvPr>
            <p:ph sz="half" idx="1"/>
          </p:nvPr>
        </p:nvSpPr>
        <p:spPr>
          <a:xfrm>
            <a:off x="1277650" y="1798320"/>
            <a:ext cx="10058400" cy="4351338"/>
          </a:xfrm>
        </p:spPr>
        <p:txBody>
          <a:bodyPr>
            <a:normAutofit lnSpcReduction="10000"/>
          </a:bodyPr>
          <a:lstStyle/>
          <a:p>
            <a:pPr marL="0" indent="0">
              <a:buNone/>
            </a:pPr>
            <a:r>
              <a:rPr lang="en-US" sz="2000" dirty="0"/>
              <a:t>The Course Outline of Record for VZEN 101 – Intro to Vertical Zen lists it as a 3-unit lecture course with </a:t>
            </a:r>
            <a:r>
              <a:rPr lang="en-US" sz="2000" dirty="0" smtClean="0"/>
              <a:t>54 </a:t>
            </a:r>
            <a:r>
              <a:rPr lang="en-US" sz="2000" dirty="0"/>
              <a:t>contact hours.  </a:t>
            </a:r>
          </a:p>
          <a:p>
            <a:pPr marL="0" indent="0">
              <a:buNone/>
            </a:pPr>
            <a:r>
              <a:rPr lang="en-US" sz="2000" dirty="0"/>
              <a:t>Using the tables provided, what are the semester contact hours for the following scheduling scenarios: </a:t>
            </a:r>
          </a:p>
          <a:p>
            <a:pPr marL="514350" indent="-514350">
              <a:buFont typeface="+mj-lt"/>
              <a:buAutoNum type="arabicPeriod" startAt="3"/>
            </a:pPr>
            <a:r>
              <a:rPr lang="en-US" sz="2000" dirty="0" smtClean="0"/>
              <a:t>Online</a:t>
            </a:r>
            <a:r>
              <a:rPr lang="en-US" sz="2000" dirty="0"/>
              <a:t>, full </a:t>
            </a:r>
            <a:r>
              <a:rPr lang="en-US" sz="2000" dirty="0" smtClean="0"/>
              <a:t>term</a:t>
            </a:r>
          </a:p>
          <a:p>
            <a:pPr marL="0" indent="0">
              <a:buNone/>
            </a:pPr>
            <a:endParaRPr lang="en-US" sz="2000" dirty="0"/>
          </a:p>
          <a:p>
            <a:pPr marL="0" indent="0">
              <a:buNone/>
            </a:pPr>
            <a:r>
              <a:rPr lang="en-US" b="1" dirty="0"/>
              <a:t>Online </a:t>
            </a:r>
            <a:r>
              <a:rPr lang="en-US" b="1" dirty="0" err="1"/>
              <a:t>lec</a:t>
            </a:r>
            <a:r>
              <a:rPr lang="en-US" b="1" dirty="0"/>
              <a:t>:</a:t>
            </a:r>
            <a:r>
              <a:rPr lang="en-US" dirty="0"/>
              <a:t> 	TSCH = (units) x (TLM)</a:t>
            </a:r>
            <a:br>
              <a:rPr lang="en-US" dirty="0"/>
            </a:br>
            <a:r>
              <a:rPr lang="en-US" dirty="0"/>
              <a:t/>
            </a:r>
            <a:br>
              <a:rPr lang="en-US" dirty="0"/>
            </a:br>
            <a:r>
              <a:rPr lang="en-US" b="1" dirty="0"/>
              <a:t>Calculation:</a:t>
            </a:r>
            <a:r>
              <a:rPr lang="en-US" dirty="0"/>
              <a:t>	TSCH = 3 x 16.4 = 49.2  </a:t>
            </a:r>
            <a:r>
              <a:rPr lang="en-US" i="1" dirty="0"/>
              <a:t>  </a:t>
            </a:r>
            <a:r>
              <a:rPr lang="en-US" i="1" dirty="0" smtClean="0"/>
              <a:t/>
            </a:r>
            <a:br>
              <a:rPr lang="en-US" i="1" dirty="0" smtClean="0"/>
            </a:br>
            <a:r>
              <a:rPr lang="en-US" i="1" dirty="0" smtClean="0"/>
              <a:t>This </a:t>
            </a:r>
            <a:r>
              <a:rPr lang="en-US" i="1" dirty="0"/>
              <a:t>4.8-hour reduction below COR hours is “the online penalty</a:t>
            </a:r>
            <a:r>
              <a:rPr lang="en-US" i="1" dirty="0" smtClean="0"/>
              <a:t>.”</a:t>
            </a:r>
          </a:p>
          <a:p>
            <a:pPr marL="0" indent="0">
              <a:buNone/>
            </a:pPr>
            <a:endParaRPr lang="en-US" i="1" dirty="0" smtClean="0"/>
          </a:p>
          <a:p>
            <a:pPr marL="0" indent="0" algn="r">
              <a:buNone/>
            </a:pPr>
            <a:r>
              <a:rPr lang="en-US" b="1" dirty="0"/>
              <a:t>Contact Hours = </a:t>
            </a:r>
            <a:r>
              <a:rPr lang="en-US" b="1" u="sng" dirty="0"/>
              <a:t>_49.20</a:t>
            </a:r>
            <a:r>
              <a:rPr lang="en-US" b="1" u="sng" dirty="0" smtClean="0"/>
              <a:t>_</a:t>
            </a:r>
            <a:endParaRPr lang="en-US" sz="2000" dirty="0"/>
          </a:p>
        </p:txBody>
      </p:sp>
      <p:sp>
        <p:nvSpPr>
          <p:cNvPr id="4" name="Slide Number Placeholder 3" hidden="1"/>
          <p:cNvSpPr>
            <a:spLocks noGrp="1"/>
          </p:cNvSpPr>
          <p:nvPr>
            <p:ph type="sldNum" sz="quarter" idx="4294967295"/>
          </p:nvPr>
        </p:nvSpPr>
        <p:spPr>
          <a:xfrm>
            <a:off x="8610600" y="6356350"/>
            <a:ext cx="2743200" cy="365125"/>
          </a:xfrm>
        </p:spPr>
        <p:txBody>
          <a:bodyPr/>
          <a:lstStyle/>
          <a:p>
            <a:pPr>
              <a:spcAft>
                <a:spcPts val="600"/>
              </a:spcAft>
            </a:pPr>
            <a:fld id="{D6240FFF-625A-D241-955A-E6B1548DFC46}" type="slidenum">
              <a:rPr lang="en-US" smtClean="0"/>
              <a:pPr>
                <a:spcAft>
                  <a:spcPts val="600"/>
                </a:spcAft>
              </a:pPr>
              <a:t>42</a:t>
            </a:fld>
            <a:endParaRPr lang="en-US"/>
          </a:p>
        </p:txBody>
      </p:sp>
      <p:sp>
        <p:nvSpPr>
          <p:cNvPr id="6" name="Right Arrow 5">
            <a:hlinkClick r:id="rId2" action="ppaction://hlinksldjump"/>
          </p:cNvPr>
          <p:cNvSpPr/>
          <p:nvPr/>
        </p:nvSpPr>
        <p:spPr>
          <a:xfrm flipH="1">
            <a:off x="9018165" y="6224631"/>
            <a:ext cx="1832995" cy="6333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hlinkClick r:id="rId2" action="ppaction://hlinksldjump"/>
              </a:rPr>
              <a:t>Return</a:t>
            </a:r>
            <a:endParaRPr lang="en-US" dirty="0"/>
          </a:p>
        </p:txBody>
      </p:sp>
    </p:spTree>
    <p:extLst>
      <p:ext uri="{BB962C8B-B14F-4D97-AF65-F5344CB8AC3E}">
        <p14:creationId xmlns:p14="http://schemas.microsoft.com/office/powerpoint/2010/main" val="27876457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0FAB2-A5B9-7944-9E46-D25FA981086C}"/>
              </a:ext>
            </a:extLst>
          </p:cNvPr>
          <p:cNvSpPr>
            <a:spLocks noGrp="1"/>
          </p:cNvSpPr>
          <p:nvPr>
            <p:ph type="title"/>
          </p:nvPr>
        </p:nvSpPr>
        <p:spPr>
          <a:xfrm>
            <a:off x="1277650" y="365125"/>
            <a:ext cx="10046043" cy="1325563"/>
          </a:xfrm>
        </p:spPr>
        <p:txBody>
          <a:bodyPr anchor="b">
            <a:normAutofit/>
          </a:bodyPr>
          <a:lstStyle/>
          <a:p>
            <a:r>
              <a:rPr lang="en-US" dirty="0" smtClean="0"/>
              <a:t>2.4-Scenario </a:t>
            </a:r>
            <a:r>
              <a:rPr lang="en-US" dirty="0"/>
              <a:t>#2 – The 3-unit Lecture Course – </a:t>
            </a:r>
            <a:r>
              <a:rPr lang="en-US" b="1" dirty="0"/>
              <a:t>Compressed 16.4-week calendar</a:t>
            </a:r>
          </a:p>
        </p:txBody>
      </p:sp>
      <p:sp>
        <p:nvSpPr>
          <p:cNvPr id="3" name="Content Placeholder 2">
            <a:extLst>
              <a:ext uri="{FF2B5EF4-FFF2-40B4-BE49-F238E27FC236}">
                <a16:creationId xmlns:a16="http://schemas.microsoft.com/office/drawing/2014/main" id="{CC575AEF-E8F9-BC4A-AE41-54CE04F8FBA9}"/>
              </a:ext>
            </a:extLst>
          </p:cNvPr>
          <p:cNvSpPr>
            <a:spLocks noGrp="1"/>
          </p:cNvSpPr>
          <p:nvPr>
            <p:ph sz="half" idx="1"/>
          </p:nvPr>
        </p:nvSpPr>
        <p:spPr>
          <a:xfrm>
            <a:off x="1277650" y="1798320"/>
            <a:ext cx="10058400" cy="4636036"/>
          </a:xfrm>
        </p:spPr>
        <p:txBody>
          <a:bodyPr>
            <a:normAutofit fontScale="92500" lnSpcReduction="20000"/>
          </a:bodyPr>
          <a:lstStyle/>
          <a:p>
            <a:pPr marL="0" indent="0">
              <a:buNone/>
            </a:pPr>
            <a:r>
              <a:rPr lang="en-US" sz="2000" dirty="0"/>
              <a:t>The Course Outline of Record for VZEN 101 – Intro to Vertical Zen lists it as a 3-unit lecture course with </a:t>
            </a:r>
            <a:r>
              <a:rPr lang="en-US" sz="2000" dirty="0" smtClean="0"/>
              <a:t>54 </a:t>
            </a:r>
            <a:r>
              <a:rPr lang="en-US" sz="2000" dirty="0"/>
              <a:t>contact hours.  </a:t>
            </a:r>
          </a:p>
          <a:p>
            <a:pPr marL="0" indent="0">
              <a:buNone/>
            </a:pPr>
            <a:r>
              <a:rPr lang="en-US" sz="2000" dirty="0"/>
              <a:t>Using the tables provided, what are the semester contact hours for the following scheduling scenarios: </a:t>
            </a:r>
          </a:p>
          <a:p>
            <a:pPr marL="514350" indent="-514350">
              <a:buFont typeface="+mj-lt"/>
              <a:buAutoNum type="arabicPeriod" startAt="4"/>
            </a:pPr>
            <a:r>
              <a:rPr lang="en-US" sz="2000" dirty="0" smtClean="0"/>
              <a:t>Mondays </a:t>
            </a:r>
            <a:r>
              <a:rPr lang="en-US" sz="2000" dirty="0"/>
              <a:t>/ Wednesdays  from 6 – 9:30 p.m., 8 </a:t>
            </a:r>
            <a:r>
              <a:rPr lang="en-US" sz="2000" dirty="0" smtClean="0"/>
              <a:t>weeks</a:t>
            </a:r>
          </a:p>
          <a:p>
            <a:pPr marL="0" indent="0">
              <a:buNone/>
            </a:pPr>
            <a:endParaRPr lang="en-US" sz="2000" dirty="0"/>
          </a:p>
          <a:p>
            <a:pPr marL="0" indent="0">
              <a:buNone/>
            </a:pPr>
            <a:r>
              <a:rPr lang="en-US" b="1" dirty="0"/>
              <a:t>Short term:</a:t>
            </a:r>
            <a:r>
              <a:rPr lang="en-US" dirty="0"/>
              <a:t> 	TSCH = (contact </a:t>
            </a:r>
            <a:r>
              <a:rPr lang="en-US" dirty="0" err="1"/>
              <a:t>hrs</a:t>
            </a:r>
            <a:r>
              <a:rPr lang="en-US" dirty="0"/>
              <a:t>/session) x (# of sessions)</a:t>
            </a:r>
            <a:br>
              <a:rPr lang="en-US" dirty="0"/>
            </a:br>
            <a:r>
              <a:rPr lang="en-US" dirty="0"/>
              <a:t/>
            </a:r>
            <a:br>
              <a:rPr lang="en-US" dirty="0"/>
            </a:br>
            <a:r>
              <a:rPr lang="en-US" b="1" dirty="0"/>
              <a:t>Considerations:</a:t>
            </a:r>
            <a:r>
              <a:rPr lang="en-US" dirty="0"/>
              <a:t>  How many holidays are there?  As in Slide 23 #4, this adds a lot of variability!  If we assume there are 2 holidays, that leaves 14 sessions.</a:t>
            </a:r>
            <a:br>
              <a:rPr lang="en-US" dirty="0"/>
            </a:br>
            <a:r>
              <a:rPr lang="en-US" dirty="0"/>
              <a:t/>
            </a:r>
            <a:br>
              <a:rPr lang="en-US" dirty="0"/>
            </a:br>
            <a:r>
              <a:rPr lang="en-US" b="1" dirty="0"/>
              <a:t>Calculation:</a:t>
            </a:r>
            <a:r>
              <a:rPr lang="en-US" dirty="0"/>
              <a:t>	3.8 x 14 = 53.2.  That’s just below the target.  I’d recommend adjusting the class to run 6-9:35 for 3.9 hours, resulting in 3.9 x 14 = 54.6 total hours. </a:t>
            </a:r>
            <a:endParaRPr lang="en-US" dirty="0" smtClean="0"/>
          </a:p>
          <a:p>
            <a:pPr marL="0" indent="0">
              <a:buNone/>
            </a:pPr>
            <a:endParaRPr lang="en-US" sz="2000" dirty="0"/>
          </a:p>
          <a:p>
            <a:pPr marL="0" indent="0" algn="r">
              <a:buNone/>
            </a:pPr>
            <a:r>
              <a:rPr lang="en-US" b="1" dirty="0"/>
              <a:t>Contact Hours = </a:t>
            </a:r>
            <a:r>
              <a:rPr lang="en-US" b="1" u="sng" dirty="0"/>
              <a:t>__??__</a:t>
            </a:r>
            <a:endParaRPr lang="en-US" sz="2000" dirty="0"/>
          </a:p>
        </p:txBody>
      </p:sp>
      <p:sp>
        <p:nvSpPr>
          <p:cNvPr id="4" name="Slide Number Placeholder 3" hidden="1"/>
          <p:cNvSpPr>
            <a:spLocks noGrp="1"/>
          </p:cNvSpPr>
          <p:nvPr>
            <p:ph type="sldNum" sz="quarter" idx="4294967295"/>
          </p:nvPr>
        </p:nvSpPr>
        <p:spPr>
          <a:xfrm>
            <a:off x="8610600" y="6356350"/>
            <a:ext cx="2743200" cy="365125"/>
          </a:xfrm>
        </p:spPr>
        <p:txBody>
          <a:bodyPr/>
          <a:lstStyle/>
          <a:p>
            <a:pPr>
              <a:spcAft>
                <a:spcPts val="600"/>
              </a:spcAft>
            </a:pPr>
            <a:fld id="{D6240FFF-625A-D241-955A-E6B1548DFC46}" type="slidenum">
              <a:rPr lang="en-US" smtClean="0"/>
              <a:pPr>
                <a:spcAft>
                  <a:spcPts val="600"/>
                </a:spcAft>
              </a:pPr>
              <a:t>43</a:t>
            </a:fld>
            <a:endParaRPr lang="en-US"/>
          </a:p>
        </p:txBody>
      </p:sp>
      <p:pic>
        <p:nvPicPr>
          <p:cNvPr id="6" name="Content Placeholder 5" descr="Sample table of contact hour calculations">
            <a:extLst>
              <a:ext uri="{FF2B5EF4-FFF2-40B4-BE49-F238E27FC236}">
                <a16:creationId xmlns:a16="http://schemas.microsoft.com/office/drawing/2014/main" id="{0B2C01F7-DBA2-644C-BBBB-9CF5C5AA4E96}"/>
              </a:ext>
            </a:extLst>
          </p:cNvPr>
          <p:cNvPicPr>
            <a:picLocks noChangeAspect="1"/>
          </p:cNvPicPr>
          <p:nvPr/>
        </p:nvPicPr>
        <p:blipFill rotWithShape="1">
          <a:blip r:embed="rId2"/>
          <a:srcRect l="2741" t="-1" r="77460" b="44290"/>
          <a:stretch/>
        </p:blipFill>
        <p:spPr>
          <a:xfrm>
            <a:off x="88084" y="822325"/>
            <a:ext cx="1090569" cy="3435088"/>
          </a:xfrm>
          <a:prstGeom prst="rect">
            <a:avLst/>
          </a:prstGeom>
        </p:spPr>
      </p:pic>
      <p:sp>
        <p:nvSpPr>
          <p:cNvPr id="7" name="Rounded Rectangle 6"/>
          <p:cNvSpPr/>
          <p:nvPr/>
        </p:nvSpPr>
        <p:spPr>
          <a:xfrm>
            <a:off x="88084" y="3129094"/>
            <a:ext cx="1023457" cy="352338"/>
          </a:xfrm>
          <a:prstGeom prst="roundRect">
            <a:avLst/>
          </a:prstGeom>
          <a:noFill/>
          <a:effectLst>
            <a:glow rad="139700">
              <a:schemeClr val="accent4">
                <a:satMod val="175000"/>
                <a:alpha val="40000"/>
              </a:schemeClr>
            </a:glow>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8" name="Right Arrow 7">
            <a:hlinkClick r:id="rId3" action="ppaction://hlinksldjump"/>
          </p:cNvPr>
          <p:cNvSpPr/>
          <p:nvPr/>
        </p:nvSpPr>
        <p:spPr>
          <a:xfrm flipH="1">
            <a:off x="9018165" y="6224631"/>
            <a:ext cx="1832995" cy="6333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hlinkClick r:id="rId3" action="ppaction://hlinksldjump"/>
              </a:rPr>
              <a:t>Return</a:t>
            </a:r>
            <a:endParaRPr lang="en-US" dirty="0"/>
          </a:p>
        </p:txBody>
      </p:sp>
    </p:spTree>
    <p:extLst>
      <p:ext uri="{BB962C8B-B14F-4D97-AF65-F5344CB8AC3E}">
        <p14:creationId xmlns:p14="http://schemas.microsoft.com/office/powerpoint/2010/main" val="15021742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0FAB2-A5B9-7944-9E46-D25FA981086C}"/>
              </a:ext>
            </a:extLst>
          </p:cNvPr>
          <p:cNvSpPr>
            <a:spLocks noGrp="1"/>
          </p:cNvSpPr>
          <p:nvPr>
            <p:ph type="title"/>
          </p:nvPr>
        </p:nvSpPr>
        <p:spPr>
          <a:xfrm>
            <a:off x="1277650" y="365125"/>
            <a:ext cx="10046043" cy="1325563"/>
          </a:xfrm>
        </p:spPr>
        <p:txBody>
          <a:bodyPr anchor="b">
            <a:normAutofit/>
          </a:bodyPr>
          <a:lstStyle/>
          <a:p>
            <a:r>
              <a:rPr lang="en-US" dirty="0" smtClean="0"/>
              <a:t>2.5-Scenario </a:t>
            </a:r>
            <a:r>
              <a:rPr lang="en-US" dirty="0"/>
              <a:t>#2 – The 3-unit Lecture Course – </a:t>
            </a:r>
            <a:r>
              <a:rPr lang="en-US" b="1" dirty="0"/>
              <a:t>Compressed 16.4-week calendar</a:t>
            </a:r>
          </a:p>
        </p:txBody>
      </p:sp>
      <p:sp>
        <p:nvSpPr>
          <p:cNvPr id="3" name="Content Placeholder 2">
            <a:extLst>
              <a:ext uri="{FF2B5EF4-FFF2-40B4-BE49-F238E27FC236}">
                <a16:creationId xmlns:a16="http://schemas.microsoft.com/office/drawing/2014/main" id="{CC575AEF-E8F9-BC4A-AE41-54CE04F8FBA9}"/>
              </a:ext>
            </a:extLst>
          </p:cNvPr>
          <p:cNvSpPr>
            <a:spLocks noGrp="1"/>
          </p:cNvSpPr>
          <p:nvPr>
            <p:ph sz="half" idx="1"/>
          </p:nvPr>
        </p:nvSpPr>
        <p:spPr>
          <a:xfrm>
            <a:off x="1277650" y="1798320"/>
            <a:ext cx="10058400" cy="4351338"/>
          </a:xfrm>
        </p:spPr>
        <p:txBody>
          <a:bodyPr>
            <a:normAutofit fontScale="92500" lnSpcReduction="20000"/>
          </a:bodyPr>
          <a:lstStyle/>
          <a:p>
            <a:pPr marL="0" indent="0">
              <a:buNone/>
            </a:pPr>
            <a:r>
              <a:rPr lang="en-US" sz="2000" dirty="0"/>
              <a:t>The Course Outline of Record for VZEN 101 – Intro to Vertical Zen lists it as a 3-unit lecture course with </a:t>
            </a:r>
            <a:r>
              <a:rPr lang="en-US" sz="2000" dirty="0" smtClean="0"/>
              <a:t>5 </a:t>
            </a:r>
            <a:r>
              <a:rPr lang="en-US" sz="2000" dirty="0"/>
              <a:t>contact hours.  </a:t>
            </a:r>
          </a:p>
          <a:p>
            <a:pPr marL="0" indent="0">
              <a:buNone/>
            </a:pPr>
            <a:r>
              <a:rPr lang="en-US" sz="2000" dirty="0"/>
              <a:t>Using the tables provided, what are the semester contact hours for the following scheduling scenarios: </a:t>
            </a:r>
          </a:p>
          <a:p>
            <a:pPr marL="514350" indent="-514350">
              <a:buFont typeface="+mj-lt"/>
              <a:buAutoNum type="arabicPeriod" startAt="5"/>
            </a:pPr>
            <a:r>
              <a:rPr lang="en-US" sz="2000" dirty="0" smtClean="0"/>
              <a:t>Dual </a:t>
            </a:r>
            <a:r>
              <a:rPr lang="en-US" sz="2000" dirty="0"/>
              <a:t>enrollment HS offering: alternating schedule MWF 8-8:50 in odd weeks &amp; </a:t>
            </a:r>
            <a:r>
              <a:rPr lang="en-US" sz="2000" dirty="0" err="1"/>
              <a:t>TTh</a:t>
            </a:r>
            <a:r>
              <a:rPr lang="en-US" sz="2000" dirty="0"/>
              <a:t> 8-9:25 in odd weeks, 18 weeks total</a:t>
            </a:r>
            <a:r>
              <a:rPr lang="en-US" sz="2000" dirty="0" smtClean="0"/>
              <a:t>.</a:t>
            </a:r>
          </a:p>
          <a:p>
            <a:pPr marL="0" indent="0">
              <a:buNone/>
            </a:pPr>
            <a:endParaRPr lang="en-US" sz="2000" dirty="0"/>
          </a:p>
          <a:p>
            <a:pPr marL="0" indent="0">
              <a:buNone/>
            </a:pPr>
            <a:r>
              <a:rPr lang="en-US" b="1" dirty="0"/>
              <a:t>Confession:</a:t>
            </a:r>
            <a:r>
              <a:rPr lang="en-US" dirty="0"/>
              <a:t>	</a:t>
            </a:r>
            <a:r>
              <a:rPr lang="en-US" i="1" dirty="0"/>
              <a:t>Now we’re just messing with you!</a:t>
            </a:r>
            <a:r>
              <a:rPr lang="en-US" dirty="0"/>
              <a:t>  Fact is, this class is super tricky.  It’s a “bridge” class that runs longer than the primary term.  Its schedule alternates, so that makes it </a:t>
            </a:r>
            <a:r>
              <a:rPr lang="en-US" i="1" dirty="0"/>
              <a:t>irregular</a:t>
            </a:r>
            <a:r>
              <a:rPr lang="en-US" dirty="0"/>
              <a:t> scheduling.  And as soon as it’s irregular, it has to become </a:t>
            </a:r>
            <a:r>
              <a:rPr lang="en-US" i="1" dirty="0"/>
              <a:t>positive attendance</a:t>
            </a:r>
            <a:r>
              <a:rPr lang="en-US" dirty="0"/>
              <a:t>.  So in the end, the college will earn apportionment based on the actual hours of attendance of students in the class.  Generally, positive attendance is “bad” because of lost revenue compared to other apportionment types, but also because it relies on taking roll every day like a high school.  But…it </a:t>
            </a:r>
            <a:r>
              <a:rPr lang="en-US" i="1" dirty="0"/>
              <a:t>is</a:t>
            </a:r>
            <a:r>
              <a:rPr lang="en-US" dirty="0"/>
              <a:t> a HS dual enrollment class.  It’s best to just take your medicine on this one.</a:t>
            </a:r>
            <a:endParaRPr lang="en-US" sz="2000" dirty="0"/>
          </a:p>
        </p:txBody>
      </p:sp>
      <p:sp>
        <p:nvSpPr>
          <p:cNvPr id="4" name="Slide Number Placeholder 3" hidden="1"/>
          <p:cNvSpPr>
            <a:spLocks noGrp="1"/>
          </p:cNvSpPr>
          <p:nvPr>
            <p:ph type="sldNum" sz="quarter" idx="4294967295"/>
          </p:nvPr>
        </p:nvSpPr>
        <p:spPr>
          <a:xfrm>
            <a:off x="8610600" y="6356350"/>
            <a:ext cx="2743200" cy="365125"/>
          </a:xfrm>
        </p:spPr>
        <p:txBody>
          <a:bodyPr/>
          <a:lstStyle/>
          <a:p>
            <a:pPr>
              <a:spcAft>
                <a:spcPts val="600"/>
              </a:spcAft>
            </a:pPr>
            <a:fld id="{D6240FFF-625A-D241-955A-E6B1548DFC46}" type="slidenum">
              <a:rPr lang="en-US" smtClean="0"/>
              <a:pPr>
                <a:spcAft>
                  <a:spcPts val="600"/>
                </a:spcAft>
              </a:pPr>
              <a:t>44</a:t>
            </a:fld>
            <a:endParaRPr lang="en-US"/>
          </a:p>
        </p:txBody>
      </p:sp>
      <p:sp>
        <p:nvSpPr>
          <p:cNvPr id="6" name="Right Arrow 5">
            <a:hlinkClick r:id="rId2" action="ppaction://hlinksldjump"/>
          </p:cNvPr>
          <p:cNvSpPr/>
          <p:nvPr/>
        </p:nvSpPr>
        <p:spPr>
          <a:xfrm flipH="1">
            <a:off x="9018165" y="6224631"/>
            <a:ext cx="1832995" cy="6333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hlinkClick r:id="rId2" action="ppaction://hlinksldjump"/>
              </a:rPr>
              <a:t>Return</a:t>
            </a:r>
            <a:endParaRPr lang="en-US" dirty="0"/>
          </a:p>
        </p:txBody>
      </p:sp>
    </p:spTree>
    <p:extLst>
      <p:ext uri="{BB962C8B-B14F-4D97-AF65-F5344CB8AC3E}">
        <p14:creationId xmlns:p14="http://schemas.microsoft.com/office/powerpoint/2010/main" val="24833372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1E056-EA5D-BD4A-A453-FA778230E432}"/>
              </a:ext>
            </a:extLst>
          </p:cNvPr>
          <p:cNvSpPr>
            <a:spLocks noGrp="1"/>
          </p:cNvSpPr>
          <p:nvPr>
            <p:ph type="title"/>
          </p:nvPr>
        </p:nvSpPr>
        <p:spPr>
          <a:xfrm>
            <a:off x="1277650" y="365125"/>
            <a:ext cx="10046043" cy="1325563"/>
          </a:xfrm>
        </p:spPr>
        <p:txBody>
          <a:bodyPr anchor="b">
            <a:normAutofit/>
          </a:bodyPr>
          <a:lstStyle/>
          <a:p>
            <a:r>
              <a:rPr lang="en-US" dirty="0" smtClean="0"/>
              <a:t>3.1-Scenario </a:t>
            </a:r>
            <a:r>
              <a:rPr lang="en-US" dirty="0"/>
              <a:t>#3 – Lecture / Lab </a:t>
            </a:r>
            <a:br>
              <a:rPr lang="en-US" dirty="0"/>
            </a:br>
            <a:r>
              <a:rPr lang="en-US" b="1" dirty="0"/>
              <a:t>Traditional 18-week calendar</a:t>
            </a:r>
            <a:endParaRPr lang="en-US" dirty="0"/>
          </a:p>
        </p:txBody>
      </p:sp>
      <p:sp>
        <p:nvSpPr>
          <p:cNvPr id="3" name="Content Placeholder 2">
            <a:extLst>
              <a:ext uri="{FF2B5EF4-FFF2-40B4-BE49-F238E27FC236}">
                <a16:creationId xmlns:a16="http://schemas.microsoft.com/office/drawing/2014/main" id="{511DF64B-4A6A-1F42-BC4D-522394056C0B}"/>
              </a:ext>
            </a:extLst>
          </p:cNvPr>
          <p:cNvSpPr>
            <a:spLocks noGrp="1"/>
          </p:cNvSpPr>
          <p:nvPr>
            <p:ph sz="half" idx="1"/>
          </p:nvPr>
        </p:nvSpPr>
        <p:spPr>
          <a:xfrm>
            <a:off x="1277650" y="1798319"/>
            <a:ext cx="10058400" cy="4640232"/>
          </a:xfrm>
        </p:spPr>
        <p:txBody>
          <a:bodyPr>
            <a:normAutofit fontScale="85000" lnSpcReduction="20000"/>
          </a:bodyPr>
          <a:lstStyle/>
          <a:p>
            <a:pPr marL="0" indent="0">
              <a:buNone/>
            </a:pPr>
            <a:r>
              <a:rPr lang="en-US" sz="1900" dirty="0"/>
              <a:t>The Course Outline of Record for VZENENG 101 – Intro to Vertical Zen Engineering lists it as a 3-unit lecture / lab course with a maximum of </a:t>
            </a:r>
            <a:r>
              <a:rPr lang="en-US" sz="1900" dirty="0" smtClean="0"/>
              <a:t>108 </a:t>
            </a:r>
            <a:r>
              <a:rPr lang="en-US" sz="1900" dirty="0"/>
              <a:t>contact hours.  The COR shows 1.5 units for lecture and 1.5 for lab.</a:t>
            </a:r>
          </a:p>
          <a:p>
            <a:pPr marL="0" indent="0">
              <a:buNone/>
            </a:pPr>
            <a:r>
              <a:rPr lang="en-US" sz="1900" dirty="0"/>
              <a:t>Using the contact hour tables, what are the contact hours for the following scheduling scenarios: </a:t>
            </a:r>
          </a:p>
          <a:p>
            <a:pPr marL="514350" indent="-514350">
              <a:buFont typeface="+mj-lt"/>
              <a:buAutoNum type="arabicPeriod"/>
            </a:pPr>
            <a:r>
              <a:rPr lang="en-US" sz="1900" dirty="0"/>
              <a:t>Tuesday from 11 – 12:30 (lecture) and Thursday from 11 – 3:30 (lab),</a:t>
            </a:r>
            <a:br>
              <a:rPr lang="en-US" sz="1900" dirty="0"/>
            </a:br>
            <a:r>
              <a:rPr lang="en-US" sz="1900" dirty="0"/>
              <a:t>full </a:t>
            </a:r>
            <a:r>
              <a:rPr lang="en-US" sz="1900" dirty="0" smtClean="0"/>
              <a:t>term</a:t>
            </a:r>
          </a:p>
          <a:p>
            <a:pPr marL="0" indent="0">
              <a:buNone/>
            </a:pPr>
            <a:endParaRPr lang="en-US" sz="1900" dirty="0"/>
          </a:p>
          <a:p>
            <a:pPr marL="0" indent="0">
              <a:buNone/>
            </a:pPr>
            <a:r>
              <a:rPr lang="en-US" b="1" dirty="0"/>
              <a:t>Full term:</a:t>
            </a:r>
            <a:r>
              <a:rPr lang="en-US" dirty="0"/>
              <a:t> 	TSCH = (contact </a:t>
            </a:r>
            <a:r>
              <a:rPr lang="en-US" dirty="0" err="1"/>
              <a:t>hrs</a:t>
            </a:r>
            <a:r>
              <a:rPr lang="en-US" dirty="0"/>
              <a:t>/session) x (sessions/</a:t>
            </a:r>
            <a:r>
              <a:rPr lang="en-US" dirty="0" err="1"/>
              <a:t>wk</a:t>
            </a:r>
            <a:r>
              <a:rPr lang="en-US" dirty="0"/>
              <a:t>) x (TLM)</a:t>
            </a:r>
            <a:br>
              <a:rPr lang="en-US" dirty="0"/>
            </a:br>
            <a:r>
              <a:rPr lang="en-US" dirty="0"/>
              <a:t/>
            </a:r>
            <a:br>
              <a:rPr lang="en-US" dirty="0"/>
            </a:br>
            <a:r>
              <a:rPr lang="en-US" b="1" dirty="0"/>
              <a:t>Calculation</a:t>
            </a:r>
            <a:r>
              <a:rPr lang="en-US" dirty="0"/>
              <a:t>:	</a:t>
            </a:r>
            <a:r>
              <a:rPr lang="en-US" dirty="0" err="1"/>
              <a:t>Lec</a:t>
            </a:r>
            <a:r>
              <a:rPr lang="en-US" dirty="0"/>
              <a:t> TSCH = 1.8 x 1 x 17.5 = 31.5</a:t>
            </a:r>
            <a:br>
              <a:rPr lang="en-US" dirty="0"/>
            </a:br>
            <a:r>
              <a:rPr lang="en-US" dirty="0"/>
              <a:t>		Lab TSCH = 4.8 x 1 x 17.5 = 84.      Total = 115.5  (which is 107% of target).  </a:t>
            </a:r>
            <a:br>
              <a:rPr lang="en-US" dirty="0"/>
            </a:br>
            <a:r>
              <a:rPr lang="en-US" dirty="0"/>
              <a:t>Suggest trim to 11-12:25 and 11-3:25 for 1.7 and 4.7 per session, resulting in </a:t>
            </a:r>
            <a:r>
              <a:rPr lang="en-US" b="1" dirty="0">
                <a:solidFill>
                  <a:srgbClr val="FF0000"/>
                </a:solidFill>
              </a:rPr>
              <a:t>112</a:t>
            </a:r>
            <a:r>
              <a:rPr lang="en-US" dirty="0"/>
              <a:t> total which is (103.7% of target).  Or, because colleges on traditional calendars generally get only 52.5 hours from a 54-hour class, trim to 11-12:15 and 11-3:15 for 1.5 and 4.5 per session, resulting in </a:t>
            </a:r>
            <a:r>
              <a:rPr lang="en-US" b="1" dirty="0">
                <a:solidFill>
                  <a:srgbClr val="7030A0"/>
                </a:solidFill>
              </a:rPr>
              <a:t>105</a:t>
            </a:r>
            <a:r>
              <a:rPr lang="en-US" b="1" dirty="0"/>
              <a:t> </a:t>
            </a:r>
            <a:r>
              <a:rPr lang="en-US" b="1" dirty="0" smtClean="0"/>
              <a:t>hours</a:t>
            </a:r>
          </a:p>
          <a:p>
            <a:pPr marL="0" indent="0">
              <a:buNone/>
            </a:pPr>
            <a:endParaRPr lang="en-US" b="1" dirty="0" smtClean="0"/>
          </a:p>
          <a:p>
            <a:pPr marL="0" indent="0" algn="r">
              <a:buNone/>
            </a:pPr>
            <a:r>
              <a:rPr lang="en-US" b="1" dirty="0"/>
              <a:t>Contact Hours = </a:t>
            </a:r>
            <a:r>
              <a:rPr lang="en-US" b="1" u="sng" dirty="0">
                <a:solidFill>
                  <a:srgbClr val="FF0000"/>
                </a:solidFill>
              </a:rPr>
              <a:t>112</a:t>
            </a:r>
            <a:r>
              <a:rPr lang="en-US" b="1" u="sng" dirty="0"/>
              <a:t> or </a:t>
            </a:r>
            <a:r>
              <a:rPr lang="en-US" b="1" u="sng" dirty="0">
                <a:solidFill>
                  <a:srgbClr val="7030A0"/>
                </a:solidFill>
              </a:rPr>
              <a:t>105</a:t>
            </a:r>
            <a:endParaRPr lang="en-US" sz="1900" dirty="0">
              <a:solidFill>
                <a:srgbClr val="7030A0"/>
              </a:solidFill>
            </a:endParaRPr>
          </a:p>
          <a:p>
            <a:pPr marL="0" indent="0">
              <a:buNone/>
            </a:pPr>
            <a:endParaRPr lang="en-US" sz="1900" dirty="0"/>
          </a:p>
        </p:txBody>
      </p:sp>
      <p:sp>
        <p:nvSpPr>
          <p:cNvPr id="4" name="Slide Number Placeholder 3" hidden="1"/>
          <p:cNvSpPr>
            <a:spLocks noGrp="1"/>
          </p:cNvSpPr>
          <p:nvPr>
            <p:ph type="sldNum" sz="quarter" idx="4294967295"/>
          </p:nvPr>
        </p:nvSpPr>
        <p:spPr>
          <a:xfrm>
            <a:off x="8610600" y="6356350"/>
            <a:ext cx="2743200" cy="365125"/>
          </a:xfrm>
        </p:spPr>
        <p:txBody>
          <a:bodyPr/>
          <a:lstStyle/>
          <a:p>
            <a:pPr>
              <a:spcAft>
                <a:spcPts val="600"/>
              </a:spcAft>
            </a:pPr>
            <a:fld id="{D6240FFF-625A-D241-955A-E6B1548DFC46}" type="slidenum">
              <a:rPr lang="en-US" smtClean="0"/>
              <a:pPr>
                <a:spcAft>
                  <a:spcPts val="600"/>
                </a:spcAft>
              </a:pPr>
              <a:t>45</a:t>
            </a:fld>
            <a:endParaRPr lang="en-US"/>
          </a:p>
        </p:txBody>
      </p:sp>
      <p:sp>
        <p:nvSpPr>
          <p:cNvPr id="5" name="Right Arrow 4">
            <a:hlinkClick r:id="rId2" action="ppaction://hlinksldjump"/>
          </p:cNvPr>
          <p:cNvSpPr/>
          <p:nvPr/>
        </p:nvSpPr>
        <p:spPr>
          <a:xfrm flipH="1">
            <a:off x="9018165" y="6224631"/>
            <a:ext cx="1832995" cy="6333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hlinkClick r:id="rId2" action="ppaction://hlinksldjump"/>
              </a:rPr>
              <a:t>Return</a:t>
            </a:r>
            <a:endParaRPr lang="en-US" dirty="0"/>
          </a:p>
        </p:txBody>
      </p:sp>
      <p:pic>
        <p:nvPicPr>
          <p:cNvPr id="6" name="Content Placeholder 5" descr="Sample table of contact hour calculations">
            <a:extLst>
              <a:ext uri="{FF2B5EF4-FFF2-40B4-BE49-F238E27FC236}">
                <a16:creationId xmlns:a16="http://schemas.microsoft.com/office/drawing/2014/main" id="{0B2C01F7-DBA2-644C-BBBB-9CF5C5AA4E96}"/>
              </a:ext>
            </a:extLst>
          </p:cNvPr>
          <p:cNvPicPr>
            <a:picLocks noChangeAspect="1"/>
          </p:cNvPicPr>
          <p:nvPr/>
        </p:nvPicPr>
        <p:blipFill rotWithShape="1">
          <a:blip r:embed="rId3"/>
          <a:srcRect l="2741" t="-1" r="77460" b="44290"/>
          <a:stretch/>
        </p:blipFill>
        <p:spPr>
          <a:xfrm>
            <a:off x="88084" y="822325"/>
            <a:ext cx="1090569" cy="3435088"/>
          </a:xfrm>
          <a:prstGeom prst="rect">
            <a:avLst/>
          </a:prstGeom>
        </p:spPr>
      </p:pic>
      <p:sp>
        <p:nvSpPr>
          <p:cNvPr id="7" name="Rounded Rectangle 6"/>
          <p:cNvSpPr/>
          <p:nvPr/>
        </p:nvSpPr>
        <p:spPr>
          <a:xfrm>
            <a:off x="88084" y="3108121"/>
            <a:ext cx="1023457" cy="352338"/>
          </a:xfrm>
          <a:prstGeom prst="roundRect">
            <a:avLst/>
          </a:prstGeom>
          <a:noFill/>
          <a:effectLst>
            <a:glow rad="139700">
              <a:schemeClr val="accent4">
                <a:satMod val="175000"/>
                <a:alpha val="40000"/>
              </a:schemeClr>
            </a:glow>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2123744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1E056-EA5D-BD4A-A453-FA778230E432}"/>
              </a:ext>
            </a:extLst>
          </p:cNvPr>
          <p:cNvSpPr>
            <a:spLocks noGrp="1"/>
          </p:cNvSpPr>
          <p:nvPr>
            <p:ph type="title"/>
          </p:nvPr>
        </p:nvSpPr>
        <p:spPr>
          <a:xfrm>
            <a:off x="1277650" y="365125"/>
            <a:ext cx="10046043" cy="1325563"/>
          </a:xfrm>
        </p:spPr>
        <p:txBody>
          <a:bodyPr anchor="b">
            <a:normAutofit/>
          </a:bodyPr>
          <a:lstStyle/>
          <a:p>
            <a:r>
              <a:rPr lang="en-US" dirty="0" smtClean="0"/>
              <a:t>3.2-Scenario </a:t>
            </a:r>
            <a:r>
              <a:rPr lang="en-US" dirty="0"/>
              <a:t>#3 – Lecture / Lab </a:t>
            </a:r>
            <a:br>
              <a:rPr lang="en-US" dirty="0"/>
            </a:br>
            <a:r>
              <a:rPr lang="en-US" b="1" dirty="0"/>
              <a:t>Traditional 18-week calendar</a:t>
            </a:r>
            <a:endParaRPr lang="en-US" dirty="0"/>
          </a:p>
        </p:txBody>
      </p:sp>
      <p:sp>
        <p:nvSpPr>
          <p:cNvPr id="3" name="Content Placeholder 2">
            <a:extLst>
              <a:ext uri="{FF2B5EF4-FFF2-40B4-BE49-F238E27FC236}">
                <a16:creationId xmlns:a16="http://schemas.microsoft.com/office/drawing/2014/main" id="{511DF64B-4A6A-1F42-BC4D-522394056C0B}"/>
              </a:ext>
            </a:extLst>
          </p:cNvPr>
          <p:cNvSpPr>
            <a:spLocks noGrp="1"/>
          </p:cNvSpPr>
          <p:nvPr>
            <p:ph sz="half" idx="1"/>
          </p:nvPr>
        </p:nvSpPr>
        <p:spPr>
          <a:xfrm>
            <a:off x="1277650" y="1798319"/>
            <a:ext cx="10058400" cy="4682175"/>
          </a:xfrm>
        </p:spPr>
        <p:txBody>
          <a:bodyPr>
            <a:normAutofit fontScale="70000" lnSpcReduction="20000"/>
          </a:bodyPr>
          <a:lstStyle/>
          <a:p>
            <a:pPr marL="0" indent="0">
              <a:buNone/>
            </a:pPr>
            <a:r>
              <a:rPr lang="en-US" sz="1900" dirty="0"/>
              <a:t>The Course Outline of Record for VZENENG 101 – Intro to Vertical Zen Engineering lists it as a 3-unit lecture / lab course with a maximum of </a:t>
            </a:r>
            <a:r>
              <a:rPr lang="en-US" sz="1900" dirty="0" smtClean="0"/>
              <a:t>108 </a:t>
            </a:r>
            <a:r>
              <a:rPr lang="en-US" sz="1900" dirty="0"/>
              <a:t>contact hours.  The COR shows 1.5 units for lecture and 1.5 for lab.</a:t>
            </a:r>
          </a:p>
          <a:p>
            <a:pPr marL="0" indent="0">
              <a:buNone/>
            </a:pPr>
            <a:r>
              <a:rPr lang="en-US" sz="1900" dirty="0"/>
              <a:t>Using the contact hour tables, what are the contact hours for the following scheduling scenarios: </a:t>
            </a:r>
          </a:p>
          <a:p>
            <a:pPr marL="514350" indent="-514350">
              <a:buFont typeface="+mj-lt"/>
              <a:buAutoNum type="arabicPeriod" startAt="2"/>
            </a:pPr>
            <a:r>
              <a:rPr lang="en-US" sz="1900" dirty="0" smtClean="0"/>
              <a:t>Online </a:t>
            </a:r>
            <a:r>
              <a:rPr lang="en-US" sz="1900" dirty="0"/>
              <a:t>lectures plus Thursday labs 11-3:15, full </a:t>
            </a:r>
            <a:r>
              <a:rPr lang="en-US" sz="1900" dirty="0" smtClean="0"/>
              <a:t>term</a:t>
            </a:r>
          </a:p>
          <a:p>
            <a:pPr marL="0" indent="0">
              <a:buNone/>
            </a:pPr>
            <a:endParaRPr lang="en-US" sz="1900" dirty="0"/>
          </a:p>
          <a:p>
            <a:pPr marL="0" indent="0">
              <a:buNone/>
            </a:pPr>
            <a:r>
              <a:rPr lang="en-US" b="1" dirty="0"/>
              <a:t>Online </a:t>
            </a:r>
            <a:r>
              <a:rPr lang="en-US" b="1" dirty="0" err="1"/>
              <a:t>lec</a:t>
            </a:r>
            <a:r>
              <a:rPr lang="en-US" b="1" dirty="0"/>
              <a:t>:</a:t>
            </a:r>
            <a:r>
              <a:rPr lang="en-US" dirty="0"/>
              <a:t> 	TSCH = (units) x (TLM)??  Yeah, but this is a hybrid.</a:t>
            </a:r>
            <a:br>
              <a:rPr lang="en-US" dirty="0"/>
            </a:br>
            <a:r>
              <a:rPr lang="en-US" dirty="0"/>
              <a:t/>
            </a:r>
            <a:br>
              <a:rPr lang="en-US" dirty="0"/>
            </a:br>
            <a:r>
              <a:rPr lang="en-US" b="1" dirty="0"/>
              <a:t>Confession again:</a:t>
            </a:r>
            <a:r>
              <a:rPr lang="en-US" dirty="0"/>
              <a:t>  Yep, messing with you again!  For this one, you have to use the </a:t>
            </a:r>
            <a:r>
              <a:rPr lang="en-US" i="1" dirty="0"/>
              <a:t>alternative accounting procedure</a:t>
            </a:r>
            <a:r>
              <a:rPr lang="en-US" dirty="0"/>
              <a:t>.  However, </a:t>
            </a:r>
            <a:r>
              <a:rPr lang="en-US" b="1" i="1" dirty="0"/>
              <a:t>it’s actually the alternative to the alternative accounting procedure</a:t>
            </a:r>
            <a:r>
              <a:rPr lang="en-US" dirty="0"/>
              <a:t>.  See, the alternative accounting method is to use the formula “units x TLM” for online classes.  But this one is a hybrid </a:t>
            </a:r>
            <a:r>
              <a:rPr lang="en-US" dirty="0" err="1"/>
              <a:t>lec</a:t>
            </a:r>
            <a:r>
              <a:rPr lang="en-US" dirty="0"/>
              <a:t>/lab class, so the alternative comes from Title 5 section </a:t>
            </a:r>
            <a:r>
              <a:rPr lang="en-US" u="sng" dirty="0">
                <a:hlinkClick r:id="rId2"/>
              </a:rPr>
              <a:t>58009</a:t>
            </a:r>
            <a:r>
              <a:rPr lang="en-US" dirty="0"/>
              <a:t>(a) which says, “</a:t>
            </a:r>
            <a:r>
              <a:rPr lang="en-US" i="1" dirty="0"/>
              <a:t>For independent study, correspondence, or distance education </a:t>
            </a:r>
            <a:r>
              <a:rPr lang="en-US" b="1" i="1" dirty="0"/>
              <a:t>laboratory</a:t>
            </a:r>
            <a:r>
              <a:rPr lang="en-US" i="1" dirty="0"/>
              <a:t> courses, weekly student contact hours shall be equivalent to those which would be generated for the same student effort in a laboratory course computed pursuant to subdivisions (b) or (c) of section 58003.1. For purposes of this section only, a “distance education </a:t>
            </a:r>
            <a:r>
              <a:rPr lang="en-US" b="1" i="1" dirty="0"/>
              <a:t>laboratory</a:t>
            </a:r>
            <a:r>
              <a:rPr lang="en-US" i="1" dirty="0"/>
              <a:t> course” means a distance education course which consists partly or exclusively of laboratory work.</a:t>
            </a:r>
            <a:r>
              <a:rPr lang="en-US" dirty="0"/>
              <a:t>”</a:t>
            </a:r>
            <a:br>
              <a:rPr lang="en-US" dirty="0"/>
            </a:br>
            <a:r>
              <a:rPr lang="en-US" dirty="0"/>
              <a:t/>
            </a:r>
            <a:br>
              <a:rPr lang="en-US" dirty="0"/>
            </a:br>
            <a:r>
              <a:rPr lang="en-US" dirty="0"/>
              <a:t>To calculate the apportionment hours, you figure out what you would </a:t>
            </a:r>
            <a:r>
              <a:rPr lang="en-US" i="1" dirty="0"/>
              <a:t>normally</a:t>
            </a:r>
            <a:r>
              <a:rPr lang="en-US" dirty="0"/>
              <a:t> claim if the class were face-to-face, and claim that as the equivalent amount.  As in the previous example, you’d normally earn </a:t>
            </a:r>
            <a:r>
              <a:rPr lang="en-US" b="1" u="sng" dirty="0"/>
              <a:t>105 </a:t>
            </a:r>
            <a:r>
              <a:rPr lang="en-US" dirty="0"/>
              <a:t>hours, so that’s what you’d claim</a:t>
            </a:r>
            <a:r>
              <a:rPr lang="en-US" dirty="0" smtClean="0"/>
              <a:t>.</a:t>
            </a:r>
          </a:p>
          <a:p>
            <a:pPr marL="0" indent="0">
              <a:buNone/>
            </a:pPr>
            <a:endParaRPr lang="en-US" sz="1900" dirty="0"/>
          </a:p>
          <a:p>
            <a:pPr marL="0" indent="0" algn="r">
              <a:buNone/>
            </a:pPr>
            <a:r>
              <a:rPr lang="en-US" b="1" dirty="0"/>
              <a:t>Contact Hours = _</a:t>
            </a:r>
            <a:r>
              <a:rPr lang="en-US" b="1" u="sng" dirty="0"/>
              <a:t>105</a:t>
            </a:r>
            <a:r>
              <a:rPr lang="en-US" b="1" dirty="0"/>
              <a:t>_</a:t>
            </a:r>
            <a:endParaRPr lang="en-US" sz="1900" dirty="0"/>
          </a:p>
        </p:txBody>
      </p:sp>
      <p:sp>
        <p:nvSpPr>
          <p:cNvPr id="4" name="Slide Number Placeholder 3" hidden="1"/>
          <p:cNvSpPr>
            <a:spLocks noGrp="1"/>
          </p:cNvSpPr>
          <p:nvPr>
            <p:ph type="sldNum" sz="quarter" idx="4294967295"/>
          </p:nvPr>
        </p:nvSpPr>
        <p:spPr>
          <a:xfrm>
            <a:off x="8610600" y="6356350"/>
            <a:ext cx="2743200" cy="365125"/>
          </a:xfrm>
        </p:spPr>
        <p:txBody>
          <a:bodyPr/>
          <a:lstStyle/>
          <a:p>
            <a:pPr>
              <a:spcAft>
                <a:spcPts val="600"/>
              </a:spcAft>
            </a:pPr>
            <a:fld id="{D6240FFF-625A-D241-955A-E6B1548DFC46}" type="slidenum">
              <a:rPr lang="en-US" smtClean="0"/>
              <a:pPr>
                <a:spcAft>
                  <a:spcPts val="600"/>
                </a:spcAft>
              </a:pPr>
              <a:t>46</a:t>
            </a:fld>
            <a:endParaRPr lang="en-US"/>
          </a:p>
        </p:txBody>
      </p:sp>
      <p:sp>
        <p:nvSpPr>
          <p:cNvPr id="5" name="Right Arrow 4">
            <a:hlinkClick r:id="rId3" action="ppaction://hlinksldjump"/>
          </p:cNvPr>
          <p:cNvSpPr/>
          <p:nvPr/>
        </p:nvSpPr>
        <p:spPr>
          <a:xfrm flipH="1">
            <a:off x="9018165" y="6224631"/>
            <a:ext cx="1832995" cy="6333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hlinkClick r:id="rId3" action="ppaction://hlinksldjump"/>
              </a:rPr>
              <a:t>Return</a:t>
            </a:r>
            <a:endParaRPr lang="en-US" dirty="0"/>
          </a:p>
        </p:txBody>
      </p:sp>
      <p:pic>
        <p:nvPicPr>
          <p:cNvPr id="6" name="Content Placeholder 5" descr="Sample table of contact hour calculations">
            <a:extLst>
              <a:ext uri="{FF2B5EF4-FFF2-40B4-BE49-F238E27FC236}">
                <a16:creationId xmlns:a16="http://schemas.microsoft.com/office/drawing/2014/main" id="{0B2C01F7-DBA2-644C-BBBB-9CF5C5AA4E96}"/>
              </a:ext>
            </a:extLst>
          </p:cNvPr>
          <p:cNvPicPr>
            <a:picLocks noChangeAspect="1"/>
          </p:cNvPicPr>
          <p:nvPr/>
        </p:nvPicPr>
        <p:blipFill rotWithShape="1">
          <a:blip r:embed="rId4"/>
          <a:srcRect l="2741" t="-1" r="77460" b="44290"/>
          <a:stretch/>
        </p:blipFill>
        <p:spPr>
          <a:xfrm>
            <a:off x="88084" y="822325"/>
            <a:ext cx="1090569" cy="3435088"/>
          </a:xfrm>
          <a:prstGeom prst="rect">
            <a:avLst/>
          </a:prstGeom>
        </p:spPr>
      </p:pic>
      <p:sp>
        <p:nvSpPr>
          <p:cNvPr id="7" name="Rounded Rectangle 6"/>
          <p:cNvSpPr/>
          <p:nvPr/>
        </p:nvSpPr>
        <p:spPr>
          <a:xfrm>
            <a:off x="121639" y="2437002"/>
            <a:ext cx="1023457" cy="352338"/>
          </a:xfrm>
          <a:prstGeom prst="roundRect">
            <a:avLst/>
          </a:prstGeom>
          <a:noFill/>
          <a:effectLst>
            <a:glow rad="139700">
              <a:schemeClr val="accent4">
                <a:satMod val="175000"/>
                <a:alpha val="40000"/>
              </a:schemeClr>
            </a:glow>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75485342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1E056-EA5D-BD4A-A453-FA778230E432}"/>
              </a:ext>
            </a:extLst>
          </p:cNvPr>
          <p:cNvSpPr>
            <a:spLocks noGrp="1"/>
          </p:cNvSpPr>
          <p:nvPr>
            <p:ph type="title"/>
          </p:nvPr>
        </p:nvSpPr>
        <p:spPr>
          <a:xfrm>
            <a:off x="1277650" y="365125"/>
            <a:ext cx="10046043" cy="1325563"/>
          </a:xfrm>
        </p:spPr>
        <p:txBody>
          <a:bodyPr anchor="b">
            <a:normAutofit/>
          </a:bodyPr>
          <a:lstStyle/>
          <a:p>
            <a:r>
              <a:rPr lang="en-US" dirty="0" smtClean="0"/>
              <a:t>3.3-Scenario </a:t>
            </a:r>
            <a:r>
              <a:rPr lang="en-US" dirty="0"/>
              <a:t>#3 – Lecture / Lab </a:t>
            </a:r>
            <a:br>
              <a:rPr lang="en-US" dirty="0"/>
            </a:br>
            <a:r>
              <a:rPr lang="en-US" b="1" dirty="0"/>
              <a:t>Traditional 18-week calendar</a:t>
            </a:r>
            <a:endParaRPr lang="en-US" dirty="0"/>
          </a:p>
        </p:txBody>
      </p:sp>
      <p:sp>
        <p:nvSpPr>
          <p:cNvPr id="3" name="Content Placeholder 2">
            <a:extLst>
              <a:ext uri="{FF2B5EF4-FFF2-40B4-BE49-F238E27FC236}">
                <a16:creationId xmlns:a16="http://schemas.microsoft.com/office/drawing/2014/main" id="{511DF64B-4A6A-1F42-BC4D-522394056C0B}"/>
              </a:ext>
            </a:extLst>
          </p:cNvPr>
          <p:cNvSpPr>
            <a:spLocks noGrp="1"/>
          </p:cNvSpPr>
          <p:nvPr>
            <p:ph sz="half" idx="1"/>
          </p:nvPr>
        </p:nvSpPr>
        <p:spPr>
          <a:xfrm>
            <a:off x="1277650" y="1798320"/>
            <a:ext cx="10058400" cy="4351338"/>
          </a:xfrm>
        </p:spPr>
        <p:txBody>
          <a:bodyPr>
            <a:normAutofit lnSpcReduction="10000"/>
          </a:bodyPr>
          <a:lstStyle/>
          <a:p>
            <a:pPr marL="0" indent="0">
              <a:buNone/>
            </a:pPr>
            <a:r>
              <a:rPr lang="en-US" sz="1900" dirty="0"/>
              <a:t>The Course Outline of Record for VZENENG 101 – Intro to Vertical Zen Engineering lists it as a 3-unit lecture / lab course with a maximum of </a:t>
            </a:r>
            <a:r>
              <a:rPr lang="en-US" sz="1900" dirty="0" smtClean="0"/>
              <a:t>108 </a:t>
            </a:r>
            <a:r>
              <a:rPr lang="en-US" sz="1900" dirty="0"/>
              <a:t>contact hours.  The COR shows 1.5 units for lecture and 1.5 for lab.</a:t>
            </a:r>
          </a:p>
          <a:p>
            <a:pPr marL="0" indent="0">
              <a:buNone/>
            </a:pPr>
            <a:r>
              <a:rPr lang="en-US" sz="1900" dirty="0"/>
              <a:t>Using the contact hour tables, what are the contact hours for the following scheduling scenarios: </a:t>
            </a:r>
          </a:p>
          <a:p>
            <a:pPr marL="514350" indent="-514350">
              <a:buFont typeface="+mj-lt"/>
              <a:buAutoNum type="arabicPeriod" startAt="3"/>
            </a:pPr>
            <a:r>
              <a:rPr lang="en-US" sz="1900" dirty="0" smtClean="0"/>
              <a:t>Tues </a:t>
            </a:r>
            <a:r>
              <a:rPr lang="en-US" sz="1900" dirty="0"/>
              <a:t>&amp; Thurs from 9:30 – 12:20 (</a:t>
            </a:r>
            <a:r>
              <a:rPr lang="en-US" sz="1900" dirty="0" err="1"/>
              <a:t>lec</a:t>
            </a:r>
            <a:r>
              <a:rPr lang="en-US" sz="1900" dirty="0"/>
              <a:t>/lab combined*), full </a:t>
            </a:r>
            <a:r>
              <a:rPr lang="en-US" sz="1900" dirty="0" smtClean="0"/>
              <a:t>term</a:t>
            </a:r>
          </a:p>
          <a:p>
            <a:pPr marL="0" indent="0">
              <a:buNone/>
            </a:pPr>
            <a:endParaRPr lang="en-US" sz="1900" dirty="0"/>
          </a:p>
          <a:p>
            <a:pPr marL="0" indent="0">
              <a:buNone/>
            </a:pPr>
            <a:r>
              <a:rPr lang="en-US" b="1" dirty="0"/>
              <a:t>Full term:</a:t>
            </a:r>
            <a:r>
              <a:rPr lang="en-US" dirty="0"/>
              <a:t> 	TSCH = (contact </a:t>
            </a:r>
            <a:r>
              <a:rPr lang="en-US" dirty="0" err="1"/>
              <a:t>hrs</a:t>
            </a:r>
            <a:r>
              <a:rPr lang="en-US" dirty="0"/>
              <a:t>/session) x (sessions/</a:t>
            </a:r>
            <a:r>
              <a:rPr lang="en-US" dirty="0" err="1"/>
              <a:t>wk</a:t>
            </a:r>
            <a:r>
              <a:rPr lang="en-US" dirty="0"/>
              <a:t>) x (TLM)</a:t>
            </a:r>
            <a:br>
              <a:rPr lang="en-US" dirty="0"/>
            </a:br>
            <a:r>
              <a:rPr lang="en-US" dirty="0"/>
              <a:t/>
            </a:r>
            <a:br>
              <a:rPr lang="en-US" dirty="0"/>
            </a:br>
            <a:r>
              <a:rPr lang="en-US" b="1" dirty="0"/>
              <a:t>Calculation:</a:t>
            </a:r>
            <a:r>
              <a:rPr lang="en-US" dirty="0"/>
              <a:t>	TSCH = 3.0 x 2 x 17.5 = 105   </a:t>
            </a:r>
            <a:r>
              <a:rPr lang="en-US" dirty="0" smtClean="0"/>
              <a:t/>
            </a:r>
            <a:br>
              <a:rPr lang="en-US" dirty="0" smtClean="0"/>
            </a:br>
            <a:r>
              <a:rPr lang="en-US" i="1" dirty="0" smtClean="0"/>
              <a:t>Wasn’t </a:t>
            </a:r>
            <a:r>
              <a:rPr lang="en-US" i="1" dirty="0"/>
              <a:t>that nice and easy by comparison</a:t>
            </a:r>
            <a:r>
              <a:rPr lang="en-US" i="1" dirty="0" smtClean="0"/>
              <a:t>?</a:t>
            </a:r>
          </a:p>
          <a:p>
            <a:pPr marL="0" indent="0">
              <a:buNone/>
            </a:pPr>
            <a:endParaRPr lang="en-US" sz="1900" dirty="0" smtClean="0"/>
          </a:p>
          <a:p>
            <a:pPr marL="0" indent="0" algn="r">
              <a:buNone/>
            </a:pPr>
            <a:r>
              <a:rPr lang="en-US" b="1" dirty="0"/>
              <a:t>Contact Hours = _</a:t>
            </a:r>
            <a:r>
              <a:rPr lang="en-US" b="1" u="sng" dirty="0"/>
              <a:t>105</a:t>
            </a:r>
            <a:r>
              <a:rPr lang="en-US" b="1" dirty="0"/>
              <a:t>_</a:t>
            </a:r>
            <a:endParaRPr lang="en-US" sz="1900" dirty="0"/>
          </a:p>
        </p:txBody>
      </p:sp>
      <p:sp>
        <p:nvSpPr>
          <p:cNvPr id="4" name="Slide Number Placeholder 3" hidden="1"/>
          <p:cNvSpPr>
            <a:spLocks noGrp="1"/>
          </p:cNvSpPr>
          <p:nvPr>
            <p:ph type="sldNum" sz="quarter" idx="4294967295"/>
          </p:nvPr>
        </p:nvSpPr>
        <p:spPr>
          <a:xfrm>
            <a:off x="8610600" y="6356350"/>
            <a:ext cx="2743200" cy="365125"/>
          </a:xfrm>
        </p:spPr>
        <p:txBody>
          <a:bodyPr/>
          <a:lstStyle/>
          <a:p>
            <a:pPr>
              <a:spcAft>
                <a:spcPts val="600"/>
              </a:spcAft>
            </a:pPr>
            <a:fld id="{D6240FFF-625A-D241-955A-E6B1548DFC46}" type="slidenum">
              <a:rPr lang="en-US" smtClean="0"/>
              <a:pPr>
                <a:spcAft>
                  <a:spcPts val="600"/>
                </a:spcAft>
              </a:pPr>
              <a:t>47</a:t>
            </a:fld>
            <a:endParaRPr lang="en-US"/>
          </a:p>
        </p:txBody>
      </p:sp>
      <p:pic>
        <p:nvPicPr>
          <p:cNvPr id="6" name="Content Placeholder 5" descr="Sample table of contact hour calculations">
            <a:extLst>
              <a:ext uri="{FF2B5EF4-FFF2-40B4-BE49-F238E27FC236}">
                <a16:creationId xmlns:a16="http://schemas.microsoft.com/office/drawing/2014/main" id="{0B2C01F7-DBA2-644C-BBBB-9CF5C5AA4E96}"/>
              </a:ext>
            </a:extLst>
          </p:cNvPr>
          <p:cNvPicPr>
            <a:picLocks noChangeAspect="1"/>
          </p:cNvPicPr>
          <p:nvPr/>
        </p:nvPicPr>
        <p:blipFill rotWithShape="1">
          <a:blip r:embed="rId2"/>
          <a:srcRect l="2741" t="-1" r="77460" b="44290"/>
          <a:stretch/>
        </p:blipFill>
        <p:spPr>
          <a:xfrm>
            <a:off x="88084" y="822325"/>
            <a:ext cx="1090569" cy="3435088"/>
          </a:xfrm>
          <a:prstGeom prst="rect">
            <a:avLst/>
          </a:prstGeom>
        </p:spPr>
      </p:pic>
      <p:sp>
        <p:nvSpPr>
          <p:cNvPr id="7" name="Rounded Rectangle 6"/>
          <p:cNvSpPr/>
          <p:nvPr/>
        </p:nvSpPr>
        <p:spPr>
          <a:xfrm>
            <a:off x="88084" y="1334156"/>
            <a:ext cx="1023457" cy="352338"/>
          </a:xfrm>
          <a:prstGeom prst="roundRect">
            <a:avLst/>
          </a:prstGeom>
          <a:noFill/>
          <a:effectLst>
            <a:glow rad="139700">
              <a:schemeClr val="accent4">
                <a:satMod val="175000"/>
                <a:alpha val="40000"/>
              </a:schemeClr>
            </a:glow>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8" name="Right Arrow 7">
            <a:hlinkClick r:id="rId3" action="ppaction://hlinksldjump"/>
          </p:cNvPr>
          <p:cNvSpPr/>
          <p:nvPr/>
        </p:nvSpPr>
        <p:spPr>
          <a:xfrm flipH="1">
            <a:off x="9018165" y="6224631"/>
            <a:ext cx="1832995" cy="6333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hlinkClick r:id="rId3" action="ppaction://hlinksldjump"/>
              </a:rPr>
              <a:t>Return</a:t>
            </a:r>
            <a:endParaRPr lang="en-US" dirty="0"/>
          </a:p>
        </p:txBody>
      </p:sp>
    </p:spTree>
    <p:extLst>
      <p:ext uri="{BB962C8B-B14F-4D97-AF65-F5344CB8AC3E}">
        <p14:creationId xmlns:p14="http://schemas.microsoft.com/office/powerpoint/2010/main" val="206439275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1E056-EA5D-BD4A-A453-FA778230E432}"/>
              </a:ext>
            </a:extLst>
          </p:cNvPr>
          <p:cNvSpPr>
            <a:spLocks noGrp="1"/>
          </p:cNvSpPr>
          <p:nvPr>
            <p:ph type="title"/>
          </p:nvPr>
        </p:nvSpPr>
        <p:spPr>
          <a:xfrm>
            <a:off x="1277650" y="365125"/>
            <a:ext cx="10046043" cy="1325563"/>
          </a:xfrm>
        </p:spPr>
        <p:txBody>
          <a:bodyPr anchor="b">
            <a:normAutofit/>
          </a:bodyPr>
          <a:lstStyle/>
          <a:p>
            <a:r>
              <a:rPr lang="en-US" dirty="0" smtClean="0"/>
              <a:t>3.4-Scenario </a:t>
            </a:r>
            <a:r>
              <a:rPr lang="en-US" dirty="0"/>
              <a:t>#3 – Lecture / Lab </a:t>
            </a:r>
            <a:br>
              <a:rPr lang="en-US" dirty="0"/>
            </a:br>
            <a:r>
              <a:rPr lang="en-US" b="1" dirty="0"/>
              <a:t>Traditional 18-week calendar</a:t>
            </a:r>
            <a:endParaRPr lang="en-US" dirty="0"/>
          </a:p>
        </p:txBody>
      </p:sp>
      <p:sp>
        <p:nvSpPr>
          <p:cNvPr id="3" name="Content Placeholder 2">
            <a:extLst>
              <a:ext uri="{FF2B5EF4-FFF2-40B4-BE49-F238E27FC236}">
                <a16:creationId xmlns:a16="http://schemas.microsoft.com/office/drawing/2014/main" id="{511DF64B-4A6A-1F42-BC4D-522394056C0B}"/>
              </a:ext>
            </a:extLst>
          </p:cNvPr>
          <p:cNvSpPr>
            <a:spLocks noGrp="1"/>
          </p:cNvSpPr>
          <p:nvPr>
            <p:ph sz="half" idx="1"/>
          </p:nvPr>
        </p:nvSpPr>
        <p:spPr>
          <a:xfrm>
            <a:off x="1277650" y="1798320"/>
            <a:ext cx="10058400" cy="4351338"/>
          </a:xfrm>
        </p:spPr>
        <p:txBody>
          <a:bodyPr>
            <a:normAutofit/>
          </a:bodyPr>
          <a:lstStyle/>
          <a:p>
            <a:pPr marL="0" indent="0">
              <a:buNone/>
            </a:pPr>
            <a:r>
              <a:rPr lang="en-US" sz="1900" dirty="0"/>
              <a:t>The Course Outline of Record for VZENENG 101 – Intro to Vertical Zen Engineering lists it as a 3-unit lecture / lab course with a maximum of </a:t>
            </a:r>
            <a:r>
              <a:rPr lang="en-US" sz="1900" dirty="0" smtClean="0"/>
              <a:t>108 </a:t>
            </a:r>
            <a:r>
              <a:rPr lang="en-US" sz="1900" dirty="0"/>
              <a:t>contact hours.  The COR shows 1.5 units for lecture and 1.5 for lab.</a:t>
            </a:r>
          </a:p>
          <a:p>
            <a:pPr marL="0" indent="0">
              <a:buNone/>
            </a:pPr>
            <a:r>
              <a:rPr lang="en-US" sz="1900" dirty="0"/>
              <a:t>Using the contact hour tables, what are the contact hours for the following scheduling scenarios: </a:t>
            </a:r>
          </a:p>
          <a:p>
            <a:pPr marL="514350" indent="-514350">
              <a:buFont typeface="+mj-lt"/>
              <a:buAutoNum type="arabicPeriod" startAt="4"/>
            </a:pPr>
            <a:r>
              <a:rPr lang="en-US" sz="1900" dirty="0" smtClean="0"/>
              <a:t>Tues </a:t>
            </a:r>
            <a:r>
              <a:rPr lang="en-US" sz="1900" dirty="0"/>
              <a:t>from 9:30 – 3:20 (</a:t>
            </a:r>
            <a:r>
              <a:rPr lang="en-US" sz="1900" dirty="0" err="1"/>
              <a:t>lec</a:t>
            </a:r>
            <a:r>
              <a:rPr lang="en-US" sz="1900" dirty="0"/>
              <a:t>/lab combined), full </a:t>
            </a:r>
            <a:r>
              <a:rPr lang="en-US" sz="1900" dirty="0" smtClean="0"/>
              <a:t>term</a:t>
            </a:r>
          </a:p>
          <a:p>
            <a:pPr marL="0" indent="0">
              <a:buNone/>
            </a:pPr>
            <a:endParaRPr lang="en-US" sz="1900" dirty="0"/>
          </a:p>
          <a:p>
            <a:pPr marL="0" indent="0">
              <a:buNone/>
            </a:pPr>
            <a:r>
              <a:rPr lang="en-US" b="1" dirty="0"/>
              <a:t>Full term:</a:t>
            </a:r>
            <a:r>
              <a:rPr lang="en-US" dirty="0"/>
              <a:t> 	TSCH = (contact </a:t>
            </a:r>
            <a:r>
              <a:rPr lang="en-US" dirty="0" err="1"/>
              <a:t>hrs</a:t>
            </a:r>
            <a:r>
              <a:rPr lang="en-US" dirty="0"/>
              <a:t>/session) x (sessions/</a:t>
            </a:r>
            <a:r>
              <a:rPr lang="en-US" dirty="0" err="1"/>
              <a:t>wk</a:t>
            </a:r>
            <a:r>
              <a:rPr lang="en-US" dirty="0"/>
              <a:t>) x (TLM)</a:t>
            </a:r>
            <a:br>
              <a:rPr lang="en-US" dirty="0"/>
            </a:br>
            <a:r>
              <a:rPr lang="en-US" dirty="0"/>
              <a:t/>
            </a:r>
            <a:br>
              <a:rPr lang="en-US" dirty="0"/>
            </a:br>
            <a:r>
              <a:rPr lang="en-US" b="1" dirty="0"/>
              <a:t>Calculation:</a:t>
            </a:r>
            <a:r>
              <a:rPr lang="en-US" dirty="0"/>
              <a:t>	TSCH = 6.0 x 1 x 17.5 = 105.   Easy </a:t>
            </a:r>
            <a:r>
              <a:rPr lang="en-US" dirty="0" err="1"/>
              <a:t>Peasy</a:t>
            </a:r>
            <a:r>
              <a:rPr lang="en-US" dirty="0" smtClean="0"/>
              <a:t>!</a:t>
            </a:r>
          </a:p>
          <a:p>
            <a:pPr marL="0" indent="0">
              <a:buNone/>
            </a:pPr>
            <a:endParaRPr lang="en-US" sz="1900" dirty="0"/>
          </a:p>
          <a:p>
            <a:pPr marL="0" indent="0" algn="r">
              <a:buNone/>
            </a:pPr>
            <a:r>
              <a:rPr lang="en-US" b="1" dirty="0"/>
              <a:t>Contact Hours = _</a:t>
            </a:r>
            <a:r>
              <a:rPr lang="en-US" b="1" u="sng" dirty="0"/>
              <a:t>105</a:t>
            </a:r>
            <a:r>
              <a:rPr lang="en-US" b="1" dirty="0"/>
              <a:t>_</a:t>
            </a:r>
            <a:endParaRPr lang="en-US" sz="1900" dirty="0"/>
          </a:p>
          <a:p>
            <a:pPr marL="0" indent="0">
              <a:buNone/>
            </a:pPr>
            <a:endParaRPr lang="en-US" sz="1900" dirty="0"/>
          </a:p>
        </p:txBody>
      </p:sp>
      <p:sp>
        <p:nvSpPr>
          <p:cNvPr id="4" name="Slide Number Placeholder 3" hidden="1"/>
          <p:cNvSpPr>
            <a:spLocks noGrp="1"/>
          </p:cNvSpPr>
          <p:nvPr>
            <p:ph type="sldNum" sz="quarter" idx="4294967295"/>
          </p:nvPr>
        </p:nvSpPr>
        <p:spPr>
          <a:xfrm>
            <a:off x="8610600" y="6356350"/>
            <a:ext cx="2743200" cy="365125"/>
          </a:xfrm>
        </p:spPr>
        <p:txBody>
          <a:bodyPr/>
          <a:lstStyle/>
          <a:p>
            <a:pPr>
              <a:spcAft>
                <a:spcPts val="600"/>
              </a:spcAft>
            </a:pPr>
            <a:fld id="{D6240FFF-625A-D241-955A-E6B1548DFC46}" type="slidenum">
              <a:rPr lang="en-US" smtClean="0"/>
              <a:pPr>
                <a:spcAft>
                  <a:spcPts val="600"/>
                </a:spcAft>
              </a:pPr>
              <a:t>48</a:t>
            </a:fld>
            <a:endParaRPr lang="en-US"/>
          </a:p>
        </p:txBody>
      </p:sp>
      <p:pic>
        <p:nvPicPr>
          <p:cNvPr id="6" name="Content Placeholder 5" descr="Sample table of contact hour calculations">
            <a:extLst>
              <a:ext uri="{FF2B5EF4-FFF2-40B4-BE49-F238E27FC236}">
                <a16:creationId xmlns:a16="http://schemas.microsoft.com/office/drawing/2014/main" id="{0B2C01F7-DBA2-644C-BBBB-9CF5C5AA4E96}"/>
              </a:ext>
            </a:extLst>
          </p:cNvPr>
          <p:cNvPicPr>
            <a:picLocks noChangeAspect="1"/>
          </p:cNvPicPr>
          <p:nvPr/>
        </p:nvPicPr>
        <p:blipFill rotWithShape="1">
          <a:blip r:embed="rId2"/>
          <a:srcRect l="2741" t="-1" r="77460" b="44290"/>
          <a:stretch/>
        </p:blipFill>
        <p:spPr>
          <a:xfrm>
            <a:off x="88084" y="822325"/>
            <a:ext cx="1090569" cy="3435088"/>
          </a:xfrm>
          <a:prstGeom prst="rect">
            <a:avLst/>
          </a:prstGeom>
        </p:spPr>
      </p:pic>
      <p:sp>
        <p:nvSpPr>
          <p:cNvPr id="7" name="Rounded Rectangle 6"/>
          <p:cNvSpPr/>
          <p:nvPr/>
        </p:nvSpPr>
        <p:spPr>
          <a:xfrm>
            <a:off x="88084" y="1330268"/>
            <a:ext cx="1023457" cy="352338"/>
          </a:xfrm>
          <a:prstGeom prst="roundRect">
            <a:avLst/>
          </a:prstGeom>
          <a:noFill/>
          <a:effectLst>
            <a:glow rad="139700">
              <a:schemeClr val="accent4">
                <a:satMod val="175000"/>
                <a:alpha val="40000"/>
              </a:schemeClr>
            </a:glow>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8" name="Right Arrow 7">
            <a:hlinkClick r:id="rId3" action="ppaction://hlinksldjump"/>
          </p:cNvPr>
          <p:cNvSpPr/>
          <p:nvPr/>
        </p:nvSpPr>
        <p:spPr>
          <a:xfrm flipH="1">
            <a:off x="9018165" y="6224631"/>
            <a:ext cx="1832995" cy="6333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hlinkClick r:id="rId3" action="ppaction://hlinksldjump"/>
              </a:rPr>
              <a:t>Return</a:t>
            </a:r>
            <a:endParaRPr lang="en-US" dirty="0"/>
          </a:p>
        </p:txBody>
      </p:sp>
    </p:spTree>
    <p:extLst>
      <p:ext uri="{BB962C8B-B14F-4D97-AF65-F5344CB8AC3E}">
        <p14:creationId xmlns:p14="http://schemas.microsoft.com/office/powerpoint/2010/main" val="225363579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1E056-EA5D-BD4A-A453-FA778230E432}"/>
              </a:ext>
            </a:extLst>
          </p:cNvPr>
          <p:cNvSpPr>
            <a:spLocks noGrp="1"/>
          </p:cNvSpPr>
          <p:nvPr>
            <p:ph type="title"/>
          </p:nvPr>
        </p:nvSpPr>
        <p:spPr>
          <a:xfrm>
            <a:off x="1277650" y="365125"/>
            <a:ext cx="10046043" cy="1325563"/>
          </a:xfrm>
        </p:spPr>
        <p:txBody>
          <a:bodyPr anchor="b">
            <a:normAutofit/>
          </a:bodyPr>
          <a:lstStyle/>
          <a:p>
            <a:r>
              <a:rPr lang="en-US" dirty="0" smtClean="0"/>
              <a:t>4.1-Scenario </a:t>
            </a:r>
            <a:r>
              <a:rPr lang="en-US" dirty="0"/>
              <a:t>#4 – Lecture / Lab </a:t>
            </a:r>
            <a:br>
              <a:rPr lang="en-US" dirty="0"/>
            </a:br>
            <a:r>
              <a:rPr lang="en-US" b="1" dirty="0"/>
              <a:t>Compressed 16.4-week calendar</a:t>
            </a:r>
            <a:endParaRPr lang="en-US" dirty="0"/>
          </a:p>
        </p:txBody>
      </p:sp>
      <p:sp>
        <p:nvSpPr>
          <p:cNvPr id="3" name="Content Placeholder 2">
            <a:extLst>
              <a:ext uri="{FF2B5EF4-FFF2-40B4-BE49-F238E27FC236}">
                <a16:creationId xmlns:a16="http://schemas.microsoft.com/office/drawing/2014/main" id="{511DF64B-4A6A-1F42-BC4D-522394056C0B}"/>
              </a:ext>
            </a:extLst>
          </p:cNvPr>
          <p:cNvSpPr>
            <a:spLocks noGrp="1"/>
          </p:cNvSpPr>
          <p:nvPr>
            <p:ph sz="half" idx="1"/>
          </p:nvPr>
        </p:nvSpPr>
        <p:spPr>
          <a:xfrm>
            <a:off x="1277650" y="1798320"/>
            <a:ext cx="10058400" cy="4351338"/>
          </a:xfrm>
        </p:spPr>
        <p:txBody>
          <a:bodyPr>
            <a:normAutofit fontScale="92500" lnSpcReduction="20000"/>
          </a:bodyPr>
          <a:lstStyle/>
          <a:p>
            <a:pPr marL="0" indent="0">
              <a:buNone/>
            </a:pPr>
            <a:r>
              <a:rPr lang="en-US" sz="2000" dirty="0"/>
              <a:t>The Course Outline of Record for VZENENG 101 – Intro to Vertical Zen Engineering lists it as a 3-unit lecture / lab course with 108 contact hours.  The COR shows 1.5 units for lecture and 1.5 for lab.</a:t>
            </a:r>
          </a:p>
          <a:p>
            <a:pPr marL="0" indent="0">
              <a:buNone/>
            </a:pPr>
            <a:r>
              <a:rPr lang="en-US" sz="2000" dirty="0"/>
              <a:t>Using the contact hour tables, what are the contact hours for the following scheduling scenarios: </a:t>
            </a:r>
          </a:p>
          <a:p>
            <a:pPr marL="514350" indent="-514350">
              <a:buFont typeface="+mj-lt"/>
              <a:buAutoNum type="arabicPeriod"/>
            </a:pPr>
            <a:r>
              <a:rPr lang="en-US" sz="2000" dirty="0"/>
              <a:t>Tuesday from 11 – 12:25 (lecture) and Thursday from 11–3:50 (lab),</a:t>
            </a:r>
            <a:br>
              <a:rPr lang="en-US" sz="2000" dirty="0"/>
            </a:br>
            <a:r>
              <a:rPr lang="en-US" sz="2000" dirty="0"/>
              <a:t>full </a:t>
            </a:r>
            <a:r>
              <a:rPr lang="en-US" sz="2000" dirty="0" smtClean="0"/>
              <a:t>term</a:t>
            </a:r>
          </a:p>
          <a:p>
            <a:pPr marL="514350" indent="-514350">
              <a:buFont typeface="+mj-lt"/>
              <a:buAutoNum type="arabicPeriod"/>
            </a:pPr>
            <a:endParaRPr lang="en-US" sz="2000" dirty="0"/>
          </a:p>
          <a:p>
            <a:pPr marL="0" indent="0">
              <a:buNone/>
            </a:pPr>
            <a:r>
              <a:rPr lang="en-US" b="1" dirty="0"/>
              <a:t>Full term:</a:t>
            </a:r>
            <a:r>
              <a:rPr lang="en-US" dirty="0"/>
              <a:t> 	TSCH = (contact </a:t>
            </a:r>
            <a:r>
              <a:rPr lang="en-US" dirty="0" err="1"/>
              <a:t>hrs</a:t>
            </a:r>
            <a:r>
              <a:rPr lang="en-US" dirty="0"/>
              <a:t>/session) x (sessions/</a:t>
            </a:r>
            <a:r>
              <a:rPr lang="en-US" dirty="0" err="1"/>
              <a:t>wk</a:t>
            </a:r>
            <a:r>
              <a:rPr lang="en-US" dirty="0"/>
              <a:t>) x (TLM)</a:t>
            </a:r>
            <a:br>
              <a:rPr lang="en-US" dirty="0"/>
            </a:br>
            <a:r>
              <a:rPr lang="en-US" dirty="0"/>
              <a:t/>
            </a:r>
            <a:br>
              <a:rPr lang="en-US" dirty="0"/>
            </a:br>
            <a:r>
              <a:rPr lang="en-US" b="1" dirty="0"/>
              <a:t>Calculation:</a:t>
            </a:r>
            <a:r>
              <a:rPr lang="en-US" dirty="0"/>
              <a:t>	</a:t>
            </a:r>
            <a:r>
              <a:rPr lang="en-US" dirty="0" err="1"/>
              <a:t>Lec</a:t>
            </a:r>
            <a:r>
              <a:rPr lang="en-US" dirty="0"/>
              <a:t> TSCH = 1.7 x 1 x 16.4 = 27.88</a:t>
            </a:r>
            <a:br>
              <a:rPr lang="en-US" dirty="0"/>
            </a:br>
            <a:r>
              <a:rPr lang="en-US" dirty="0"/>
              <a:t>		Lab TSCH = 5.0 x 1 x 16.4 = 82</a:t>
            </a:r>
            <a:br>
              <a:rPr lang="en-US" dirty="0"/>
            </a:br>
            <a:r>
              <a:rPr lang="en-US" dirty="0"/>
              <a:t>		Total = 109.88, which lies below 105% of 108 hour target</a:t>
            </a:r>
            <a:r>
              <a:rPr lang="en-US" dirty="0" smtClean="0"/>
              <a:t>.</a:t>
            </a:r>
          </a:p>
          <a:p>
            <a:pPr marL="0" indent="0">
              <a:buNone/>
            </a:pPr>
            <a:endParaRPr lang="en-US" sz="2000" dirty="0"/>
          </a:p>
          <a:p>
            <a:pPr marL="0" indent="0" algn="r">
              <a:buNone/>
            </a:pPr>
            <a:r>
              <a:rPr lang="en-US" b="1" dirty="0"/>
              <a:t>Contact Hours = </a:t>
            </a:r>
            <a:r>
              <a:rPr lang="en-US" b="1" u="sng" dirty="0"/>
              <a:t>_109.88_</a:t>
            </a:r>
            <a:endParaRPr lang="en-US" sz="2000" dirty="0"/>
          </a:p>
        </p:txBody>
      </p:sp>
      <p:sp>
        <p:nvSpPr>
          <p:cNvPr id="4" name="Slide Number Placeholder 3" hidden="1"/>
          <p:cNvSpPr>
            <a:spLocks noGrp="1"/>
          </p:cNvSpPr>
          <p:nvPr>
            <p:ph type="sldNum" sz="quarter" idx="4294967295"/>
          </p:nvPr>
        </p:nvSpPr>
        <p:spPr>
          <a:xfrm>
            <a:off x="8610600" y="6356350"/>
            <a:ext cx="2743200" cy="365125"/>
          </a:xfrm>
        </p:spPr>
        <p:txBody>
          <a:bodyPr/>
          <a:lstStyle/>
          <a:p>
            <a:pPr>
              <a:spcAft>
                <a:spcPts val="600"/>
              </a:spcAft>
            </a:pPr>
            <a:fld id="{D6240FFF-625A-D241-955A-E6B1548DFC46}" type="slidenum">
              <a:rPr lang="en-US" smtClean="0"/>
              <a:pPr>
                <a:spcAft>
                  <a:spcPts val="600"/>
                </a:spcAft>
              </a:pPr>
              <a:t>49</a:t>
            </a:fld>
            <a:endParaRPr lang="en-US"/>
          </a:p>
        </p:txBody>
      </p:sp>
      <p:sp>
        <p:nvSpPr>
          <p:cNvPr id="5" name="Right Arrow 4">
            <a:hlinkClick r:id="rId2" action="ppaction://hlinksldjump"/>
          </p:cNvPr>
          <p:cNvSpPr/>
          <p:nvPr/>
        </p:nvSpPr>
        <p:spPr>
          <a:xfrm flipH="1">
            <a:off x="9018165" y="6224631"/>
            <a:ext cx="1832995" cy="6333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hlinkClick r:id="rId2" action="ppaction://hlinksldjump"/>
              </a:rPr>
              <a:t>Return</a:t>
            </a:r>
            <a:endParaRPr lang="en-US" dirty="0"/>
          </a:p>
        </p:txBody>
      </p:sp>
      <p:pic>
        <p:nvPicPr>
          <p:cNvPr id="6" name="Content Placeholder 5" descr="Sample table of contact hour calculations">
            <a:extLst>
              <a:ext uri="{FF2B5EF4-FFF2-40B4-BE49-F238E27FC236}">
                <a16:creationId xmlns:a16="http://schemas.microsoft.com/office/drawing/2014/main" id="{0B2C01F7-DBA2-644C-BBBB-9CF5C5AA4E96}"/>
              </a:ext>
            </a:extLst>
          </p:cNvPr>
          <p:cNvPicPr>
            <a:picLocks noChangeAspect="1"/>
          </p:cNvPicPr>
          <p:nvPr/>
        </p:nvPicPr>
        <p:blipFill rotWithShape="1">
          <a:blip r:embed="rId3"/>
          <a:srcRect l="2741" t="-1" r="77460" b="44290"/>
          <a:stretch/>
        </p:blipFill>
        <p:spPr>
          <a:xfrm>
            <a:off x="88084" y="822325"/>
            <a:ext cx="1090569" cy="3435088"/>
          </a:xfrm>
          <a:prstGeom prst="rect">
            <a:avLst/>
          </a:prstGeom>
        </p:spPr>
      </p:pic>
      <p:sp>
        <p:nvSpPr>
          <p:cNvPr id="7" name="Rounded Rectangle 6"/>
          <p:cNvSpPr/>
          <p:nvPr/>
        </p:nvSpPr>
        <p:spPr>
          <a:xfrm>
            <a:off x="88084" y="2894815"/>
            <a:ext cx="1023457" cy="352338"/>
          </a:xfrm>
          <a:prstGeom prst="roundRect">
            <a:avLst/>
          </a:prstGeom>
          <a:noFill/>
          <a:effectLst>
            <a:glow rad="139700">
              <a:schemeClr val="accent4">
                <a:satMod val="175000"/>
                <a:alpha val="40000"/>
              </a:schemeClr>
            </a:glow>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8" name="Rounded Rectangle 7"/>
          <p:cNvSpPr/>
          <p:nvPr/>
        </p:nvSpPr>
        <p:spPr>
          <a:xfrm>
            <a:off x="88084" y="1330268"/>
            <a:ext cx="1023457" cy="352338"/>
          </a:xfrm>
          <a:prstGeom prst="roundRect">
            <a:avLst/>
          </a:prstGeom>
          <a:noFill/>
          <a:effectLst>
            <a:glow rad="139700">
              <a:schemeClr val="accent4">
                <a:satMod val="175000"/>
                <a:alpha val="40000"/>
              </a:schemeClr>
            </a:glow>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7148699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CF6FE-B2A6-6A41-AD37-5EF7AA1DDE6E}"/>
              </a:ext>
            </a:extLst>
          </p:cNvPr>
          <p:cNvSpPr>
            <a:spLocks noGrp="1"/>
          </p:cNvSpPr>
          <p:nvPr>
            <p:ph type="title"/>
          </p:nvPr>
        </p:nvSpPr>
        <p:spPr>
          <a:xfrm>
            <a:off x="1277650" y="365126"/>
            <a:ext cx="10046043" cy="920749"/>
          </a:xfrm>
        </p:spPr>
        <p:txBody>
          <a:bodyPr/>
          <a:lstStyle/>
          <a:p>
            <a:r>
              <a:rPr lang="en-US" dirty="0"/>
              <a:t>Credit Hour Calculation Basics - Continued</a:t>
            </a:r>
          </a:p>
        </p:txBody>
      </p:sp>
      <p:sp>
        <p:nvSpPr>
          <p:cNvPr id="3" name="Content Placeholder 2">
            <a:extLst>
              <a:ext uri="{FF2B5EF4-FFF2-40B4-BE49-F238E27FC236}">
                <a16:creationId xmlns:a16="http://schemas.microsoft.com/office/drawing/2014/main" id="{F3D50C02-FFD3-4044-AD36-7C9202CEB4EA}"/>
              </a:ext>
            </a:extLst>
          </p:cNvPr>
          <p:cNvSpPr>
            <a:spLocks noGrp="1"/>
          </p:cNvSpPr>
          <p:nvPr>
            <p:ph sz="half" idx="2"/>
          </p:nvPr>
        </p:nvSpPr>
        <p:spPr>
          <a:xfrm>
            <a:off x="1277650" y="1798320"/>
            <a:ext cx="4094449" cy="4391343"/>
          </a:xfrm>
          <a:ln>
            <a:solidFill>
              <a:schemeClr val="tx1"/>
            </a:solidFill>
          </a:ln>
        </p:spPr>
        <p:txBody>
          <a:bodyPr>
            <a:normAutofit fontScale="92500" lnSpcReduction="10000"/>
          </a:bodyPr>
          <a:lstStyle/>
          <a:p>
            <a:pPr marL="0" indent="0">
              <a:buNone/>
            </a:pPr>
            <a:r>
              <a:rPr lang="en-US" sz="3200" b="1" dirty="0"/>
              <a:t>The Formula: </a:t>
            </a:r>
          </a:p>
          <a:p>
            <a:pPr marL="0" indent="0">
              <a:buNone/>
            </a:pPr>
            <a:endParaRPr lang="en-US" sz="3200" b="1" dirty="0"/>
          </a:p>
          <a:p>
            <a:pPr marL="0" indent="0" algn="ctr">
              <a:buNone/>
            </a:pPr>
            <a:r>
              <a:rPr lang="en-US" sz="2400" dirty="0"/>
              <a:t>Units of Credit = </a:t>
            </a:r>
          </a:p>
          <a:p>
            <a:pPr marL="0" indent="0" algn="ctr">
              <a:buNone/>
            </a:pPr>
            <a:r>
              <a:rPr lang="en-US" sz="2400" u="sng" dirty="0"/>
              <a:t>Total Student Hours</a:t>
            </a:r>
            <a:br>
              <a:rPr lang="en-US" sz="2400" u="sng" dirty="0"/>
            </a:br>
            <a:r>
              <a:rPr lang="en-US" sz="2400" dirty="0"/>
              <a:t>Hours-per-unit Divisor  </a:t>
            </a:r>
          </a:p>
          <a:p>
            <a:pPr marL="0" indent="0" algn="ctr">
              <a:buNone/>
            </a:pPr>
            <a:r>
              <a:rPr lang="en-US" sz="2400" dirty="0"/>
              <a:t>=</a:t>
            </a:r>
          </a:p>
          <a:p>
            <a:pPr marL="0" indent="0" algn="ctr">
              <a:buNone/>
            </a:pPr>
            <a:r>
              <a:rPr lang="en-US" sz="2400" u="sng" dirty="0"/>
              <a:t>[Total Contact Hours + </a:t>
            </a:r>
            <a:br>
              <a:rPr lang="en-US" sz="2400" u="sng" dirty="0"/>
            </a:br>
            <a:r>
              <a:rPr lang="en-US" sz="2400" u="sng" dirty="0"/>
              <a:t>Outside-of-class Hours]</a:t>
            </a:r>
            <a:br>
              <a:rPr lang="en-US" sz="2400" u="sng" dirty="0"/>
            </a:br>
            <a:r>
              <a:rPr lang="en-US" sz="2400" dirty="0"/>
              <a:t>Hours-per-unit Divisor</a:t>
            </a:r>
          </a:p>
          <a:p>
            <a:pPr marL="0" indent="0">
              <a:buNone/>
            </a:pPr>
            <a:endParaRPr lang="en-US" b="1" dirty="0"/>
          </a:p>
          <a:p>
            <a:pPr marL="0" indent="0">
              <a:buNone/>
            </a:pPr>
            <a:r>
              <a:rPr lang="en-US" sz="1400" i="1" dirty="0"/>
              <a:t>Result rounded </a:t>
            </a:r>
            <a:r>
              <a:rPr lang="en-US" sz="1400" b="1" i="1" dirty="0"/>
              <a:t>down</a:t>
            </a:r>
            <a:r>
              <a:rPr lang="en-US" sz="1400" i="1" dirty="0"/>
              <a:t> to the nearest incremental unit threshold permitted by local policy.  </a:t>
            </a:r>
          </a:p>
        </p:txBody>
      </p:sp>
      <p:sp>
        <p:nvSpPr>
          <p:cNvPr id="4" name="Content Placeholder 3" descr="Table of credit hour calculations showing typical in-class to outside-of-class ratios for three basic categories.  &#10;">
            <a:extLst>
              <a:ext uri="{FF2B5EF4-FFF2-40B4-BE49-F238E27FC236}">
                <a16:creationId xmlns:a16="http://schemas.microsoft.com/office/drawing/2014/main" id="{01B6413A-BF3A-9841-87E4-5A63AC26006F}"/>
              </a:ext>
            </a:extLst>
          </p:cNvPr>
          <p:cNvSpPr>
            <a:spLocks noGrp="1"/>
          </p:cNvSpPr>
          <p:nvPr>
            <p:ph sz="quarter" idx="4"/>
          </p:nvPr>
        </p:nvSpPr>
        <p:spPr>
          <a:xfrm>
            <a:off x="5570767" y="1798320"/>
            <a:ext cx="5766373" cy="4391343"/>
          </a:xfrm>
        </p:spPr>
        <p:txBody>
          <a:bodyPr>
            <a:normAutofit/>
          </a:bodyPr>
          <a:lstStyle/>
          <a:p>
            <a:pPr marL="0" indent="0">
              <a:buNone/>
            </a:pPr>
            <a:r>
              <a:rPr lang="en-US" b="1" dirty="0"/>
              <a:t>The Standard Calculation Categories and Ratios of Contact to Outside-of-class Hours:</a:t>
            </a:r>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p:txBody>
      </p:sp>
      <p:sp>
        <p:nvSpPr>
          <p:cNvPr id="5" name="Slide Number Placeholder 4"/>
          <p:cNvSpPr>
            <a:spLocks noGrp="1"/>
          </p:cNvSpPr>
          <p:nvPr>
            <p:ph type="sldNum" sz="quarter" idx="4294967295"/>
          </p:nvPr>
        </p:nvSpPr>
        <p:spPr>
          <a:xfrm>
            <a:off x="9448800" y="6356350"/>
            <a:ext cx="2743200" cy="365125"/>
          </a:xfrm>
        </p:spPr>
        <p:txBody>
          <a:bodyPr/>
          <a:lstStyle/>
          <a:p>
            <a:fld id="{D6240FFF-625A-D241-955A-E6B1548DFC46}" type="slidenum">
              <a:rPr lang="en-US" smtClean="0"/>
              <a:t>5</a:t>
            </a:fld>
            <a:endParaRPr lang="en-US"/>
          </a:p>
        </p:txBody>
      </p:sp>
      <p:pic>
        <p:nvPicPr>
          <p:cNvPr id="9" name="Picture 8" descr="A screenshot of a cell phone&#10;&#10;Description automatically generated">
            <a:extLst>
              <a:ext uri="{FF2B5EF4-FFF2-40B4-BE49-F238E27FC236}">
                <a16:creationId xmlns:a16="http://schemas.microsoft.com/office/drawing/2014/main" id="{8DC9E573-4001-9045-A61E-E38ACA0F11C1}"/>
              </a:ext>
            </a:extLst>
          </p:cNvPr>
          <p:cNvPicPr>
            <a:picLocks noChangeAspect="1"/>
          </p:cNvPicPr>
          <p:nvPr/>
        </p:nvPicPr>
        <p:blipFill>
          <a:blip r:embed="rId2"/>
          <a:stretch>
            <a:fillRect/>
          </a:stretch>
        </p:blipFill>
        <p:spPr>
          <a:xfrm>
            <a:off x="5570768" y="3178628"/>
            <a:ext cx="5780316" cy="2805835"/>
          </a:xfrm>
          <a:prstGeom prst="rect">
            <a:avLst/>
          </a:prstGeom>
        </p:spPr>
      </p:pic>
    </p:spTree>
    <p:extLst>
      <p:ext uri="{BB962C8B-B14F-4D97-AF65-F5344CB8AC3E}">
        <p14:creationId xmlns:p14="http://schemas.microsoft.com/office/powerpoint/2010/main" val="401662420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1E056-EA5D-BD4A-A453-FA778230E432}"/>
              </a:ext>
            </a:extLst>
          </p:cNvPr>
          <p:cNvSpPr>
            <a:spLocks noGrp="1"/>
          </p:cNvSpPr>
          <p:nvPr>
            <p:ph type="title"/>
          </p:nvPr>
        </p:nvSpPr>
        <p:spPr>
          <a:xfrm>
            <a:off x="1277650" y="365125"/>
            <a:ext cx="10046043" cy="1325563"/>
          </a:xfrm>
        </p:spPr>
        <p:txBody>
          <a:bodyPr anchor="b">
            <a:normAutofit/>
          </a:bodyPr>
          <a:lstStyle/>
          <a:p>
            <a:r>
              <a:rPr lang="en-US" dirty="0" smtClean="0"/>
              <a:t>4.2-Scenario </a:t>
            </a:r>
            <a:r>
              <a:rPr lang="en-US" dirty="0"/>
              <a:t>#4 – Lecture / Lab </a:t>
            </a:r>
            <a:br>
              <a:rPr lang="en-US" dirty="0"/>
            </a:br>
            <a:r>
              <a:rPr lang="en-US" b="1" dirty="0"/>
              <a:t>Compressed 16.4-week calendar</a:t>
            </a:r>
            <a:endParaRPr lang="en-US" dirty="0"/>
          </a:p>
        </p:txBody>
      </p:sp>
      <p:sp>
        <p:nvSpPr>
          <p:cNvPr id="3" name="Content Placeholder 2">
            <a:extLst>
              <a:ext uri="{FF2B5EF4-FFF2-40B4-BE49-F238E27FC236}">
                <a16:creationId xmlns:a16="http://schemas.microsoft.com/office/drawing/2014/main" id="{511DF64B-4A6A-1F42-BC4D-522394056C0B}"/>
              </a:ext>
            </a:extLst>
          </p:cNvPr>
          <p:cNvSpPr>
            <a:spLocks noGrp="1"/>
          </p:cNvSpPr>
          <p:nvPr>
            <p:ph sz="half" idx="1"/>
          </p:nvPr>
        </p:nvSpPr>
        <p:spPr>
          <a:xfrm>
            <a:off x="1277650" y="1798319"/>
            <a:ext cx="10058400" cy="4426311"/>
          </a:xfrm>
        </p:spPr>
        <p:txBody>
          <a:bodyPr>
            <a:normAutofit fontScale="85000" lnSpcReduction="10000"/>
          </a:bodyPr>
          <a:lstStyle/>
          <a:p>
            <a:pPr marL="0" indent="0">
              <a:buNone/>
            </a:pPr>
            <a:r>
              <a:rPr lang="en-US" sz="2000" dirty="0"/>
              <a:t>The Course Outline of Record for VZENENG 101 – Intro to Vertical Zen Engineering lists it as a 3-unit lecture / lab course with 108 contact hours.  The COR shows 1.5 units for lecture and 1.5 for lab.</a:t>
            </a:r>
          </a:p>
          <a:p>
            <a:pPr marL="0" indent="0">
              <a:buNone/>
            </a:pPr>
            <a:r>
              <a:rPr lang="en-US" sz="2000" dirty="0"/>
              <a:t>Using the contact hour tables, what are the contact hours for the following scheduling scenarios: </a:t>
            </a:r>
          </a:p>
          <a:p>
            <a:pPr marL="514350" indent="-514350">
              <a:buFont typeface="+mj-lt"/>
              <a:buAutoNum type="arabicPeriod" startAt="2"/>
            </a:pPr>
            <a:r>
              <a:rPr lang="en-US" sz="2000" dirty="0" smtClean="0"/>
              <a:t>Online </a:t>
            </a:r>
            <a:r>
              <a:rPr lang="en-US" sz="2000" dirty="0"/>
              <a:t>lectures plus Thursday labs 11–3:50, full </a:t>
            </a:r>
            <a:r>
              <a:rPr lang="en-US" sz="2000" dirty="0" smtClean="0"/>
              <a:t>term</a:t>
            </a:r>
          </a:p>
          <a:p>
            <a:pPr marL="0" indent="0">
              <a:buNone/>
            </a:pPr>
            <a:endParaRPr lang="en-US" sz="2000" dirty="0"/>
          </a:p>
          <a:p>
            <a:pPr marL="0" indent="0">
              <a:buNone/>
            </a:pPr>
            <a:r>
              <a:rPr lang="en-US" b="1" dirty="0"/>
              <a:t>Online </a:t>
            </a:r>
            <a:r>
              <a:rPr lang="en-US" b="1" dirty="0" err="1"/>
              <a:t>lec</a:t>
            </a:r>
            <a:r>
              <a:rPr lang="en-US" b="1" dirty="0"/>
              <a:t>:</a:t>
            </a:r>
            <a:r>
              <a:rPr lang="en-US" dirty="0"/>
              <a:t> 	TSCH = (units) x (TLM)??</a:t>
            </a:r>
            <a:br>
              <a:rPr lang="en-US" dirty="0"/>
            </a:br>
            <a:r>
              <a:rPr lang="en-US" dirty="0"/>
              <a:t/>
            </a:r>
            <a:br>
              <a:rPr lang="en-US" dirty="0"/>
            </a:br>
            <a:r>
              <a:rPr lang="en-US" b="1" dirty="0"/>
              <a:t>Here we go again…</a:t>
            </a:r>
            <a:r>
              <a:rPr lang="en-US" dirty="0"/>
              <a:t>   These hybrid ones require the alternative accounting method, which calls for the alternative to the alternative to claim hours as if it were not an alternative, and just get what you normally get, although now it’s odd because what you get in a compressed calendar is more than what you get if it’s a traditional calendar, so you can claim the same 109.88 hours as in the last one.  </a:t>
            </a:r>
            <a:r>
              <a:rPr lang="en-US" i="1" dirty="0"/>
              <a:t>Confused yet</a:t>
            </a:r>
            <a:r>
              <a:rPr lang="en-US" i="1" dirty="0" smtClean="0"/>
              <a:t>?</a:t>
            </a:r>
          </a:p>
          <a:p>
            <a:pPr marL="0" indent="0">
              <a:buNone/>
            </a:pPr>
            <a:endParaRPr lang="en-US" sz="2000" i="1" dirty="0"/>
          </a:p>
          <a:p>
            <a:pPr marL="0" indent="0" algn="r">
              <a:buNone/>
            </a:pPr>
            <a:r>
              <a:rPr lang="en-US" b="1" dirty="0"/>
              <a:t>Contact Hours = </a:t>
            </a:r>
            <a:r>
              <a:rPr lang="en-US" b="1" u="sng" dirty="0"/>
              <a:t>_109.88_</a:t>
            </a:r>
            <a:endParaRPr lang="en-US" sz="2000" dirty="0"/>
          </a:p>
        </p:txBody>
      </p:sp>
      <p:sp>
        <p:nvSpPr>
          <p:cNvPr id="4" name="Slide Number Placeholder 3" hidden="1"/>
          <p:cNvSpPr>
            <a:spLocks noGrp="1"/>
          </p:cNvSpPr>
          <p:nvPr>
            <p:ph type="sldNum" sz="quarter" idx="4294967295"/>
          </p:nvPr>
        </p:nvSpPr>
        <p:spPr>
          <a:xfrm>
            <a:off x="8610600" y="6356350"/>
            <a:ext cx="2743200" cy="365125"/>
          </a:xfrm>
        </p:spPr>
        <p:txBody>
          <a:bodyPr/>
          <a:lstStyle/>
          <a:p>
            <a:pPr>
              <a:spcAft>
                <a:spcPts val="600"/>
              </a:spcAft>
            </a:pPr>
            <a:fld id="{D6240FFF-625A-D241-955A-E6B1548DFC46}" type="slidenum">
              <a:rPr lang="en-US" smtClean="0"/>
              <a:pPr>
                <a:spcAft>
                  <a:spcPts val="600"/>
                </a:spcAft>
              </a:pPr>
              <a:t>50</a:t>
            </a:fld>
            <a:endParaRPr lang="en-US"/>
          </a:p>
        </p:txBody>
      </p:sp>
      <p:sp>
        <p:nvSpPr>
          <p:cNvPr id="6" name="Right Arrow 5">
            <a:hlinkClick r:id="rId2" action="ppaction://hlinksldjump"/>
          </p:cNvPr>
          <p:cNvSpPr/>
          <p:nvPr/>
        </p:nvSpPr>
        <p:spPr>
          <a:xfrm flipH="1">
            <a:off x="9018165" y="6224631"/>
            <a:ext cx="1832995" cy="6333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hlinkClick r:id="rId2" action="ppaction://hlinksldjump"/>
              </a:rPr>
              <a:t>Return</a:t>
            </a:r>
            <a:endParaRPr lang="en-US" dirty="0"/>
          </a:p>
        </p:txBody>
      </p:sp>
    </p:spTree>
    <p:extLst>
      <p:ext uri="{BB962C8B-B14F-4D97-AF65-F5344CB8AC3E}">
        <p14:creationId xmlns:p14="http://schemas.microsoft.com/office/powerpoint/2010/main" val="364733185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1E056-EA5D-BD4A-A453-FA778230E432}"/>
              </a:ext>
            </a:extLst>
          </p:cNvPr>
          <p:cNvSpPr>
            <a:spLocks noGrp="1"/>
          </p:cNvSpPr>
          <p:nvPr>
            <p:ph type="title"/>
          </p:nvPr>
        </p:nvSpPr>
        <p:spPr>
          <a:xfrm>
            <a:off x="1277650" y="365125"/>
            <a:ext cx="10046043" cy="1325563"/>
          </a:xfrm>
        </p:spPr>
        <p:txBody>
          <a:bodyPr anchor="b">
            <a:normAutofit/>
          </a:bodyPr>
          <a:lstStyle/>
          <a:p>
            <a:r>
              <a:rPr lang="en-US" dirty="0" smtClean="0"/>
              <a:t>4.3-Scenario </a:t>
            </a:r>
            <a:r>
              <a:rPr lang="en-US" dirty="0"/>
              <a:t>#4 – Lecture / Lab </a:t>
            </a:r>
            <a:br>
              <a:rPr lang="en-US" dirty="0"/>
            </a:br>
            <a:r>
              <a:rPr lang="en-US" b="1" dirty="0"/>
              <a:t>Compressed 16.4-week calendar</a:t>
            </a:r>
            <a:endParaRPr lang="en-US" dirty="0"/>
          </a:p>
        </p:txBody>
      </p:sp>
      <p:sp>
        <p:nvSpPr>
          <p:cNvPr id="3" name="Content Placeholder 2">
            <a:extLst>
              <a:ext uri="{FF2B5EF4-FFF2-40B4-BE49-F238E27FC236}">
                <a16:creationId xmlns:a16="http://schemas.microsoft.com/office/drawing/2014/main" id="{511DF64B-4A6A-1F42-BC4D-522394056C0B}"/>
              </a:ext>
            </a:extLst>
          </p:cNvPr>
          <p:cNvSpPr>
            <a:spLocks noGrp="1"/>
          </p:cNvSpPr>
          <p:nvPr>
            <p:ph sz="half" idx="1"/>
          </p:nvPr>
        </p:nvSpPr>
        <p:spPr>
          <a:xfrm>
            <a:off x="1277650" y="1798320"/>
            <a:ext cx="10058400" cy="4351338"/>
          </a:xfrm>
        </p:spPr>
        <p:txBody>
          <a:bodyPr>
            <a:normAutofit lnSpcReduction="10000"/>
          </a:bodyPr>
          <a:lstStyle/>
          <a:p>
            <a:pPr marL="0" indent="0">
              <a:buNone/>
            </a:pPr>
            <a:r>
              <a:rPr lang="en-US" sz="2000" dirty="0"/>
              <a:t>The Course Outline of Record for VZENENG 101 – Intro to Vertical Zen Engineering lists it as a 3-unit lecture / lab course with 108 contact hours.  The COR shows 1.5 units for lecture and 1.5 for lab.</a:t>
            </a:r>
          </a:p>
          <a:p>
            <a:pPr marL="0" indent="0">
              <a:buNone/>
            </a:pPr>
            <a:r>
              <a:rPr lang="en-US" sz="2000" dirty="0"/>
              <a:t>Using the contact hour tables, what are the contact hours for the following scheduling scenarios: </a:t>
            </a:r>
          </a:p>
          <a:p>
            <a:pPr marL="514350" indent="-514350">
              <a:buFont typeface="+mj-lt"/>
              <a:buAutoNum type="arabicPeriod" startAt="3"/>
            </a:pPr>
            <a:r>
              <a:rPr lang="en-US" sz="2000" dirty="0" smtClean="0"/>
              <a:t>Tues </a:t>
            </a:r>
            <a:r>
              <a:rPr lang="en-US" sz="2000" dirty="0"/>
              <a:t>&amp; Thurs from 9:30 – 12:35 (</a:t>
            </a:r>
            <a:r>
              <a:rPr lang="en-US" sz="2000" dirty="0" err="1"/>
              <a:t>lec</a:t>
            </a:r>
            <a:r>
              <a:rPr lang="en-US" sz="2000" dirty="0"/>
              <a:t>/lab combined*), full </a:t>
            </a:r>
            <a:r>
              <a:rPr lang="en-US" sz="2000" dirty="0" smtClean="0"/>
              <a:t>term</a:t>
            </a:r>
          </a:p>
          <a:p>
            <a:pPr marL="514350" indent="-514350">
              <a:buFont typeface="+mj-lt"/>
              <a:buAutoNum type="arabicPeriod" startAt="3"/>
            </a:pPr>
            <a:endParaRPr lang="en-US" sz="2000" dirty="0"/>
          </a:p>
          <a:p>
            <a:pPr marL="0" indent="0">
              <a:buNone/>
            </a:pPr>
            <a:r>
              <a:rPr lang="en-US" b="1" dirty="0"/>
              <a:t>Full term:</a:t>
            </a:r>
            <a:r>
              <a:rPr lang="en-US" dirty="0"/>
              <a:t> 	TSCH = (contact </a:t>
            </a:r>
            <a:r>
              <a:rPr lang="en-US" dirty="0" err="1"/>
              <a:t>hrs</a:t>
            </a:r>
            <a:r>
              <a:rPr lang="en-US" dirty="0"/>
              <a:t>/session) x (sessions/</a:t>
            </a:r>
            <a:r>
              <a:rPr lang="en-US" dirty="0" err="1"/>
              <a:t>wk</a:t>
            </a:r>
            <a:r>
              <a:rPr lang="en-US" dirty="0"/>
              <a:t>) x (TLM)</a:t>
            </a:r>
            <a:br>
              <a:rPr lang="en-US" dirty="0"/>
            </a:br>
            <a:r>
              <a:rPr lang="en-US" dirty="0"/>
              <a:t/>
            </a:r>
            <a:br>
              <a:rPr lang="en-US" dirty="0"/>
            </a:br>
            <a:r>
              <a:rPr lang="en-US" b="1" dirty="0"/>
              <a:t>Calculation:</a:t>
            </a:r>
            <a:r>
              <a:rPr lang="en-US" dirty="0"/>
              <a:t>	TSCH = 3.3 x 2 x 16.4 = </a:t>
            </a:r>
            <a:r>
              <a:rPr lang="en-US" dirty="0" smtClean="0"/>
              <a:t>108.24</a:t>
            </a:r>
          </a:p>
          <a:p>
            <a:pPr marL="0" indent="0">
              <a:buNone/>
            </a:pPr>
            <a:endParaRPr lang="en-US" sz="2000" dirty="0"/>
          </a:p>
          <a:p>
            <a:pPr marL="0" indent="0" algn="r">
              <a:buNone/>
            </a:pPr>
            <a:r>
              <a:rPr lang="en-US" b="1" dirty="0"/>
              <a:t>Contact Hours = </a:t>
            </a:r>
            <a:r>
              <a:rPr lang="en-US" b="1" u="sng" dirty="0"/>
              <a:t>_108.24_</a:t>
            </a:r>
            <a:endParaRPr lang="en-US" sz="2000" dirty="0"/>
          </a:p>
        </p:txBody>
      </p:sp>
      <p:sp>
        <p:nvSpPr>
          <p:cNvPr id="4" name="Slide Number Placeholder 3" hidden="1"/>
          <p:cNvSpPr>
            <a:spLocks noGrp="1"/>
          </p:cNvSpPr>
          <p:nvPr>
            <p:ph type="sldNum" sz="quarter" idx="4294967295"/>
          </p:nvPr>
        </p:nvSpPr>
        <p:spPr>
          <a:xfrm>
            <a:off x="8610600" y="6356350"/>
            <a:ext cx="2743200" cy="365125"/>
          </a:xfrm>
        </p:spPr>
        <p:txBody>
          <a:bodyPr/>
          <a:lstStyle/>
          <a:p>
            <a:pPr>
              <a:spcAft>
                <a:spcPts val="600"/>
              </a:spcAft>
            </a:pPr>
            <a:fld id="{D6240FFF-625A-D241-955A-E6B1548DFC46}" type="slidenum">
              <a:rPr lang="en-US" smtClean="0"/>
              <a:pPr>
                <a:spcAft>
                  <a:spcPts val="600"/>
                </a:spcAft>
              </a:pPr>
              <a:t>51</a:t>
            </a:fld>
            <a:endParaRPr lang="en-US"/>
          </a:p>
        </p:txBody>
      </p:sp>
      <p:pic>
        <p:nvPicPr>
          <p:cNvPr id="6" name="Content Placeholder 5" descr="Sample table of contact hour calculations">
            <a:extLst>
              <a:ext uri="{FF2B5EF4-FFF2-40B4-BE49-F238E27FC236}">
                <a16:creationId xmlns:a16="http://schemas.microsoft.com/office/drawing/2014/main" id="{0B2C01F7-DBA2-644C-BBBB-9CF5C5AA4E96}"/>
              </a:ext>
            </a:extLst>
          </p:cNvPr>
          <p:cNvPicPr>
            <a:picLocks noChangeAspect="1"/>
          </p:cNvPicPr>
          <p:nvPr/>
        </p:nvPicPr>
        <p:blipFill rotWithShape="1">
          <a:blip r:embed="rId2"/>
          <a:srcRect l="2741" t="-1" r="77460" b="44290"/>
          <a:stretch/>
        </p:blipFill>
        <p:spPr>
          <a:xfrm>
            <a:off x="88084" y="814242"/>
            <a:ext cx="1090569" cy="3435088"/>
          </a:xfrm>
          <a:prstGeom prst="rect">
            <a:avLst/>
          </a:prstGeom>
        </p:spPr>
      </p:pic>
      <p:sp>
        <p:nvSpPr>
          <p:cNvPr id="7" name="Rounded Rectangle 6"/>
          <p:cNvSpPr/>
          <p:nvPr/>
        </p:nvSpPr>
        <p:spPr>
          <a:xfrm>
            <a:off x="121639" y="1984609"/>
            <a:ext cx="1023457" cy="352338"/>
          </a:xfrm>
          <a:prstGeom prst="roundRect">
            <a:avLst/>
          </a:prstGeom>
          <a:noFill/>
          <a:effectLst>
            <a:glow rad="139700">
              <a:schemeClr val="accent4">
                <a:satMod val="175000"/>
                <a:alpha val="40000"/>
              </a:schemeClr>
            </a:glow>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8" name="Right Arrow 7">
            <a:hlinkClick r:id="rId3" action="ppaction://hlinksldjump"/>
          </p:cNvPr>
          <p:cNvSpPr/>
          <p:nvPr/>
        </p:nvSpPr>
        <p:spPr>
          <a:xfrm flipH="1">
            <a:off x="9018165" y="6224631"/>
            <a:ext cx="1832995" cy="6333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hlinkClick r:id="rId3" action="ppaction://hlinksldjump"/>
              </a:rPr>
              <a:t>Return</a:t>
            </a:r>
            <a:endParaRPr lang="en-US" dirty="0"/>
          </a:p>
        </p:txBody>
      </p:sp>
    </p:spTree>
    <p:extLst>
      <p:ext uri="{BB962C8B-B14F-4D97-AF65-F5344CB8AC3E}">
        <p14:creationId xmlns:p14="http://schemas.microsoft.com/office/powerpoint/2010/main" val="363486029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1E056-EA5D-BD4A-A453-FA778230E432}"/>
              </a:ext>
            </a:extLst>
          </p:cNvPr>
          <p:cNvSpPr>
            <a:spLocks noGrp="1"/>
          </p:cNvSpPr>
          <p:nvPr>
            <p:ph type="title"/>
          </p:nvPr>
        </p:nvSpPr>
        <p:spPr>
          <a:xfrm>
            <a:off x="1277650" y="365125"/>
            <a:ext cx="10046043" cy="1325563"/>
          </a:xfrm>
        </p:spPr>
        <p:txBody>
          <a:bodyPr anchor="b">
            <a:normAutofit/>
          </a:bodyPr>
          <a:lstStyle/>
          <a:p>
            <a:r>
              <a:rPr lang="en-US" dirty="0" smtClean="0"/>
              <a:t>4.4-Scenario </a:t>
            </a:r>
            <a:r>
              <a:rPr lang="en-US" dirty="0"/>
              <a:t>#4 – Lecture / Lab </a:t>
            </a:r>
            <a:br>
              <a:rPr lang="en-US" dirty="0"/>
            </a:br>
            <a:r>
              <a:rPr lang="en-US" b="1" dirty="0"/>
              <a:t>Compressed 16.4-week calendar</a:t>
            </a:r>
            <a:endParaRPr lang="en-US" dirty="0"/>
          </a:p>
        </p:txBody>
      </p:sp>
      <p:sp>
        <p:nvSpPr>
          <p:cNvPr id="3" name="Content Placeholder 2">
            <a:extLst>
              <a:ext uri="{FF2B5EF4-FFF2-40B4-BE49-F238E27FC236}">
                <a16:creationId xmlns:a16="http://schemas.microsoft.com/office/drawing/2014/main" id="{511DF64B-4A6A-1F42-BC4D-522394056C0B}"/>
              </a:ext>
            </a:extLst>
          </p:cNvPr>
          <p:cNvSpPr>
            <a:spLocks noGrp="1"/>
          </p:cNvSpPr>
          <p:nvPr>
            <p:ph sz="half" idx="1"/>
          </p:nvPr>
        </p:nvSpPr>
        <p:spPr>
          <a:xfrm>
            <a:off x="1277650" y="1798320"/>
            <a:ext cx="10058400" cy="4351338"/>
          </a:xfrm>
        </p:spPr>
        <p:txBody>
          <a:bodyPr>
            <a:normAutofit lnSpcReduction="10000"/>
          </a:bodyPr>
          <a:lstStyle/>
          <a:p>
            <a:pPr marL="0" indent="0">
              <a:buNone/>
            </a:pPr>
            <a:r>
              <a:rPr lang="en-US" sz="2000" dirty="0"/>
              <a:t>The Course Outline of Record for VZENENG 101 – Intro to Vertical Zen Engineering lists it as a 3-unit lecture / lab course with 108 contact hours.  The COR shows 1.5 units for lecture and 1.5 for lab.</a:t>
            </a:r>
          </a:p>
          <a:p>
            <a:pPr marL="0" indent="0">
              <a:buNone/>
            </a:pPr>
            <a:r>
              <a:rPr lang="en-US" sz="2000" dirty="0"/>
              <a:t>Using the contact hour tables, what are the contact hours for the following scheduling scenarios: </a:t>
            </a:r>
          </a:p>
          <a:p>
            <a:pPr marL="514350" indent="-514350">
              <a:buFont typeface="+mj-lt"/>
              <a:buAutoNum type="arabicPeriod" startAt="4"/>
            </a:pPr>
            <a:r>
              <a:rPr lang="en-US" sz="2000" dirty="0" smtClean="0"/>
              <a:t>Tues </a:t>
            </a:r>
            <a:r>
              <a:rPr lang="en-US" sz="2000" dirty="0"/>
              <a:t>from 9:30 – 3:50 (</a:t>
            </a:r>
            <a:r>
              <a:rPr lang="en-US" sz="2000" dirty="0" err="1"/>
              <a:t>lec</a:t>
            </a:r>
            <a:r>
              <a:rPr lang="en-US" sz="2000" dirty="0"/>
              <a:t>/lab combined), full </a:t>
            </a:r>
            <a:r>
              <a:rPr lang="en-US" sz="2000" dirty="0" smtClean="0"/>
              <a:t>term</a:t>
            </a:r>
          </a:p>
          <a:p>
            <a:pPr marL="0" indent="0">
              <a:buNone/>
            </a:pPr>
            <a:endParaRPr lang="en-US" sz="2000" dirty="0"/>
          </a:p>
          <a:p>
            <a:pPr marL="0" indent="0">
              <a:buNone/>
            </a:pPr>
            <a:r>
              <a:rPr lang="en-US" dirty="0"/>
              <a:t>TSCH = (contact </a:t>
            </a:r>
            <a:r>
              <a:rPr lang="en-US" dirty="0" err="1"/>
              <a:t>hrs</a:t>
            </a:r>
            <a:r>
              <a:rPr lang="en-US" dirty="0"/>
              <a:t>/session) x (sessions/</a:t>
            </a:r>
            <a:r>
              <a:rPr lang="en-US" dirty="0" err="1"/>
              <a:t>wk</a:t>
            </a:r>
            <a:r>
              <a:rPr lang="en-US" dirty="0"/>
              <a:t>) x (TLM)</a:t>
            </a:r>
            <a:br>
              <a:rPr lang="en-US" dirty="0"/>
            </a:br>
            <a:r>
              <a:rPr lang="en-US" dirty="0"/>
              <a:t/>
            </a:r>
            <a:br>
              <a:rPr lang="en-US" dirty="0"/>
            </a:br>
            <a:r>
              <a:rPr lang="en-US" b="1" dirty="0"/>
              <a:t>Calculation:</a:t>
            </a:r>
            <a:r>
              <a:rPr lang="en-US" dirty="0"/>
              <a:t>	TSCH = 6.6 x 1 x 16.4 = 108.24</a:t>
            </a:r>
          </a:p>
          <a:p>
            <a:pPr marL="0" indent="0">
              <a:buNone/>
            </a:pPr>
            <a:endParaRPr lang="en-US" sz="2000" dirty="0" smtClean="0"/>
          </a:p>
          <a:p>
            <a:pPr marL="0" indent="0" algn="r">
              <a:buNone/>
            </a:pPr>
            <a:r>
              <a:rPr lang="en-US" b="1" dirty="0"/>
              <a:t>Contact Hours = </a:t>
            </a:r>
            <a:r>
              <a:rPr lang="en-US" b="1" u="sng" dirty="0"/>
              <a:t>_108.24_</a:t>
            </a:r>
            <a:endParaRPr lang="en-US" sz="2000" dirty="0"/>
          </a:p>
        </p:txBody>
      </p:sp>
      <p:sp>
        <p:nvSpPr>
          <p:cNvPr id="4" name="Slide Number Placeholder 3" hidden="1"/>
          <p:cNvSpPr>
            <a:spLocks noGrp="1"/>
          </p:cNvSpPr>
          <p:nvPr>
            <p:ph type="sldNum" sz="quarter" idx="4294967295"/>
          </p:nvPr>
        </p:nvSpPr>
        <p:spPr>
          <a:xfrm>
            <a:off x="8610600" y="6356350"/>
            <a:ext cx="2743200" cy="365125"/>
          </a:xfrm>
        </p:spPr>
        <p:txBody>
          <a:bodyPr/>
          <a:lstStyle/>
          <a:p>
            <a:pPr>
              <a:spcAft>
                <a:spcPts val="600"/>
              </a:spcAft>
            </a:pPr>
            <a:fld id="{D6240FFF-625A-D241-955A-E6B1548DFC46}" type="slidenum">
              <a:rPr lang="en-US" smtClean="0"/>
              <a:pPr>
                <a:spcAft>
                  <a:spcPts val="600"/>
                </a:spcAft>
              </a:pPr>
              <a:t>52</a:t>
            </a:fld>
            <a:endParaRPr lang="en-US"/>
          </a:p>
        </p:txBody>
      </p:sp>
      <p:pic>
        <p:nvPicPr>
          <p:cNvPr id="6" name="Content Placeholder 5" descr="Sample table of contact hour calculations">
            <a:extLst>
              <a:ext uri="{FF2B5EF4-FFF2-40B4-BE49-F238E27FC236}">
                <a16:creationId xmlns:a16="http://schemas.microsoft.com/office/drawing/2014/main" id="{0B2C01F7-DBA2-644C-BBBB-9CF5C5AA4E96}"/>
              </a:ext>
            </a:extLst>
          </p:cNvPr>
          <p:cNvPicPr>
            <a:picLocks noChangeAspect="1"/>
          </p:cNvPicPr>
          <p:nvPr/>
        </p:nvPicPr>
        <p:blipFill rotWithShape="1">
          <a:blip r:embed="rId2"/>
          <a:srcRect l="2741" t="-1" r="77460" b="44290"/>
          <a:stretch/>
        </p:blipFill>
        <p:spPr>
          <a:xfrm>
            <a:off x="88084" y="822325"/>
            <a:ext cx="1090569" cy="3435088"/>
          </a:xfrm>
          <a:prstGeom prst="rect">
            <a:avLst/>
          </a:prstGeom>
        </p:spPr>
      </p:pic>
      <p:sp>
        <p:nvSpPr>
          <p:cNvPr id="7" name="Rounded Rectangle 6"/>
          <p:cNvSpPr/>
          <p:nvPr/>
        </p:nvSpPr>
        <p:spPr>
          <a:xfrm>
            <a:off x="88084" y="2680896"/>
            <a:ext cx="1023457" cy="352338"/>
          </a:xfrm>
          <a:prstGeom prst="roundRect">
            <a:avLst/>
          </a:prstGeom>
          <a:noFill/>
          <a:effectLst>
            <a:glow rad="139700">
              <a:schemeClr val="accent4">
                <a:satMod val="175000"/>
                <a:alpha val="40000"/>
              </a:schemeClr>
            </a:glow>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8" name="Right Arrow 7">
            <a:hlinkClick r:id="rId3" action="ppaction://hlinksldjump"/>
          </p:cNvPr>
          <p:cNvSpPr/>
          <p:nvPr/>
        </p:nvSpPr>
        <p:spPr>
          <a:xfrm flipH="1">
            <a:off x="9018165" y="6224631"/>
            <a:ext cx="1832995" cy="6333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hlinkClick r:id="rId3" action="ppaction://hlinksldjump"/>
              </a:rPr>
              <a:t>Return</a:t>
            </a:r>
            <a:endParaRPr lang="en-US" dirty="0"/>
          </a:p>
        </p:txBody>
      </p:sp>
    </p:spTree>
    <p:extLst>
      <p:ext uri="{BB962C8B-B14F-4D97-AF65-F5344CB8AC3E}">
        <p14:creationId xmlns:p14="http://schemas.microsoft.com/office/powerpoint/2010/main" val="7190877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8A6DE-B00D-1447-B5B7-D3A1D71C80A0}"/>
              </a:ext>
            </a:extLst>
          </p:cNvPr>
          <p:cNvSpPr>
            <a:spLocks noGrp="1"/>
          </p:cNvSpPr>
          <p:nvPr>
            <p:ph type="title"/>
          </p:nvPr>
        </p:nvSpPr>
        <p:spPr>
          <a:xfrm>
            <a:off x="1277650" y="365125"/>
            <a:ext cx="10046043" cy="1325563"/>
          </a:xfrm>
        </p:spPr>
        <p:txBody>
          <a:bodyPr anchor="b">
            <a:normAutofit/>
          </a:bodyPr>
          <a:lstStyle/>
          <a:p>
            <a:r>
              <a:rPr lang="en-US" dirty="0"/>
              <a:t>Local Board Policies on Credit Hour Calculations	</a:t>
            </a:r>
          </a:p>
        </p:txBody>
      </p:sp>
      <p:sp>
        <p:nvSpPr>
          <p:cNvPr id="3" name="Content Placeholder 2">
            <a:extLst>
              <a:ext uri="{FF2B5EF4-FFF2-40B4-BE49-F238E27FC236}">
                <a16:creationId xmlns:a16="http://schemas.microsoft.com/office/drawing/2014/main" id="{942867C3-59AE-0842-B26D-734AE868D303}"/>
              </a:ext>
            </a:extLst>
          </p:cNvPr>
          <p:cNvSpPr>
            <a:spLocks noGrp="1"/>
          </p:cNvSpPr>
          <p:nvPr>
            <p:ph sz="half" idx="1"/>
          </p:nvPr>
        </p:nvSpPr>
        <p:spPr>
          <a:xfrm>
            <a:off x="1277650" y="1798319"/>
            <a:ext cx="10058400" cy="4694555"/>
          </a:xfrm>
        </p:spPr>
        <p:txBody>
          <a:bodyPr>
            <a:normAutofit/>
          </a:bodyPr>
          <a:lstStyle/>
          <a:p>
            <a:r>
              <a:rPr lang="en-US" sz="2800" dirty="0"/>
              <a:t>Title 5 are inherently “permissive” regulations</a:t>
            </a:r>
          </a:p>
          <a:p>
            <a:r>
              <a:rPr lang="en-US" sz="2800" dirty="0"/>
              <a:t>§55002.5 provides room for local variations, categories, and configurations.  </a:t>
            </a:r>
          </a:p>
          <a:p>
            <a:r>
              <a:rPr lang="en-US" sz="2800" dirty="0"/>
              <a:t>While Title 5 is permissive, local policy should restrict to a standard method that aligns with established standards in higher education.  </a:t>
            </a:r>
          </a:p>
          <a:p>
            <a:r>
              <a:rPr lang="en-US" sz="2800" dirty="0"/>
              <a:t>Just because it is permitted by law doesn’t mean it’s a good idea.  Be judicious in setting local policy.</a:t>
            </a:r>
          </a:p>
          <a:p>
            <a:r>
              <a:rPr lang="en-US" sz="2800" dirty="0"/>
              <a:t>Policies should be clear and include criteria for when a course is determined to be lecture, lab, activity, etc.  </a:t>
            </a:r>
          </a:p>
        </p:txBody>
      </p:sp>
      <p:sp>
        <p:nvSpPr>
          <p:cNvPr id="4" name="Slide Number Placeholder 3" hidden="1"/>
          <p:cNvSpPr>
            <a:spLocks noGrp="1"/>
          </p:cNvSpPr>
          <p:nvPr>
            <p:ph type="sldNum" sz="quarter" idx="4294967295"/>
          </p:nvPr>
        </p:nvSpPr>
        <p:spPr>
          <a:xfrm>
            <a:off x="8610600" y="6356350"/>
            <a:ext cx="2743200" cy="365125"/>
          </a:xfrm>
        </p:spPr>
        <p:txBody>
          <a:bodyPr/>
          <a:lstStyle/>
          <a:p>
            <a:pPr>
              <a:spcAft>
                <a:spcPts val="600"/>
              </a:spcAft>
            </a:pPr>
            <a:fld id="{D6240FFF-625A-D241-955A-E6B1548DFC46}" type="slidenum">
              <a:rPr lang="en-US" smtClean="0"/>
              <a:pPr>
                <a:spcAft>
                  <a:spcPts val="600"/>
                </a:spcAft>
              </a:pPr>
              <a:t>6</a:t>
            </a:fld>
            <a:endParaRPr lang="en-US"/>
          </a:p>
        </p:txBody>
      </p:sp>
    </p:spTree>
    <p:extLst>
      <p:ext uri="{BB962C8B-B14F-4D97-AF65-F5344CB8AC3E}">
        <p14:creationId xmlns:p14="http://schemas.microsoft.com/office/powerpoint/2010/main" val="1894424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77CDB-BED5-C144-A6C7-3ABDB45B28F6}"/>
              </a:ext>
            </a:extLst>
          </p:cNvPr>
          <p:cNvSpPr>
            <a:spLocks noGrp="1"/>
          </p:cNvSpPr>
          <p:nvPr>
            <p:ph type="title"/>
          </p:nvPr>
        </p:nvSpPr>
        <p:spPr>
          <a:xfrm>
            <a:off x="1277650" y="365126"/>
            <a:ext cx="10046043" cy="820738"/>
          </a:xfrm>
        </p:spPr>
        <p:txBody>
          <a:bodyPr/>
          <a:lstStyle/>
          <a:p>
            <a:r>
              <a:rPr lang="en-US" dirty="0"/>
              <a:t>Local Policy Examples</a:t>
            </a:r>
          </a:p>
        </p:txBody>
      </p:sp>
      <p:sp>
        <p:nvSpPr>
          <p:cNvPr id="4" name="Content Placeholder 3">
            <a:extLst>
              <a:ext uri="{FF2B5EF4-FFF2-40B4-BE49-F238E27FC236}">
                <a16:creationId xmlns:a16="http://schemas.microsoft.com/office/drawing/2014/main" id="{AA05DBA9-A8F9-914D-B55A-D36EB6D047EA}"/>
              </a:ext>
            </a:extLst>
          </p:cNvPr>
          <p:cNvSpPr>
            <a:spLocks noGrp="1"/>
          </p:cNvSpPr>
          <p:nvPr>
            <p:ph sz="half" idx="2"/>
          </p:nvPr>
        </p:nvSpPr>
        <p:spPr>
          <a:xfrm>
            <a:off x="1277650" y="1514476"/>
            <a:ext cx="4922537" cy="4675188"/>
          </a:xfrm>
        </p:spPr>
        <p:txBody>
          <a:bodyPr>
            <a:normAutofit/>
          </a:bodyPr>
          <a:lstStyle/>
          <a:p>
            <a:pPr marL="0" indent="0">
              <a:buNone/>
            </a:pPr>
            <a:r>
              <a:rPr lang="en-US" dirty="0"/>
              <a:t>Napa Valley College – BP 4029</a:t>
            </a:r>
          </a:p>
          <a:p>
            <a:r>
              <a:rPr lang="en-US" sz="1800" dirty="0"/>
              <a:t>“At Napa Valley College, 54 total student learning hours is equivalent to 1 unit of credit and the minimum unit increment is 0.5.”</a:t>
            </a:r>
          </a:p>
          <a:p>
            <a:r>
              <a:rPr lang="en-US" sz="1800" dirty="0"/>
              <a:t>“Title 5 Section </a:t>
            </a:r>
            <a:r>
              <a:rPr lang="en-US" sz="1800" dirty="0" smtClean="0"/>
              <a:t>55256.5 </a:t>
            </a:r>
            <a:r>
              <a:rPr lang="en-US" sz="1800" dirty="0"/>
              <a:t>provides specific hour to unit ratios for Cooperative Work Experience. The ratios at [Napa Valley College] are 75 hours of paid work experience for 1 unit of credit and 60 hours of non-paid work experience for 1 unit of credit.” </a:t>
            </a:r>
          </a:p>
          <a:p>
            <a:pPr marL="0" indent="0">
              <a:buNone/>
            </a:pPr>
            <a:r>
              <a:rPr lang="en-US" dirty="0"/>
              <a:t>Napa Valley College – AP 4029</a:t>
            </a:r>
          </a:p>
          <a:p>
            <a:r>
              <a:rPr lang="en-US" sz="2000" dirty="0"/>
              <a:t>Longer than BP and includes thresholds for unit values.  </a:t>
            </a:r>
          </a:p>
          <a:p>
            <a:pPr marL="0" indent="0">
              <a:buNone/>
            </a:pPr>
            <a:endParaRPr lang="en-US" dirty="0"/>
          </a:p>
        </p:txBody>
      </p:sp>
      <p:sp>
        <p:nvSpPr>
          <p:cNvPr id="6" name="Content Placeholder 5">
            <a:extLst>
              <a:ext uri="{FF2B5EF4-FFF2-40B4-BE49-F238E27FC236}">
                <a16:creationId xmlns:a16="http://schemas.microsoft.com/office/drawing/2014/main" id="{AB146DC3-4C81-3E42-99E7-8A7021F91A52}"/>
              </a:ext>
            </a:extLst>
          </p:cNvPr>
          <p:cNvSpPr>
            <a:spLocks noGrp="1"/>
          </p:cNvSpPr>
          <p:nvPr>
            <p:ph sz="quarter" idx="4"/>
          </p:nvPr>
        </p:nvSpPr>
        <p:spPr>
          <a:xfrm>
            <a:off x="6388259" y="1514476"/>
            <a:ext cx="5270341" cy="4675187"/>
          </a:xfrm>
        </p:spPr>
        <p:txBody>
          <a:bodyPr/>
          <a:lstStyle/>
          <a:p>
            <a:pPr marL="0" indent="0">
              <a:buNone/>
            </a:pPr>
            <a:r>
              <a:rPr lang="en-US" sz="2000" dirty="0"/>
              <a:t>Sample Tables from AP 4029:</a:t>
            </a:r>
          </a:p>
        </p:txBody>
      </p:sp>
      <p:sp>
        <p:nvSpPr>
          <p:cNvPr id="3" name="Slide Number Placeholder 2"/>
          <p:cNvSpPr>
            <a:spLocks noGrp="1"/>
          </p:cNvSpPr>
          <p:nvPr>
            <p:ph type="sldNum" sz="quarter" idx="4294967295"/>
          </p:nvPr>
        </p:nvSpPr>
        <p:spPr>
          <a:xfrm>
            <a:off x="9448800" y="6356350"/>
            <a:ext cx="2743200" cy="365125"/>
          </a:xfrm>
        </p:spPr>
        <p:txBody>
          <a:bodyPr/>
          <a:lstStyle/>
          <a:p>
            <a:fld id="{D6240FFF-625A-D241-955A-E6B1548DFC46}" type="slidenum">
              <a:rPr lang="en-US" smtClean="0"/>
              <a:t>7</a:t>
            </a:fld>
            <a:endParaRPr lang="en-US"/>
          </a:p>
        </p:txBody>
      </p:sp>
      <p:pic>
        <p:nvPicPr>
          <p:cNvPr id="8" name="Picture 7" descr="A screenshot of a cell phone&#10;&#10;Description automatically generated">
            <a:extLst>
              <a:ext uri="{FF2B5EF4-FFF2-40B4-BE49-F238E27FC236}">
                <a16:creationId xmlns:a16="http://schemas.microsoft.com/office/drawing/2014/main" id="{7FA77725-BFE9-464A-AAE0-FD490D12F8BE}"/>
              </a:ext>
            </a:extLst>
          </p:cNvPr>
          <p:cNvPicPr>
            <a:picLocks noChangeAspect="1"/>
          </p:cNvPicPr>
          <p:nvPr/>
        </p:nvPicPr>
        <p:blipFill>
          <a:blip r:embed="rId2"/>
          <a:stretch>
            <a:fillRect/>
          </a:stretch>
        </p:blipFill>
        <p:spPr>
          <a:xfrm>
            <a:off x="6410324" y="2071688"/>
            <a:ext cx="5007081" cy="2010455"/>
          </a:xfrm>
          <a:prstGeom prst="rect">
            <a:avLst/>
          </a:prstGeom>
        </p:spPr>
      </p:pic>
      <p:pic>
        <p:nvPicPr>
          <p:cNvPr id="10" name="Picture 9" descr="A close up of a logo&#10;&#10;Description automatically generated">
            <a:extLst>
              <a:ext uri="{FF2B5EF4-FFF2-40B4-BE49-F238E27FC236}">
                <a16:creationId xmlns:a16="http://schemas.microsoft.com/office/drawing/2014/main" id="{69666D64-6275-0048-9FD3-17A06A42D668}"/>
              </a:ext>
            </a:extLst>
          </p:cNvPr>
          <p:cNvPicPr>
            <a:picLocks noChangeAspect="1"/>
          </p:cNvPicPr>
          <p:nvPr/>
        </p:nvPicPr>
        <p:blipFill>
          <a:blip r:embed="rId3"/>
          <a:stretch>
            <a:fillRect/>
          </a:stretch>
        </p:blipFill>
        <p:spPr>
          <a:xfrm>
            <a:off x="6410324" y="4325031"/>
            <a:ext cx="5007080" cy="1638194"/>
          </a:xfrm>
          <a:prstGeom prst="rect">
            <a:avLst/>
          </a:prstGeom>
        </p:spPr>
      </p:pic>
    </p:spTree>
    <p:extLst>
      <p:ext uri="{BB962C8B-B14F-4D97-AF65-F5344CB8AC3E}">
        <p14:creationId xmlns:p14="http://schemas.microsoft.com/office/powerpoint/2010/main" val="11021972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97B02-4710-B34A-9FC9-FF13E1356D54}"/>
              </a:ext>
            </a:extLst>
          </p:cNvPr>
          <p:cNvSpPr>
            <a:spLocks noGrp="1"/>
          </p:cNvSpPr>
          <p:nvPr>
            <p:ph type="title"/>
          </p:nvPr>
        </p:nvSpPr>
        <p:spPr>
          <a:xfrm>
            <a:off x="1277650" y="365125"/>
            <a:ext cx="10046043" cy="835025"/>
          </a:xfrm>
        </p:spPr>
        <p:txBody>
          <a:bodyPr anchor="b">
            <a:normAutofit/>
          </a:bodyPr>
          <a:lstStyle/>
          <a:p>
            <a:r>
              <a:rPr lang="en-US" dirty="0"/>
              <a:t>Interaction with Teaching Loads and Contracts</a:t>
            </a:r>
          </a:p>
        </p:txBody>
      </p:sp>
      <p:sp>
        <p:nvSpPr>
          <p:cNvPr id="3" name="Content Placeholder 2">
            <a:extLst>
              <a:ext uri="{FF2B5EF4-FFF2-40B4-BE49-F238E27FC236}">
                <a16:creationId xmlns:a16="http://schemas.microsoft.com/office/drawing/2014/main" id="{3843E03C-A0B9-7A4E-9E54-A902F5387AEC}"/>
              </a:ext>
            </a:extLst>
          </p:cNvPr>
          <p:cNvSpPr>
            <a:spLocks noGrp="1"/>
          </p:cNvSpPr>
          <p:nvPr>
            <p:ph sz="half" idx="1"/>
          </p:nvPr>
        </p:nvSpPr>
        <p:spPr>
          <a:xfrm>
            <a:off x="1277650" y="1485900"/>
            <a:ext cx="10058400" cy="4663758"/>
          </a:xfrm>
        </p:spPr>
        <p:txBody>
          <a:bodyPr>
            <a:normAutofit/>
          </a:bodyPr>
          <a:lstStyle/>
          <a:p>
            <a:r>
              <a:rPr lang="en-US" sz="2000" dirty="0"/>
              <a:t>Each college or district establishes parameters for faculty teaching hours through the negotiations process.  </a:t>
            </a:r>
          </a:p>
          <a:p>
            <a:r>
              <a:rPr lang="en-US" sz="2000" dirty="0"/>
              <a:t>Not all course types carry the same teaching ”load”.  In particular, lab and activity courses in sciences, allied health, kinesiology, music, etc. sometimes have a load factor assigned to the contact hours as follows:  </a:t>
            </a:r>
          </a:p>
          <a:p>
            <a:pPr lvl="1"/>
            <a:r>
              <a:rPr lang="en-US" sz="2000" dirty="0"/>
              <a:t>Lecture – 		1 load factor</a:t>
            </a:r>
          </a:p>
          <a:p>
            <a:pPr lvl="1"/>
            <a:r>
              <a:rPr lang="en-US" sz="2000" dirty="0"/>
              <a:t>Activity - 		.83 load factor</a:t>
            </a:r>
          </a:p>
          <a:p>
            <a:pPr lvl="1"/>
            <a:r>
              <a:rPr lang="en-US" sz="2000" dirty="0"/>
              <a:t>Lab - 		.75 load factor</a:t>
            </a:r>
          </a:p>
          <a:p>
            <a:r>
              <a:rPr lang="en-US" sz="2000" dirty="0"/>
              <a:t>This results in some faculty teaching more contact hours than faculty in pure lecture courses.</a:t>
            </a:r>
          </a:p>
          <a:p>
            <a:pPr lvl="1"/>
            <a:r>
              <a:rPr lang="en-US" sz="2000" dirty="0"/>
              <a:t>The typical lecture load is 15 units or 15 hours per week.</a:t>
            </a:r>
          </a:p>
          <a:p>
            <a:pPr lvl="1"/>
            <a:r>
              <a:rPr lang="en-US" sz="2000" dirty="0"/>
              <a:t>A faculty member teaching only lab courses must teach 20 hours per week, because 20 x .75 = 15.  Often referred to as LHE or Lecture Hour Equivalents or “equated hours.” </a:t>
            </a:r>
          </a:p>
        </p:txBody>
      </p:sp>
      <p:sp>
        <p:nvSpPr>
          <p:cNvPr id="4" name="Slide Number Placeholder 3" hidden="1"/>
          <p:cNvSpPr>
            <a:spLocks noGrp="1"/>
          </p:cNvSpPr>
          <p:nvPr>
            <p:ph type="sldNum" sz="quarter" idx="4294967295"/>
          </p:nvPr>
        </p:nvSpPr>
        <p:spPr>
          <a:xfrm>
            <a:off x="8610600" y="6356350"/>
            <a:ext cx="2743200" cy="365125"/>
          </a:xfrm>
        </p:spPr>
        <p:txBody>
          <a:bodyPr/>
          <a:lstStyle/>
          <a:p>
            <a:pPr>
              <a:spcAft>
                <a:spcPts val="600"/>
              </a:spcAft>
            </a:pPr>
            <a:fld id="{D6240FFF-625A-D241-955A-E6B1548DFC46}" type="slidenum">
              <a:rPr lang="en-US" smtClean="0"/>
              <a:pPr>
                <a:spcAft>
                  <a:spcPts val="600"/>
                </a:spcAft>
              </a:pPr>
              <a:t>8</a:t>
            </a:fld>
            <a:endParaRPr lang="en-US"/>
          </a:p>
        </p:txBody>
      </p:sp>
    </p:spTree>
    <p:extLst>
      <p:ext uri="{BB962C8B-B14F-4D97-AF65-F5344CB8AC3E}">
        <p14:creationId xmlns:p14="http://schemas.microsoft.com/office/powerpoint/2010/main" val="3256167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ACEE4-E876-3B44-BA89-56DD9AF11B03}"/>
              </a:ext>
            </a:extLst>
          </p:cNvPr>
          <p:cNvSpPr>
            <a:spLocks noGrp="1"/>
          </p:cNvSpPr>
          <p:nvPr>
            <p:ph type="title"/>
          </p:nvPr>
        </p:nvSpPr>
        <p:spPr>
          <a:xfrm>
            <a:off x="1277650" y="365126"/>
            <a:ext cx="10046043" cy="863600"/>
          </a:xfrm>
        </p:spPr>
        <p:txBody>
          <a:bodyPr anchor="b">
            <a:normAutofit/>
          </a:bodyPr>
          <a:lstStyle/>
          <a:p>
            <a:r>
              <a:rPr lang="en-US" dirty="0"/>
              <a:t>Teaching Loads, continued</a:t>
            </a:r>
          </a:p>
        </p:txBody>
      </p:sp>
      <p:sp>
        <p:nvSpPr>
          <p:cNvPr id="3" name="Content Placeholder 2">
            <a:extLst>
              <a:ext uri="{FF2B5EF4-FFF2-40B4-BE49-F238E27FC236}">
                <a16:creationId xmlns:a16="http://schemas.microsoft.com/office/drawing/2014/main" id="{69E1ADA3-4CDB-F441-B3B8-0C34030546BF}"/>
              </a:ext>
            </a:extLst>
          </p:cNvPr>
          <p:cNvSpPr>
            <a:spLocks noGrp="1"/>
          </p:cNvSpPr>
          <p:nvPr>
            <p:ph sz="half" idx="1"/>
          </p:nvPr>
        </p:nvSpPr>
        <p:spPr>
          <a:xfrm>
            <a:off x="1277650" y="1471613"/>
            <a:ext cx="10058400" cy="5021261"/>
          </a:xfrm>
        </p:spPr>
        <p:txBody>
          <a:bodyPr>
            <a:normAutofit/>
          </a:bodyPr>
          <a:lstStyle/>
          <a:p>
            <a:r>
              <a:rPr lang="en-US" dirty="0"/>
              <a:t>IF the local curriculum committee and/or Academic Senate recommends the adoption of a BP/AP that adds the “activity” as described in the PCAH and sample board policy, it will result in negotiation to determine the teaching load assigned to that category.  </a:t>
            </a:r>
          </a:p>
          <a:p>
            <a:r>
              <a:rPr lang="en-US" dirty="0"/>
              <a:t>Requires collaborative work among CC, AS, Faculty Association, and Administration for implementation.  </a:t>
            </a:r>
          </a:p>
          <a:p>
            <a:r>
              <a:rPr lang="en-US" dirty="0"/>
              <a:t>May require modification to Collective Bargaining Agreement or MOU with the District.  </a:t>
            </a:r>
          </a:p>
          <a:p>
            <a:r>
              <a:rPr lang="en-US" dirty="0"/>
              <a:t>Local policy should help CCs make credit hour calculation decisions on the basis of curriculum, not contract, considerations.  </a:t>
            </a:r>
          </a:p>
          <a:p>
            <a:r>
              <a:rPr lang="en-US" dirty="0"/>
              <a:t>However, this is often behind disputes re: credit hour.  Be aware.  </a:t>
            </a:r>
          </a:p>
        </p:txBody>
      </p:sp>
      <p:sp>
        <p:nvSpPr>
          <p:cNvPr id="4" name="Slide Number Placeholder 3" hidden="1"/>
          <p:cNvSpPr>
            <a:spLocks noGrp="1"/>
          </p:cNvSpPr>
          <p:nvPr>
            <p:ph type="sldNum" sz="quarter" idx="4294967295"/>
          </p:nvPr>
        </p:nvSpPr>
        <p:spPr>
          <a:xfrm>
            <a:off x="8610600" y="6356350"/>
            <a:ext cx="2743200" cy="365125"/>
          </a:xfrm>
        </p:spPr>
        <p:txBody>
          <a:bodyPr/>
          <a:lstStyle/>
          <a:p>
            <a:pPr>
              <a:spcAft>
                <a:spcPts val="600"/>
              </a:spcAft>
            </a:pPr>
            <a:fld id="{D6240FFF-625A-D241-955A-E6B1548DFC46}" type="slidenum">
              <a:rPr lang="en-US" smtClean="0"/>
              <a:pPr>
                <a:spcAft>
                  <a:spcPts val="600"/>
                </a:spcAft>
              </a:pPr>
              <a:t>9</a:t>
            </a:fld>
            <a:endParaRPr lang="en-US"/>
          </a:p>
        </p:txBody>
      </p:sp>
    </p:spTree>
    <p:extLst>
      <p:ext uri="{BB962C8B-B14F-4D97-AF65-F5344CB8AC3E}">
        <p14:creationId xmlns:p14="http://schemas.microsoft.com/office/powerpoint/2010/main" val="678802117"/>
      </p:ext>
    </p:extLst>
  </p:cSld>
  <p:clrMapOvr>
    <a:masterClrMapping/>
  </p:clrMapOvr>
  <p:timing>
    <p:tnLst>
      <p:par>
        <p:cTn id="1" dur="indefinite" restart="never" nodeType="tmRoot"/>
      </p:par>
    </p:tnLst>
  </p:timing>
</p:sld>
</file>

<file path=ppt/theme/theme1.xml><?xml version="1.0" encoding="utf-8"?>
<a:theme xmlns:a="http://schemas.openxmlformats.org/drawingml/2006/main" name="ASCCC Curriculum Inst. 2020 Theme">
  <a:themeElements>
    <a:clrScheme name="Custom 1">
      <a:dk1>
        <a:srgbClr val="E0661C"/>
      </a:dk1>
      <a:lt1>
        <a:srgbClr val="FFFFFF"/>
      </a:lt1>
      <a:dk2>
        <a:srgbClr val="000000"/>
      </a:dk2>
      <a:lt2>
        <a:srgbClr val="F4E2C5"/>
      </a:lt2>
      <a:accent1>
        <a:srgbClr val="E0661C"/>
      </a:accent1>
      <a:accent2>
        <a:srgbClr val="3F240D"/>
      </a:accent2>
      <a:accent3>
        <a:srgbClr val="E0AD50"/>
      </a:accent3>
      <a:accent4>
        <a:srgbClr val="A65E23"/>
      </a:accent4>
      <a:accent5>
        <a:srgbClr val="008796"/>
      </a:accent5>
      <a:accent6>
        <a:srgbClr val="5BBBD0"/>
      </a:accent6>
      <a:hlink>
        <a:srgbClr val="007082"/>
      </a:hlink>
      <a:folHlink>
        <a:srgbClr val="5C362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CI 2020 ppt template B" id="{ADB035F5-19F7-DD42-87C9-F7A4ECB6E2B4}" vid="{FBD1928C-F872-7740-8581-4985D3E455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6C8C6FFAB0130479CC34A26D1FEA144" ma:contentTypeVersion="13" ma:contentTypeDescription="Create a new document." ma:contentTypeScope="" ma:versionID="a9f7d3e82bed202a96958505b2fa3da1">
  <xsd:schema xmlns:xsd="http://www.w3.org/2001/XMLSchema" xmlns:xs="http://www.w3.org/2001/XMLSchema" xmlns:p="http://schemas.microsoft.com/office/2006/metadata/properties" xmlns:ns3="c8b2d7e2-3ace-4dea-964f-b2d7369d83c3" xmlns:ns4="3937772c-f5cf-4240-8535-afbad1742fa9" targetNamespace="http://schemas.microsoft.com/office/2006/metadata/properties" ma:root="true" ma:fieldsID="36af406cb4c920a81229516b8775ea9d" ns3:_="" ns4:_="">
    <xsd:import namespace="c8b2d7e2-3ace-4dea-964f-b2d7369d83c3"/>
    <xsd:import namespace="3937772c-f5cf-4240-8535-afbad1742fa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b2d7e2-3ace-4dea-964f-b2d7369d83c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937772c-f5cf-4240-8535-afbad1742fa9"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8B17947-4B00-4912-B83C-907CE2F1B151}">
  <ds:schemaRefs>
    <ds:schemaRef ds:uri="http://purl.org/dc/elements/1.1/"/>
    <ds:schemaRef ds:uri="http://schemas.microsoft.com/office/2006/metadata/properties"/>
    <ds:schemaRef ds:uri="3937772c-f5cf-4240-8535-afbad1742fa9"/>
    <ds:schemaRef ds:uri="c8b2d7e2-3ace-4dea-964f-b2d7369d83c3"/>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DD5C3C7F-1C42-4A91-A8EE-995E6B43D2BA}">
  <ds:schemaRefs>
    <ds:schemaRef ds:uri="http://schemas.microsoft.com/sharepoint/v3/contenttype/forms"/>
  </ds:schemaRefs>
</ds:datastoreItem>
</file>

<file path=customXml/itemProps3.xml><?xml version="1.0" encoding="utf-8"?>
<ds:datastoreItem xmlns:ds="http://schemas.openxmlformats.org/officeDocument/2006/customXml" ds:itemID="{A9831386-1115-40D3-A353-F08F1029BE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b2d7e2-3ace-4dea-964f-b2d7369d83c3"/>
    <ds:schemaRef ds:uri="3937772c-f5cf-4240-8535-afbad1742f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584</TotalTime>
  <Words>5481</Words>
  <Application>Microsoft Office PowerPoint</Application>
  <PresentationFormat>Widescreen</PresentationFormat>
  <Paragraphs>440</Paragraphs>
  <Slides>52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52</vt:i4>
      </vt:variant>
    </vt:vector>
  </HeadingPairs>
  <TitlesOfParts>
    <vt:vector size="57" baseType="lpstr">
      <vt:lpstr>Arial</vt:lpstr>
      <vt:lpstr>Calibri</vt:lpstr>
      <vt:lpstr>Gill Sans</vt:lpstr>
      <vt:lpstr>Palatino</vt:lpstr>
      <vt:lpstr>ASCCC Curriculum Inst. 2020 Theme</vt:lpstr>
      <vt:lpstr>Advanced Credit Hour:  Where Curriculum and Scheduling Meet </vt:lpstr>
      <vt:lpstr>In this presentation:</vt:lpstr>
      <vt:lpstr>Review of Credit Hour Basics</vt:lpstr>
      <vt:lpstr>Three Basic Calculation Formulas</vt:lpstr>
      <vt:lpstr>Credit Hour Calculation Basics - Continued</vt:lpstr>
      <vt:lpstr>Local Board Policies on Credit Hour Calculations </vt:lpstr>
      <vt:lpstr>Local Policy Examples</vt:lpstr>
      <vt:lpstr>Interaction with Teaching Loads and Contracts</vt:lpstr>
      <vt:lpstr>Teaching Loads, continued</vt:lpstr>
      <vt:lpstr>Fundamentals of Attendance Accounting</vt:lpstr>
      <vt:lpstr>Scheduling and Attendance Accounting - Overview</vt:lpstr>
      <vt:lpstr>Full-time equivalent student (FTES)</vt:lpstr>
      <vt:lpstr>Factors in FTES calculation</vt:lpstr>
      <vt:lpstr>Factors in FTES calculation</vt:lpstr>
      <vt:lpstr>Factors in FTES calculation</vt:lpstr>
      <vt:lpstr>Factors in FTES calculation</vt:lpstr>
      <vt:lpstr>Factors in FTES calculation</vt:lpstr>
      <vt:lpstr>Factors in FTES calculation</vt:lpstr>
      <vt:lpstr>Key to Hours Calculations  50 min + 10-min break + 50 min + 10-min break … + final session up to 95 minutes without a break </vt:lpstr>
      <vt:lpstr>Key Connections b/t Scheduling and CORs</vt:lpstr>
      <vt:lpstr>Scenarios</vt:lpstr>
      <vt:lpstr>Formulas</vt:lpstr>
      <vt:lpstr>Scenario #1 – The 3-unit Lecture Course – Traditional 18-week calendar</vt:lpstr>
      <vt:lpstr>Scenario #2 – The 3-unit Lecture Course – Compressed 16.4-week calendar</vt:lpstr>
      <vt:lpstr>Scenario #3 – Lecture / Lab  Traditional 18-week calendar</vt:lpstr>
      <vt:lpstr>Scenario #4 – Lecture / Lab  Compressed 16.4-week calendar</vt:lpstr>
      <vt:lpstr>Conclusion</vt:lpstr>
      <vt:lpstr>Problems with Credit Hour and Attendance Accounting Practices</vt:lpstr>
      <vt:lpstr>It’s Time for a NEW system!</vt:lpstr>
      <vt:lpstr>For consideration: Tenets of new system</vt:lpstr>
      <vt:lpstr>Examples under a new system</vt:lpstr>
      <vt:lpstr>Scenario Calculations under the  proposed NEW system</vt:lpstr>
      <vt:lpstr>Q&amp;A</vt:lpstr>
      <vt:lpstr>Calculations for slides 23-26</vt:lpstr>
      <vt:lpstr>1.1-Scenario #1 – The 3-unit Lecture Course – Traditional 18-week calendar</vt:lpstr>
      <vt:lpstr>1.2-Scenario #1 – The 3-unit Lecture Course – Traditional 18-week calendar</vt:lpstr>
      <vt:lpstr>1.3-Scenario #1 – The 3-unit Lecture Course – Traditional 18-week calendar</vt:lpstr>
      <vt:lpstr>1.4-Scenario #1 – The 3-unit Lecture Course – Traditional 18-week calendar</vt:lpstr>
      <vt:lpstr>1.5-Scenario #1 – The 3-unit Lecture Course – Traditional 18-week calendar</vt:lpstr>
      <vt:lpstr>2.1-Scenario #2 – The 3-unit Lecture Course – Compressed 16.4-week calendar</vt:lpstr>
      <vt:lpstr>2.2-Scenario #2 – The 3-unit Lecture Course – Compressed 16.4-week calendar</vt:lpstr>
      <vt:lpstr>2.3-Scenario #2 – The 3-unit Lecture Course – Compressed 16.4-week calendar</vt:lpstr>
      <vt:lpstr>2.4-Scenario #2 – The 3-unit Lecture Course – Compressed 16.4-week calendar</vt:lpstr>
      <vt:lpstr>2.5-Scenario #2 – The 3-unit Lecture Course – Compressed 16.4-week calendar</vt:lpstr>
      <vt:lpstr>3.1-Scenario #3 – Lecture / Lab  Traditional 18-week calendar</vt:lpstr>
      <vt:lpstr>3.2-Scenario #3 – Lecture / Lab  Traditional 18-week calendar</vt:lpstr>
      <vt:lpstr>3.3-Scenario #3 – Lecture / Lab  Traditional 18-week calendar</vt:lpstr>
      <vt:lpstr>3.4-Scenario #3 – Lecture / Lab  Traditional 18-week calendar</vt:lpstr>
      <vt:lpstr>4.1-Scenario #4 – Lecture / Lab  Compressed 16.4-week calendar</vt:lpstr>
      <vt:lpstr>4.2-Scenario #4 – Lecture / Lab  Compressed 16.4-week calendar</vt:lpstr>
      <vt:lpstr>4.3-Scenario #4 – Lecture / Lab  Compressed 16.4-week calendar</vt:lpstr>
      <vt:lpstr>4.4-Scenario #4 – Lecture / Lab  Compressed 16.4-week calendar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Credit Hour: Where Curriculum and Scheduling Meet</dc:title>
  <dc:creator>densifloris lithocarpus</dc:creator>
  <cp:lastModifiedBy>Brian Sanders</cp:lastModifiedBy>
  <cp:revision>26</cp:revision>
  <dcterms:created xsi:type="dcterms:W3CDTF">2020-07-05T19:25:52Z</dcterms:created>
  <dcterms:modified xsi:type="dcterms:W3CDTF">2020-07-08T19:13:32Z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0x01010066C8C6FFAB0130479CC34A26D1FEA144</vt:lpwstr>
  </property>
</Properties>
</file>