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3"/>
  </p:notesMasterIdLst>
  <p:sldIdLst>
    <p:sldId id="256" r:id="rId2"/>
    <p:sldId id="383" r:id="rId3"/>
    <p:sldId id="382" r:id="rId4"/>
    <p:sldId id="362" r:id="rId5"/>
    <p:sldId id="384" r:id="rId6"/>
    <p:sldId id="385" r:id="rId7"/>
    <p:sldId id="368" r:id="rId8"/>
    <p:sldId id="288" r:id="rId9"/>
    <p:sldId id="260" r:id="rId10"/>
    <p:sldId id="373" r:id="rId11"/>
    <p:sldId id="307" r:id="rId12"/>
    <p:sldId id="279" r:id="rId13"/>
    <p:sldId id="315" r:id="rId14"/>
    <p:sldId id="386" r:id="rId15"/>
    <p:sldId id="263" r:id="rId16"/>
    <p:sldId id="320" r:id="rId17"/>
    <p:sldId id="321" r:id="rId18"/>
    <p:sldId id="375" r:id="rId19"/>
    <p:sldId id="317" r:id="rId20"/>
    <p:sldId id="379" r:id="rId21"/>
    <p:sldId id="378" r:id="rId22"/>
    <p:sldId id="325" r:id="rId23"/>
    <p:sldId id="329" r:id="rId24"/>
    <p:sldId id="335" r:id="rId25"/>
    <p:sldId id="324" r:id="rId26"/>
    <p:sldId id="336" r:id="rId27"/>
    <p:sldId id="337" r:id="rId28"/>
    <p:sldId id="338" r:id="rId29"/>
    <p:sldId id="339" r:id="rId30"/>
    <p:sldId id="381" r:id="rId31"/>
    <p:sldId id="3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94689"/>
  </p:normalViewPr>
  <p:slideViewPr>
    <p:cSldViewPr snapToGrid="0" snapToObjects="1">
      <p:cViewPr varScale="1">
        <p:scale>
          <a:sx n="103" d="100"/>
          <a:sy n="103" d="100"/>
        </p:scale>
        <p:origin x="-1624"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3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B0B8B-E405-694A-BB30-8B4BB4EB1094}" type="datetimeFigureOut">
              <a:rPr lang="en-US" smtClean="0"/>
              <a:t>7/12/18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0DE8-0CBA-4144-A201-AE2B8A16A862}" type="slidenum">
              <a:rPr lang="en-US" smtClean="0"/>
              <a:t>‹#›</a:t>
            </a:fld>
            <a:endParaRPr lang="en-US"/>
          </a:p>
        </p:txBody>
      </p:sp>
    </p:spTree>
    <p:extLst>
      <p:ext uri="{BB962C8B-B14F-4D97-AF65-F5344CB8AC3E}">
        <p14:creationId xmlns:p14="http://schemas.microsoft.com/office/powerpoint/2010/main" val="1910696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Carnegie Unit for Secondary Education</a:t>
            </a:r>
            <a:r>
              <a:rPr lang="en-US" baseline="0" dirty="0"/>
              <a:t> was equal to 120 hours of instruction, broken into five, one-hour sessions per week over 24 weeks.  Colleges who accepted the Carnegie retirement system (TIAA/CREF) were required to uphold the secondary standard as an entry requirement.  </a:t>
            </a:r>
          </a:p>
          <a:p>
            <a:endParaRPr lang="en-US" baseline="0" dirty="0"/>
          </a:p>
          <a:p>
            <a:r>
              <a:rPr lang="en-US" baseline="0" dirty="0"/>
              <a:t>Standard unit, or Student Hour,  was also underwritten by the Carnegie foundation.  The development of the Student Hour followed on the work of Carnegie Foundation Board Chair Charles </a:t>
            </a:r>
            <a:r>
              <a:rPr lang="en-US" baseline="0" dirty="0" err="1"/>
              <a:t>Eiliot</a:t>
            </a:r>
            <a:r>
              <a:rPr lang="en-US" baseline="0" dirty="0"/>
              <a:t>, formerly the President at Harvard and a  major proponent of both elective curriculum and standardized, </a:t>
            </a:r>
            <a:r>
              <a:rPr lang="en-US" baseline="0" dirty="0" err="1"/>
              <a:t>quantatative</a:t>
            </a:r>
            <a:r>
              <a:rPr lang="en-US" baseline="0" dirty="0"/>
              <a:t> measurement of student learning and progress.  An early definition for the Student Hour came from a report by Morris L. Cooke titled,  </a:t>
            </a:r>
            <a:r>
              <a:rPr lang="en-US" dirty="0"/>
              <a:t>"Academic and Industrial Efficiency.”  The Student Hour that emerged from this</a:t>
            </a:r>
            <a:r>
              <a:rPr lang="en-US" baseline="0" dirty="0"/>
              <a:t> work was defined as “</a:t>
            </a:r>
            <a:r>
              <a:rPr lang="en-US" dirty="0"/>
              <a:t>an hour of lecture, of lab work, or of recitation room work, for a single pupil”</a:t>
            </a:r>
          </a:p>
          <a:p>
            <a:endParaRPr lang="en-US" dirty="0"/>
          </a:p>
          <a:p>
            <a:r>
              <a:rPr lang="en-US" dirty="0"/>
              <a:t>Credit Hour Definition from Washington University in 1903: </a:t>
            </a:r>
          </a:p>
          <a:p>
            <a:endParaRPr lang="en-US" dirty="0"/>
          </a:p>
          <a:p>
            <a:r>
              <a:rPr lang="en-US" dirty="0"/>
              <a:t>“It is assumed that each hour of recitation or lecture shall involve approximately two hours of preparation and each two hours of laboratory one hour of preparation on the part of the average student.”</a:t>
            </a:r>
          </a:p>
          <a:p>
            <a:endParaRPr lang="en-US" dirty="0"/>
          </a:p>
          <a:p>
            <a:endParaRPr lang="en-US" dirty="0"/>
          </a:p>
          <a:p>
            <a:r>
              <a:rPr lang="en-US" dirty="0"/>
              <a:t>Criticism of the system of credits: </a:t>
            </a:r>
          </a:p>
          <a:p>
            <a:r>
              <a:rPr lang="en-US" dirty="0"/>
              <a:t>“One of the most serious evils of American education in school and college is counting by courses—the habit of regarding the school or college as an educational savings bank where credits are deposited to make up the balance required for graduation, or for admission to more advanced study.”</a:t>
            </a:r>
          </a:p>
          <a:p>
            <a:endParaRPr lang="en-US" dirty="0"/>
          </a:p>
          <a:p>
            <a:endParaRPr lang="en-US" dirty="0"/>
          </a:p>
          <a:p>
            <a:r>
              <a:rPr lang="en-US" dirty="0"/>
              <a:t>George Counts: The American Road to Culture (1930)</a:t>
            </a:r>
          </a:p>
          <a:p>
            <a:endParaRPr lang="en-US" dirty="0"/>
          </a:p>
          <a:p>
            <a:r>
              <a:rPr lang="en-US" dirty="0"/>
              <a:t>“In both the secondary and higher schools, the entire curriculum is organized into relatively minute units of work.  Although efforts are always made to insure the pursuit on the part of the student to certain sequences and of unified program, the result is all too often a mere collection of points and credits.  Moreover, as the student remains in the institution from semester to semester, his successes and failures in accumulating these precious credits are meticulously recorded even to fractions of percentages in some office or bureau.  After he has acquired the appropriate number of such disparate units, with but little provision for the integration of his knowledge, he receives either his certificate of graduation from high school or his college degree.”</a:t>
            </a:r>
          </a:p>
          <a:p>
            <a:endParaRPr lang="en-US" dirty="0"/>
          </a:p>
          <a:p>
            <a:endParaRPr lang="en-US" dirty="0"/>
          </a:p>
        </p:txBody>
      </p:sp>
      <p:sp>
        <p:nvSpPr>
          <p:cNvPr id="4" name="Slide Number Placeholder 3"/>
          <p:cNvSpPr>
            <a:spLocks noGrp="1"/>
          </p:cNvSpPr>
          <p:nvPr>
            <p:ph type="sldNum" sz="quarter" idx="10"/>
          </p:nvPr>
        </p:nvSpPr>
        <p:spPr/>
        <p:txBody>
          <a:bodyPr/>
          <a:lstStyle/>
          <a:p>
            <a:fld id="{96A80DE8-0CBA-4144-A201-AE2B8A16A862}" type="slidenum">
              <a:rPr lang="en-US" smtClean="0"/>
              <a:t>3</a:t>
            </a:fld>
            <a:endParaRPr lang="en-US"/>
          </a:p>
        </p:txBody>
      </p:sp>
    </p:spTree>
    <p:extLst>
      <p:ext uri="{BB962C8B-B14F-4D97-AF65-F5344CB8AC3E}">
        <p14:creationId xmlns:p14="http://schemas.microsoft.com/office/powerpoint/2010/main" val="369299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B5EE0-11CC-5C43-B04A-FECB568EEEF6}"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5EE0-11CC-5C43-B04A-FECB568EEEF6}"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B5EE0-11CC-5C43-B04A-FECB568EEEF6}"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5EE0-11CC-5C43-B04A-FECB568EEEF6}"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B5EE0-11CC-5C43-B04A-FECB568EEEF6}"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B5EE0-11CC-5C43-B04A-FECB568EEEF6}"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2B5EE0-11CC-5C43-B04A-FECB568EEEF6}" type="datetimeFigureOut">
              <a:rPr lang="en-US" smtClean="0"/>
              <a:t>7/12/18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A2534-6F11-C545-AC66-8819D50534D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B5EE0-11CC-5C43-B04A-FECB568EEEF6}" type="datetimeFigureOut">
              <a:rPr lang="en-US" smtClean="0"/>
              <a:t>7/12/18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B5EE0-11CC-5C43-B04A-FECB568EEEF6}" type="datetimeFigureOut">
              <a:rPr lang="en-US" smtClean="0"/>
              <a:t>7/12/18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B5EE0-11CC-5C43-B04A-FECB568EEEF6}"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B5EE0-11CC-5C43-B04A-FECB568EEEF6}"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E2B5EE0-11CC-5C43-B04A-FECB568EEEF6}" type="datetimeFigureOut">
              <a:rPr lang="en-US" smtClean="0"/>
              <a:t>7/12/18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21A2534-6F11-C545-AC66-8819D50534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xtranet.cccco.edu/Divisions/AcademicAffairs/CurriculumandInstructionUnit.aspx" TargetMode="External"/><Relationship Id="rId2" Type="http://schemas.openxmlformats.org/officeDocument/2006/relationships/hyperlink" Target="https://govt.westlaw.com/calregs/Document/IA9719B60D48411DEBC02831C6D6C108E?viewType=FullText&amp;originationContext=documenttoc&amp;transitionType=CategoryPageItem&amp;contextData=(sc.Default" TargetMode="External"/><Relationship Id="rId1" Type="http://schemas.openxmlformats.org/officeDocument/2006/relationships/slideLayout" Target="../slideLayouts/slideLayout2.xml"/><Relationship Id="rId6" Type="http://schemas.openxmlformats.org/officeDocument/2006/relationships/hyperlink" Target="https://www2.ed.gov/offices/OSFAP/training/materials/clockhourslides.pdf" TargetMode="External"/><Relationship Id="rId5" Type="http://schemas.openxmlformats.org/officeDocument/2006/relationships/hyperlink" Target="https://www2.ed.gov/policy/highered/reg/hearulemaking/2009/credit.html" TargetMode="External"/><Relationship Id="rId4" Type="http://schemas.openxmlformats.org/officeDocument/2006/relationships/hyperlink" Target="https://www.ecfr.gov/cgi-bin/text-idx?rgn=div8&amp;node=34:3.1.3.1.1.1.23.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8857"/>
            <a:ext cx="7772400" cy="2046405"/>
          </a:xfrm>
        </p:spPr>
        <p:txBody>
          <a:bodyPr/>
          <a:lstStyle/>
          <a:p>
            <a:r>
              <a:rPr lang="en-US" dirty="0"/>
              <a:t>Credit Hour Calculations</a:t>
            </a:r>
          </a:p>
        </p:txBody>
      </p:sp>
      <p:sp>
        <p:nvSpPr>
          <p:cNvPr id="3" name="Subtitle 2"/>
          <p:cNvSpPr>
            <a:spLocks noGrp="1"/>
          </p:cNvSpPr>
          <p:nvPr>
            <p:ph type="subTitle" idx="1"/>
          </p:nvPr>
        </p:nvSpPr>
        <p:spPr>
          <a:xfrm>
            <a:off x="789410" y="3797904"/>
            <a:ext cx="6982990" cy="2286001"/>
          </a:xfrm>
        </p:spPr>
        <p:txBody>
          <a:bodyPr>
            <a:normAutofit/>
          </a:bodyPr>
          <a:lstStyle/>
          <a:p>
            <a:r>
              <a:rPr lang="en-US" i="1" dirty="0"/>
              <a:t>Craig </a:t>
            </a:r>
            <a:r>
              <a:rPr lang="en-US" i="1" dirty="0" err="1"/>
              <a:t>Rutan</a:t>
            </a:r>
            <a:endParaRPr lang="en-US" sz="1900" i="1" dirty="0"/>
          </a:p>
          <a:p>
            <a:r>
              <a:rPr lang="en-US" sz="1900" i="1"/>
              <a:t>ASCCC Secretary</a:t>
            </a:r>
            <a:endParaRPr lang="en-US" sz="1900" i="1" dirty="0"/>
          </a:p>
          <a:p>
            <a:endParaRPr lang="en-US" sz="1900" i="1" dirty="0"/>
          </a:p>
          <a:p>
            <a:r>
              <a:rPr lang="en-US" sz="2000" i="1" dirty="0"/>
              <a:t>Erik Shearer</a:t>
            </a:r>
          </a:p>
          <a:p>
            <a:r>
              <a:rPr lang="en-US" sz="1900" i="1" dirty="0"/>
              <a:t>Assistant Superintendent / Vice President of Instruction</a:t>
            </a:r>
          </a:p>
          <a:p>
            <a:r>
              <a:rPr lang="en-US" sz="1900" i="1" dirty="0"/>
              <a:t>Napa Valley College</a:t>
            </a:r>
          </a:p>
          <a:p>
            <a:endParaRPr lang="en-US" sz="1900" i="1" dirty="0"/>
          </a:p>
          <a:p>
            <a:endParaRPr lang="en-US" sz="1900" i="1" dirty="0"/>
          </a:p>
          <a:p>
            <a:endParaRPr lang="en-US" dirty="0"/>
          </a:p>
        </p:txBody>
      </p:sp>
      <p:pic>
        <p:nvPicPr>
          <p:cNvPr id="4" name="Picture 3" descr="ASCCC_Logo">
            <a:extLst>
              <a:ext uri="{FF2B5EF4-FFF2-40B4-BE49-F238E27FC236}">
                <a16:creationId xmlns:a16="http://schemas.microsoft.com/office/drawing/2014/main" id="{5447E007-CFA2-1C45-8867-23AA8BB3FBD8}"/>
              </a:ext>
            </a:extLst>
          </p:cNvPr>
          <p:cNvPicPr/>
          <p:nvPr/>
        </p:nvPicPr>
        <p:blipFill>
          <a:blip r:embed="rId2"/>
          <a:srcRect/>
          <a:stretch>
            <a:fillRect/>
          </a:stretch>
        </p:blipFill>
        <p:spPr bwMode="auto">
          <a:xfrm>
            <a:off x="2565396" y="451725"/>
            <a:ext cx="3791861" cy="927132"/>
          </a:xfrm>
          <a:prstGeom prst="rect">
            <a:avLst/>
          </a:prstGeom>
          <a:noFill/>
          <a:ln w="9525">
            <a:noFill/>
            <a:miter lim="800000"/>
            <a:headEnd/>
            <a:tailEnd/>
          </a:ln>
        </p:spPr>
      </p:pic>
    </p:spTree>
    <p:extLst>
      <p:ext uri="{BB962C8B-B14F-4D97-AF65-F5344CB8AC3E}">
        <p14:creationId xmlns:p14="http://schemas.microsoft.com/office/powerpoint/2010/main" val="429441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Essential Terminology</a:t>
            </a:r>
          </a:p>
        </p:txBody>
      </p:sp>
      <p:sp>
        <p:nvSpPr>
          <p:cNvPr id="3" name="Content Placeholder 2"/>
          <p:cNvSpPr>
            <a:spLocks noGrp="1"/>
          </p:cNvSpPr>
          <p:nvPr>
            <p:ph idx="1"/>
          </p:nvPr>
        </p:nvSpPr>
        <p:spPr>
          <a:xfrm>
            <a:off x="457200" y="1524000"/>
            <a:ext cx="7945439" cy="4849205"/>
          </a:xfrm>
        </p:spPr>
        <p:txBody>
          <a:bodyPr>
            <a:normAutofit fontScale="85000" lnSpcReduction="20000"/>
          </a:bodyPr>
          <a:lstStyle/>
          <a:p>
            <a:pPr marL="0" indent="0">
              <a:buNone/>
            </a:pPr>
            <a:r>
              <a:rPr lang="en-US" b="1" dirty="0"/>
              <a:t>Total Contact Hours</a:t>
            </a:r>
            <a:endParaRPr lang="en-US" dirty="0"/>
          </a:p>
          <a:p>
            <a:r>
              <a:rPr lang="en-US" dirty="0"/>
              <a:t>Sum of all contact hours for the course in all calculations categories.  These are the hours the student is under the direct supervision of an instructor and are used to determine FTES and apportionment. </a:t>
            </a:r>
          </a:p>
          <a:p>
            <a:pPr marL="0" indent="0">
              <a:buNone/>
            </a:pPr>
            <a:endParaRPr lang="en-US" dirty="0"/>
          </a:p>
          <a:p>
            <a:pPr marL="0" indent="0">
              <a:buNone/>
            </a:pPr>
            <a:r>
              <a:rPr lang="en-US" b="1" dirty="0"/>
              <a:t>Outside-of-class Hours</a:t>
            </a:r>
          </a:p>
          <a:p>
            <a:r>
              <a:rPr lang="en-US" dirty="0"/>
              <a:t>Hours students are expected to engage in course work outside of the classroom.</a:t>
            </a:r>
          </a:p>
          <a:p>
            <a:endParaRPr lang="en-US" b="1" dirty="0"/>
          </a:p>
          <a:p>
            <a:pPr marL="0" indent="0">
              <a:buNone/>
            </a:pPr>
            <a:r>
              <a:rPr lang="en-US" b="1" dirty="0"/>
              <a:t>Hours of Total Student Work</a:t>
            </a:r>
          </a:p>
          <a:p>
            <a:r>
              <a:rPr lang="en-US" dirty="0"/>
              <a:t>Term used in the revised regulations to describe the sum of contact hours and outside-of-class (homework) hours. </a:t>
            </a:r>
          </a:p>
          <a:p>
            <a:pPr marL="0" indent="0">
              <a:buNone/>
            </a:pPr>
            <a:endParaRPr lang="en-US" dirty="0"/>
          </a:p>
          <a:p>
            <a:pPr marL="0" indent="0">
              <a:buNone/>
            </a:pPr>
            <a:r>
              <a:rPr lang="en-US" b="1" dirty="0"/>
              <a:t>Hours-per-unit Divisor</a:t>
            </a:r>
          </a:p>
          <a:p>
            <a:r>
              <a:rPr lang="en-US" dirty="0"/>
              <a:t>Total student learning hours (contact + outside) for which the college awards one unit of credit. </a:t>
            </a:r>
          </a:p>
          <a:p>
            <a:pPr marL="0" indent="0">
              <a:buNone/>
            </a:pPr>
            <a:endParaRPr lang="en-US" i="1" dirty="0"/>
          </a:p>
          <a:p>
            <a:pPr marL="0" indent="0">
              <a:buNone/>
            </a:pPr>
            <a:endParaRPr lang="en-US" b="1" dirty="0"/>
          </a:p>
        </p:txBody>
      </p:sp>
    </p:spTree>
    <p:extLst>
      <p:ext uri="{BB962C8B-B14F-4D97-AF65-F5344CB8AC3E}">
        <p14:creationId xmlns:p14="http://schemas.microsoft.com/office/powerpoint/2010/main" val="4659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Formula</a:t>
            </a:r>
          </a:p>
        </p:txBody>
      </p:sp>
      <p:sp>
        <p:nvSpPr>
          <p:cNvPr id="3" name="Content Placeholder 2"/>
          <p:cNvSpPr>
            <a:spLocks noGrp="1"/>
          </p:cNvSpPr>
          <p:nvPr>
            <p:ph idx="1"/>
          </p:nvPr>
        </p:nvSpPr>
        <p:spPr>
          <a:xfrm>
            <a:off x="457200" y="2242616"/>
            <a:ext cx="8229600" cy="4234384"/>
          </a:xfrm>
        </p:spPr>
        <p:txBody>
          <a:bodyPr/>
          <a:lstStyle/>
          <a:p>
            <a:pPr marL="0" indent="0">
              <a:buNone/>
            </a:pPr>
            <a:r>
              <a:rPr lang="en-US" sz="2800" b="1" dirty="0"/>
              <a:t>Units of Credit = </a:t>
            </a:r>
          </a:p>
          <a:p>
            <a:pPr marL="0" indent="0">
              <a:buNone/>
            </a:pPr>
            <a:endParaRPr lang="en-US" dirty="0"/>
          </a:p>
          <a:p>
            <a:pPr marL="0" indent="0" algn="ctr">
              <a:buNone/>
            </a:pPr>
            <a:r>
              <a:rPr lang="en-US" u="sng" dirty="0"/>
              <a:t>[Total Contact Hours + Outside-of-class Hours]</a:t>
            </a:r>
            <a:br>
              <a:rPr lang="en-US" u="sng" dirty="0"/>
            </a:br>
            <a:r>
              <a:rPr lang="en-US" dirty="0"/>
              <a:t>Hours-per-unit Divisor</a:t>
            </a:r>
          </a:p>
          <a:p>
            <a:pPr marL="0" indent="0" algn="just">
              <a:buNone/>
            </a:pPr>
            <a:endParaRPr lang="en-US" dirty="0"/>
          </a:p>
          <a:p>
            <a:pPr marL="0" indent="0" algn="just">
              <a:buNone/>
            </a:pPr>
            <a:endParaRPr lang="en-US" dirty="0"/>
          </a:p>
          <a:p>
            <a:pPr marL="0" indent="0" algn="just">
              <a:buNone/>
            </a:pPr>
            <a:r>
              <a:rPr lang="en-US" sz="1800" i="1" dirty="0"/>
              <a:t>Round the result down to the nearest increment of credit awarded by the college.  Colleges may award units of credit in increments smaller than .5.  Courses under .5 units may use other increments, e.g. .1, .125, .15, .25, etc.   No zero-unit courses are permitted.  </a:t>
            </a:r>
          </a:p>
        </p:txBody>
      </p:sp>
    </p:spTree>
    <p:extLst>
      <p:ext uri="{BB962C8B-B14F-4D97-AF65-F5344CB8AC3E}">
        <p14:creationId xmlns:p14="http://schemas.microsoft.com/office/powerpoint/2010/main" val="3986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Work Experience</a:t>
            </a:r>
          </a:p>
        </p:txBody>
      </p:sp>
      <p:sp>
        <p:nvSpPr>
          <p:cNvPr id="3" name="Content Placeholder 2"/>
          <p:cNvSpPr>
            <a:spLocks noGrp="1"/>
          </p:cNvSpPr>
          <p:nvPr>
            <p:ph idx="1"/>
          </p:nvPr>
        </p:nvSpPr>
        <p:spPr>
          <a:xfrm>
            <a:off x="673100" y="2052579"/>
            <a:ext cx="7729539" cy="3984683"/>
          </a:xfrm>
        </p:spPr>
        <p:txBody>
          <a:bodyPr>
            <a:normAutofit lnSpcReduction="10000"/>
          </a:bodyPr>
          <a:lstStyle/>
          <a:p>
            <a:r>
              <a:rPr lang="en-US" sz="2800" dirty="0"/>
              <a:t>75 hours (50) of paid work experience = 1 unit </a:t>
            </a:r>
          </a:p>
          <a:p>
            <a:pPr marL="0" indent="0">
              <a:buNone/>
            </a:pPr>
            <a:endParaRPr lang="en-US" sz="2800" dirty="0"/>
          </a:p>
          <a:p>
            <a:r>
              <a:rPr lang="en-US" sz="2800" dirty="0"/>
              <a:t>60 hours (40) of un-paid work experience = 1 unit</a:t>
            </a:r>
          </a:p>
          <a:p>
            <a:r>
              <a:rPr lang="en-US" sz="2800" dirty="0"/>
              <a:t>.5 unit increments are permissible (as of April 19, 2018)</a:t>
            </a:r>
          </a:p>
          <a:p>
            <a:pPr marL="0" indent="0">
              <a:buNone/>
            </a:pPr>
            <a:endParaRPr lang="en-US" sz="2800" dirty="0"/>
          </a:p>
          <a:p>
            <a:pPr marL="0" indent="0">
              <a:buNone/>
            </a:pPr>
            <a:r>
              <a:rPr lang="en-US" i="1" dirty="0"/>
              <a:t>These standards are referenced in §55002.5, but are housed in §55256.5</a:t>
            </a:r>
          </a:p>
        </p:txBody>
      </p:sp>
    </p:spTree>
    <p:extLst>
      <p:ext uri="{BB962C8B-B14F-4D97-AF65-F5344CB8AC3E}">
        <p14:creationId xmlns:p14="http://schemas.microsoft.com/office/powerpoint/2010/main" val="17614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Clock Hour Programs</a:t>
            </a:r>
          </a:p>
        </p:txBody>
      </p:sp>
      <p:sp>
        <p:nvSpPr>
          <p:cNvPr id="3" name="Content Placeholder 2"/>
          <p:cNvSpPr>
            <a:spLocks noGrp="1"/>
          </p:cNvSpPr>
          <p:nvPr>
            <p:ph idx="1"/>
          </p:nvPr>
        </p:nvSpPr>
        <p:spPr>
          <a:xfrm>
            <a:off x="673100" y="1636194"/>
            <a:ext cx="7729539" cy="4987513"/>
          </a:xfrm>
        </p:spPr>
        <p:txBody>
          <a:bodyPr>
            <a:normAutofit fontScale="70000" lnSpcReduction="20000"/>
          </a:bodyPr>
          <a:lstStyle/>
          <a:p>
            <a:pPr marL="0" indent="0">
              <a:buNone/>
            </a:pPr>
            <a:r>
              <a:rPr lang="en-US" sz="2800" dirty="0"/>
              <a:t>Defined in federal regulations USDE 34 CFR §668.8(k)(2)(</a:t>
            </a:r>
            <a:r>
              <a:rPr lang="en-US" sz="2800" dirty="0" err="1"/>
              <a:t>i</a:t>
            </a:r>
            <a:r>
              <a:rPr lang="en-US" sz="2800" dirty="0"/>
              <a:t>)(A) and 668.8(l).</a:t>
            </a:r>
          </a:p>
          <a:p>
            <a:pPr marL="0" indent="0">
              <a:buNone/>
            </a:pPr>
            <a:endParaRPr lang="en-US" sz="1300" dirty="0"/>
          </a:p>
          <a:p>
            <a:pPr marL="274320" lvl="1" indent="0" algn="ctr">
              <a:buNone/>
            </a:pPr>
            <a:r>
              <a:rPr lang="en-US" sz="3000" b="1" dirty="0"/>
              <a:t>37.5 clock hours = 1 unit of credit</a:t>
            </a:r>
          </a:p>
          <a:p>
            <a:pPr marL="274320" lvl="1" indent="0">
              <a:buNone/>
            </a:pPr>
            <a:endParaRPr lang="en-US" sz="2200" b="1" dirty="0"/>
          </a:p>
          <a:p>
            <a:pPr marL="0" indent="0">
              <a:buNone/>
            </a:pPr>
            <a:r>
              <a:rPr lang="en-US" sz="2800" dirty="0"/>
              <a:t>Because… </a:t>
            </a:r>
          </a:p>
          <a:p>
            <a:pPr lvl="1"/>
            <a:r>
              <a:rPr lang="en-US" sz="2400" dirty="0"/>
              <a:t>1 hour = 50 minutes for credit hour calculations</a:t>
            </a:r>
          </a:p>
          <a:p>
            <a:pPr lvl="1"/>
            <a:r>
              <a:rPr lang="en-US" sz="2400" dirty="0"/>
              <a:t>1 unit of credit = minimum of 45, 50-minute hours</a:t>
            </a:r>
          </a:p>
          <a:p>
            <a:pPr lvl="1"/>
            <a:r>
              <a:rPr lang="en-US" sz="2400" dirty="0"/>
              <a:t>45 x 50 = 2250 minutes </a:t>
            </a:r>
          </a:p>
          <a:p>
            <a:pPr lvl="1"/>
            <a:r>
              <a:rPr lang="en-US" sz="2400" dirty="0"/>
              <a:t>2250 / 60 = 37.5</a:t>
            </a:r>
          </a:p>
          <a:p>
            <a:pPr lvl="1"/>
            <a:endParaRPr lang="en-US" dirty="0"/>
          </a:p>
          <a:p>
            <a:pPr marL="0" indent="0">
              <a:buNone/>
            </a:pPr>
            <a:r>
              <a:rPr lang="en-US" sz="2800" dirty="0"/>
              <a:t>Newer regulation and definition that is just now being reviewed under 2014 ACCJC Standards (II.A.9).</a:t>
            </a:r>
          </a:p>
          <a:p>
            <a:pPr marL="0" indent="0">
              <a:buNone/>
            </a:pPr>
            <a:endParaRPr lang="en-US" sz="2800" dirty="0"/>
          </a:p>
          <a:p>
            <a:pPr marL="0" indent="0">
              <a:buNone/>
            </a:pPr>
            <a:r>
              <a:rPr lang="en-US" sz="2600" i="1" dirty="0"/>
              <a:t>Talk to your Financial Aid Officer to determine if any of your programs are reported to the Department of Education as “clock hour” programs.  This information is reported on the PPA submitted to the department of education.  </a:t>
            </a:r>
          </a:p>
        </p:txBody>
      </p:sp>
    </p:spTree>
    <p:extLst>
      <p:ext uri="{BB962C8B-B14F-4D97-AF65-F5344CB8AC3E}">
        <p14:creationId xmlns:p14="http://schemas.microsoft.com/office/powerpoint/2010/main" val="31678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dissolve">
                                      <p:cBhvr>
                                        <p:cTn id="21" dur="500"/>
                                        <p:tgtEl>
                                          <p:spTgt spid="3">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dissolv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Information on Clock Hour Programs</a:t>
            </a:r>
          </a:p>
        </p:txBody>
      </p:sp>
      <p:pic>
        <p:nvPicPr>
          <p:cNvPr id="10" name="Content Placeholder 9" descr="Screen Shot 2018-07-10 at 9.43.14 PM.png"/>
          <p:cNvPicPr>
            <a:picLocks noGrp="1" noChangeAspect="1"/>
          </p:cNvPicPr>
          <p:nvPr>
            <p:ph idx="1"/>
          </p:nvPr>
        </p:nvPicPr>
        <p:blipFill>
          <a:blip r:embed="rId2">
            <a:extLst>
              <a:ext uri="{28A0092B-C50C-407E-A947-70E740481C1C}">
                <a14:useLocalDpi xmlns:a14="http://schemas.microsoft.com/office/drawing/2010/main" val="0"/>
              </a:ext>
            </a:extLst>
          </a:blip>
          <a:srcRect l="-13429" r="-13429"/>
          <a:stretch>
            <a:fillRect/>
          </a:stretch>
        </p:blipFill>
        <p:spPr/>
      </p:pic>
    </p:spTree>
    <p:extLst>
      <p:ext uri="{BB962C8B-B14F-4D97-AF65-F5344CB8AC3E}">
        <p14:creationId xmlns:p14="http://schemas.microsoft.com/office/powerpoint/2010/main" val="72061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 Explanation of standards</a:t>
            </a:r>
            <a:br>
              <a:rPr lang="en-US" dirty="0"/>
            </a:br>
            <a:endParaRPr lang="en-US" sz="3600" dirty="0"/>
          </a:p>
        </p:txBody>
      </p:sp>
    </p:spTree>
    <p:extLst>
      <p:ext uri="{BB962C8B-B14F-4D97-AF65-F5344CB8AC3E}">
        <p14:creationId xmlns:p14="http://schemas.microsoft.com/office/powerpoint/2010/main" val="243806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Typical Ratios  </a:t>
            </a:r>
          </a:p>
        </p:txBody>
      </p:sp>
      <p:sp>
        <p:nvSpPr>
          <p:cNvPr id="3" name="Content Placeholder 2"/>
          <p:cNvSpPr>
            <a:spLocks noGrp="1"/>
          </p:cNvSpPr>
          <p:nvPr>
            <p:ph idx="1"/>
          </p:nvPr>
        </p:nvSpPr>
        <p:spPr>
          <a:xfrm>
            <a:off x="566982" y="1524000"/>
            <a:ext cx="7835657" cy="4513263"/>
          </a:xfrm>
        </p:spPr>
        <p:txBody>
          <a:bodyPr>
            <a:normAutofit/>
          </a:bodyPr>
          <a:lstStyle/>
          <a:p>
            <a:pPr marL="0" indent="0">
              <a:buNone/>
            </a:pPr>
            <a:r>
              <a:rPr lang="en-US" sz="2000" dirty="0"/>
              <a:t>The standard formula includes typical ratios for contact- to homework hours that are not specified in law, but are drawn from standard practices in higher education. The three typical ratios, expressed in weekly hours, are as follows: </a:t>
            </a:r>
          </a:p>
          <a:p>
            <a:pPr marL="0" indent="0">
              <a:buNone/>
            </a:pPr>
            <a:endParaRPr lang="en-US" sz="2000" dirty="0"/>
          </a:p>
          <a:p>
            <a:pPr marL="0" indent="0">
              <a:buNone/>
            </a:pPr>
            <a:endParaRPr lang="en-US" sz="2000" dirty="0"/>
          </a:p>
          <a:p>
            <a:pPr marL="0" indent="0">
              <a:buNone/>
            </a:pPr>
            <a:endParaRPr lang="en-US" sz="3200" dirty="0"/>
          </a:p>
          <a:p>
            <a:pPr marL="0" indent="0">
              <a:buNone/>
            </a:pP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292622129"/>
              </p:ext>
            </p:extLst>
          </p:nvPr>
        </p:nvGraphicFramePr>
        <p:xfrm>
          <a:off x="1620139" y="2978147"/>
          <a:ext cx="6000097" cy="2827957"/>
        </p:xfrm>
        <a:graphic>
          <a:graphicData uri="http://schemas.openxmlformats.org/drawingml/2006/table">
            <a:tbl>
              <a:tblPr/>
              <a:tblGrid>
                <a:gridCol w="4151727">
                  <a:extLst>
                    <a:ext uri="{9D8B030D-6E8A-4147-A177-3AD203B41FA5}">
                      <a16:colId xmlns:a16="http://schemas.microsoft.com/office/drawing/2014/main" val="20000"/>
                    </a:ext>
                  </a:extLst>
                </a:gridCol>
                <a:gridCol w="924185">
                  <a:extLst>
                    <a:ext uri="{9D8B030D-6E8A-4147-A177-3AD203B41FA5}">
                      <a16:colId xmlns:a16="http://schemas.microsoft.com/office/drawing/2014/main" val="20001"/>
                    </a:ext>
                  </a:extLst>
                </a:gridCol>
                <a:gridCol w="924185">
                  <a:extLst>
                    <a:ext uri="{9D8B030D-6E8A-4147-A177-3AD203B41FA5}">
                      <a16:colId xmlns:a16="http://schemas.microsoft.com/office/drawing/2014/main" val="20002"/>
                    </a:ext>
                  </a:extLst>
                </a:gridCol>
              </a:tblGrid>
              <a:tr h="684745">
                <a:tc>
                  <a:txBody>
                    <a:bodyPr/>
                    <a:lstStyle/>
                    <a:p>
                      <a:pPr algn="l" fontAlgn="ctr"/>
                      <a:r>
                        <a:rPr lang="en-US" sz="1600" b="1" i="0" u="none" strike="noStrike" dirty="0">
                          <a:solidFill>
                            <a:srgbClr val="000000"/>
                          </a:solidFill>
                          <a:effectLst/>
                          <a:latin typeface="Calibri"/>
                        </a:rPr>
                        <a:t>Academic Activity</a:t>
                      </a:r>
                    </a:p>
                  </a:txBody>
                  <a:tcPr marL="12700" marR="12700" marT="12700" marB="0" anchor="ctr">
                    <a:lnL>
                      <a:noFill/>
                    </a:lnL>
                    <a:lnR>
                      <a:noFill/>
                    </a:lnR>
                    <a:lnT>
                      <a:noFill/>
                    </a:lnT>
                    <a:lnB>
                      <a:noFill/>
                    </a:lnB>
                    <a:solidFill>
                      <a:srgbClr val="8DB4E2"/>
                    </a:solidFill>
                  </a:tcPr>
                </a:tc>
                <a:tc>
                  <a:txBody>
                    <a:bodyPr/>
                    <a:lstStyle/>
                    <a:p>
                      <a:pPr algn="ctr" fontAlgn="ctr"/>
                      <a:r>
                        <a:rPr lang="en-US" sz="1200" b="1" i="0" u="none" strike="noStrike">
                          <a:solidFill>
                            <a:srgbClr val="000000"/>
                          </a:solidFill>
                          <a:effectLst/>
                          <a:latin typeface="Calibri"/>
                        </a:rPr>
                        <a:t>Weekly Contact Hours</a:t>
                      </a:r>
                    </a:p>
                  </a:txBody>
                  <a:tcPr marL="12700" marR="12700" marT="12700" marB="0" anchor="ctr">
                    <a:lnL>
                      <a:noFill/>
                    </a:lnL>
                    <a:lnR>
                      <a:noFill/>
                    </a:lnR>
                    <a:lnT>
                      <a:noFill/>
                    </a:lnT>
                    <a:lnB>
                      <a:noFill/>
                    </a:lnB>
                    <a:solidFill>
                      <a:srgbClr val="8DB4E2"/>
                    </a:solidFill>
                  </a:tcPr>
                </a:tc>
                <a:tc>
                  <a:txBody>
                    <a:bodyPr/>
                    <a:lstStyle/>
                    <a:p>
                      <a:pPr algn="ctr" fontAlgn="ctr"/>
                      <a:r>
                        <a:rPr lang="en-US" sz="1200" b="1" i="0" u="none" strike="noStrike">
                          <a:solidFill>
                            <a:srgbClr val="000000"/>
                          </a:solidFill>
                          <a:effectLst/>
                          <a:latin typeface="Calibri"/>
                        </a:rPr>
                        <a:t>Weekly Outside-of-class Hours</a:t>
                      </a:r>
                    </a:p>
                  </a:txBody>
                  <a:tcPr marL="12700" marR="12700" marT="12700" marB="0" anchor="ctr">
                    <a:lnL>
                      <a:noFill/>
                    </a:lnL>
                    <a:lnR>
                      <a:noFill/>
                    </a:lnR>
                    <a:lnT>
                      <a:noFill/>
                    </a:lnT>
                    <a:lnB>
                      <a:noFill/>
                    </a:lnB>
                    <a:solidFill>
                      <a:srgbClr val="8DB4E2"/>
                    </a:solidFill>
                  </a:tcPr>
                </a:tc>
                <a:extLst>
                  <a:ext uri="{0D108BD9-81ED-4DB2-BD59-A6C34878D82A}">
                    <a16:rowId xmlns:a16="http://schemas.microsoft.com/office/drawing/2014/main" val="10000"/>
                  </a:ext>
                </a:extLst>
              </a:tr>
              <a:tr h="714404">
                <a:tc>
                  <a:txBody>
                    <a:bodyPr/>
                    <a:lstStyle/>
                    <a:p>
                      <a:pPr algn="l" fontAlgn="ctr"/>
                      <a:r>
                        <a:rPr lang="en-US" sz="1600" b="1" i="0" u="none" strike="noStrike" dirty="0">
                          <a:solidFill>
                            <a:srgbClr val="000000"/>
                          </a:solidFill>
                          <a:effectLst/>
                          <a:latin typeface="Calibri"/>
                        </a:rPr>
                        <a:t>Lecture</a:t>
                      </a:r>
                      <a:br>
                        <a:rPr lang="en-US" sz="1600" b="0" i="0" u="none" strike="noStrike" dirty="0">
                          <a:solidFill>
                            <a:srgbClr val="000000"/>
                          </a:solidFill>
                          <a:effectLst/>
                          <a:latin typeface="Calibri"/>
                        </a:rPr>
                      </a:br>
                      <a:r>
                        <a:rPr lang="en-US" sz="1200" b="0" i="0" u="none" strike="noStrike" dirty="0">
                          <a:solidFill>
                            <a:srgbClr val="000000"/>
                          </a:solidFill>
                          <a:effectLst/>
                          <a:latin typeface="Calibri"/>
                        </a:rPr>
                        <a:t>(Lecture, Discussion, Seminar, and Related Work)</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714404">
                <a:tc>
                  <a:txBody>
                    <a:bodyPr/>
                    <a:lstStyle/>
                    <a:p>
                      <a:pPr algn="l" fontAlgn="ctr"/>
                      <a:r>
                        <a:rPr lang="en-US" sz="1600" b="1" i="0" u="none" strike="noStrike" dirty="0">
                          <a:solidFill>
                            <a:srgbClr val="000000"/>
                          </a:solidFill>
                          <a:effectLst/>
                          <a:latin typeface="Calibri"/>
                        </a:rPr>
                        <a:t>Activity</a:t>
                      </a:r>
                      <a:br>
                        <a:rPr lang="en-US" sz="1600" b="1" i="0" u="none" strike="noStrike" dirty="0">
                          <a:solidFill>
                            <a:srgbClr val="000000"/>
                          </a:solidFill>
                          <a:effectLst/>
                          <a:latin typeface="Calibri"/>
                        </a:rPr>
                      </a:br>
                      <a:r>
                        <a:rPr lang="en-US" sz="1200" b="0" i="0" u="none" strike="noStrike" dirty="0">
                          <a:solidFill>
                            <a:srgbClr val="000000"/>
                          </a:solidFill>
                          <a:effectLst/>
                          <a:latin typeface="Calibri"/>
                        </a:rPr>
                        <a:t>(Activity, Lab/w Homework, Studio, and Similar)</a:t>
                      </a:r>
                      <a:endParaRPr lang="en-US" sz="1200" b="1" i="0" u="none" strike="noStrike" dirty="0">
                        <a:solidFill>
                          <a:srgbClr val="000000"/>
                        </a:solidFill>
                        <a:effectLst/>
                        <a:latin typeface="Calibri"/>
                      </a:endParaRPr>
                    </a:p>
                  </a:txBody>
                  <a:tcPr marL="12700" marR="12700" marT="12700"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2</a:t>
                      </a:r>
                    </a:p>
                  </a:txBody>
                  <a:tcPr marL="12700" marR="12700" marT="12700"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1</a:t>
                      </a:r>
                    </a:p>
                  </a:txBody>
                  <a:tcPr marL="12700" marR="12700" marT="12700"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714404">
                <a:tc>
                  <a:txBody>
                    <a:bodyPr/>
                    <a:lstStyle/>
                    <a:p>
                      <a:pPr algn="l" fontAlgn="ctr"/>
                      <a:r>
                        <a:rPr lang="en-US" sz="1600" b="1" i="0" u="none" strike="noStrike" dirty="0">
                          <a:solidFill>
                            <a:srgbClr val="000000"/>
                          </a:solidFill>
                          <a:effectLst/>
                          <a:latin typeface="Calibri"/>
                        </a:rPr>
                        <a:t>Laboratory</a:t>
                      </a:r>
                      <a:br>
                        <a:rPr lang="en-US" sz="1600" b="1" i="0" u="none" strike="noStrike" dirty="0">
                          <a:solidFill>
                            <a:srgbClr val="000000"/>
                          </a:solidFill>
                          <a:effectLst/>
                          <a:latin typeface="Calibri"/>
                        </a:rPr>
                      </a:br>
                      <a:r>
                        <a:rPr lang="en-US" sz="1200" b="0" i="0" u="none" strike="noStrike" dirty="0">
                          <a:solidFill>
                            <a:srgbClr val="000000"/>
                          </a:solidFill>
                          <a:effectLst/>
                          <a:latin typeface="Calibri"/>
                        </a:rPr>
                        <a:t>(Traditional Lab, Clinical, and Similar)</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0</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086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Hours-per-unit Divisor</a:t>
            </a:r>
          </a:p>
        </p:txBody>
      </p:sp>
      <p:sp>
        <p:nvSpPr>
          <p:cNvPr id="3" name="Content Placeholder 2"/>
          <p:cNvSpPr>
            <a:spLocks noGrp="1"/>
          </p:cNvSpPr>
          <p:nvPr>
            <p:ph idx="1"/>
          </p:nvPr>
        </p:nvSpPr>
        <p:spPr>
          <a:xfrm>
            <a:off x="457200" y="1524000"/>
            <a:ext cx="7945439" cy="4513263"/>
          </a:xfrm>
        </p:spPr>
        <p:txBody>
          <a:bodyPr>
            <a:normAutofit fontScale="77500" lnSpcReduction="20000"/>
          </a:bodyPr>
          <a:lstStyle/>
          <a:p>
            <a:pPr marL="0" indent="0">
              <a:buNone/>
            </a:pPr>
            <a:r>
              <a:rPr lang="en-US" sz="2300" b="1" dirty="0"/>
              <a:t>Total hours of student (contact + outside) for which the college awards one unit of credit, based on the length of the primary term. </a:t>
            </a:r>
          </a:p>
          <a:p>
            <a:pPr marL="0" indent="0">
              <a:buNone/>
            </a:pPr>
            <a:endParaRPr lang="en-US" sz="2000" b="1" dirty="0"/>
          </a:p>
          <a:p>
            <a:pPr lvl="5"/>
            <a:r>
              <a:rPr lang="en-US" sz="2300" dirty="0"/>
              <a:t>16 weeks 	= 	48 hours</a:t>
            </a:r>
          </a:p>
          <a:p>
            <a:pPr lvl="5"/>
            <a:r>
              <a:rPr lang="en-US" sz="2300" dirty="0"/>
              <a:t>17 weeks 	= 	51 hours</a:t>
            </a:r>
          </a:p>
          <a:p>
            <a:pPr lvl="5"/>
            <a:r>
              <a:rPr lang="en-US" sz="2300" dirty="0"/>
              <a:t>17.5 weeks 	= 	52.5 hours</a:t>
            </a:r>
          </a:p>
          <a:p>
            <a:pPr lvl="5"/>
            <a:r>
              <a:rPr lang="en-US" sz="2300" dirty="0"/>
              <a:t>18 weeks 	= 	54 hours</a:t>
            </a:r>
          </a:p>
          <a:p>
            <a:pPr marL="0" indent="0">
              <a:buNone/>
            </a:pPr>
            <a:endParaRPr lang="en-US" sz="2000" dirty="0"/>
          </a:p>
          <a:p>
            <a:r>
              <a:rPr lang="en-US" sz="2000" dirty="0"/>
              <a:t>Minimum of 48, maximum of 54. (Min 33, max 36 quarter)  </a:t>
            </a:r>
          </a:p>
          <a:p>
            <a:pPr marL="0" indent="0">
              <a:buNone/>
            </a:pPr>
            <a:endParaRPr lang="en-US" sz="2000" dirty="0"/>
          </a:p>
          <a:p>
            <a:r>
              <a:rPr lang="en-US" sz="2000" dirty="0"/>
              <a:t>Can also be expressed as range, e.g. 48 – 54.</a:t>
            </a:r>
          </a:p>
          <a:p>
            <a:pPr marL="0" indent="0">
              <a:buNone/>
            </a:pPr>
            <a:endParaRPr lang="en-US" sz="2000" dirty="0"/>
          </a:p>
          <a:p>
            <a:r>
              <a:rPr lang="en-US" sz="2000" dirty="0"/>
              <a:t>Divisor and dividend in local calculations should match, e.g. if college bases the dividend on a 51 = 1 unit model, the divisor should be 51.  </a:t>
            </a:r>
          </a:p>
          <a:p>
            <a:pPr marL="0" indent="0">
              <a:buNone/>
            </a:pPr>
            <a:endParaRPr lang="en-US" sz="2000" dirty="0"/>
          </a:p>
          <a:p>
            <a:r>
              <a:rPr lang="en-US" sz="2000" dirty="0"/>
              <a:t>Colleges that indicate the minimum and maximum range of 48 – 54 should show that same range for the dividend in the equation and resulting unit calculation. </a:t>
            </a:r>
          </a:p>
          <a:p>
            <a:endParaRPr lang="en-US" sz="2000" dirty="0"/>
          </a:p>
        </p:txBody>
      </p:sp>
    </p:spTree>
    <p:extLst>
      <p:ext uri="{BB962C8B-B14F-4D97-AF65-F5344CB8AC3E}">
        <p14:creationId xmlns:p14="http://schemas.microsoft.com/office/powerpoint/2010/main" val="325073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178"/>
            <a:ext cx="8229600" cy="990600"/>
          </a:xfrm>
        </p:spPr>
        <p:txBody>
          <a:bodyPr>
            <a:normAutofit/>
          </a:bodyPr>
          <a:lstStyle/>
          <a:p>
            <a:r>
              <a:rPr lang="en-US" dirty="0"/>
              <a:t>Outside-of-Class Hours</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sz="2000" b="1" dirty="0"/>
              <a:t>Hours students are expected to engage in course work outside of the classroom. </a:t>
            </a:r>
          </a:p>
          <a:p>
            <a:pPr marL="0" indent="0">
              <a:buNone/>
            </a:pPr>
            <a:endParaRPr lang="en-US" sz="2000" dirty="0"/>
          </a:p>
          <a:p>
            <a:r>
              <a:rPr lang="en-US" sz="2000" dirty="0"/>
              <a:t>New regulations require these hours to be included on the COR (title 5 §55002(a)(2)(B) and (b)(2)(B))</a:t>
            </a:r>
          </a:p>
          <a:p>
            <a:pPr marL="0" indent="0">
              <a:buNone/>
            </a:pPr>
            <a:endParaRPr lang="en-US" sz="2000" dirty="0"/>
          </a:p>
          <a:p>
            <a:r>
              <a:rPr lang="en-US" sz="2000" dirty="0"/>
              <a:t>As a matter of standard practice, lecture and related course formats typically assume two hours of student work outside of class for every hour in-class.  </a:t>
            </a:r>
          </a:p>
          <a:p>
            <a:pPr marL="0" indent="0">
              <a:buNone/>
            </a:pPr>
            <a:endParaRPr lang="en-US" sz="2000" dirty="0"/>
          </a:p>
          <a:p>
            <a:r>
              <a:rPr lang="en-US" sz="2000" dirty="0"/>
              <a:t>All other academic work, including laboratory, activity, studio, clinical, </a:t>
            </a:r>
            <a:r>
              <a:rPr lang="en-US" sz="2000" dirty="0" err="1"/>
              <a:t>practica</a:t>
            </a:r>
            <a:r>
              <a:rPr lang="en-US" sz="2000" dirty="0"/>
              <a:t>, TBA, etc. must provide an equivalent total number of student learning hours as required for lecture, with the ratio of in-class to outside-of-class work prorated appropriately for the academic activity.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638275108"/>
              </p:ext>
            </p:extLst>
          </p:nvPr>
        </p:nvGraphicFramePr>
        <p:xfrm>
          <a:off x="4673600" y="2462543"/>
          <a:ext cx="3987800" cy="2895708"/>
        </p:xfrm>
        <a:graphic>
          <a:graphicData uri="http://schemas.openxmlformats.org/drawingml/2006/table">
            <a:tbl>
              <a:tblPr>
                <a:effectLst/>
                <a:tableStyleId>{5C22544A-7EE6-4342-B048-85BDC9FD1C3A}</a:tableStyleId>
              </a:tblPr>
              <a:tblGrid>
                <a:gridCol w="2331768">
                  <a:extLst>
                    <a:ext uri="{9D8B030D-6E8A-4147-A177-3AD203B41FA5}">
                      <a16:colId xmlns:a16="http://schemas.microsoft.com/office/drawing/2014/main" val="20000"/>
                    </a:ext>
                  </a:extLst>
                </a:gridCol>
                <a:gridCol w="828016">
                  <a:extLst>
                    <a:ext uri="{9D8B030D-6E8A-4147-A177-3AD203B41FA5}">
                      <a16:colId xmlns:a16="http://schemas.microsoft.com/office/drawing/2014/main" val="20001"/>
                    </a:ext>
                  </a:extLst>
                </a:gridCol>
                <a:gridCol w="828016">
                  <a:extLst>
                    <a:ext uri="{9D8B030D-6E8A-4147-A177-3AD203B41FA5}">
                      <a16:colId xmlns:a16="http://schemas.microsoft.com/office/drawing/2014/main" val="20002"/>
                    </a:ext>
                  </a:extLst>
                </a:gridCol>
              </a:tblGrid>
              <a:tr h="599629">
                <a:tc>
                  <a:txBody>
                    <a:bodyPr/>
                    <a:lstStyle/>
                    <a:p>
                      <a:pPr algn="l" fontAlgn="ctr"/>
                      <a:r>
                        <a:rPr lang="en-US" sz="1200" b="1" u="none" strike="noStrike" dirty="0">
                          <a:effectLst/>
                        </a:rPr>
                        <a:t>Category</a:t>
                      </a:r>
                      <a:endParaRPr lang="en-US" sz="1200" b="1"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1200" b="1" u="none" strike="noStrike" dirty="0">
                          <a:effectLst/>
                        </a:rPr>
                        <a:t>Contact</a:t>
                      </a:r>
                      <a:endParaRPr lang="en-US" sz="1200" b="1" i="0" u="none" strike="noStrike" dirty="0">
                        <a:solidFill>
                          <a:srgbClr val="000000"/>
                        </a:solidFill>
                        <a:effectLst/>
                        <a:latin typeface="Calibri" charset="0"/>
                      </a:endParaRPr>
                    </a:p>
                  </a:txBody>
                  <a:tcPr marL="12700" marR="12700" marT="12700" marB="0" anchor="ct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1200" b="1" u="none" strike="noStrike" dirty="0">
                          <a:effectLst/>
                        </a:rPr>
                        <a:t>Outside-of-class</a:t>
                      </a:r>
                      <a:endParaRPr lang="en-US" sz="1200" b="1"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740283">
                <a:tc>
                  <a:txBody>
                    <a:bodyPr/>
                    <a:lstStyle/>
                    <a:p>
                      <a:pPr algn="l" fontAlgn="b"/>
                      <a:r>
                        <a:rPr lang="en-US" sz="1200" b="1" u="none" strike="noStrike" dirty="0">
                          <a:effectLst/>
                        </a:rPr>
                        <a:t>Lecture</a:t>
                      </a:r>
                      <a:br>
                        <a:rPr lang="en-US" sz="1200" u="none" strike="noStrike" dirty="0">
                          <a:effectLst/>
                        </a:rPr>
                      </a:br>
                      <a:r>
                        <a:rPr lang="en-US" sz="1200" u="none" strike="noStrike" dirty="0">
                          <a:effectLst/>
                        </a:rPr>
                        <a:t> (Lecture, discussion, seminar,   and related work)</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no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noFill/>
                  </a:tcPr>
                </a:tc>
                <a:tc>
                  <a:txBody>
                    <a:bodyPr/>
                    <a:lstStyle/>
                    <a:p>
                      <a:pPr algn="ctr" fontAlgn="b"/>
                      <a:r>
                        <a:rPr lang="is-IS" sz="1200" u="none" strike="noStrike" dirty="0">
                          <a:effectLst/>
                        </a:rPr>
                        <a:t>2</a:t>
                      </a:r>
                      <a:endParaRPr lang="is-I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777898">
                <a:tc>
                  <a:txBody>
                    <a:bodyPr/>
                    <a:lstStyle/>
                    <a:p>
                      <a:pPr algn="l" fontAlgn="b"/>
                      <a:r>
                        <a:rPr lang="en-US" sz="1200" b="1" u="none" strike="noStrike" dirty="0">
                          <a:effectLst/>
                        </a:rPr>
                        <a:t>Activity</a:t>
                      </a:r>
                      <a:br>
                        <a:rPr lang="en-US" sz="1200" u="none" strike="noStrike" dirty="0">
                          <a:effectLst/>
                        </a:rPr>
                      </a:br>
                      <a:r>
                        <a:rPr lang="en-US" sz="1200" u="none" strike="noStrike" dirty="0">
                          <a:effectLst/>
                        </a:rPr>
                        <a:t>(Activity, lab w/homework, studio, and similar)</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tcPr>
                </a:tc>
                <a:tc>
                  <a:txBody>
                    <a:bodyPr/>
                    <a:lstStyle/>
                    <a:p>
                      <a:pPr algn="ctr" fontAlgn="b"/>
                      <a:r>
                        <a:rPr lang="is-IS" sz="1200" u="none" strike="noStrike" dirty="0">
                          <a:effectLst/>
                        </a:rPr>
                        <a:t>2</a:t>
                      </a:r>
                      <a:endParaRPr lang="is-IS" sz="1200" b="0" i="0" u="none" strike="noStrike" dirty="0">
                        <a:solidFill>
                          <a:srgbClr val="000000"/>
                        </a:solidFill>
                        <a:effectLst/>
                        <a:latin typeface="Calibri" charset="0"/>
                      </a:endParaRPr>
                    </a:p>
                  </a:txBody>
                  <a:tcPr marL="12700" marR="12700" marT="12700" marB="0" anchor="ctr"/>
                </a:tc>
                <a:tc>
                  <a:txBody>
                    <a:bodyPr/>
                    <a:lstStyle/>
                    <a:p>
                      <a:pPr algn="ctr" fontAlgn="b"/>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777898">
                <a:tc>
                  <a:txBody>
                    <a:bodyPr/>
                    <a:lstStyle/>
                    <a:p>
                      <a:pPr algn="l" fontAlgn="b"/>
                      <a:r>
                        <a:rPr lang="en-US" sz="1200" b="1" u="none" strike="noStrike" dirty="0">
                          <a:effectLst/>
                        </a:rPr>
                        <a:t>Laboratory</a:t>
                      </a:r>
                      <a:br>
                        <a:rPr lang="en-US" sz="1200" u="none" strike="noStrike" dirty="0">
                          <a:effectLst/>
                        </a:rPr>
                      </a:br>
                      <a:r>
                        <a:rPr lang="en-US" sz="1200" u="none" strike="noStrike" dirty="0">
                          <a:effectLst/>
                        </a:rPr>
                        <a:t>(Traditional science lab, clinical, and similar)</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0</a:t>
                      </a:r>
                      <a:endParaRPr lang="en-U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4800352" y="2080757"/>
            <a:ext cx="3890978" cy="307777"/>
          </a:xfrm>
          <a:prstGeom prst="rect">
            <a:avLst/>
          </a:prstGeom>
          <a:noFill/>
        </p:spPr>
        <p:txBody>
          <a:bodyPr wrap="square" rtlCol="0">
            <a:spAutoFit/>
          </a:bodyPr>
          <a:lstStyle/>
          <a:p>
            <a:r>
              <a:rPr lang="en-US" sz="1400" dirty="0">
                <a:solidFill>
                  <a:schemeClr val="accent5">
                    <a:lumMod val="50000"/>
                  </a:schemeClr>
                </a:solidFill>
                <a:latin typeface="Calibri" charset="0"/>
                <a:ea typeface="Calibri" charset="0"/>
                <a:cs typeface="Calibri" charset="0"/>
              </a:rPr>
              <a:t>Table 1: Typical Ratios for Outside-of-class Hours</a:t>
            </a:r>
          </a:p>
        </p:txBody>
      </p:sp>
    </p:spTree>
    <p:extLst>
      <p:ext uri="{BB962C8B-B14F-4D97-AF65-F5344CB8AC3E}">
        <p14:creationId xmlns:p14="http://schemas.microsoft.com/office/powerpoint/2010/main" val="3536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Fractional Unit Awards</a:t>
            </a:r>
          </a:p>
        </p:txBody>
      </p:sp>
      <p:sp>
        <p:nvSpPr>
          <p:cNvPr id="3" name="Content Placeholder 2"/>
          <p:cNvSpPr>
            <a:spLocks noGrp="1"/>
          </p:cNvSpPr>
          <p:nvPr>
            <p:ph sz="half" idx="1"/>
          </p:nvPr>
        </p:nvSpPr>
        <p:spPr/>
        <p:txBody>
          <a:bodyPr>
            <a:normAutofit fontScale="55000" lnSpcReduction="20000"/>
          </a:bodyPr>
          <a:lstStyle/>
          <a:p>
            <a:pPr marL="0" indent="0">
              <a:buNone/>
            </a:pPr>
            <a:r>
              <a:rPr lang="en-US" b="1" dirty="0"/>
              <a:t>Title 5 allows colleges to award credit in increments of less than one unit.  </a:t>
            </a:r>
          </a:p>
          <a:p>
            <a:pPr marL="0" indent="0">
              <a:buNone/>
            </a:pPr>
            <a:endParaRPr lang="en-US" dirty="0"/>
          </a:p>
          <a:p>
            <a:r>
              <a:rPr lang="en-US" dirty="0"/>
              <a:t>Each unit increment represents a minimum threshold within a range. </a:t>
            </a:r>
          </a:p>
          <a:p>
            <a:pPr marL="0" indent="0">
              <a:buNone/>
            </a:pPr>
            <a:endParaRPr lang="en-US" dirty="0"/>
          </a:p>
          <a:p>
            <a:r>
              <a:rPr lang="en-US" dirty="0"/>
              <a:t>The next increment of credit is only awarded once the student passes the minimum number of hours for that increment.  </a:t>
            </a:r>
          </a:p>
          <a:p>
            <a:pPr marL="0" indent="0">
              <a:buNone/>
            </a:pPr>
            <a:endParaRPr lang="en-US" dirty="0"/>
          </a:p>
          <a:p>
            <a:r>
              <a:rPr lang="en-US" dirty="0"/>
              <a:t>May award in increments of .5 or smaller.  Under .5, districts may use smaller increments even if they are not used above .5, e.g. .1, .125, .25, etc.  </a:t>
            </a:r>
          </a:p>
          <a:p>
            <a:endParaRPr lang="en-US" dirty="0"/>
          </a:p>
          <a:p>
            <a:pPr marL="0" indent="0">
              <a:buNone/>
            </a:pPr>
            <a:r>
              <a:rPr lang="en-US" i="1" dirty="0"/>
              <a:t>Similar to grading systems where, for example, a student earns a “B” for any percentage between 80 and 89.  The student is only awarded an “A” when they reach the minimum threshold of 90 percent. </a:t>
            </a:r>
          </a:p>
          <a:p>
            <a:pPr marL="0" indent="0">
              <a:buNone/>
            </a:pP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038600" cy="4607427"/>
          </a:xfr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3336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2480"/>
            <a:ext cx="4228079" cy="477406"/>
          </a:xfrm>
        </p:spPr>
        <p:txBody>
          <a:bodyPr>
            <a:normAutofit/>
          </a:bodyPr>
          <a:lstStyle/>
          <a:p>
            <a:r>
              <a:rPr lang="en-US" dirty="0"/>
              <a:t>In this presentation:</a:t>
            </a:r>
          </a:p>
        </p:txBody>
      </p:sp>
      <p:pic>
        <p:nvPicPr>
          <p:cNvPr id="5" name="Picture Placeholder 4" descr="Screen Shot 2018-07-02 at 10.00.50 PM.png"/>
          <p:cNvPicPr>
            <a:picLocks noGrp="1" noChangeAspect="1"/>
          </p:cNvPicPr>
          <p:nvPr>
            <p:ph type="pic" idx="1"/>
          </p:nvPr>
        </p:nvPicPr>
        <p:blipFill>
          <a:blip r:embed="rId2">
            <a:extLst>
              <a:ext uri="{28A0092B-C50C-407E-A947-70E740481C1C}">
                <a14:useLocalDpi xmlns:a14="http://schemas.microsoft.com/office/drawing/2010/main" val="0"/>
              </a:ext>
            </a:extLst>
          </a:blip>
          <a:srcRect l="27203" r="27203"/>
          <a:stretch>
            <a:fillRect/>
          </a:stretch>
        </p:blipFill>
        <p:spPr>
          <a:xfrm>
            <a:off x="4932363" y="838200"/>
            <a:ext cx="3830637" cy="5500688"/>
          </a:xfrm>
        </p:spPr>
      </p:pic>
      <p:sp>
        <p:nvSpPr>
          <p:cNvPr id="3" name="Content Placeholder 2"/>
          <p:cNvSpPr>
            <a:spLocks noGrp="1"/>
          </p:cNvSpPr>
          <p:nvPr>
            <p:ph type="body" sz="half" idx="2"/>
          </p:nvPr>
        </p:nvSpPr>
        <p:spPr>
          <a:xfrm>
            <a:off x="457199" y="1368518"/>
            <a:ext cx="4228080" cy="5007898"/>
          </a:xfrm>
        </p:spPr>
        <p:txBody>
          <a:bodyPr>
            <a:normAutofit/>
          </a:bodyPr>
          <a:lstStyle/>
          <a:p>
            <a:r>
              <a:rPr lang="en-US" sz="1800" dirty="0"/>
              <a:t>Background on the credit hour</a:t>
            </a:r>
          </a:p>
          <a:p>
            <a:pPr marL="0" indent="0">
              <a:buNone/>
            </a:pPr>
            <a:endParaRPr lang="en-US" sz="1800" dirty="0"/>
          </a:p>
          <a:p>
            <a:r>
              <a:rPr lang="en-US" sz="1800" dirty="0"/>
              <a:t>Recent changes to title 5 regulations re: credit hour calculations</a:t>
            </a:r>
          </a:p>
          <a:p>
            <a:pPr marL="0" indent="0">
              <a:buNone/>
            </a:pPr>
            <a:endParaRPr lang="en-US" sz="1800" dirty="0"/>
          </a:p>
          <a:p>
            <a:r>
              <a:rPr lang="en-US" sz="1800" dirty="0"/>
              <a:t>Standards and guidance on application of new regulations</a:t>
            </a:r>
          </a:p>
          <a:p>
            <a:pPr marL="0" indent="0">
              <a:buNone/>
            </a:pPr>
            <a:endParaRPr lang="en-US" sz="1800" dirty="0"/>
          </a:p>
          <a:p>
            <a:r>
              <a:rPr lang="en-US" sz="1800" dirty="0"/>
              <a:t>Guidance on local policy</a:t>
            </a:r>
          </a:p>
          <a:p>
            <a:pPr marL="0" indent="0">
              <a:buNone/>
            </a:pPr>
            <a:endParaRPr lang="en-US" sz="1800" dirty="0"/>
          </a:p>
          <a:p>
            <a:r>
              <a:rPr lang="en-US" sz="1800" dirty="0"/>
              <a:t>Clock Hour Programs and Cooperative Work Experience</a:t>
            </a:r>
          </a:p>
          <a:p>
            <a:pPr marL="0" indent="0">
              <a:buNone/>
            </a:pPr>
            <a:endParaRPr lang="en-US" sz="1800" dirty="0"/>
          </a:p>
          <a:p>
            <a:r>
              <a:rPr lang="en-US" sz="1800" dirty="0"/>
              <a:t>Credit Hour Resources </a:t>
            </a:r>
          </a:p>
          <a:p>
            <a:endParaRPr lang="en-US" dirty="0"/>
          </a:p>
        </p:txBody>
      </p:sp>
    </p:spTree>
    <p:extLst>
      <p:ext uri="{BB962C8B-B14F-4D97-AF65-F5344CB8AC3E}">
        <p14:creationId xmlns:p14="http://schemas.microsoft.com/office/powerpoint/2010/main" val="320965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Programs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Governed by regulations in title 16 §1426</a:t>
            </a:r>
          </a:p>
          <a:p>
            <a:pPr marL="0" indent="0">
              <a:buNone/>
            </a:pPr>
            <a:endParaRPr lang="en-US" dirty="0"/>
          </a:p>
          <a:p>
            <a:pPr marL="0" indent="0">
              <a:buNone/>
            </a:pPr>
            <a:r>
              <a:rPr lang="en-US" dirty="0"/>
              <a:t>(g) The course of instruction shall be presented in semester or quarter units or the equivalent under the following formula:</a:t>
            </a:r>
          </a:p>
          <a:p>
            <a:pPr marL="0" indent="0">
              <a:buNone/>
            </a:pPr>
            <a:endParaRPr lang="en-US" dirty="0"/>
          </a:p>
          <a:p>
            <a:r>
              <a:rPr lang="en-US" dirty="0"/>
              <a:t>(1) One (1) hour of instruction in theory each week throughout a semester or quarter equals one (1) unit.</a:t>
            </a:r>
          </a:p>
          <a:p>
            <a:pPr marL="0" indent="0">
              <a:buNone/>
            </a:pPr>
            <a:endParaRPr lang="en-US" dirty="0"/>
          </a:p>
          <a:p>
            <a:r>
              <a:rPr lang="en-US" dirty="0"/>
              <a:t>(2) Three (3) hours of clinical practice each week throughout a semester or quarter equals one (1) unit. With the exception of an initial nursing course that teaches basic nursing skills in a skills lab, 75% of clinical hours in a course must be in direct patient care in an area specified in section 1426(d) in a board-approved clinical setting.</a:t>
            </a:r>
          </a:p>
          <a:p>
            <a:pPr marL="0" indent="0">
              <a:buNone/>
            </a:pPr>
            <a:endParaRPr lang="en-US" dirty="0"/>
          </a:p>
        </p:txBody>
      </p:sp>
    </p:spTree>
    <p:extLst>
      <p:ext uri="{BB962C8B-B14F-4D97-AF65-F5344CB8AC3E}">
        <p14:creationId xmlns:p14="http://schemas.microsoft.com/office/powerpoint/2010/main" val="265452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Academic Activities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These variations are not covered in CCC </a:t>
            </a:r>
            <a:r>
              <a:rPr lang="en-US" dirty="0" err="1"/>
              <a:t>regs</a:t>
            </a:r>
            <a:r>
              <a:rPr lang="en-US" dirty="0"/>
              <a:t> and have created some difficulties for colleges in our system: </a:t>
            </a:r>
          </a:p>
          <a:p>
            <a:pPr marL="0" indent="0">
              <a:buNone/>
            </a:pPr>
            <a:endParaRPr lang="en-US" dirty="0"/>
          </a:p>
          <a:p>
            <a:pPr lvl="1"/>
            <a:r>
              <a:rPr lang="en-US" dirty="0"/>
              <a:t>Allied health (non-nursing), e.g. Directed Clinical Practices</a:t>
            </a:r>
          </a:p>
          <a:p>
            <a:pPr lvl="1"/>
            <a:r>
              <a:rPr lang="en-US" dirty="0"/>
              <a:t>Intercollegiate Athletics</a:t>
            </a:r>
          </a:p>
          <a:p>
            <a:pPr lvl="1"/>
            <a:r>
              <a:rPr lang="en-US" dirty="0"/>
              <a:t>Music performance</a:t>
            </a:r>
          </a:p>
          <a:p>
            <a:pPr lvl="1"/>
            <a:r>
              <a:rPr lang="en-US" dirty="0"/>
              <a:t>Theater production</a:t>
            </a:r>
          </a:p>
          <a:p>
            <a:pPr lvl="1"/>
            <a:r>
              <a:rPr lang="en-US" dirty="0"/>
              <a:t>Distance education</a:t>
            </a:r>
          </a:p>
          <a:p>
            <a:pPr lvl="1"/>
            <a:r>
              <a:rPr lang="en-US" dirty="0"/>
              <a:t>Internships</a:t>
            </a:r>
          </a:p>
          <a:p>
            <a:pPr lvl="1"/>
            <a:r>
              <a:rPr lang="en-US" dirty="0"/>
              <a:t>Field experiences </a:t>
            </a:r>
          </a:p>
          <a:p>
            <a:pPr marL="0" indent="0">
              <a:buNone/>
            </a:pPr>
            <a:endParaRPr lang="en-US" dirty="0"/>
          </a:p>
          <a:p>
            <a:pPr marL="0" indent="0">
              <a:buNone/>
            </a:pPr>
            <a:r>
              <a:rPr lang="en-US" i="1" dirty="0"/>
              <a:t>Our other systems of higher </a:t>
            </a:r>
            <a:r>
              <a:rPr lang="en-US" i="1" dirty="0" err="1"/>
              <a:t>ed</a:t>
            </a:r>
            <a:r>
              <a:rPr lang="en-US" i="1" dirty="0"/>
              <a:t> in California and elsewhere use a different calculations for these areas, instead of the standard formula, frequently awarding far fewer units of credit than a similar class in the CCC system.  Prevented by §55002.5(b), which requires the award of a second unit of credit</a:t>
            </a:r>
          </a:p>
          <a:p>
            <a:endParaRPr lang="en-US" dirty="0"/>
          </a:p>
          <a:p>
            <a:endParaRPr lang="en-US" dirty="0"/>
          </a:p>
          <a:p>
            <a:endParaRPr lang="en-US" dirty="0"/>
          </a:p>
          <a:p>
            <a:pPr marL="548640" lvl="2" indent="0">
              <a:buNone/>
            </a:pPr>
            <a:endParaRPr lang="en-US" dirty="0"/>
          </a:p>
          <a:p>
            <a:endParaRPr lang="en-US" dirty="0"/>
          </a:p>
        </p:txBody>
      </p:sp>
    </p:spTree>
    <p:extLst>
      <p:ext uri="{BB962C8B-B14F-4D97-AF65-F5344CB8AC3E}">
        <p14:creationId xmlns:p14="http://schemas.microsoft.com/office/powerpoint/2010/main" val="362328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IV.  Local Implementation </a:t>
            </a:r>
            <a:br>
              <a:rPr lang="en-US" dirty="0"/>
            </a:br>
            <a:endParaRPr lang="en-US" sz="3600" dirty="0"/>
          </a:p>
        </p:txBody>
      </p:sp>
    </p:spTree>
    <p:extLst>
      <p:ext uri="{BB962C8B-B14F-4D97-AF65-F5344CB8AC3E}">
        <p14:creationId xmlns:p14="http://schemas.microsoft.com/office/powerpoint/2010/main" val="176496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Governing Board Policy</a:t>
            </a:r>
          </a:p>
        </p:txBody>
      </p:sp>
      <p:sp>
        <p:nvSpPr>
          <p:cNvPr id="3" name="Content Placeholder 2"/>
          <p:cNvSpPr>
            <a:spLocks noGrp="1"/>
          </p:cNvSpPr>
          <p:nvPr>
            <p:ph idx="1"/>
          </p:nvPr>
        </p:nvSpPr>
        <p:spPr>
          <a:xfrm>
            <a:off x="457200" y="1524000"/>
            <a:ext cx="8229600" cy="4952999"/>
          </a:xfrm>
        </p:spPr>
        <p:txBody>
          <a:bodyPr>
            <a:normAutofit fontScale="92500"/>
          </a:bodyPr>
          <a:lstStyle/>
          <a:p>
            <a:pPr marL="0" indent="0">
              <a:buNone/>
            </a:pPr>
            <a:r>
              <a:rPr lang="en-US" sz="2000" b="1" dirty="0"/>
              <a:t>Now REQUIRED by new title 5 regulations - §55002.5(f</a:t>
            </a:r>
            <a:r>
              <a:rPr lang="en-US" sz="2000" dirty="0"/>
              <a:t>)</a:t>
            </a:r>
          </a:p>
          <a:p>
            <a:pPr marL="0" indent="0">
              <a:buNone/>
            </a:pPr>
            <a:endParaRPr lang="en-US" sz="2000" dirty="0"/>
          </a:p>
          <a:p>
            <a:pPr marL="0" indent="0">
              <a:buNone/>
            </a:pPr>
            <a:r>
              <a:rPr lang="en-US" sz="2000" dirty="0"/>
              <a:t>District policy shall specify:</a:t>
            </a:r>
          </a:p>
          <a:p>
            <a:pPr lvl="1"/>
            <a:r>
              <a:rPr lang="en-US" dirty="0"/>
              <a:t>the credit hour calculation method for all academic activities (lecture, activity, lab, clinical, discussion, studio, work experience, etc.) </a:t>
            </a:r>
          </a:p>
          <a:p>
            <a:pPr lvl="1"/>
            <a:r>
              <a:rPr lang="en-US" dirty="0"/>
              <a:t>expected ratios of in-class to </a:t>
            </a:r>
            <a:r>
              <a:rPr lang="en-US" b="1" dirty="0"/>
              <a:t>outside-of class hours </a:t>
            </a:r>
            <a:r>
              <a:rPr lang="en-US" dirty="0"/>
              <a:t>for each type of academic activity </a:t>
            </a:r>
          </a:p>
          <a:p>
            <a:pPr lvl="1"/>
            <a:r>
              <a:rPr lang="en-US" dirty="0"/>
              <a:t>standards for incremental award of credit</a:t>
            </a:r>
          </a:p>
          <a:p>
            <a:pPr lvl="1"/>
            <a:r>
              <a:rPr lang="en-US" dirty="0"/>
              <a:t>standard term length (number used to determine divisor in calculation) </a:t>
            </a:r>
          </a:p>
          <a:p>
            <a:pPr lvl="1"/>
            <a:r>
              <a:rPr lang="en-US" dirty="0"/>
              <a:t>calculation methods for short term and extended term courses </a:t>
            </a:r>
          </a:p>
          <a:p>
            <a:pPr lvl="1"/>
            <a:r>
              <a:rPr lang="en-US" dirty="0"/>
              <a:t>provisions for monitoring compliance with state and federal regulations related to credit hour calculations</a:t>
            </a:r>
          </a:p>
          <a:p>
            <a:pPr marL="0" indent="0">
              <a:buNone/>
            </a:pPr>
            <a:endParaRPr lang="en-US" b="1" dirty="0"/>
          </a:p>
          <a:p>
            <a:pPr marL="0" indent="0">
              <a:buNone/>
            </a:pPr>
            <a:r>
              <a:rPr lang="en-US" b="1" dirty="0"/>
              <a:t>CCLC - Recommends policy to be included in BP / AP 4020</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0030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  Sample calculations and resources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622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5976605"/>
              </p:ext>
            </p:extLst>
          </p:nvPr>
        </p:nvGraphicFramePr>
        <p:xfrm>
          <a:off x="462915" y="735956"/>
          <a:ext cx="8344293" cy="5538795"/>
        </p:xfrm>
        <a:graphic>
          <a:graphicData uri="http://schemas.openxmlformats.org/drawingml/2006/table">
            <a:tbl>
              <a:tblPr/>
              <a:tblGrid>
                <a:gridCol w="2407880">
                  <a:extLst>
                    <a:ext uri="{9D8B030D-6E8A-4147-A177-3AD203B41FA5}">
                      <a16:colId xmlns:a16="http://schemas.microsoft.com/office/drawing/2014/main" val="20000"/>
                    </a:ext>
                  </a:extLst>
                </a:gridCol>
                <a:gridCol w="848059">
                  <a:extLst>
                    <a:ext uri="{9D8B030D-6E8A-4147-A177-3AD203B41FA5}">
                      <a16:colId xmlns:a16="http://schemas.microsoft.com/office/drawing/2014/main" val="20001"/>
                    </a:ext>
                  </a:extLst>
                </a:gridCol>
                <a:gridCol w="848059">
                  <a:extLst>
                    <a:ext uri="{9D8B030D-6E8A-4147-A177-3AD203B41FA5}">
                      <a16:colId xmlns:a16="http://schemas.microsoft.com/office/drawing/2014/main" val="20002"/>
                    </a:ext>
                  </a:extLst>
                </a:gridCol>
                <a:gridCol w="848059">
                  <a:extLst>
                    <a:ext uri="{9D8B030D-6E8A-4147-A177-3AD203B41FA5}">
                      <a16:colId xmlns:a16="http://schemas.microsoft.com/office/drawing/2014/main" val="20003"/>
                    </a:ext>
                  </a:extLst>
                </a:gridCol>
                <a:gridCol w="848059">
                  <a:extLst>
                    <a:ext uri="{9D8B030D-6E8A-4147-A177-3AD203B41FA5}">
                      <a16:colId xmlns:a16="http://schemas.microsoft.com/office/drawing/2014/main" val="20004"/>
                    </a:ext>
                  </a:extLst>
                </a:gridCol>
                <a:gridCol w="848059">
                  <a:extLst>
                    <a:ext uri="{9D8B030D-6E8A-4147-A177-3AD203B41FA5}">
                      <a16:colId xmlns:a16="http://schemas.microsoft.com/office/drawing/2014/main" val="20005"/>
                    </a:ext>
                  </a:extLst>
                </a:gridCol>
                <a:gridCol w="848059">
                  <a:extLst>
                    <a:ext uri="{9D8B030D-6E8A-4147-A177-3AD203B41FA5}">
                      <a16:colId xmlns:a16="http://schemas.microsoft.com/office/drawing/2014/main" val="20006"/>
                    </a:ext>
                  </a:extLst>
                </a:gridCol>
                <a:gridCol w="848059">
                  <a:extLst>
                    <a:ext uri="{9D8B030D-6E8A-4147-A177-3AD203B41FA5}">
                      <a16:colId xmlns:a16="http://schemas.microsoft.com/office/drawing/2014/main" val="20007"/>
                    </a:ext>
                  </a:extLst>
                </a:gridCol>
              </a:tblGrid>
              <a:tr h="576707">
                <a:tc>
                  <a:txBody>
                    <a:bodyPr/>
                    <a:lstStyle/>
                    <a:p>
                      <a:pPr algn="ctr" fontAlgn="b"/>
                      <a:r>
                        <a:rPr lang="en-US" sz="1200" b="0" i="0" u="none" strike="noStrike" dirty="0">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Calibri"/>
                        </a:rPr>
                        <a:t> Contact Hours</a:t>
                      </a:r>
                    </a:p>
                    <a:p>
                      <a:pPr algn="l" fontAlgn="ctr"/>
                      <a:r>
                        <a:rPr lang="en-US" sz="1100" b="1"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r" fontAlgn="ctr"/>
                      <a:endParaRPr lang="en-US" sz="1100" b="1"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100" b="1"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100" b="1" i="0" u="none" strike="noStrike" dirty="0">
                        <a:solidFill>
                          <a:srgbClr val="000000"/>
                        </a:solidFill>
                        <a:effectLst/>
                        <a:latin typeface="Calibri"/>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2078">
                <a:tc>
                  <a:txBody>
                    <a:bodyPr/>
                    <a:lstStyle/>
                    <a:p>
                      <a:pPr algn="l" fontAlgn="ctr"/>
                      <a:r>
                        <a:rPr lang="en-US" sz="1000" b="1" i="0" u="none" strike="noStrike" dirty="0">
                          <a:solidFill>
                            <a:srgbClr val="000000"/>
                          </a:solidFill>
                          <a:effectLst/>
                          <a:latin typeface="Calibri"/>
                        </a:rPr>
                        <a:t>Example Course Type</a:t>
                      </a:r>
                    </a:p>
                    <a:p>
                      <a:pPr algn="l" fontAlgn="t"/>
                      <a:r>
                        <a:rPr lang="en-US" sz="1000" b="0" i="1" u="none" strike="noStrike" dirty="0">
                          <a:solidFill>
                            <a:srgbClr val="000000"/>
                          </a:solidFill>
                          <a:effectLst/>
                          <a:latin typeface="Calibri"/>
                        </a:rPr>
                        <a:t>All examples use 54 hours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000" b="1" i="0" u="none" strike="noStrike">
                          <a:solidFill>
                            <a:srgbClr val="000000"/>
                          </a:solidFill>
                          <a:effectLst/>
                          <a:latin typeface="Calibri"/>
                        </a:rPr>
                        <a:t>Lecture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Activity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Laboratory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Other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Outside-of-class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effectLst/>
                          <a:latin typeface="Calibri"/>
                        </a:rPr>
                        <a:t>Total Student Learning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315715">
                <a:tc>
                  <a:txBody>
                    <a:bodyPr/>
                    <a:lstStyle/>
                    <a:p>
                      <a:pPr algn="l" fontAlgn="ctr"/>
                      <a:r>
                        <a:rPr lang="en-US" sz="1200" b="1" i="0" u="none" strike="noStrike" dirty="0">
                          <a:solidFill>
                            <a:srgbClr val="000000"/>
                          </a:solidFill>
                          <a:effectLst/>
                          <a:latin typeface="Calibri"/>
                        </a:rPr>
                        <a:t>Traditional Lecture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715">
                <a:tc>
                  <a:txBody>
                    <a:bodyPr/>
                    <a:lstStyle/>
                    <a:p>
                      <a:pPr algn="l" fontAlgn="ctr"/>
                      <a:r>
                        <a:rPr lang="en-US" sz="1200" b="1" i="0" u="none" strike="noStrike">
                          <a:solidFill>
                            <a:srgbClr val="000000"/>
                          </a:solidFill>
                          <a:effectLst/>
                          <a:latin typeface="Calibri"/>
                        </a:rPr>
                        <a:t>Traditional Lecture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715">
                <a:tc>
                  <a:txBody>
                    <a:bodyPr/>
                    <a:lstStyle/>
                    <a:p>
                      <a:pPr algn="l" fontAlgn="ctr"/>
                      <a:r>
                        <a:rPr lang="en-US" sz="1200" b="1" i="0" u="none" strike="noStrike">
                          <a:solidFill>
                            <a:srgbClr val="000000"/>
                          </a:solidFill>
                          <a:effectLst/>
                          <a:latin typeface="Calibri"/>
                        </a:rPr>
                        <a:t>Traditional Lab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715">
                <a:tc>
                  <a:txBody>
                    <a:bodyPr/>
                    <a:lstStyle/>
                    <a:p>
                      <a:pPr algn="l" fontAlgn="ctr"/>
                      <a:r>
                        <a:rPr lang="en-US" sz="1200" b="1" i="0" u="none" strike="noStrike">
                          <a:solidFill>
                            <a:srgbClr val="000000"/>
                          </a:solidFill>
                          <a:effectLst/>
                          <a:latin typeface="Calibri"/>
                        </a:rPr>
                        <a:t>Traditional Lab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715">
                <a:tc>
                  <a:txBody>
                    <a:bodyPr/>
                    <a:lstStyle/>
                    <a:p>
                      <a:pPr algn="l" fontAlgn="ctr"/>
                      <a:r>
                        <a:rPr lang="en-US" sz="1200" b="1" i="0" u="none" strike="noStrike">
                          <a:solidFill>
                            <a:srgbClr val="000000"/>
                          </a:solidFill>
                          <a:effectLst/>
                          <a:latin typeface="Calibri"/>
                        </a:rPr>
                        <a:t>Lab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175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175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715">
                <a:tc>
                  <a:txBody>
                    <a:bodyPr/>
                    <a:lstStyle/>
                    <a:p>
                      <a:pPr algn="l" fontAlgn="ctr"/>
                      <a:r>
                        <a:rPr lang="en-US" sz="1200" b="1" i="0" u="none" strike="noStrike">
                          <a:solidFill>
                            <a:srgbClr val="000000"/>
                          </a:solidFill>
                          <a:effectLst/>
                          <a:latin typeface="Calibri"/>
                        </a:rPr>
                        <a:t>Lab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980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980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715">
                <a:tc>
                  <a:txBody>
                    <a:bodyPr/>
                    <a:lstStyle/>
                    <a:p>
                      <a:pPr algn="l" fontAlgn="ctr"/>
                      <a:r>
                        <a:rPr lang="en-US" sz="1200" b="1" i="0" u="none" strike="noStrike">
                          <a:solidFill>
                            <a:srgbClr val="000000"/>
                          </a:solidFill>
                          <a:effectLst/>
                          <a:latin typeface="Calibri"/>
                        </a:rPr>
                        <a:t>Lab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715">
                <a:tc>
                  <a:txBody>
                    <a:bodyPr/>
                    <a:lstStyle/>
                    <a:p>
                      <a:pPr algn="l" fontAlgn="ctr"/>
                      <a:r>
                        <a:rPr lang="en-US" sz="1200" b="1" i="0" u="none" strike="noStrike">
                          <a:solidFill>
                            <a:srgbClr val="000000"/>
                          </a:solidFill>
                          <a:effectLst/>
                          <a:latin typeface="Calibri"/>
                        </a:rPr>
                        <a:t>Activity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715">
                <a:tc>
                  <a:txBody>
                    <a:bodyPr/>
                    <a:lstStyle/>
                    <a:p>
                      <a:pPr algn="l" fontAlgn="ctr"/>
                      <a:r>
                        <a:rPr lang="en-US" sz="1200" b="1" i="0" u="none" strike="noStrike">
                          <a:solidFill>
                            <a:srgbClr val="000000"/>
                          </a:solidFill>
                          <a:effectLst/>
                          <a:latin typeface="Calibri"/>
                        </a:rPr>
                        <a:t>Activity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715">
                <a:tc>
                  <a:txBody>
                    <a:bodyPr/>
                    <a:lstStyle/>
                    <a:p>
                      <a:pPr algn="l" fontAlgn="ctr"/>
                      <a:r>
                        <a:rPr lang="en-US" sz="1200" b="1" i="0" u="none" strike="noStrike" dirty="0">
                          <a:solidFill>
                            <a:srgbClr val="000000"/>
                          </a:solidFill>
                          <a:effectLst/>
                          <a:latin typeface="Calibri"/>
                        </a:rPr>
                        <a:t>Lecture / Laboratory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715">
                <a:tc>
                  <a:txBody>
                    <a:bodyPr/>
                    <a:lstStyle/>
                    <a:p>
                      <a:pPr algn="l" fontAlgn="ctr"/>
                      <a:r>
                        <a:rPr lang="en-US" sz="1200" b="1" i="0" u="none" strike="noStrike" dirty="0">
                          <a:solidFill>
                            <a:srgbClr val="000000"/>
                          </a:solidFill>
                          <a:effectLst/>
                          <a:latin typeface="Calibri"/>
                        </a:rPr>
                        <a:t>Lecture / Laboratory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5715">
                <a:tc>
                  <a:txBody>
                    <a:bodyPr/>
                    <a:lstStyle/>
                    <a:p>
                      <a:pPr algn="l" fontAlgn="ctr"/>
                      <a:r>
                        <a:rPr lang="en-US" sz="1200" b="1" i="0" u="none" strike="noStrike" dirty="0">
                          <a:solidFill>
                            <a:srgbClr val="000000"/>
                          </a:solidFill>
                          <a:effectLst/>
                          <a:latin typeface="Calibri"/>
                        </a:rPr>
                        <a:t>Lecture / Laboratory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5715">
                <a:tc>
                  <a:txBody>
                    <a:bodyPr/>
                    <a:lstStyle/>
                    <a:p>
                      <a:pPr algn="l" fontAlgn="ctr"/>
                      <a:r>
                        <a:rPr lang="en-US" sz="1200" b="1" i="0" u="none" strike="noStrike" dirty="0">
                          <a:solidFill>
                            <a:srgbClr val="000000"/>
                          </a:solidFill>
                          <a:effectLst/>
                          <a:latin typeface="Calibri"/>
                        </a:rPr>
                        <a:t>Lecture / Activity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5715">
                <a:tc>
                  <a:txBody>
                    <a:bodyPr/>
                    <a:lstStyle/>
                    <a:p>
                      <a:pPr algn="l" fontAlgn="ctr"/>
                      <a:r>
                        <a:rPr lang="en-US" sz="1200" b="1" i="0" u="none" strike="noStrike" dirty="0">
                          <a:solidFill>
                            <a:srgbClr val="000000"/>
                          </a:solidFill>
                          <a:effectLst/>
                          <a:latin typeface="Calibri"/>
                        </a:rPr>
                        <a:t>Lecture / Laboratory / TBA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7233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Calculations: Lecture</a:t>
            </a:r>
          </a:p>
        </p:txBody>
      </p:sp>
      <p:graphicFrame>
        <p:nvGraphicFramePr>
          <p:cNvPr id="4" name="Table 3"/>
          <p:cNvGraphicFramePr>
            <a:graphicFrameLocks noGrp="1"/>
          </p:cNvGraphicFramePr>
          <p:nvPr>
            <p:extLst>
              <p:ext uri="{D42A27DB-BD31-4B8C-83A1-F6EECF244321}">
                <p14:modId xmlns:p14="http://schemas.microsoft.com/office/powerpoint/2010/main" val="3875975583"/>
              </p:ext>
            </p:extLst>
          </p:nvPr>
        </p:nvGraphicFramePr>
        <p:xfrm>
          <a:off x="2302699" y="1590603"/>
          <a:ext cx="4664738" cy="4826677"/>
        </p:xfrm>
        <a:graphic>
          <a:graphicData uri="http://schemas.openxmlformats.org/drawingml/2006/table">
            <a:tbl>
              <a:tblPr/>
              <a:tblGrid>
                <a:gridCol w="1055059">
                  <a:extLst>
                    <a:ext uri="{9D8B030D-6E8A-4147-A177-3AD203B41FA5}">
                      <a16:colId xmlns:a16="http://schemas.microsoft.com/office/drawing/2014/main" val="20000"/>
                    </a:ext>
                  </a:extLst>
                </a:gridCol>
                <a:gridCol w="489947">
                  <a:extLst>
                    <a:ext uri="{9D8B030D-6E8A-4147-A177-3AD203B41FA5}">
                      <a16:colId xmlns:a16="http://schemas.microsoft.com/office/drawing/2014/main" val="20001"/>
                    </a:ext>
                  </a:extLst>
                </a:gridCol>
                <a:gridCol w="579379">
                  <a:extLst>
                    <a:ext uri="{9D8B030D-6E8A-4147-A177-3AD203B41FA5}">
                      <a16:colId xmlns:a16="http://schemas.microsoft.com/office/drawing/2014/main" val="20002"/>
                    </a:ext>
                  </a:extLst>
                </a:gridCol>
                <a:gridCol w="579379">
                  <a:extLst>
                    <a:ext uri="{9D8B030D-6E8A-4147-A177-3AD203B41FA5}">
                      <a16:colId xmlns:a16="http://schemas.microsoft.com/office/drawing/2014/main" val="20003"/>
                    </a:ext>
                  </a:extLst>
                </a:gridCol>
                <a:gridCol w="222837">
                  <a:extLst>
                    <a:ext uri="{9D8B030D-6E8A-4147-A177-3AD203B41FA5}">
                      <a16:colId xmlns:a16="http://schemas.microsoft.com/office/drawing/2014/main" val="20004"/>
                    </a:ext>
                  </a:extLst>
                </a:gridCol>
                <a:gridCol w="579379">
                  <a:extLst>
                    <a:ext uri="{9D8B030D-6E8A-4147-A177-3AD203B41FA5}">
                      <a16:colId xmlns:a16="http://schemas.microsoft.com/office/drawing/2014/main" val="20005"/>
                    </a:ext>
                  </a:extLst>
                </a:gridCol>
                <a:gridCol w="579379">
                  <a:extLst>
                    <a:ext uri="{9D8B030D-6E8A-4147-A177-3AD203B41FA5}">
                      <a16:colId xmlns:a16="http://schemas.microsoft.com/office/drawing/2014/main" val="20006"/>
                    </a:ext>
                  </a:extLst>
                </a:gridCol>
                <a:gridCol w="579379">
                  <a:extLst>
                    <a:ext uri="{9D8B030D-6E8A-4147-A177-3AD203B41FA5}">
                      <a16:colId xmlns:a16="http://schemas.microsoft.com/office/drawing/2014/main" val="20007"/>
                    </a:ext>
                  </a:extLst>
                </a:gridCol>
              </a:tblGrid>
              <a:tr h="306997">
                <a:tc>
                  <a:txBody>
                    <a:bodyPr/>
                    <a:lstStyle/>
                    <a:p>
                      <a:pPr algn="just" fontAlgn="ctr"/>
                      <a:r>
                        <a:rPr lang="en-US" sz="1400" b="1" i="1" u="none" strike="noStrike">
                          <a:solidFill>
                            <a:srgbClr val="000000"/>
                          </a:solidFill>
                          <a:effectLst/>
                          <a:latin typeface="Calibri"/>
                        </a:rPr>
                        <a:t>Lecture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449708">
                <a:tc>
                  <a:txBody>
                    <a:bodyPr/>
                    <a:lstStyle/>
                    <a:p>
                      <a:pPr algn="just" fontAlgn="ctr"/>
                      <a:r>
                        <a:rPr lang="en-US" sz="1000" b="1" i="0" u="none" strike="noStrike" dirty="0">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 </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5831">
                <a:tc>
                  <a:txBody>
                    <a:bodyPr/>
                    <a:lstStyle/>
                    <a:p>
                      <a:pPr algn="ctr" fontAlgn="ctr"/>
                      <a:r>
                        <a:rPr lang="en-US" sz="1000" b="1" i="0" u="none" strike="noStrike" dirty="0">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831">
                <a:tc>
                  <a:txBody>
                    <a:bodyPr/>
                    <a:lstStyle/>
                    <a:p>
                      <a:pPr algn="ctr" fontAlgn="ctr"/>
                      <a:r>
                        <a:rPr lang="en-US" sz="1000" b="1" i="0" u="none" strike="noStrike" dirty="0">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5831">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831">
                <a:tc>
                  <a:txBody>
                    <a:bodyPr/>
                    <a:lstStyle/>
                    <a:p>
                      <a:pPr algn="ctr" fontAlgn="ctr"/>
                      <a:r>
                        <a:rPr lang="en-US" sz="1000" b="1" i="0" u="none" strike="noStrike" dirty="0">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5831">
                <a:tc>
                  <a:txBody>
                    <a:bodyPr/>
                    <a:lstStyle/>
                    <a:p>
                      <a:pPr algn="ctr" fontAlgn="ctr"/>
                      <a:r>
                        <a:rPr lang="en-US" sz="1000" b="1" i="0" u="none" strike="noStrike" dirty="0">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831">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dirty="0">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5831">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831">
                <a:tc>
                  <a:txBody>
                    <a:bodyPr/>
                    <a:lstStyle/>
                    <a:p>
                      <a:pPr algn="ctr" fontAlgn="ctr"/>
                      <a:r>
                        <a:rPr lang="en-US" sz="1000" b="1" i="0" u="none" strike="noStrike" dirty="0">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5831">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831">
                <a:tc>
                  <a:txBody>
                    <a:bodyPr/>
                    <a:lstStyle/>
                    <a:p>
                      <a:pPr algn="ctr" fontAlgn="ctr"/>
                      <a:r>
                        <a:rPr lang="en-US" sz="1000" b="1" i="0" u="none" strike="noStrike" dirty="0">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5831">
                <a:tc>
                  <a:txBody>
                    <a:bodyPr/>
                    <a:lstStyle/>
                    <a:p>
                      <a:pPr algn="ctr" fontAlgn="ctr"/>
                      <a:r>
                        <a:rPr lang="en-US" sz="1000" b="1" i="0" u="none" strike="noStrike" dirty="0">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831">
                <a:tc>
                  <a:txBody>
                    <a:bodyPr/>
                    <a:lstStyle/>
                    <a:p>
                      <a:pPr algn="ctr" fontAlgn="ctr"/>
                      <a:r>
                        <a:rPr lang="en-US" sz="1000" b="1" i="0" u="none" strike="noStrike" dirty="0">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3914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Calculations: </a:t>
            </a:r>
            <a:br>
              <a:rPr lang="en-US" dirty="0"/>
            </a:br>
            <a:r>
              <a:rPr lang="en-US" dirty="0"/>
              <a:t>Activity or Lab with Homework</a:t>
            </a:r>
          </a:p>
        </p:txBody>
      </p:sp>
      <p:graphicFrame>
        <p:nvGraphicFramePr>
          <p:cNvPr id="4" name="Table 3"/>
          <p:cNvGraphicFramePr>
            <a:graphicFrameLocks noGrp="1"/>
          </p:cNvGraphicFramePr>
          <p:nvPr>
            <p:extLst>
              <p:ext uri="{D42A27DB-BD31-4B8C-83A1-F6EECF244321}">
                <p14:modId xmlns:p14="http://schemas.microsoft.com/office/powerpoint/2010/main" val="273619512"/>
              </p:ext>
            </p:extLst>
          </p:nvPr>
        </p:nvGraphicFramePr>
        <p:xfrm>
          <a:off x="2106953" y="1659476"/>
          <a:ext cx="5065375" cy="4949600"/>
        </p:xfrm>
        <a:graphic>
          <a:graphicData uri="http://schemas.openxmlformats.org/drawingml/2006/table">
            <a:tbl>
              <a:tblPr/>
              <a:tblGrid>
                <a:gridCol w="1086631">
                  <a:extLst>
                    <a:ext uri="{9D8B030D-6E8A-4147-A177-3AD203B41FA5}">
                      <a16:colId xmlns:a16="http://schemas.microsoft.com/office/drawing/2014/main" val="20000"/>
                    </a:ext>
                  </a:extLst>
                </a:gridCol>
                <a:gridCol w="601827">
                  <a:extLst>
                    <a:ext uri="{9D8B030D-6E8A-4147-A177-3AD203B41FA5}">
                      <a16:colId xmlns:a16="http://schemas.microsoft.com/office/drawing/2014/main" val="20001"/>
                    </a:ext>
                  </a:extLst>
                </a:gridCol>
                <a:gridCol w="601827">
                  <a:extLst>
                    <a:ext uri="{9D8B030D-6E8A-4147-A177-3AD203B41FA5}">
                      <a16:colId xmlns:a16="http://schemas.microsoft.com/office/drawing/2014/main" val="20002"/>
                    </a:ext>
                  </a:extLst>
                </a:gridCol>
                <a:gridCol w="601827">
                  <a:extLst>
                    <a:ext uri="{9D8B030D-6E8A-4147-A177-3AD203B41FA5}">
                      <a16:colId xmlns:a16="http://schemas.microsoft.com/office/drawing/2014/main" val="20003"/>
                    </a:ext>
                  </a:extLst>
                </a:gridCol>
                <a:gridCol w="367782">
                  <a:extLst>
                    <a:ext uri="{9D8B030D-6E8A-4147-A177-3AD203B41FA5}">
                      <a16:colId xmlns:a16="http://schemas.microsoft.com/office/drawing/2014/main" val="20004"/>
                    </a:ext>
                  </a:extLst>
                </a:gridCol>
                <a:gridCol w="601827">
                  <a:extLst>
                    <a:ext uri="{9D8B030D-6E8A-4147-A177-3AD203B41FA5}">
                      <a16:colId xmlns:a16="http://schemas.microsoft.com/office/drawing/2014/main" val="20005"/>
                    </a:ext>
                  </a:extLst>
                </a:gridCol>
                <a:gridCol w="601827">
                  <a:extLst>
                    <a:ext uri="{9D8B030D-6E8A-4147-A177-3AD203B41FA5}">
                      <a16:colId xmlns:a16="http://schemas.microsoft.com/office/drawing/2014/main" val="20006"/>
                    </a:ext>
                  </a:extLst>
                </a:gridCol>
                <a:gridCol w="601827">
                  <a:extLst>
                    <a:ext uri="{9D8B030D-6E8A-4147-A177-3AD203B41FA5}">
                      <a16:colId xmlns:a16="http://schemas.microsoft.com/office/drawing/2014/main" val="20007"/>
                    </a:ext>
                  </a:extLst>
                </a:gridCol>
              </a:tblGrid>
              <a:tr h="477892">
                <a:tc>
                  <a:txBody>
                    <a:bodyPr/>
                    <a:lstStyle/>
                    <a:p>
                      <a:pPr algn="just" fontAlgn="ctr"/>
                      <a:r>
                        <a:rPr lang="en-US" sz="1100" b="1" i="1" u="none" strike="noStrike" dirty="0" err="1">
                          <a:solidFill>
                            <a:srgbClr val="000000"/>
                          </a:solidFill>
                          <a:effectLst/>
                          <a:latin typeface="Calibri"/>
                        </a:rPr>
                        <a:t>Activity,Lab</a:t>
                      </a:r>
                      <a:r>
                        <a:rPr lang="en-US" sz="1100" b="1" i="1" u="none" strike="noStrike" dirty="0">
                          <a:solidFill>
                            <a:srgbClr val="000000"/>
                          </a:solidFill>
                          <a:effectLst/>
                          <a:latin typeface="Calibri"/>
                        </a:rPr>
                        <a:t> w/Homework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399540">
                <a:tc>
                  <a:txBody>
                    <a:bodyPr/>
                    <a:lstStyle/>
                    <a:p>
                      <a:pPr algn="just" fontAlgn="ctr"/>
                      <a:r>
                        <a:rPr lang="en-US" sz="1000" b="1" i="0" u="none" strike="noStrike" dirty="0">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a:solidFill>
                            <a:srgbClr val="000000"/>
                          </a:solidFill>
                          <a:effectLst/>
                          <a:latin typeface="Calibri"/>
                        </a:rPr>
                        <a:t> </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6014">
                <a:tc>
                  <a:txBody>
                    <a:bodyPr/>
                    <a:lstStyle/>
                    <a:p>
                      <a:pPr algn="ctr" fontAlgn="ctr"/>
                      <a:r>
                        <a:rPr lang="en-US" sz="10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014">
                <a:tc>
                  <a:txBody>
                    <a:bodyPr/>
                    <a:lstStyle/>
                    <a:p>
                      <a:pPr algn="ctr" fontAlgn="ctr"/>
                      <a:r>
                        <a:rPr lang="en-US" sz="1000" b="1" i="0" u="none" strike="noStrike">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6014">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dirty="0">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14">
                <a:tc>
                  <a:txBody>
                    <a:bodyPr/>
                    <a:lstStyle/>
                    <a:p>
                      <a:pPr algn="ctr" fontAlgn="ctr"/>
                      <a:r>
                        <a:rPr lang="en-US" sz="10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6014">
                <a:tc>
                  <a:txBody>
                    <a:bodyPr/>
                    <a:lstStyle/>
                    <a:p>
                      <a:pPr algn="ctr" fontAlgn="ctr"/>
                      <a:r>
                        <a:rPr lang="en-US" sz="1000" b="1" i="0" u="none" strike="noStrike">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014">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6014">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014">
                <a:tc>
                  <a:txBody>
                    <a:bodyPr/>
                    <a:lstStyle/>
                    <a:p>
                      <a:pPr algn="ctr" fontAlgn="ctr"/>
                      <a:r>
                        <a:rPr lang="en-US" sz="10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6014">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014">
                <a:tc>
                  <a:txBody>
                    <a:bodyPr/>
                    <a:lstStyle/>
                    <a:p>
                      <a:pPr algn="ctr" fontAlgn="ctr"/>
                      <a:r>
                        <a:rPr lang="en-US" sz="1000" b="1" i="0" u="none" strike="noStrike">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6014">
                <a:tc>
                  <a:txBody>
                    <a:bodyPr/>
                    <a:lstStyle/>
                    <a:p>
                      <a:pPr algn="ctr" fontAlgn="ctr"/>
                      <a:r>
                        <a:rPr lang="en-US" sz="1000" b="1" i="0" u="none" strike="noStrike">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014">
                <a:tc>
                  <a:txBody>
                    <a:bodyPr/>
                    <a:lstStyle/>
                    <a:p>
                      <a:pPr algn="ctr" fontAlgn="ctr"/>
                      <a:r>
                        <a:rPr lang="en-US" sz="1000" b="1" i="0" u="none" strike="noStrike">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3609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Calculation: Lab, Activity, Clinical, etc. without homework.  </a:t>
            </a:r>
          </a:p>
        </p:txBody>
      </p:sp>
      <p:graphicFrame>
        <p:nvGraphicFramePr>
          <p:cNvPr id="4" name="Table 3"/>
          <p:cNvGraphicFramePr>
            <a:graphicFrameLocks noGrp="1"/>
          </p:cNvGraphicFramePr>
          <p:nvPr>
            <p:extLst>
              <p:ext uri="{D42A27DB-BD31-4B8C-83A1-F6EECF244321}">
                <p14:modId xmlns:p14="http://schemas.microsoft.com/office/powerpoint/2010/main" val="895156654"/>
              </p:ext>
            </p:extLst>
          </p:nvPr>
        </p:nvGraphicFramePr>
        <p:xfrm>
          <a:off x="2395596" y="1688345"/>
          <a:ext cx="4488108" cy="4920730"/>
        </p:xfrm>
        <a:graphic>
          <a:graphicData uri="http://schemas.openxmlformats.org/drawingml/2006/table">
            <a:tbl>
              <a:tblPr/>
              <a:tblGrid>
                <a:gridCol w="881351">
                  <a:extLst>
                    <a:ext uri="{9D8B030D-6E8A-4147-A177-3AD203B41FA5}">
                      <a16:colId xmlns:a16="http://schemas.microsoft.com/office/drawing/2014/main" val="20000"/>
                    </a:ext>
                  </a:extLst>
                </a:gridCol>
                <a:gridCol w="515251">
                  <a:extLst>
                    <a:ext uri="{9D8B030D-6E8A-4147-A177-3AD203B41FA5}">
                      <a16:colId xmlns:a16="http://schemas.microsoft.com/office/drawing/2014/main" val="20001"/>
                    </a:ext>
                  </a:extLst>
                </a:gridCol>
                <a:gridCol w="515251">
                  <a:extLst>
                    <a:ext uri="{9D8B030D-6E8A-4147-A177-3AD203B41FA5}">
                      <a16:colId xmlns:a16="http://schemas.microsoft.com/office/drawing/2014/main" val="20002"/>
                    </a:ext>
                  </a:extLst>
                </a:gridCol>
                <a:gridCol w="515251">
                  <a:extLst>
                    <a:ext uri="{9D8B030D-6E8A-4147-A177-3AD203B41FA5}">
                      <a16:colId xmlns:a16="http://schemas.microsoft.com/office/drawing/2014/main" val="20003"/>
                    </a:ext>
                  </a:extLst>
                </a:gridCol>
                <a:gridCol w="515251">
                  <a:extLst>
                    <a:ext uri="{9D8B030D-6E8A-4147-A177-3AD203B41FA5}">
                      <a16:colId xmlns:a16="http://schemas.microsoft.com/office/drawing/2014/main" val="20004"/>
                    </a:ext>
                  </a:extLst>
                </a:gridCol>
                <a:gridCol w="515251">
                  <a:extLst>
                    <a:ext uri="{9D8B030D-6E8A-4147-A177-3AD203B41FA5}">
                      <a16:colId xmlns:a16="http://schemas.microsoft.com/office/drawing/2014/main" val="20005"/>
                    </a:ext>
                  </a:extLst>
                </a:gridCol>
                <a:gridCol w="515251">
                  <a:extLst>
                    <a:ext uri="{9D8B030D-6E8A-4147-A177-3AD203B41FA5}">
                      <a16:colId xmlns:a16="http://schemas.microsoft.com/office/drawing/2014/main" val="20006"/>
                    </a:ext>
                  </a:extLst>
                </a:gridCol>
                <a:gridCol w="515251">
                  <a:extLst>
                    <a:ext uri="{9D8B030D-6E8A-4147-A177-3AD203B41FA5}">
                      <a16:colId xmlns:a16="http://schemas.microsoft.com/office/drawing/2014/main" val="20007"/>
                    </a:ext>
                  </a:extLst>
                </a:gridCol>
              </a:tblGrid>
              <a:tr h="478404">
                <a:tc>
                  <a:txBody>
                    <a:bodyPr/>
                    <a:lstStyle/>
                    <a:p>
                      <a:pPr algn="just" fontAlgn="ctr"/>
                      <a:r>
                        <a:rPr lang="en-US" sz="1100" b="1" i="1" u="none" strike="noStrike">
                          <a:solidFill>
                            <a:srgbClr val="000000"/>
                          </a:solidFill>
                          <a:effectLst/>
                          <a:latin typeface="Calibri"/>
                        </a:rPr>
                        <a:t>Lab, Clinical, Activity, etc.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366870">
                <a:tc>
                  <a:txBody>
                    <a:bodyPr/>
                    <a:lstStyle/>
                    <a:p>
                      <a:pPr algn="ctr" fontAlgn="ctr"/>
                      <a:r>
                        <a:rPr lang="en-US" sz="1000" b="1" i="0" u="none" strike="noStrike" dirty="0">
                          <a:solidFill>
                            <a:srgbClr val="000000"/>
                          </a:solidFill>
                          <a:effectLst/>
                          <a:latin typeface="Calibri"/>
                        </a:rPr>
                        <a:t>Units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 </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1" i="0" u="none" strike="noStrike">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1" i="0" u="none" strike="noStrike">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6288">
                <a:tc>
                  <a:txBody>
                    <a:bodyPr/>
                    <a:lstStyle/>
                    <a:p>
                      <a:pPr algn="ctr" fontAlgn="ctr"/>
                      <a:r>
                        <a:rPr lang="en-US" sz="10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288">
                <a:tc>
                  <a:txBody>
                    <a:bodyPr/>
                    <a:lstStyle/>
                    <a:p>
                      <a:pPr algn="ctr" fontAlgn="ctr"/>
                      <a:r>
                        <a:rPr lang="en-US" sz="1000" b="1" i="0" u="none" strike="noStrike">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6288">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dirty="0">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288">
                <a:tc>
                  <a:txBody>
                    <a:bodyPr/>
                    <a:lstStyle/>
                    <a:p>
                      <a:pPr algn="ctr" fontAlgn="ctr"/>
                      <a:r>
                        <a:rPr lang="en-US" sz="10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6288">
                <a:tc>
                  <a:txBody>
                    <a:bodyPr/>
                    <a:lstStyle/>
                    <a:p>
                      <a:pPr algn="ctr" fontAlgn="ctr"/>
                      <a:r>
                        <a:rPr lang="en-US" sz="1000" b="1" i="0" u="none" strike="noStrike">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288">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6288">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288">
                <a:tc>
                  <a:txBody>
                    <a:bodyPr/>
                    <a:lstStyle/>
                    <a:p>
                      <a:pPr algn="ctr" fontAlgn="ctr"/>
                      <a:r>
                        <a:rPr lang="en-US" sz="10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6288">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288">
                <a:tc>
                  <a:txBody>
                    <a:bodyPr/>
                    <a:lstStyle/>
                    <a:p>
                      <a:pPr algn="ctr" fontAlgn="ctr"/>
                      <a:r>
                        <a:rPr lang="en-US" sz="1000" b="1" i="0" u="none" strike="noStrike">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6288">
                <a:tc>
                  <a:txBody>
                    <a:bodyPr/>
                    <a:lstStyle/>
                    <a:p>
                      <a:pPr algn="ctr" fontAlgn="ctr"/>
                      <a:r>
                        <a:rPr lang="en-US" sz="1000" b="1" i="0" u="none" strike="noStrike">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288">
                <a:tc>
                  <a:txBody>
                    <a:bodyPr/>
                    <a:lstStyle/>
                    <a:p>
                      <a:pPr algn="ctr" fontAlgn="ctr"/>
                      <a:r>
                        <a:rPr lang="en-US" sz="1000" b="1" i="0" u="none" strike="noStrike">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4987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155671"/>
          </a:xfrm>
        </p:spPr>
        <p:txBody>
          <a:bodyPr>
            <a:normAutofit fontScale="90000"/>
          </a:bodyPr>
          <a:lstStyle/>
          <a:p>
            <a:r>
              <a:rPr lang="en-US" dirty="0"/>
              <a:t>Sample Calculation Table: </a:t>
            </a:r>
            <a:br>
              <a:rPr lang="en-US" dirty="0"/>
            </a:br>
            <a:r>
              <a:rPr lang="en-US" sz="3100" dirty="0"/>
              <a:t>f</a:t>
            </a:r>
            <a:r>
              <a:rPr lang="en-US" sz="3100" i="1" dirty="0"/>
              <a:t>or colleges that use 48 – 54 range</a:t>
            </a:r>
          </a:p>
        </p:txBody>
      </p:sp>
      <p:graphicFrame>
        <p:nvGraphicFramePr>
          <p:cNvPr id="3" name="Table 2"/>
          <p:cNvGraphicFramePr>
            <a:graphicFrameLocks noGrp="1"/>
          </p:cNvGraphicFramePr>
          <p:nvPr>
            <p:extLst>
              <p:ext uri="{D42A27DB-BD31-4B8C-83A1-F6EECF244321}">
                <p14:modId xmlns:p14="http://schemas.microsoft.com/office/powerpoint/2010/main" val="3974378661"/>
              </p:ext>
            </p:extLst>
          </p:nvPr>
        </p:nvGraphicFramePr>
        <p:xfrm>
          <a:off x="2786522" y="1874010"/>
          <a:ext cx="3711232" cy="4401444"/>
        </p:xfrm>
        <a:graphic>
          <a:graphicData uri="http://schemas.openxmlformats.org/drawingml/2006/table">
            <a:tbl>
              <a:tblPr/>
              <a:tblGrid>
                <a:gridCol w="1022161">
                  <a:extLst>
                    <a:ext uri="{9D8B030D-6E8A-4147-A177-3AD203B41FA5}">
                      <a16:colId xmlns:a16="http://schemas.microsoft.com/office/drawing/2014/main" val="20000"/>
                    </a:ext>
                  </a:extLst>
                </a:gridCol>
                <a:gridCol w="896357">
                  <a:extLst>
                    <a:ext uri="{9D8B030D-6E8A-4147-A177-3AD203B41FA5}">
                      <a16:colId xmlns:a16="http://schemas.microsoft.com/office/drawing/2014/main" val="20001"/>
                    </a:ext>
                  </a:extLst>
                </a:gridCol>
                <a:gridCol w="896357">
                  <a:extLst>
                    <a:ext uri="{9D8B030D-6E8A-4147-A177-3AD203B41FA5}">
                      <a16:colId xmlns:a16="http://schemas.microsoft.com/office/drawing/2014/main" val="20002"/>
                    </a:ext>
                  </a:extLst>
                </a:gridCol>
                <a:gridCol w="896357">
                  <a:extLst>
                    <a:ext uri="{9D8B030D-6E8A-4147-A177-3AD203B41FA5}">
                      <a16:colId xmlns:a16="http://schemas.microsoft.com/office/drawing/2014/main" val="20003"/>
                    </a:ext>
                  </a:extLst>
                </a:gridCol>
              </a:tblGrid>
              <a:tr h="303548">
                <a:tc>
                  <a:txBody>
                    <a:bodyPr/>
                    <a:lstStyle/>
                    <a:p>
                      <a:pPr algn="just" fontAlgn="ctr"/>
                      <a:r>
                        <a:rPr lang="en-US" sz="1400" b="1" i="1" u="none" strike="noStrike">
                          <a:solidFill>
                            <a:srgbClr val="000000"/>
                          </a:solidFill>
                          <a:effectLst/>
                          <a:latin typeface="Calibri"/>
                        </a:rPr>
                        <a:t>Lecture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2074246">
                <a:tc>
                  <a:txBody>
                    <a:bodyPr/>
                    <a:lstStyle/>
                    <a:p>
                      <a:pPr algn="ctr" fontAlgn="ctr"/>
                      <a:r>
                        <a:rPr lang="en-US" sz="1200" b="1" i="0" u="none" strike="noStrike" dirty="0">
                          <a:solidFill>
                            <a:srgbClr val="000000"/>
                          </a:solidFill>
                          <a:effectLst/>
                          <a:latin typeface="Calibri"/>
                        </a:rPr>
                        <a:t>Units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b"/>
                      <a:r>
                        <a:rPr lang="en-US" sz="12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just" fontAlgn="b"/>
                      <a:r>
                        <a:rPr lang="en-US" sz="12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just" fontAlgn="b"/>
                      <a:r>
                        <a:rPr lang="en-US" sz="12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337275">
                <a:tc>
                  <a:txBody>
                    <a:bodyPr/>
                    <a:lstStyle/>
                    <a:p>
                      <a:pPr algn="ctr" fontAlgn="ctr"/>
                      <a:r>
                        <a:rPr lang="en-US" sz="1200" b="1" i="0" u="none" strike="noStrike">
                          <a:solidFill>
                            <a:srgbClr val="000000"/>
                          </a:solidFill>
                          <a:effectLst/>
                          <a:latin typeface="Calibri"/>
                        </a:rPr>
                        <a:t>0.50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16-18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275">
                <a:tc>
                  <a:txBody>
                    <a:bodyPr/>
                    <a:lstStyle/>
                    <a:p>
                      <a:pPr algn="ctr" fontAlgn="ctr"/>
                      <a:r>
                        <a:rPr lang="en-US" sz="1200" b="1" i="0" u="none" strike="noStrike">
                          <a:solidFill>
                            <a:srgbClr val="000000"/>
                          </a:solidFill>
                          <a:effectLst/>
                          <a:latin typeface="Calibri"/>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16-18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a:solidFill>
                            <a:srgbClr val="000000"/>
                          </a:solidFill>
                          <a:effectLst/>
                          <a:latin typeface="Calibri"/>
                        </a:rPr>
                        <a:t>32-36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37275">
                <a:tc>
                  <a:txBody>
                    <a:bodyPr/>
                    <a:lstStyle/>
                    <a:p>
                      <a:pPr algn="ctr" fontAlgn="ctr"/>
                      <a:r>
                        <a:rPr lang="en-US" sz="1200" b="1" i="0" u="none" strike="noStrike">
                          <a:solidFill>
                            <a:srgbClr val="000000"/>
                          </a:solidFill>
                          <a:effectLst/>
                          <a:latin typeface="Calibri"/>
                        </a:rPr>
                        <a:t>1.50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72-81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275">
                <a:tc>
                  <a:txBody>
                    <a:bodyPr/>
                    <a:lstStyle/>
                    <a:p>
                      <a:pPr algn="ctr" fontAlgn="ctr"/>
                      <a:r>
                        <a:rPr lang="en-US" sz="1200" b="1" i="0" u="none" strike="noStrike">
                          <a:solidFill>
                            <a:srgbClr val="000000"/>
                          </a:solidFill>
                          <a:effectLst/>
                          <a:latin typeface="Calibri"/>
                        </a:rPr>
                        <a:t>2.00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32-36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a:solidFill>
                            <a:srgbClr val="000000"/>
                          </a:solidFill>
                          <a:effectLst/>
                          <a:latin typeface="Calibri"/>
                        </a:rPr>
                        <a:t>64-72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96-108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337275">
                <a:tc>
                  <a:txBody>
                    <a:bodyPr/>
                    <a:lstStyle/>
                    <a:p>
                      <a:pPr algn="ctr" fontAlgn="ctr"/>
                      <a:r>
                        <a:rPr lang="en-US" sz="1200" b="1" i="0" u="none" strike="noStrike">
                          <a:solidFill>
                            <a:srgbClr val="000000"/>
                          </a:solidFill>
                          <a:effectLst/>
                          <a:latin typeface="Calibri"/>
                        </a:rPr>
                        <a:t>2.50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40-45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80-90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120-135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275">
                <a:tc>
                  <a:txBody>
                    <a:bodyPr/>
                    <a:lstStyle/>
                    <a:p>
                      <a:pPr algn="ctr" fontAlgn="ctr"/>
                      <a:r>
                        <a:rPr lang="en-US" sz="1200" b="1" i="0" u="none" strike="noStrike">
                          <a:solidFill>
                            <a:srgbClr val="000000"/>
                          </a:solidFill>
                          <a:effectLst/>
                          <a:latin typeface="Calibri"/>
                        </a:rPr>
                        <a:t>3.00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dirty="0">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dirty="0">
                          <a:solidFill>
                            <a:srgbClr val="000000"/>
                          </a:solidFill>
                          <a:effectLst/>
                          <a:latin typeface="Calibri"/>
                        </a:rPr>
                        <a:t>96-108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dirty="0">
                          <a:solidFill>
                            <a:srgbClr val="000000"/>
                          </a:solidFill>
                          <a:effectLst/>
                          <a:latin typeface="Calibri"/>
                        </a:rPr>
                        <a:t>144-162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521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 on the Credit Hour</a:t>
            </a:r>
          </a:p>
        </p:txBody>
      </p:sp>
      <p:pic>
        <p:nvPicPr>
          <p:cNvPr id="4" name="Content Placeholder 3" descr="Screen Shot 2018-07-02 at 9.32.47 PM.png"/>
          <p:cNvPicPr>
            <a:picLocks noGrp="1" noChangeAspect="1"/>
          </p:cNvPicPr>
          <p:nvPr>
            <p:ph sz="half" idx="1"/>
          </p:nvPr>
        </p:nvPicPr>
        <p:blipFill>
          <a:blip r:embed="rId3">
            <a:extLst>
              <a:ext uri="{28A0092B-C50C-407E-A947-70E740481C1C}">
                <a14:useLocalDpi xmlns:a14="http://schemas.microsoft.com/office/drawing/2010/main" val="0"/>
              </a:ext>
            </a:extLst>
          </a:blip>
          <a:srcRect l="1683" r="1683"/>
          <a:stretch>
            <a:fillRect/>
          </a:stretch>
        </p:blipFill>
        <p:spPr/>
      </p:pic>
      <p:sp>
        <p:nvSpPr>
          <p:cNvPr id="6" name="Content Placeholder 5"/>
          <p:cNvSpPr>
            <a:spLocks noGrp="1"/>
          </p:cNvSpPr>
          <p:nvPr>
            <p:ph sz="half" idx="2"/>
          </p:nvPr>
        </p:nvSpPr>
        <p:spPr/>
        <p:txBody>
          <a:bodyPr>
            <a:normAutofit fontScale="55000" lnSpcReduction="20000"/>
          </a:bodyPr>
          <a:lstStyle/>
          <a:p>
            <a:r>
              <a:rPr lang="en-US" dirty="0"/>
              <a:t>Carnegie Unit? Not in Higher Education; CU a measure of progress in secondary education.</a:t>
            </a:r>
          </a:p>
          <a:p>
            <a:endParaRPr lang="en-US" dirty="0"/>
          </a:p>
          <a:p>
            <a:r>
              <a:rPr lang="en-US" dirty="0"/>
              <a:t>Standard unit or “student hour” in part a response to the shift towards modular, elective curriculum and student mobility in the late 19</a:t>
            </a:r>
            <a:r>
              <a:rPr lang="en-US" baseline="30000" dirty="0"/>
              <a:t>th</a:t>
            </a:r>
            <a:r>
              <a:rPr lang="en-US" dirty="0"/>
              <a:t> century.  </a:t>
            </a:r>
          </a:p>
          <a:p>
            <a:pPr marL="0" indent="0">
              <a:buNone/>
            </a:pPr>
            <a:endParaRPr lang="en-US" dirty="0"/>
          </a:p>
          <a:p>
            <a:r>
              <a:rPr lang="en-US" dirty="0"/>
              <a:t>Additional pressure to standardize measurements of learning among schools.    </a:t>
            </a:r>
          </a:p>
          <a:p>
            <a:pPr marL="0" indent="0">
              <a:buNone/>
            </a:pPr>
            <a:endParaRPr lang="en-US" dirty="0"/>
          </a:p>
          <a:p>
            <a:r>
              <a:rPr lang="en-US" dirty="0"/>
              <a:t>Seat time vs. summative assessments of student learning. </a:t>
            </a:r>
          </a:p>
          <a:p>
            <a:pPr marL="0" indent="0">
              <a:buNone/>
            </a:pPr>
            <a:endParaRPr lang="en-US" dirty="0"/>
          </a:p>
          <a:p>
            <a:r>
              <a:rPr lang="en-US" dirty="0"/>
              <a:t>Defined by common practices, not by law.</a:t>
            </a:r>
          </a:p>
          <a:p>
            <a:pPr marL="0" indent="0">
              <a:buNone/>
            </a:pPr>
            <a:endParaRPr lang="en-US" dirty="0"/>
          </a:p>
          <a:p>
            <a:r>
              <a:rPr lang="en-US" dirty="0"/>
              <a:t>Decried by many as an intrusion of industrialization and business into higher education.  </a:t>
            </a:r>
          </a:p>
        </p:txBody>
      </p:sp>
    </p:spTree>
    <p:extLst>
      <p:ext uri="{BB962C8B-B14F-4D97-AF65-F5344CB8AC3E}">
        <p14:creationId xmlns:p14="http://schemas.microsoft.com/office/powerpoint/2010/main" val="28267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dissolv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Credit Hour Regulations</a:t>
            </a:r>
          </a:p>
        </p:txBody>
      </p:sp>
      <p:sp>
        <p:nvSpPr>
          <p:cNvPr id="3" name="Content Placeholder 2"/>
          <p:cNvSpPr>
            <a:spLocks noGrp="1"/>
          </p:cNvSpPr>
          <p:nvPr>
            <p:ph idx="1"/>
          </p:nvPr>
        </p:nvSpPr>
        <p:spPr/>
        <p:txBody>
          <a:bodyPr>
            <a:normAutofit fontScale="92500" lnSpcReduction="10000"/>
          </a:bodyPr>
          <a:lstStyle/>
          <a:p>
            <a:r>
              <a:rPr lang="en-US" sz="2000" b="1" dirty="0"/>
              <a:t>COR Requirements</a:t>
            </a:r>
            <a:r>
              <a:rPr lang="en-US" sz="2000" dirty="0"/>
              <a:t>: title 5 §§55002(a)(2)(B) and (b)(2)(B)</a:t>
            </a:r>
          </a:p>
          <a:p>
            <a:pPr marL="0" indent="0">
              <a:buNone/>
            </a:pPr>
            <a:endParaRPr lang="en-US" sz="1300" dirty="0"/>
          </a:p>
          <a:p>
            <a:r>
              <a:rPr lang="en-US" sz="2000" b="1" dirty="0"/>
              <a:t>Credit Hour Definition and Policy: </a:t>
            </a:r>
            <a:r>
              <a:rPr lang="en-US" sz="2000" dirty="0"/>
              <a:t>title 5 §55002.5</a:t>
            </a:r>
          </a:p>
          <a:p>
            <a:pPr marL="0" indent="0">
              <a:buNone/>
            </a:pPr>
            <a:endParaRPr lang="en-US" sz="1300" dirty="0"/>
          </a:p>
          <a:p>
            <a:r>
              <a:rPr lang="en-US" sz="2000" b="1" dirty="0"/>
              <a:t>Work Experience: </a:t>
            </a:r>
            <a:r>
              <a:rPr lang="en-US" sz="2000" dirty="0"/>
              <a:t>title 5 §55256.5</a:t>
            </a:r>
          </a:p>
          <a:p>
            <a:pPr marL="0" indent="0">
              <a:buNone/>
            </a:pPr>
            <a:endParaRPr lang="en-US" sz="1300" dirty="0"/>
          </a:p>
          <a:p>
            <a:r>
              <a:rPr lang="en-US" sz="2000" b="1" dirty="0"/>
              <a:t>Open Entry / Open Exit: </a:t>
            </a:r>
            <a:r>
              <a:rPr lang="en-US" sz="2000" dirty="0"/>
              <a:t>title 5 §558164</a:t>
            </a:r>
          </a:p>
          <a:p>
            <a:pPr marL="0" indent="0">
              <a:buNone/>
            </a:pPr>
            <a:endParaRPr lang="en-US" sz="1300" dirty="0"/>
          </a:p>
          <a:p>
            <a:r>
              <a:rPr lang="en-US" sz="2000" b="1" dirty="0"/>
              <a:t>Nursing Programs: </a:t>
            </a:r>
            <a:r>
              <a:rPr lang="en-US" sz="2000" dirty="0"/>
              <a:t>title 16 §1426</a:t>
            </a:r>
          </a:p>
          <a:p>
            <a:pPr marL="0" indent="0">
              <a:buNone/>
            </a:pPr>
            <a:endParaRPr lang="en-US" sz="1300" dirty="0"/>
          </a:p>
          <a:p>
            <a:r>
              <a:rPr lang="en-US" sz="2000" b="1" dirty="0"/>
              <a:t>Independent Study</a:t>
            </a:r>
            <a:r>
              <a:rPr lang="en-US" sz="2000" dirty="0"/>
              <a:t>: title 5 §55232</a:t>
            </a:r>
          </a:p>
          <a:p>
            <a:pPr marL="0" indent="0">
              <a:buNone/>
            </a:pPr>
            <a:endParaRPr lang="en-US" sz="1300" dirty="0"/>
          </a:p>
          <a:p>
            <a:r>
              <a:rPr lang="en-US" sz="2000" b="1" dirty="0"/>
              <a:t>Accreditation Standards: </a:t>
            </a:r>
            <a:r>
              <a:rPr lang="en-US" sz="2000" dirty="0"/>
              <a:t>2014, ER 10, Standards II.A.9 and II.A.10</a:t>
            </a:r>
          </a:p>
          <a:p>
            <a:pPr marL="0" indent="0">
              <a:buNone/>
            </a:pPr>
            <a:endParaRPr lang="en-US" sz="1300" dirty="0"/>
          </a:p>
          <a:p>
            <a:r>
              <a:rPr lang="en-US" sz="2000" b="1" dirty="0"/>
              <a:t>Federal Regulations</a:t>
            </a:r>
          </a:p>
          <a:p>
            <a:pPr lvl="1"/>
            <a:r>
              <a:rPr lang="en-US" sz="1600" dirty="0"/>
              <a:t>34 CFR 600.2</a:t>
            </a:r>
          </a:p>
          <a:p>
            <a:pPr lvl="1"/>
            <a:r>
              <a:rPr lang="en-US" sz="1600" dirty="0"/>
              <a:t>34 CFR 668.8</a:t>
            </a:r>
          </a:p>
          <a:p>
            <a:endParaRPr lang="en-US" sz="2000" b="1" dirty="0"/>
          </a:p>
          <a:p>
            <a:endParaRPr lang="en-US" dirty="0"/>
          </a:p>
        </p:txBody>
      </p:sp>
    </p:spTree>
    <p:extLst>
      <p:ext uri="{BB962C8B-B14F-4D97-AF65-F5344CB8AC3E}">
        <p14:creationId xmlns:p14="http://schemas.microsoft.com/office/powerpoint/2010/main" val="97266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1800" dirty="0"/>
              <a:t>Westlaw website with text of title 5 §55002.5:</a:t>
            </a:r>
          </a:p>
          <a:p>
            <a:pPr marL="0" indent="0">
              <a:buNone/>
            </a:pPr>
            <a:r>
              <a:rPr lang="en-US" sz="1200" dirty="0">
                <a:hlinkClick r:id="rId2"/>
              </a:rPr>
              <a:t>https://govt.westlaw.com/calregs/Document/IA9719B60D48411DEBC02831C6D6C108E?viewType=FullText&amp;originationContext=documenttoc&amp;transitionType=CategoryPageItem&amp;contextData=(sc.Default</a:t>
            </a:r>
            <a:r>
              <a:rPr lang="en-US" sz="1200" dirty="0"/>
              <a:t>)</a:t>
            </a:r>
          </a:p>
          <a:p>
            <a:pPr marL="0" indent="0">
              <a:buNone/>
            </a:pPr>
            <a:endParaRPr lang="en-US" sz="1200" dirty="0"/>
          </a:p>
          <a:p>
            <a:r>
              <a:rPr lang="en-US" sz="1800" dirty="0"/>
              <a:t>Program and Course Approval Handbook, 6</a:t>
            </a:r>
            <a:r>
              <a:rPr lang="en-US" sz="1800" baseline="30000" dirty="0"/>
              <a:t>th</a:t>
            </a:r>
            <a:r>
              <a:rPr lang="en-US" sz="1800" dirty="0"/>
              <a:t> Ed.</a:t>
            </a:r>
          </a:p>
          <a:p>
            <a:pPr marL="0" indent="0">
              <a:buNone/>
            </a:pPr>
            <a:r>
              <a:rPr lang="en-US" sz="1200" dirty="0">
                <a:hlinkClick r:id="rId3"/>
              </a:rPr>
              <a:t>http://extranet.cccco.edu/Divisions/AcademicAffairs/CurriculumandInstructionUnit.aspx</a:t>
            </a:r>
            <a:endParaRPr lang="en-US" sz="1200" dirty="0"/>
          </a:p>
          <a:p>
            <a:pPr marL="0" indent="0">
              <a:buNone/>
            </a:pPr>
            <a:endParaRPr lang="en-US" sz="1200" b="1" dirty="0"/>
          </a:p>
          <a:p>
            <a:r>
              <a:rPr lang="en-US" sz="1800" dirty="0"/>
              <a:t>Text of federal regulations:</a:t>
            </a:r>
          </a:p>
          <a:p>
            <a:pPr marL="0" indent="0">
              <a:buNone/>
            </a:pPr>
            <a:r>
              <a:rPr lang="en-US" sz="1200" dirty="0">
                <a:hlinkClick r:id="rId4"/>
              </a:rPr>
              <a:t>https://www.ecfr.gov/cgi-bin/text-idx?rgn=div8&amp;node=34:3.1.3.1.1.1.23.2</a:t>
            </a:r>
            <a:endParaRPr lang="en-US" sz="1200" dirty="0"/>
          </a:p>
          <a:p>
            <a:pPr marL="0" indent="0">
              <a:buNone/>
            </a:pPr>
            <a:endParaRPr lang="en-US" sz="1200" dirty="0"/>
          </a:p>
          <a:p>
            <a:r>
              <a:rPr lang="en-US" sz="1800" dirty="0"/>
              <a:t>US Department of Education Q&amp;A on credit hour</a:t>
            </a:r>
          </a:p>
          <a:p>
            <a:pPr marL="0" indent="0">
              <a:buNone/>
            </a:pPr>
            <a:r>
              <a:rPr lang="en-US" sz="1200" dirty="0">
                <a:hlinkClick r:id="rId5"/>
              </a:rPr>
              <a:t>https://www2.ed.gov/policy/highered/reg/hearulemaking/2009/credit.html</a:t>
            </a:r>
            <a:endParaRPr lang="en-US" sz="1200" dirty="0"/>
          </a:p>
          <a:p>
            <a:pPr marL="0" indent="0">
              <a:buNone/>
            </a:pPr>
            <a:endParaRPr lang="en-US" sz="1200" dirty="0"/>
          </a:p>
          <a:p>
            <a:r>
              <a:rPr lang="en-US" sz="1800" dirty="0"/>
              <a:t>US Department of Education Presentation on Clock Hour Programs</a:t>
            </a:r>
          </a:p>
          <a:p>
            <a:pPr marL="0" indent="0">
              <a:buNone/>
            </a:pPr>
            <a:r>
              <a:rPr lang="en-US" sz="1200" dirty="0">
                <a:hlinkClick r:id="rId6"/>
              </a:rPr>
              <a:t>https://www2.ed.gov/offices/OSFAP/training/materials/clockhourslides.pdf</a:t>
            </a:r>
            <a:endParaRPr lang="en-US" sz="1200" dirty="0"/>
          </a:p>
          <a:p>
            <a:pPr marL="0" indent="0">
              <a:buNone/>
            </a:pPr>
            <a:endParaRPr lang="en-US" sz="1200" dirty="0"/>
          </a:p>
          <a:p>
            <a:pPr marL="0" indent="0">
              <a:buNone/>
            </a:pPr>
            <a:endParaRPr lang="en-US" sz="1200" dirty="0"/>
          </a:p>
          <a:p>
            <a:endParaRPr lang="en-US" sz="1800" dirty="0"/>
          </a:p>
        </p:txBody>
      </p:sp>
    </p:spTree>
    <p:extLst>
      <p:ext uri="{BB962C8B-B14F-4D97-AF65-F5344CB8AC3E}">
        <p14:creationId xmlns:p14="http://schemas.microsoft.com/office/powerpoint/2010/main" val="175607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Revised Title 5 regulations</a:t>
            </a:r>
          </a:p>
        </p:txBody>
      </p:sp>
    </p:spTree>
    <p:extLst>
      <p:ext uri="{BB962C8B-B14F-4D97-AF65-F5344CB8AC3E}">
        <p14:creationId xmlns:p14="http://schemas.microsoft.com/office/powerpoint/2010/main" val="42644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3620"/>
            <a:ext cx="8406143" cy="724277"/>
          </a:xfrm>
        </p:spPr>
        <p:txBody>
          <a:bodyPr>
            <a:normAutofit/>
          </a:bodyPr>
          <a:lstStyle/>
          <a:p>
            <a:r>
              <a:rPr lang="en-US" dirty="0"/>
              <a:t>Revisions to CCR, title 5 §55002.5</a:t>
            </a:r>
          </a:p>
        </p:txBody>
      </p:sp>
      <p:pic>
        <p:nvPicPr>
          <p:cNvPr id="7" name="Content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886" r="1886"/>
          <a:stretch>
            <a:fillRect/>
          </a:stretch>
        </p:blipFill>
        <p:spPr>
          <a:xfrm>
            <a:off x="5024673" y="1376130"/>
            <a:ext cx="3765487" cy="4864487"/>
          </a:xfrm>
        </p:spPr>
      </p:pic>
      <p:sp>
        <p:nvSpPr>
          <p:cNvPr id="3" name="Content Placeholder 2"/>
          <p:cNvSpPr>
            <a:spLocks noGrp="1"/>
          </p:cNvSpPr>
          <p:nvPr>
            <p:ph type="body" sz="half" idx="2"/>
          </p:nvPr>
        </p:nvSpPr>
        <p:spPr>
          <a:xfrm>
            <a:off x="457199" y="1321805"/>
            <a:ext cx="4259655" cy="5368705"/>
          </a:xfrm>
        </p:spPr>
        <p:txBody>
          <a:bodyPr>
            <a:normAutofit fontScale="92500" lnSpcReduction="20000"/>
          </a:bodyPr>
          <a:lstStyle/>
          <a:p>
            <a:pPr marL="285750" indent="-285750">
              <a:buFont typeface="Arial" charset="0"/>
              <a:buChar char="•"/>
            </a:pPr>
            <a:r>
              <a:rPr lang="en-US" sz="1800" dirty="0"/>
              <a:t>Removed reference to lecture and lab, replaced with “total student work” and “outside-of-class hours.”</a:t>
            </a:r>
          </a:p>
          <a:p>
            <a:endParaRPr lang="en-US" sz="1200" dirty="0"/>
          </a:p>
          <a:p>
            <a:pPr marL="285750" indent="-285750">
              <a:buFont typeface="Arial" charset="0"/>
              <a:buChar char="•"/>
            </a:pPr>
            <a:r>
              <a:rPr lang="en-US" sz="1800" dirty="0"/>
              <a:t>Removed reference to lecture and lab, replaced with “total student work” and “outside-of-class hours.”</a:t>
            </a:r>
          </a:p>
          <a:p>
            <a:endParaRPr lang="en-US" sz="1200" dirty="0"/>
          </a:p>
          <a:p>
            <a:pPr marL="285750" indent="-285750">
              <a:buFont typeface="Arial" charset="0"/>
              <a:buChar char="•"/>
            </a:pPr>
            <a:r>
              <a:rPr lang="en-US" sz="1800" dirty="0"/>
              <a:t>Inserted reference to regulations for cooperative work experience. </a:t>
            </a:r>
          </a:p>
          <a:p>
            <a:endParaRPr lang="en-US" sz="1200" dirty="0"/>
          </a:p>
          <a:p>
            <a:pPr marL="285750" indent="-285750">
              <a:buFont typeface="Arial" charset="0"/>
              <a:buChar char="•"/>
            </a:pPr>
            <a:r>
              <a:rPr lang="en-US" sz="1800" dirty="0"/>
              <a:t>Inserted reference to federal regulations for clock hour programs. </a:t>
            </a:r>
          </a:p>
          <a:p>
            <a:endParaRPr lang="en-US" sz="1100" dirty="0"/>
          </a:p>
          <a:p>
            <a:pPr marL="285750" indent="-285750">
              <a:buFont typeface="Arial" charset="0"/>
              <a:buChar char="•"/>
            </a:pPr>
            <a:r>
              <a:rPr lang="en-US" sz="1800" dirty="0"/>
              <a:t>Replaced prior language on incremental awards that required half-unit increments and permitted smaller increments. Permissive rather than prescriptive.</a:t>
            </a:r>
          </a:p>
          <a:p>
            <a:endParaRPr lang="en-US" sz="1100" dirty="0"/>
          </a:p>
          <a:p>
            <a:pPr marL="285750" indent="-285750">
              <a:buFont typeface="Arial" charset="0"/>
              <a:buChar char="•"/>
            </a:pPr>
            <a:r>
              <a:rPr lang="en-US" sz="1800" dirty="0"/>
              <a:t>Inserted new requirement for local policy specifying local standards in compliance with this section and federal regulations.  </a:t>
            </a:r>
          </a:p>
          <a:p>
            <a:endParaRPr lang="en-US" b="1" i="1" dirty="0"/>
          </a:p>
          <a:p>
            <a:endParaRPr lang="en-US" b="1" i="1" dirty="0"/>
          </a:p>
          <a:p>
            <a:endParaRPr lang="en-US" b="1" i="1" dirty="0"/>
          </a:p>
          <a:p>
            <a:endParaRPr lang="en-US" dirty="0"/>
          </a:p>
          <a:p>
            <a:pPr marL="0" indent="0">
              <a:buNone/>
            </a:pPr>
            <a:endParaRPr lang="en-US" dirty="0"/>
          </a:p>
        </p:txBody>
      </p:sp>
    </p:spTree>
    <p:extLst>
      <p:ext uri="{BB962C8B-B14F-4D97-AF65-F5344CB8AC3E}">
        <p14:creationId xmlns:p14="http://schemas.microsoft.com/office/powerpoint/2010/main" val="20436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Code of Regulations, full text</a:t>
            </a:r>
          </a:p>
        </p:txBody>
      </p:sp>
      <p:sp>
        <p:nvSpPr>
          <p:cNvPr id="3" name="Content Placeholder 2"/>
          <p:cNvSpPr>
            <a:spLocks noGrp="1"/>
          </p:cNvSpPr>
          <p:nvPr>
            <p:ph idx="1"/>
          </p:nvPr>
        </p:nvSpPr>
        <p:spPr/>
        <p:txBody>
          <a:bodyPr>
            <a:normAutofit fontScale="32500" lnSpcReduction="20000"/>
          </a:bodyPr>
          <a:lstStyle/>
          <a:p>
            <a:pPr marL="0" indent="0" algn="ctr">
              <a:buNone/>
            </a:pPr>
            <a:r>
              <a:rPr lang="en-US" sz="3100" dirty="0"/>
              <a:t>§ 55002.5. Credit Hour Definition.</a:t>
            </a:r>
          </a:p>
          <a:p>
            <a:pPr marL="0" indent="0" algn="ctr">
              <a:buNone/>
            </a:pPr>
            <a:endParaRPr lang="en-US" sz="2900" dirty="0">
              <a:latin typeface="Calibri" charset="0"/>
              <a:ea typeface="Calibri" charset="0"/>
              <a:cs typeface="Calibri" charset="0"/>
            </a:endParaRPr>
          </a:p>
          <a:p>
            <a:pPr marL="0" indent="0">
              <a:buNone/>
            </a:pPr>
            <a:r>
              <a:rPr lang="en-US" sz="4300" dirty="0">
                <a:latin typeface="Calibri" charset="0"/>
                <a:ea typeface="Calibri" charset="0"/>
                <a:cs typeface="Calibri" charset="0"/>
              </a:rPr>
              <a:t>(a) One credit hour of community college work (one unit of credit) shall require a minimum of 48 semester hours of total student work or 33 quarter hours of total student work, which may include inside and/or outside-of-class hours.</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(b) A course requiring 96 hours or more of total student work at colleges operating on the semester system or 66 hours or more of total student work at colleges operating on the quarter system shall provide at least 2 units of credit.</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(c) Cooperative work experience courses defined in section 55252 shall adhere to the formula for credit hour calculations identified in section 55256.5.</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(d) For programs designated by the governing board as clock hour programs, units of credit shall be awarded in a manner consistent with the provisions of 34 Code of Federal Regulations part 600.2.</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(e) Credit hours for all courses may be awarded in increments of one unit or less.</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(f) The governing board of each community college district shall establish policy, consistent with the provisions of this section, defining the standards for credit hour calculations. District policy shall specify the credit hour calculation method for all academic activities, expected ratios of in-class to outside-of-class hours for each type of academic activity, standards for incremental award of credit, standard term length, calculation methods for short term and extended term courses, and provisions for monitoring compliance with state and federal regulations related to credit hour calculations.</a:t>
            </a:r>
          </a:p>
          <a:p>
            <a:pPr marL="0" indent="0">
              <a:buNone/>
            </a:pPr>
            <a:endParaRPr lang="en-US" dirty="0"/>
          </a:p>
          <a:p>
            <a:pPr marL="0" indent="0" algn="ctr">
              <a:buNone/>
            </a:pPr>
            <a:r>
              <a:rPr lang="en-US" i="1" dirty="0"/>
              <a:t>Note: Authority cited: Sections 66700 and 70901, Education Code. Reference: Section 70901, Education Code; and 34 Code of Federal Regulations part 600.2.</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3543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Behind the Revisions</a:t>
            </a:r>
          </a:p>
        </p:txBody>
      </p:sp>
      <p:sp>
        <p:nvSpPr>
          <p:cNvPr id="3" name="Content Placeholder 2"/>
          <p:cNvSpPr>
            <a:spLocks noGrp="1"/>
          </p:cNvSpPr>
          <p:nvPr>
            <p:ph idx="1"/>
          </p:nvPr>
        </p:nvSpPr>
        <p:spPr>
          <a:xfrm>
            <a:off x="457200" y="1837765"/>
            <a:ext cx="8229600" cy="4639235"/>
          </a:xfrm>
        </p:spPr>
        <p:txBody>
          <a:bodyPr>
            <a:normAutofit fontScale="70000" lnSpcReduction="20000"/>
          </a:bodyPr>
          <a:lstStyle/>
          <a:p>
            <a:r>
              <a:rPr lang="en-US" sz="3200" dirty="0"/>
              <a:t>Less prescriptive, relying on careful development and consistent application of local policy</a:t>
            </a:r>
          </a:p>
          <a:p>
            <a:pPr marL="0" indent="0">
              <a:buNone/>
            </a:pPr>
            <a:endParaRPr lang="en-US" sz="3200" dirty="0"/>
          </a:p>
          <a:p>
            <a:r>
              <a:rPr lang="en-US" sz="3200" dirty="0"/>
              <a:t>Tie state regulations to new federal requirements.</a:t>
            </a:r>
          </a:p>
          <a:p>
            <a:pPr marL="0" indent="0">
              <a:buNone/>
            </a:pPr>
            <a:r>
              <a:rPr lang="en-US" sz="3200" dirty="0"/>
              <a:t> </a:t>
            </a:r>
          </a:p>
          <a:p>
            <a:r>
              <a:rPr lang="en-US" sz="3200" dirty="0"/>
              <a:t>Update language and standards for consistency with federal regulations. </a:t>
            </a:r>
          </a:p>
          <a:p>
            <a:pPr marL="0" indent="0">
              <a:buNone/>
            </a:pPr>
            <a:endParaRPr lang="en-US" sz="3200" dirty="0"/>
          </a:p>
          <a:p>
            <a:r>
              <a:rPr lang="en-US" sz="3200" dirty="0"/>
              <a:t>Bring CCC in line with other systems of higher education</a:t>
            </a:r>
          </a:p>
          <a:p>
            <a:pPr marL="0" indent="0">
              <a:buNone/>
            </a:pPr>
            <a:endParaRPr lang="en-US" sz="3200" dirty="0"/>
          </a:p>
          <a:p>
            <a:r>
              <a:rPr lang="en-US" sz="3200" dirty="0"/>
              <a:t>Specific guidance on the application of these regulations is included in the 6</a:t>
            </a:r>
            <a:r>
              <a:rPr lang="en-US" sz="3200" baseline="30000" dirty="0"/>
              <a:t>th</a:t>
            </a:r>
            <a:r>
              <a:rPr lang="en-US" sz="3200" dirty="0"/>
              <a:t> edition of the PCAH.</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305633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  Applying the new regulations: Calculations</a:t>
            </a:r>
          </a:p>
        </p:txBody>
      </p:sp>
    </p:spTree>
    <p:extLst>
      <p:ext uri="{BB962C8B-B14F-4D97-AF65-F5344CB8AC3E}">
        <p14:creationId xmlns:p14="http://schemas.microsoft.com/office/powerpoint/2010/main" val="428043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Basic Calculation Formulas</a:t>
            </a:r>
          </a:p>
        </p:txBody>
      </p:sp>
      <p:sp>
        <p:nvSpPr>
          <p:cNvPr id="3" name="Content Placeholder 2"/>
          <p:cNvSpPr>
            <a:spLocks noGrp="1"/>
          </p:cNvSpPr>
          <p:nvPr>
            <p:ph sz="half" idx="1"/>
          </p:nvPr>
        </p:nvSpPr>
        <p:spPr/>
        <p:txBody>
          <a:bodyPr>
            <a:normAutofit fontScale="70000" lnSpcReduction="20000"/>
          </a:bodyPr>
          <a:lstStyle/>
          <a:p>
            <a:pPr>
              <a:lnSpc>
                <a:spcPct val="120000"/>
              </a:lnSpc>
            </a:pPr>
            <a:r>
              <a:rPr lang="en-US" sz="3200" b="1" dirty="0"/>
              <a:t>Standard Formula  </a:t>
            </a:r>
          </a:p>
          <a:p>
            <a:pPr lvl="1">
              <a:lnSpc>
                <a:spcPct val="120000"/>
              </a:lnSpc>
            </a:pPr>
            <a:r>
              <a:rPr lang="en-US" sz="2800" dirty="0"/>
              <a:t>Derived from title 5 §§55002-55002.5, the PCAH, and from 34 CFR 600.2</a:t>
            </a:r>
          </a:p>
          <a:p>
            <a:pPr lvl="1">
              <a:lnSpc>
                <a:spcPct val="120000"/>
              </a:lnSpc>
            </a:pPr>
            <a:r>
              <a:rPr lang="en-US" sz="2800" dirty="0"/>
              <a:t>Applies to the majority of credit course types (lecture, recitation, lab, activity, etc.)</a:t>
            </a:r>
          </a:p>
          <a:p>
            <a:pPr>
              <a:lnSpc>
                <a:spcPct val="120000"/>
              </a:lnSpc>
            </a:pPr>
            <a:r>
              <a:rPr lang="en-US" sz="3200" b="1" dirty="0"/>
              <a:t>Cooperative Work Experience</a:t>
            </a:r>
          </a:p>
          <a:p>
            <a:pPr lvl="1">
              <a:lnSpc>
                <a:spcPct val="120000"/>
              </a:lnSpc>
            </a:pPr>
            <a:r>
              <a:rPr lang="en-US" sz="2800" dirty="0"/>
              <a:t>Title 5 §55256.5</a:t>
            </a:r>
            <a:endParaRPr lang="en-US" sz="2800" b="1" dirty="0"/>
          </a:p>
          <a:p>
            <a:pPr>
              <a:lnSpc>
                <a:spcPct val="120000"/>
              </a:lnSpc>
            </a:pPr>
            <a:r>
              <a:rPr lang="en-US" sz="3200" b="1" dirty="0"/>
              <a:t>Clock Hour Programs</a:t>
            </a:r>
          </a:p>
          <a:p>
            <a:pPr lvl="1">
              <a:lnSpc>
                <a:spcPct val="120000"/>
              </a:lnSpc>
            </a:pPr>
            <a:r>
              <a:rPr lang="en-US" sz="2800" dirty="0"/>
              <a:t>34 CFR §668.8(k)(2)(</a:t>
            </a:r>
            <a:r>
              <a:rPr lang="en-US" sz="2800" dirty="0" err="1"/>
              <a:t>i</a:t>
            </a:r>
            <a:r>
              <a:rPr lang="en-US" sz="2800" dirty="0"/>
              <a:t>)(A) and 668.8(l)</a:t>
            </a:r>
            <a:endParaRPr lang="en-US" sz="2800" b="1" dirty="0"/>
          </a:p>
          <a:p>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75140"/>
            <a:ext cx="4038600" cy="4514220"/>
          </a:xfr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10278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10985</TotalTime>
  <Words>2829</Words>
  <Application>Microsoft Office PowerPoint</Application>
  <PresentationFormat>On-screen Show (4:3)</PresentationFormat>
  <Paragraphs>753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Credit Hour Calculations</vt:lpstr>
      <vt:lpstr>In this presentation:</vt:lpstr>
      <vt:lpstr>Background on the Credit Hour</vt:lpstr>
      <vt:lpstr>I.  Revised Title 5 regulations</vt:lpstr>
      <vt:lpstr>Revisions to CCR, title 5 §55002.5</vt:lpstr>
      <vt:lpstr>California Code of Regulations, full text</vt:lpstr>
      <vt:lpstr>Principles Behind the Revisions</vt:lpstr>
      <vt:lpstr>II.  Applying the new regulations: Calculations</vt:lpstr>
      <vt:lpstr>Three Basic Calculation Formulas</vt:lpstr>
      <vt:lpstr>Essential Terminology</vt:lpstr>
      <vt:lpstr>Standard Formula</vt:lpstr>
      <vt:lpstr>Cooperative Work Experience</vt:lpstr>
      <vt:lpstr>Clock Hour Programs</vt:lpstr>
      <vt:lpstr>Additional Information on Clock Hour Programs</vt:lpstr>
      <vt:lpstr>III. Explanation of standards </vt:lpstr>
      <vt:lpstr>Typical Ratios  </vt:lpstr>
      <vt:lpstr>Hours-per-unit Divisor</vt:lpstr>
      <vt:lpstr>Outside-of-Class Hours</vt:lpstr>
      <vt:lpstr>Fractional Unit Awards</vt:lpstr>
      <vt:lpstr>Nursing Programs</vt:lpstr>
      <vt:lpstr>Other Academic Activities</vt:lpstr>
      <vt:lpstr>IV.  Local Implementation  </vt:lpstr>
      <vt:lpstr>Local Governing Board Policy</vt:lpstr>
      <vt:lpstr>V.  Sample calculations and resources</vt:lpstr>
      <vt:lpstr>PowerPoint Presentation</vt:lpstr>
      <vt:lpstr>Sample Calculations: Lecture</vt:lpstr>
      <vt:lpstr>Sample Calculations:  Activity or Lab with Homework</vt:lpstr>
      <vt:lpstr>Sample Calculation: Lab, Activity, Clinical, etc. without homework.  </vt:lpstr>
      <vt:lpstr>Sample Calculation Table:  for colleges that use 48 – 54 range</vt:lpstr>
      <vt:lpstr>Credit Hour Regulations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to Units: </dc:title>
  <dc:creator>Erik Shearer</dc:creator>
  <cp:lastModifiedBy>Erik Shearer</cp:lastModifiedBy>
  <cp:revision>291</cp:revision>
  <cp:lastPrinted>2015-09-14T18:38:58Z</cp:lastPrinted>
  <dcterms:created xsi:type="dcterms:W3CDTF">2013-06-24T21:42:29Z</dcterms:created>
  <dcterms:modified xsi:type="dcterms:W3CDTF">2018-07-12T16:36:54Z</dcterms:modified>
</cp:coreProperties>
</file>