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4"/>
  </p:sldMasterIdLst>
  <p:notesMasterIdLst>
    <p:notesMasterId r:id="rId2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Gill Sans" panose="020B0604020202020204" charset="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9BC455-84F4-4F2D-A576-67FD3F8548A9}" v="56" dt="2020-07-08T15:47:40.337"/>
  </p1510:revLst>
</p1510:revInfo>
</file>

<file path=ppt/tableStyles.xml><?xml version="1.0" encoding="utf-8"?>
<a:tblStyleLst xmlns:a="http://schemas.openxmlformats.org/drawingml/2006/main" def="{1CA21ECA-94E8-435D-9C33-FF6E178DF5CE}">
  <a:tblStyle styleId="{1CA21ECA-94E8-435D-9C33-FF6E178DF5C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311" autoAdjust="0"/>
  </p:normalViewPr>
  <p:slideViewPr>
    <p:cSldViewPr snapToGrid="0">
      <p:cViewPr varScale="1">
        <p:scale>
          <a:sx n="67" d="100"/>
          <a:sy n="67" d="100"/>
        </p:scale>
        <p:origin x="118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8bb92f259d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 name="Google Shape;82;g8bb92f259d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8b2d757103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8b2d757103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Jennifer (7 minutes)</a:t>
            </a:r>
            <a:endParaRPr/>
          </a:p>
        </p:txBody>
      </p:sp>
      <p:sp>
        <p:nvSpPr>
          <p:cNvPr id="150" name="Google Shape;150;g8b2d757103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8ad17323b6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8ad17323b6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Michelle (5 minutes)</a:t>
            </a:r>
            <a:endParaRPr dirty="0"/>
          </a:p>
          <a:p>
            <a:pPr marL="0" lvl="0" indent="0" algn="l" rtl="0">
              <a:spcBef>
                <a:spcPts val="0"/>
              </a:spcBef>
              <a:spcAft>
                <a:spcPts val="0"/>
              </a:spcAft>
              <a:buNone/>
            </a:pPr>
            <a:endParaRPr dirty="0"/>
          </a:p>
          <a:p>
            <a:pPr marL="457200" lvl="0" indent="-317500" algn="l" rtl="0">
              <a:lnSpc>
                <a:spcPct val="90000"/>
              </a:lnSpc>
              <a:spcBef>
                <a:spcPts val="0"/>
              </a:spcBef>
              <a:spcAft>
                <a:spcPts val="0"/>
              </a:spcAft>
              <a:buClr>
                <a:schemeClr val="dk2"/>
              </a:buClr>
              <a:buSzPts val="1400"/>
              <a:buFont typeface="Palatino"/>
              <a:buChar char="●"/>
            </a:pPr>
            <a:r>
              <a:rPr lang="en-US" b="1" dirty="0">
                <a:solidFill>
                  <a:schemeClr val="dk2"/>
                </a:solidFill>
                <a:latin typeface="Palatino"/>
                <a:ea typeface="Palatino"/>
                <a:cs typeface="Palatino"/>
                <a:sym typeface="Palatino"/>
              </a:rPr>
              <a:t>Ella Baker: </a:t>
            </a:r>
            <a:r>
              <a:rPr lang="en-US" dirty="0">
                <a:solidFill>
                  <a:schemeClr val="dk2"/>
                </a:solidFill>
                <a:latin typeface="Palatino"/>
                <a:ea typeface="Palatino"/>
                <a:cs typeface="Palatino"/>
                <a:sym typeface="Palatino"/>
              </a:rPr>
              <a:t>The reduction of injustice is NOT freedom.  Check off a DEI list for compliance is NOT enough.</a:t>
            </a:r>
            <a:endParaRPr dirty="0">
              <a:solidFill>
                <a:schemeClr val="dk2"/>
              </a:solidFill>
              <a:latin typeface="Palatino"/>
              <a:ea typeface="Palatino"/>
              <a:cs typeface="Palatino"/>
              <a:sym typeface="Palatino"/>
            </a:endParaRPr>
          </a:p>
          <a:p>
            <a:pPr marL="457200" lvl="0" indent="-317500" algn="l" rtl="0">
              <a:lnSpc>
                <a:spcPct val="90000"/>
              </a:lnSpc>
              <a:spcBef>
                <a:spcPts val="0"/>
              </a:spcBef>
              <a:spcAft>
                <a:spcPts val="0"/>
              </a:spcAft>
              <a:buClr>
                <a:schemeClr val="dk2"/>
              </a:buClr>
              <a:buSzPts val="1400"/>
              <a:buFont typeface="Palatino"/>
              <a:buChar char="●"/>
            </a:pPr>
            <a:r>
              <a:rPr lang="en-US" b="1" dirty="0">
                <a:solidFill>
                  <a:schemeClr val="dk2"/>
                </a:solidFill>
                <a:latin typeface="Palatino"/>
                <a:ea typeface="Palatino"/>
                <a:cs typeface="Palatino"/>
                <a:sym typeface="Palatino"/>
              </a:rPr>
              <a:t>Liberation</a:t>
            </a:r>
            <a:r>
              <a:rPr lang="en-US" dirty="0">
                <a:solidFill>
                  <a:schemeClr val="dk2"/>
                </a:solidFill>
                <a:latin typeface="Palatino"/>
                <a:ea typeface="Palatino"/>
                <a:cs typeface="Palatino"/>
                <a:sym typeface="Palatino"/>
              </a:rPr>
              <a:t>: Requires humans to work with humans collectively to eliminate all manifestations of oppression (Love, et al., 2007)</a:t>
            </a:r>
            <a:endParaRPr dirty="0">
              <a:solidFill>
                <a:schemeClr val="dk2"/>
              </a:solidFill>
              <a:latin typeface="Palatino"/>
              <a:ea typeface="Palatino"/>
              <a:cs typeface="Palatino"/>
              <a:sym typeface="Palatino"/>
            </a:endParaRPr>
          </a:p>
          <a:p>
            <a:pPr marL="0" lvl="0" indent="0" algn="l" rtl="0">
              <a:spcBef>
                <a:spcPts val="0"/>
              </a:spcBef>
              <a:spcAft>
                <a:spcPts val="0"/>
              </a:spcAft>
              <a:buNone/>
            </a:pPr>
            <a:endParaRPr dirty="0"/>
          </a:p>
          <a:p>
            <a:pPr marL="0" lvl="0" indent="0" algn="l" rtl="0">
              <a:spcBef>
                <a:spcPts val="0"/>
              </a:spcBef>
              <a:spcAft>
                <a:spcPts val="0"/>
              </a:spcAft>
              <a:buNone/>
            </a:pPr>
            <a:r>
              <a:rPr lang="en-US" b="1" dirty="0"/>
              <a:t>Multi-cultural</a:t>
            </a:r>
            <a:r>
              <a:rPr lang="en-US" dirty="0"/>
              <a:t>--exposing privileged with multiple perspectives: Using images and representative readings.</a:t>
            </a:r>
            <a:endParaRPr dirty="0"/>
          </a:p>
          <a:p>
            <a:pPr marL="0" lvl="0" indent="0" algn="l" rtl="0">
              <a:spcBef>
                <a:spcPts val="0"/>
              </a:spcBef>
              <a:spcAft>
                <a:spcPts val="0"/>
              </a:spcAft>
              <a:buNone/>
            </a:pPr>
            <a:r>
              <a:rPr lang="en-US" b="1" dirty="0"/>
              <a:t>Social justice</a:t>
            </a:r>
            <a:r>
              <a:rPr lang="en-US" dirty="0"/>
              <a:t>--anti-racism; disrupting systems, practices, patterns: Curriculum policies and practices. </a:t>
            </a:r>
            <a:endParaRPr dirty="0"/>
          </a:p>
          <a:p>
            <a:pPr marL="0" lvl="0" indent="0" algn="l" rtl="0">
              <a:spcBef>
                <a:spcPts val="0"/>
              </a:spcBef>
              <a:spcAft>
                <a:spcPts val="0"/>
              </a:spcAft>
              <a:buNone/>
            </a:pPr>
            <a:r>
              <a:rPr lang="en-US" b="1" dirty="0"/>
              <a:t>Culturally responsive teaching</a:t>
            </a:r>
            <a:r>
              <a:rPr lang="en-US" dirty="0"/>
              <a:t>--creates agency by celebrating and providing space for learning in a collective, a community that is interdependent on each other.  </a:t>
            </a:r>
            <a:endParaRPr dirty="0"/>
          </a:p>
          <a:p>
            <a:pPr marL="914400" lvl="0" indent="-317500" algn="l" rtl="0">
              <a:spcBef>
                <a:spcPts val="0"/>
              </a:spcBef>
              <a:spcAft>
                <a:spcPts val="0"/>
              </a:spcAft>
              <a:buSzPts val="1400"/>
              <a:buChar char="●"/>
            </a:pPr>
            <a:r>
              <a:rPr lang="en-US" dirty="0"/>
              <a:t>Marginalized communities thrive in villages and </a:t>
            </a:r>
            <a:r>
              <a:rPr lang="en-US" dirty="0" err="1"/>
              <a:t>familias</a:t>
            </a:r>
            <a:r>
              <a:rPr lang="en-US" dirty="0"/>
              <a:t>! But have rarely been given that in the ed system. </a:t>
            </a:r>
            <a:endParaRPr dirty="0"/>
          </a:p>
          <a:p>
            <a:pPr marL="914400" lvl="0" indent="-317500" algn="l" rtl="0">
              <a:spcBef>
                <a:spcPts val="0"/>
              </a:spcBef>
              <a:spcAft>
                <a:spcPts val="0"/>
              </a:spcAft>
              <a:buSzPts val="1400"/>
              <a:buChar char="●"/>
            </a:pPr>
            <a:r>
              <a:rPr lang="en-US" dirty="0"/>
              <a:t>Our students know a lot!  Build on that! Allow them to teach you!  </a:t>
            </a:r>
            <a:endParaRPr dirty="0"/>
          </a:p>
          <a:p>
            <a:pPr marL="1371600" lvl="0" indent="0" algn="l" rtl="0">
              <a:spcBef>
                <a:spcPts val="0"/>
              </a:spcBef>
              <a:spcAft>
                <a:spcPts val="0"/>
              </a:spcAft>
              <a:buNone/>
            </a:pPr>
            <a:endParaRPr dirty="0"/>
          </a:p>
          <a:p>
            <a:pPr marL="457200" lvl="0" indent="-292100" algn="l" rtl="0">
              <a:lnSpc>
                <a:spcPct val="90000"/>
              </a:lnSpc>
              <a:spcBef>
                <a:spcPts val="1000"/>
              </a:spcBef>
              <a:spcAft>
                <a:spcPts val="0"/>
              </a:spcAft>
              <a:buClr>
                <a:srgbClr val="3F3F3F"/>
              </a:buClr>
              <a:buSzPts val="1000"/>
              <a:buChar char="●"/>
            </a:pPr>
            <a:r>
              <a:rPr lang="en-US" sz="1000" dirty="0">
                <a:solidFill>
                  <a:srgbClr val="3F3F3F"/>
                </a:solidFill>
                <a:latin typeface="Arial"/>
                <a:ea typeface="Arial"/>
                <a:cs typeface="Arial"/>
                <a:sym typeface="Arial"/>
              </a:rPr>
              <a:t>Center on </a:t>
            </a:r>
            <a:r>
              <a:rPr lang="en-US" sz="1000" b="1" dirty="0">
                <a:solidFill>
                  <a:srgbClr val="3F3F3F"/>
                </a:solidFill>
                <a:latin typeface="Arial"/>
                <a:ea typeface="Arial"/>
                <a:cs typeface="Arial"/>
                <a:sym typeface="Arial"/>
              </a:rPr>
              <a:t>collectivism </a:t>
            </a:r>
            <a:r>
              <a:rPr lang="en-US" sz="1000" dirty="0">
                <a:solidFill>
                  <a:srgbClr val="3F3F3F"/>
                </a:solidFill>
                <a:latin typeface="Arial"/>
                <a:ea typeface="Arial"/>
                <a:cs typeface="Arial"/>
                <a:sym typeface="Arial"/>
              </a:rPr>
              <a:t>and </a:t>
            </a:r>
            <a:r>
              <a:rPr lang="en-US" sz="1000" b="1" dirty="0">
                <a:solidFill>
                  <a:srgbClr val="3F3F3F"/>
                </a:solidFill>
                <a:latin typeface="Arial"/>
                <a:ea typeface="Arial"/>
                <a:cs typeface="Arial"/>
                <a:sym typeface="Arial"/>
              </a:rPr>
              <a:t>culturally responsive</a:t>
            </a:r>
            <a:r>
              <a:rPr lang="en-US" sz="1000" dirty="0">
                <a:solidFill>
                  <a:srgbClr val="3F3F3F"/>
                </a:solidFill>
                <a:latin typeface="Arial"/>
                <a:ea typeface="Arial"/>
                <a:cs typeface="Arial"/>
                <a:sym typeface="Arial"/>
              </a:rPr>
              <a:t>--builds community </a:t>
            </a:r>
            <a:endParaRPr sz="1000" dirty="0">
              <a:solidFill>
                <a:srgbClr val="3F3F3F"/>
              </a:solidFill>
              <a:latin typeface="Arial"/>
              <a:ea typeface="Arial"/>
              <a:cs typeface="Arial"/>
              <a:sym typeface="Arial"/>
            </a:endParaRPr>
          </a:p>
          <a:p>
            <a:pPr marL="457200" lvl="0" indent="-292100" algn="l" rtl="0">
              <a:lnSpc>
                <a:spcPct val="90000"/>
              </a:lnSpc>
              <a:spcBef>
                <a:spcPts val="0"/>
              </a:spcBef>
              <a:spcAft>
                <a:spcPts val="0"/>
              </a:spcAft>
              <a:buClr>
                <a:srgbClr val="3F3F3F"/>
              </a:buClr>
              <a:buSzPts val="1000"/>
              <a:buChar char="●"/>
            </a:pPr>
            <a:r>
              <a:rPr lang="en-US" sz="1000" dirty="0">
                <a:solidFill>
                  <a:srgbClr val="3F3F3F"/>
                </a:solidFill>
                <a:latin typeface="Arial"/>
                <a:ea typeface="Arial"/>
                <a:cs typeface="Arial"/>
                <a:sym typeface="Arial"/>
              </a:rPr>
              <a:t>Not </a:t>
            </a:r>
            <a:r>
              <a:rPr lang="en-US" sz="1000" b="1" dirty="0">
                <a:solidFill>
                  <a:srgbClr val="3F3F3F"/>
                </a:solidFill>
                <a:latin typeface="Arial"/>
                <a:ea typeface="Arial"/>
                <a:cs typeface="Arial"/>
                <a:sym typeface="Arial"/>
              </a:rPr>
              <a:t>individualism </a:t>
            </a:r>
            <a:r>
              <a:rPr lang="en-US" sz="1000" dirty="0">
                <a:solidFill>
                  <a:srgbClr val="3F3F3F"/>
                </a:solidFill>
                <a:latin typeface="Arial"/>
                <a:ea typeface="Arial"/>
                <a:cs typeface="Arial"/>
                <a:sym typeface="Arial"/>
              </a:rPr>
              <a:t>and </a:t>
            </a:r>
            <a:r>
              <a:rPr lang="en-US" sz="1000" b="1" dirty="0">
                <a:solidFill>
                  <a:srgbClr val="3F3F3F"/>
                </a:solidFill>
                <a:latin typeface="Arial"/>
                <a:ea typeface="Arial"/>
                <a:cs typeface="Arial"/>
                <a:sym typeface="Arial"/>
              </a:rPr>
              <a:t>Eurocentricity</a:t>
            </a:r>
            <a:r>
              <a:rPr lang="en-US" sz="1000" dirty="0">
                <a:solidFill>
                  <a:srgbClr val="3F3F3F"/>
                </a:solidFill>
                <a:latin typeface="Arial"/>
                <a:ea typeface="Arial"/>
                <a:cs typeface="Arial"/>
                <a:sym typeface="Arial"/>
              </a:rPr>
              <a:t>--emphasizes individual achievement</a:t>
            </a:r>
            <a:endParaRPr sz="1000" dirty="0">
              <a:solidFill>
                <a:srgbClr val="3F3F3F"/>
              </a:solidFill>
              <a:latin typeface="Arial"/>
              <a:ea typeface="Arial"/>
              <a:cs typeface="Arial"/>
              <a:sym typeface="Arial"/>
            </a:endParaRPr>
          </a:p>
          <a:p>
            <a:pPr marL="914400" lvl="1" indent="-292100" algn="l" rtl="0">
              <a:lnSpc>
                <a:spcPct val="90000"/>
              </a:lnSpc>
              <a:spcBef>
                <a:spcPts val="0"/>
              </a:spcBef>
              <a:spcAft>
                <a:spcPts val="0"/>
              </a:spcAft>
              <a:buClr>
                <a:srgbClr val="3F3F3F"/>
              </a:buClr>
              <a:buSzPts val="1000"/>
              <a:buChar char="○"/>
            </a:pPr>
            <a:r>
              <a:rPr lang="en-US" sz="1000" dirty="0">
                <a:solidFill>
                  <a:srgbClr val="3F3F3F"/>
                </a:solidFill>
                <a:latin typeface="Arial"/>
                <a:ea typeface="Arial"/>
                <a:cs typeface="Arial"/>
                <a:sym typeface="Arial"/>
              </a:rPr>
              <a:t>Celebrate and allow for diverse lived experiences: Exposure is not experience!</a:t>
            </a:r>
            <a:endParaRPr sz="1000" dirty="0">
              <a:solidFill>
                <a:srgbClr val="3F3F3F"/>
              </a:solidFill>
              <a:latin typeface="Arial"/>
              <a:ea typeface="Arial"/>
              <a:cs typeface="Arial"/>
              <a:sym typeface="Arial"/>
            </a:endParaRPr>
          </a:p>
          <a:p>
            <a:pPr marL="914400" lvl="1" indent="-292100" algn="l" rtl="0">
              <a:lnSpc>
                <a:spcPct val="90000"/>
              </a:lnSpc>
              <a:spcBef>
                <a:spcPts val="0"/>
              </a:spcBef>
              <a:spcAft>
                <a:spcPts val="0"/>
              </a:spcAft>
              <a:buClr>
                <a:srgbClr val="3F3F3F"/>
              </a:buClr>
              <a:buSzPts val="1000"/>
              <a:buChar char="○"/>
            </a:pPr>
            <a:r>
              <a:rPr lang="en-US" sz="1000" dirty="0">
                <a:solidFill>
                  <a:srgbClr val="3F3F3F"/>
                </a:solidFill>
                <a:latin typeface="Arial"/>
                <a:ea typeface="Arial"/>
                <a:cs typeface="Arial"/>
                <a:sym typeface="Arial"/>
              </a:rPr>
              <a:t>Create space and time for building agency and acknowledges schemata and diverse backgrounds</a:t>
            </a:r>
            <a:endParaRPr sz="1000" dirty="0">
              <a:solidFill>
                <a:srgbClr val="3F3F3F"/>
              </a:solidFill>
              <a:latin typeface="Arial"/>
              <a:ea typeface="Arial"/>
              <a:cs typeface="Arial"/>
              <a:sym typeface="Arial"/>
            </a:endParaRPr>
          </a:p>
          <a:p>
            <a:pPr marL="914400" lvl="1" indent="-292100" algn="l" rtl="0">
              <a:lnSpc>
                <a:spcPct val="90000"/>
              </a:lnSpc>
              <a:spcBef>
                <a:spcPts val="0"/>
              </a:spcBef>
              <a:spcAft>
                <a:spcPts val="0"/>
              </a:spcAft>
              <a:buClr>
                <a:srgbClr val="3F3F3F"/>
              </a:buClr>
              <a:buSzPts val="1000"/>
              <a:buChar char="○"/>
            </a:pPr>
            <a:r>
              <a:rPr lang="en-US" sz="1000" dirty="0">
                <a:solidFill>
                  <a:srgbClr val="3F3F3F"/>
                </a:solidFill>
                <a:latin typeface="Arial"/>
                <a:ea typeface="Arial"/>
                <a:cs typeface="Arial"/>
                <a:sym typeface="Arial"/>
              </a:rPr>
              <a:t>Provide rigor that intentionally builds by scaffolding</a:t>
            </a:r>
            <a:endParaRPr sz="1000" dirty="0">
              <a:solidFill>
                <a:srgbClr val="3F3F3F"/>
              </a:solidFill>
              <a:latin typeface="Arial"/>
              <a:ea typeface="Arial"/>
              <a:cs typeface="Arial"/>
              <a:sym typeface="Arial"/>
            </a:endParaRPr>
          </a:p>
          <a:p>
            <a:pPr marL="914400" lvl="1" indent="-292100" algn="l" rtl="0">
              <a:lnSpc>
                <a:spcPct val="90000"/>
              </a:lnSpc>
              <a:spcBef>
                <a:spcPts val="0"/>
              </a:spcBef>
              <a:spcAft>
                <a:spcPts val="0"/>
              </a:spcAft>
              <a:buClr>
                <a:srgbClr val="3F3F3F"/>
              </a:buClr>
              <a:buSzPts val="1000"/>
              <a:buChar char="○"/>
            </a:pPr>
            <a:r>
              <a:rPr lang="en-US" sz="1000" dirty="0">
                <a:solidFill>
                  <a:srgbClr val="3F3F3F"/>
                </a:solidFill>
                <a:latin typeface="Arial"/>
                <a:ea typeface="Arial"/>
                <a:cs typeface="Arial"/>
                <a:sym typeface="Arial"/>
              </a:rPr>
              <a:t>Become a learning partner with students</a:t>
            </a:r>
            <a:endParaRPr sz="1000" dirty="0">
              <a:solidFill>
                <a:srgbClr val="3F3F3F"/>
              </a:solidFill>
              <a:latin typeface="Arial"/>
              <a:ea typeface="Arial"/>
              <a:cs typeface="Arial"/>
              <a:sym typeface="Arial"/>
            </a:endParaRPr>
          </a:p>
          <a:p>
            <a:pPr marL="914400" lvl="1" indent="-292100" algn="l" rtl="0">
              <a:lnSpc>
                <a:spcPct val="90000"/>
              </a:lnSpc>
              <a:spcBef>
                <a:spcPts val="0"/>
              </a:spcBef>
              <a:spcAft>
                <a:spcPts val="0"/>
              </a:spcAft>
              <a:buClr>
                <a:srgbClr val="3F3F3F"/>
              </a:buClr>
              <a:buSzPts val="1000"/>
              <a:buChar char="○"/>
            </a:pPr>
            <a:r>
              <a:rPr lang="en-US" sz="1000" dirty="0">
                <a:solidFill>
                  <a:srgbClr val="3F3F3F"/>
                </a:solidFill>
                <a:latin typeface="Arial"/>
                <a:ea typeface="Arial"/>
                <a:cs typeface="Arial"/>
                <a:sym typeface="Arial"/>
              </a:rPr>
              <a:t>Push back on the dominant culture and narratives that demonize people of color</a:t>
            </a:r>
            <a:endParaRPr sz="1000" dirty="0">
              <a:solidFill>
                <a:srgbClr val="3F3F3F"/>
              </a:solidFill>
              <a:latin typeface="Arial"/>
              <a:ea typeface="Arial"/>
              <a:cs typeface="Arial"/>
              <a:sym typeface="Arial"/>
            </a:endParaRPr>
          </a:p>
          <a:p>
            <a:pPr marL="457200" lvl="0" indent="-292100" algn="l" rtl="0">
              <a:spcBef>
                <a:spcPts val="0"/>
              </a:spcBef>
              <a:spcAft>
                <a:spcPts val="0"/>
              </a:spcAft>
              <a:buClr>
                <a:srgbClr val="3F3F3F"/>
              </a:buClr>
              <a:buSzPts val="1000"/>
              <a:buChar char="●"/>
            </a:pPr>
            <a:r>
              <a:rPr lang="en-US" b="1" dirty="0"/>
              <a:t>Interrogate your curriculum design</a:t>
            </a:r>
            <a:endParaRPr b="1" dirty="0"/>
          </a:p>
          <a:p>
            <a:pPr marL="914400" lvl="1" indent="-292100" algn="l" rtl="0">
              <a:spcBef>
                <a:spcPts val="0"/>
              </a:spcBef>
              <a:spcAft>
                <a:spcPts val="0"/>
              </a:spcAft>
              <a:buClr>
                <a:srgbClr val="3F3F3F"/>
              </a:buClr>
              <a:buSzPts val="1000"/>
              <a:buChar char="○"/>
            </a:pPr>
            <a:r>
              <a:rPr lang="en-US" dirty="0"/>
              <a:t>Do not just cut and paste into your COR! </a:t>
            </a:r>
            <a:endParaRPr dirty="0"/>
          </a:p>
          <a:p>
            <a:pPr marL="914400" lvl="1" indent="-292100" algn="l" rtl="0">
              <a:spcBef>
                <a:spcPts val="0"/>
              </a:spcBef>
              <a:spcAft>
                <a:spcPts val="0"/>
              </a:spcAft>
              <a:buClr>
                <a:srgbClr val="3F3F3F"/>
              </a:buClr>
              <a:buSzPts val="1000"/>
              <a:buChar char="○"/>
            </a:pPr>
            <a:r>
              <a:rPr lang="en-US" dirty="0"/>
              <a:t>Use your academic freedom when designing curriculum: such as the </a:t>
            </a:r>
          </a:p>
          <a:p>
            <a:pPr marL="1371600" lvl="2" indent="-292100" algn="l" rtl="0">
              <a:spcBef>
                <a:spcPts val="0"/>
              </a:spcBef>
              <a:spcAft>
                <a:spcPts val="0"/>
              </a:spcAft>
              <a:buClr>
                <a:srgbClr val="3F3F3F"/>
              </a:buClr>
              <a:buSzPts val="1000"/>
              <a:buChar char="○"/>
            </a:pPr>
            <a:r>
              <a:rPr lang="en-US" dirty="0"/>
              <a:t>Methodologies</a:t>
            </a:r>
          </a:p>
          <a:p>
            <a:pPr marL="1371600" lvl="2" indent="-292100" algn="l" rtl="0">
              <a:spcBef>
                <a:spcPts val="0"/>
              </a:spcBef>
              <a:spcAft>
                <a:spcPts val="0"/>
              </a:spcAft>
              <a:buClr>
                <a:srgbClr val="3F3F3F"/>
              </a:buClr>
              <a:buSzPts val="1000"/>
              <a:buChar char="○"/>
            </a:pPr>
            <a:r>
              <a:rPr lang="en-US" dirty="0"/>
              <a:t>textbook and material selections</a:t>
            </a:r>
          </a:p>
          <a:p>
            <a:pPr marL="1371600" lvl="2" indent="-292100" algn="l" rtl="0">
              <a:spcBef>
                <a:spcPts val="0"/>
              </a:spcBef>
              <a:spcAft>
                <a:spcPts val="0"/>
              </a:spcAft>
              <a:buClr>
                <a:srgbClr val="3F3F3F"/>
              </a:buClr>
              <a:buSzPts val="1000"/>
              <a:buChar char="○"/>
            </a:pPr>
            <a:r>
              <a:rPr lang="en-US" dirty="0"/>
              <a:t>types of assignments</a:t>
            </a:r>
          </a:p>
          <a:p>
            <a:pPr marL="1371600" lvl="2" indent="-292100" algn="l" rtl="0">
              <a:spcBef>
                <a:spcPts val="0"/>
              </a:spcBef>
              <a:spcAft>
                <a:spcPts val="0"/>
              </a:spcAft>
              <a:buClr>
                <a:srgbClr val="3F3F3F"/>
              </a:buClr>
              <a:buSzPts val="1000"/>
              <a:buChar char="○"/>
            </a:pPr>
            <a:r>
              <a:rPr lang="en-US" dirty="0"/>
              <a:t>types of assessments</a:t>
            </a:r>
          </a:p>
          <a:p>
            <a:pPr marL="1371600" lvl="2" indent="-292100" algn="l" rtl="0">
              <a:spcBef>
                <a:spcPts val="0"/>
              </a:spcBef>
              <a:spcAft>
                <a:spcPts val="0"/>
              </a:spcAft>
              <a:buClr>
                <a:srgbClr val="3F3F3F"/>
              </a:buClr>
              <a:buSzPts val="1000"/>
              <a:buChar char="○"/>
            </a:pPr>
            <a:r>
              <a:rPr lang="en-US" dirty="0"/>
              <a:t>interrogate the need for excess units and pre-</a:t>
            </a:r>
            <a:r>
              <a:rPr lang="en-US" dirty="0" err="1"/>
              <a:t>reqs</a:t>
            </a:r>
            <a:r>
              <a:rPr lang="en-US" dirty="0"/>
              <a:t> that may create barriers</a:t>
            </a:r>
          </a:p>
          <a:p>
            <a:pPr marL="1371600" lvl="2" indent="-292100" algn="l" rtl="0">
              <a:spcBef>
                <a:spcPts val="0"/>
              </a:spcBef>
              <a:spcAft>
                <a:spcPts val="0"/>
              </a:spcAft>
              <a:buClr>
                <a:srgbClr val="3F3F3F"/>
              </a:buClr>
              <a:buSzPts val="1000"/>
              <a:buChar char="○"/>
            </a:pPr>
            <a:r>
              <a:rPr lang="en-US" dirty="0"/>
              <a:t>consider your outcomes and objectives--how do they support students? </a:t>
            </a:r>
            <a:endParaRPr dirty="0"/>
          </a:p>
        </p:txBody>
      </p:sp>
      <p:sp>
        <p:nvSpPr>
          <p:cNvPr id="159" name="Google Shape;159;g8ad17323b6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b39d66b24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8b39d66b24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g8b39d66b24_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8ad17323b6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8ad17323b6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 Tonya (5 minutes)</a:t>
            </a:r>
            <a:endParaRPr/>
          </a:p>
          <a:p>
            <a:pPr marL="0" lvl="0" indent="0" algn="l" rtl="0">
              <a:spcBef>
                <a:spcPts val="0"/>
              </a:spcBef>
              <a:spcAft>
                <a:spcPts val="0"/>
              </a:spcAft>
              <a:buNone/>
            </a:pPr>
            <a:endParaRPr/>
          </a:p>
          <a:p>
            <a:pPr marL="0" lvl="0" indent="0" algn="l" rtl="0">
              <a:lnSpc>
                <a:spcPct val="90000"/>
              </a:lnSpc>
              <a:spcBef>
                <a:spcPts val="1000"/>
              </a:spcBef>
              <a:spcAft>
                <a:spcPts val="0"/>
              </a:spcAft>
              <a:buClr>
                <a:schemeClr val="dk2"/>
              </a:buClr>
              <a:buSzPts val="1100"/>
              <a:buFont typeface="Arial"/>
              <a:buNone/>
            </a:pPr>
            <a:r>
              <a:rPr lang="en-US">
                <a:solidFill>
                  <a:schemeClr val="dk2"/>
                </a:solidFill>
                <a:latin typeface="Times New Roman"/>
                <a:ea typeface="Times New Roman"/>
                <a:cs typeface="Times New Roman"/>
                <a:sym typeface="Times New Roman"/>
              </a:rPr>
              <a:t>Transformational leadership is the extent to which one is able to serve, and influence change across disciplines. </a:t>
            </a:r>
            <a:endParaRPr>
              <a:solidFill>
                <a:schemeClr val="dk2"/>
              </a:solidFill>
              <a:latin typeface="Times New Roman"/>
              <a:ea typeface="Times New Roman"/>
              <a:cs typeface="Times New Roman"/>
              <a:sym typeface="Times New Roman"/>
            </a:endParaRPr>
          </a:p>
          <a:p>
            <a:pPr marL="0" lvl="0" indent="0" algn="l" rtl="0">
              <a:lnSpc>
                <a:spcPct val="90000"/>
              </a:lnSpc>
              <a:spcBef>
                <a:spcPts val="1000"/>
              </a:spcBef>
              <a:spcAft>
                <a:spcPts val="0"/>
              </a:spcAft>
              <a:buClr>
                <a:schemeClr val="dk2"/>
              </a:buClr>
              <a:buSzPts val="1100"/>
              <a:buFont typeface="Arial"/>
              <a:buNone/>
            </a:pPr>
            <a:r>
              <a:rPr lang="en-US">
                <a:solidFill>
                  <a:schemeClr val="dk2"/>
                </a:solidFill>
                <a:latin typeface="Times New Roman"/>
                <a:ea typeface="Times New Roman"/>
                <a:cs typeface="Times New Roman"/>
                <a:sym typeface="Times New Roman"/>
              </a:rPr>
              <a:t>~ Basham, 2012 </a:t>
            </a:r>
            <a:endParaRPr/>
          </a:p>
        </p:txBody>
      </p:sp>
      <p:sp>
        <p:nvSpPr>
          <p:cNvPr id="175" name="Google Shape;175;g8ad17323b6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8b06024ef9_8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8b06024ef9_8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2"/>
              </a:buClr>
              <a:buSzPts val="1100"/>
              <a:buFont typeface="Arial"/>
              <a:buNone/>
            </a:pPr>
            <a:r>
              <a:rPr lang="en-US" sz="1000">
                <a:latin typeface="Arial"/>
                <a:ea typeface="Arial"/>
                <a:cs typeface="Arial"/>
                <a:sym typeface="Arial"/>
              </a:rPr>
              <a:t>La Tonya (5 minutes)</a:t>
            </a:r>
            <a:endParaRPr sz="1000">
              <a:latin typeface="Arial"/>
              <a:ea typeface="Arial"/>
              <a:cs typeface="Arial"/>
              <a:sym typeface="Arial"/>
            </a:endParaRPr>
          </a:p>
          <a:p>
            <a:pPr marL="0" lvl="0" indent="0" algn="l" rtl="0">
              <a:lnSpc>
                <a:spcPct val="115000"/>
              </a:lnSpc>
              <a:spcBef>
                <a:spcPts val="1200"/>
              </a:spcBef>
              <a:spcAft>
                <a:spcPts val="0"/>
              </a:spcAft>
              <a:buClr>
                <a:schemeClr val="dk2"/>
              </a:buClr>
              <a:buSzPts val="1100"/>
              <a:buFont typeface="Arial"/>
              <a:buNone/>
            </a:pPr>
            <a:r>
              <a:rPr lang="en-US" b="1">
                <a:latin typeface="Arial"/>
                <a:ea typeface="Arial"/>
                <a:cs typeface="Arial"/>
                <a:sym typeface="Arial"/>
              </a:rPr>
              <a:t>Principles of Transformational Leadership</a:t>
            </a:r>
            <a:endParaRPr b="1">
              <a:latin typeface="Arial"/>
              <a:ea typeface="Arial"/>
              <a:cs typeface="Arial"/>
              <a:sym typeface="Arial"/>
            </a:endParaRPr>
          </a:p>
          <a:p>
            <a:pPr marL="0" lvl="0" indent="0" algn="l" rtl="0">
              <a:lnSpc>
                <a:spcPct val="115000"/>
              </a:lnSpc>
              <a:spcBef>
                <a:spcPts val="1200"/>
              </a:spcBef>
              <a:spcAft>
                <a:spcPts val="0"/>
              </a:spcAft>
              <a:buClr>
                <a:schemeClr val="dk2"/>
              </a:buClr>
              <a:buSzPts val="1100"/>
              <a:buFont typeface="Arial"/>
              <a:buNone/>
            </a:pPr>
            <a:r>
              <a:rPr lang="en-US">
                <a:latin typeface="Arial"/>
                <a:ea typeface="Arial"/>
                <a:cs typeface="Arial"/>
                <a:sym typeface="Arial"/>
              </a:rPr>
              <a:t>·         </a:t>
            </a:r>
            <a:r>
              <a:rPr lang="en-US" b="1">
                <a:latin typeface="Arial"/>
                <a:ea typeface="Arial"/>
                <a:cs typeface="Arial"/>
                <a:sym typeface="Arial"/>
              </a:rPr>
              <a:t>Engagement of Stakeholders to Implement Change:</a:t>
            </a:r>
            <a:endParaRPr b="1">
              <a:latin typeface="Arial"/>
              <a:ea typeface="Arial"/>
              <a:cs typeface="Arial"/>
              <a:sym typeface="Arial"/>
            </a:endParaRPr>
          </a:p>
          <a:p>
            <a:pPr marL="457200" lvl="0" indent="0" algn="l" rtl="0">
              <a:lnSpc>
                <a:spcPct val="115000"/>
              </a:lnSpc>
              <a:spcBef>
                <a:spcPts val="1200"/>
              </a:spcBef>
              <a:spcAft>
                <a:spcPts val="0"/>
              </a:spcAft>
              <a:buClr>
                <a:schemeClr val="dk2"/>
              </a:buClr>
              <a:buSzPts val="1100"/>
              <a:buFont typeface="Arial"/>
              <a:buNone/>
            </a:pPr>
            <a:r>
              <a:rPr lang="en-US">
                <a:latin typeface="Arial"/>
                <a:ea typeface="Arial"/>
                <a:cs typeface="Arial"/>
                <a:sym typeface="Arial"/>
              </a:rPr>
              <a:t>Creating positive change is a complex undertaking. It involves implementing many aspects of transformational leadership in order to be successful. An important component of change is the engagement of all stakeholders in the transformation. It is essential to design a process that engages all those involved early in the change. Convincing stakeholders that working together is far better and more successful than battling over details(McKee, Boyatzis, Johnstone, 2008).</a:t>
            </a:r>
            <a:endParaRPr>
              <a:latin typeface="Arial"/>
              <a:ea typeface="Arial"/>
              <a:cs typeface="Arial"/>
              <a:sym typeface="Arial"/>
            </a:endParaRPr>
          </a:p>
          <a:p>
            <a:pPr marL="0" lvl="0" indent="0" algn="l" rtl="0">
              <a:lnSpc>
                <a:spcPct val="115000"/>
              </a:lnSpc>
              <a:spcBef>
                <a:spcPts val="1200"/>
              </a:spcBef>
              <a:spcAft>
                <a:spcPts val="0"/>
              </a:spcAft>
              <a:buClr>
                <a:schemeClr val="dk2"/>
              </a:buClr>
              <a:buSzPts val="1100"/>
              <a:buFont typeface="Arial"/>
              <a:buNone/>
            </a:pPr>
            <a:r>
              <a:rPr lang="en-US">
                <a:latin typeface="Arial"/>
                <a:ea typeface="Arial"/>
                <a:cs typeface="Arial"/>
                <a:sym typeface="Arial"/>
              </a:rPr>
              <a:t>·         </a:t>
            </a:r>
            <a:r>
              <a:rPr lang="en-US" b="1">
                <a:latin typeface="Arial"/>
                <a:ea typeface="Arial"/>
                <a:cs typeface="Arial"/>
                <a:sym typeface="Arial"/>
              </a:rPr>
              <a:t>Authenticity of Communication:</a:t>
            </a:r>
            <a:endParaRPr b="1">
              <a:latin typeface="Arial"/>
              <a:ea typeface="Arial"/>
              <a:cs typeface="Arial"/>
              <a:sym typeface="Arial"/>
            </a:endParaRPr>
          </a:p>
          <a:p>
            <a:pPr marL="457200" lvl="0" indent="0" algn="l" rtl="0">
              <a:lnSpc>
                <a:spcPct val="115000"/>
              </a:lnSpc>
              <a:spcBef>
                <a:spcPts val="1200"/>
              </a:spcBef>
              <a:spcAft>
                <a:spcPts val="0"/>
              </a:spcAft>
              <a:buClr>
                <a:schemeClr val="dk2"/>
              </a:buClr>
              <a:buSzPts val="1100"/>
              <a:buFont typeface="Arial"/>
              <a:buNone/>
            </a:pPr>
            <a:r>
              <a:rPr lang="en-US">
                <a:latin typeface="Arial"/>
                <a:ea typeface="Arial"/>
                <a:cs typeface="Arial"/>
                <a:sym typeface="Arial"/>
              </a:rPr>
              <a:t>Always a key component to any type of change is effective communication. Ensuring that communication is candid improves leader credibility. Change tends to bring about employees that are extra sensitive to tone, candor. And concern. (Anderson, Anderson Ackerman, 2010). Through effective communication a change leader, as Positive Emotional Attractor can express energy and excitement that lends itself to the building of momentum that is essential to successful change in an organization (McKee, Boyatzis, Johnstone, 2008).</a:t>
            </a:r>
            <a:endParaRPr>
              <a:latin typeface="Arial"/>
              <a:ea typeface="Arial"/>
              <a:cs typeface="Arial"/>
              <a:sym typeface="Arial"/>
            </a:endParaRPr>
          </a:p>
          <a:p>
            <a:pPr marL="0" lvl="0" indent="0" algn="l" rtl="0">
              <a:lnSpc>
                <a:spcPct val="115000"/>
              </a:lnSpc>
              <a:spcBef>
                <a:spcPts val="1200"/>
              </a:spcBef>
              <a:spcAft>
                <a:spcPts val="0"/>
              </a:spcAft>
              <a:buClr>
                <a:schemeClr val="dk2"/>
              </a:buClr>
              <a:buSzPts val="1100"/>
              <a:buFont typeface="Arial"/>
              <a:buNone/>
            </a:pPr>
            <a:r>
              <a:rPr lang="en-US">
                <a:latin typeface="Arial"/>
                <a:ea typeface="Arial"/>
                <a:cs typeface="Arial"/>
                <a:sym typeface="Arial"/>
              </a:rPr>
              <a:t>·         </a:t>
            </a:r>
            <a:r>
              <a:rPr lang="en-US" b="1">
                <a:latin typeface="Arial"/>
                <a:ea typeface="Arial"/>
                <a:cs typeface="Arial"/>
                <a:sym typeface="Arial"/>
              </a:rPr>
              <a:t>Empathy:</a:t>
            </a:r>
            <a:endParaRPr b="1">
              <a:latin typeface="Arial"/>
              <a:ea typeface="Arial"/>
              <a:cs typeface="Arial"/>
              <a:sym typeface="Arial"/>
            </a:endParaRPr>
          </a:p>
          <a:p>
            <a:pPr marL="457200" lvl="0" indent="0" algn="l" rtl="0">
              <a:lnSpc>
                <a:spcPct val="115000"/>
              </a:lnSpc>
              <a:spcBef>
                <a:spcPts val="1200"/>
              </a:spcBef>
              <a:spcAft>
                <a:spcPts val="0"/>
              </a:spcAft>
              <a:buClr>
                <a:schemeClr val="dk2"/>
              </a:buClr>
              <a:buSzPts val="1100"/>
              <a:buFont typeface="Arial"/>
              <a:buNone/>
            </a:pPr>
            <a:r>
              <a:rPr lang="en-US">
                <a:latin typeface="Arial"/>
                <a:ea typeface="Arial"/>
                <a:cs typeface="Arial"/>
                <a:sym typeface="Arial"/>
              </a:rPr>
              <a:t>Compassion is empathy in action (McKee, Boyatzis, Johnstone, 2008). Hope and compassion bring about a feeling of renewal. This form of social awareness can help us as leaders to enhance our understanding of others as we develop better communication, perspective of those we work with and improvement of communication (Bradberry, Greaves, 2009). As organizational leaders we need to understand what the impact of our ability to empathize has on those that we work with.</a:t>
            </a:r>
            <a:endParaRPr>
              <a:latin typeface="Arial"/>
              <a:ea typeface="Arial"/>
              <a:cs typeface="Arial"/>
              <a:sym typeface="Arial"/>
            </a:endParaRPr>
          </a:p>
          <a:p>
            <a:pPr marL="0" lvl="0" indent="0" algn="l" rtl="0">
              <a:lnSpc>
                <a:spcPct val="115000"/>
              </a:lnSpc>
              <a:spcBef>
                <a:spcPts val="1200"/>
              </a:spcBef>
              <a:spcAft>
                <a:spcPts val="0"/>
              </a:spcAft>
              <a:buClr>
                <a:schemeClr val="dk2"/>
              </a:buClr>
              <a:buSzPts val="1100"/>
              <a:buFont typeface="Arial"/>
              <a:buNone/>
            </a:pPr>
            <a:r>
              <a:rPr lang="en-US">
                <a:latin typeface="Arial"/>
                <a:ea typeface="Arial"/>
                <a:cs typeface="Arial"/>
                <a:sym typeface="Arial"/>
              </a:rPr>
              <a:t>·         </a:t>
            </a:r>
            <a:r>
              <a:rPr lang="en-US" b="1">
                <a:latin typeface="Arial"/>
                <a:ea typeface="Arial"/>
                <a:cs typeface="Arial"/>
                <a:sym typeface="Arial"/>
              </a:rPr>
              <a:t>Relationship Management:</a:t>
            </a:r>
            <a:endParaRPr b="1">
              <a:latin typeface="Arial"/>
              <a:ea typeface="Arial"/>
              <a:cs typeface="Arial"/>
              <a:sym typeface="Arial"/>
            </a:endParaRPr>
          </a:p>
          <a:p>
            <a:pPr marL="457200" lvl="0" indent="0" algn="l" rtl="0">
              <a:lnSpc>
                <a:spcPct val="115000"/>
              </a:lnSpc>
              <a:spcBef>
                <a:spcPts val="1200"/>
              </a:spcBef>
              <a:spcAft>
                <a:spcPts val="0"/>
              </a:spcAft>
              <a:buClr>
                <a:schemeClr val="dk2"/>
              </a:buClr>
              <a:buSzPts val="1100"/>
              <a:buFont typeface="Arial"/>
              <a:buNone/>
            </a:pPr>
            <a:r>
              <a:rPr lang="en-US">
                <a:latin typeface="Arial"/>
                <a:ea typeface="Arial"/>
                <a:cs typeface="Arial"/>
                <a:sym typeface="Arial"/>
              </a:rPr>
              <a:t>Relationship management relates to social competence as well. Relationship building coincides with the management of the bonds that are built with constituents over time. Collaboration lends itself to a strong relationship which in turn makes it easier to implement change. Social competence is one of the primary competencies of emotional intelligence. It involves social awareness as well as relationship management. The key to this competence is the ability to “read the room” and understand the mood, motives and behavior of those around you with the goal of improving relationships (Bradberry, Greaves, 2009).</a:t>
            </a:r>
            <a:endParaRPr>
              <a:latin typeface="Arial"/>
              <a:ea typeface="Arial"/>
              <a:cs typeface="Arial"/>
              <a:sym typeface="Arial"/>
            </a:endParaRPr>
          </a:p>
          <a:p>
            <a:pPr marL="0" lvl="0" indent="0" algn="l" rtl="0">
              <a:lnSpc>
                <a:spcPct val="115000"/>
              </a:lnSpc>
              <a:spcBef>
                <a:spcPts val="1200"/>
              </a:spcBef>
              <a:spcAft>
                <a:spcPts val="0"/>
              </a:spcAft>
              <a:buClr>
                <a:schemeClr val="dk2"/>
              </a:buClr>
              <a:buSzPts val="1100"/>
              <a:buFont typeface="Arial"/>
              <a:buNone/>
            </a:pPr>
            <a:r>
              <a:rPr lang="en-US">
                <a:latin typeface="Arial"/>
                <a:ea typeface="Arial"/>
                <a:cs typeface="Arial"/>
                <a:sym typeface="Arial"/>
              </a:rPr>
              <a:t>·         </a:t>
            </a:r>
            <a:r>
              <a:rPr lang="en-US" b="1">
                <a:latin typeface="Arial"/>
                <a:ea typeface="Arial"/>
                <a:cs typeface="Arial"/>
                <a:sym typeface="Arial"/>
              </a:rPr>
              <a:t>Maintaining a Sense of Stability in the Chaos:</a:t>
            </a:r>
            <a:endParaRPr b="1">
              <a:latin typeface="Arial"/>
              <a:ea typeface="Arial"/>
              <a:cs typeface="Arial"/>
              <a:sym typeface="Arial"/>
            </a:endParaRPr>
          </a:p>
          <a:p>
            <a:pPr marL="457200" lvl="0" indent="0" algn="l" rtl="0">
              <a:lnSpc>
                <a:spcPct val="115000"/>
              </a:lnSpc>
              <a:spcBef>
                <a:spcPts val="1200"/>
              </a:spcBef>
              <a:spcAft>
                <a:spcPts val="0"/>
              </a:spcAft>
              <a:buClr>
                <a:schemeClr val="dk2"/>
              </a:buClr>
              <a:buSzPts val="1100"/>
              <a:buFont typeface="Arial"/>
              <a:buNone/>
            </a:pPr>
            <a:r>
              <a:rPr lang="en-US">
                <a:latin typeface="Arial"/>
                <a:ea typeface="Arial"/>
                <a:cs typeface="Arial"/>
                <a:sym typeface="Arial"/>
              </a:rPr>
              <a:t>It is important to maintain stability even through the course of change. It is imperative to reflect on the question, “What is our core purpose?” (Anderson, Anderson Ackerman, 2010). Core purpose stabilization and shared values provide the purpose for alignment. It is important for change leaders to embrace their responsibility in understanding and collaborating with all those in their organization that will be affected by the change that is being implemented.</a:t>
            </a:r>
            <a:endParaRPr>
              <a:latin typeface="Arial"/>
              <a:ea typeface="Arial"/>
              <a:cs typeface="Arial"/>
              <a:sym typeface="Arial"/>
            </a:endParaRPr>
          </a:p>
          <a:p>
            <a:pPr marL="0" lvl="0" indent="0" algn="l" rtl="0">
              <a:lnSpc>
                <a:spcPct val="115000"/>
              </a:lnSpc>
              <a:spcBef>
                <a:spcPts val="1200"/>
              </a:spcBef>
              <a:spcAft>
                <a:spcPts val="0"/>
              </a:spcAft>
              <a:buClr>
                <a:schemeClr val="dk2"/>
              </a:buClr>
              <a:buSzPts val="1100"/>
              <a:buFont typeface="Arial"/>
              <a:buNone/>
            </a:pPr>
            <a:r>
              <a:rPr lang="en-US">
                <a:solidFill>
                  <a:schemeClr val="dk2"/>
                </a:solidFill>
                <a:latin typeface="Arial"/>
                <a:ea typeface="Arial"/>
                <a:cs typeface="Arial"/>
                <a:sym typeface="Arial"/>
              </a:rPr>
              <a:t> </a:t>
            </a:r>
            <a:endParaRPr>
              <a:solidFill>
                <a:schemeClr val="dk2"/>
              </a:solidFill>
              <a:latin typeface="Arial"/>
              <a:ea typeface="Arial"/>
              <a:cs typeface="Arial"/>
              <a:sym typeface="Arial"/>
            </a:endParaRPr>
          </a:p>
          <a:p>
            <a:pPr marL="0" lvl="0" indent="0" algn="l" rtl="0">
              <a:lnSpc>
                <a:spcPct val="115000"/>
              </a:lnSpc>
              <a:spcBef>
                <a:spcPts val="1200"/>
              </a:spcBef>
              <a:spcAft>
                <a:spcPts val="0"/>
              </a:spcAft>
              <a:buClr>
                <a:schemeClr val="dk2"/>
              </a:buClr>
              <a:buSzPts val="1100"/>
              <a:buFont typeface="Arial"/>
              <a:buNone/>
            </a:pPr>
            <a:r>
              <a:rPr lang="en-US">
                <a:solidFill>
                  <a:schemeClr val="dk2"/>
                </a:solidFill>
                <a:latin typeface="Arial"/>
                <a:ea typeface="Arial"/>
                <a:cs typeface="Arial"/>
                <a:sym typeface="Arial"/>
              </a:rPr>
              <a:t> </a:t>
            </a:r>
            <a:endParaRPr>
              <a:solidFill>
                <a:schemeClr val="dk2"/>
              </a:solidFill>
              <a:latin typeface="Arial"/>
              <a:ea typeface="Arial"/>
              <a:cs typeface="Arial"/>
              <a:sym typeface="Arial"/>
            </a:endParaRPr>
          </a:p>
          <a:p>
            <a:pPr marL="0" lvl="0" indent="0" algn="l" rtl="0">
              <a:lnSpc>
                <a:spcPct val="115000"/>
              </a:lnSpc>
              <a:spcBef>
                <a:spcPts val="1200"/>
              </a:spcBef>
              <a:spcAft>
                <a:spcPts val="0"/>
              </a:spcAft>
              <a:buClr>
                <a:schemeClr val="dk2"/>
              </a:buClr>
              <a:buSzPts val="1100"/>
              <a:buFont typeface="Arial"/>
              <a:buNone/>
            </a:pPr>
            <a:r>
              <a:rPr lang="en-US" b="1">
                <a:solidFill>
                  <a:schemeClr val="dk2"/>
                </a:solidFill>
                <a:latin typeface="Arial"/>
                <a:ea typeface="Arial"/>
                <a:cs typeface="Arial"/>
                <a:sym typeface="Arial"/>
              </a:rPr>
              <a:t> </a:t>
            </a:r>
            <a:endParaRPr b="1">
              <a:solidFill>
                <a:schemeClr val="dk2"/>
              </a:solidFill>
              <a:latin typeface="Arial"/>
              <a:ea typeface="Arial"/>
              <a:cs typeface="Arial"/>
              <a:sym typeface="Arial"/>
            </a:endParaRPr>
          </a:p>
          <a:p>
            <a:pPr marL="0" lvl="0" indent="0" algn="l" rtl="0">
              <a:lnSpc>
                <a:spcPct val="115000"/>
              </a:lnSpc>
              <a:spcBef>
                <a:spcPts val="1200"/>
              </a:spcBef>
              <a:spcAft>
                <a:spcPts val="0"/>
              </a:spcAft>
              <a:buClr>
                <a:schemeClr val="dk2"/>
              </a:buClr>
              <a:buSzPts val="1100"/>
              <a:buFont typeface="Arial"/>
              <a:buNone/>
            </a:pPr>
            <a:r>
              <a:rPr lang="en-US">
                <a:solidFill>
                  <a:schemeClr val="dk2"/>
                </a:solidFill>
                <a:latin typeface="Arial"/>
                <a:ea typeface="Arial"/>
                <a:cs typeface="Arial"/>
                <a:sym typeface="Arial"/>
              </a:rPr>
              <a:t> </a:t>
            </a:r>
            <a:endParaRPr>
              <a:solidFill>
                <a:schemeClr val="dk2"/>
              </a:solidFill>
              <a:latin typeface="Arial"/>
              <a:ea typeface="Arial"/>
              <a:cs typeface="Arial"/>
              <a:sym typeface="Arial"/>
            </a:endParaRPr>
          </a:p>
          <a:p>
            <a:pPr marL="0" lvl="0" indent="0" algn="l" rtl="0">
              <a:lnSpc>
                <a:spcPct val="115000"/>
              </a:lnSpc>
              <a:spcBef>
                <a:spcPts val="1200"/>
              </a:spcBef>
              <a:spcAft>
                <a:spcPts val="0"/>
              </a:spcAft>
              <a:buClr>
                <a:schemeClr val="dk2"/>
              </a:buClr>
              <a:buSzPts val="1100"/>
              <a:buFont typeface="Arial"/>
              <a:buNone/>
            </a:pPr>
            <a:r>
              <a:rPr lang="en-US" sz="1100">
                <a:solidFill>
                  <a:schemeClr val="dk2"/>
                </a:solidFill>
                <a:latin typeface="Arial"/>
                <a:ea typeface="Arial"/>
                <a:cs typeface="Arial"/>
                <a:sym typeface="Arial"/>
              </a:rPr>
              <a:t> </a:t>
            </a:r>
            <a:endParaRPr sz="1100">
              <a:solidFill>
                <a:schemeClr val="dk2"/>
              </a:solidFill>
              <a:latin typeface="Arial"/>
              <a:ea typeface="Arial"/>
              <a:cs typeface="Arial"/>
              <a:sym typeface="Arial"/>
            </a:endParaRPr>
          </a:p>
          <a:p>
            <a:pPr marL="0" lvl="0" indent="0" algn="l" rtl="0">
              <a:lnSpc>
                <a:spcPct val="90000"/>
              </a:lnSpc>
              <a:spcBef>
                <a:spcPts val="1200"/>
              </a:spcBef>
              <a:spcAft>
                <a:spcPts val="0"/>
              </a:spcAft>
              <a:buClr>
                <a:schemeClr val="dk2"/>
              </a:buClr>
              <a:buSzPts val="1100"/>
              <a:buFont typeface="Arial"/>
              <a:buNone/>
            </a:pPr>
            <a:endParaRPr sz="2600">
              <a:solidFill>
                <a:srgbClr val="3F3F3F"/>
              </a:solidFill>
              <a:latin typeface="Arial"/>
              <a:ea typeface="Arial"/>
              <a:cs typeface="Arial"/>
              <a:sym typeface="Arial"/>
            </a:endParaRPr>
          </a:p>
          <a:p>
            <a:pPr marL="0" lvl="0" indent="0" algn="l" rtl="0">
              <a:spcBef>
                <a:spcPts val="0"/>
              </a:spcBef>
              <a:spcAft>
                <a:spcPts val="0"/>
              </a:spcAft>
              <a:buNone/>
            </a:pPr>
            <a:endParaRPr/>
          </a:p>
        </p:txBody>
      </p:sp>
      <p:sp>
        <p:nvSpPr>
          <p:cNvPr id="184" name="Google Shape;184;g8b06024ef9_8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8b06024ef9_8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8b06024ef9_8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g8b06024ef9_8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8b06024ef9_8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8b06024ef9_8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g8b06024ef9_8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b06024ef9_8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b06024ef9_8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8b06024ef9_8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8b06024ef9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8b06024ef9_0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Michelle--facilitator (15 minutes)</a:t>
            </a:r>
            <a:endParaRPr/>
          </a:p>
          <a:p>
            <a:pPr marL="0" lvl="0" indent="0" algn="l" rtl="0">
              <a:spcBef>
                <a:spcPts val="0"/>
              </a:spcBef>
              <a:spcAft>
                <a:spcPts val="0"/>
              </a:spcAft>
              <a:buNone/>
            </a:pPr>
            <a:endParaRPr/>
          </a:p>
          <a:p>
            <a:pPr marL="0" lvl="0" indent="0" algn="l" rtl="0">
              <a:spcBef>
                <a:spcPts val="0"/>
              </a:spcBef>
              <a:spcAft>
                <a:spcPts val="0"/>
              </a:spcAft>
              <a:buNone/>
            </a:pPr>
            <a:r>
              <a:rPr lang="en-US"/>
              <a:t>Michelle--#1, 4</a:t>
            </a:r>
            <a:endParaRPr/>
          </a:p>
          <a:p>
            <a:pPr marL="0" lvl="0" indent="0" algn="l" rtl="0">
              <a:spcBef>
                <a:spcPts val="0"/>
              </a:spcBef>
              <a:spcAft>
                <a:spcPts val="0"/>
              </a:spcAft>
              <a:buClr>
                <a:schemeClr val="dk2"/>
              </a:buClr>
              <a:buSzPts val="1100"/>
              <a:buFont typeface="Arial"/>
              <a:buNone/>
            </a:pPr>
            <a:r>
              <a:rPr lang="en-US"/>
              <a:t>Jennifer--#2, 6</a:t>
            </a:r>
            <a:endParaRPr/>
          </a:p>
          <a:p>
            <a:pPr marL="0" lvl="0" indent="0" algn="l" rtl="0">
              <a:spcBef>
                <a:spcPts val="0"/>
              </a:spcBef>
              <a:spcAft>
                <a:spcPts val="0"/>
              </a:spcAft>
              <a:buNone/>
            </a:pPr>
            <a:r>
              <a:rPr lang="en-US"/>
              <a:t>LaTonya--#3, 5</a:t>
            </a:r>
            <a:endParaRPr/>
          </a:p>
          <a:p>
            <a:pPr marL="0" lvl="0" indent="0" algn="l" rtl="0">
              <a:spcBef>
                <a:spcPts val="0"/>
              </a:spcBef>
              <a:spcAft>
                <a:spcPts val="0"/>
              </a:spcAft>
              <a:buNone/>
            </a:pPr>
            <a:endParaRPr/>
          </a:p>
        </p:txBody>
      </p:sp>
      <p:sp>
        <p:nvSpPr>
          <p:cNvPr id="216" name="Google Shape;216;g8b06024ef9_0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8b06024ef9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8b06024ef9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Selina and Michelle--15 minutes</a:t>
            </a:r>
            <a:endParaRPr dirty="0"/>
          </a:p>
        </p:txBody>
      </p:sp>
      <p:sp>
        <p:nvSpPr>
          <p:cNvPr id="225" name="Google Shape;225;g8b06024ef9_0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8b06024ef9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8b06024ef9_0_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g8b06024ef9_0_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8b06024ef9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8b06024ef9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g8b06024ef9_0_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8b06024ef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8b06024ef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Michelle--Housekeeping (3 minutes)</a:t>
            </a:r>
            <a:endParaRPr/>
          </a:p>
          <a:p>
            <a:pPr marL="457200" lvl="0" indent="-317500" algn="l" rtl="0">
              <a:spcBef>
                <a:spcPts val="0"/>
              </a:spcBef>
              <a:spcAft>
                <a:spcPts val="0"/>
              </a:spcAft>
              <a:buSzPts val="1400"/>
              <a:buChar char="●"/>
            </a:pPr>
            <a:r>
              <a:rPr lang="en-US"/>
              <a:t>Use the chat for Q&amp;A</a:t>
            </a:r>
            <a:endParaRPr/>
          </a:p>
          <a:p>
            <a:pPr marL="457200" lvl="0" indent="-317500" algn="l" rtl="0">
              <a:spcBef>
                <a:spcPts val="0"/>
              </a:spcBef>
              <a:spcAft>
                <a:spcPts val="0"/>
              </a:spcAft>
              <a:buSzPts val="1400"/>
              <a:buChar char="●"/>
            </a:pPr>
            <a:r>
              <a:rPr lang="en-US"/>
              <a:t>Closed Captioning available--click to turn on</a:t>
            </a:r>
            <a:endParaRPr/>
          </a:p>
          <a:p>
            <a:pPr marL="457200" lvl="0" indent="-317500" algn="l" rtl="0">
              <a:spcBef>
                <a:spcPts val="0"/>
              </a:spcBef>
              <a:spcAft>
                <a:spcPts val="0"/>
              </a:spcAft>
              <a:buSzPts val="1400"/>
              <a:buChar char="●"/>
            </a:pPr>
            <a:r>
              <a:rPr lang="en-US"/>
              <a:t>Files--PowerPoint available for download</a:t>
            </a:r>
            <a:endParaRPr/>
          </a:p>
          <a:p>
            <a:pPr marL="457200" lvl="0" indent="-317500" algn="l" rtl="0">
              <a:spcBef>
                <a:spcPts val="0"/>
              </a:spcBef>
              <a:spcAft>
                <a:spcPts val="0"/>
              </a:spcAft>
              <a:buSzPts val="1400"/>
              <a:buChar char="●"/>
            </a:pPr>
            <a:r>
              <a:rPr lang="en-US"/>
              <a:t>Poll at the end with comments section</a:t>
            </a:r>
            <a:endParaRPr/>
          </a:p>
        </p:txBody>
      </p:sp>
      <p:sp>
        <p:nvSpPr>
          <p:cNvPr id="95" name="Google Shape;95;g8b06024ef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ad17323b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8ad17323b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Michelle (2 min)</a:t>
            </a:r>
            <a:endParaRPr/>
          </a:p>
          <a:p>
            <a:pPr marL="457200" lvl="0" indent="-317500" algn="l" rtl="0">
              <a:spcBef>
                <a:spcPts val="0"/>
              </a:spcBef>
              <a:spcAft>
                <a:spcPts val="0"/>
              </a:spcAft>
              <a:buSzPts val="1400"/>
              <a:buChar char="●"/>
            </a:pPr>
            <a:r>
              <a:rPr lang="en-US"/>
              <a:t>Review objectives of the day</a:t>
            </a:r>
            <a:endParaRPr/>
          </a:p>
          <a:p>
            <a:pPr marL="0" lvl="0" indent="0" algn="l" rtl="0">
              <a:spcBef>
                <a:spcPts val="0"/>
              </a:spcBef>
              <a:spcAft>
                <a:spcPts val="0"/>
              </a:spcAft>
              <a:buNone/>
            </a:pPr>
            <a:r>
              <a:rPr lang="en-US" u="sng"/>
              <a:t>Introductions</a:t>
            </a:r>
            <a:r>
              <a:rPr lang="en-US"/>
              <a:t>: </a:t>
            </a:r>
            <a:endParaRPr/>
          </a:p>
          <a:p>
            <a:pPr marL="457200" lvl="0" indent="-292100" algn="l" rtl="0">
              <a:spcBef>
                <a:spcPts val="0"/>
              </a:spcBef>
              <a:spcAft>
                <a:spcPts val="0"/>
              </a:spcAft>
              <a:buClr>
                <a:srgbClr val="000000"/>
              </a:buClr>
              <a:buSzPts val="1000"/>
              <a:buFont typeface="Gill Sans"/>
              <a:buChar char="●"/>
            </a:pPr>
            <a:r>
              <a:rPr lang="en-US" sz="1000">
                <a:solidFill>
                  <a:srgbClr val="000000"/>
                </a:solidFill>
                <a:latin typeface="Gill Sans"/>
                <a:ea typeface="Gill Sans"/>
                <a:cs typeface="Gill Sans"/>
                <a:sym typeface="Gill Sans"/>
              </a:rPr>
              <a:t>My name is Michelle Velasquez Bean, ASCCC At-Large Representative (LA area)</a:t>
            </a:r>
            <a:endParaRPr sz="1000">
              <a:solidFill>
                <a:srgbClr val="000000"/>
              </a:solidFill>
              <a:latin typeface="Gill Sans"/>
              <a:ea typeface="Gill Sans"/>
              <a:cs typeface="Gill Sans"/>
              <a:sym typeface="Gill Sans"/>
            </a:endParaRPr>
          </a:p>
          <a:p>
            <a:pPr marL="457200" lvl="0" indent="-292100" algn="l" rtl="0">
              <a:spcBef>
                <a:spcPts val="0"/>
              </a:spcBef>
              <a:spcAft>
                <a:spcPts val="0"/>
              </a:spcAft>
              <a:buClr>
                <a:srgbClr val="000000"/>
              </a:buClr>
              <a:buSzPts val="1000"/>
              <a:buFont typeface="Gill Sans"/>
              <a:buChar char="●"/>
            </a:pPr>
            <a:r>
              <a:rPr lang="en-US" sz="1000">
                <a:solidFill>
                  <a:srgbClr val="000000"/>
                </a:solidFill>
                <a:latin typeface="Gill Sans"/>
                <a:ea typeface="Gill Sans"/>
                <a:cs typeface="Gill Sans"/>
                <a:sym typeface="Gill Sans"/>
              </a:rPr>
              <a:t>Dr. Jennifer Taylor-Mendoza, Skyline College Vice President of Instruction</a:t>
            </a:r>
            <a:endParaRPr sz="1000">
              <a:solidFill>
                <a:srgbClr val="000000"/>
              </a:solidFill>
              <a:latin typeface="Gill Sans"/>
              <a:ea typeface="Gill Sans"/>
              <a:cs typeface="Gill Sans"/>
              <a:sym typeface="Gill Sans"/>
            </a:endParaRPr>
          </a:p>
          <a:p>
            <a:pPr marL="457200" lvl="0" indent="-292100" algn="l" rtl="0">
              <a:spcBef>
                <a:spcPts val="0"/>
              </a:spcBef>
              <a:spcAft>
                <a:spcPts val="0"/>
              </a:spcAft>
              <a:buClr>
                <a:srgbClr val="000000"/>
              </a:buClr>
              <a:buSzPts val="1000"/>
              <a:buFont typeface="Gill Sans"/>
              <a:buChar char="●"/>
            </a:pPr>
            <a:r>
              <a:rPr lang="en-US" sz="1000">
                <a:solidFill>
                  <a:srgbClr val="000000"/>
                </a:solidFill>
                <a:latin typeface="Gill Sans"/>
                <a:ea typeface="Gill Sans"/>
                <a:cs typeface="Gill Sans"/>
                <a:sym typeface="Gill Sans"/>
              </a:rPr>
              <a:t>Dr. La Tonya Parker, ASCCC Area D Representative </a:t>
            </a:r>
            <a:endParaRPr sz="1000">
              <a:solidFill>
                <a:srgbClr val="000000"/>
              </a:solidFill>
              <a:latin typeface="Gill Sans"/>
              <a:ea typeface="Gill Sans"/>
              <a:cs typeface="Gill Sans"/>
              <a:sym typeface="Gill Sans"/>
            </a:endParaRPr>
          </a:p>
          <a:p>
            <a:pPr marL="457200" lvl="0" indent="0" algn="l" rtl="0">
              <a:spcBef>
                <a:spcPts val="0"/>
              </a:spcBef>
              <a:spcAft>
                <a:spcPts val="0"/>
              </a:spcAft>
              <a:buNone/>
            </a:pPr>
            <a:endParaRPr sz="1000">
              <a:solidFill>
                <a:srgbClr val="000000"/>
              </a:solidFill>
              <a:latin typeface="Gill Sans"/>
              <a:ea typeface="Gill Sans"/>
              <a:cs typeface="Gill Sans"/>
              <a:sym typeface="Gill Sans"/>
            </a:endParaRPr>
          </a:p>
          <a:p>
            <a:pPr marL="457200" lvl="0" indent="0" algn="l" rtl="0">
              <a:spcBef>
                <a:spcPts val="0"/>
              </a:spcBef>
              <a:spcAft>
                <a:spcPts val="0"/>
              </a:spcAft>
              <a:buNone/>
            </a:pPr>
            <a:r>
              <a:rPr lang="en-US" sz="1000">
                <a:solidFill>
                  <a:srgbClr val="000000"/>
                </a:solidFill>
                <a:latin typeface="Gill Sans"/>
                <a:ea typeface="Gill Sans"/>
                <a:cs typeface="Gill Sans"/>
                <a:sym typeface="Gill Sans"/>
              </a:rPr>
              <a:t>Dr. Parker will be opening us with a fun exercise on perspective.</a:t>
            </a:r>
            <a:endParaRPr sz="1000">
              <a:solidFill>
                <a:srgbClr val="000000"/>
              </a:solidFill>
              <a:latin typeface="Gill Sans"/>
              <a:ea typeface="Gill Sans"/>
              <a:cs typeface="Gill Sans"/>
              <a:sym typeface="Gill Sans"/>
            </a:endParaRPr>
          </a:p>
          <a:p>
            <a:pPr marL="0" lvl="0" indent="0" algn="l" rtl="0">
              <a:spcBef>
                <a:spcPts val="0"/>
              </a:spcBef>
              <a:spcAft>
                <a:spcPts val="0"/>
              </a:spcAft>
              <a:buClr>
                <a:schemeClr val="dk2"/>
              </a:buClr>
              <a:buSzPts val="1100"/>
              <a:buFont typeface="Arial"/>
              <a:buNone/>
            </a:pPr>
            <a:endParaRPr/>
          </a:p>
        </p:txBody>
      </p:sp>
      <p:sp>
        <p:nvSpPr>
          <p:cNvPr id="103" name="Google Shape;103;g8ad17323b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8b06024ef9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8b06024ef9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 Tonya (15 seconds)</a:t>
            </a:r>
            <a:endParaRPr/>
          </a:p>
        </p:txBody>
      </p:sp>
      <p:sp>
        <p:nvSpPr>
          <p:cNvPr id="112" name="Google Shape;112;g8b06024ef9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b06024ef9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8b06024ef9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 Tonya (3 minutes)</a:t>
            </a:r>
            <a:endParaRPr/>
          </a:p>
          <a:p>
            <a:pPr marL="0" lvl="0" indent="0" algn="l" rtl="0">
              <a:spcBef>
                <a:spcPts val="0"/>
              </a:spcBef>
              <a:spcAft>
                <a:spcPts val="0"/>
              </a:spcAft>
              <a:buNone/>
            </a:pPr>
            <a:endParaRPr/>
          </a:p>
          <a:p>
            <a:pPr marL="0" lvl="0" indent="0" algn="l" rtl="0">
              <a:spcBef>
                <a:spcPts val="0"/>
              </a:spcBef>
              <a:spcAft>
                <a:spcPts val="0"/>
              </a:spcAft>
              <a:buClr>
                <a:schemeClr val="dk2"/>
              </a:buClr>
              <a:buSzPts val="1100"/>
              <a:buFont typeface="Arial"/>
              <a:buNone/>
            </a:pPr>
            <a:r>
              <a:rPr lang="en-US"/>
              <a:t>REMEMBER: It is about perspective.</a:t>
            </a:r>
            <a:endParaRPr/>
          </a:p>
        </p:txBody>
      </p:sp>
      <p:sp>
        <p:nvSpPr>
          <p:cNvPr id="119" name="Google Shape;119;g8b06024ef9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8ad17323b6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8ad17323b6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Michelle (3 minutes)</a:t>
            </a:r>
            <a:endParaRPr/>
          </a:p>
          <a:p>
            <a:pPr marL="0" lvl="0" indent="0" algn="l" rtl="0">
              <a:spcBef>
                <a:spcPts val="0"/>
              </a:spcBef>
              <a:spcAft>
                <a:spcPts val="0"/>
              </a:spcAft>
              <a:buNone/>
            </a:pPr>
            <a:endParaRPr/>
          </a:p>
          <a:p>
            <a:pPr marL="0" lvl="0" indent="0" algn="l" rtl="0">
              <a:spcBef>
                <a:spcPts val="0"/>
              </a:spcBef>
              <a:spcAft>
                <a:spcPts val="0"/>
              </a:spcAft>
              <a:buNone/>
            </a:pPr>
            <a:r>
              <a:rPr lang="en-US"/>
              <a:t>These are the collective stories of our colleagues! </a:t>
            </a:r>
            <a:endParaRPr/>
          </a:p>
          <a:p>
            <a:pPr marL="0" lvl="0" indent="0" algn="l" rtl="0">
              <a:spcBef>
                <a:spcPts val="0"/>
              </a:spcBef>
              <a:spcAft>
                <a:spcPts val="0"/>
              </a:spcAft>
              <a:buNone/>
            </a:pPr>
            <a:r>
              <a:rPr lang="en-US"/>
              <a:t>Are we ready to hear them?</a:t>
            </a:r>
            <a:endParaRPr/>
          </a:p>
          <a:p>
            <a:pPr marL="0" lvl="0" indent="0" algn="l" rtl="0">
              <a:spcBef>
                <a:spcPts val="0"/>
              </a:spcBef>
              <a:spcAft>
                <a:spcPts val="0"/>
              </a:spcAft>
              <a:buNone/>
            </a:pPr>
            <a:endParaRPr/>
          </a:p>
          <a:p>
            <a:pPr marL="0" lvl="0" indent="0" algn="l" rtl="0">
              <a:spcBef>
                <a:spcPts val="0"/>
              </a:spcBef>
              <a:spcAft>
                <a:spcPts val="0"/>
              </a:spcAft>
              <a:buNone/>
            </a:pPr>
            <a:r>
              <a:rPr lang="en-US"/>
              <a:t>The challenge is: No matter where you are in your journey in anti-racism and equity-minded work, we must keep moving!  </a:t>
            </a:r>
            <a:endParaRPr/>
          </a:p>
        </p:txBody>
      </p:sp>
      <p:sp>
        <p:nvSpPr>
          <p:cNvPr id="126" name="Google Shape;126;g8ad17323b6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ad17323b6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ad17323b6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dirty="0"/>
              <a:t>Michelle (5 minutes)</a:t>
            </a:r>
            <a:endParaRPr sz="1100" dirty="0"/>
          </a:p>
          <a:p>
            <a:pPr marL="0" lvl="0" indent="0" algn="l" rtl="0">
              <a:spcBef>
                <a:spcPts val="0"/>
              </a:spcBef>
              <a:spcAft>
                <a:spcPts val="0"/>
              </a:spcAft>
              <a:buNone/>
            </a:pPr>
            <a:endParaRPr sz="1100" dirty="0"/>
          </a:p>
          <a:p>
            <a:pPr marL="0" lvl="0" indent="0" algn="l" rtl="0">
              <a:spcBef>
                <a:spcPts val="0"/>
              </a:spcBef>
              <a:spcAft>
                <a:spcPts val="0"/>
              </a:spcAft>
              <a:buNone/>
            </a:pPr>
            <a:r>
              <a:rPr lang="en-US" sz="1100" dirty="0"/>
              <a:t>Let’s ground ourselves and anchor to the space: Deep breathe. Notice the space. Release the jaw. Relax the shoulders. Deep breathe.</a:t>
            </a:r>
            <a:endParaRPr sz="1100" dirty="0"/>
          </a:p>
          <a:p>
            <a:pPr marL="0" lvl="0" indent="0" algn="l" rtl="0">
              <a:spcBef>
                <a:spcPts val="0"/>
              </a:spcBef>
              <a:spcAft>
                <a:spcPts val="0"/>
              </a:spcAft>
              <a:buNone/>
            </a:pPr>
            <a:endParaRPr sz="1100" dirty="0"/>
          </a:p>
          <a:p>
            <a:pPr marL="0" lvl="0" indent="0" algn="l" rtl="0">
              <a:spcBef>
                <a:spcPts val="0"/>
              </a:spcBef>
              <a:spcAft>
                <a:spcPts val="0"/>
              </a:spcAft>
              <a:buNone/>
            </a:pPr>
            <a:r>
              <a:rPr lang="en-US" sz="1100" dirty="0"/>
              <a:t>Today--this hour, as we delve into courageous conversations, remember to return to this moment--a safe space to engage. GIVE YOURSELF PERMISSION today to be open and raw. </a:t>
            </a:r>
            <a:endParaRPr sz="1100" dirty="0"/>
          </a:p>
          <a:p>
            <a:pPr marL="457200" lvl="0" indent="-298450" algn="l" rtl="0">
              <a:spcBef>
                <a:spcPts val="0"/>
              </a:spcBef>
              <a:spcAft>
                <a:spcPts val="0"/>
              </a:spcAft>
              <a:buSzPts val="1100"/>
              <a:buChar char="●"/>
            </a:pPr>
            <a:r>
              <a:rPr lang="en-US" sz="1100" dirty="0"/>
              <a:t>Let’s move into critical conversations from a place of love and empathy. </a:t>
            </a:r>
            <a:endParaRPr sz="1100" dirty="0"/>
          </a:p>
          <a:p>
            <a:pPr marL="457200" lvl="0" indent="-298450" algn="l" rtl="0">
              <a:spcBef>
                <a:spcPts val="0"/>
              </a:spcBef>
              <a:spcAft>
                <a:spcPts val="0"/>
              </a:spcAft>
              <a:buSzPts val="1100"/>
              <a:buChar char="●"/>
            </a:pPr>
            <a:r>
              <a:rPr lang="en-US" sz="1100" dirty="0"/>
              <a:t>Ask yourself: </a:t>
            </a:r>
            <a:endParaRPr sz="1100" dirty="0"/>
          </a:p>
          <a:p>
            <a:pPr marL="914400" lvl="1" indent="-298450" algn="l" rtl="0">
              <a:spcBef>
                <a:spcPts val="0"/>
              </a:spcBef>
              <a:spcAft>
                <a:spcPts val="0"/>
              </a:spcAft>
              <a:buSzPts val="1100"/>
              <a:buChar char="○"/>
            </a:pPr>
            <a:r>
              <a:rPr lang="en-US" sz="1100" dirty="0"/>
              <a:t>Who designed our American education system?</a:t>
            </a:r>
            <a:endParaRPr sz="1100" dirty="0"/>
          </a:p>
          <a:p>
            <a:pPr marL="914400" lvl="1" indent="-298450" algn="l" rtl="0">
              <a:spcBef>
                <a:spcPts val="0"/>
              </a:spcBef>
              <a:spcAft>
                <a:spcPts val="0"/>
              </a:spcAft>
              <a:buSzPts val="1100"/>
              <a:buChar char="○"/>
            </a:pPr>
            <a:r>
              <a:rPr lang="en-US" sz="1100" dirty="0"/>
              <a:t>For whom is was it designed? Whom did it benefit? </a:t>
            </a:r>
            <a:endParaRPr sz="1100" dirty="0"/>
          </a:p>
          <a:p>
            <a:pPr marL="0" lvl="0" indent="0" algn="l" rtl="0">
              <a:spcBef>
                <a:spcPts val="0"/>
              </a:spcBef>
              <a:spcAft>
                <a:spcPts val="0"/>
              </a:spcAft>
              <a:buNone/>
            </a:pPr>
            <a:endParaRPr sz="1100" dirty="0"/>
          </a:p>
          <a:p>
            <a:pPr marL="0" lvl="0" indent="0" algn="l" rtl="0">
              <a:spcBef>
                <a:spcPts val="0"/>
              </a:spcBef>
              <a:spcAft>
                <a:spcPts val="0"/>
              </a:spcAft>
              <a:buNone/>
            </a:pPr>
            <a:r>
              <a:rPr lang="en-US" sz="1100" dirty="0"/>
              <a:t>If we acknowledge the architecture of education:</a:t>
            </a:r>
            <a:endParaRPr sz="1100" dirty="0"/>
          </a:p>
          <a:p>
            <a:pPr marL="457200" lvl="0" indent="-298450" algn="l" rtl="0">
              <a:lnSpc>
                <a:spcPct val="90000"/>
              </a:lnSpc>
              <a:spcBef>
                <a:spcPts val="1000"/>
              </a:spcBef>
              <a:spcAft>
                <a:spcPts val="0"/>
              </a:spcAft>
              <a:buClr>
                <a:srgbClr val="3F3F3F"/>
              </a:buClr>
              <a:buSzPts val="1100"/>
              <a:buFont typeface="Calibri"/>
              <a:buChar char="●"/>
            </a:pPr>
            <a:r>
              <a:rPr lang="en-US" sz="1100" dirty="0">
                <a:solidFill>
                  <a:srgbClr val="3F3F3F"/>
                </a:solidFill>
              </a:rPr>
              <a:t>Structural racism</a:t>
            </a:r>
            <a:endParaRPr sz="1100" dirty="0">
              <a:solidFill>
                <a:srgbClr val="3F3F3F"/>
              </a:solidFill>
            </a:endParaRPr>
          </a:p>
          <a:p>
            <a:pPr marL="914400" lvl="1" indent="-298450" algn="l" rtl="0">
              <a:lnSpc>
                <a:spcPct val="90000"/>
              </a:lnSpc>
              <a:spcBef>
                <a:spcPts val="0"/>
              </a:spcBef>
              <a:spcAft>
                <a:spcPts val="0"/>
              </a:spcAft>
              <a:buClr>
                <a:srgbClr val="3F3F3F"/>
              </a:buClr>
              <a:buSzPts val="1100"/>
              <a:buFont typeface="Calibri"/>
              <a:buChar char="○"/>
            </a:pPr>
            <a:r>
              <a:rPr lang="en-US" sz="1100" dirty="0">
                <a:solidFill>
                  <a:srgbClr val="3F3F3F"/>
                </a:solidFill>
              </a:rPr>
              <a:t>Need to acknowledge systems of oppression in our society (white supremacy and anti-blackness)</a:t>
            </a:r>
            <a:endParaRPr sz="1100" dirty="0">
              <a:solidFill>
                <a:srgbClr val="3F3F3F"/>
              </a:solidFill>
            </a:endParaRPr>
          </a:p>
          <a:p>
            <a:pPr marL="914400" lvl="1" indent="-298450" algn="l" rtl="0">
              <a:lnSpc>
                <a:spcPct val="90000"/>
              </a:lnSpc>
              <a:spcBef>
                <a:spcPts val="0"/>
              </a:spcBef>
              <a:spcAft>
                <a:spcPts val="0"/>
              </a:spcAft>
              <a:buClr>
                <a:srgbClr val="3F3F3F"/>
              </a:buClr>
              <a:buSzPts val="1100"/>
              <a:buChar char="○"/>
            </a:pPr>
            <a:r>
              <a:rPr lang="en-US" sz="1100" dirty="0">
                <a:solidFill>
                  <a:srgbClr val="3F3F3F"/>
                </a:solidFill>
              </a:rPr>
              <a:t>Who was left out?</a:t>
            </a:r>
            <a:endParaRPr sz="1100" dirty="0">
              <a:solidFill>
                <a:srgbClr val="3F3F3F"/>
              </a:solidFill>
            </a:endParaRPr>
          </a:p>
          <a:p>
            <a:pPr marL="457200" lvl="0" indent="-298450" algn="l" rtl="0">
              <a:lnSpc>
                <a:spcPct val="90000"/>
              </a:lnSpc>
              <a:spcBef>
                <a:spcPts val="0"/>
              </a:spcBef>
              <a:spcAft>
                <a:spcPts val="0"/>
              </a:spcAft>
              <a:buClr>
                <a:srgbClr val="3F3F3F"/>
              </a:buClr>
              <a:buSzPts val="1100"/>
              <a:buFont typeface="Calibri"/>
              <a:buChar char="●"/>
            </a:pPr>
            <a:r>
              <a:rPr lang="en-US" sz="1100" dirty="0">
                <a:solidFill>
                  <a:srgbClr val="3F3F3F"/>
                </a:solidFill>
              </a:rPr>
              <a:t>Institutional racism</a:t>
            </a:r>
            <a:endParaRPr sz="1100" dirty="0">
              <a:solidFill>
                <a:srgbClr val="3F3F3F"/>
              </a:solidFill>
            </a:endParaRPr>
          </a:p>
          <a:p>
            <a:pPr marL="914400" lvl="1" indent="-298450" algn="l" rtl="0">
              <a:lnSpc>
                <a:spcPct val="90000"/>
              </a:lnSpc>
              <a:spcBef>
                <a:spcPts val="0"/>
              </a:spcBef>
              <a:spcAft>
                <a:spcPts val="0"/>
              </a:spcAft>
              <a:buClr>
                <a:srgbClr val="3F3F3F"/>
              </a:buClr>
              <a:buSzPts val="1100"/>
              <a:buFont typeface="Calibri"/>
              <a:buChar char="○"/>
            </a:pPr>
            <a:r>
              <a:rPr lang="en-US" sz="1100" dirty="0">
                <a:solidFill>
                  <a:srgbClr val="3F3F3F"/>
                </a:solidFill>
              </a:rPr>
              <a:t>Need to interrogate our policies and practices including curriculum development and program review</a:t>
            </a:r>
            <a:endParaRPr sz="1100" dirty="0">
              <a:solidFill>
                <a:srgbClr val="3F3F3F"/>
              </a:solidFill>
            </a:endParaRPr>
          </a:p>
          <a:p>
            <a:pPr marL="914400" lvl="1" indent="-298450" algn="l" rtl="0">
              <a:lnSpc>
                <a:spcPct val="90000"/>
              </a:lnSpc>
              <a:spcBef>
                <a:spcPts val="0"/>
              </a:spcBef>
              <a:spcAft>
                <a:spcPts val="0"/>
              </a:spcAft>
              <a:buClr>
                <a:srgbClr val="3F3F3F"/>
              </a:buClr>
              <a:buSzPts val="1100"/>
              <a:buChar char="○"/>
            </a:pPr>
            <a:r>
              <a:rPr lang="en-US" sz="1100" dirty="0">
                <a:solidFill>
                  <a:srgbClr val="3F3F3F"/>
                </a:solidFill>
              </a:rPr>
              <a:t>Are we conditioned and socialized to see and celebrate one dominant lens or perspective?</a:t>
            </a:r>
            <a:endParaRPr sz="1100" dirty="0">
              <a:solidFill>
                <a:srgbClr val="3F3F3F"/>
              </a:solidFill>
            </a:endParaRPr>
          </a:p>
          <a:p>
            <a:pPr marL="457200" lvl="0" indent="-298450" algn="l" rtl="0">
              <a:lnSpc>
                <a:spcPct val="90000"/>
              </a:lnSpc>
              <a:spcBef>
                <a:spcPts val="0"/>
              </a:spcBef>
              <a:spcAft>
                <a:spcPts val="0"/>
              </a:spcAft>
              <a:buClr>
                <a:srgbClr val="3F3F3F"/>
              </a:buClr>
              <a:buSzPts val="1100"/>
              <a:buFont typeface="Calibri"/>
              <a:buChar char="●"/>
            </a:pPr>
            <a:r>
              <a:rPr lang="en-US" sz="1100" dirty="0">
                <a:solidFill>
                  <a:srgbClr val="3F3F3F"/>
                </a:solidFill>
              </a:rPr>
              <a:t>Privilege--consider, do we</a:t>
            </a:r>
            <a:endParaRPr sz="1100" dirty="0">
              <a:solidFill>
                <a:srgbClr val="3F3F3F"/>
              </a:solidFill>
            </a:endParaRPr>
          </a:p>
          <a:p>
            <a:pPr marL="914400" lvl="1" indent="-298450" algn="l" rtl="0">
              <a:lnSpc>
                <a:spcPct val="90000"/>
              </a:lnSpc>
              <a:spcBef>
                <a:spcPts val="0"/>
              </a:spcBef>
              <a:spcAft>
                <a:spcPts val="0"/>
              </a:spcAft>
              <a:buClr>
                <a:srgbClr val="3F3F3F"/>
              </a:buClr>
              <a:buSzPts val="1100"/>
              <a:buFont typeface="Calibri"/>
              <a:buChar char="○"/>
            </a:pPr>
            <a:r>
              <a:rPr lang="en-US" sz="1100" dirty="0">
                <a:solidFill>
                  <a:srgbClr val="3F3F3F"/>
                </a:solidFill>
              </a:rPr>
              <a:t>Weaponize our roles by holding onto status quo or do we celebrate diversity and holding each other accountable</a:t>
            </a:r>
            <a:endParaRPr sz="1100" dirty="0">
              <a:solidFill>
                <a:srgbClr val="3F3F3F"/>
              </a:solidFill>
            </a:endParaRPr>
          </a:p>
          <a:p>
            <a:pPr marL="914400" lvl="1" indent="-298450" algn="l" rtl="0">
              <a:lnSpc>
                <a:spcPct val="90000"/>
              </a:lnSpc>
              <a:spcBef>
                <a:spcPts val="0"/>
              </a:spcBef>
              <a:spcAft>
                <a:spcPts val="0"/>
              </a:spcAft>
              <a:buClr>
                <a:srgbClr val="3F3F3F"/>
              </a:buClr>
              <a:buSzPts val="1100"/>
              <a:buFont typeface="Calibri"/>
              <a:buChar char="○"/>
            </a:pPr>
            <a:r>
              <a:rPr lang="en-US" sz="1100" dirty="0">
                <a:solidFill>
                  <a:srgbClr val="3F3F3F"/>
                </a:solidFill>
              </a:rPr>
              <a:t>Self-reflection and sitting with the discomfort is needed</a:t>
            </a:r>
            <a:endParaRPr sz="1100" dirty="0">
              <a:solidFill>
                <a:srgbClr val="3F3F3F"/>
              </a:solidFill>
            </a:endParaRPr>
          </a:p>
          <a:p>
            <a:pPr marL="914400" lvl="1" indent="-298450" algn="l" rtl="0">
              <a:lnSpc>
                <a:spcPct val="90000"/>
              </a:lnSpc>
              <a:spcBef>
                <a:spcPts val="0"/>
              </a:spcBef>
              <a:spcAft>
                <a:spcPts val="0"/>
              </a:spcAft>
              <a:buClr>
                <a:srgbClr val="3F3F3F"/>
              </a:buClr>
              <a:buSzPts val="1100"/>
              <a:buChar char="○"/>
            </a:pPr>
            <a:r>
              <a:rPr lang="en-US" sz="1100" dirty="0">
                <a:solidFill>
                  <a:srgbClr val="3F3F3F"/>
                </a:solidFill>
              </a:rPr>
              <a:t>Education is activist work.</a:t>
            </a:r>
            <a:endParaRPr sz="1100" dirty="0">
              <a:solidFill>
                <a:srgbClr val="3F3F3F"/>
              </a:solidFill>
            </a:endParaRPr>
          </a:p>
          <a:p>
            <a:pPr marL="914400" lvl="1" indent="-298450" algn="l" rtl="0">
              <a:lnSpc>
                <a:spcPct val="90000"/>
              </a:lnSpc>
              <a:spcBef>
                <a:spcPts val="0"/>
              </a:spcBef>
              <a:spcAft>
                <a:spcPts val="0"/>
              </a:spcAft>
              <a:buClr>
                <a:srgbClr val="3F3F3F"/>
              </a:buClr>
              <a:buSzPts val="1100"/>
              <a:buChar char="○"/>
            </a:pPr>
            <a:r>
              <a:rPr lang="en-US" sz="1100" dirty="0">
                <a:solidFill>
                  <a:srgbClr val="3F3F3F"/>
                </a:solidFill>
              </a:rPr>
              <a:t>Do you want to do this work?</a:t>
            </a:r>
          </a:p>
          <a:p>
            <a:pPr marL="914400" lvl="1" indent="-298450" algn="l" rtl="0">
              <a:lnSpc>
                <a:spcPct val="90000"/>
              </a:lnSpc>
              <a:spcBef>
                <a:spcPts val="0"/>
              </a:spcBef>
              <a:spcAft>
                <a:spcPts val="0"/>
              </a:spcAft>
              <a:buClr>
                <a:srgbClr val="3F3F3F"/>
              </a:buClr>
              <a:buSzPts val="1100"/>
              <a:buChar char="○"/>
            </a:pPr>
            <a:endParaRPr sz="1100" dirty="0">
              <a:solidFill>
                <a:srgbClr val="3F3F3F"/>
              </a:solidFill>
            </a:endParaRPr>
          </a:p>
          <a:p>
            <a:pPr marL="457200" lvl="0" indent="-298450" algn="l" rtl="0">
              <a:lnSpc>
                <a:spcPct val="90000"/>
              </a:lnSpc>
              <a:spcBef>
                <a:spcPts val="0"/>
              </a:spcBef>
              <a:spcAft>
                <a:spcPts val="0"/>
              </a:spcAft>
              <a:buClr>
                <a:srgbClr val="3F3F3F"/>
              </a:buClr>
              <a:buSzPts val="1100"/>
              <a:buChar char="●"/>
            </a:pPr>
            <a:r>
              <a:rPr lang="en-US" sz="1100" dirty="0">
                <a:solidFill>
                  <a:srgbClr val="3F3F3F"/>
                </a:solidFill>
              </a:rPr>
              <a:t>Dr. Regina </a:t>
            </a:r>
            <a:r>
              <a:rPr lang="en-US" sz="1100" dirty="0" err="1">
                <a:solidFill>
                  <a:srgbClr val="3F3F3F"/>
                </a:solidFill>
              </a:rPr>
              <a:t>Stanback</a:t>
            </a:r>
            <a:r>
              <a:rPr lang="en-US" sz="1100" dirty="0">
                <a:solidFill>
                  <a:srgbClr val="3F3F3F"/>
                </a:solidFill>
              </a:rPr>
              <a:t> Stroud said in a webinar with Dr. Luke Wood and Dr. Frank Harris on anti-blackness: DECIDE TO ENTER THIS SPACE.</a:t>
            </a:r>
            <a:endParaRPr sz="1100" dirty="0">
              <a:solidFill>
                <a:srgbClr val="3F3F3F"/>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33" name="Google Shape;133;g8ad17323b6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b83e79ada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b83e79ada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Jennifer (3 minutes)</a:t>
            </a:r>
            <a:endParaRPr/>
          </a:p>
        </p:txBody>
      </p:sp>
      <p:sp>
        <p:nvSpPr>
          <p:cNvPr id="141" name="Google Shape;141;g8b83e79ada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2"/>
          <p:cNvSpPr txBox="1">
            <a:spLocks noGrp="1"/>
          </p:cNvSpPr>
          <p:nvPr>
            <p:ph type="title"/>
          </p:nvPr>
        </p:nvSpPr>
        <p:spPr>
          <a:xfrm>
            <a:off x="815926" y="5176909"/>
            <a:ext cx="10547700" cy="150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400"/>
              <a:buFont typeface="Palatino"/>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2 Section Slide">
  <p:cSld name="1_#2 Section Slide">
    <p:bg>
      <p:bgPr>
        <a:solidFill>
          <a:schemeClr val="lt1"/>
        </a:solidFill>
        <a:effectLst/>
      </p:bgPr>
    </p:bg>
    <p:spTree>
      <p:nvGrpSpPr>
        <p:cNvPr id="1" name="Shape 65"/>
        <p:cNvGrpSpPr/>
        <p:nvPr/>
      </p:nvGrpSpPr>
      <p:grpSpPr>
        <a:xfrm>
          <a:off x="0" y="0"/>
          <a:ext cx="0" cy="0"/>
          <a:chOff x="0" y="0"/>
          <a:chExt cx="0" cy="0"/>
        </a:xfrm>
      </p:grpSpPr>
      <p:sp>
        <p:nvSpPr>
          <p:cNvPr id="66" name="Google Shape;66;p11"/>
          <p:cNvSpPr/>
          <p:nvPr/>
        </p:nvSpPr>
        <p:spPr>
          <a:xfrm>
            <a:off x="0" y="0"/>
            <a:ext cx="4049400" cy="6858000"/>
          </a:xfrm>
          <a:prstGeom prst="rect">
            <a:avLst/>
          </a:prstGeom>
          <a:solidFill>
            <a:schemeClr val="dk2"/>
          </a:solidFill>
          <a:ln>
            <a:noFill/>
          </a:ln>
          <a:effectLst>
            <a:outerShdw blurRad="190500" dist="38100" sx="101000" sy="10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7" name="Google Shape;67;p11"/>
          <p:cNvSpPr/>
          <p:nvPr/>
        </p:nvSpPr>
        <p:spPr>
          <a:xfrm>
            <a:off x="-1734" y="1112108"/>
            <a:ext cx="4049400" cy="4559400"/>
          </a:xfrm>
          <a:prstGeom prst="rect">
            <a:avLst/>
          </a:prstGeom>
          <a:solidFill>
            <a:srgbClr val="05469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8" name="Google Shape;68;p11"/>
          <p:cNvSpPr txBox="1">
            <a:spLocks noGrp="1"/>
          </p:cNvSpPr>
          <p:nvPr>
            <p:ph type="title"/>
          </p:nvPr>
        </p:nvSpPr>
        <p:spPr>
          <a:xfrm>
            <a:off x="247135" y="1335091"/>
            <a:ext cx="3583500" cy="16119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600"/>
              <a:buFont typeface="Palatino"/>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1"/>
          <p:cNvSpPr txBox="1">
            <a:spLocks noGrp="1"/>
          </p:cNvSpPr>
          <p:nvPr>
            <p:ph type="body" idx="1"/>
          </p:nvPr>
        </p:nvSpPr>
        <p:spPr>
          <a:xfrm>
            <a:off x="4360759" y="1112108"/>
            <a:ext cx="6672600" cy="46710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3F3F3F"/>
              </a:buClr>
              <a:buSzPts val="2800"/>
              <a:buFont typeface="Arial"/>
              <a:buNone/>
              <a:defRPr sz="2800"/>
            </a:lvl1pPr>
            <a:lvl2pPr marL="914400" lvl="1" indent="-381000" algn="l">
              <a:lnSpc>
                <a:spcPct val="90000"/>
              </a:lnSpc>
              <a:spcBef>
                <a:spcPts val="500"/>
              </a:spcBef>
              <a:spcAft>
                <a:spcPts val="0"/>
              </a:spcAft>
              <a:buClr>
                <a:srgbClr val="3F3F3F"/>
              </a:buClr>
              <a:buSzPts val="2400"/>
              <a:buChar char="•"/>
              <a:defRPr sz="2400"/>
            </a:lvl2pPr>
            <a:lvl3pPr marL="1371600" lvl="2" indent="-355600" algn="l">
              <a:lnSpc>
                <a:spcPct val="90000"/>
              </a:lnSpc>
              <a:spcBef>
                <a:spcPts val="500"/>
              </a:spcBef>
              <a:spcAft>
                <a:spcPts val="0"/>
              </a:spcAft>
              <a:buClr>
                <a:srgbClr val="3F3F3F"/>
              </a:buClr>
              <a:buSzPts val="2000"/>
              <a:buChar char="•"/>
              <a:defRPr sz="2000"/>
            </a:lvl3pPr>
            <a:lvl4pPr marL="1828800" lvl="3" indent="-342900" algn="l">
              <a:lnSpc>
                <a:spcPct val="90000"/>
              </a:lnSpc>
              <a:spcBef>
                <a:spcPts val="500"/>
              </a:spcBef>
              <a:spcAft>
                <a:spcPts val="0"/>
              </a:spcAft>
              <a:buClr>
                <a:srgbClr val="3F3F3F"/>
              </a:buClr>
              <a:buSzPts val="1800"/>
              <a:buChar char="•"/>
              <a:defRPr sz="1800"/>
            </a:lvl4pPr>
            <a:lvl5pPr marL="2286000" lvl="4" indent="-355600" algn="l">
              <a:lnSpc>
                <a:spcPct val="90000"/>
              </a:lnSpc>
              <a:spcBef>
                <a:spcPts val="500"/>
              </a:spcBef>
              <a:spcAft>
                <a:spcPts val="0"/>
              </a:spcAft>
              <a:buClr>
                <a:srgbClr val="3F3F3F"/>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0" name="Google Shape;70;p11"/>
          <p:cNvSpPr txBox="1">
            <a:spLocks noGrp="1"/>
          </p:cNvSpPr>
          <p:nvPr>
            <p:ph type="body" idx="2"/>
          </p:nvPr>
        </p:nvSpPr>
        <p:spPr>
          <a:xfrm>
            <a:off x="247135" y="2928551"/>
            <a:ext cx="3583500" cy="2533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D8D8D8"/>
              </a:buClr>
              <a:buSzPts val="2800"/>
              <a:buNone/>
              <a:defRPr sz="2800">
                <a:solidFill>
                  <a:srgbClr val="D8D8D8"/>
                </a:solidFill>
              </a:defRPr>
            </a:lvl1pPr>
            <a:lvl2pPr marL="914400" lvl="1" indent="-228600" algn="l">
              <a:lnSpc>
                <a:spcPct val="90000"/>
              </a:lnSpc>
              <a:spcBef>
                <a:spcPts val="500"/>
              </a:spcBef>
              <a:spcAft>
                <a:spcPts val="0"/>
              </a:spcAft>
              <a:buClr>
                <a:srgbClr val="3F3F3F"/>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3F3F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11"/>
          <p:cNvSpPr txBox="1">
            <a:spLocks noGrp="1"/>
          </p:cNvSpPr>
          <p:nvPr>
            <p:ph type="sldNum" idx="12"/>
          </p:nvPr>
        </p:nvSpPr>
        <p:spPr>
          <a:xfrm>
            <a:off x="8290207" y="6356350"/>
            <a:ext cx="2743200" cy="365100"/>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2" name="Google Shape;72;p11"/>
          <p:cNvSpPr/>
          <p:nvPr/>
        </p:nvSpPr>
        <p:spPr>
          <a:xfrm>
            <a:off x="11510682" y="-37218"/>
            <a:ext cx="681300" cy="6895200"/>
          </a:xfrm>
          <a:prstGeom prst="rect">
            <a:avLst/>
          </a:prstGeom>
          <a:solidFill>
            <a:srgbClr val="054690"/>
          </a:solidFill>
          <a:ln>
            <a:noFill/>
          </a:ln>
          <a:effectLst>
            <a:outerShdw blurRad="190500" dist="38100" dir="10800000" sx="101000" sy="101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 Title Slide">
  <p:cSld name="#1 Title Slide">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4744996" y="2088292"/>
            <a:ext cx="6400800" cy="2730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chemeClr val="lt1"/>
              </a:buClr>
              <a:buSzPts val="4800"/>
              <a:buFont typeface="Palatino"/>
              <a:buNone/>
              <a:defRPr sz="48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75" name="Google Shape;75;p12" descr="ASCCC logo"/>
          <p:cNvPicPr preferRelativeResize="0"/>
          <p:nvPr/>
        </p:nvPicPr>
        <p:blipFill rotWithShape="1">
          <a:blip r:embed="rId3">
            <a:alphaModFix/>
          </a:blip>
          <a:srcRect/>
          <a:stretch/>
        </p:blipFill>
        <p:spPr>
          <a:xfrm>
            <a:off x="521044" y="2362611"/>
            <a:ext cx="3085513" cy="172788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 Content Slide">
  <p:cSld name="#2 Content Slide">
    <p:bg>
      <p:bgPr>
        <a:solidFill>
          <a:srgbClr val="FFFFFF"/>
        </a:solidFill>
        <a:effectLst/>
      </p:bgPr>
    </p:bg>
    <p:spTree>
      <p:nvGrpSpPr>
        <p:cNvPr id="1" name="Shape 76"/>
        <p:cNvGrpSpPr/>
        <p:nvPr/>
      </p:nvGrpSpPr>
      <p:grpSpPr>
        <a:xfrm>
          <a:off x="0" y="0"/>
          <a:ext cx="0" cy="0"/>
          <a:chOff x="0" y="0"/>
          <a:chExt cx="0" cy="0"/>
        </a:xfrm>
      </p:grpSpPr>
      <p:sp>
        <p:nvSpPr>
          <p:cNvPr id="77" name="Google Shape;77;p13"/>
          <p:cNvSpPr txBox="1"/>
          <p:nvPr/>
        </p:nvSpPr>
        <p:spPr>
          <a:xfrm>
            <a:off x="8464378"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1" i="0" u="none" strike="noStrike" cap="none">
                <a:solidFill>
                  <a:schemeClr val="accent4"/>
                </a:solidFill>
                <a:latin typeface="Gill Sans"/>
                <a:ea typeface="Gill Sans"/>
                <a:cs typeface="Gill Sans"/>
                <a:sym typeface="Gill Sans"/>
              </a:rPr>
              <a:t>‹#›</a:t>
            </a:fld>
            <a:endParaRPr sz="1200" b="1" i="0" u="none" strike="noStrike" cap="none">
              <a:solidFill>
                <a:schemeClr val="accent4"/>
              </a:solidFill>
              <a:latin typeface="Gill Sans"/>
              <a:ea typeface="Gill Sans"/>
              <a:cs typeface="Gill Sans"/>
              <a:sym typeface="Gill Sans"/>
            </a:endParaRPr>
          </a:p>
        </p:txBody>
      </p:sp>
      <p:sp>
        <p:nvSpPr>
          <p:cNvPr id="78" name="Google Shape;78;p13"/>
          <p:cNvSpPr txBox="1">
            <a:spLocks noGrp="1"/>
          </p:cNvSpPr>
          <p:nvPr>
            <p:ph type="title"/>
          </p:nvPr>
        </p:nvSpPr>
        <p:spPr>
          <a:xfrm>
            <a:off x="1075038" y="365125"/>
            <a:ext cx="10058400" cy="1325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accent2"/>
              </a:buClr>
              <a:buSzPts val="3600"/>
              <a:buFont typeface="Palatino"/>
              <a:buNone/>
              <a:defRPr sz="3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 name="Google Shape;79;p13"/>
          <p:cNvSpPr txBox="1">
            <a:spLocks noGrp="1"/>
          </p:cNvSpPr>
          <p:nvPr>
            <p:ph type="body" idx="1"/>
          </p:nvPr>
        </p:nvSpPr>
        <p:spPr>
          <a:xfrm>
            <a:off x="1075038" y="1921669"/>
            <a:ext cx="100584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rgbClr val="674831"/>
              </a:buClr>
              <a:buSzPts val="1800"/>
              <a:buChar char="•"/>
              <a:defRPr/>
            </a:lvl1pPr>
            <a:lvl2pPr marL="914400" lvl="1" indent="-342900" algn="l" rtl="0">
              <a:lnSpc>
                <a:spcPct val="90000"/>
              </a:lnSpc>
              <a:spcBef>
                <a:spcPts val="500"/>
              </a:spcBef>
              <a:spcAft>
                <a:spcPts val="0"/>
              </a:spcAft>
              <a:buClr>
                <a:srgbClr val="674831"/>
              </a:buClr>
              <a:buSzPts val="1800"/>
              <a:buChar char="•"/>
              <a:defRPr/>
            </a:lvl2pPr>
            <a:lvl3pPr marL="1371600" lvl="2" indent="-342900" algn="l" rtl="0">
              <a:lnSpc>
                <a:spcPct val="90000"/>
              </a:lnSpc>
              <a:spcBef>
                <a:spcPts val="500"/>
              </a:spcBef>
              <a:spcAft>
                <a:spcPts val="0"/>
              </a:spcAft>
              <a:buClr>
                <a:srgbClr val="674831"/>
              </a:buClr>
              <a:buSzPts val="1800"/>
              <a:buChar char="•"/>
              <a:defRPr/>
            </a:lvl3pPr>
            <a:lvl4pPr marL="1828800" lvl="3" indent="-342900" algn="l" rtl="0">
              <a:lnSpc>
                <a:spcPct val="90000"/>
              </a:lnSpc>
              <a:spcBef>
                <a:spcPts val="500"/>
              </a:spcBef>
              <a:spcAft>
                <a:spcPts val="0"/>
              </a:spcAft>
              <a:buClr>
                <a:srgbClr val="674831"/>
              </a:buClr>
              <a:buSzPts val="1800"/>
              <a:buChar char="•"/>
              <a:defRPr/>
            </a:lvl4pPr>
            <a:lvl5pPr marL="2286000" lvl="4" indent="-342900" algn="l" rtl="0">
              <a:lnSpc>
                <a:spcPct val="90000"/>
              </a:lnSpc>
              <a:spcBef>
                <a:spcPts val="500"/>
              </a:spcBef>
              <a:spcAft>
                <a:spcPts val="0"/>
              </a:spcAft>
              <a:buClr>
                <a:srgbClr val="67483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Slide A">
  <p:cSld name="Section Slide A">
    <p:bg>
      <p:bgPr>
        <a:solidFill>
          <a:schemeClr val="lt1"/>
        </a:solidFill>
        <a:effectLst/>
      </p:bgPr>
    </p:bg>
    <p:spTree>
      <p:nvGrpSpPr>
        <p:cNvPr id="1" name="Shape 15"/>
        <p:cNvGrpSpPr/>
        <p:nvPr/>
      </p:nvGrpSpPr>
      <p:grpSpPr>
        <a:xfrm>
          <a:off x="0" y="0"/>
          <a:ext cx="0" cy="0"/>
          <a:chOff x="0" y="0"/>
          <a:chExt cx="0" cy="0"/>
        </a:xfrm>
      </p:grpSpPr>
      <p:sp>
        <p:nvSpPr>
          <p:cNvPr id="16" name="Google Shape;16;p3"/>
          <p:cNvSpPr/>
          <p:nvPr/>
        </p:nvSpPr>
        <p:spPr>
          <a:xfrm>
            <a:off x="0" y="0"/>
            <a:ext cx="12192000" cy="2355300"/>
          </a:xfrm>
          <a:prstGeom prst="rect">
            <a:avLst/>
          </a:prstGeom>
          <a:solidFill>
            <a:srgbClr val="3197AE"/>
          </a:solidFill>
          <a:ln>
            <a:noFill/>
          </a:ln>
          <a:effectLst>
            <a:outerShdw blurRad="190500" dist="38100" dir="5400000" sx="101000" sy="10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3"/>
          <p:cNvSpPr txBox="1">
            <a:spLocks noGrp="1"/>
          </p:cNvSpPr>
          <p:nvPr>
            <p:ph type="title"/>
          </p:nvPr>
        </p:nvSpPr>
        <p:spPr>
          <a:xfrm>
            <a:off x="1066801" y="403412"/>
            <a:ext cx="10058400" cy="1685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600"/>
              <a:buFont typeface="Palatino"/>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1066800" y="2662569"/>
            <a:ext cx="10058400" cy="3120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3F3F3F"/>
              </a:buClr>
              <a:buSzPts val="2600"/>
              <a:buFont typeface="Arial"/>
              <a:buNone/>
              <a:defRPr sz="2600"/>
            </a:lvl1pPr>
            <a:lvl2pPr marL="914400" lvl="1" indent="-381000" algn="l">
              <a:lnSpc>
                <a:spcPct val="90000"/>
              </a:lnSpc>
              <a:spcBef>
                <a:spcPts val="500"/>
              </a:spcBef>
              <a:spcAft>
                <a:spcPts val="0"/>
              </a:spcAft>
              <a:buClr>
                <a:srgbClr val="3F3F3F"/>
              </a:buClr>
              <a:buSzPts val="2400"/>
              <a:buChar char="•"/>
              <a:defRPr sz="2400"/>
            </a:lvl2pPr>
            <a:lvl3pPr marL="1371600" lvl="2" indent="-355600" algn="l">
              <a:lnSpc>
                <a:spcPct val="90000"/>
              </a:lnSpc>
              <a:spcBef>
                <a:spcPts val="500"/>
              </a:spcBef>
              <a:spcAft>
                <a:spcPts val="0"/>
              </a:spcAft>
              <a:buClr>
                <a:srgbClr val="3F3F3F"/>
              </a:buClr>
              <a:buSzPts val="2000"/>
              <a:buChar char="•"/>
              <a:defRPr sz="2000"/>
            </a:lvl3pPr>
            <a:lvl4pPr marL="1828800" lvl="3" indent="-342900" algn="l">
              <a:lnSpc>
                <a:spcPct val="90000"/>
              </a:lnSpc>
              <a:spcBef>
                <a:spcPts val="500"/>
              </a:spcBef>
              <a:spcAft>
                <a:spcPts val="0"/>
              </a:spcAft>
              <a:buClr>
                <a:srgbClr val="3F3F3F"/>
              </a:buClr>
              <a:buSzPts val="1800"/>
              <a:buChar char="•"/>
              <a:defRPr sz="1800"/>
            </a:lvl4pPr>
            <a:lvl5pPr marL="2286000" lvl="4" indent="-355600" algn="l">
              <a:lnSpc>
                <a:spcPct val="90000"/>
              </a:lnSpc>
              <a:spcBef>
                <a:spcPts val="500"/>
              </a:spcBef>
              <a:spcAft>
                <a:spcPts val="0"/>
              </a:spcAft>
              <a:buClr>
                <a:srgbClr val="3F3F3F"/>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cxnSp>
        <p:nvCxnSpPr>
          <p:cNvPr id="20" name="Google Shape;20;p3"/>
          <p:cNvCxnSpPr/>
          <p:nvPr/>
        </p:nvCxnSpPr>
        <p:spPr>
          <a:xfrm rot="10800000">
            <a:off x="0" y="2329763"/>
            <a:ext cx="12192000" cy="0"/>
          </a:xfrm>
          <a:prstGeom prst="straightConnector1">
            <a:avLst/>
          </a:prstGeom>
          <a:noFill/>
          <a:ln w="38100" cap="flat" cmpd="sng">
            <a:solidFill>
              <a:schemeClr val="accent2"/>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Slide B" type="objTx">
  <p:cSld name="OBJECT_WITH_CAPTION_TEXT">
    <p:bg>
      <p:bgPr>
        <a:solidFill>
          <a:schemeClr val="lt1"/>
        </a:solidFill>
        <a:effectLst/>
      </p:bgPr>
    </p:bg>
    <p:spTree>
      <p:nvGrpSpPr>
        <p:cNvPr id="1" name="Shape 21"/>
        <p:cNvGrpSpPr/>
        <p:nvPr/>
      </p:nvGrpSpPr>
      <p:grpSpPr>
        <a:xfrm>
          <a:off x="0" y="0"/>
          <a:ext cx="0" cy="0"/>
          <a:chOff x="0" y="0"/>
          <a:chExt cx="0" cy="0"/>
        </a:xfrm>
      </p:grpSpPr>
      <p:sp>
        <p:nvSpPr>
          <p:cNvPr id="22" name="Google Shape;22;p4"/>
          <p:cNvSpPr/>
          <p:nvPr/>
        </p:nvSpPr>
        <p:spPr>
          <a:xfrm>
            <a:off x="0" y="0"/>
            <a:ext cx="4049400" cy="6858000"/>
          </a:xfrm>
          <a:prstGeom prst="rect">
            <a:avLst/>
          </a:prstGeom>
          <a:solidFill>
            <a:schemeClr val="accent5"/>
          </a:solidFill>
          <a:ln>
            <a:noFill/>
          </a:ln>
          <a:effectLst>
            <a:outerShdw blurRad="190500" dist="38100" sx="101000" sy="10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 name="Google Shape;23;p4"/>
          <p:cNvSpPr/>
          <p:nvPr/>
        </p:nvSpPr>
        <p:spPr>
          <a:xfrm>
            <a:off x="-1734" y="1112108"/>
            <a:ext cx="4049400" cy="4559400"/>
          </a:xfrm>
          <a:prstGeom prst="rect">
            <a:avLst/>
          </a:prstGeom>
          <a:solidFill>
            <a:srgbClr val="3EBF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4"/>
          <p:cNvSpPr txBox="1">
            <a:spLocks noGrp="1"/>
          </p:cNvSpPr>
          <p:nvPr>
            <p:ph type="title"/>
          </p:nvPr>
        </p:nvSpPr>
        <p:spPr>
          <a:xfrm>
            <a:off x="247135" y="1335091"/>
            <a:ext cx="3583500" cy="16119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600"/>
              <a:buFont typeface="Palatino"/>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4360759" y="1112108"/>
            <a:ext cx="6672600" cy="46710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3F3F3F"/>
              </a:buClr>
              <a:buSzPts val="2800"/>
              <a:buFont typeface="Arial"/>
              <a:buNone/>
              <a:defRPr sz="2800"/>
            </a:lvl1pPr>
            <a:lvl2pPr marL="914400" lvl="1" indent="-381000" algn="l">
              <a:lnSpc>
                <a:spcPct val="90000"/>
              </a:lnSpc>
              <a:spcBef>
                <a:spcPts val="500"/>
              </a:spcBef>
              <a:spcAft>
                <a:spcPts val="0"/>
              </a:spcAft>
              <a:buClr>
                <a:srgbClr val="3F3F3F"/>
              </a:buClr>
              <a:buSzPts val="2400"/>
              <a:buChar char="•"/>
              <a:defRPr sz="2400"/>
            </a:lvl2pPr>
            <a:lvl3pPr marL="1371600" lvl="2" indent="-355600" algn="l">
              <a:lnSpc>
                <a:spcPct val="90000"/>
              </a:lnSpc>
              <a:spcBef>
                <a:spcPts val="500"/>
              </a:spcBef>
              <a:spcAft>
                <a:spcPts val="0"/>
              </a:spcAft>
              <a:buClr>
                <a:srgbClr val="3F3F3F"/>
              </a:buClr>
              <a:buSzPts val="2000"/>
              <a:buChar char="•"/>
              <a:defRPr sz="2000"/>
            </a:lvl3pPr>
            <a:lvl4pPr marL="1828800" lvl="3" indent="-342900" algn="l">
              <a:lnSpc>
                <a:spcPct val="90000"/>
              </a:lnSpc>
              <a:spcBef>
                <a:spcPts val="500"/>
              </a:spcBef>
              <a:spcAft>
                <a:spcPts val="0"/>
              </a:spcAft>
              <a:buClr>
                <a:srgbClr val="3F3F3F"/>
              </a:buClr>
              <a:buSzPts val="1800"/>
              <a:buChar char="•"/>
              <a:defRPr sz="1800"/>
            </a:lvl4pPr>
            <a:lvl5pPr marL="2286000" lvl="4" indent="-355600" algn="l">
              <a:lnSpc>
                <a:spcPct val="90000"/>
              </a:lnSpc>
              <a:spcBef>
                <a:spcPts val="500"/>
              </a:spcBef>
              <a:spcAft>
                <a:spcPts val="0"/>
              </a:spcAft>
              <a:buClr>
                <a:srgbClr val="3F3F3F"/>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6" name="Google Shape;26;p4"/>
          <p:cNvSpPr txBox="1">
            <a:spLocks noGrp="1"/>
          </p:cNvSpPr>
          <p:nvPr>
            <p:ph type="body" idx="2"/>
          </p:nvPr>
        </p:nvSpPr>
        <p:spPr>
          <a:xfrm>
            <a:off x="247135" y="2928551"/>
            <a:ext cx="3583500" cy="2533200"/>
          </a:xfrm>
          <a:prstGeom prst="rect">
            <a:avLst/>
          </a:prstGeom>
          <a:noFill/>
          <a:ln w="9525" cap="flat" cmpd="sng">
            <a:solidFill>
              <a:srgbClr val="F8EEDB"/>
            </a:solidFill>
            <a:prstDash val="solid"/>
            <a:round/>
            <a:headEnd type="none" w="sm" len="sm"/>
            <a:tailEnd type="none" w="sm" len="sm"/>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2"/>
              </a:buClr>
              <a:buSzPts val="2600"/>
              <a:buNone/>
              <a:defRPr sz="2600">
                <a:solidFill>
                  <a:schemeClr val="lt2"/>
                </a:solidFill>
              </a:defRPr>
            </a:lvl1pPr>
            <a:lvl2pPr marL="914400" lvl="1" indent="-228600" algn="l">
              <a:lnSpc>
                <a:spcPct val="90000"/>
              </a:lnSpc>
              <a:spcBef>
                <a:spcPts val="500"/>
              </a:spcBef>
              <a:spcAft>
                <a:spcPts val="0"/>
              </a:spcAft>
              <a:buClr>
                <a:srgbClr val="3F3F3F"/>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3F3F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7" name="Google Shape;27;p4"/>
          <p:cNvSpPr txBox="1">
            <a:spLocks noGrp="1"/>
          </p:cNvSpPr>
          <p:nvPr>
            <p:ph type="sldNum" idx="12"/>
          </p:nvPr>
        </p:nvSpPr>
        <p:spPr>
          <a:xfrm>
            <a:off x="8290207" y="6356350"/>
            <a:ext cx="2743200" cy="365100"/>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000" b="0" i="0" u="none" strike="noStrike" cap="none">
                <a:solidFill>
                  <a:schemeClr val="accent2"/>
                </a:solidFill>
                <a:latin typeface="Arial"/>
                <a:ea typeface="Arial"/>
                <a:cs typeface="Arial"/>
                <a:sym typeface="Arial"/>
              </a:defRPr>
            </a:lvl1pPr>
            <a:lvl2pPr marL="0" lvl="1" indent="0" algn="r">
              <a:spcBef>
                <a:spcPts val="0"/>
              </a:spcBef>
              <a:buNone/>
              <a:defRPr sz="1000" b="0" i="0" u="none" strike="noStrike" cap="none">
                <a:solidFill>
                  <a:schemeClr val="accent2"/>
                </a:solidFill>
                <a:latin typeface="Arial"/>
                <a:ea typeface="Arial"/>
                <a:cs typeface="Arial"/>
                <a:sym typeface="Arial"/>
              </a:defRPr>
            </a:lvl2pPr>
            <a:lvl3pPr marL="0" lvl="2" indent="0" algn="r">
              <a:spcBef>
                <a:spcPts val="0"/>
              </a:spcBef>
              <a:buNone/>
              <a:defRPr sz="1000" b="0" i="0" u="none" strike="noStrike" cap="none">
                <a:solidFill>
                  <a:schemeClr val="accent2"/>
                </a:solidFill>
                <a:latin typeface="Arial"/>
                <a:ea typeface="Arial"/>
                <a:cs typeface="Arial"/>
                <a:sym typeface="Arial"/>
              </a:defRPr>
            </a:lvl3pPr>
            <a:lvl4pPr marL="0" lvl="3" indent="0" algn="r">
              <a:spcBef>
                <a:spcPts val="0"/>
              </a:spcBef>
              <a:buNone/>
              <a:defRPr sz="1000" b="0" i="0" u="none" strike="noStrike" cap="none">
                <a:solidFill>
                  <a:schemeClr val="accent2"/>
                </a:solidFill>
                <a:latin typeface="Arial"/>
                <a:ea typeface="Arial"/>
                <a:cs typeface="Arial"/>
                <a:sym typeface="Arial"/>
              </a:defRPr>
            </a:lvl4pPr>
            <a:lvl5pPr marL="0" lvl="4" indent="0" algn="r">
              <a:spcBef>
                <a:spcPts val="0"/>
              </a:spcBef>
              <a:buNone/>
              <a:defRPr sz="1000" b="0" i="0" u="none" strike="noStrike" cap="none">
                <a:solidFill>
                  <a:schemeClr val="accent2"/>
                </a:solidFill>
                <a:latin typeface="Arial"/>
                <a:ea typeface="Arial"/>
                <a:cs typeface="Arial"/>
                <a:sym typeface="Arial"/>
              </a:defRPr>
            </a:lvl5pPr>
            <a:lvl6pPr marL="0" lvl="5" indent="0" algn="r">
              <a:spcBef>
                <a:spcPts val="0"/>
              </a:spcBef>
              <a:buNone/>
              <a:defRPr sz="1000" b="0" i="0" u="none" strike="noStrike" cap="none">
                <a:solidFill>
                  <a:schemeClr val="accent2"/>
                </a:solidFill>
                <a:latin typeface="Arial"/>
                <a:ea typeface="Arial"/>
                <a:cs typeface="Arial"/>
                <a:sym typeface="Arial"/>
              </a:defRPr>
            </a:lvl6pPr>
            <a:lvl7pPr marL="0" lvl="6" indent="0" algn="r">
              <a:spcBef>
                <a:spcPts val="0"/>
              </a:spcBef>
              <a:buNone/>
              <a:defRPr sz="1000" b="0" i="0" u="none" strike="noStrike" cap="none">
                <a:solidFill>
                  <a:schemeClr val="accent2"/>
                </a:solidFill>
                <a:latin typeface="Arial"/>
                <a:ea typeface="Arial"/>
                <a:cs typeface="Arial"/>
                <a:sym typeface="Arial"/>
              </a:defRPr>
            </a:lvl7pPr>
            <a:lvl8pPr marL="0" lvl="7" indent="0" algn="r">
              <a:spcBef>
                <a:spcPts val="0"/>
              </a:spcBef>
              <a:buNone/>
              <a:defRPr sz="1000" b="0" i="0" u="none" strike="noStrike" cap="none">
                <a:solidFill>
                  <a:schemeClr val="accent2"/>
                </a:solidFill>
                <a:latin typeface="Arial"/>
                <a:ea typeface="Arial"/>
                <a:cs typeface="Arial"/>
                <a:sym typeface="Arial"/>
              </a:defRPr>
            </a:lvl8pPr>
            <a:lvl9pPr marL="0" lvl="8" indent="0" algn="r">
              <a:spcBef>
                <a:spcPts val="0"/>
              </a:spcBef>
              <a:buNone/>
              <a:defRPr sz="10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4"/>
          <p:cNvSpPr/>
          <p:nvPr/>
        </p:nvSpPr>
        <p:spPr>
          <a:xfrm>
            <a:off x="11510682" y="-37218"/>
            <a:ext cx="681300" cy="6895200"/>
          </a:xfrm>
          <a:prstGeom prst="rect">
            <a:avLst/>
          </a:prstGeom>
          <a:solidFill>
            <a:schemeClr val="accent5"/>
          </a:solidFill>
          <a:ln>
            <a:noFill/>
          </a:ln>
          <a:effectLst>
            <a:outerShdw blurRad="190500" dist="38100" dir="10800000" sx="101000" sy="101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9" name="Google Shape;29;p4"/>
          <p:cNvCxnSpPr/>
          <p:nvPr/>
        </p:nvCxnSpPr>
        <p:spPr>
          <a:xfrm rot="10800000">
            <a:off x="-1648" y="1112108"/>
            <a:ext cx="4049400" cy="0"/>
          </a:xfrm>
          <a:prstGeom prst="straightConnector1">
            <a:avLst/>
          </a:prstGeom>
          <a:noFill/>
          <a:ln w="38100" cap="flat" cmpd="sng">
            <a:solidFill>
              <a:schemeClr val="accent2"/>
            </a:solidFill>
            <a:prstDash val="solid"/>
            <a:miter lim="800000"/>
            <a:headEnd type="none" w="sm" len="sm"/>
            <a:tailEnd type="none" w="sm" len="sm"/>
          </a:ln>
        </p:spPr>
      </p:cxnSp>
      <p:cxnSp>
        <p:nvCxnSpPr>
          <p:cNvPr id="30" name="Google Shape;30;p4"/>
          <p:cNvCxnSpPr/>
          <p:nvPr/>
        </p:nvCxnSpPr>
        <p:spPr>
          <a:xfrm rot="10800000">
            <a:off x="-1648" y="5671458"/>
            <a:ext cx="4049400" cy="0"/>
          </a:xfrm>
          <a:prstGeom prst="straightConnector1">
            <a:avLst/>
          </a:prstGeom>
          <a:noFill/>
          <a:ln w="38100" cap="flat" cmpd="sng">
            <a:solidFill>
              <a:schemeClr val="accent2"/>
            </a:solidFill>
            <a:prstDash val="solid"/>
            <a:miter lim="800000"/>
            <a:headEnd type="none" w="sm" len="sm"/>
            <a:tailEnd type="none" w="sm" len="sm"/>
          </a:ln>
        </p:spPr>
      </p:cxnSp>
      <p:cxnSp>
        <p:nvCxnSpPr>
          <p:cNvPr id="31" name="Google Shape;31;p4"/>
          <p:cNvCxnSpPr/>
          <p:nvPr/>
        </p:nvCxnSpPr>
        <p:spPr>
          <a:xfrm rot="10800000">
            <a:off x="11510682" y="-37198"/>
            <a:ext cx="0" cy="6895200"/>
          </a:xfrm>
          <a:prstGeom prst="straightConnector1">
            <a:avLst/>
          </a:prstGeom>
          <a:noFill/>
          <a:ln w="38100" cap="flat" cmpd="sng">
            <a:solidFill>
              <a:schemeClr val="accent2"/>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2 Column Slide">
  <p:cSld name="Content 2 Column Slide">
    <p:bg>
      <p:bgPr>
        <a:solidFill>
          <a:schemeClr val="lt1"/>
        </a:solidFill>
        <a:effectLst/>
      </p:bgPr>
    </p:bg>
    <p:spTree>
      <p:nvGrpSpPr>
        <p:cNvPr id="1" name="Shape 32"/>
        <p:cNvGrpSpPr/>
        <p:nvPr/>
      </p:nvGrpSpPr>
      <p:grpSpPr>
        <a:xfrm>
          <a:off x="0" y="0"/>
          <a:ext cx="0" cy="0"/>
          <a:chOff x="0" y="0"/>
          <a:chExt cx="0" cy="0"/>
        </a:xfrm>
      </p:grpSpPr>
      <p:sp>
        <p:nvSpPr>
          <p:cNvPr id="33" name="Google Shape;33;p5"/>
          <p:cNvSpPr/>
          <p:nvPr/>
        </p:nvSpPr>
        <p:spPr>
          <a:xfrm>
            <a:off x="0" y="0"/>
            <a:ext cx="927900" cy="6858000"/>
          </a:xfrm>
          <a:prstGeom prst="rect">
            <a:avLst/>
          </a:prstGeom>
          <a:solidFill>
            <a:srgbClr val="3197AE"/>
          </a:solidFill>
          <a:ln>
            <a:noFill/>
          </a:ln>
          <a:effectLst>
            <a:outerShdw blurRad="190500" dist="38100" sx="101000" sy="10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4" name="Google Shape;34;p5"/>
          <p:cNvSpPr txBox="1">
            <a:spLocks noGrp="1"/>
          </p:cNvSpPr>
          <p:nvPr>
            <p:ph type="title"/>
          </p:nvPr>
        </p:nvSpPr>
        <p:spPr>
          <a:xfrm>
            <a:off x="1277650" y="365125"/>
            <a:ext cx="10046100" cy="1325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32E11"/>
              </a:buClr>
              <a:buSzPts val="3600"/>
              <a:buFont typeface="Palatino"/>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1277650" y="1798320"/>
            <a:ext cx="4922400" cy="4391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388259" y="1798320"/>
            <a:ext cx="4948800" cy="4391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p:nvPr/>
        </p:nvSpPr>
        <p:spPr>
          <a:xfrm>
            <a:off x="8580493" y="6356350"/>
            <a:ext cx="2743200" cy="365100"/>
          </a:xfrm>
          <a:prstGeom prst="rect">
            <a:avLst/>
          </a:prstGeom>
          <a:noFill/>
          <a:ln>
            <a:noFill/>
          </a:ln>
        </p:spPr>
        <p:txBody>
          <a:bodyPr spcFirstLastPara="1" wrap="square" lIns="91425" tIns="45700" rIns="0" bIns="45700" anchor="ctr" anchorCtr="0">
            <a:noAutofit/>
          </a:bodyPr>
          <a:lstStyle/>
          <a:p>
            <a:pPr marL="0" marR="0" lvl="0" indent="0" algn="r" rtl="0">
              <a:spcBef>
                <a:spcPts val="0"/>
              </a:spcBef>
              <a:spcAft>
                <a:spcPts val="0"/>
              </a:spcAft>
              <a:buNone/>
            </a:pPr>
            <a:fld id="{00000000-1234-1234-1234-123412341234}" type="slidenum">
              <a:rPr lang="en-US" sz="1000" b="0" i="0" u="none" strike="noStrike" cap="none">
                <a:solidFill>
                  <a:schemeClr val="accent2"/>
                </a:solidFill>
                <a:latin typeface="Arial"/>
                <a:ea typeface="Arial"/>
                <a:cs typeface="Arial"/>
                <a:sym typeface="Arial"/>
              </a:rPr>
              <a:t>‹#›</a:t>
            </a:fld>
            <a:endParaRPr sz="1000" b="0" i="0" u="none" strike="noStrike" cap="none">
              <a:solidFill>
                <a:schemeClr val="accent2"/>
              </a:solidFill>
              <a:latin typeface="Arial"/>
              <a:ea typeface="Arial"/>
              <a:cs typeface="Arial"/>
              <a:sym typeface="Arial"/>
            </a:endParaRPr>
          </a:p>
        </p:txBody>
      </p:sp>
      <p:cxnSp>
        <p:nvCxnSpPr>
          <p:cNvPr id="38" name="Google Shape;38;p5"/>
          <p:cNvCxnSpPr/>
          <p:nvPr/>
        </p:nvCxnSpPr>
        <p:spPr>
          <a:xfrm rot="10800000">
            <a:off x="907790" y="-37198"/>
            <a:ext cx="0" cy="6895200"/>
          </a:xfrm>
          <a:prstGeom prst="straightConnector1">
            <a:avLst/>
          </a:prstGeom>
          <a:noFill/>
          <a:ln w="38100" cap="flat" cmpd="sng">
            <a:solidFill>
              <a:schemeClr val="accent2"/>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1 Column Slide">
  <p:cSld name="Content 1 Column Slide">
    <p:bg>
      <p:bgPr>
        <a:solidFill>
          <a:schemeClr val="lt1"/>
        </a:solidFill>
        <a:effectLst/>
      </p:bgPr>
    </p:bg>
    <p:spTree>
      <p:nvGrpSpPr>
        <p:cNvPr id="1" name="Shape 39"/>
        <p:cNvGrpSpPr/>
        <p:nvPr/>
      </p:nvGrpSpPr>
      <p:grpSpPr>
        <a:xfrm>
          <a:off x="0" y="0"/>
          <a:ext cx="0" cy="0"/>
          <a:chOff x="0" y="0"/>
          <a:chExt cx="0" cy="0"/>
        </a:xfrm>
      </p:grpSpPr>
      <p:sp>
        <p:nvSpPr>
          <p:cNvPr id="40" name="Google Shape;40;p6"/>
          <p:cNvSpPr/>
          <p:nvPr/>
        </p:nvSpPr>
        <p:spPr>
          <a:xfrm>
            <a:off x="0" y="0"/>
            <a:ext cx="927900" cy="6858000"/>
          </a:xfrm>
          <a:prstGeom prst="rect">
            <a:avLst/>
          </a:prstGeom>
          <a:solidFill>
            <a:srgbClr val="3197AE"/>
          </a:solidFill>
          <a:ln>
            <a:noFill/>
          </a:ln>
          <a:effectLst>
            <a:outerShdw blurRad="190500" dist="38100" sx="101000" sy="10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1" name="Google Shape;41;p6"/>
          <p:cNvSpPr txBox="1">
            <a:spLocks noGrp="1"/>
          </p:cNvSpPr>
          <p:nvPr>
            <p:ph type="title"/>
          </p:nvPr>
        </p:nvSpPr>
        <p:spPr>
          <a:xfrm>
            <a:off x="1277650" y="365125"/>
            <a:ext cx="10046100" cy="1325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32E11"/>
              </a:buClr>
              <a:buSzPts val="3600"/>
              <a:buFont typeface="Palatino"/>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p:nvPr/>
        </p:nvSpPr>
        <p:spPr>
          <a:xfrm>
            <a:off x="8580493" y="6356350"/>
            <a:ext cx="2743200" cy="365100"/>
          </a:xfrm>
          <a:prstGeom prst="rect">
            <a:avLst/>
          </a:prstGeom>
          <a:noFill/>
          <a:ln>
            <a:noFill/>
          </a:ln>
        </p:spPr>
        <p:txBody>
          <a:bodyPr spcFirstLastPara="1" wrap="square" lIns="91425" tIns="45700" rIns="0" bIns="45700" anchor="ctr" anchorCtr="0">
            <a:noAutofit/>
          </a:bodyPr>
          <a:lstStyle/>
          <a:p>
            <a:pPr marL="0" marR="0" lvl="0" indent="0" algn="r" rtl="0">
              <a:spcBef>
                <a:spcPts val="0"/>
              </a:spcBef>
              <a:spcAft>
                <a:spcPts val="0"/>
              </a:spcAft>
              <a:buNone/>
            </a:pPr>
            <a:fld id="{00000000-1234-1234-1234-123412341234}" type="slidenum">
              <a:rPr lang="en-US" sz="1000" b="0" i="0" u="none" strike="noStrike" cap="none">
                <a:solidFill>
                  <a:srgbClr val="532E11"/>
                </a:solidFill>
                <a:latin typeface="Arial"/>
                <a:ea typeface="Arial"/>
                <a:cs typeface="Arial"/>
                <a:sym typeface="Arial"/>
              </a:rPr>
              <a:t>‹#›</a:t>
            </a:fld>
            <a:endParaRPr sz="1000" b="0" i="0" u="none" strike="noStrike" cap="none">
              <a:solidFill>
                <a:srgbClr val="532E11"/>
              </a:solidFill>
              <a:latin typeface="Arial"/>
              <a:ea typeface="Arial"/>
              <a:cs typeface="Arial"/>
              <a:sym typeface="Arial"/>
            </a:endParaRPr>
          </a:p>
        </p:txBody>
      </p:sp>
      <p:sp>
        <p:nvSpPr>
          <p:cNvPr id="43" name="Google Shape;43;p6"/>
          <p:cNvSpPr txBox="1">
            <a:spLocks noGrp="1"/>
          </p:cNvSpPr>
          <p:nvPr>
            <p:ph type="body" idx="1"/>
          </p:nvPr>
        </p:nvSpPr>
        <p:spPr>
          <a:xfrm>
            <a:off x="1277650" y="1798320"/>
            <a:ext cx="100584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4" name="Google Shape;44;p6"/>
          <p:cNvCxnSpPr/>
          <p:nvPr/>
        </p:nvCxnSpPr>
        <p:spPr>
          <a:xfrm rot="10800000">
            <a:off x="907790" y="-37198"/>
            <a:ext cx="0" cy="6895200"/>
          </a:xfrm>
          <a:prstGeom prst="straightConnector1">
            <a:avLst/>
          </a:prstGeom>
          <a:noFill/>
          <a:ln w="38100" cap="flat" cmpd="sng">
            <a:solidFill>
              <a:schemeClr val="accent2"/>
            </a:solidFill>
            <a:prstDash val="solid"/>
            <a:miter lim="800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sz="1000" b="0" i="0" u="none" strike="noStrike" cap="none">
                <a:solidFill>
                  <a:srgbClr val="532E11"/>
                </a:solidFill>
                <a:latin typeface="Arial"/>
                <a:ea typeface="Arial"/>
                <a:cs typeface="Arial"/>
                <a:sym typeface="Arial"/>
              </a:defRPr>
            </a:lvl1pPr>
            <a:lvl2pPr marL="0" lvl="1" indent="0" algn="r">
              <a:spcBef>
                <a:spcPts val="0"/>
              </a:spcBef>
              <a:buNone/>
              <a:defRPr sz="1000" b="0" i="0" u="none" strike="noStrike" cap="none">
                <a:solidFill>
                  <a:srgbClr val="532E11"/>
                </a:solidFill>
                <a:latin typeface="Arial"/>
                <a:ea typeface="Arial"/>
                <a:cs typeface="Arial"/>
                <a:sym typeface="Arial"/>
              </a:defRPr>
            </a:lvl2pPr>
            <a:lvl3pPr marL="0" lvl="2" indent="0" algn="r">
              <a:spcBef>
                <a:spcPts val="0"/>
              </a:spcBef>
              <a:buNone/>
              <a:defRPr sz="1000" b="0" i="0" u="none" strike="noStrike" cap="none">
                <a:solidFill>
                  <a:srgbClr val="532E11"/>
                </a:solidFill>
                <a:latin typeface="Arial"/>
                <a:ea typeface="Arial"/>
                <a:cs typeface="Arial"/>
                <a:sym typeface="Arial"/>
              </a:defRPr>
            </a:lvl3pPr>
            <a:lvl4pPr marL="0" lvl="3" indent="0" algn="r">
              <a:spcBef>
                <a:spcPts val="0"/>
              </a:spcBef>
              <a:buNone/>
              <a:defRPr sz="1000" b="0" i="0" u="none" strike="noStrike" cap="none">
                <a:solidFill>
                  <a:srgbClr val="532E11"/>
                </a:solidFill>
                <a:latin typeface="Arial"/>
                <a:ea typeface="Arial"/>
                <a:cs typeface="Arial"/>
                <a:sym typeface="Arial"/>
              </a:defRPr>
            </a:lvl4pPr>
            <a:lvl5pPr marL="0" lvl="4" indent="0" algn="r">
              <a:spcBef>
                <a:spcPts val="0"/>
              </a:spcBef>
              <a:buNone/>
              <a:defRPr sz="1000" b="0" i="0" u="none" strike="noStrike" cap="none">
                <a:solidFill>
                  <a:srgbClr val="532E11"/>
                </a:solidFill>
                <a:latin typeface="Arial"/>
                <a:ea typeface="Arial"/>
                <a:cs typeface="Arial"/>
                <a:sym typeface="Arial"/>
              </a:defRPr>
            </a:lvl5pPr>
            <a:lvl6pPr marL="0" lvl="5" indent="0" algn="r">
              <a:spcBef>
                <a:spcPts val="0"/>
              </a:spcBef>
              <a:buNone/>
              <a:defRPr sz="1000" b="0" i="0" u="none" strike="noStrike" cap="none">
                <a:solidFill>
                  <a:srgbClr val="532E11"/>
                </a:solidFill>
                <a:latin typeface="Arial"/>
                <a:ea typeface="Arial"/>
                <a:cs typeface="Arial"/>
                <a:sym typeface="Arial"/>
              </a:defRPr>
            </a:lvl6pPr>
            <a:lvl7pPr marL="0" lvl="6" indent="0" algn="r">
              <a:spcBef>
                <a:spcPts val="0"/>
              </a:spcBef>
              <a:buNone/>
              <a:defRPr sz="1000" b="0" i="0" u="none" strike="noStrike" cap="none">
                <a:solidFill>
                  <a:srgbClr val="532E11"/>
                </a:solidFill>
                <a:latin typeface="Arial"/>
                <a:ea typeface="Arial"/>
                <a:cs typeface="Arial"/>
                <a:sym typeface="Arial"/>
              </a:defRPr>
            </a:lvl7pPr>
            <a:lvl8pPr marL="0" lvl="7" indent="0" algn="r">
              <a:spcBef>
                <a:spcPts val="0"/>
              </a:spcBef>
              <a:buNone/>
              <a:defRPr sz="1000" b="0" i="0" u="none" strike="noStrike" cap="none">
                <a:solidFill>
                  <a:srgbClr val="532E11"/>
                </a:solidFill>
                <a:latin typeface="Arial"/>
                <a:ea typeface="Arial"/>
                <a:cs typeface="Arial"/>
                <a:sym typeface="Arial"/>
              </a:defRPr>
            </a:lvl8pPr>
            <a:lvl9pPr marL="0" lvl="8" indent="0" algn="r">
              <a:spcBef>
                <a:spcPts val="0"/>
              </a:spcBef>
              <a:buNone/>
              <a:defRPr sz="1000" b="0" i="0" u="none" strike="noStrike" cap="none">
                <a:solidFill>
                  <a:srgbClr val="532E1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 Section Slide">
  <p:cSld name="#2 Section Slide">
    <p:bg>
      <p:bgPr>
        <a:solidFill>
          <a:schemeClr val="lt1"/>
        </a:solidFill>
        <a:effectLst/>
      </p:bgPr>
    </p:bg>
    <p:spTree>
      <p:nvGrpSpPr>
        <p:cNvPr id="1" name="Shape 47"/>
        <p:cNvGrpSpPr/>
        <p:nvPr/>
      </p:nvGrpSpPr>
      <p:grpSpPr>
        <a:xfrm>
          <a:off x="0" y="0"/>
          <a:ext cx="0" cy="0"/>
          <a:chOff x="0" y="0"/>
          <a:chExt cx="0" cy="0"/>
        </a:xfrm>
      </p:grpSpPr>
      <p:sp>
        <p:nvSpPr>
          <p:cNvPr id="48" name="Google Shape;48;p8"/>
          <p:cNvSpPr/>
          <p:nvPr/>
        </p:nvSpPr>
        <p:spPr>
          <a:xfrm>
            <a:off x="0" y="0"/>
            <a:ext cx="12192000" cy="2355300"/>
          </a:xfrm>
          <a:prstGeom prst="rect">
            <a:avLst/>
          </a:prstGeom>
          <a:solidFill>
            <a:srgbClr val="054690"/>
          </a:solidFill>
          <a:ln>
            <a:noFill/>
          </a:ln>
          <a:effectLst>
            <a:outerShdw blurRad="190500" dist="38100" sx="101000" sy="10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9" name="Google Shape;49;p8"/>
          <p:cNvSpPr txBox="1">
            <a:spLocks noGrp="1"/>
          </p:cNvSpPr>
          <p:nvPr>
            <p:ph type="title"/>
          </p:nvPr>
        </p:nvSpPr>
        <p:spPr>
          <a:xfrm>
            <a:off x="1066801" y="403412"/>
            <a:ext cx="10058400" cy="1685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600"/>
              <a:buFont typeface="Palatino"/>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1066800" y="2662569"/>
            <a:ext cx="10058400" cy="3120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3F3F3F"/>
              </a:buClr>
              <a:buSzPts val="2800"/>
              <a:buFont typeface="Arial"/>
              <a:buNone/>
              <a:defRPr sz="2800"/>
            </a:lvl1pPr>
            <a:lvl2pPr marL="914400" lvl="1" indent="-381000" algn="l">
              <a:lnSpc>
                <a:spcPct val="90000"/>
              </a:lnSpc>
              <a:spcBef>
                <a:spcPts val="500"/>
              </a:spcBef>
              <a:spcAft>
                <a:spcPts val="0"/>
              </a:spcAft>
              <a:buClr>
                <a:srgbClr val="3F3F3F"/>
              </a:buClr>
              <a:buSzPts val="2400"/>
              <a:buChar char="•"/>
              <a:defRPr sz="2400"/>
            </a:lvl2pPr>
            <a:lvl3pPr marL="1371600" lvl="2" indent="-355600" algn="l">
              <a:lnSpc>
                <a:spcPct val="90000"/>
              </a:lnSpc>
              <a:spcBef>
                <a:spcPts val="500"/>
              </a:spcBef>
              <a:spcAft>
                <a:spcPts val="0"/>
              </a:spcAft>
              <a:buClr>
                <a:srgbClr val="3F3F3F"/>
              </a:buClr>
              <a:buSzPts val="2000"/>
              <a:buChar char="•"/>
              <a:defRPr sz="2000"/>
            </a:lvl3pPr>
            <a:lvl4pPr marL="1828800" lvl="3" indent="-342900" algn="l">
              <a:lnSpc>
                <a:spcPct val="90000"/>
              </a:lnSpc>
              <a:spcBef>
                <a:spcPts val="500"/>
              </a:spcBef>
              <a:spcAft>
                <a:spcPts val="0"/>
              </a:spcAft>
              <a:buClr>
                <a:srgbClr val="3F3F3F"/>
              </a:buClr>
              <a:buSzPts val="1800"/>
              <a:buChar char="•"/>
              <a:defRPr sz="1800"/>
            </a:lvl4pPr>
            <a:lvl5pPr marL="2286000" lvl="4" indent="-355600" algn="l">
              <a:lnSpc>
                <a:spcPct val="90000"/>
              </a:lnSpc>
              <a:spcBef>
                <a:spcPts val="500"/>
              </a:spcBef>
              <a:spcAft>
                <a:spcPts val="0"/>
              </a:spcAft>
              <a:buClr>
                <a:srgbClr val="3F3F3F"/>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1" name="Google Shape;51;p8"/>
          <p:cNvSpPr txBox="1">
            <a:spLocks noGrp="1"/>
          </p:cNvSpPr>
          <p:nvPr>
            <p:ph type="sldNum" idx="12"/>
          </p:nvPr>
        </p:nvSpPr>
        <p:spPr>
          <a:xfrm>
            <a:off x="8382000" y="6356350"/>
            <a:ext cx="2743200" cy="365100"/>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2 Content 2 Column Slide">
  <p:cSld name="1_#2 Content 2 Column Slide">
    <p:bg>
      <p:bgPr>
        <a:solidFill>
          <a:schemeClr val="lt1"/>
        </a:solidFill>
        <a:effectLst/>
      </p:bgPr>
    </p:bg>
    <p:spTree>
      <p:nvGrpSpPr>
        <p:cNvPr id="1" name="Shape 52"/>
        <p:cNvGrpSpPr/>
        <p:nvPr/>
      </p:nvGrpSpPr>
      <p:grpSpPr>
        <a:xfrm>
          <a:off x="0" y="0"/>
          <a:ext cx="0" cy="0"/>
          <a:chOff x="0" y="0"/>
          <a:chExt cx="0" cy="0"/>
        </a:xfrm>
      </p:grpSpPr>
      <p:sp>
        <p:nvSpPr>
          <p:cNvPr id="53" name="Google Shape;53;p9"/>
          <p:cNvSpPr/>
          <p:nvPr/>
        </p:nvSpPr>
        <p:spPr>
          <a:xfrm>
            <a:off x="0" y="0"/>
            <a:ext cx="927900" cy="6858000"/>
          </a:xfrm>
          <a:prstGeom prst="rect">
            <a:avLst/>
          </a:prstGeom>
          <a:solidFill>
            <a:srgbClr val="054690"/>
          </a:solidFill>
          <a:ln>
            <a:noFill/>
          </a:ln>
          <a:effectLst>
            <a:outerShdw blurRad="190500" dist="38100" sx="101000" sy="10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4" name="Google Shape;54;p9"/>
          <p:cNvSpPr txBox="1">
            <a:spLocks noGrp="1"/>
          </p:cNvSpPr>
          <p:nvPr>
            <p:ph type="title"/>
          </p:nvPr>
        </p:nvSpPr>
        <p:spPr>
          <a:xfrm>
            <a:off x="1277650" y="365125"/>
            <a:ext cx="10046100" cy="1325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3600"/>
              <a:buFont typeface="Palatino"/>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9"/>
          <p:cNvSpPr txBox="1"/>
          <p:nvPr/>
        </p:nvSpPr>
        <p:spPr>
          <a:xfrm>
            <a:off x="8580493" y="6356350"/>
            <a:ext cx="2743200" cy="365100"/>
          </a:xfrm>
          <a:prstGeom prst="rect">
            <a:avLst/>
          </a:prstGeom>
          <a:noFill/>
          <a:ln>
            <a:noFill/>
          </a:ln>
        </p:spPr>
        <p:txBody>
          <a:bodyPr spcFirstLastPara="1" wrap="square" lIns="91425" tIns="45700" rIns="0" bIns="45700" anchor="ctr" anchorCtr="0">
            <a:noAutofit/>
          </a:bodyPr>
          <a:lstStyle/>
          <a:p>
            <a:pPr marL="0" marR="0" lvl="0" indent="0" algn="r" rtl="0">
              <a:spcBef>
                <a:spcPts val="0"/>
              </a:spcBef>
              <a:spcAft>
                <a:spcPts val="0"/>
              </a:spcAft>
              <a:buNone/>
            </a:pPr>
            <a:fld id="{00000000-1234-1234-1234-123412341234}" type="slidenum">
              <a:rPr lang="en-US" sz="1000" b="0" i="0" u="none" strike="noStrike" cap="none">
                <a:solidFill>
                  <a:schemeClr val="accent4"/>
                </a:solidFill>
                <a:latin typeface="Arial"/>
                <a:ea typeface="Arial"/>
                <a:cs typeface="Arial"/>
                <a:sym typeface="Arial"/>
              </a:rPr>
              <a:t>‹#›</a:t>
            </a:fld>
            <a:endParaRPr sz="1000" b="0" i="0" u="none" strike="noStrike" cap="none">
              <a:solidFill>
                <a:schemeClr val="accent4"/>
              </a:solidFill>
              <a:latin typeface="Arial"/>
              <a:ea typeface="Arial"/>
              <a:cs typeface="Arial"/>
              <a:sym typeface="Arial"/>
            </a:endParaRPr>
          </a:p>
        </p:txBody>
      </p:sp>
      <p:sp>
        <p:nvSpPr>
          <p:cNvPr id="56" name="Google Shape;56;p9"/>
          <p:cNvSpPr txBox="1">
            <a:spLocks noGrp="1"/>
          </p:cNvSpPr>
          <p:nvPr>
            <p:ph type="body" idx="1"/>
          </p:nvPr>
        </p:nvSpPr>
        <p:spPr>
          <a:xfrm>
            <a:off x="1277650" y="1798320"/>
            <a:ext cx="100584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3F3F3F"/>
              </a:buClr>
              <a:buSzPts val="1800"/>
              <a:buChar char="•"/>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2 Section Slide">
  <p:cSld name="2_#2 Section Slide">
    <p:bg>
      <p:bgPr>
        <a:solidFill>
          <a:schemeClr val="lt1"/>
        </a:solidFill>
        <a:effectLst/>
      </p:bgPr>
    </p:bg>
    <p:spTree>
      <p:nvGrpSpPr>
        <p:cNvPr id="1" name="Shape 57"/>
        <p:cNvGrpSpPr/>
        <p:nvPr/>
      </p:nvGrpSpPr>
      <p:grpSpPr>
        <a:xfrm>
          <a:off x="0" y="0"/>
          <a:ext cx="0" cy="0"/>
          <a:chOff x="0" y="0"/>
          <a:chExt cx="0" cy="0"/>
        </a:xfrm>
      </p:grpSpPr>
      <p:sp>
        <p:nvSpPr>
          <p:cNvPr id="58" name="Google Shape;58;p10"/>
          <p:cNvSpPr/>
          <p:nvPr/>
        </p:nvSpPr>
        <p:spPr>
          <a:xfrm>
            <a:off x="0" y="0"/>
            <a:ext cx="4049400" cy="6858000"/>
          </a:xfrm>
          <a:prstGeom prst="rect">
            <a:avLst/>
          </a:prstGeom>
          <a:solidFill>
            <a:srgbClr val="054690"/>
          </a:solidFill>
          <a:ln>
            <a:noFill/>
          </a:ln>
          <a:effectLst>
            <a:outerShdw blurRad="190500" dist="38100" sx="101000" sy="1010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9" name="Google Shape;59;p10"/>
          <p:cNvSpPr/>
          <p:nvPr/>
        </p:nvSpPr>
        <p:spPr>
          <a:xfrm>
            <a:off x="-1734" y="1112108"/>
            <a:ext cx="4049400" cy="4559400"/>
          </a:xfrm>
          <a:prstGeom prst="rect">
            <a:avLst/>
          </a:prstGeom>
          <a:solidFill>
            <a:srgbClr val="04A0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0" name="Google Shape;60;p10"/>
          <p:cNvSpPr txBox="1">
            <a:spLocks noGrp="1"/>
          </p:cNvSpPr>
          <p:nvPr>
            <p:ph type="title"/>
          </p:nvPr>
        </p:nvSpPr>
        <p:spPr>
          <a:xfrm>
            <a:off x="247135" y="1335091"/>
            <a:ext cx="3583500" cy="16119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600"/>
              <a:buFont typeface="Palatino"/>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0"/>
          <p:cNvSpPr txBox="1">
            <a:spLocks noGrp="1"/>
          </p:cNvSpPr>
          <p:nvPr>
            <p:ph type="body" idx="1"/>
          </p:nvPr>
        </p:nvSpPr>
        <p:spPr>
          <a:xfrm>
            <a:off x="4360759" y="1112108"/>
            <a:ext cx="6672600" cy="46710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3F3F3F"/>
              </a:buClr>
              <a:buSzPts val="2800"/>
              <a:buFont typeface="Arial"/>
              <a:buNone/>
              <a:defRPr sz="2800"/>
            </a:lvl1pPr>
            <a:lvl2pPr marL="914400" lvl="1" indent="-381000" algn="l">
              <a:lnSpc>
                <a:spcPct val="90000"/>
              </a:lnSpc>
              <a:spcBef>
                <a:spcPts val="500"/>
              </a:spcBef>
              <a:spcAft>
                <a:spcPts val="0"/>
              </a:spcAft>
              <a:buClr>
                <a:srgbClr val="3F3F3F"/>
              </a:buClr>
              <a:buSzPts val="2400"/>
              <a:buChar char="•"/>
              <a:defRPr sz="2400"/>
            </a:lvl2pPr>
            <a:lvl3pPr marL="1371600" lvl="2" indent="-355600" algn="l">
              <a:lnSpc>
                <a:spcPct val="90000"/>
              </a:lnSpc>
              <a:spcBef>
                <a:spcPts val="500"/>
              </a:spcBef>
              <a:spcAft>
                <a:spcPts val="0"/>
              </a:spcAft>
              <a:buClr>
                <a:srgbClr val="3F3F3F"/>
              </a:buClr>
              <a:buSzPts val="2000"/>
              <a:buChar char="•"/>
              <a:defRPr sz="2000"/>
            </a:lvl3pPr>
            <a:lvl4pPr marL="1828800" lvl="3" indent="-342900" algn="l">
              <a:lnSpc>
                <a:spcPct val="90000"/>
              </a:lnSpc>
              <a:spcBef>
                <a:spcPts val="500"/>
              </a:spcBef>
              <a:spcAft>
                <a:spcPts val="0"/>
              </a:spcAft>
              <a:buClr>
                <a:srgbClr val="3F3F3F"/>
              </a:buClr>
              <a:buSzPts val="1800"/>
              <a:buChar char="•"/>
              <a:defRPr sz="1800"/>
            </a:lvl4pPr>
            <a:lvl5pPr marL="2286000" lvl="4" indent="-355600" algn="l">
              <a:lnSpc>
                <a:spcPct val="90000"/>
              </a:lnSpc>
              <a:spcBef>
                <a:spcPts val="500"/>
              </a:spcBef>
              <a:spcAft>
                <a:spcPts val="0"/>
              </a:spcAft>
              <a:buClr>
                <a:srgbClr val="3F3F3F"/>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10"/>
          <p:cNvSpPr txBox="1">
            <a:spLocks noGrp="1"/>
          </p:cNvSpPr>
          <p:nvPr>
            <p:ph type="body" idx="2"/>
          </p:nvPr>
        </p:nvSpPr>
        <p:spPr>
          <a:xfrm>
            <a:off x="247135" y="2928551"/>
            <a:ext cx="3583500" cy="25332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D8D8D8"/>
              </a:buClr>
              <a:buSzPts val="2800"/>
              <a:buNone/>
              <a:defRPr sz="2800">
                <a:solidFill>
                  <a:srgbClr val="D8D8D8"/>
                </a:solidFill>
              </a:defRPr>
            </a:lvl1pPr>
            <a:lvl2pPr marL="914400" lvl="1" indent="-228600" algn="l">
              <a:lnSpc>
                <a:spcPct val="90000"/>
              </a:lnSpc>
              <a:spcBef>
                <a:spcPts val="500"/>
              </a:spcBef>
              <a:spcAft>
                <a:spcPts val="0"/>
              </a:spcAft>
              <a:buClr>
                <a:srgbClr val="3F3F3F"/>
              </a:buClr>
              <a:buSzPts val="1400"/>
              <a:buNone/>
              <a:defRPr sz="1400"/>
            </a:lvl2pPr>
            <a:lvl3pPr marL="1371600" lvl="2" indent="-228600" algn="l">
              <a:lnSpc>
                <a:spcPct val="90000"/>
              </a:lnSpc>
              <a:spcBef>
                <a:spcPts val="500"/>
              </a:spcBef>
              <a:spcAft>
                <a:spcPts val="0"/>
              </a:spcAft>
              <a:buClr>
                <a:srgbClr val="3F3F3F"/>
              </a:buClr>
              <a:buSzPts val="1200"/>
              <a:buNone/>
              <a:defRPr sz="1200"/>
            </a:lvl3pPr>
            <a:lvl4pPr marL="1828800" lvl="3" indent="-228600" algn="l">
              <a:lnSpc>
                <a:spcPct val="90000"/>
              </a:lnSpc>
              <a:spcBef>
                <a:spcPts val="500"/>
              </a:spcBef>
              <a:spcAft>
                <a:spcPts val="0"/>
              </a:spcAft>
              <a:buClr>
                <a:srgbClr val="3F3F3F"/>
              </a:buClr>
              <a:buSzPts val="1000"/>
              <a:buNone/>
              <a:defRPr sz="1000"/>
            </a:lvl4pPr>
            <a:lvl5pPr marL="2286000" lvl="4" indent="-228600" algn="l">
              <a:lnSpc>
                <a:spcPct val="90000"/>
              </a:lnSpc>
              <a:spcBef>
                <a:spcPts val="500"/>
              </a:spcBef>
              <a:spcAft>
                <a:spcPts val="0"/>
              </a:spcAft>
              <a:buClr>
                <a:srgbClr val="3F3F3F"/>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10"/>
          <p:cNvSpPr txBox="1">
            <a:spLocks noGrp="1"/>
          </p:cNvSpPr>
          <p:nvPr>
            <p:ph type="sldNum" idx="12"/>
          </p:nvPr>
        </p:nvSpPr>
        <p:spPr>
          <a:xfrm>
            <a:off x="8290207" y="6356350"/>
            <a:ext cx="2743200" cy="365100"/>
          </a:xfrm>
          <a:prstGeom prst="rect">
            <a:avLst/>
          </a:prstGeom>
          <a:noFill/>
          <a:ln>
            <a:noFill/>
          </a:ln>
        </p:spPr>
        <p:txBody>
          <a:bodyPr spcFirstLastPara="1" wrap="square" lIns="91425"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4" name="Google Shape;64;p10"/>
          <p:cNvSpPr/>
          <p:nvPr/>
        </p:nvSpPr>
        <p:spPr>
          <a:xfrm>
            <a:off x="11510682" y="-37218"/>
            <a:ext cx="681300" cy="6895200"/>
          </a:xfrm>
          <a:prstGeom prst="rect">
            <a:avLst/>
          </a:prstGeom>
          <a:solidFill>
            <a:srgbClr val="054690"/>
          </a:solidFill>
          <a:ln>
            <a:noFill/>
          </a:ln>
          <a:effectLst>
            <a:outerShdw blurRad="190500" dist="38100" dir="10800000" sx="101000" sy="101000" algn="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532E11"/>
              </a:buClr>
              <a:buSzPts val="4400"/>
              <a:buFont typeface="Palatino"/>
              <a:buNone/>
              <a:defRPr sz="4400" b="0" i="0" u="none" strike="noStrike" cap="none">
                <a:solidFill>
                  <a:srgbClr val="532E11"/>
                </a:solidFill>
                <a:latin typeface="Palatino"/>
                <a:ea typeface="Palatino"/>
                <a:cs typeface="Palatino"/>
                <a:sym typeface="Palatin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3F3F3F"/>
              </a:buClr>
              <a:buSzPts val="2400"/>
              <a:buFont typeface="Arial"/>
              <a:buChar char="•"/>
              <a:defRPr sz="2400" b="0" i="0" u="none" strike="noStrike" cap="none">
                <a:solidFill>
                  <a:srgbClr val="3F3F3F"/>
                </a:solidFill>
                <a:latin typeface="Arial"/>
                <a:ea typeface="Arial"/>
                <a:cs typeface="Arial"/>
                <a:sym typeface="Arial"/>
              </a:defRPr>
            </a:lvl1pPr>
            <a:lvl2pPr marL="914400" marR="0" lvl="1" indent="-368300" algn="l" rtl="0">
              <a:lnSpc>
                <a:spcPct val="90000"/>
              </a:lnSpc>
              <a:spcBef>
                <a:spcPts val="500"/>
              </a:spcBef>
              <a:spcAft>
                <a:spcPts val="0"/>
              </a:spcAft>
              <a:buClr>
                <a:srgbClr val="3F3F3F"/>
              </a:buClr>
              <a:buSzPts val="2200"/>
              <a:buFont typeface="Arial"/>
              <a:buChar char="•"/>
              <a:defRPr sz="22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0" bIns="45700" anchor="ctr" anchorCtr="0">
            <a:noAutofit/>
          </a:bodyPr>
          <a:lstStyle>
            <a:lvl1pPr marL="0" marR="0" lvl="0" indent="0" algn="r" rtl="0">
              <a:spcBef>
                <a:spcPts val="0"/>
              </a:spcBef>
              <a:buNone/>
              <a:defRPr sz="1000" b="0" i="0" u="none" strike="noStrike" cap="none">
                <a:solidFill>
                  <a:srgbClr val="532E11"/>
                </a:solidFill>
                <a:latin typeface="Arial"/>
                <a:ea typeface="Arial"/>
                <a:cs typeface="Arial"/>
                <a:sym typeface="Arial"/>
              </a:defRPr>
            </a:lvl1pPr>
            <a:lvl2pPr marL="0" marR="0" lvl="1" indent="0" algn="r" rtl="0">
              <a:spcBef>
                <a:spcPts val="0"/>
              </a:spcBef>
              <a:buNone/>
              <a:defRPr sz="1000" b="0" i="0" u="none" strike="noStrike" cap="none">
                <a:solidFill>
                  <a:srgbClr val="532E11"/>
                </a:solidFill>
                <a:latin typeface="Arial"/>
                <a:ea typeface="Arial"/>
                <a:cs typeface="Arial"/>
                <a:sym typeface="Arial"/>
              </a:defRPr>
            </a:lvl2pPr>
            <a:lvl3pPr marL="0" marR="0" lvl="2" indent="0" algn="r" rtl="0">
              <a:spcBef>
                <a:spcPts val="0"/>
              </a:spcBef>
              <a:buNone/>
              <a:defRPr sz="1000" b="0" i="0" u="none" strike="noStrike" cap="none">
                <a:solidFill>
                  <a:srgbClr val="532E11"/>
                </a:solidFill>
                <a:latin typeface="Arial"/>
                <a:ea typeface="Arial"/>
                <a:cs typeface="Arial"/>
                <a:sym typeface="Arial"/>
              </a:defRPr>
            </a:lvl3pPr>
            <a:lvl4pPr marL="0" marR="0" lvl="3" indent="0" algn="r" rtl="0">
              <a:spcBef>
                <a:spcPts val="0"/>
              </a:spcBef>
              <a:buNone/>
              <a:defRPr sz="1000" b="0" i="0" u="none" strike="noStrike" cap="none">
                <a:solidFill>
                  <a:srgbClr val="532E11"/>
                </a:solidFill>
                <a:latin typeface="Arial"/>
                <a:ea typeface="Arial"/>
                <a:cs typeface="Arial"/>
                <a:sym typeface="Arial"/>
              </a:defRPr>
            </a:lvl4pPr>
            <a:lvl5pPr marL="0" marR="0" lvl="4" indent="0" algn="r" rtl="0">
              <a:spcBef>
                <a:spcPts val="0"/>
              </a:spcBef>
              <a:buNone/>
              <a:defRPr sz="1000" b="0" i="0" u="none" strike="noStrike" cap="none">
                <a:solidFill>
                  <a:srgbClr val="532E11"/>
                </a:solidFill>
                <a:latin typeface="Arial"/>
                <a:ea typeface="Arial"/>
                <a:cs typeface="Arial"/>
                <a:sym typeface="Arial"/>
              </a:defRPr>
            </a:lvl5pPr>
            <a:lvl6pPr marL="0" marR="0" lvl="5" indent="0" algn="r" rtl="0">
              <a:spcBef>
                <a:spcPts val="0"/>
              </a:spcBef>
              <a:buNone/>
              <a:defRPr sz="1000" b="0" i="0" u="none" strike="noStrike" cap="none">
                <a:solidFill>
                  <a:srgbClr val="532E11"/>
                </a:solidFill>
                <a:latin typeface="Arial"/>
                <a:ea typeface="Arial"/>
                <a:cs typeface="Arial"/>
                <a:sym typeface="Arial"/>
              </a:defRPr>
            </a:lvl6pPr>
            <a:lvl7pPr marL="0" marR="0" lvl="6" indent="0" algn="r" rtl="0">
              <a:spcBef>
                <a:spcPts val="0"/>
              </a:spcBef>
              <a:buNone/>
              <a:defRPr sz="1000" b="0" i="0" u="none" strike="noStrike" cap="none">
                <a:solidFill>
                  <a:srgbClr val="532E11"/>
                </a:solidFill>
                <a:latin typeface="Arial"/>
                <a:ea typeface="Arial"/>
                <a:cs typeface="Arial"/>
                <a:sym typeface="Arial"/>
              </a:defRPr>
            </a:lvl7pPr>
            <a:lvl8pPr marL="0" marR="0" lvl="7" indent="0" algn="r" rtl="0">
              <a:spcBef>
                <a:spcPts val="0"/>
              </a:spcBef>
              <a:buNone/>
              <a:defRPr sz="1000" b="0" i="0" u="none" strike="noStrike" cap="none">
                <a:solidFill>
                  <a:srgbClr val="532E11"/>
                </a:solidFill>
                <a:latin typeface="Arial"/>
                <a:ea typeface="Arial"/>
                <a:cs typeface="Arial"/>
                <a:sym typeface="Arial"/>
              </a:defRPr>
            </a:lvl8pPr>
            <a:lvl9pPr marL="0" marR="0" lvl="8" indent="0" algn="r" rtl="0">
              <a:spcBef>
                <a:spcPts val="0"/>
              </a:spcBef>
              <a:buNone/>
              <a:defRPr sz="1000" b="0" i="0" u="none" strike="noStrike" cap="none">
                <a:solidFill>
                  <a:srgbClr val="532E1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www.kqed.org/mindshift/55941/how-to-develop-culturally-responsive-teaching-for-distance-learning"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hyperlink" Target="https://www.youtube.com/watch?v=XLfJME7gnKk&amp;t=2910s" TargetMode="External"/><Relationship Id="rId4" Type="http://schemas.openxmlformats.org/officeDocument/2006/relationships/hyperlink" Target="http://www.mindingtheobligationgap.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4"/>
          <p:cNvSpPr txBox="1">
            <a:spLocks noGrp="1"/>
          </p:cNvSpPr>
          <p:nvPr>
            <p:ph type="title"/>
          </p:nvPr>
        </p:nvSpPr>
        <p:spPr>
          <a:xfrm>
            <a:off x="457200" y="5092312"/>
            <a:ext cx="11440200" cy="1669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600"/>
              </a:spcAft>
              <a:buClr>
                <a:schemeClr val="lt1"/>
              </a:buClr>
              <a:buSzPts val="4320"/>
              <a:buFont typeface="Palatino"/>
              <a:buNone/>
            </a:pPr>
            <a:r>
              <a:rPr lang="en-US" sz="2400" dirty="0">
                <a:ea typeface="Gill Sans"/>
                <a:cs typeface="Gill Sans"/>
                <a:sym typeface="Gill Sans"/>
              </a:rPr>
              <a:t>Responsive Curriculum and Collective Impact: Inclusion and Social Justice</a:t>
            </a:r>
            <a:endParaRPr sz="1800" dirty="0">
              <a:solidFill>
                <a:srgbClr val="FFFFFF"/>
              </a:solidFill>
              <a:ea typeface="Gill Sans"/>
              <a:cs typeface="Gill Sans"/>
              <a:sym typeface="Gill Sans"/>
            </a:endParaRPr>
          </a:p>
          <a:p>
            <a:pPr marL="0" lvl="0" indent="0" algn="ctr" rtl="0">
              <a:spcBef>
                <a:spcPts val="0"/>
              </a:spcBef>
              <a:spcAft>
                <a:spcPts val="0"/>
              </a:spcAft>
              <a:buNone/>
            </a:pPr>
            <a:r>
              <a:rPr lang="en-US" sz="1800" b="1" dirty="0">
                <a:solidFill>
                  <a:srgbClr val="FFFFFF"/>
                </a:solidFill>
                <a:ea typeface="Gill Sans"/>
                <a:cs typeface="Gill Sans"/>
                <a:sym typeface="Gill Sans"/>
              </a:rPr>
              <a:t>Thursday, July 9, 2020  10:45 a.m.--12:00 p.m.</a:t>
            </a:r>
            <a:endParaRPr sz="1800" b="1" dirty="0">
              <a:solidFill>
                <a:srgbClr val="FFFFFF"/>
              </a:solidFill>
              <a:ea typeface="Gill Sans"/>
              <a:cs typeface="Gill Sans"/>
              <a:sym typeface="Gill Sans"/>
            </a:endParaRPr>
          </a:p>
          <a:p>
            <a:pPr marL="0" lvl="0" indent="0" algn="ctr" rtl="0">
              <a:spcBef>
                <a:spcPts val="0"/>
              </a:spcBef>
              <a:spcAft>
                <a:spcPts val="0"/>
              </a:spcAft>
              <a:buNone/>
            </a:pPr>
            <a:r>
              <a:rPr lang="en-US" sz="1600" dirty="0">
                <a:solidFill>
                  <a:srgbClr val="FFFFFF"/>
                </a:solidFill>
                <a:ea typeface="Gill Sans"/>
                <a:cs typeface="Gill Sans"/>
                <a:sym typeface="Gill Sans"/>
              </a:rPr>
              <a:t>Dr. La Tonya Parker, ASCCC Area D Representative</a:t>
            </a:r>
            <a:endParaRPr sz="1600" dirty="0">
              <a:solidFill>
                <a:srgbClr val="FFFFFF"/>
              </a:solidFill>
              <a:ea typeface="Gill Sans"/>
              <a:cs typeface="Gill Sans"/>
              <a:sym typeface="Gill Sans"/>
            </a:endParaRPr>
          </a:p>
          <a:p>
            <a:pPr marL="0" lvl="0" indent="0" algn="ctr" rtl="0">
              <a:spcBef>
                <a:spcPts val="0"/>
              </a:spcBef>
              <a:spcAft>
                <a:spcPts val="0"/>
              </a:spcAft>
              <a:buNone/>
            </a:pPr>
            <a:r>
              <a:rPr lang="en-US" sz="1600" dirty="0">
                <a:solidFill>
                  <a:srgbClr val="FFFFFF"/>
                </a:solidFill>
                <a:ea typeface="Gill Sans"/>
                <a:cs typeface="Gill Sans"/>
                <a:sym typeface="Gill Sans"/>
              </a:rPr>
              <a:t>Dr. Jennifer Taylor-Mendoza, Skyline College Vice President of Instruction</a:t>
            </a:r>
            <a:endParaRPr sz="1600" dirty="0">
              <a:solidFill>
                <a:srgbClr val="FFFFFF"/>
              </a:solidFill>
              <a:ea typeface="Gill Sans"/>
              <a:cs typeface="Gill Sans"/>
              <a:sym typeface="Gill Sans"/>
            </a:endParaRPr>
          </a:p>
          <a:p>
            <a:pPr marL="0" lvl="0" indent="0" algn="ctr" rtl="0">
              <a:spcBef>
                <a:spcPts val="0"/>
              </a:spcBef>
              <a:spcAft>
                <a:spcPts val="0"/>
              </a:spcAft>
              <a:buNone/>
            </a:pPr>
            <a:r>
              <a:rPr lang="en-US" sz="1600" dirty="0">
                <a:solidFill>
                  <a:srgbClr val="FFFFFF"/>
                </a:solidFill>
                <a:ea typeface="Gill Sans"/>
                <a:cs typeface="Gill Sans"/>
                <a:sym typeface="Gill Sans"/>
              </a:rPr>
              <a:t>Michelle Velasquez Bean, ASCCC At-large Representative</a:t>
            </a:r>
            <a:endParaRPr sz="2000" dirty="0">
              <a:ea typeface="Gill Sans"/>
              <a:cs typeface="Gill Sans"/>
              <a:sym typeface="Gill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3"/>
          <p:cNvSpPr txBox="1">
            <a:spLocks noGrp="1"/>
          </p:cNvSpPr>
          <p:nvPr>
            <p:ph type="title"/>
          </p:nvPr>
        </p:nvSpPr>
        <p:spPr>
          <a:xfrm>
            <a:off x="1066800" y="849328"/>
            <a:ext cx="10058400" cy="12060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Epistemological Disruption</a:t>
            </a:r>
            <a:endParaRPr/>
          </a:p>
        </p:txBody>
      </p:sp>
      <p:sp>
        <p:nvSpPr>
          <p:cNvPr id="153" name="Google Shape;153;p23"/>
          <p:cNvSpPr txBox="1">
            <a:spLocks noGrp="1"/>
          </p:cNvSpPr>
          <p:nvPr>
            <p:ph type="body" idx="1"/>
          </p:nvPr>
        </p:nvSpPr>
        <p:spPr>
          <a:xfrm>
            <a:off x="1066800" y="2662575"/>
            <a:ext cx="10058400" cy="3693900"/>
          </a:xfrm>
          <a:prstGeom prst="rect">
            <a:avLst/>
          </a:prstGeom>
        </p:spPr>
        <p:txBody>
          <a:bodyPr spcFirstLastPara="1" wrap="square" lIns="91425" tIns="45700" rIns="91425" bIns="45700" anchor="t" anchorCtr="0">
            <a:noAutofit/>
          </a:bodyPr>
          <a:lstStyle/>
          <a:p>
            <a:pPr marL="457200" lvl="0" indent="-419100" algn="l" rtl="0">
              <a:lnSpc>
                <a:spcPct val="98181"/>
              </a:lnSpc>
              <a:spcBef>
                <a:spcPts val="500"/>
              </a:spcBef>
              <a:spcAft>
                <a:spcPts val="0"/>
              </a:spcAft>
              <a:buClr>
                <a:schemeClr val="dk2"/>
              </a:buClr>
              <a:buSzPts val="3000"/>
              <a:buChar char="●"/>
            </a:pPr>
            <a:r>
              <a:rPr lang="en-US" sz="3000">
                <a:solidFill>
                  <a:schemeClr val="dk2"/>
                </a:solidFill>
              </a:rPr>
              <a:t>Institutions must see themselves as “cultural texts”</a:t>
            </a:r>
            <a:endParaRPr sz="3000">
              <a:solidFill>
                <a:schemeClr val="dk2"/>
              </a:solidFill>
            </a:endParaRPr>
          </a:p>
          <a:p>
            <a:pPr marL="457200" lvl="0" indent="0" algn="l" rtl="0">
              <a:lnSpc>
                <a:spcPct val="98181"/>
              </a:lnSpc>
              <a:spcBef>
                <a:spcPts val="500"/>
              </a:spcBef>
              <a:spcAft>
                <a:spcPts val="0"/>
              </a:spcAft>
              <a:buNone/>
            </a:pPr>
            <a:endParaRPr sz="2200">
              <a:solidFill>
                <a:schemeClr val="dk2"/>
              </a:solidFill>
            </a:endParaRPr>
          </a:p>
          <a:p>
            <a:pPr marL="457200" lvl="0" indent="-419100" algn="l" rtl="0">
              <a:lnSpc>
                <a:spcPct val="98181"/>
              </a:lnSpc>
              <a:spcBef>
                <a:spcPts val="500"/>
              </a:spcBef>
              <a:spcAft>
                <a:spcPts val="0"/>
              </a:spcAft>
              <a:buClr>
                <a:schemeClr val="dk2"/>
              </a:buClr>
              <a:buSzPts val="3000"/>
              <a:buChar char="●"/>
            </a:pPr>
            <a:r>
              <a:rPr lang="en-US" sz="3000">
                <a:solidFill>
                  <a:schemeClr val="dk2"/>
                </a:solidFill>
              </a:rPr>
              <a:t>Rethink and evaluate curriculum, policies, and practices to take into account how institutional knowledge is constructed, as individuals engage with and within the organization</a:t>
            </a:r>
            <a:endParaRPr sz="3400"/>
          </a:p>
          <a:p>
            <a:pPr marL="5486400" lvl="0" indent="457200" algn="l" rtl="0">
              <a:spcBef>
                <a:spcPts val="1000"/>
              </a:spcBef>
              <a:spcAft>
                <a:spcPts val="0"/>
              </a:spcAft>
              <a:buNone/>
            </a:pPr>
            <a:endParaRPr sz="1500"/>
          </a:p>
        </p:txBody>
      </p:sp>
      <p:sp>
        <p:nvSpPr>
          <p:cNvPr id="154" name="Google Shape;154;p23"/>
          <p:cNvSpPr txBox="1">
            <a:spLocks noGrp="1"/>
          </p:cNvSpPr>
          <p:nvPr>
            <p:ph type="sldNum" idx="12"/>
          </p:nvPr>
        </p:nvSpPr>
        <p:spPr>
          <a:xfrm>
            <a:off x="8382000" y="6356350"/>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pic>
        <p:nvPicPr>
          <p:cNvPr id="155" name="Google Shape;155;p23"/>
          <p:cNvPicPr preferRelativeResize="0"/>
          <p:nvPr/>
        </p:nvPicPr>
        <p:blipFill>
          <a:blip r:embed="rId3">
            <a:alphaModFix/>
          </a:blip>
          <a:stretch>
            <a:fillRect/>
          </a:stretch>
        </p:blipFill>
        <p:spPr>
          <a:xfrm>
            <a:off x="5008950" y="5180475"/>
            <a:ext cx="2174100" cy="1525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4"/>
          <p:cNvSpPr txBox="1">
            <a:spLocks noGrp="1"/>
          </p:cNvSpPr>
          <p:nvPr>
            <p:ph type="title"/>
          </p:nvPr>
        </p:nvSpPr>
        <p:spPr>
          <a:xfrm>
            <a:off x="247125" y="1252500"/>
            <a:ext cx="3583500" cy="2003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3300" b="1"/>
              <a:t>Anti-Racist Culturally Responsive Design</a:t>
            </a:r>
            <a:endParaRPr sz="3300" b="1"/>
          </a:p>
        </p:txBody>
      </p:sp>
      <p:sp>
        <p:nvSpPr>
          <p:cNvPr id="162" name="Google Shape;162;p24"/>
          <p:cNvSpPr txBox="1">
            <a:spLocks noGrp="1"/>
          </p:cNvSpPr>
          <p:nvPr>
            <p:ph type="body" idx="1"/>
          </p:nvPr>
        </p:nvSpPr>
        <p:spPr>
          <a:xfrm>
            <a:off x="4360759" y="1112108"/>
            <a:ext cx="6672600" cy="4671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163" name="Google Shape;163;p24"/>
          <p:cNvPicPr preferRelativeResize="0"/>
          <p:nvPr/>
        </p:nvPicPr>
        <p:blipFill rotWithShape="1">
          <a:blip r:embed="rId3">
            <a:alphaModFix/>
          </a:blip>
          <a:srcRect l="2632" r="1983"/>
          <a:stretch/>
        </p:blipFill>
        <p:spPr>
          <a:xfrm>
            <a:off x="4098600" y="193175"/>
            <a:ext cx="7970198" cy="6435125"/>
          </a:xfrm>
          <a:prstGeom prst="rect">
            <a:avLst/>
          </a:prstGeom>
          <a:noFill/>
          <a:ln>
            <a:noFill/>
          </a:ln>
        </p:spPr>
      </p:pic>
      <p:sp>
        <p:nvSpPr>
          <p:cNvPr id="164" name="Google Shape;164;p24"/>
          <p:cNvSpPr txBox="1">
            <a:spLocks noGrp="1"/>
          </p:cNvSpPr>
          <p:nvPr>
            <p:ph type="body" idx="2"/>
          </p:nvPr>
        </p:nvSpPr>
        <p:spPr>
          <a:xfrm>
            <a:off x="247125" y="3686575"/>
            <a:ext cx="3583500" cy="2003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b="1">
                <a:solidFill>
                  <a:srgbClr val="3F3F3F"/>
                </a:solidFill>
                <a:latin typeface="Palatino"/>
                <a:ea typeface="Palatino"/>
                <a:cs typeface="Palatino"/>
                <a:sym typeface="Palatino"/>
              </a:rPr>
              <a:t>The reduction of injustice is not freedom. </a:t>
            </a:r>
            <a:r>
              <a:rPr lang="en-US">
                <a:solidFill>
                  <a:srgbClr val="3F3F3F"/>
                </a:solidFill>
                <a:latin typeface="Palatino"/>
                <a:ea typeface="Palatino"/>
                <a:cs typeface="Palatino"/>
                <a:sym typeface="Palatino"/>
              </a:rPr>
              <a:t> </a:t>
            </a:r>
            <a:endParaRPr>
              <a:solidFill>
                <a:srgbClr val="3F3F3F"/>
              </a:solidFill>
              <a:latin typeface="Palatino"/>
              <a:ea typeface="Palatino"/>
              <a:cs typeface="Palatino"/>
              <a:sym typeface="Palatino"/>
            </a:endParaRPr>
          </a:p>
          <a:p>
            <a:pPr marL="0" lvl="0" indent="0" algn="ctr" rtl="0">
              <a:spcBef>
                <a:spcPts val="1000"/>
              </a:spcBef>
              <a:spcAft>
                <a:spcPts val="0"/>
              </a:spcAft>
              <a:buClr>
                <a:schemeClr val="dk2"/>
              </a:buClr>
              <a:buSzPts val="1100"/>
              <a:buFont typeface="Arial"/>
              <a:buNone/>
            </a:pPr>
            <a:r>
              <a:rPr lang="en-US">
                <a:solidFill>
                  <a:srgbClr val="3F3F3F"/>
                </a:solidFill>
                <a:latin typeface="Palatino"/>
                <a:ea typeface="Palatino"/>
                <a:cs typeface="Palatino"/>
                <a:sym typeface="Palatino"/>
              </a:rPr>
              <a:t>--Ella Baker</a:t>
            </a:r>
            <a:endParaRPr>
              <a:solidFill>
                <a:srgbClr val="3F3F3F"/>
              </a:solidFill>
              <a:latin typeface="Palatino"/>
              <a:ea typeface="Palatino"/>
              <a:cs typeface="Palatino"/>
              <a:sym typeface="Palatino"/>
            </a:endParaRPr>
          </a:p>
          <a:p>
            <a:pPr marL="0" lvl="0" indent="0" algn="ctr" rtl="0">
              <a:spcBef>
                <a:spcPts val="1000"/>
              </a:spcBef>
              <a:spcAft>
                <a:spcPts val="0"/>
              </a:spcAft>
              <a:buNone/>
            </a:pPr>
            <a:endParaRPr>
              <a:solidFill>
                <a:srgbClr val="3F3F3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cBhvr additive="base">
                                        <p:cTn id="7" dur="1000"/>
                                        <p:tgtEl>
                                          <p:spTgt spid="16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
                                        </p:tgtEl>
                                        <p:attrNameLst>
                                          <p:attrName>style.visibility</p:attrName>
                                        </p:attrNameLst>
                                      </p:cBhvr>
                                      <p:to>
                                        <p:strVal val="visible"/>
                                      </p:to>
                                    </p:set>
                                    <p:animEffect transition="in" filter="fade">
                                      <p:cBhvr>
                                        <p:cTn id="12" dur="10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5"/>
          <p:cNvSpPr txBox="1">
            <a:spLocks noGrp="1"/>
          </p:cNvSpPr>
          <p:nvPr>
            <p:ph type="sldNum" idx="12"/>
          </p:nvPr>
        </p:nvSpPr>
        <p:spPr>
          <a:xfrm>
            <a:off x="8610600" y="6356350"/>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pic>
        <p:nvPicPr>
          <p:cNvPr id="171" name="Google Shape;171;p25"/>
          <p:cNvPicPr preferRelativeResize="0"/>
          <p:nvPr/>
        </p:nvPicPr>
        <p:blipFill>
          <a:blip r:embed="rId3">
            <a:alphaModFix/>
          </a:blip>
          <a:stretch>
            <a:fillRect/>
          </a:stretch>
        </p:blipFill>
        <p:spPr>
          <a:xfrm>
            <a:off x="152400" y="76200"/>
            <a:ext cx="11917235" cy="67056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6"/>
          <p:cNvSpPr txBox="1">
            <a:spLocks noGrp="1"/>
          </p:cNvSpPr>
          <p:nvPr>
            <p:ph type="title"/>
          </p:nvPr>
        </p:nvSpPr>
        <p:spPr>
          <a:xfrm>
            <a:off x="1060301" y="406237"/>
            <a:ext cx="10058400" cy="1685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Culturally Responsive: </a:t>
            </a:r>
            <a:endParaRPr/>
          </a:p>
          <a:p>
            <a:pPr marL="0" lvl="0" indent="0" algn="ctr" rtl="0">
              <a:spcBef>
                <a:spcPts val="0"/>
              </a:spcBef>
              <a:spcAft>
                <a:spcPts val="0"/>
              </a:spcAft>
              <a:buNone/>
            </a:pPr>
            <a:r>
              <a:rPr lang="en-US"/>
              <a:t>Transformational Leadership</a:t>
            </a:r>
            <a:endParaRPr/>
          </a:p>
        </p:txBody>
      </p:sp>
      <p:sp>
        <p:nvSpPr>
          <p:cNvPr id="178" name="Google Shape;178;p26"/>
          <p:cNvSpPr txBox="1">
            <a:spLocks noGrp="1"/>
          </p:cNvSpPr>
          <p:nvPr>
            <p:ph type="body" idx="1"/>
          </p:nvPr>
        </p:nvSpPr>
        <p:spPr>
          <a:xfrm>
            <a:off x="1136500" y="2857694"/>
            <a:ext cx="10058400" cy="31203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sz="2700">
                <a:solidFill>
                  <a:schemeClr val="dk2"/>
                </a:solidFill>
              </a:rPr>
              <a:t>Looking forward, the most revolutionary influence on the equity and inclusion evolution of online learning and student services in the California community college (CCC) system will not only include equipping faculty with the latest technology tools, but professional transformational leadership development.  </a:t>
            </a:r>
            <a:endParaRPr sz="2700">
              <a:solidFill>
                <a:schemeClr val="dk2"/>
              </a:solidFill>
            </a:endParaRPr>
          </a:p>
          <a:p>
            <a:pPr marL="6400800" lvl="0" indent="457200" algn="ctr" rtl="0">
              <a:spcBef>
                <a:spcPts val="1000"/>
              </a:spcBef>
              <a:spcAft>
                <a:spcPts val="0"/>
              </a:spcAft>
              <a:buNone/>
            </a:pPr>
            <a:r>
              <a:rPr lang="en-US" sz="2700">
                <a:solidFill>
                  <a:schemeClr val="dk2"/>
                </a:solidFill>
              </a:rPr>
              <a:t>~LaTonya Parker</a:t>
            </a:r>
            <a:endParaRPr sz="2700">
              <a:solidFill>
                <a:schemeClr val="dk2"/>
              </a:solidFill>
            </a:endParaRPr>
          </a:p>
        </p:txBody>
      </p:sp>
      <p:sp>
        <p:nvSpPr>
          <p:cNvPr id="179" name="Google Shape;179;p26"/>
          <p:cNvSpPr txBox="1">
            <a:spLocks noGrp="1"/>
          </p:cNvSpPr>
          <p:nvPr>
            <p:ph type="sldNum" idx="4294967295"/>
          </p:nvPr>
        </p:nvSpPr>
        <p:spPr>
          <a:xfrm>
            <a:off x="8382000" y="6356350"/>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pic>
        <p:nvPicPr>
          <p:cNvPr id="180" name="Google Shape;180;p26"/>
          <p:cNvPicPr preferRelativeResize="0"/>
          <p:nvPr/>
        </p:nvPicPr>
        <p:blipFill rotWithShape="1">
          <a:blip r:embed="rId3">
            <a:alphaModFix/>
          </a:blip>
          <a:srcRect t="10188" b="8497"/>
          <a:stretch/>
        </p:blipFill>
        <p:spPr>
          <a:xfrm>
            <a:off x="4448500" y="5088100"/>
            <a:ext cx="3479126" cy="1591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7"/>
          <p:cNvSpPr txBox="1">
            <a:spLocks noGrp="1"/>
          </p:cNvSpPr>
          <p:nvPr>
            <p:ph type="title"/>
          </p:nvPr>
        </p:nvSpPr>
        <p:spPr>
          <a:xfrm>
            <a:off x="1066801" y="403412"/>
            <a:ext cx="10058400" cy="168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7" name="Google Shape;187;p27"/>
          <p:cNvSpPr txBox="1">
            <a:spLocks noGrp="1"/>
          </p:cNvSpPr>
          <p:nvPr>
            <p:ph type="body" idx="1"/>
          </p:nvPr>
        </p:nvSpPr>
        <p:spPr>
          <a:xfrm>
            <a:off x="1066800" y="2662576"/>
            <a:ext cx="10058400" cy="3884700"/>
          </a:xfrm>
          <a:prstGeom prst="rect">
            <a:avLst/>
          </a:prstGeom>
        </p:spPr>
        <p:txBody>
          <a:bodyPr spcFirstLastPara="1" wrap="square" lIns="91425" tIns="45700" rIns="91425" bIns="45700" anchor="t" anchorCtr="0">
            <a:noAutofit/>
          </a:bodyPr>
          <a:lstStyle/>
          <a:p>
            <a:pPr marL="457200" lvl="0" indent="-431800" algn="l" rtl="0">
              <a:lnSpc>
                <a:spcPct val="115000"/>
              </a:lnSpc>
              <a:spcBef>
                <a:spcPts val="1200"/>
              </a:spcBef>
              <a:spcAft>
                <a:spcPts val="0"/>
              </a:spcAft>
              <a:buClr>
                <a:schemeClr val="dk2"/>
              </a:buClr>
              <a:buSzPts val="3200"/>
              <a:buChar char="●"/>
            </a:pPr>
            <a:r>
              <a:rPr lang="en-US" sz="3200">
                <a:solidFill>
                  <a:schemeClr val="dk2"/>
                </a:solidFill>
              </a:rPr>
              <a:t>Engagement of Stakeholders to Implement Change                                                                  </a:t>
            </a:r>
            <a:endParaRPr sz="3200">
              <a:solidFill>
                <a:schemeClr val="dk2"/>
              </a:solidFill>
            </a:endParaRPr>
          </a:p>
          <a:p>
            <a:pPr marL="457200" lvl="0" indent="-431800" algn="l" rtl="0">
              <a:lnSpc>
                <a:spcPct val="115000"/>
              </a:lnSpc>
              <a:spcBef>
                <a:spcPts val="0"/>
              </a:spcBef>
              <a:spcAft>
                <a:spcPts val="0"/>
              </a:spcAft>
              <a:buClr>
                <a:schemeClr val="dk2"/>
              </a:buClr>
              <a:buSzPts val="3200"/>
              <a:buChar char="●"/>
            </a:pPr>
            <a:r>
              <a:rPr lang="en-US" sz="3200">
                <a:solidFill>
                  <a:schemeClr val="dk2"/>
                </a:solidFill>
              </a:rPr>
              <a:t>Authenticity of Communication</a:t>
            </a:r>
            <a:endParaRPr sz="3200">
              <a:solidFill>
                <a:schemeClr val="dk2"/>
              </a:solidFill>
            </a:endParaRPr>
          </a:p>
          <a:p>
            <a:pPr marL="457200" lvl="0" indent="-431800" algn="l" rtl="0">
              <a:lnSpc>
                <a:spcPct val="115000"/>
              </a:lnSpc>
              <a:spcBef>
                <a:spcPts val="0"/>
              </a:spcBef>
              <a:spcAft>
                <a:spcPts val="0"/>
              </a:spcAft>
              <a:buClr>
                <a:schemeClr val="dk2"/>
              </a:buClr>
              <a:buSzPts val="3200"/>
              <a:buChar char="●"/>
            </a:pPr>
            <a:r>
              <a:rPr lang="en-US" sz="3200">
                <a:solidFill>
                  <a:schemeClr val="dk2"/>
                </a:solidFill>
              </a:rPr>
              <a:t>Empathy</a:t>
            </a:r>
            <a:endParaRPr sz="3200">
              <a:solidFill>
                <a:schemeClr val="dk2"/>
              </a:solidFill>
            </a:endParaRPr>
          </a:p>
          <a:p>
            <a:pPr marL="457200" lvl="0" indent="-431800" algn="l" rtl="0">
              <a:lnSpc>
                <a:spcPct val="115000"/>
              </a:lnSpc>
              <a:spcBef>
                <a:spcPts val="0"/>
              </a:spcBef>
              <a:spcAft>
                <a:spcPts val="0"/>
              </a:spcAft>
              <a:buClr>
                <a:schemeClr val="dk2"/>
              </a:buClr>
              <a:buSzPts val="3200"/>
              <a:buChar char="●"/>
            </a:pPr>
            <a:r>
              <a:rPr lang="en-US" sz="3200">
                <a:solidFill>
                  <a:schemeClr val="dk2"/>
                </a:solidFill>
              </a:rPr>
              <a:t>Relationship Management</a:t>
            </a:r>
            <a:endParaRPr sz="3200">
              <a:solidFill>
                <a:schemeClr val="dk2"/>
              </a:solidFill>
            </a:endParaRPr>
          </a:p>
          <a:p>
            <a:pPr marL="457200" lvl="0" indent="-431800" algn="l" rtl="0">
              <a:lnSpc>
                <a:spcPct val="115000"/>
              </a:lnSpc>
              <a:spcBef>
                <a:spcPts val="0"/>
              </a:spcBef>
              <a:spcAft>
                <a:spcPts val="0"/>
              </a:spcAft>
              <a:buClr>
                <a:schemeClr val="dk2"/>
              </a:buClr>
              <a:buSzPts val="3200"/>
              <a:buChar char="●"/>
            </a:pPr>
            <a:r>
              <a:rPr lang="en-US" sz="3200">
                <a:solidFill>
                  <a:schemeClr val="dk2"/>
                </a:solidFill>
              </a:rPr>
              <a:t>Maintaining a Sense of Stability in the Chaos</a:t>
            </a:r>
            <a:endParaRPr sz="3200">
              <a:solidFill>
                <a:schemeClr val="dk2"/>
              </a:solidFill>
            </a:endParaRPr>
          </a:p>
          <a:p>
            <a:pPr marL="457200" lvl="0" indent="0" algn="l" rtl="0">
              <a:lnSpc>
                <a:spcPct val="115000"/>
              </a:lnSpc>
              <a:spcBef>
                <a:spcPts val="1200"/>
              </a:spcBef>
              <a:spcAft>
                <a:spcPts val="0"/>
              </a:spcAft>
              <a:buClr>
                <a:schemeClr val="dk2"/>
              </a:buClr>
              <a:buSzPts val="1100"/>
              <a:buFont typeface="Arial"/>
              <a:buNone/>
            </a:pPr>
            <a:endParaRPr sz="1200">
              <a:solidFill>
                <a:schemeClr val="dk2"/>
              </a:solidFill>
            </a:endParaRPr>
          </a:p>
          <a:p>
            <a:pPr marL="0" lvl="0" indent="0" algn="l" rtl="0">
              <a:lnSpc>
                <a:spcPct val="115000"/>
              </a:lnSpc>
              <a:spcBef>
                <a:spcPts val="1200"/>
              </a:spcBef>
              <a:spcAft>
                <a:spcPts val="0"/>
              </a:spcAft>
              <a:buClr>
                <a:schemeClr val="dk2"/>
              </a:buClr>
              <a:buSzPts val="1100"/>
              <a:buFont typeface="Arial"/>
              <a:buNone/>
            </a:pPr>
            <a:r>
              <a:rPr lang="en-US" sz="1200">
                <a:solidFill>
                  <a:schemeClr val="dk2"/>
                </a:solidFill>
              </a:rPr>
              <a:t> </a:t>
            </a:r>
            <a:endParaRPr sz="1200">
              <a:solidFill>
                <a:schemeClr val="dk2"/>
              </a:solidFill>
            </a:endParaRPr>
          </a:p>
          <a:p>
            <a:pPr marL="0" lvl="0" indent="0" algn="l" rtl="0">
              <a:lnSpc>
                <a:spcPct val="115000"/>
              </a:lnSpc>
              <a:spcBef>
                <a:spcPts val="1200"/>
              </a:spcBef>
              <a:spcAft>
                <a:spcPts val="0"/>
              </a:spcAft>
              <a:buClr>
                <a:schemeClr val="dk2"/>
              </a:buClr>
              <a:buSzPts val="1100"/>
              <a:buFont typeface="Arial"/>
              <a:buNone/>
            </a:pPr>
            <a:r>
              <a:rPr lang="en-US" sz="1200">
                <a:solidFill>
                  <a:schemeClr val="dk2"/>
                </a:solidFill>
              </a:rPr>
              <a:t> </a:t>
            </a:r>
            <a:endParaRPr sz="1200">
              <a:solidFill>
                <a:schemeClr val="dk2"/>
              </a:solidFill>
            </a:endParaRPr>
          </a:p>
          <a:p>
            <a:pPr marL="0" lvl="0" indent="0" algn="l" rtl="0">
              <a:lnSpc>
                <a:spcPct val="115000"/>
              </a:lnSpc>
              <a:spcBef>
                <a:spcPts val="1200"/>
              </a:spcBef>
              <a:spcAft>
                <a:spcPts val="0"/>
              </a:spcAft>
              <a:buClr>
                <a:schemeClr val="dk2"/>
              </a:buClr>
              <a:buSzPts val="1100"/>
              <a:buFont typeface="Arial"/>
              <a:buNone/>
            </a:pPr>
            <a:r>
              <a:rPr lang="en-US" sz="1200" b="1">
                <a:solidFill>
                  <a:schemeClr val="dk2"/>
                </a:solidFill>
              </a:rPr>
              <a:t> </a:t>
            </a:r>
            <a:endParaRPr sz="1200" b="1">
              <a:solidFill>
                <a:schemeClr val="dk2"/>
              </a:solidFill>
            </a:endParaRPr>
          </a:p>
          <a:p>
            <a:pPr marL="0" lvl="0" indent="0" algn="l" rtl="0">
              <a:lnSpc>
                <a:spcPct val="115000"/>
              </a:lnSpc>
              <a:spcBef>
                <a:spcPts val="1200"/>
              </a:spcBef>
              <a:spcAft>
                <a:spcPts val="0"/>
              </a:spcAft>
              <a:buClr>
                <a:schemeClr val="dk2"/>
              </a:buClr>
              <a:buSzPts val="1100"/>
              <a:buFont typeface="Arial"/>
              <a:buNone/>
            </a:pPr>
            <a:r>
              <a:rPr lang="en-US" sz="1200">
                <a:solidFill>
                  <a:schemeClr val="dk2"/>
                </a:solidFill>
              </a:rPr>
              <a:t> </a:t>
            </a:r>
            <a:endParaRPr sz="1200">
              <a:solidFill>
                <a:schemeClr val="dk2"/>
              </a:solidFill>
            </a:endParaRPr>
          </a:p>
          <a:p>
            <a:pPr marL="0" lvl="0" indent="0" algn="l" rtl="0">
              <a:lnSpc>
                <a:spcPct val="115000"/>
              </a:lnSpc>
              <a:spcBef>
                <a:spcPts val="1200"/>
              </a:spcBef>
              <a:spcAft>
                <a:spcPts val="0"/>
              </a:spcAft>
              <a:buClr>
                <a:schemeClr val="dk2"/>
              </a:buClr>
              <a:buSzPts val="1100"/>
              <a:buFont typeface="Arial"/>
              <a:buNone/>
            </a:pPr>
            <a:r>
              <a:rPr lang="en-US" sz="1100">
                <a:solidFill>
                  <a:schemeClr val="dk2"/>
                </a:solidFill>
              </a:rPr>
              <a:t> </a:t>
            </a:r>
            <a:endParaRPr sz="1100">
              <a:solidFill>
                <a:schemeClr val="dk2"/>
              </a:solidFill>
            </a:endParaRPr>
          </a:p>
          <a:p>
            <a:pPr marL="0" lvl="0" indent="0" algn="l" rtl="0">
              <a:spcBef>
                <a:spcPts val="1200"/>
              </a:spcBef>
              <a:spcAft>
                <a:spcPts val="0"/>
              </a:spcAft>
              <a:buNone/>
            </a:pPr>
            <a:endParaRPr/>
          </a:p>
        </p:txBody>
      </p:sp>
      <p:sp>
        <p:nvSpPr>
          <p:cNvPr id="188" name="Google Shape;188;p27"/>
          <p:cNvSpPr txBox="1">
            <a:spLocks noGrp="1"/>
          </p:cNvSpPr>
          <p:nvPr>
            <p:ph type="sldNum" idx="12"/>
          </p:nvPr>
        </p:nvSpPr>
        <p:spPr>
          <a:xfrm>
            <a:off x="8382000" y="6356350"/>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
        <p:nvSpPr>
          <p:cNvPr id="189" name="Google Shape;189;p27"/>
          <p:cNvSpPr txBox="1">
            <a:spLocks noGrp="1"/>
          </p:cNvSpPr>
          <p:nvPr>
            <p:ph type="body" idx="4294967295"/>
          </p:nvPr>
        </p:nvSpPr>
        <p:spPr>
          <a:xfrm>
            <a:off x="975000" y="493800"/>
            <a:ext cx="10058400" cy="1595400"/>
          </a:xfrm>
          <a:prstGeom prst="rect">
            <a:avLst/>
          </a:prstGeom>
        </p:spPr>
        <p:txBody>
          <a:bodyPr spcFirstLastPara="1" wrap="square" lIns="91425" tIns="45700" rIns="91425" bIns="45700" anchor="b" anchorCtr="0">
            <a:noAutofit/>
          </a:bodyPr>
          <a:lstStyle/>
          <a:p>
            <a:pPr marL="0" lvl="0" indent="0" algn="l" rtl="0">
              <a:spcBef>
                <a:spcPts val="1000"/>
              </a:spcBef>
              <a:spcAft>
                <a:spcPts val="0"/>
              </a:spcAft>
              <a:buNone/>
            </a:pPr>
            <a:endParaRPr sz="3000">
              <a:solidFill>
                <a:srgbClr val="FFFFFF"/>
              </a:solidFill>
            </a:endParaRPr>
          </a:p>
          <a:p>
            <a:pPr marL="0" lvl="0" indent="0" algn="ctr" rtl="0">
              <a:spcBef>
                <a:spcPts val="1000"/>
              </a:spcBef>
              <a:spcAft>
                <a:spcPts val="0"/>
              </a:spcAft>
              <a:buNone/>
            </a:pPr>
            <a:r>
              <a:rPr lang="en-US" sz="3600">
                <a:solidFill>
                  <a:srgbClr val="FFFFFF"/>
                </a:solidFill>
                <a:latin typeface="Palatino"/>
                <a:ea typeface="Palatino"/>
                <a:cs typeface="Palatino"/>
                <a:sym typeface="Palatino"/>
              </a:rPr>
              <a:t>Principles of Transformational Leadership</a:t>
            </a:r>
            <a:endParaRPr sz="3600">
              <a:solidFill>
                <a:srgbClr val="FFFFFF"/>
              </a:solidFill>
              <a:latin typeface="Palatino"/>
              <a:ea typeface="Palatino"/>
              <a:cs typeface="Palatino"/>
              <a:sym typeface="Palatino"/>
            </a:endParaRPr>
          </a:p>
        </p:txBody>
      </p:sp>
      <p:pic>
        <p:nvPicPr>
          <p:cNvPr id="190" name="Google Shape;190;p27"/>
          <p:cNvPicPr preferRelativeResize="0"/>
          <p:nvPr/>
        </p:nvPicPr>
        <p:blipFill>
          <a:blip r:embed="rId3">
            <a:alphaModFix/>
          </a:blip>
          <a:stretch>
            <a:fillRect/>
          </a:stretch>
        </p:blipFill>
        <p:spPr>
          <a:xfrm>
            <a:off x="8207699" y="3473035"/>
            <a:ext cx="2590900" cy="14994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195"/>
        <p:cNvGrpSpPr/>
        <p:nvPr/>
      </p:nvGrpSpPr>
      <p:grpSpPr>
        <a:xfrm>
          <a:off x="0" y="0"/>
          <a:ext cx="0" cy="0"/>
          <a:chOff x="0" y="0"/>
          <a:chExt cx="0" cy="0"/>
        </a:xfrm>
      </p:grpSpPr>
      <p:sp>
        <p:nvSpPr>
          <p:cNvPr id="196" name="Google Shape;196;p28"/>
          <p:cNvSpPr txBox="1">
            <a:spLocks noGrp="1"/>
          </p:cNvSpPr>
          <p:nvPr>
            <p:ph type="title"/>
          </p:nvPr>
        </p:nvSpPr>
        <p:spPr>
          <a:xfrm>
            <a:off x="1066801" y="403412"/>
            <a:ext cx="10058400" cy="1685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chemeClr val="dk2"/>
              </a:buClr>
              <a:buSzPts val="1100"/>
              <a:buFont typeface="Arial"/>
              <a:buNone/>
            </a:pPr>
            <a:r>
              <a:rPr lang="en-US"/>
              <a:t>Culturally Responsive: </a:t>
            </a:r>
            <a:endParaRPr/>
          </a:p>
          <a:p>
            <a:pPr marL="0" lvl="0" indent="0" algn="ctr" rtl="0">
              <a:spcBef>
                <a:spcPts val="0"/>
              </a:spcBef>
              <a:spcAft>
                <a:spcPts val="0"/>
              </a:spcAft>
              <a:buClr>
                <a:schemeClr val="dk2"/>
              </a:buClr>
              <a:buSzPts val="1100"/>
              <a:buFont typeface="Arial"/>
              <a:buNone/>
            </a:pPr>
            <a:r>
              <a:rPr lang="en-US"/>
              <a:t>Transformational Leadership</a:t>
            </a:r>
            <a:endParaRPr/>
          </a:p>
          <a:p>
            <a:pPr marL="0" lvl="0" indent="0" algn="ctr" rtl="0">
              <a:spcBef>
                <a:spcPts val="0"/>
              </a:spcBef>
              <a:spcAft>
                <a:spcPts val="0"/>
              </a:spcAft>
              <a:buNone/>
            </a:pPr>
            <a:endParaRPr/>
          </a:p>
        </p:txBody>
      </p:sp>
      <p:sp>
        <p:nvSpPr>
          <p:cNvPr id="197" name="Google Shape;197;p28"/>
          <p:cNvSpPr txBox="1">
            <a:spLocks noGrp="1"/>
          </p:cNvSpPr>
          <p:nvPr>
            <p:ph type="body" idx="1"/>
          </p:nvPr>
        </p:nvSpPr>
        <p:spPr>
          <a:xfrm>
            <a:off x="1066800" y="2595850"/>
            <a:ext cx="10321500" cy="4125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solidFill>
                  <a:schemeClr val="dk2"/>
                </a:solidFill>
                <a:latin typeface="Times New Roman"/>
                <a:ea typeface="Times New Roman"/>
                <a:cs typeface="Times New Roman"/>
                <a:sym typeface="Times New Roman"/>
              </a:rPr>
              <a:t>“...those who stimulate and inspire followers to both achieve extraordinary outcomes, and in the process, develop their own leadership capacity. Transformational leaders help followers grow, and develop into leaders by responding to individual follower’s needs, by empowering them, and by aligning the objectives and goals of the individual followers, the leader, the group, and the larger organization."  </a:t>
            </a:r>
            <a:endParaRPr>
              <a:solidFill>
                <a:schemeClr val="dk2"/>
              </a:solidFill>
              <a:latin typeface="Times New Roman"/>
              <a:ea typeface="Times New Roman"/>
              <a:cs typeface="Times New Roman"/>
              <a:sym typeface="Times New Roman"/>
            </a:endParaRPr>
          </a:p>
          <a:p>
            <a:pPr marL="0" lvl="0" indent="0" algn="l" rtl="0">
              <a:spcBef>
                <a:spcPts val="1000"/>
              </a:spcBef>
              <a:spcAft>
                <a:spcPts val="0"/>
              </a:spcAft>
              <a:buNone/>
            </a:pPr>
            <a:endParaRPr>
              <a:solidFill>
                <a:schemeClr val="dk2"/>
              </a:solidFill>
              <a:latin typeface="Times New Roman"/>
              <a:ea typeface="Times New Roman"/>
              <a:cs typeface="Times New Roman"/>
              <a:sym typeface="Times New Roman"/>
            </a:endParaRPr>
          </a:p>
          <a:p>
            <a:pPr marL="0" lvl="0" indent="0" algn="l" rtl="0">
              <a:spcBef>
                <a:spcPts val="1000"/>
              </a:spcBef>
              <a:spcAft>
                <a:spcPts val="0"/>
              </a:spcAft>
              <a:buNone/>
            </a:pPr>
            <a:r>
              <a:rPr lang="en-US" sz="1300">
                <a:solidFill>
                  <a:schemeClr val="dk2"/>
                </a:solidFill>
                <a:latin typeface="Times New Roman"/>
                <a:ea typeface="Times New Roman"/>
                <a:cs typeface="Times New Roman"/>
                <a:sym typeface="Times New Roman"/>
              </a:rPr>
              <a:t>Resource:</a:t>
            </a:r>
            <a:r>
              <a:rPr lang="en-US" sz="1900">
                <a:solidFill>
                  <a:schemeClr val="dk2"/>
                </a:solidFill>
                <a:latin typeface="Times New Roman"/>
                <a:ea typeface="Times New Roman"/>
                <a:cs typeface="Times New Roman"/>
                <a:sym typeface="Times New Roman"/>
              </a:rPr>
              <a:t> </a:t>
            </a:r>
            <a:r>
              <a:rPr lang="en-US" sz="1400">
                <a:solidFill>
                  <a:schemeClr val="dk2"/>
                </a:solidFill>
                <a:highlight>
                  <a:srgbClr val="FFFFFF"/>
                </a:highlight>
                <a:latin typeface="Times New Roman"/>
                <a:ea typeface="Times New Roman"/>
                <a:cs typeface="Times New Roman"/>
                <a:sym typeface="Times New Roman"/>
              </a:rPr>
              <a:t>Bass, B. M. &amp; Riggio, R. E. (2006). </a:t>
            </a:r>
            <a:r>
              <a:rPr lang="en-US" sz="1400" i="1">
                <a:solidFill>
                  <a:schemeClr val="dk2"/>
                </a:solidFill>
                <a:highlight>
                  <a:srgbClr val="FFFFFF"/>
                </a:highlight>
                <a:latin typeface="Times New Roman"/>
                <a:ea typeface="Times New Roman"/>
                <a:cs typeface="Times New Roman"/>
                <a:sym typeface="Times New Roman"/>
              </a:rPr>
              <a:t>Transformational Leadership</a:t>
            </a:r>
            <a:r>
              <a:rPr lang="en-US" sz="1400">
                <a:solidFill>
                  <a:schemeClr val="dk2"/>
                </a:solidFill>
                <a:highlight>
                  <a:srgbClr val="FFFFFF"/>
                </a:highlight>
                <a:latin typeface="Times New Roman"/>
                <a:ea typeface="Times New Roman"/>
                <a:cs typeface="Times New Roman"/>
                <a:sym typeface="Times New Roman"/>
              </a:rPr>
              <a:t>, (2nd Ed.). (pp. 3)</a:t>
            </a:r>
            <a:r>
              <a:rPr lang="en-US" sz="1400" i="1">
                <a:solidFill>
                  <a:schemeClr val="dk2"/>
                </a:solidFill>
                <a:highlight>
                  <a:srgbClr val="FFFFFF"/>
                </a:highlight>
                <a:latin typeface="Times New Roman"/>
                <a:ea typeface="Times New Roman"/>
                <a:cs typeface="Times New Roman"/>
                <a:sym typeface="Times New Roman"/>
              </a:rPr>
              <a:t>.</a:t>
            </a:r>
            <a:r>
              <a:rPr lang="en-US" sz="1400">
                <a:solidFill>
                  <a:schemeClr val="dk2"/>
                </a:solidFill>
                <a:highlight>
                  <a:srgbClr val="FFFFFF"/>
                </a:highlight>
                <a:latin typeface="Times New Roman"/>
                <a:ea typeface="Times New Roman"/>
                <a:cs typeface="Times New Roman"/>
                <a:sym typeface="Times New Roman"/>
              </a:rPr>
              <a:t> Mahwah, New Jersey: Lawrence Erlbaum Associates, Inc. Retrieved from http://ehis.ebscohost.com.libproxy.chapman.edu/eds/detail?vid=7&amp;sid=b17b20e9-7469-4407-a3e4-a0fd186d1ace%40sessionmgr12&amp;hid=115&amp;bdata=JkF1dGhUeXBlPWlwLHVpZCZzaXRlPWVkcy1saXZl#db=edsebk&amp;AN=167375</a:t>
            </a:r>
            <a:endParaRPr sz="1400">
              <a:solidFill>
                <a:schemeClr val="dk2"/>
              </a:solidFill>
              <a:highlight>
                <a:srgbClr val="FFFFFF"/>
              </a:highlight>
              <a:latin typeface="Times New Roman"/>
              <a:ea typeface="Times New Roman"/>
              <a:cs typeface="Times New Roman"/>
              <a:sym typeface="Times New Roman"/>
            </a:endParaRPr>
          </a:p>
          <a:p>
            <a:pPr marL="0" lvl="0" indent="0" algn="l" rtl="0">
              <a:spcBef>
                <a:spcPts val="1000"/>
              </a:spcBef>
              <a:spcAft>
                <a:spcPts val="0"/>
              </a:spcAft>
              <a:buNone/>
            </a:pPr>
            <a:endParaRPr>
              <a:solidFill>
                <a:schemeClr val="dk2"/>
              </a:solidFill>
              <a:latin typeface="Times New Roman"/>
              <a:ea typeface="Times New Roman"/>
              <a:cs typeface="Times New Roman"/>
              <a:sym typeface="Times New Roman"/>
            </a:endParaRPr>
          </a:p>
        </p:txBody>
      </p:sp>
      <p:sp>
        <p:nvSpPr>
          <p:cNvPr id="198" name="Google Shape;198;p28"/>
          <p:cNvSpPr txBox="1">
            <a:spLocks noGrp="1"/>
          </p:cNvSpPr>
          <p:nvPr>
            <p:ph type="sldNum" idx="4294967295"/>
          </p:nvPr>
        </p:nvSpPr>
        <p:spPr>
          <a:xfrm>
            <a:off x="8382000" y="6356350"/>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203"/>
        <p:cNvGrpSpPr/>
        <p:nvPr/>
      </p:nvGrpSpPr>
      <p:grpSpPr>
        <a:xfrm>
          <a:off x="0" y="0"/>
          <a:ext cx="0" cy="0"/>
          <a:chOff x="0" y="0"/>
          <a:chExt cx="0" cy="0"/>
        </a:xfrm>
      </p:grpSpPr>
      <p:sp>
        <p:nvSpPr>
          <p:cNvPr id="204" name="Google Shape;204;p29"/>
          <p:cNvSpPr txBox="1">
            <a:spLocks noGrp="1"/>
          </p:cNvSpPr>
          <p:nvPr>
            <p:ph type="title"/>
          </p:nvPr>
        </p:nvSpPr>
        <p:spPr>
          <a:xfrm>
            <a:off x="1066801" y="12"/>
            <a:ext cx="10058400" cy="1685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Culturally Responsive: </a:t>
            </a:r>
            <a:endParaRPr/>
          </a:p>
          <a:p>
            <a:pPr marL="0" lvl="0" indent="0" algn="ctr" rtl="0">
              <a:spcBef>
                <a:spcPts val="0"/>
              </a:spcBef>
              <a:spcAft>
                <a:spcPts val="0"/>
              </a:spcAft>
              <a:buNone/>
            </a:pPr>
            <a:r>
              <a:rPr lang="en-US"/>
              <a:t>Transformational Leadership</a:t>
            </a:r>
            <a:endParaRPr/>
          </a:p>
        </p:txBody>
      </p:sp>
      <p:sp>
        <p:nvSpPr>
          <p:cNvPr id="205" name="Google Shape;205;p29"/>
          <p:cNvSpPr txBox="1">
            <a:spLocks noGrp="1"/>
          </p:cNvSpPr>
          <p:nvPr>
            <p:ph type="body" idx="1"/>
          </p:nvPr>
        </p:nvSpPr>
        <p:spPr>
          <a:xfrm>
            <a:off x="1066800" y="2595750"/>
            <a:ext cx="10058400" cy="3951600"/>
          </a:xfrm>
          <a:prstGeom prst="rect">
            <a:avLst/>
          </a:prstGeom>
        </p:spPr>
        <p:txBody>
          <a:bodyPr spcFirstLastPara="1" wrap="square" lIns="91425" tIns="45700" rIns="91425" bIns="45700" anchor="t" anchorCtr="0">
            <a:noAutofit/>
          </a:bodyPr>
          <a:lstStyle/>
          <a:p>
            <a:pPr marL="0" lvl="0" indent="0" algn="l" rtl="0">
              <a:lnSpc>
                <a:spcPct val="200000"/>
              </a:lnSpc>
              <a:spcBef>
                <a:spcPts val="1200"/>
              </a:spcBef>
              <a:spcAft>
                <a:spcPts val="0"/>
              </a:spcAft>
              <a:buClr>
                <a:schemeClr val="dk2"/>
              </a:buClr>
              <a:buSzPts val="1100"/>
              <a:buFont typeface="Arial"/>
              <a:buNone/>
            </a:pPr>
            <a:r>
              <a:rPr lang="en-US" sz="1800">
                <a:solidFill>
                  <a:schemeClr val="dk2"/>
                </a:solidFill>
                <a:latin typeface="Times New Roman"/>
                <a:ea typeface="Times New Roman"/>
                <a:cs typeface="Times New Roman"/>
                <a:sym typeface="Times New Roman"/>
              </a:rPr>
              <a:t>An Effective Practice: </a:t>
            </a:r>
            <a:r>
              <a:rPr lang="en-US" sz="1800" b="1">
                <a:solidFill>
                  <a:schemeClr val="dk2"/>
                </a:solidFill>
                <a:latin typeface="Times New Roman"/>
                <a:ea typeface="Times New Roman"/>
                <a:cs typeface="Times New Roman"/>
                <a:sym typeface="Times New Roman"/>
              </a:rPr>
              <a:t>Culturally Responsive Concept Map </a:t>
            </a:r>
            <a:r>
              <a:rPr lang="en-US" sz="1800">
                <a:solidFill>
                  <a:schemeClr val="dk2"/>
                </a:solidFill>
                <a:latin typeface="Times New Roman"/>
                <a:ea typeface="Times New Roman"/>
                <a:cs typeface="Times New Roman"/>
                <a:sym typeface="Times New Roman"/>
              </a:rPr>
              <a:t>process</a:t>
            </a:r>
            <a:endParaRPr sz="1800">
              <a:solidFill>
                <a:schemeClr val="dk2"/>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2"/>
              </a:buClr>
              <a:buSzPts val="1100"/>
              <a:buFont typeface="Arial"/>
              <a:buNone/>
            </a:pPr>
            <a:r>
              <a:rPr lang="en-US" sz="1800">
                <a:solidFill>
                  <a:schemeClr val="dk2"/>
                </a:solidFill>
                <a:latin typeface="Times New Roman"/>
                <a:ea typeface="Times New Roman"/>
                <a:cs typeface="Times New Roman"/>
                <a:sym typeface="Times New Roman"/>
              </a:rPr>
              <a:t>Concept Map process presents challenging questions for the review of personal thoughts that prevents commitments from being fully realized.</a:t>
            </a:r>
            <a:endParaRPr sz="2100">
              <a:solidFill>
                <a:schemeClr val="dk2"/>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2"/>
              </a:buClr>
              <a:buSzPts val="1100"/>
              <a:buFont typeface="Arial"/>
              <a:buNone/>
            </a:pPr>
            <a:r>
              <a:rPr lang="en-US" sz="1800">
                <a:solidFill>
                  <a:schemeClr val="dk2"/>
                </a:solidFill>
                <a:latin typeface="Times New Roman"/>
                <a:ea typeface="Times New Roman"/>
                <a:cs typeface="Times New Roman"/>
                <a:sym typeface="Times New Roman"/>
              </a:rPr>
              <a:t>Develop a framework around leadership practices that moves from blaming indicators that blocks movement into action.</a:t>
            </a:r>
            <a:endParaRPr sz="1800">
              <a:solidFill>
                <a:schemeClr val="dk2"/>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2"/>
              </a:buClr>
              <a:buSzPts val="1100"/>
              <a:buFont typeface="Arial"/>
              <a:buNone/>
            </a:pPr>
            <a:r>
              <a:rPr lang="en-US" sz="1800">
                <a:solidFill>
                  <a:schemeClr val="dk2"/>
                </a:solidFill>
                <a:latin typeface="Times New Roman"/>
                <a:ea typeface="Times New Roman"/>
                <a:cs typeface="Times New Roman"/>
                <a:sym typeface="Times New Roman"/>
              </a:rPr>
              <a:t>The guided learning experience will help individuals realize the lack of commitment to creating a culturally responsive organization and orient individuals towards collaboration and effective leadership development.</a:t>
            </a:r>
            <a:endParaRPr sz="1800">
              <a:solidFill>
                <a:schemeClr val="dk2"/>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2"/>
              </a:buClr>
              <a:buSzPts val="1100"/>
              <a:buFont typeface="Arial"/>
              <a:buNone/>
            </a:pPr>
            <a:r>
              <a:rPr lang="en-US" sz="1800">
                <a:solidFill>
                  <a:schemeClr val="dk2"/>
                </a:solidFill>
                <a:latin typeface="Times New Roman"/>
                <a:ea typeface="Times New Roman"/>
                <a:cs typeface="Times New Roman"/>
                <a:sym typeface="Times New Roman"/>
              </a:rPr>
              <a:t>The process facilitates understanding, and helps individuals realize they have control and influence over personal development by focusing on things that are not getting done.</a:t>
            </a:r>
            <a:r>
              <a:rPr lang="en-US" sz="1700">
                <a:solidFill>
                  <a:schemeClr val="dk2"/>
                </a:solidFill>
                <a:latin typeface="Times New Roman"/>
                <a:ea typeface="Times New Roman"/>
                <a:cs typeface="Times New Roman"/>
                <a:sym typeface="Times New Roman"/>
              </a:rPr>
              <a:t>   </a:t>
            </a:r>
            <a:endParaRPr sz="1700">
              <a:solidFill>
                <a:schemeClr val="dk2"/>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2"/>
              </a:buClr>
              <a:buSzPts val="1100"/>
              <a:buFont typeface="Arial"/>
              <a:buNone/>
            </a:pPr>
            <a:r>
              <a:rPr lang="en-US" sz="1400">
                <a:solidFill>
                  <a:schemeClr val="dk2"/>
                </a:solidFill>
              </a:rPr>
              <a:t> </a:t>
            </a:r>
            <a:endParaRPr sz="1400">
              <a:solidFill>
                <a:schemeClr val="dk2"/>
              </a:solidFill>
            </a:endParaRPr>
          </a:p>
          <a:p>
            <a:pPr marL="0" lvl="0" indent="0" algn="l" rtl="0">
              <a:lnSpc>
                <a:spcPct val="115000"/>
              </a:lnSpc>
              <a:spcBef>
                <a:spcPts val="1200"/>
              </a:spcBef>
              <a:spcAft>
                <a:spcPts val="0"/>
              </a:spcAft>
              <a:buClr>
                <a:schemeClr val="dk2"/>
              </a:buClr>
              <a:buSzPts val="1100"/>
              <a:buFont typeface="Arial"/>
              <a:buNone/>
            </a:pPr>
            <a:r>
              <a:rPr lang="en-US" sz="1100">
                <a:solidFill>
                  <a:schemeClr val="dk2"/>
                </a:solidFill>
              </a:rPr>
              <a:t> </a:t>
            </a:r>
            <a:endParaRPr sz="1100">
              <a:solidFill>
                <a:schemeClr val="dk2"/>
              </a:solidFill>
            </a:endParaRPr>
          </a:p>
          <a:p>
            <a:pPr marL="0" lvl="0" indent="0" algn="l" rtl="0">
              <a:lnSpc>
                <a:spcPct val="115000"/>
              </a:lnSpc>
              <a:spcBef>
                <a:spcPts val="1200"/>
              </a:spcBef>
              <a:spcAft>
                <a:spcPts val="1200"/>
              </a:spcAft>
              <a:buNone/>
            </a:pPr>
            <a:endParaRPr sz="23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210"/>
        <p:cNvGrpSpPr/>
        <p:nvPr/>
      </p:nvGrpSpPr>
      <p:grpSpPr>
        <a:xfrm>
          <a:off x="0" y="0"/>
          <a:ext cx="0" cy="0"/>
          <a:chOff x="0" y="0"/>
          <a:chExt cx="0" cy="0"/>
        </a:xfrm>
      </p:grpSpPr>
      <p:graphicFrame>
        <p:nvGraphicFramePr>
          <p:cNvPr id="211" name="Google Shape;211;p30"/>
          <p:cNvGraphicFramePr/>
          <p:nvPr/>
        </p:nvGraphicFramePr>
        <p:xfrm>
          <a:off x="1631475" y="209850"/>
          <a:ext cx="9090900" cy="6312830"/>
        </p:xfrm>
        <a:graphic>
          <a:graphicData uri="http://schemas.openxmlformats.org/drawingml/2006/table">
            <a:tbl>
              <a:tblPr>
                <a:noFill/>
                <a:tableStyleId>{1CA21ECA-94E8-435D-9C33-FF6E178DF5CE}</a:tableStyleId>
              </a:tblPr>
              <a:tblGrid>
                <a:gridCol w="1843000">
                  <a:extLst>
                    <a:ext uri="{9D8B030D-6E8A-4147-A177-3AD203B41FA5}">
                      <a16:colId xmlns:a16="http://schemas.microsoft.com/office/drawing/2014/main" val="20000"/>
                    </a:ext>
                  </a:extLst>
                </a:gridCol>
                <a:gridCol w="1475675">
                  <a:extLst>
                    <a:ext uri="{9D8B030D-6E8A-4147-A177-3AD203B41FA5}">
                      <a16:colId xmlns:a16="http://schemas.microsoft.com/office/drawing/2014/main" val="20001"/>
                    </a:ext>
                  </a:extLst>
                </a:gridCol>
                <a:gridCol w="1517675">
                  <a:extLst>
                    <a:ext uri="{9D8B030D-6E8A-4147-A177-3AD203B41FA5}">
                      <a16:colId xmlns:a16="http://schemas.microsoft.com/office/drawing/2014/main" val="20002"/>
                    </a:ext>
                  </a:extLst>
                </a:gridCol>
                <a:gridCol w="4254550">
                  <a:extLst>
                    <a:ext uri="{9D8B030D-6E8A-4147-A177-3AD203B41FA5}">
                      <a16:colId xmlns:a16="http://schemas.microsoft.com/office/drawing/2014/main" val="20003"/>
                    </a:ext>
                  </a:extLst>
                </a:gridCol>
              </a:tblGrid>
              <a:tr h="1496575">
                <a:tc>
                  <a:txBody>
                    <a:bodyPr/>
                    <a:lstStyle/>
                    <a:p>
                      <a:pPr marL="0" lvl="0" indent="0" algn="ctr" rtl="0">
                        <a:lnSpc>
                          <a:spcPct val="115000"/>
                        </a:lnSpc>
                        <a:spcBef>
                          <a:spcPts val="1200"/>
                        </a:spcBef>
                        <a:spcAft>
                          <a:spcPts val="0"/>
                        </a:spcAft>
                        <a:buNone/>
                      </a:pPr>
                      <a:r>
                        <a:rPr lang="en-US" sz="1200" b="1"/>
                        <a:t>1</a:t>
                      </a:r>
                      <a:endParaRPr sz="1200" b="1"/>
                    </a:p>
                    <a:p>
                      <a:pPr marL="0" lvl="0" indent="0" algn="ctr" rtl="0">
                        <a:lnSpc>
                          <a:spcPct val="115000"/>
                        </a:lnSpc>
                        <a:spcBef>
                          <a:spcPts val="1200"/>
                        </a:spcBef>
                        <a:spcAft>
                          <a:spcPts val="0"/>
                        </a:spcAft>
                        <a:buNone/>
                      </a:pPr>
                      <a:r>
                        <a:rPr lang="en-US" sz="1200" b="1"/>
                        <a:t>Commitment</a:t>
                      </a:r>
                      <a:endParaRPr sz="1200" b="1"/>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200" b="1"/>
                        <a:t>2</a:t>
                      </a:r>
                      <a:endParaRPr sz="1200" b="1"/>
                    </a:p>
                    <a:p>
                      <a:pPr marL="0" lvl="0" indent="0" algn="ctr" rtl="0">
                        <a:lnSpc>
                          <a:spcPct val="115000"/>
                        </a:lnSpc>
                        <a:spcBef>
                          <a:spcPts val="1200"/>
                        </a:spcBef>
                        <a:spcAft>
                          <a:spcPts val="0"/>
                        </a:spcAft>
                        <a:buNone/>
                      </a:pPr>
                      <a:r>
                        <a:rPr lang="en-US" sz="1000" b="1"/>
                        <a:t>What I’m doing or Not Doing That Prevents My Commitment from Being Fully Realized</a:t>
                      </a:r>
                      <a:endParaRPr sz="1000" b="1"/>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200" b="1"/>
                        <a:t>3</a:t>
                      </a:r>
                      <a:endParaRPr sz="1200" b="1"/>
                    </a:p>
                    <a:p>
                      <a:pPr marL="0" lvl="0" indent="0" algn="ctr" rtl="0">
                        <a:lnSpc>
                          <a:spcPct val="115000"/>
                        </a:lnSpc>
                        <a:spcBef>
                          <a:spcPts val="1200"/>
                        </a:spcBef>
                        <a:spcAft>
                          <a:spcPts val="0"/>
                        </a:spcAft>
                        <a:buNone/>
                      </a:pPr>
                      <a:r>
                        <a:rPr lang="en-US" sz="1200" b="1"/>
                        <a:t>Competing Commitment</a:t>
                      </a:r>
                      <a:endParaRPr sz="1200" b="1"/>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sz="1200" b="1"/>
                        <a:t>4</a:t>
                      </a:r>
                      <a:endParaRPr sz="1200" b="1"/>
                    </a:p>
                    <a:p>
                      <a:pPr marL="0" lvl="0" indent="0" algn="ctr" rtl="0">
                        <a:lnSpc>
                          <a:spcPct val="115000"/>
                        </a:lnSpc>
                        <a:spcBef>
                          <a:spcPts val="1200"/>
                        </a:spcBef>
                        <a:spcAft>
                          <a:spcPts val="0"/>
                        </a:spcAft>
                        <a:buNone/>
                      </a:pPr>
                      <a:r>
                        <a:rPr lang="en-US" sz="1200" b="1"/>
                        <a:t>Big Assumptions</a:t>
                      </a:r>
                      <a:endParaRPr sz="1200" b="1"/>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649925">
                <a:tc>
                  <a:txBody>
                    <a:bodyPr/>
                    <a:lstStyle/>
                    <a:p>
                      <a:pPr marL="0" lvl="0" indent="0" algn="ctr" rtl="0">
                        <a:lnSpc>
                          <a:spcPct val="115000"/>
                        </a:lnSpc>
                        <a:spcBef>
                          <a:spcPts val="1200"/>
                        </a:spcBef>
                        <a:spcAft>
                          <a:spcPts val="0"/>
                        </a:spcAft>
                        <a:buNone/>
                      </a:pPr>
                      <a:r>
                        <a:rPr lang="en-US"/>
                        <a:t> Generating collaborative conversations surrounding servicing students</a:t>
                      </a:r>
                      <a:endParaRPr/>
                    </a:p>
                    <a:p>
                      <a:pPr marL="0" lvl="0" indent="0" algn="l" rtl="0">
                        <a:lnSpc>
                          <a:spcPct val="115000"/>
                        </a:lnSpc>
                        <a:spcBef>
                          <a:spcPts val="1200"/>
                        </a:spcBef>
                        <a:spcAft>
                          <a:spcPts val="0"/>
                        </a:spcAft>
                        <a:buNone/>
                      </a:pPr>
                      <a:r>
                        <a:rPr lang="en-US"/>
                        <a:t>  </a:t>
                      </a:r>
                      <a:endParaRPr/>
                    </a:p>
                    <a:p>
                      <a:pPr marL="0" lvl="0" indent="0" algn="ctr" rtl="0">
                        <a:lnSpc>
                          <a:spcPct val="115000"/>
                        </a:lnSpc>
                        <a:spcBef>
                          <a:spcPts val="1200"/>
                        </a:spcBef>
                        <a:spcAft>
                          <a:spcPts val="0"/>
                        </a:spcAft>
                        <a:buNone/>
                      </a:pPr>
                      <a:r>
                        <a:rPr lang="en-US"/>
                        <a:t>Modeling behavior I desire in others</a:t>
                      </a:r>
                      <a:endParaRPr/>
                    </a:p>
                    <a:p>
                      <a:pPr marL="0" lvl="0" indent="0" algn="l" rtl="0">
                        <a:lnSpc>
                          <a:spcPct val="115000"/>
                        </a:lnSpc>
                        <a:spcBef>
                          <a:spcPts val="1200"/>
                        </a:spcBef>
                        <a:spcAft>
                          <a:spcPts val="0"/>
                        </a:spcAft>
                        <a:buNone/>
                      </a:pPr>
                      <a:r>
                        <a:rPr lang="en-US"/>
                        <a:t> </a:t>
                      </a:r>
                      <a:endParaRPr/>
                    </a:p>
                    <a:p>
                      <a:pPr marL="0" lvl="0" indent="0" algn="ctr" rtl="0">
                        <a:lnSpc>
                          <a:spcPct val="115000"/>
                        </a:lnSpc>
                        <a:spcBef>
                          <a:spcPts val="1200"/>
                        </a:spcBef>
                        <a:spcAft>
                          <a:spcPts val="0"/>
                        </a:spcAft>
                        <a:buNone/>
                      </a:pPr>
                      <a:r>
                        <a:rPr lang="en-US"/>
                        <a:t>Value Anti-Racism</a:t>
                      </a:r>
                      <a:endParaRPr/>
                    </a:p>
                    <a:p>
                      <a:pPr marL="0" lvl="0" indent="0" algn="ctr" rtl="0">
                        <a:lnSpc>
                          <a:spcPct val="115000"/>
                        </a:lnSpc>
                        <a:spcBef>
                          <a:spcPts val="1200"/>
                        </a:spcBef>
                        <a:spcAft>
                          <a:spcPts val="0"/>
                        </a:spcAft>
                        <a:buNone/>
                      </a:pPr>
                      <a:r>
                        <a:rPr lang="en-US"/>
                        <a:t> </a:t>
                      </a:r>
                      <a:endParaRPr/>
                    </a:p>
                    <a:p>
                      <a:pPr marL="0" lvl="0" indent="0" algn="ctr" rtl="0">
                        <a:lnSpc>
                          <a:spcPct val="115000"/>
                        </a:lnSpc>
                        <a:spcBef>
                          <a:spcPts val="1200"/>
                        </a:spcBef>
                        <a:spcAft>
                          <a:spcPts val="0"/>
                        </a:spcAft>
                        <a:buNone/>
                      </a:pPr>
                      <a:r>
                        <a:rPr lang="en-US"/>
                        <a:t> </a:t>
                      </a:r>
                      <a:endParaRPr/>
                    </a:p>
                    <a:p>
                      <a:pPr marL="0" lvl="0" indent="0" algn="ctr" rtl="0">
                        <a:lnSpc>
                          <a:spcPct val="115000"/>
                        </a:lnSpc>
                        <a:spcBef>
                          <a:spcPts val="1200"/>
                        </a:spcBef>
                        <a:spcAft>
                          <a:spcPts val="0"/>
                        </a:spcAft>
                        <a:buNone/>
                      </a:pPr>
                      <a:r>
                        <a:rPr lang="en-US"/>
                        <a:t> </a:t>
                      </a:r>
                      <a:endParaRPr/>
                    </a:p>
                    <a:p>
                      <a:pPr marL="0" lvl="0" indent="0" algn="l" rtl="0">
                        <a:lnSpc>
                          <a:spcPct val="115000"/>
                        </a:lnSpc>
                        <a:spcBef>
                          <a:spcPts val="1200"/>
                        </a:spcBef>
                        <a:spcAft>
                          <a:spcPts val="0"/>
                        </a:spcAft>
                        <a:buNone/>
                      </a:pPr>
                      <a:r>
                        <a:rPr lang="en-US"/>
                        <a:t> </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US"/>
                        <a:t> I am not identifying specific task oriented towards collaborating with co-workers to create a culturally responsive learning environment </a:t>
                      </a:r>
                      <a:endParaRPr/>
                    </a:p>
                    <a:p>
                      <a:pPr marL="0" lvl="0" indent="0" algn="l" rtl="0">
                        <a:lnSpc>
                          <a:spcPct val="115000"/>
                        </a:lnSpc>
                        <a:spcBef>
                          <a:spcPts val="1200"/>
                        </a:spcBef>
                        <a:spcAft>
                          <a:spcPts val="0"/>
                        </a:spcAft>
                        <a:buNone/>
                      </a:pPr>
                      <a:r>
                        <a:rPr lang="en-US"/>
                        <a:t>I am not consciously engaging in effective collaboration efforts</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en-US"/>
                        <a:t>I am committed to not enhancing my leadership skills</a:t>
                      </a:r>
                      <a:endParaRPr/>
                    </a:p>
                    <a:p>
                      <a:pPr marL="0" lvl="0" indent="0" algn="ctr" rtl="0">
                        <a:lnSpc>
                          <a:spcPct val="115000"/>
                        </a:lnSpc>
                        <a:spcBef>
                          <a:spcPts val="1200"/>
                        </a:spcBef>
                        <a:spcAft>
                          <a:spcPts val="0"/>
                        </a:spcAft>
                        <a:buNone/>
                      </a:pPr>
                      <a:r>
                        <a:rPr lang="en-US"/>
                        <a:t> </a:t>
                      </a:r>
                      <a:endParaRPr/>
                    </a:p>
                    <a:p>
                      <a:pPr marL="0" lvl="0" indent="0" algn="ctr" rtl="0">
                        <a:lnSpc>
                          <a:spcPct val="115000"/>
                        </a:lnSpc>
                        <a:spcBef>
                          <a:spcPts val="1200"/>
                        </a:spcBef>
                        <a:spcAft>
                          <a:spcPts val="0"/>
                        </a:spcAft>
                        <a:buNone/>
                      </a:pPr>
                      <a:r>
                        <a:rPr lang="en-US"/>
                        <a:t>Fear of taking on leadership roles and responsibilities</a:t>
                      </a:r>
                      <a:endParaRPr/>
                    </a:p>
                    <a:p>
                      <a:pPr marL="0" lvl="0" indent="0" algn="ctr" rtl="0">
                        <a:lnSpc>
                          <a:spcPct val="115000"/>
                        </a:lnSpc>
                        <a:spcBef>
                          <a:spcPts val="1200"/>
                        </a:spcBef>
                        <a:spcAft>
                          <a:spcPts val="0"/>
                        </a:spcAft>
                        <a:buNone/>
                      </a:pPr>
                      <a:r>
                        <a:rPr lang="en-US"/>
                        <a:t> </a:t>
                      </a:r>
                      <a:endParaRPr/>
                    </a:p>
                    <a:p>
                      <a:pPr marL="0" lvl="0" indent="0" algn="ctr" rtl="0">
                        <a:lnSpc>
                          <a:spcPct val="115000"/>
                        </a:lnSpc>
                        <a:spcBef>
                          <a:spcPts val="1200"/>
                        </a:spcBef>
                        <a:spcAft>
                          <a:spcPts val="0"/>
                        </a:spcAft>
                        <a:buNone/>
                      </a:pPr>
                      <a:r>
                        <a:rPr lang="en-US"/>
                        <a:t>I am not committed to being seen as a leader</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0"/>
                        </a:spcAft>
                        <a:buNone/>
                      </a:pPr>
                      <a:r>
                        <a:rPr lang="en-US"/>
                        <a:t> I assume that if I were to be seen or identified as a leader, then I become ultimately responsible for results both good and bad</a:t>
                      </a:r>
                      <a:endParaRPr/>
                    </a:p>
                    <a:p>
                      <a:pPr marL="0" lvl="0" indent="0" algn="l" rtl="0">
                        <a:lnSpc>
                          <a:spcPct val="115000"/>
                        </a:lnSpc>
                        <a:spcBef>
                          <a:spcPts val="1200"/>
                        </a:spcBef>
                        <a:spcAft>
                          <a:spcPts val="0"/>
                        </a:spcAft>
                        <a:buNone/>
                      </a:pPr>
                      <a:r>
                        <a:rPr lang="en-US"/>
                        <a:t> </a:t>
                      </a:r>
                      <a:endParaRPr/>
                    </a:p>
                    <a:p>
                      <a:pPr marL="0" lvl="0" indent="0" algn="ctr" rtl="0">
                        <a:lnSpc>
                          <a:spcPct val="115000"/>
                        </a:lnSpc>
                        <a:spcBef>
                          <a:spcPts val="1200"/>
                        </a:spcBef>
                        <a:spcAft>
                          <a:spcPts val="0"/>
                        </a:spcAft>
                        <a:buNone/>
                      </a:pPr>
                      <a:r>
                        <a:rPr lang="en-US"/>
                        <a:t>I assume that if I go against the grain I will experience rejection or viewed as an outcast</a:t>
                      </a:r>
                      <a:endParaRPr/>
                    </a:p>
                    <a:p>
                      <a:pPr marL="0" lvl="0" indent="0" algn="l" rtl="0">
                        <a:lnSpc>
                          <a:spcPct val="115000"/>
                        </a:lnSpc>
                        <a:spcBef>
                          <a:spcPts val="1200"/>
                        </a:spcBef>
                        <a:spcAft>
                          <a:spcPts val="0"/>
                        </a:spcAft>
                        <a:buNone/>
                      </a:pPr>
                      <a:r>
                        <a:rPr lang="en-US"/>
                        <a:t> </a:t>
                      </a:r>
                      <a:endParaRPr/>
                    </a:p>
                    <a:p>
                      <a:pPr marL="0" lvl="0" indent="0" algn="ctr" rtl="0">
                        <a:lnSpc>
                          <a:spcPct val="115000"/>
                        </a:lnSpc>
                        <a:spcBef>
                          <a:spcPts val="1200"/>
                        </a:spcBef>
                        <a:spcAft>
                          <a:spcPts val="0"/>
                        </a:spcAft>
                        <a:buNone/>
                      </a:pPr>
                      <a:r>
                        <a:rPr lang="en-US"/>
                        <a:t>I am comfortable with current systemic practices, because if I did not then my ideas or different working strategies would be met with resistance</a:t>
                      </a:r>
                      <a:endParaRPr/>
                    </a:p>
                    <a:p>
                      <a:pPr marL="0" lvl="0" indent="0" algn="ctr" rtl="0">
                        <a:lnSpc>
                          <a:spcPct val="115000"/>
                        </a:lnSpc>
                        <a:spcBef>
                          <a:spcPts val="1200"/>
                        </a:spcBef>
                        <a:spcAft>
                          <a:spcPts val="0"/>
                        </a:spcAft>
                        <a:buNone/>
                      </a:pPr>
                      <a:r>
                        <a:rPr lang="en-US"/>
                        <a:t> </a:t>
                      </a:r>
                      <a:endParaRPr/>
                    </a:p>
                    <a:p>
                      <a:pPr marL="0" lvl="0" indent="0" algn="ctr" rtl="0">
                        <a:lnSpc>
                          <a:spcPct val="115000"/>
                        </a:lnSpc>
                        <a:spcBef>
                          <a:spcPts val="1200"/>
                        </a:spcBef>
                        <a:spcAft>
                          <a:spcPts val="0"/>
                        </a:spcAft>
                        <a:buNone/>
                      </a:pPr>
                      <a:r>
                        <a:rPr lang="en-US"/>
                        <a:t>I assume that if I confront responsibility then I would be held accountable and people would see my weaknesses</a:t>
                      </a:r>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12" name="Google Shape;212;p30"/>
          <p:cNvSpPr txBox="1">
            <a:spLocks noGrp="1"/>
          </p:cNvSpPr>
          <p:nvPr>
            <p:ph type="sldNum" idx="12"/>
          </p:nvPr>
        </p:nvSpPr>
        <p:spPr>
          <a:xfrm>
            <a:off x="8610600" y="6356350"/>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1"/>
          <p:cNvSpPr txBox="1">
            <a:spLocks noGrp="1"/>
          </p:cNvSpPr>
          <p:nvPr>
            <p:ph type="title"/>
          </p:nvPr>
        </p:nvSpPr>
        <p:spPr>
          <a:xfrm>
            <a:off x="247135" y="1335091"/>
            <a:ext cx="3583500" cy="16119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Questions for the Panelists</a:t>
            </a:r>
            <a:endParaRPr/>
          </a:p>
        </p:txBody>
      </p:sp>
      <p:sp>
        <p:nvSpPr>
          <p:cNvPr id="219" name="Google Shape;219;p31"/>
          <p:cNvSpPr txBox="1">
            <a:spLocks noGrp="1"/>
          </p:cNvSpPr>
          <p:nvPr>
            <p:ph type="body" idx="1"/>
          </p:nvPr>
        </p:nvSpPr>
        <p:spPr>
          <a:xfrm>
            <a:off x="4360750" y="1112100"/>
            <a:ext cx="7172100" cy="5459100"/>
          </a:xfrm>
          <a:prstGeom prst="rect">
            <a:avLst/>
          </a:prstGeom>
        </p:spPr>
        <p:txBody>
          <a:bodyPr spcFirstLastPara="1" wrap="square" lIns="91425" tIns="45700" rIns="91425" bIns="45700" anchor="t" anchorCtr="0">
            <a:noAutofit/>
          </a:bodyPr>
          <a:lstStyle/>
          <a:p>
            <a:pPr marL="457200" lvl="0" indent="-425450" algn="l" rtl="0">
              <a:spcBef>
                <a:spcPts val="1000"/>
              </a:spcBef>
              <a:spcAft>
                <a:spcPts val="0"/>
              </a:spcAft>
              <a:buSzPts val="3100"/>
              <a:buAutoNum type="arabicPeriod"/>
            </a:pPr>
            <a:r>
              <a:rPr lang="en-US" sz="3100"/>
              <a:t>How have you decided to enter the space and work toward change?</a:t>
            </a:r>
            <a:endParaRPr sz="3100"/>
          </a:p>
          <a:p>
            <a:pPr marL="457200" lvl="0" indent="-425450" algn="l" rtl="0">
              <a:spcBef>
                <a:spcPts val="0"/>
              </a:spcBef>
              <a:spcAft>
                <a:spcPts val="0"/>
              </a:spcAft>
              <a:buSzPts val="3100"/>
              <a:buAutoNum type="arabicPeriod"/>
            </a:pPr>
            <a:r>
              <a:rPr lang="en-US" sz="3100"/>
              <a:t>What does anti-racism mean to you?</a:t>
            </a:r>
            <a:endParaRPr sz="3100"/>
          </a:p>
          <a:p>
            <a:pPr marL="457200" lvl="0" indent="-425450" algn="l" rtl="0">
              <a:spcBef>
                <a:spcPts val="0"/>
              </a:spcBef>
              <a:spcAft>
                <a:spcPts val="0"/>
              </a:spcAft>
              <a:buSzPts val="3100"/>
              <a:buAutoNum type="arabicPeriod"/>
            </a:pPr>
            <a:r>
              <a:rPr lang="en-US" sz="3100"/>
              <a:t>What resources and effective practices do you most lean on?</a:t>
            </a:r>
            <a:endParaRPr sz="3100"/>
          </a:p>
          <a:p>
            <a:pPr marL="457200" lvl="0" indent="-425450" algn="l" rtl="0">
              <a:spcBef>
                <a:spcPts val="0"/>
              </a:spcBef>
              <a:spcAft>
                <a:spcPts val="0"/>
              </a:spcAft>
              <a:buSzPts val="3100"/>
              <a:buAutoNum type="arabicPeriod"/>
            </a:pPr>
            <a:r>
              <a:rPr lang="en-US" sz="3100"/>
              <a:t>How does anti-racism fit into curriculum design? </a:t>
            </a:r>
            <a:endParaRPr sz="3100"/>
          </a:p>
          <a:p>
            <a:pPr marL="457200" lvl="0" indent="-425450" algn="l" rtl="0">
              <a:spcBef>
                <a:spcPts val="0"/>
              </a:spcBef>
              <a:spcAft>
                <a:spcPts val="0"/>
              </a:spcAft>
              <a:buSzPts val="3100"/>
              <a:buAutoNum type="arabicPeriod"/>
            </a:pPr>
            <a:r>
              <a:rPr lang="en-US" sz="3100"/>
              <a:t>What could be the first step or something for faculty to do?</a:t>
            </a:r>
            <a:endParaRPr sz="3100"/>
          </a:p>
          <a:p>
            <a:pPr marL="457200" lvl="0" indent="-425450" algn="l" rtl="0">
              <a:spcBef>
                <a:spcPts val="0"/>
              </a:spcBef>
              <a:spcAft>
                <a:spcPts val="0"/>
              </a:spcAft>
              <a:buSzPts val="3100"/>
              <a:buAutoNum type="arabicPeriod"/>
            </a:pPr>
            <a:r>
              <a:rPr lang="en-US" sz="3100"/>
              <a:t>What could be something administration and staff can do?</a:t>
            </a:r>
            <a:endParaRPr sz="3100"/>
          </a:p>
        </p:txBody>
      </p:sp>
      <p:pic>
        <p:nvPicPr>
          <p:cNvPr id="221" name="Google Shape;221;p31"/>
          <p:cNvPicPr preferRelativeResize="0"/>
          <p:nvPr/>
        </p:nvPicPr>
        <p:blipFill>
          <a:blip r:embed="rId3">
            <a:alphaModFix/>
          </a:blip>
          <a:stretch>
            <a:fillRect/>
          </a:stretch>
        </p:blipFill>
        <p:spPr>
          <a:xfrm>
            <a:off x="1286788" y="3168552"/>
            <a:ext cx="1656576" cy="21013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xEl>
                                              <p:pRg st="0" end="0"/>
                                            </p:txEl>
                                          </p:spTgt>
                                        </p:tgtEl>
                                        <p:attrNameLst>
                                          <p:attrName>style.visibility</p:attrName>
                                        </p:attrNameLst>
                                      </p:cBhvr>
                                      <p:to>
                                        <p:strVal val="visible"/>
                                      </p:to>
                                    </p:set>
                                    <p:animEffect transition="in" filter="fade">
                                      <p:cBhvr>
                                        <p:cTn id="7" dur="1000"/>
                                        <p:tgtEl>
                                          <p:spTgt spid="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9">
                                            <p:txEl>
                                              <p:pRg st="1" end="1"/>
                                            </p:txEl>
                                          </p:spTgt>
                                        </p:tgtEl>
                                        <p:attrNameLst>
                                          <p:attrName>style.visibility</p:attrName>
                                        </p:attrNameLst>
                                      </p:cBhvr>
                                      <p:to>
                                        <p:strVal val="visible"/>
                                      </p:to>
                                    </p:set>
                                    <p:animEffect transition="in" filter="fade">
                                      <p:cBhvr>
                                        <p:cTn id="12" dur="1000"/>
                                        <p:tgtEl>
                                          <p:spTgt spid="2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9">
                                            <p:txEl>
                                              <p:pRg st="2" end="2"/>
                                            </p:txEl>
                                          </p:spTgt>
                                        </p:tgtEl>
                                        <p:attrNameLst>
                                          <p:attrName>style.visibility</p:attrName>
                                        </p:attrNameLst>
                                      </p:cBhvr>
                                      <p:to>
                                        <p:strVal val="visible"/>
                                      </p:to>
                                    </p:set>
                                    <p:animEffect transition="in" filter="fade">
                                      <p:cBhvr>
                                        <p:cTn id="17" dur="1000"/>
                                        <p:tgtEl>
                                          <p:spTgt spid="2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9">
                                            <p:txEl>
                                              <p:pRg st="3" end="3"/>
                                            </p:txEl>
                                          </p:spTgt>
                                        </p:tgtEl>
                                        <p:attrNameLst>
                                          <p:attrName>style.visibility</p:attrName>
                                        </p:attrNameLst>
                                      </p:cBhvr>
                                      <p:to>
                                        <p:strVal val="visible"/>
                                      </p:to>
                                    </p:set>
                                    <p:animEffect transition="in" filter="fade">
                                      <p:cBhvr>
                                        <p:cTn id="22" dur="1000"/>
                                        <p:tgtEl>
                                          <p:spTgt spid="2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9">
                                            <p:txEl>
                                              <p:pRg st="4" end="4"/>
                                            </p:txEl>
                                          </p:spTgt>
                                        </p:tgtEl>
                                        <p:attrNameLst>
                                          <p:attrName>style.visibility</p:attrName>
                                        </p:attrNameLst>
                                      </p:cBhvr>
                                      <p:to>
                                        <p:strVal val="visible"/>
                                      </p:to>
                                    </p:set>
                                    <p:animEffect transition="in" filter="fade">
                                      <p:cBhvr>
                                        <p:cTn id="27" dur="1000"/>
                                        <p:tgtEl>
                                          <p:spTgt spid="2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9">
                                            <p:txEl>
                                              <p:pRg st="5" end="5"/>
                                            </p:txEl>
                                          </p:spTgt>
                                        </p:tgtEl>
                                        <p:attrNameLst>
                                          <p:attrName>style.visibility</p:attrName>
                                        </p:attrNameLst>
                                      </p:cBhvr>
                                      <p:to>
                                        <p:strVal val="visible"/>
                                      </p:to>
                                    </p:set>
                                    <p:animEffect transition="in" filter="fade">
                                      <p:cBhvr>
                                        <p:cTn id="32" dur="1000"/>
                                        <p:tgtEl>
                                          <p:spTgt spid="2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2"/>
          <p:cNvSpPr txBox="1">
            <a:spLocks noGrp="1"/>
          </p:cNvSpPr>
          <p:nvPr>
            <p:ph type="title"/>
          </p:nvPr>
        </p:nvSpPr>
        <p:spPr>
          <a:xfrm>
            <a:off x="291235" y="2371516"/>
            <a:ext cx="3583500" cy="16119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Chat</a:t>
            </a:r>
            <a:endParaRPr/>
          </a:p>
          <a:p>
            <a:pPr marL="0" lvl="0" indent="0" algn="ctr" rtl="0">
              <a:spcBef>
                <a:spcPts val="0"/>
              </a:spcBef>
              <a:spcAft>
                <a:spcPts val="0"/>
              </a:spcAft>
              <a:buNone/>
            </a:pPr>
            <a:r>
              <a:rPr lang="en-US"/>
              <a:t>Questions</a:t>
            </a:r>
            <a:endParaRPr/>
          </a:p>
        </p:txBody>
      </p:sp>
      <p:pic>
        <p:nvPicPr>
          <p:cNvPr id="229" name="Google Shape;229;p32"/>
          <p:cNvPicPr preferRelativeResize="0"/>
          <p:nvPr/>
        </p:nvPicPr>
        <p:blipFill>
          <a:blip r:embed="rId3">
            <a:alphaModFix/>
          </a:blip>
          <a:stretch>
            <a:fillRect/>
          </a:stretch>
        </p:blipFill>
        <p:spPr>
          <a:xfrm>
            <a:off x="4498750" y="1259975"/>
            <a:ext cx="6610850" cy="4407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88"/>
        <p:cNvGrpSpPr/>
        <p:nvPr/>
      </p:nvGrpSpPr>
      <p:grpSpPr>
        <a:xfrm>
          <a:off x="0" y="0"/>
          <a:ext cx="0" cy="0"/>
          <a:chOff x="0" y="0"/>
          <a:chExt cx="0" cy="0"/>
        </a:xfrm>
      </p:grpSpPr>
      <p:sp>
        <p:nvSpPr>
          <p:cNvPr id="89" name="Google Shape;89;p15"/>
          <p:cNvSpPr txBox="1">
            <a:spLocks noGrp="1"/>
          </p:cNvSpPr>
          <p:nvPr>
            <p:ph type="title"/>
          </p:nvPr>
        </p:nvSpPr>
        <p:spPr>
          <a:xfrm>
            <a:off x="1066801" y="403412"/>
            <a:ext cx="10058400" cy="1685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2"/>
              </a:buClr>
              <a:buSzPts val="3600"/>
              <a:buFont typeface="Palatino"/>
              <a:buNone/>
            </a:pPr>
            <a:r>
              <a:rPr lang="en-US"/>
              <a:t>Session Description</a:t>
            </a:r>
            <a:endParaRPr/>
          </a:p>
        </p:txBody>
      </p:sp>
      <p:sp>
        <p:nvSpPr>
          <p:cNvPr id="90" name="Google Shape;90;p15"/>
          <p:cNvSpPr txBox="1">
            <a:spLocks noGrp="1"/>
          </p:cNvSpPr>
          <p:nvPr>
            <p:ph type="body" idx="1"/>
          </p:nvPr>
        </p:nvSpPr>
        <p:spPr>
          <a:xfrm>
            <a:off x="1066800" y="2662569"/>
            <a:ext cx="10058400" cy="3120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74831"/>
              </a:buClr>
              <a:buSzPts val="2800"/>
              <a:buNone/>
            </a:pPr>
            <a:r>
              <a:rPr lang="en-US"/>
              <a:t>As educational leaders, we have the collective responsibility to lead the design of curriculum that supports our students and celebrates their diverse perspectives and lived experiences.  Discipline faculty need to assess and revamp their curriculum through an antiracist lens and ensure teaching methods are inclusive.  In this session, the presenters will share effective practices and actions that leaders can take to review and design culturally responsive curricula, support services, and instruction.  </a:t>
            </a:r>
            <a:endParaRPr/>
          </a:p>
        </p:txBody>
      </p:sp>
      <p:sp>
        <p:nvSpPr>
          <p:cNvPr id="91" name="Google Shape;91;p15"/>
          <p:cNvSpPr txBox="1">
            <a:spLocks noGrp="1"/>
          </p:cNvSpPr>
          <p:nvPr>
            <p:ph type="sldNum" idx="4294967295"/>
          </p:nvPr>
        </p:nvSpPr>
        <p:spPr>
          <a:xfrm>
            <a:off x="8382000" y="6356350"/>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3"/>
          <p:cNvSpPr txBox="1">
            <a:spLocks noGrp="1"/>
          </p:cNvSpPr>
          <p:nvPr>
            <p:ph type="title"/>
          </p:nvPr>
        </p:nvSpPr>
        <p:spPr>
          <a:xfrm>
            <a:off x="815926" y="5176909"/>
            <a:ext cx="10547700" cy="150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Thank you!</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4"/>
          <p:cNvSpPr txBox="1">
            <a:spLocks noGrp="1"/>
          </p:cNvSpPr>
          <p:nvPr>
            <p:ph type="title"/>
          </p:nvPr>
        </p:nvSpPr>
        <p:spPr>
          <a:xfrm>
            <a:off x="1277650" y="365125"/>
            <a:ext cx="10046100" cy="774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Resources</a:t>
            </a:r>
            <a:endParaRPr/>
          </a:p>
        </p:txBody>
      </p:sp>
      <p:sp>
        <p:nvSpPr>
          <p:cNvPr id="242" name="Google Shape;242;p34"/>
          <p:cNvSpPr txBox="1">
            <a:spLocks noGrp="1"/>
          </p:cNvSpPr>
          <p:nvPr>
            <p:ph type="body" idx="1"/>
          </p:nvPr>
        </p:nvSpPr>
        <p:spPr>
          <a:xfrm>
            <a:off x="1424400" y="1217050"/>
            <a:ext cx="9911700" cy="5505600"/>
          </a:xfrm>
          <a:prstGeom prst="rect">
            <a:avLst/>
          </a:prstGeom>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None/>
            </a:pPr>
            <a:r>
              <a:rPr lang="en-US" sz="2000">
                <a:solidFill>
                  <a:srgbClr val="000000"/>
                </a:solidFill>
                <a:highlight>
                  <a:srgbClr val="FFFFFF"/>
                </a:highlight>
              </a:rPr>
              <a:t>Hammond, Zaretta. (2014). Culturally Responsive Teaching and the Brain: Promoting Authentic Engagement and Rigor Among Culturally and Linguistically Diverse Students. Thousand Oaks, CA: Corwin.</a:t>
            </a:r>
            <a:endParaRPr sz="2000">
              <a:solidFill>
                <a:srgbClr val="000000"/>
              </a:solidFill>
            </a:endParaRPr>
          </a:p>
          <a:p>
            <a:pPr marL="457200" lvl="0" indent="-457200" algn="l" rtl="0">
              <a:lnSpc>
                <a:spcPct val="100000"/>
              </a:lnSpc>
              <a:spcBef>
                <a:spcPts val="600"/>
              </a:spcBef>
              <a:spcAft>
                <a:spcPts val="0"/>
              </a:spcAft>
              <a:buNone/>
            </a:pPr>
            <a:r>
              <a:rPr lang="en-US" sz="2000">
                <a:solidFill>
                  <a:srgbClr val="000000"/>
                </a:solidFill>
              </a:rPr>
              <a:t>Kendi, Ibram X. (2019). How to be an Antiracist. New York: One World.</a:t>
            </a:r>
            <a:endParaRPr sz="2000">
              <a:solidFill>
                <a:srgbClr val="000000"/>
              </a:solidFill>
            </a:endParaRPr>
          </a:p>
          <a:p>
            <a:pPr marL="457200" lvl="0" indent="-457200" algn="l" rtl="0">
              <a:lnSpc>
                <a:spcPct val="100000"/>
              </a:lnSpc>
              <a:spcBef>
                <a:spcPts val="600"/>
              </a:spcBef>
              <a:spcAft>
                <a:spcPts val="0"/>
              </a:spcAft>
              <a:buNone/>
            </a:pPr>
            <a:r>
              <a:rPr lang="en-US" sz="2000">
                <a:solidFill>
                  <a:srgbClr val="000000"/>
                </a:solidFill>
              </a:rPr>
              <a:t>Love, Barbara, Dejong, Keri, and Hughbanks, Christopher (2007). Critical Liberation Theory. Social Justice Education. Amherst: University of Massachusetts. </a:t>
            </a:r>
            <a:endParaRPr sz="2000">
              <a:solidFill>
                <a:srgbClr val="000000"/>
              </a:solidFill>
            </a:endParaRPr>
          </a:p>
          <a:p>
            <a:pPr marL="457200" lvl="0" indent="-457200" algn="l" rtl="0">
              <a:lnSpc>
                <a:spcPct val="100000"/>
              </a:lnSpc>
              <a:spcBef>
                <a:spcPts val="600"/>
              </a:spcBef>
              <a:spcAft>
                <a:spcPts val="0"/>
              </a:spcAft>
              <a:buNone/>
            </a:pPr>
            <a:r>
              <a:rPr lang="en-US" sz="2000">
                <a:solidFill>
                  <a:srgbClr val="000000"/>
                </a:solidFill>
              </a:rPr>
              <a:t>Major, Amielle. (2020, May). How to Develop Culturally Responsive Teaching for Distance Learning. </a:t>
            </a:r>
            <a:r>
              <a:rPr lang="en-US" sz="2000" i="1">
                <a:solidFill>
                  <a:srgbClr val="000000"/>
                </a:solidFill>
              </a:rPr>
              <a:t>Mindshift. </a:t>
            </a:r>
            <a:r>
              <a:rPr lang="en-US" sz="2000">
                <a:solidFill>
                  <a:srgbClr val="000000"/>
                </a:solidFill>
              </a:rPr>
              <a:t>KQED. </a:t>
            </a:r>
            <a:r>
              <a:rPr lang="en-US" sz="2000" u="sng">
                <a:solidFill>
                  <a:srgbClr val="000000"/>
                </a:solidFill>
                <a:hlinkClick r:id="rId3"/>
              </a:rPr>
              <a:t>https://www.kqed.org/mindshift/55941/how-to-develop-culturally-responsive-teaching-for-distance-learning</a:t>
            </a:r>
            <a:r>
              <a:rPr lang="en-US" sz="2000" b="1">
                <a:solidFill>
                  <a:srgbClr val="000000"/>
                </a:solidFill>
              </a:rPr>
              <a:t>.</a:t>
            </a:r>
            <a:endParaRPr sz="2000" b="1">
              <a:solidFill>
                <a:srgbClr val="000000"/>
              </a:solidFill>
            </a:endParaRPr>
          </a:p>
          <a:p>
            <a:pPr marL="457200" lvl="0" indent="-457200" algn="l" rtl="0">
              <a:lnSpc>
                <a:spcPct val="100000"/>
              </a:lnSpc>
              <a:spcBef>
                <a:spcPts val="600"/>
              </a:spcBef>
              <a:spcAft>
                <a:spcPts val="0"/>
              </a:spcAft>
              <a:buNone/>
            </a:pPr>
            <a:r>
              <a:rPr lang="en-US" sz="2000">
                <a:solidFill>
                  <a:srgbClr val="000000"/>
                </a:solidFill>
              </a:rPr>
              <a:t>Sims, Jeremiah J., Taylor-Mendoza, Jennifer, Hotep, Lasana O., Wallace, Jeramy, Conaway, Tabitha. (2020). Minding the Obligation Gap in the Community College. New York: Peter Lang. </a:t>
            </a:r>
            <a:r>
              <a:rPr lang="en-US" sz="1900" u="sng">
                <a:solidFill>
                  <a:srgbClr val="000000"/>
                </a:solidFill>
                <a:hlinkClick r:id="rId4"/>
              </a:rPr>
              <a:t>http://www.mindingtheobligationgap.com/</a:t>
            </a:r>
            <a:endParaRPr sz="2800">
              <a:solidFill>
                <a:srgbClr val="000000"/>
              </a:solidFill>
            </a:endParaRPr>
          </a:p>
          <a:p>
            <a:pPr marL="457200" lvl="0" indent="-457200" algn="l" rtl="0">
              <a:lnSpc>
                <a:spcPct val="100000"/>
              </a:lnSpc>
              <a:spcBef>
                <a:spcPts val="600"/>
              </a:spcBef>
              <a:spcAft>
                <a:spcPts val="0"/>
              </a:spcAft>
              <a:buNone/>
            </a:pPr>
            <a:r>
              <a:rPr lang="en-US" sz="2000">
                <a:solidFill>
                  <a:srgbClr val="000000"/>
                </a:solidFill>
              </a:rPr>
              <a:t>Wood, Luke and Frank Harris, III. (2020). Addressing Anti-Blackness on Campus: Implications for Educators and Institutions. CORA Learning. </a:t>
            </a:r>
            <a:r>
              <a:rPr lang="en-US" sz="2000" u="sng">
                <a:solidFill>
                  <a:srgbClr val="000000"/>
                </a:solidFill>
                <a:hlinkClick r:id="rId5"/>
              </a:rPr>
              <a:t>https://www.youtube.com/watch?v=XLfJME7gnKk&amp;t=2910s</a:t>
            </a:r>
            <a:r>
              <a:rPr lang="en-US" sz="2000">
                <a:solidFill>
                  <a:srgbClr val="000000"/>
                </a:solidFill>
              </a:rPr>
              <a:t>.</a:t>
            </a:r>
            <a:endParaRPr sz="2000">
              <a:solidFill>
                <a:srgbClr val="000000"/>
              </a:solidFill>
            </a:endParaRPr>
          </a:p>
          <a:p>
            <a:pPr marL="457200" lvl="0" indent="-400050" algn="l" rtl="0">
              <a:lnSpc>
                <a:spcPct val="100000"/>
              </a:lnSpc>
              <a:spcBef>
                <a:spcPts val="600"/>
              </a:spcBef>
              <a:spcAft>
                <a:spcPts val="600"/>
              </a:spcAft>
              <a:buClr>
                <a:schemeClr val="dk2"/>
              </a:buClr>
              <a:buSzPts val="1100"/>
              <a:buFont typeface="Arial"/>
              <a:buNone/>
            </a:pPr>
            <a:endParaRPr sz="2200">
              <a:solidFill>
                <a:schemeClr val="dk2"/>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6"/>
          <p:cNvSpPr txBox="1">
            <a:spLocks noGrp="1"/>
          </p:cNvSpPr>
          <p:nvPr>
            <p:ph type="sldNum" idx="12"/>
          </p:nvPr>
        </p:nvSpPr>
        <p:spPr>
          <a:xfrm>
            <a:off x="8382000" y="6356350"/>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
        <p:nvSpPr>
          <p:cNvPr id="98" name="Google Shape;98;p16"/>
          <p:cNvSpPr txBox="1">
            <a:spLocks noGrp="1"/>
          </p:cNvSpPr>
          <p:nvPr>
            <p:ph type="title"/>
          </p:nvPr>
        </p:nvSpPr>
        <p:spPr>
          <a:xfrm>
            <a:off x="1066800" y="403401"/>
            <a:ext cx="10058400" cy="8883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dirty="0">
                <a:solidFill>
                  <a:srgbClr val="FFFFFF"/>
                </a:solidFill>
              </a:rPr>
              <a:t>Use the CHAT for QUESTIONS</a:t>
            </a:r>
            <a:endParaRPr dirty="0">
              <a:solidFill>
                <a:srgbClr val="FFFFFF"/>
              </a:solidFill>
            </a:endParaRPr>
          </a:p>
        </p:txBody>
      </p:sp>
      <p:pic>
        <p:nvPicPr>
          <p:cNvPr id="99" name="Google Shape;99;p16"/>
          <p:cNvPicPr preferRelativeResize="0"/>
          <p:nvPr/>
        </p:nvPicPr>
        <p:blipFill rotWithShape="1">
          <a:blip r:embed="rId3">
            <a:alphaModFix/>
          </a:blip>
          <a:srcRect r="1623"/>
          <a:stretch/>
        </p:blipFill>
        <p:spPr>
          <a:xfrm>
            <a:off x="1451825" y="1429375"/>
            <a:ext cx="9228827" cy="52920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1066801" y="403412"/>
            <a:ext cx="10058400" cy="168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Today, we will  </a:t>
            </a:r>
            <a:endParaRPr/>
          </a:p>
        </p:txBody>
      </p:sp>
      <p:sp>
        <p:nvSpPr>
          <p:cNvPr id="106" name="Google Shape;106;p17"/>
          <p:cNvSpPr txBox="1">
            <a:spLocks noGrp="1"/>
          </p:cNvSpPr>
          <p:nvPr>
            <p:ph type="body" idx="1"/>
          </p:nvPr>
        </p:nvSpPr>
        <p:spPr>
          <a:xfrm>
            <a:off x="890025" y="2491025"/>
            <a:ext cx="10399800" cy="4056000"/>
          </a:xfrm>
          <a:prstGeom prst="rect">
            <a:avLst/>
          </a:prstGeom>
        </p:spPr>
        <p:txBody>
          <a:bodyPr spcFirstLastPara="1" wrap="square" lIns="91425" tIns="45700" rIns="91425" bIns="45700" anchor="t" anchorCtr="0">
            <a:noAutofit/>
          </a:bodyPr>
          <a:lstStyle/>
          <a:p>
            <a:pPr marL="457200" lvl="0" indent="-431800" algn="l" rtl="0">
              <a:spcBef>
                <a:spcPts val="1000"/>
              </a:spcBef>
              <a:spcAft>
                <a:spcPts val="0"/>
              </a:spcAft>
              <a:buSzPts val="3200"/>
              <a:buAutoNum type="arabicPeriod"/>
            </a:pPr>
            <a:r>
              <a:rPr lang="en-US" sz="3200"/>
              <a:t>Reflect on perspective</a:t>
            </a:r>
            <a:endParaRPr sz="3200"/>
          </a:p>
          <a:p>
            <a:pPr marL="457200" lvl="0" indent="-431800" algn="l" rtl="0">
              <a:spcBef>
                <a:spcPts val="0"/>
              </a:spcBef>
              <a:spcAft>
                <a:spcPts val="0"/>
              </a:spcAft>
              <a:buSzPts val="3200"/>
              <a:buAutoNum type="arabicPeriod"/>
            </a:pPr>
            <a:r>
              <a:rPr lang="en-US" sz="3200"/>
              <a:t>Discuss the architecture of education</a:t>
            </a:r>
            <a:endParaRPr sz="3200"/>
          </a:p>
          <a:p>
            <a:pPr marL="457200" lvl="0" indent="-431800" algn="l" rtl="0">
              <a:spcBef>
                <a:spcPts val="0"/>
              </a:spcBef>
              <a:spcAft>
                <a:spcPts val="0"/>
              </a:spcAft>
              <a:buSzPts val="3200"/>
              <a:buAutoNum type="arabicPeriod"/>
            </a:pPr>
            <a:r>
              <a:rPr lang="en-US" sz="3200"/>
              <a:t>Define racist and antiracist </a:t>
            </a:r>
            <a:endParaRPr sz="3200"/>
          </a:p>
          <a:p>
            <a:pPr marL="457200" lvl="0" indent="-431800" algn="l" rtl="0">
              <a:spcBef>
                <a:spcPts val="0"/>
              </a:spcBef>
              <a:spcAft>
                <a:spcPts val="0"/>
              </a:spcAft>
              <a:buSzPts val="3200"/>
              <a:buAutoNum type="arabicPeriod"/>
            </a:pPr>
            <a:r>
              <a:rPr lang="en-US" sz="3200"/>
              <a:t>Apply concepts to curriculum design </a:t>
            </a:r>
            <a:endParaRPr sz="3200"/>
          </a:p>
          <a:p>
            <a:pPr marL="457200" lvl="0" indent="-431800" algn="l" rtl="0">
              <a:spcBef>
                <a:spcPts val="0"/>
              </a:spcBef>
              <a:spcAft>
                <a:spcPts val="0"/>
              </a:spcAft>
              <a:buSzPts val="3200"/>
              <a:buAutoNum type="arabicPeriod"/>
            </a:pPr>
            <a:r>
              <a:rPr lang="en-US" sz="3200"/>
              <a:t>Provide effective practices and models of transformational leadership</a:t>
            </a:r>
            <a:endParaRPr sz="3200"/>
          </a:p>
          <a:p>
            <a:pPr marL="457200" lvl="0" indent="-431800" algn="l" rtl="0">
              <a:spcBef>
                <a:spcPts val="0"/>
              </a:spcBef>
              <a:spcAft>
                <a:spcPts val="0"/>
              </a:spcAft>
              <a:buSzPts val="3200"/>
              <a:buAutoNum type="arabicPeriod"/>
            </a:pPr>
            <a:r>
              <a:rPr lang="en-US" sz="3200"/>
              <a:t>Respond to questions and answers </a:t>
            </a:r>
            <a:endParaRPr sz="3200"/>
          </a:p>
        </p:txBody>
      </p:sp>
      <p:sp>
        <p:nvSpPr>
          <p:cNvPr id="107" name="Google Shape;107;p17"/>
          <p:cNvSpPr txBox="1">
            <a:spLocks noGrp="1"/>
          </p:cNvSpPr>
          <p:nvPr>
            <p:ph type="sldNum" idx="12"/>
          </p:nvPr>
        </p:nvSpPr>
        <p:spPr>
          <a:xfrm>
            <a:off x="8382000" y="6356350"/>
            <a:ext cx="2743200" cy="365100"/>
          </a:xfrm>
          <a:prstGeom prst="rect">
            <a:avLst/>
          </a:prstGeom>
        </p:spPr>
        <p:txBody>
          <a:bodyPr spcFirstLastPara="1" wrap="square" lIns="91425" tIns="45700" rIns="0"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pic>
        <p:nvPicPr>
          <p:cNvPr id="108" name="Google Shape;108;p17"/>
          <p:cNvPicPr preferRelativeResize="0"/>
          <p:nvPr/>
        </p:nvPicPr>
        <p:blipFill>
          <a:blip r:embed="rId3">
            <a:alphaModFix/>
          </a:blip>
          <a:stretch>
            <a:fillRect/>
          </a:stretch>
        </p:blipFill>
        <p:spPr>
          <a:xfrm>
            <a:off x="9068150" y="2908250"/>
            <a:ext cx="2654474" cy="26544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1277650" y="365125"/>
            <a:ext cx="10594800" cy="1094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PERSPECTIVE: </a:t>
            </a:r>
            <a:r>
              <a:rPr lang="en-US" b="1"/>
              <a:t>What do you see?</a:t>
            </a:r>
            <a:r>
              <a:rPr lang="en-US"/>
              <a:t> </a:t>
            </a:r>
            <a:r>
              <a:rPr lang="en-US" sz="3400"/>
              <a:t>Answer in CHAT</a:t>
            </a:r>
            <a:endParaRPr sz="3400"/>
          </a:p>
        </p:txBody>
      </p:sp>
      <p:pic>
        <p:nvPicPr>
          <p:cNvPr id="115" name="Google Shape;115;p18"/>
          <p:cNvPicPr preferRelativeResize="0"/>
          <p:nvPr/>
        </p:nvPicPr>
        <p:blipFill>
          <a:blip r:embed="rId3">
            <a:alphaModFix/>
          </a:blip>
          <a:stretch>
            <a:fillRect/>
          </a:stretch>
        </p:blipFill>
        <p:spPr>
          <a:xfrm rot="5400000">
            <a:off x="4024887" y="507712"/>
            <a:ext cx="4628374" cy="67805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1277650" y="365125"/>
            <a:ext cx="10046100" cy="7266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dirty="0"/>
              <a:t>Did you see the other picture?</a:t>
            </a:r>
            <a:endParaRPr dirty="0"/>
          </a:p>
        </p:txBody>
      </p:sp>
      <p:pic>
        <p:nvPicPr>
          <p:cNvPr id="122" name="Google Shape;122;p19"/>
          <p:cNvPicPr preferRelativeResize="0"/>
          <p:nvPr/>
        </p:nvPicPr>
        <p:blipFill>
          <a:blip r:embed="rId3">
            <a:alphaModFix/>
          </a:blip>
          <a:stretch>
            <a:fillRect/>
          </a:stretch>
        </p:blipFill>
        <p:spPr>
          <a:xfrm>
            <a:off x="4470525" y="1091725"/>
            <a:ext cx="3745924" cy="5487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 calcmode="lin" valueType="num">
                                      <p:cBhvr>
                                        <p:cTn id="7" dur="1000" fill="hold"/>
                                        <p:tgtEl>
                                          <p:spTgt spid="122"/>
                                        </p:tgtEl>
                                        <p:attrNameLst>
                                          <p:attrName>ppt_w</p:attrName>
                                        </p:attrNameLst>
                                      </p:cBhvr>
                                      <p:tavLst>
                                        <p:tav tm="0">
                                          <p:val>
                                            <p:fltVal val="0"/>
                                          </p:val>
                                        </p:tav>
                                        <p:tav tm="100000">
                                          <p:val>
                                            <p:strVal val="#ppt_w"/>
                                          </p:val>
                                        </p:tav>
                                      </p:tavLst>
                                    </p:anim>
                                    <p:anim calcmode="lin" valueType="num">
                                      <p:cBhvr>
                                        <p:cTn id="8" dur="1000" fill="hold"/>
                                        <p:tgtEl>
                                          <p:spTgt spid="122"/>
                                        </p:tgtEl>
                                        <p:attrNameLst>
                                          <p:attrName>ppt_h</p:attrName>
                                        </p:attrNameLst>
                                      </p:cBhvr>
                                      <p:tavLst>
                                        <p:tav tm="0">
                                          <p:val>
                                            <p:fltVal val="0"/>
                                          </p:val>
                                        </p:tav>
                                        <p:tav tm="100000">
                                          <p:val>
                                            <p:strVal val="#ppt_h"/>
                                          </p:val>
                                        </p:tav>
                                      </p:tavLst>
                                    </p:anim>
                                    <p:anim calcmode="lin" valueType="num">
                                      <p:cBhvr>
                                        <p:cTn id="9" dur="1000" fill="hold"/>
                                        <p:tgtEl>
                                          <p:spTgt spid="122"/>
                                        </p:tgtEl>
                                        <p:attrNameLst>
                                          <p:attrName>style.rotation</p:attrName>
                                        </p:attrNameLst>
                                      </p:cBhvr>
                                      <p:tavLst>
                                        <p:tav tm="0">
                                          <p:val>
                                            <p:fltVal val="90"/>
                                          </p:val>
                                        </p:tav>
                                        <p:tav tm="100000">
                                          <p:val>
                                            <p:fltVal val="0"/>
                                          </p:val>
                                        </p:tav>
                                      </p:tavLst>
                                    </p:anim>
                                    <p:animEffect transition="in" filter="fade">
                                      <p:cBhvr>
                                        <p:cTn id="10" dur="1000"/>
                                        <p:tgtEl>
                                          <p:spTgt spid="122"/>
                                        </p:tgtEl>
                                      </p:cBhvr>
                                    </p:animEffect>
                                  </p:childTnLst>
                                </p:cTn>
                              </p:par>
                              <p:par>
                                <p:cTn id="11" presetID="8" presetClass="emph" presetSubtype="0" fill="hold" nodeType="withEffect">
                                  <p:stCondLst>
                                    <p:cond delay="0"/>
                                  </p:stCondLst>
                                  <p:childTnLst>
                                    <p:animRot by="21600000">
                                      <p:cBhvr>
                                        <p:cTn id="12" dur="2000" fill="hold"/>
                                        <p:tgtEl>
                                          <p:spTgt spid="1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0"/>
          <p:cNvSpPr txBox="1">
            <a:spLocks noGrp="1"/>
          </p:cNvSpPr>
          <p:nvPr>
            <p:ph type="body" idx="1"/>
          </p:nvPr>
        </p:nvSpPr>
        <p:spPr>
          <a:xfrm>
            <a:off x="4360750" y="192000"/>
            <a:ext cx="6967800" cy="6529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900">
                <a:solidFill>
                  <a:srgbClr val="000000"/>
                </a:solidFill>
                <a:latin typeface="Calibri"/>
                <a:ea typeface="Calibri"/>
                <a:cs typeface="Calibri"/>
                <a:sym typeface="Calibri"/>
              </a:rPr>
              <a:t>“In academia, we are </a:t>
            </a:r>
            <a:r>
              <a:rPr lang="en-US" sz="1900" b="1">
                <a:solidFill>
                  <a:srgbClr val="000000"/>
                </a:solidFill>
                <a:latin typeface="Calibri"/>
                <a:ea typeface="Calibri"/>
                <a:cs typeface="Calibri"/>
                <a:sym typeface="Calibri"/>
              </a:rPr>
              <a:t>forced to learn</a:t>
            </a:r>
            <a:r>
              <a:rPr lang="en-US" sz="1900">
                <a:solidFill>
                  <a:srgbClr val="000000"/>
                </a:solidFill>
                <a:latin typeface="Calibri"/>
                <a:ea typeface="Calibri"/>
                <a:cs typeface="Calibri"/>
                <a:sym typeface="Calibri"/>
              </a:rPr>
              <a:t> and read about </a:t>
            </a:r>
            <a:r>
              <a:rPr lang="en-US" sz="1900" b="1">
                <a:solidFill>
                  <a:srgbClr val="000000"/>
                </a:solidFill>
                <a:latin typeface="Calibri"/>
                <a:ea typeface="Calibri"/>
                <a:cs typeface="Calibri"/>
                <a:sym typeface="Calibri"/>
              </a:rPr>
              <a:t>white, European</a:t>
            </a:r>
            <a:r>
              <a:rPr lang="en-US" sz="1900">
                <a:solidFill>
                  <a:srgbClr val="000000"/>
                </a:solidFill>
                <a:latin typeface="Calibri"/>
                <a:ea typeface="Calibri"/>
                <a:cs typeface="Calibri"/>
                <a:sym typeface="Calibri"/>
              </a:rPr>
              <a:t> history and literature, while the wider community is </a:t>
            </a:r>
            <a:r>
              <a:rPr lang="en-US" sz="1900" b="1">
                <a:solidFill>
                  <a:srgbClr val="000000"/>
                </a:solidFill>
                <a:latin typeface="Calibri"/>
                <a:ea typeface="Calibri"/>
                <a:cs typeface="Calibri"/>
                <a:sym typeface="Calibri"/>
              </a:rPr>
              <a:t>not</a:t>
            </a:r>
            <a:r>
              <a:rPr lang="en-US" sz="1900">
                <a:solidFill>
                  <a:srgbClr val="000000"/>
                </a:solidFill>
                <a:latin typeface="Calibri"/>
                <a:ea typeface="Calibri"/>
                <a:cs typeface="Calibri"/>
                <a:sym typeface="Calibri"/>
              </a:rPr>
              <a:t> forced to read </a:t>
            </a:r>
            <a:r>
              <a:rPr lang="en-US" sz="1900" b="1">
                <a:solidFill>
                  <a:srgbClr val="000000"/>
                </a:solidFill>
                <a:latin typeface="Calibri"/>
                <a:ea typeface="Calibri"/>
                <a:cs typeface="Calibri"/>
                <a:sym typeface="Calibri"/>
              </a:rPr>
              <a:t>African American scholars</a:t>
            </a:r>
            <a:r>
              <a:rPr lang="en-US" sz="1900">
                <a:solidFill>
                  <a:srgbClr val="000000"/>
                </a:solidFill>
                <a:latin typeface="Calibri"/>
                <a:ea typeface="Calibri"/>
                <a:cs typeface="Calibri"/>
                <a:sym typeface="Calibri"/>
              </a:rPr>
              <a:t>.  How do I know?  That was my educational experience.  If I had no interest in learning about Black history or Black scholarship, then I would know less than nothing because </a:t>
            </a:r>
            <a:r>
              <a:rPr lang="en-US" sz="1900" b="1">
                <a:solidFill>
                  <a:srgbClr val="000000"/>
                </a:solidFill>
                <a:latin typeface="Calibri"/>
                <a:ea typeface="Calibri"/>
                <a:cs typeface="Calibri"/>
                <a:sym typeface="Calibri"/>
              </a:rPr>
              <a:t>it is simply not assigned</a:t>
            </a:r>
            <a:r>
              <a:rPr lang="en-US" sz="1900">
                <a:solidFill>
                  <a:srgbClr val="000000"/>
                </a:solidFill>
                <a:latin typeface="Calibri"/>
                <a:ea typeface="Calibri"/>
                <a:cs typeface="Calibri"/>
                <a:sym typeface="Calibri"/>
              </a:rPr>
              <a:t>.” </a:t>
            </a:r>
            <a:endParaRPr sz="1900">
              <a:solidFill>
                <a:srgbClr val="000000"/>
              </a:solidFill>
              <a:latin typeface="Calibri"/>
              <a:ea typeface="Calibri"/>
              <a:cs typeface="Calibri"/>
              <a:sym typeface="Calibri"/>
            </a:endParaRPr>
          </a:p>
          <a:p>
            <a:pPr marL="0" lvl="0" indent="0" algn="r" rtl="0">
              <a:spcBef>
                <a:spcPts val="0"/>
              </a:spcBef>
              <a:spcAft>
                <a:spcPts val="0"/>
              </a:spcAft>
              <a:buNone/>
            </a:pPr>
            <a:r>
              <a:rPr lang="en-US" sz="1900">
                <a:solidFill>
                  <a:srgbClr val="000000"/>
                </a:solidFill>
                <a:latin typeface="Calibri"/>
                <a:ea typeface="Calibri"/>
                <a:cs typeface="Calibri"/>
                <a:sym typeface="Calibri"/>
              </a:rPr>
              <a:t>--Elizabeth Craigg-Walker</a:t>
            </a:r>
            <a:endParaRPr sz="1900">
              <a:solidFill>
                <a:srgbClr val="000000"/>
              </a:solidFill>
              <a:latin typeface="Calibri"/>
              <a:ea typeface="Calibri"/>
              <a:cs typeface="Calibri"/>
              <a:sym typeface="Calibri"/>
            </a:endParaRPr>
          </a:p>
          <a:p>
            <a:pPr marL="0" lvl="0" indent="0" algn="l" rtl="0">
              <a:spcBef>
                <a:spcPts val="0"/>
              </a:spcBef>
              <a:spcAft>
                <a:spcPts val="0"/>
              </a:spcAft>
              <a:buNone/>
            </a:pPr>
            <a:endParaRPr sz="1900">
              <a:solidFill>
                <a:srgbClr val="000000"/>
              </a:solidFill>
              <a:latin typeface="Calibri"/>
              <a:ea typeface="Calibri"/>
              <a:cs typeface="Calibri"/>
              <a:sym typeface="Calibri"/>
            </a:endParaRPr>
          </a:p>
          <a:p>
            <a:pPr marL="0" lvl="0" indent="0" algn="l" rtl="0">
              <a:spcBef>
                <a:spcPts val="0"/>
              </a:spcBef>
              <a:spcAft>
                <a:spcPts val="0"/>
              </a:spcAft>
              <a:buNone/>
            </a:pPr>
            <a:r>
              <a:rPr lang="en-US" sz="1900">
                <a:solidFill>
                  <a:schemeClr val="dk2"/>
                </a:solidFill>
                <a:latin typeface="Calibri"/>
                <a:ea typeface="Calibri"/>
                <a:cs typeface="Calibri"/>
                <a:sym typeface="Calibri"/>
              </a:rPr>
              <a:t>“All throughout our developmental years, </a:t>
            </a:r>
            <a:r>
              <a:rPr lang="en-US" sz="1900" b="1">
                <a:solidFill>
                  <a:schemeClr val="dk2"/>
                </a:solidFill>
                <a:latin typeface="Calibri"/>
                <a:ea typeface="Calibri"/>
                <a:cs typeface="Calibri"/>
                <a:sym typeface="Calibri"/>
              </a:rPr>
              <a:t>schooling helps to inform our ideologies of race, gender, sexuality, power structures</a:t>
            </a:r>
            <a:r>
              <a:rPr lang="en-US" sz="1900">
                <a:solidFill>
                  <a:schemeClr val="dk2"/>
                </a:solidFill>
                <a:latin typeface="Calibri"/>
                <a:ea typeface="Calibri"/>
                <a:cs typeface="Calibri"/>
                <a:sym typeface="Calibri"/>
              </a:rPr>
              <a:t>, relationships, bonds, etc. Therefore, our </a:t>
            </a:r>
            <a:r>
              <a:rPr lang="en-US" sz="1900" b="1">
                <a:solidFill>
                  <a:schemeClr val="dk2"/>
                </a:solidFill>
                <a:latin typeface="Calibri"/>
                <a:ea typeface="Calibri"/>
                <a:cs typeface="Calibri"/>
                <a:sym typeface="Calibri"/>
              </a:rPr>
              <a:t>educational experiences play a crucial role</a:t>
            </a:r>
            <a:r>
              <a:rPr lang="en-US" sz="1900">
                <a:solidFill>
                  <a:schemeClr val="dk2"/>
                </a:solidFill>
                <a:latin typeface="Calibri"/>
                <a:ea typeface="Calibri"/>
                <a:cs typeface="Calibri"/>
                <a:sym typeface="Calibri"/>
              </a:rPr>
              <a:t> in our worldview, including how we see ourselves as citizens in the world. However, when student experiences are</a:t>
            </a:r>
            <a:r>
              <a:rPr lang="en-US" sz="1900" b="1">
                <a:solidFill>
                  <a:schemeClr val="dk2"/>
                </a:solidFill>
                <a:latin typeface="Calibri"/>
                <a:ea typeface="Calibri"/>
                <a:cs typeface="Calibri"/>
                <a:sym typeface="Calibri"/>
              </a:rPr>
              <a:t> not considered in curriculum</a:t>
            </a:r>
            <a:r>
              <a:rPr lang="en-US" sz="1900">
                <a:solidFill>
                  <a:schemeClr val="dk2"/>
                </a:solidFill>
                <a:latin typeface="Calibri"/>
                <a:ea typeface="Calibri"/>
                <a:cs typeface="Calibri"/>
                <a:sym typeface="Calibri"/>
              </a:rPr>
              <a:t>, </a:t>
            </a:r>
            <a:r>
              <a:rPr lang="en-US" sz="1900" b="1">
                <a:solidFill>
                  <a:schemeClr val="dk2"/>
                </a:solidFill>
                <a:latin typeface="Calibri"/>
                <a:ea typeface="Calibri"/>
                <a:cs typeface="Calibri"/>
                <a:sym typeface="Calibri"/>
              </a:rPr>
              <a:t>it invalidates their identity</a:t>
            </a:r>
            <a:r>
              <a:rPr lang="en-US" sz="1900">
                <a:solidFill>
                  <a:schemeClr val="dk2"/>
                </a:solidFill>
                <a:latin typeface="Calibri"/>
                <a:ea typeface="Calibri"/>
                <a:cs typeface="Calibri"/>
                <a:sym typeface="Calibri"/>
              </a:rPr>
              <a:t>. One of the manifestations of this type of </a:t>
            </a:r>
            <a:r>
              <a:rPr lang="en-US" sz="1900" b="1">
                <a:solidFill>
                  <a:schemeClr val="dk2"/>
                </a:solidFill>
                <a:latin typeface="Calibri"/>
                <a:ea typeface="Calibri"/>
                <a:cs typeface="Calibri"/>
                <a:sym typeface="Calibri"/>
              </a:rPr>
              <a:t>curriculum-inflicted trauma</a:t>
            </a:r>
            <a:r>
              <a:rPr lang="en-US" sz="1900">
                <a:solidFill>
                  <a:schemeClr val="dk2"/>
                </a:solidFill>
                <a:latin typeface="Calibri"/>
                <a:ea typeface="Calibri"/>
                <a:cs typeface="Calibri"/>
                <a:sym typeface="Calibri"/>
              </a:rPr>
              <a:t> is the</a:t>
            </a:r>
            <a:r>
              <a:rPr lang="en-US" sz="1900" b="1">
                <a:solidFill>
                  <a:schemeClr val="dk2"/>
                </a:solidFill>
                <a:latin typeface="Calibri"/>
                <a:ea typeface="Calibri"/>
                <a:cs typeface="Calibri"/>
                <a:sym typeface="Calibri"/>
              </a:rPr>
              <a:t> erasure </a:t>
            </a:r>
            <a:r>
              <a:rPr lang="en-US" sz="1900">
                <a:solidFill>
                  <a:schemeClr val="dk2"/>
                </a:solidFill>
                <a:latin typeface="Calibri"/>
                <a:ea typeface="Calibri"/>
                <a:cs typeface="Calibri"/>
                <a:sym typeface="Calibri"/>
              </a:rPr>
              <a:t>and </a:t>
            </a:r>
            <a:r>
              <a:rPr lang="en-US" sz="1900" b="1">
                <a:solidFill>
                  <a:schemeClr val="dk2"/>
                </a:solidFill>
                <a:latin typeface="Calibri"/>
                <a:ea typeface="Calibri"/>
                <a:cs typeface="Calibri"/>
                <a:sym typeface="Calibri"/>
              </a:rPr>
              <a:t>neglect</a:t>
            </a:r>
            <a:r>
              <a:rPr lang="en-US" sz="1900">
                <a:solidFill>
                  <a:schemeClr val="dk2"/>
                </a:solidFill>
                <a:latin typeface="Calibri"/>
                <a:ea typeface="Calibri"/>
                <a:cs typeface="Calibri"/>
                <a:sym typeface="Calibri"/>
              </a:rPr>
              <a:t> of cultural capital in the classroom. </a:t>
            </a:r>
            <a:endParaRPr sz="1900">
              <a:solidFill>
                <a:schemeClr val="dk2"/>
              </a:solidFill>
              <a:latin typeface="Calibri"/>
              <a:ea typeface="Calibri"/>
              <a:cs typeface="Calibri"/>
              <a:sym typeface="Calibri"/>
            </a:endParaRPr>
          </a:p>
          <a:p>
            <a:pPr marL="0" lvl="0" indent="0" algn="r" rtl="0">
              <a:spcBef>
                <a:spcPts val="0"/>
              </a:spcBef>
              <a:spcAft>
                <a:spcPts val="0"/>
              </a:spcAft>
              <a:buNone/>
            </a:pPr>
            <a:r>
              <a:rPr lang="en-US" sz="1900">
                <a:solidFill>
                  <a:schemeClr val="dk2"/>
                </a:solidFill>
                <a:latin typeface="Calibri"/>
                <a:ea typeface="Calibri"/>
                <a:cs typeface="Calibri"/>
                <a:sym typeface="Calibri"/>
              </a:rPr>
              <a:t>--Abdimalik Buul, Keisha Quesada, Ebony Tyree</a:t>
            </a:r>
            <a:endParaRPr sz="1900">
              <a:solidFill>
                <a:schemeClr val="dk2"/>
              </a:solidFill>
              <a:latin typeface="Calibri"/>
              <a:ea typeface="Calibri"/>
              <a:cs typeface="Calibri"/>
              <a:sym typeface="Calibri"/>
            </a:endParaRPr>
          </a:p>
          <a:p>
            <a:pPr marL="0" lvl="0" indent="0" algn="l" rtl="0">
              <a:spcBef>
                <a:spcPts val="0"/>
              </a:spcBef>
              <a:spcAft>
                <a:spcPts val="0"/>
              </a:spcAft>
              <a:buClr>
                <a:schemeClr val="dk2"/>
              </a:buClr>
              <a:buSzPts val="1100"/>
              <a:buFont typeface="Arial"/>
              <a:buNone/>
            </a:pPr>
            <a:endParaRPr sz="1900">
              <a:solidFill>
                <a:schemeClr val="dk2"/>
              </a:solidFill>
              <a:latin typeface="Calibri"/>
              <a:ea typeface="Calibri"/>
              <a:cs typeface="Calibri"/>
              <a:sym typeface="Calibri"/>
            </a:endParaRPr>
          </a:p>
          <a:p>
            <a:pPr marL="0" lvl="0" indent="0" algn="l" rtl="0">
              <a:spcBef>
                <a:spcPts val="0"/>
              </a:spcBef>
              <a:spcAft>
                <a:spcPts val="0"/>
              </a:spcAft>
              <a:buNone/>
            </a:pPr>
            <a:r>
              <a:rPr lang="en-US" sz="1900">
                <a:solidFill>
                  <a:srgbClr val="000000"/>
                </a:solidFill>
                <a:latin typeface="Calibri"/>
                <a:ea typeface="Calibri"/>
                <a:cs typeface="Calibri"/>
                <a:sym typeface="Calibri"/>
              </a:rPr>
              <a:t>“Over the years, </a:t>
            </a:r>
            <a:r>
              <a:rPr lang="en-US" sz="1900" b="1">
                <a:solidFill>
                  <a:srgbClr val="000000"/>
                </a:solidFill>
                <a:latin typeface="Calibri"/>
                <a:ea typeface="Calibri"/>
                <a:cs typeface="Calibri"/>
                <a:sym typeface="Calibri"/>
              </a:rPr>
              <a:t>I learned </a:t>
            </a:r>
            <a:r>
              <a:rPr lang="en-US" sz="1900">
                <a:solidFill>
                  <a:srgbClr val="000000"/>
                </a:solidFill>
                <a:latin typeface="Calibri"/>
                <a:ea typeface="Calibri"/>
                <a:cs typeface="Calibri"/>
                <a:sym typeface="Calibri"/>
              </a:rPr>
              <a:t>how to </a:t>
            </a:r>
            <a:r>
              <a:rPr lang="en-US" sz="1900" b="1">
                <a:solidFill>
                  <a:srgbClr val="000000"/>
                </a:solidFill>
                <a:latin typeface="Calibri"/>
                <a:ea typeface="Calibri"/>
                <a:cs typeface="Calibri"/>
                <a:sym typeface="Calibri"/>
              </a:rPr>
              <a:t>verbally spar against</a:t>
            </a:r>
            <a:r>
              <a:rPr lang="en-US" sz="1900">
                <a:solidFill>
                  <a:srgbClr val="000000"/>
                </a:solidFill>
                <a:latin typeface="Calibri"/>
                <a:ea typeface="Calibri"/>
                <a:cs typeface="Calibri"/>
                <a:sym typeface="Calibri"/>
              </a:rPr>
              <a:t> the </a:t>
            </a:r>
            <a:r>
              <a:rPr lang="en-US" sz="1900" b="1">
                <a:solidFill>
                  <a:srgbClr val="000000"/>
                </a:solidFill>
                <a:latin typeface="Calibri"/>
                <a:ea typeface="Calibri"/>
                <a:cs typeface="Calibri"/>
                <a:sym typeface="Calibri"/>
              </a:rPr>
              <a:t>gaslighting </a:t>
            </a:r>
            <a:r>
              <a:rPr lang="en-US" sz="1900">
                <a:solidFill>
                  <a:srgbClr val="000000"/>
                </a:solidFill>
                <a:latin typeface="Calibri"/>
                <a:ea typeface="Calibri"/>
                <a:cs typeface="Calibri"/>
                <a:sym typeface="Calibri"/>
              </a:rPr>
              <a:t>and </a:t>
            </a:r>
            <a:r>
              <a:rPr lang="en-US" sz="1900" b="1">
                <a:solidFill>
                  <a:srgbClr val="000000"/>
                </a:solidFill>
                <a:latin typeface="Calibri"/>
                <a:ea typeface="Calibri"/>
                <a:cs typeface="Calibri"/>
                <a:sym typeface="Calibri"/>
              </a:rPr>
              <a:t>microaggressions</a:t>
            </a:r>
            <a:r>
              <a:rPr lang="en-US" sz="1900">
                <a:solidFill>
                  <a:srgbClr val="000000"/>
                </a:solidFill>
                <a:latin typeface="Calibri"/>
                <a:ea typeface="Calibri"/>
                <a:cs typeface="Calibri"/>
                <a:sym typeface="Calibri"/>
              </a:rPr>
              <a:t> from classmates and colleagues. I navigated the </a:t>
            </a:r>
            <a:r>
              <a:rPr lang="en-US" sz="1900" b="1">
                <a:solidFill>
                  <a:srgbClr val="000000"/>
                </a:solidFill>
                <a:latin typeface="Calibri"/>
                <a:ea typeface="Calibri"/>
                <a:cs typeface="Calibri"/>
                <a:sym typeface="Calibri"/>
              </a:rPr>
              <a:t>hidden curriculum</a:t>
            </a:r>
            <a:r>
              <a:rPr lang="en-US" sz="1900">
                <a:solidFill>
                  <a:srgbClr val="000000"/>
                </a:solidFill>
                <a:latin typeface="Calibri"/>
                <a:ea typeface="Calibri"/>
                <a:cs typeface="Calibri"/>
                <a:sym typeface="Calibri"/>
              </a:rPr>
              <a:t> of how to teach your teachers—and bosses, to </a:t>
            </a:r>
            <a:r>
              <a:rPr lang="en-US" sz="1900" b="1">
                <a:solidFill>
                  <a:srgbClr val="000000"/>
                </a:solidFill>
                <a:latin typeface="Calibri"/>
                <a:ea typeface="Calibri"/>
                <a:cs typeface="Calibri"/>
                <a:sym typeface="Calibri"/>
              </a:rPr>
              <a:t>respect </a:t>
            </a:r>
            <a:r>
              <a:rPr lang="en-US" sz="1900">
                <a:solidFill>
                  <a:srgbClr val="000000"/>
                </a:solidFill>
                <a:latin typeface="Calibri"/>
                <a:ea typeface="Calibri"/>
                <a:cs typeface="Calibri"/>
                <a:sym typeface="Calibri"/>
              </a:rPr>
              <a:t>all of who you are. And smile. I </a:t>
            </a:r>
            <a:r>
              <a:rPr lang="en-US" sz="1900" b="1">
                <a:solidFill>
                  <a:srgbClr val="000000"/>
                </a:solidFill>
                <a:latin typeface="Calibri"/>
                <a:ea typeface="Calibri"/>
                <a:cs typeface="Calibri"/>
                <a:sym typeface="Calibri"/>
              </a:rPr>
              <a:t>battled </a:t>
            </a:r>
            <a:r>
              <a:rPr lang="en-US" sz="1900">
                <a:solidFill>
                  <a:srgbClr val="000000"/>
                </a:solidFill>
                <a:latin typeface="Calibri"/>
                <a:ea typeface="Calibri"/>
                <a:cs typeface="Calibri"/>
                <a:sym typeface="Calibri"/>
              </a:rPr>
              <a:t>against </a:t>
            </a:r>
            <a:r>
              <a:rPr lang="en-US" sz="1900" b="1">
                <a:solidFill>
                  <a:srgbClr val="000000"/>
                </a:solidFill>
                <a:latin typeface="Calibri"/>
                <a:ea typeface="Calibri"/>
                <a:cs typeface="Calibri"/>
                <a:sym typeface="Calibri"/>
              </a:rPr>
              <a:t>personal acts</a:t>
            </a:r>
            <a:r>
              <a:rPr lang="en-US" sz="1900">
                <a:solidFill>
                  <a:srgbClr val="000000"/>
                </a:solidFill>
                <a:latin typeface="Calibri"/>
                <a:ea typeface="Calibri"/>
                <a:cs typeface="Calibri"/>
                <a:sym typeface="Calibri"/>
              </a:rPr>
              <a:t> of student and collegial aggression . . . My intellectual journey has served me </a:t>
            </a:r>
            <a:r>
              <a:rPr lang="en-US" sz="1900" b="1">
                <a:solidFill>
                  <a:srgbClr val="000000"/>
                </a:solidFill>
                <a:latin typeface="Calibri"/>
                <a:ea typeface="Calibri"/>
                <a:cs typeface="Calibri"/>
                <a:sym typeface="Calibri"/>
              </a:rPr>
              <a:t>many </a:t>
            </a:r>
            <a:r>
              <a:rPr lang="en-US" sz="1900">
                <a:solidFill>
                  <a:srgbClr val="000000"/>
                </a:solidFill>
                <a:latin typeface="Calibri"/>
                <a:ea typeface="Calibri"/>
                <a:cs typeface="Calibri"/>
                <a:sym typeface="Calibri"/>
              </a:rPr>
              <a:t>battle </a:t>
            </a:r>
            <a:r>
              <a:rPr lang="en-US" sz="1900" b="1">
                <a:solidFill>
                  <a:srgbClr val="000000"/>
                </a:solidFill>
                <a:latin typeface="Calibri"/>
                <a:ea typeface="Calibri"/>
                <a:cs typeface="Calibri"/>
                <a:sym typeface="Calibri"/>
              </a:rPr>
              <a:t>wounds</a:t>
            </a:r>
            <a:r>
              <a:rPr lang="en-US" sz="1900">
                <a:solidFill>
                  <a:srgbClr val="000000"/>
                </a:solidFill>
                <a:latin typeface="Calibri"/>
                <a:ea typeface="Calibri"/>
                <a:cs typeface="Calibri"/>
                <a:sym typeface="Calibri"/>
              </a:rPr>
              <a:t>.” </a:t>
            </a:r>
            <a:endParaRPr sz="1900">
              <a:solidFill>
                <a:srgbClr val="000000"/>
              </a:solidFill>
              <a:latin typeface="Calibri"/>
              <a:ea typeface="Calibri"/>
              <a:cs typeface="Calibri"/>
              <a:sym typeface="Calibri"/>
            </a:endParaRPr>
          </a:p>
          <a:p>
            <a:pPr marL="0" lvl="0" indent="0" algn="r" rtl="0">
              <a:spcBef>
                <a:spcPts val="0"/>
              </a:spcBef>
              <a:spcAft>
                <a:spcPts val="0"/>
              </a:spcAft>
              <a:buNone/>
            </a:pPr>
            <a:r>
              <a:rPr lang="en-US" sz="1900">
                <a:solidFill>
                  <a:srgbClr val="000000"/>
                </a:solidFill>
                <a:latin typeface="Calibri"/>
                <a:ea typeface="Calibri"/>
                <a:cs typeface="Calibri"/>
                <a:sym typeface="Calibri"/>
              </a:rPr>
              <a:t>--Rachel Hastings</a:t>
            </a:r>
            <a:endParaRPr sz="1900">
              <a:solidFill>
                <a:srgbClr val="000000"/>
              </a:solidFill>
              <a:latin typeface="Calibri"/>
              <a:ea typeface="Calibri"/>
              <a:cs typeface="Calibri"/>
              <a:sym typeface="Calibri"/>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endParaRPr sz="1800">
              <a:solidFill>
                <a:srgbClr val="000000"/>
              </a:solidFill>
              <a:latin typeface="Calibri"/>
              <a:ea typeface="Calibri"/>
              <a:cs typeface="Calibri"/>
              <a:sym typeface="Calibri"/>
            </a:endParaRPr>
          </a:p>
          <a:p>
            <a:pPr marL="0" lvl="0" indent="0" algn="l" rtl="0">
              <a:spcBef>
                <a:spcPts val="0"/>
              </a:spcBef>
              <a:spcAft>
                <a:spcPts val="0"/>
              </a:spcAft>
              <a:buNone/>
            </a:pPr>
            <a:endParaRPr sz="120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chemeClr val="dk2"/>
              </a:solidFill>
              <a:latin typeface="Times New Roman"/>
              <a:ea typeface="Times New Roman"/>
              <a:cs typeface="Times New Roman"/>
              <a:sym typeface="Times New Roman"/>
            </a:endParaRPr>
          </a:p>
        </p:txBody>
      </p:sp>
      <p:pic>
        <p:nvPicPr>
          <p:cNvPr id="129" name="Google Shape;129;p20"/>
          <p:cNvPicPr preferRelativeResize="0"/>
          <p:nvPr/>
        </p:nvPicPr>
        <p:blipFill>
          <a:blip r:embed="rId3">
            <a:alphaModFix/>
          </a:blip>
          <a:stretch>
            <a:fillRect/>
          </a:stretch>
        </p:blipFill>
        <p:spPr>
          <a:xfrm>
            <a:off x="198025" y="92225"/>
            <a:ext cx="3673285" cy="66292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xEl>
                                              <p:pRg st="0" end="0"/>
                                            </p:txEl>
                                          </p:spTgt>
                                        </p:tgtEl>
                                        <p:attrNameLst>
                                          <p:attrName>style.visibility</p:attrName>
                                        </p:attrNameLst>
                                      </p:cBhvr>
                                      <p:to>
                                        <p:strVal val="visible"/>
                                      </p:to>
                                    </p:set>
                                    <p:animEffect transition="in" filter="fade">
                                      <p:cBhvr>
                                        <p:cTn id="7" dur="1000"/>
                                        <p:tgtEl>
                                          <p:spTgt spid="12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8">
                                            <p:txEl>
                                              <p:pRg st="1" end="1"/>
                                            </p:txEl>
                                          </p:spTgt>
                                        </p:tgtEl>
                                        <p:attrNameLst>
                                          <p:attrName>style.visibility</p:attrName>
                                        </p:attrNameLst>
                                      </p:cBhvr>
                                      <p:to>
                                        <p:strVal val="visible"/>
                                      </p:to>
                                    </p:set>
                                    <p:animEffect transition="in" filter="fade">
                                      <p:cBhvr>
                                        <p:cTn id="10" dur="1000"/>
                                        <p:tgtEl>
                                          <p:spTgt spid="12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8">
                                            <p:txEl>
                                              <p:pRg st="3" end="3"/>
                                            </p:txEl>
                                          </p:spTgt>
                                        </p:tgtEl>
                                        <p:attrNameLst>
                                          <p:attrName>style.visibility</p:attrName>
                                        </p:attrNameLst>
                                      </p:cBhvr>
                                      <p:to>
                                        <p:strVal val="visible"/>
                                      </p:to>
                                    </p:set>
                                    <p:animEffect transition="in" filter="fade">
                                      <p:cBhvr>
                                        <p:cTn id="15" dur="1000"/>
                                        <p:tgtEl>
                                          <p:spTgt spid="128">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8">
                                            <p:txEl>
                                              <p:pRg st="4" end="4"/>
                                            </p:txEl>
                                          </p:spTgt>
                                        </p:tgtEl>
                                        <p:attrNameLst>
                                          <p:attrName>style.visibility</p:attrName>
                                        </p:attrNameLst>
                                      </p:cBhvr>
                                      <p:to>
                                        <p:strVal val="visible"/>
                                      </p:to>
                                    </p:set>
                                    <p:animEffect transition="in" filter="fade">
                                      <p:cBhvr>
                                        <p:cTn id="18" dur="1000"/>
                                        <p:tgtEl>
                                          <p:spTgt spid="128">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8">
                                            <p:txEl>
                                              <p:pRg st="6" end="6"/>
                                            </p:txEl>
                                          </p:spTgt>
                                        </p:tgtEl>
                                        <p:attrNameLst>
                                          <p:attrName>style.visibility</p:attrName>
                                        </p:attrNameLst>
                                      </p:cBhvr>
                                      <p:to>
                                        <p:strVal val="visible"/>
                                      </p:to>
                                    </p:set>
                                    <p:animEffect transition="in" filter="fade">
                                      <p:cBhvr>
                                        <p:cTn id="23" dur="1000"/>
                                        <p:tgtEl>
                                          <p:spTgt spid="128">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8">
                                            <p:txEl>
                                              <p:pRg st="7" end="7"/>
                                            </p:txEl>
                                          </p:spTgt>
                                        </p:tgtEl>
                                        <p:attrNameLst>
                                          <p:attrName>style.visibility</p:attrName>
                                        </p:attrNameLst>
                                      </p:cBhvr>
                                      <p:to>
                                        <p:strVal val="visible"/>
                                      </p:to>
                                    </p:set>
                                    <p:animEffect transition="in" filter="fade">
                                      <p:cBhvr>
                                        <p:cTn id="26" dur="1000"/>
                                        <p:tgtEl>
                                          <p:spTgt spid="12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1066801" y="403412"/>
            <a:ext cx="10058400" cy="1685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KEY QUESTIONS for REFLECTION</a:t>
            </a:r>
            <a:endParaRPr/>
          </a:p>
        </p:txBody>
      </p:sp>
      <p:sp>
        <p:nvSpPr>
          <p:cNvPr id="136" name="Google Shape;136;p21"/>
          <p:cNvSpPr txBox="1">
            <a:spLocks noGrp="1"/>
          </p:cNvSpPr>
          <p:nvPr>
            <p:ph type="body" idx="1"/>
          </p:nvPr>
        </p:nvSpPr>
        <p:spPr>
          <a:xfrm>
            <a:off x="1066800" y="2662576"/>
            <a:ext cx="10058400" cy="3841800"/>
          </a:xfrm>
          <a:prstGeom prst="rect">
            <a:avLst/>
          </a:prstGeom>
        </p:spPr>
        <p:txBody>
          <a:bodyPr spcFirstLastPara="1" wrap="square" lIns="91425" tIns="45700" rIns="91425" bIns="45700" anchor="t" anchorCtr="0">
            <a:noAutofit/>
          </a:bodyPr>
          <a:lstStyle/>
          <a:p>
            <a:pPr marL="457200" lvl="0" indent="-431800" algn="l" rtl="0">
              <a:spcBef>
                <a:spcPts val="1000"/>
              </a:spcBef>
              <a:spcAft>
                <a:spcPts val="0"/>
              </a:spcAft>
              <a:buSzPts val="3200"/>
              <a:buChar char="●"/>
            </a:pPr>
            <a:r>
              <a:rPr lang="en-US" sz="3200" dirty="0"/>
              <a:t>Who designed our education system?</a:t>
            </a:r>
            <a:endParaRPr sz="3200" dirty="0"/>
          </a:p>
          <a:p>
            <a:pPr marL="457200" lvl="0" indent="-431800" algn="l" rtl="0">
              <a:spcBef>
                <a:spcPts val="0"/>
              </a:spcBef>
              <a:spcAft>
                <a:spcPts val="0"/>
              </a:spcAft>
              <a:buSzPts val="3200"/>
              <a:buChar char="●"/>
            </a:pPr>
            <a:r>
              <a:rPr lang="en-US" sz="3200" dirty="0"/>
              <a:t>Whom did it benefit? Whom does it harm?</a:t>
            </a:r>
            <a:endParaRPr sz="3200" dirty="0"/>
          </a:p>
          <a:p>
            <a:pPr marL="457200" lvl="0" indent="-419100" algn="l" rtl="0">
              <a:spcBef>
                <a:spcPts val="0"/>
              </a:spcBef>
              <a:spcAft>
                <a:spcPts val="0"/>
              </a:spcAft>
              <a:buSzPts val="3000"/>
              <a:buChar char="●"/>
            </a:pPr>
            <a:r>
              <a:rPr lang="en-US" sz="3200" dirty="0"/>
              <a:t>What are you doing to work toward anti-racism?</a:t>
            </a:r>
            <a:endParaRPr sz="3200" dirty="0"/>
          </a:p>
          <a:p>
            <a:pPr marL="914400" lvl="1" indent="-419100" algn="l" rtl="0">
              <a:spcBef>
                <a:spcPts val="0"/>
              </a:spcBef>
              <a:spcAft>
                <a:spcPts val="0"/>
              </a:spcAft>
              <a:buSzPts val="3000"/>
              <a:buChar char="○"/>
            </a:pPr>
            <a:r>
              <a:rPr lang="en-US" sz="3200" dirty="0"/>
              <a:t>Education is activist work.  </a:t>
            </a:r>
            <a:endParaRPr sz="3200" dirty="0"/>
          </a:p>
          <a:p>
            <a:pPr marL="0" lvl="0" indent="0" algn="l" rtl="0">
              <a:spcBef>
                <a:spcPts val="1000"/>
              </a:spcBef>
              <a:spcAft>
                <a:spcPts val="0"/>
              </a:spcAft>
              <a:buNone/>
            </a:pPr>
            <a:endParaRPr sz="3000" dirty="0"/>
          </a:p>
          <a:p>
            <a:pPr marL="0" lvl="0" indent="0" algn="ctr" rtl="0">
              <a:spcBef>
                <a:spcPts val="1000"/>
              </a:spcBef>
              <a:spcAft>
                <a:spcPts val="0"/>
              </a:spcAft>
              <a:buNone/>
            </a:pPr>
            <a:r>
              <a:rPr lang="en-US" sz="3400" b="1" dirty="0"/>
              <a:t>Decide to enter this space.</a:t>
            </a:r>
            <a:r>
              <a:rPr lang="en-US" sz="3400" dirty="0"/>
              <a:t> </a:t>
            </a:r>
            <a:endParaRPr sz="3400" dirty="0"/>
          </a:p>
          <a:p>
            <a:pPr marL="0" lvl="0" indent="0" algn="r" rtl="0">
              <a:spcBef>
                <a:spcPts val="1000"/>
              </a:spcBef>
              <a:spcAft>
                <a:spcPts val="0"/>
              </a:spcAft>
              <a:buNone/>
            </a:pPr>
            <a:r>
              <a:rPr lang="en-US" dirty="0"/>
              <a:t>--Dr. Regina </a:t>
            </a:r>
            <a:r>
              <a:rPr lang="en-US" dirty="0" err="1"/>
              <a:t>Stanback</a:t>
            </a:r>
            <a:r>
              <a:rPr lang="en-US" dirty="0"/>
              <a:t> Stroud</a:t>
            </a:r>
            <a:endParaRPr dirty="0"/>
          </a:p>
        </p:txBody>
      </p:sp>
      <p:pic>
        <p:nvPicPr>
          <p:cNvPr id="137" name="Google Shape;137;p21"/>
          <p:cNvPicPr preferRelativeResize="0"/>
          <p:nvPr/>
        </p:nvPicPr>
        <p:blipFill>
          <a:blip r:embed="rId3">
            <a:alphaModFix/>
          </a:blip>
          <a:stretch>
            <a:fillRect/>
          </a:stretch>
        </p:blipFill>
        <p:spPr>
          <a:xfrm>
            <a:off x="794586" y="505513"/>
            <a:ext cx="1446915" cy="1481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6">
                                            <p:txEl>
                                              <p:pRg st="0" end="0"/>
                                            </p:txEl>
                                          </p:spTgt>
                                        </p:tgtEl>
                                        <p:attrNameLst>
                                          <p:attrName>style.visibility</p:attrName>
                                        </p:attrNameLst>
                                      </p:cBhvr>
                                      <p:to>
                                        <p:strVal val="visible"/>
                                      </p:to>
                                    </p:set>
                                    <p:animEffect transition="in" filter="fade">
                                      <p:cBhvr>
                                        <p:cTn id="7" dur="1000"/>
                                        <p:tgtEl>
                                          <p:spTgt spid="13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6">
                                            <p:txEl>
                                              <p:pRg st="1" end="1"/>
                                            </p:txEl>
                                          </p:spTgt>
                                        </p:tgtEl>
                                        <p:attrNameLst>
                                          <p:attrName>style.visibility</p:attrName>
                                        </p:attrNameLst>
                                      </p:cBhvr>
                                      <p:to>
                                        <p:strVal val="visible"/>
                                      </p:to>
                                    </p:set>
                                    <p:animEffect transition="in" filter="fade">
                                      <p:cBhvr>
                                        <p:cTn id="10" dur="1000"/>
                                        <p:tgtEl>
                                          <p:spTgt spid="13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6">
                                            <p:txEl>
                                              <p:pRg st="2" end="2"/>
                                            </p:txEl>
                                          </p:spTgt>
                                        </p:tgtEl>
                                        <p:attrNameLst>
                                          <p:attrName>style.visibility</p:attrName>
                                        </p:attrNameLst>
                                      </p:cBhvr>
                                      <p:to>
                                        <p:strVal val="visible"/>
                                      </p:to>
                                    </p:set>
                                    <p:animEffect transition="in" filter="fade">
                                      <p:cBhvr>
                                        <p:cTn id="15" dur="1000"/>
                                        <p:tgtEl>
                                          <p:spTgt spid="13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6">
                                            <p:txEl>
                                              <p:pRg st="3" end="3"/>
                                            </p:txEl>
                                          </p:spTgt>
                                        </p:tgtEl>
                                        <p:attrNameLst>
                                          <p:attrName>style.visibility</p:attrName>
                                        </p:attrNameLst>
                                      </p:cBhvr>
                                      <p:to>
                                        <p:strVal val="visible"/>
                                      </p:to>
                                    </p:set>
                                    <p:animEffect transition="in" filter="fade">
                                      <p:cBhvr>
                                        <p:cTn id="18" dur="1000"/>
                                        <p:tgtEl>
                                          <p:spTgt spid="13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36">
                                            <p:txEl>
                                              <p:pRg st="5" end="5"/>
                                            </p:txEl>
                                          </p:spTgt>
                                        </p:tgtEl>
                                        <p:attrNameLst>
                                          <p:attrName>style.visibility</p:attrName>
                                        </p:attrNameLst>
                                      </p:cBhvr>
                                      <p:to>
                                        <p:strVal val="visible"/>
                                      </p:to>
                                    </p:set>
                                    <p:animEffect transition="in" filter="circle(in)">
                                      <p:cBhvr>
                                        <p:cTn id="23" dur="2000"/>
                                        <p:tgtEl>
                                          <p:spTgt spid="136">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36">
                                            <p:txEl>
                                              <p:pRg st="6" end="6"/>
                                            </p:txEl>
                                          </p:spTgt>
                                        </p:tgtEl>
                                        <p:attrNameLst>
                                          <p:attrName>style.visibility</p:attrName>
                                        </p:attrNameLst>
                                      </p:cBhvr>
                                      <p:to>
                                        <p:strVal val="visible"/>
                                      </p:to>
                                    </p:set>
                                    <p:animEffect transition="in" filter="fade">
                                      <p:cBhvr>
                                        <p:cTn id="26" dur="1000"/>
                                        <p:tgtEl>
                                          <p:spTgt spid="13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2"/>
          <p:cNvSpPr txBox="1">
            <a:spLocks noGrp="1"/>
          </p:cNvSpPr>
          <p:nvPr>
            <p:ph type="title"/>
          </p:nvPr>
        </p:nvSpPr>
        <p:spPr>
          <a:xfrm>
            <a:off x="1066800" y="888004"/>
            <a:ext cx="10058400" cy="11328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DEFINITIONS  </a:t>
            </a:r>
            <a:endParaRPr/>
          </a:p>
        </p:txBody>
      </p:sp>
      <p:sp>
        <p:nvSpPr>
          <p:cNvPr id="144" name="Google Shape;144;p22"/>
          <p:cNvSpPr txBox="1">
            <a:spLocks noGrp="1"/>
          </p:cNvSpPr>
          <p:nvPr>
            <p:ph type="body" idx="1"/>
          </p:nvPr>
        </p:nvSpPr>
        <p:spPr>
          <a:xfrm>
            <a:off x="1066800" y="2552525"/>
            <a:ext cx="10184700" cy="4168800"/>
          </a:xfrm>
          <a:prstGeom prst="rect">
            <a:avLst/>
          </a:prstGeom>
        </p:spPr>
        <p:txBody>
          <a:bodyPr spcFirstLastPara="1" wrap="square" lIns="91425" tIns="45700" rIns="91425" bIns="45700" anchor="t" anchorCtr="0">
            <a:noAutofit/>
          </a:bodyPr>
          <a:lstStyle/>
          <a:p>
            <a:pPr marL="457200" lvl="0" indent="-419100" algn="l" rtl="0">
              <a:lnSpc>
                <a:spcPct val="100000"/>
              </a:lnSpc>
              <a:spcBef>
                <a:spcPts val="0"/>
              </a:spcBef>
              <a:spcAft>
                <a:spcPts val="0"/>
              </a:spcAft>
              <a:buClr>
                <a:srgbClr val="000000"/>
              </a:buClr>
              <a:buSzPts val="3000"/>
              <a:buChar char="●"/>
            </a:pPr>
            <a:r>
              <a:rPr lang="en-US" sz="3000" b="1" dirty="0">
                <a:solidFill>
                  <a:srgbClr val="000000"/>
                </a:solidFill>
              </a:rPr>
              <a:t>Racist</a:t>
            </a:r>
            <a:r>
              <a:rPr lang="en-US" sz="3000" dirty="0">
                <a:solidFill>
                  <a:srgbClr val="000000"/>
                </a:solidFill>
              </a:rPr>
              <a:t>: One who is supporting a racist policy through their actions or inaction or expressing a racist idea.</a:t>
            </a:r>
            <a:endParaRPr sz="3000" dirty="0">
              <a:solidFill>
                <a:srgbClr val="000000"/>
              </a:solidFill>
            </a:endParaRPr>
          </a:p>
          <a:p>
            <a:pPr marL="457200" lvl="0" indent="-419100" algn="l" rtl="0">
              <a:lnSpc>
                <a:spcPct val="100000"/>
              </a:lnSpc>
              <a:spcBef>
                <a:spcPts val="1200"/>
              </a:spcBef>
              <a:spcAft>
                <a:spcPts val="0"/>
              </a:spcAft>
              <a:buClr>
                <a:srgbClr val="000000"/>
              </a:buClr>
              <a:buSzPts val="3000"/>
              <a:buChar char="●"/>
            </a:pPr>
            <a:r>
              <a:rPr lang="en-US" sz="3000" b="1" dirty="0">
                <a:solidFill>
                  <a:srgbClr val="000000"/>
                </a:solidFill>
              </a:rPr>
              <a:t>Antiracist</a:t>
            </a:r>
            <a:r>
              <a:rPr lang="en-US" sz="3000" dirty="0">
                <a:solidFill>
                  <a:srgbClr val="000000"/>
                </a:solidFill>
              </a:rPr>
              <a:t>: One who is supporting an antiracist policy through their actions or expressing an antiracist idea.</a:t>
            </a:r>
            <a:endParaRPr sz="3000" dirty="0">
              <a:solidFill>
                <a:srgbClr val="000000"/>
              </a:solidFill>
            </a:endParaRPr>
          </a:p>
          <a:p>
            <a:pPr marL="914400" lvl="1" indent="-419100" algn="l" rtl="0">
              <a:lnSpc>
                <a:spcPct val="100000"/>
              </a:lnSpc>
              <a:spcBef>
                <a:spcPts val="1200"/>
              </a:spcBef>
              <a:spcAft>
                <a:spcPts val="0"/>
              </a:spcAft>
              <a:buClr>
                <a:srgbClr val="000000"/>
              </a:buClr>
              <a:buSzPts val="3000"/>
              <a:buChar char="○"/>
            </a:pPr>
            <a:r>
              <a:rPr lang="en-US" sz="3000" dirty="0">
                <a:solidFill>
                  <a:srgbClr val="000000"/>
                </a:solidFill>
              </a:rPr>
              <a:t>“The only way to undo racism is to consistently identify and describe it—and then dismantle it.”</a:t>
            </a:r>
            <a:endParaRPr sz="3000" dirty="0">
              <a:solidFill>
                <a:srgbClr val="000000"/>
              </a:solidFill>
            </a:endParaRPr>
          </a:p>
          <a:p>
            <a:pPr marL="0" lvl="0" indent="0" algn="l" rtl="0">
              <a:spcBef>
                <a:spcPts val="1200"/>
              </a:spcBef>
              <a:spcAft>
                <a:spcPts val="0"/>
              </a:spcAft>
              <a:buNone/>
            </a:pPr>
            <a:endParaRPr dirty="0"/>
          </a:p>
          <a:p>
            <a:pPr marL="5486400" lvl="0" indent="457200" algn="r" rtl="0">
              <a:spcBef>
                <a:spcPts val="1000"/>
              </a:spcBef>
              <a:spcAft>
                <a:spcPts val="0"/>
              </a:spcAft>
              <a:buNone/>
            </a:pPr>
            <a:r>
              <a:rPr lang="en-US" sz="1500" dirty="0"/>
              <a:t>(</a:t>
            </a:r>
            <a:r>
              <a:rPr lang="en-US" sz="1500" dirty="0" err="1"/>
              <a:t>Ibram</a:t>
            </a:r>
            <a:r>
              <a:rPr lang="en-US" sz="1500" dirty="0"/>
              <a:t> X. </a:t>
            </a:r>
            <a:r>
              <a:rPr lang="en-US" sz="1500" dirty="0" err="1"/>
              <a:t>Kendi</a:t>
            </a:r>
            <a:r>
              <a:rPr lang="en-US" sz="1500" dirty="0"/>
              <a:t>, 2020)</a:t>
            </a:r>
            <a:endParaRPr sz="1500" dirty="0"/>
          </a:p>
        </p:txBody>
      </p:sp>
      <p:pic>
        <p:nvPicPr>
          <p:cNvPr id="145" name="Google Shape;145;p22"/>
          <p:cNvPicPr preferRelativeResize="0"/>
          <p:nvPr/>
        </p:nvPicPr>
        <p:blipFill>
          <a:blip r:embed="rId3">
            <a:alphaModFix/>
          </a:blip>
          <a:stretch>
            <a:fillRect/>
          </a:stretch>
        </p:blipFill>
        <p:spPr>
          <a:xfrm>
            <a:off x="1194850" y="537675"/>
            <a:ext cx="2857500" cy="1600200"/>
          </a:xfrm>
          <a:prstGeom prst="rect">
            <a:avLst/>
          </a:prstGeom>
          <a:noFill/>
          <a:ln>
            <a:noFill/>
          </a:ln>
        </p:spPr>
      </p:pic>
      <p:pic>
        <p:nvPicPr>
          <p:cNvPr id="146" name="Google Shape;146;p22"/>
          <p:cNvPicPr preferRelativeResize="0"/>
          <p:nvPr/>
        </p:nvPicPr>
        <p:blipFill rotWithShape="1">
          <a:blip r:embed="rId4">
            <a:alphaModFix/>
          </a:blip>
          <a:srcRect r="3269"/>
          <a:stretch/>
        </p:blipFill>
        <p:spPr>
          <a:xfrm>
            <a:off x="8160675" y="537675"/>
            <a:ext cx="2763950" cy="1608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4">
                                            <p:txEl>
                                              <p:pRg st="0" end="0"/>
                                            </p:txEl>
                                          </p:spTgt>
                                        </p:tgtEl>
                                        <p:attrNameLst>
                                          <p:attrName>style.visibility</p:attrName>
                                        </p:attrNameLst>
                                      </p:cBhvr>
                                      <p:to>
                                        <p:strVal val="visible"/>
                                      </p:to>
                                    </p:set>
                                    <p:animEffect transition="in" filter="barn(inVertical)">
                                      <p:cBhvr>
                                        <p:cTn id="7" dur="500"/>
                                        <p:tgtEl>
                                          <p:spTgt spid="144">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4">
                                            <p:txEl>
                                              <p:pRg st="1" end="1"/>
                                            </p:txEl>
                                          </p:spTgt>
                                        </p:tgtEl>
                                        <p:attrNameLst>
                                          <p:attrName>style.visibility</p:attrName>
                                        </p:attrNameLst>
                                      </p:cBhvr>
                                      <p:to>
                                        <p:strVal val="visible"/>
                                      </p:to>
                                    </p:set>
                                    <p:animEffect transition="in" filter="barn(inVertical)">
                                      <p:cBhvr>
                                        <p:cTn id="10" dur="500"/>
                                        <p:tgtEl>
                                          <p:spTgt spid="14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4">
                                            <p:txEl>
                                              <p:pRg st="2" end="2"/>
                                            </p:txEl>
                                          </p:spTgt>
                                        </p:tgtEl>
                                        <p:attrNameLst>
                                          <p:attrName>style.visibility</p:attrName>
                                        </p:attrNameLst>
                                      </p:cBhvr>
                                      <p:to>
                                        <p:strVal val="visible"/>
                                      </p:to>
                                    </p:set>
                                    <p:animEffect transition="in" filter="barn(inVertical)">
                                      <p:cBhvr>
                                        <p:cTn id="15" dur="500"/>
                                        <p:tgtEl>
                                          <p:spTgt spid="144">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4">
                                            <p:txEl>
                                              <p:pRg st="4" end="4"/>
                                            </p:txEl>
                                          </p:spTgt>
                                        </p:tgtEl>
                                        <p:attrNameLst>
                                          <p:attrName>style.visibility</p:attrName>
                                        </p:attrNameLst>
                                      </p:cBhvr>
                                      <p:to>
                                        <p:strVal val="visible"/>
                                      </p:to>
                                    </p:set>
                                    <p:animEffect transition="in" filter="barn(inVertical)">
                                      <p:cBhvr>
                                        <p:cTn id="18" dur="500"/>
                                        <p:tgtEl>
                                          <p:spTgt spid="1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uiExpand="1" build="p"/>
    </p:bldLst>
  </p:timing>
</p:sld>
</file>

<file path=ppt/theme/theme1.xml><?xml version="1.0" encoding="utf-8"?>
<a:theme xmlns:a="http://schemas.openxmlformats.org/drawingml/2006/main" name="ASCCC Curriculum Inst. 2020 Theme">
  <a:themeElements>
    <a:clrScheme name="Custom 1">
      <a:dk1>
        <a:srgbClr val="E0661C"/>
      </a:dk1>
      <a:lt1>
        <a:srgbClr val="FFFFFF"/>
      </a:lt1>
      <a:dk2>
        <a:srgbClr val="000000"/>
      </a:dk2>
      <a:lt2>
        <a:srgbClr val="F4E2C5"/>
      </a:lt2>
      <a:accent1>
        <a:srgbClr val="E0661C"/>
      </a:accent1>
      <a:accent2>
        <a:srgbClr val="3F240D"/>
      </a:accent2>
      <a:accent3>
        <a:srgbClr val="E0AD50"/>
      </a:accent3>
      <a:accent4>
        <a:srgbClr val="A65E23"/>
      </a:accent4>
      <a:accent5>
        <a:srgbClr val="008796"/>
      </a:accent5>
      <a:accent6>
        <a:srgbClr val="5BBBD0"/>
      </a:accent6>
      <a:hlink>
        <a:srgbClr val="007082"/>
      </a:hlink>
      <a:folHlink>
        <a:srgbClr val="5C362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46C2FD4A136E4F854087CA0878E82F" ma:contentTypeVersion="14" ma:contentTypeDescription="Create a new document." ma:contentTypeScope="" ma:versionID="633bbb75bec6e5caa58ab2b4f5b59bae">
  <xsd:schema xmlns:xsd="http://www.w3.org/2001/XMLSchema" xmlns:xs="http://www.w3.org/2001/XMLSchema" xmlns:p="http://schemas.microsoft.com/office/2006/metadata/properties" xmlns:ns3="100c9456-5b40-459a-8823-0ee56e83d204" xmlns:ns4="a979eeb2-ec59-4d60-a11f-bb0b64893b7f" targetNamespace="http://schemas.microsoft.com/office/2006/metadata/properties" ma:root="true" ma:fieldsID="1eb757ebb710fd872e91bf15e6cf0920" ns3:_="" ns4:_="">
    <xsd:import namespace="100c9456-5b40-459a-8823-0ee56e83d204"/>
    <xsd:import namespace="a979eeb2-ec59-4d60-a11f-bb0b64893b7f"/>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EventHashCode" minOccurs="0"/>
                <xsd:element ref="ns4:MediaServiceGenerationTime"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0c9456-5b40-459a-8823-0ee56e83d20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979eeb2-ec59-4d60-a11f-bb0b64893b7f"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559B442-FCBB-4D57-9553-BD290450FB72}">
  <ds:schemaRefs>
    <ds:schemaRef ds:uri="http://schemas.microsoft.com/sharepoint/v3/contenttype/forms"/>
  </ds:schemaRefs>
</ds:datastoreItem>
</file>

<file path=customXml/itemProps2.xml><?xml version="1.0" encoding="utf-8"?>
<ds:datastoreItem xmlns:ds="http://schemas.openxmlformats.org/officeDocument/2006/customXml" ds:itemID="{EFE96C6B-664B-4D65-A985-5539811ED5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0c9456-5b40-459a-8823-0ee56e83d204"/>
    <ds:schemaRef ds:uri="a979eeb2-ec59-4d60-a11f-bb0b64893b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EC66B4-FC8E-4124-8E2B-D2A4A87A7D9A}">
  <ds:schemaRefs>
    <ds:schemaRef ds:uri="http://schemas.openxmlformats.org/package/2006/metadata/core-properties"/>
    <ds:schemaRef ds:uri="http://purl.org/dc/elements/1.1/"/>
    <ds:schemaRef ds:uri="http://schemas.microsoft.com/office/2006/documentManagement/types"/>
    <ds:schemaRef ds:uri="a979eeb2-ec59-4d60-a11f-bb0b64893b7f"/>
    <ds:schemaRef ds:uri="100c9456-5b40-459a-8823-0ee56e83d204"/>
    <ds:schemaRef ds:uri="http://schemas.microsoft.com/office/2006/metadata/properties"/>
    <ds:schemaRef ds:uri="http://purl.org/dc/term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76</TotalTime>
  <Words>2623</Words>
  <Application>Microsoft Office PowerPoint</Application>
  <PresentationFormat>Widescreen</PresentationFormat>
  <Paragraphs>259</Paragraphs>
  <Slides>21</Slides>
  <Notes>21</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Palatino</vt:lpstr>
      <vt:lpstr>Arial</vt:lpstr>
      <vt:lpstr>Calibri</vt:lpstr>
      <vt:lpstr>Times New Roman</vt:lpstr>
      <vt:lpstr>Gill Sans</vt:lpstr>
      <vt:lpstr>ASCCC Curriculum Inst. 2020 Theme</vt:lpstr>
      <vt:lpstr>Responsive Curriculum and Collective Impact: Inclusion and Social Justice Thursday, July 9, 2020  10:45 a.m.--12:00 p.m. Dr. La Tonya Parker, ASCCC Area D Representative Dr. Jennifer Taylor-Mendoza, Skyline College Vice President of Instruction Michelle Velasquez Bean, ASCCC At-large Representative</vt:lpstr>
      <vt:lpstr>Session Description</vt:lpstr>
      <vt:lpstr>Use the CHAT for QUESTIONS</vt:lpstr>
      <vt:lpstr>Today, we will  </vt:lpstr>
      <vt:lpstr>PERSPECTIVE: What do you see? Answer in CHAT</vt:lpstr>
      <vt:lpstr>Did you see the other picture?</vt:lpstr>
      <vt:lpstr>PowerPoint Presentation</vt:lpstr>
      <vt:lpstr>KEY QUESTIONS for REFLECTION</vt:lpstr>
      <vt:lpstr>DEFINITIONS  </vt:lpstr>
      <vt:lpstr>Epistemological Disruption</vt:lpstr>
      <vt:lpstr>Anti-Racist Culturally Responsive Design</vt:lpstr>
      <vt:lpstr>PowerPoint Presentation</vt:lpstr>
      <vt:lpstr>Culturally Responsive:  Transformational Leadership</vt:lpstr>
      <vt:lpstr>  </vt:lpstr>
      <vt:lpstr>Culturally Responsive:  Transformational Leadership </vt:lpstr>
      <vt:lpstr>Culturally Responsive:  Transformational Leadership</vt:lpstr>
      <vt:lpstr>PowerPoint Presentation</vt:lpstr>
      <vt:lpstr>Questions for the Panelists</vt:lpstr>
      <vt:lpstr>Chat Questions</vt:lpstr>
      <vt:lpstr>Thank you!</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Responsive Curriculum and Collective Impact: Inclusion and Social Justice Thursday, July 9, 2020  10:45 a.m.--12:00 p.m. Dr. La Tonya Parker, ASCCC Area D Representative Dr. Jennifer Taylor-Mendoza, Skyline College Vice President of Instruction Michelle Velasquez Bean, ASCCC At-large Representative</dc:title>
  <dc:creator>Michelle Bean</dc:creator>
  <cp:lastModifiedBy>Michelle  Bean</cp:lastModifiedBy>
  <cp:revision>1</cp:revision>
  <dcterms:modified xsi:type="dcterms:W3CDTF">2020-07-08T15:59:00Z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0x010100AA46C2FD4A136E4F854087CA0878E82F</vt:lpwstr>
  </property>
</Properties>
</file>