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58" r:id="rId4"/>
    <p:sldId id="259" r:id="rId5"/>
    <p:sldId id="263" r:id="rId6"/>
    <p:sldId id="260" r:id="rId7"/>
    <p:sldId id="266" r:id="rId8"/>
    <p:sldId id="265" r:id="rId9"/>
    <p:sldId id="261" r:id="rId10"/>
    <p:sldId id="262" r:id="rId11"/>
    <p:sldId id="268" r:id="rId12"/>
    <p:sldId id="269" r:id="rId13"/>
    <p:sldId id="270" r:id="rId14"/>
    <p:sldId id="267" r:id="rId15"/>
    <p:sldId id="271" r:id="rId16"/>
    <p:sldId id="273" r:id="rId17"/>
    <p:sldId id="274" r:id="rId18"/>
    <p:sldId id="275" r:id="rId19"/>
    <p:sldId id="276" r:id="rId20"/>
    <p:sldId id="277" r:id="rId21"/>
    <p:sldId id="278" r:id="rId22"/>
    <p:sldId id="279" r:id="rId23"/>
    <p:sldId id="281"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1"/>
    <p:restoredTop sz="94727"/>
  </p:normalViewPr>
  <p:slideViewPr>
    <p:cSldViewPr snapToGrid="0" snapToObjects="1">
      <p:cViewPr varScale="1">
        <p:scale>
          <a:sx n="63" d="100"/>
          <a:sy n="63" d="100"/>
        </p:scale>
        <p:origin x="87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5"/>
          </p:nvPr>
        </p:nvSpPr>
        <p:spPr/>
        <p:txBody>
          <a:bodyPr/>
          <a:lstStyle/>
          <a:p>
            <a:fld id="{557E57F4-9D9C-5847-BCD2-13B860A1E044}" type="slidenum">
              <a:rPr lang="en-US" smtClean="0"/>
              <a:t>1</a:t>
            </a:fld>
            <a:endParaRPr lang="en-US"/>
          </a:p>
        </p:txBody>
      </p:sp>
    </p:spTree>
    <p:extLst>
      <p:ext uri="{BB962C8B-B14F-4D97-AF65-F5344CB8AC3E}">
        <p14:creationId xmlns:p14="http://schemas.microsoft.com/office/powerpoint/2010/main" val="3963249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10</a:t>
            </a:fld>
            <a:endParaRPr lang="en-US"/>
          </a:p>
        </p:txBody>
      </p:sp>
    </p:spTree>
    <p:extLst>
      <p:ext uri="{BB962C8B-B14F-4D97-AF65-F5344CB8AC3E}">
        <p14:creationId xmlns:p14="http://schemas.microsoft.com/office/powerpoint/2010/main" val="2330539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11</a:t>
            </a:fld>
            <a:endParaRPr lang="en-US"/>
          </a:p>
        </p:txBody>
      </p:sp>
    </p:spTree>
    <p:extLst>
      <p:ext uri="{BB962C8B-B14F-4D97-AF65-F5344CB8AC3E}">
        <p14:creationId xmlns:p14="http://schemas.microsoft.com/office/powerpoint/2010/main" val="3155072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12</a:t>
            </a:fld>
            <a:endParaRPr lang="en-US"/>
          </a:p>
        </p:txBody>
      </p:sp>
    </p:spTree>
    <p:extLst>
      <p:ext uri="{BB962C8B-B14F-4D97-AF65-F5344CB8AC3E}">
        <p14:creationId xmlns:p14="http://schemas.microsoft.com/office/powerpoint/2010/main" val="3313414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557E57F4-9D9C-5847-BCD2-13B860A1E044}" type="slidenum">
              <a:rPr lang="en-US" smtClean="0"/>
              <a:t>13</a:t>
            </a:fld>
            <a:endParaRPr lang="en-US"/>
          </a:p>
        </p:txBody>
      </p:sp>
    </p:spTree>
    <p:extLst>
      <p:ext uri="{BB962C8B-B14F-4D97-AF65-F5344CB8AC3E}">
        <p14:creationId xmlns:p14="http://schemas.microsoft.com/office/powerpoint/2010/main" val="3421102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557E57F4-9D9C-5847-BCD2-13B860A1E044}" type="slidenum">
              <a:rPr lang="en-US" smtClean="0"/>
              <a:t>14</a:t>
            </a:fld>
            <a:endParaRPr lang="en-US"/>
          </a:p>
        </p:txBody>
      </p:sp>
    </p:spTree>
    <p:extLst>
      <p:ext uri="{BB962C8B-B14F-4D97-AF65-F5344CB8AC3E}">
        <p14:creationId xmlns:p14="http://schemas.microsoft.com/office/powerpoint/2010/main" val="909226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overview and participants consider the following:</a:t>
            </a:r>
          </a:p>
          <a:p>
            <a:pPr fontAlgn="base"/>
            <a:r>
              <a:rPr lang="en-US" i="1" dirty="0"/>
              <a:t>Are colleges still required to produce a print catalog or can it be published exclusively as an electronic product?</a:t>
            </a:r>
            <a:r>
              <a:rPr lang="en-US" dirty="0"/>
              <a:t>​</a:t>
            </a:r>
          </a:p>
          <a:p>
            <a:pPr fontAlgn="base"/>
            <a:r>
              <a:rPr lang="en-US" i="1" dirty="0"/>
              <a:t>Must the catalog be published before registration begins?</a:t>
            </a:r>
            <a:r>
              <a:rPr lang="en-US" dirty="0"/>
              <a:t>​</a:t>
            </a:r>
          </a:p>
          <a:p>
            <a:pPr fontAlgn="base"/>
            <a:r>
              <a:rPr lang="en-US" i="1" dirty="0"/>
              <a:t>Can a catalog be amended after the academic year has ended when an error is discovered?</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15</a:t>
            </a:fld>
            <a:endParaRPr lang="en-US"/>
          </a:p>
        </p:txBody>
      </p:sp>
    </p:spTree>
    <p:extLst>
      <p:ext uri="{BB962C8B-B14F-4D97-AF65-F5344CB8AC3E}">
        <p14:creationId xmlns:p14="http://schemas.microsoft.com/office/powerpoint/2010/main" val="598786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a:t>
            </a:r>
          </a:p>
        </p:txBody>
      </p:sp>
      <p:sp>
        <p:nvSpPr>
          <p:cNvPr id="4" name="Slide Number Placeholder 3"/>
          <p:cNvSpPr>
            <a:spLocks noGrp="1"/>
          </p:cNvSpPr>
          <p:nvPr>
            <p:ph type="sldNum" sz="quarter" idx="5"/>
          </p:nvPr>
        </p:nvSpPr>
        <p:spPr/>
        <p:txBody>
          <a:bodyPr/>
          <a:lstStyle/>
          <a:p>
            <a:fld id="{557E57F4-9D9C-5847-BCD2-13B860A1E044}" type="slidenum">
              <a:rPr lang="en-US" smtClean="0"/>
              <a:t>16</a:t>
            </a:fld>
            <a:endParaRPr lang="en-US"/>
          </a:p>
        </p:txBody>
      </p:sp>
    </p:spTree>
    <p:extLst>
      <p:ext uri="{BB962C8B-B14F-4D97-AF65-F5344CB8AC3E}">
        <p14:creationId xmlns:p14="http://schemas.microsoft.com/office/powerpoint/2010/main" val="3195587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a:t>
            </a:r>
          </a:p>
        </p:txBody>
      </p:sp>
      <p:sp>
        <p:nvSpPr>
          <p:cNvPr id="4" name="Slide Number Placeholder 3"/>
          <p:cNvSpPr>
            <a:spLocks noGrp="1"/>
          </p:cNvSpPr>
          <p:nvPr>
            <p:ph type="sldNum" sz="quarter" idx="5"/>
          </p:nvPr>
        </p:nvSpPr>
        <p:spPr/>
        <p:txBody>
          <a:bodyPr/>
          <a:lstStyle/>
          <a:p>
            <a:fld id="{557E57F4-9D9C-5847-BCD2-13B860A1E044}" type="slidenum">
              <a:rPr lang="en-US" smtClean="0"/>
              <a:t>17</a:t>
            </a:fld>
            <a:endParaRPr lang="en-US"/>
          </a:p>
        </p:txBody>
      </p:sp>
    </p:spTree>
    <p:extLst>
      <p:ext uri="{BB962C8B-B14F-4D97-AF65-F5344CB8AC3E}">
        <p14:creationId xmlns:p14="http://schemas.microsoft.com/office/powerpoint/2010/main" val="3277647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a:t>
            </a:r>
          </a:p>
        </p:txBody>
      </p:sp>
      <p:sp>
        <p:nvSpPr>
          <p:cNvPr id="4" name="Slide Number Placeholder 3"/>
          <p:cNvSpPr>
            <a:spLocks noGrp="1"/>
          </p:cNvSpPr>
          <p:nvPr>
            <p:ph type="sldNum" sz="quarter" idx="5"/>
          </p:nvPr>
        </p:nvSpPr>
        <p:spPr/>
        <p:txBody>
          <a:bodyPr/>
          <a:lstStyle/>
          <a:p>
            <a:fld id="{557E57F4-9D9C-5847-BCD2-13B860A1E044}" type="slidenum">
              <a:rPr lang="en-US" smtClean="0"/>
              <a:t>18</a:t>
            </a:fld>
            <a:endParaRPr lang="en-US"/>
          </a:p>
        </p:txBody>
      </p:sp>
    </p:spTree>
    <p:extLst>
      <p:ext uri="{BB962C8B-B14F-4D97-AF65-F5344CB8AC3E}">
        <p14:creationId xmlns:p14="http://schemas.microsoft.com/office/powerpoint/2010/main" val="1242192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a:t>
            </a:r>
          </a:p>
        </p:txBody>
      </p:sp>
      <p:sp>
        <p:nvSpPr>
          <p:cNvPr id="4" name="Slide Number Placeholder 3"/>
          <p:cNvSpPr>
            <a:spLocks noGrp="1"/>
          </p:cNvSpPr>
          <p:nvPr>
            <p:ph type="sldNum" sz="quarter" idx="5"/>
          </p:nvPr>
        </p:nvSpPr>
        <p:spPr/>
        <p:txBody>
          <a:bodyPr/>
          <a:lstStyle/>
          <a:p>
            <a:fld id="{557E57F4-9D9C-5847-BCD2-13B860A1E044}" type="slidenum">
              <a:rPr lang="en-US" smtClean="0"/>
              <a:t>19</a:t>
            </a:fld>
            <a:endParaRPr lang="en-US"/>
          </a:p>
        </p:txBody>
      </p:sp>
    </p:spTree>
    <p:extLst>
      <p:ext uri="{BB962C8B-B14F-4D97-AF65-F5344CB8AC3E}">
        <p14:creationId xmlns:p14="http://schemas.microsoft.com/office/powerpoint/2010/main" val="179457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2</a:t>
            </a:fld>
            <a:endParaRPr lang="en-US"/>
          </a:p>
        </p:txBody>
      </p:sp>
    </p:spTree>
    <p:extLst>
      <p:ext uri="{BB962C8B-B14F-4D97-AF65-F5344CB8AC3E}">
        <p14:creationId xmlns:p14="http://schemas.microsoft.com/office/powerpoint/2010/main" val="1556705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a:t>
            </a:r>
          </a:p>
        </p:txBody>
      </p:sp>
      <p:sp>
        <p:nvSpPr>
          <p:cNvPr id="4" name="Slide Number Placeholder 3"/>
          <p:cNvSpPr>
            <a:spLocks noGrp="1"/>
          </p:cNvSpPr>
          <p:nvPr>
            <p:ph type="sldNum" sz="quarter" idx="5"/>
          </p:nvPr>
        </p:nvSpPr>
        <p:spPr/>
        <p:txBody>
          <a:bodyPr/>
          <a:lstStyle/>
          <a:p>
            <a:fld id="{557E57F4-9D9C-5847-BCD2-13B860A1E044}" type="slidenum">
              <a:rPr lang="en-US" smtClean="0"/>
              <a:t>20</a:t>
            </a:fld>
            <a:endParaRPr lang="en-US"/>
          </a:p>
        </p:txBody>
      </p:sp>
    </p:spTree>
    <p:extLst>
      <p:ext uri="{BB962C8B-B14F-4D97-AF65-F5344CB8AC3E}">
        <p14:creationId xmlns:p14="http://schemas.microsoft.com/office/powerpoint/2010/main" val="4109722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21</a:t>
            </a:fld>
            <a:endParaRPr lang="en-US"/>
          </a:p>
        </p:txBody>
      </p:sp>
    </p:spTree>
    <p:extLst>
      <p:ext uri="{BB962C8B-B14F-4D97-AF65-F5344CB8AC3E}">
        <p14:creationId xmlns:p14="http://schemas.microsoft.com/office/powerpoint/2010/main" val="931913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22</a:t>
            </a:fld>
            <a:endParaRPr lang="en-US"/>
          </a:p>
        </p:txBody>
      </p:sp>
    </p:spTree>
    <p:extLst>
      <p:ext uri="{BB962C8B-B14F-4D97-AF65-F5344CB8AC3E}">
        <p14:creationId xmlns:p14="http://schemas.microsoft.com/office/powerpoint/2010/main" val="1972872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 lead, ALL</a:t>
            </a:r>
          </a:p>
          <a:p>
            <a:r>
              <a:rPr lang="en-US" dirty="0"/>
              <a:t>*LINK in </a:t>
            </a:r>
            <a:r>
              <a:rPr lang="en-US" dirty="0" err="1"/>
              <a:t>Pathable</a:t>
            </a:r>
            <a:r>
              <a:rPr lang="en-US" dirty="0"/>
              <a:t> CHAT</a:t>
            </a:r>
          </a:p>
        </p:txBody>
      </p:sp>
      <p:sp>
        <p:nvSpPr>
          <p:cNvPr id="4" name="Slide Number Placeholder 3"/>
          <p:cNvSpPr>
            <a:spLocks noGrp="1"/>
          </p:cNvSpPr>
          <p:nvPr>
            <p:ph type="sldNum" sz="quarter" idx="5"/>
          </p:nvPr>
        </p:nvSpPr>
        <p:spPr/>
        <p:txBody>
          <a:bodyPr/>
          <a:lstStyle/>
          <a:p>
            <a:fld id="{557E57F4-9D9C-5847-BCD2-13B860A1E044}" type="slidenum">
              <a:rPr lang="en-US" smtClean="0"/>
              <a:t>23</a:t>
            </a:fld>
            <a:endParaRPr lang="en-US"/>
          </a:p>
        </p:txBody>
      </p:sp>
    </p:spTree>
    <p:extLst>
      <p:ext uri="{BB962C8B-B14F-4D97-AF65-F5344CB8AC3E}">
        <p14:creationId xmlns:p14="http://schemas.microsoft.com/office/powerpoint/2010/main" val="2463867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557E57F4-9D9C-5847-BCD2-13B860A1E044}" type="slidenum">
              <a:rPr lang="en-US" smtClean="0"/>
              <a:t>24</a:t>
            </a:fld>
            <a:endParaRPr lang="en-US"/>
          </a:p>
        </p:txBody>
      </p:sp>
    </p:spTree>
    <p:extLst>
      <p:ext uri="{BB962C8B-B14F-4D97-AF65-F5344CB8AC3E}">
        <p14:creationId xmlns:p14="http://schemas.microsoft.com/office/powerpoint/2010/main" val="3601605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Carrie</a:t>
            </a:r>
          </a:p>
        </p:txBody>
      </p:sp>
      <p:sp>
        <p:nvSpPr>
          <p:cNvPr id="4" name="Slide Number Placeholder 3"/>
          <p:cNvSpPr>
            <a:spLocks noGrp="1"/>
          </p:cNvSpPr>
          <p:nvPr>
            <p:ph type="sldNum" sz="quarter" idx="5"/>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1529787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3733342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557E57F4-9D9C-5847-BCD2-13B860A1E044}" type="slidenum">
              <a:rPr lang="en-US" smtClean="0"/>
              <a:t>5</a:t>
            </a:fld>
            <a:endParaRPr lang="en-US"/>
          </a:p>
        </p:txBody>
      </p:sp>
    </p:spTree>
    <p:extLst>
      <p:ext uri="{BB962C8B-B14F-4D97-AF65-F5344CB8AC3E}">
        <p14:creationId xmlns:p14="http://schemas.microsoft.com/office/powerpoint/2010/main" val="3954043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557E57F4-9D9C-5847-BCD2-13B860A1E044}" type="slidenum">
              <a:rPr lang="en-US" smtClean="0"/>
              <a:t>6</a:t>
            </a:fld>
            <a:endParaRPr lang="en-US"/>
          </a:p>
        </p:txBody>
      </p:sp>
    </p:spTree>
    <p:extLst>
      <p:ext uri="{BB962C8B-B14F-4D97-AF65-F5344CB8AC3E}">
        <p14:creationId xmlns:p14="http://schemas.microsoft.com/office/powerpoint/2010/main" val="3734953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7</a:t>
            </a:fld>
            <a:endParaRPr lang="en-US"/>
          </a:p>
        </p:txBody>
      </p:sp>
    </p:spTree>
    <p:extLst>
      <p:ext uri="{BB962C8B-B14F-4D97-AF65-F5344CB8AC3E}">
        <p14:creationId xmlns:p14="http://schemas.microsoft.com/office/powerpoint/2010/main" val="4009144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8</a:t>
            </a:fld>
            <a:endParaRPr lang="en-US"/>
          </a:p>
        </p:txBody>
      </p:sp>
    </p:spTree>
    <p:extLst>
      <p:ext uri="{BB962C8B-B14F-4D97-AF65-F5344CB8AC3E}">
        <p14:creationId xmlns:p14="http://schemas.microsoft.com/office/powerpoint/2010/main" val="676775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557E57F4-9D9C-5847-BCD2-13B860A1E044}" type="slidenum">
              <a:rPr lang="en-US" smtClean="0"/>
              <a:t>9</a:t>
            </a:fld>
            <a:endParaRPr lang="en-US"/>
          </a:p>
        </p:txBody>
      </p:sp>
    </p:spTree>
    <p:extLst>
      <p:ext uri="{BB962C8B-B14F-4D97-AF65-F5344CB8AC3E}">
        <p14:creationId xmlns:p14="http://schemas.microsoft.com/office/powerpoint/2010/main" val="2923885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40FD2D-D9B8-AC45-BEA0-7C7100EE63E3}"/>
              </a:ext>
            </a:extLst>
          </p:cNvPr>
          <p:cNvSpPr>
            <a:spLocks noGrp="1"/>
          </p:cNvSpPr>
          <p:nvPr>
            <p:ph type="title" hasCustomPrompt="1"/>
          </p:nvPr>
        </p:nvSpPr>
        <p:spPr>
          <a:xfrm>
            <a:off x="831850" y="3310152"/>
            <a:ext cx="10515600" cy="1312648"/>
          </a:xfrm>
        </p:spPr>
        <p:txBody>
          <a:bodyPr anchor="b"/>
          <a:lstStyle>
            <a:lvl1pPr algn="ctr">
              <a:defRPr sz="4400"/>
            </a:lvl1pPr>
          </a:lstStyle>
          <a:p>
            <a:r>
              <a:rPr lang="en-US" dirty="0"/>
              <a:t>Click to edit title</a:t>
            </a:r>
          </a:p>
        </p:txBody>
      </p:sp>
      <p:sp>
        <p:nvSpPr>
          <p:cNvPr id="8" name="Text Placeholder 2">
            <a:extLst>
              <a:ext uri="{FF2B5EF4-FFF2-40B4-BE49-F238E27FC236}">
                <a16:creationId xmlns:a16="http://schemas.microsoft.com/office/drawing/2014/main" id="{FDD18CC2-121D-EF4C-9089-BB220D885548}"/>
              </a:ext>
            </a:extLst>
          </p:cNvPr>
          <p:cNvSpPr>
            <a:spLocks noGrp="1"/>
          </p:cNvSpPr>
          <p:nvPr>
            <p:ph type="body" idx="1" hasCustomPrompt="1"/>
          </p:nvPr>
        </p:nvSpPr>
        <p:spPr>
          <a:xfrm>
            <a:off x="831850" y="4683125"/>
            <a:ext cx="10515600" cy="14065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subtitle.</a:t>
            </a:r>
            <a:br>
              <a:rPr lang="en-US" dirty="0"/>
            </a:br>
            <a:r>
              <a:rPr lang="en-US" dirty="0"/>
              <a:t>(Remember to add alt text to all </a:t>
            </a:r>
            <a:br>
              <a:rPr lang="en-US" dirty="0"/>
            </a:br>
            <a:r>
              <a:rPr lang="en-US" dirty="0"/>
              <a:t>imported graphics and images.)</a:t>
            </a:r>
          </a:p>
        </p:txBody>
      </p:sp>
      <p:pic>
        <p:nvPicPr>
          <p:cNvPr id="9" name="Picture 8" descr="ASCCC logo">
            <a:extLst>
              <a:ext uri="{FF2B5EF4-FFF2-40B4-BE49-F238E27FC236}">
                <a16:creationId xmlns:a16="http://schemas.microsoft.com/office/drawing/2014/main" id="{C41FD9B4-4E94-1A46-835C-2F1A1C7F4488}"/>
              </a:ext>
            </a:extLst>
          </p:cNvPr>
          <p:cNvPicPr>
            <a:picLocks noChangeAspect="1"/>
          </p:cNvPicPr>
          <p:nvPr userDrawn="1"/>
        </p:nvPicPr>
        <p:blipFill>
          <a:blip r:embed="rId3"/>
          <a:stretch>
            <a:fillRect/>
          </a:stretch>
        </p:blipFill>
        <p:spPr>
          <a:xfrm>
            <a:off x="3556000" y="758741"/>
            <a:ext cx="5080000" cy="1562100"/>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331D-721A-754F-942B-A90651FFD257}"/>
              </a:ext>
            </a:extLst>
          </p:cNvPr>
          <p:cNvSpPr>
            <a:spLocks noGrp="1"/>
          </p:cNvSpPr>
          <p:nvPr>
            <p:ph type="title" hasCustomPrompt="1"/>
          </p:nvPr>
        </p:nvSpPr>
        <p:spPr>
          <a:xfrm>
            <a:off x="831850" y="455784"/>
            <a:ext cx="10515600" cy="1312648"/>
          </a:xfrm>
        </p:spPr>
        <p:txBody>
          <a:bodyPr anchor="b">
            <a:normAutofit/>
          </a:bodyPr>
          <a:lstStyle>
            <a:lvl1pPr algn="l">
              <a:defRPr sz="3600">
                <a:solidFill>
                  <a:schemeClr val="bg1"/>
                </a:solidFill>
              </a:defRPr>
            </a:lvl1pPr>
          </a:lstStyle>
          <a:p>
            <a:r>
              <a:rPr lang="en-US" dirty="0"/>
              <a:t>Click to edit section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p:ph type="body" idx="1" hasCustomPrompt="1"/>
          </p:nvPr>
        </p:nvSpPr>
        <p:spPr>
          <a:xfrm>
            <a:off x="831850" y="2221728"/>
            <a:ext cx="10515600" cy="706823"/>
          </a:xfrm>
        </p:spPr>
        <p:txBody>
          <a:bodyPr>
            <a:normAutofit/>
          </a:bodyPr>
          <a:lstStyle>
            <a:lvl1pPr marL="0" indent="0" algn="l">
              <a:buNone/>
              <a:defRPr sz="28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id="{8602FC1C-E415-C14A-9431-D009CC2D5E3F}"/>
              </a:ext>
            </a:extLst>
          </p:cNvPr>
          <p:cNvSpPr>
            <a:spLocks noGrp="1"/>
          </p:cNvSpPr>
          <p:nvPr>
            <p:ph idx="10"/>
          </p:nvPr>
        </p:nvSpPr>
        <p:spPr>
          <a:xfrm>
            <a:off x="831850" y="2928550"/>
            <a:ext cx="10375728" cy="2854411"/>
          </a:xfrm>
        </p:spPr>
        <p:txBody>
          <a:bodyPr/>
          <a:lstStyle>
            <a:lvl1pPr>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3878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3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838200" y="1995487"/>
            <a:ext cx="5181600" cy="3886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172200" y="1995487"/>
            <a:ext cx="5181600" cy="3886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26266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838200" y="1995487"/>
            <a:ext cx="10515600" cy="38492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628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7"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benefits.va.gov/GIBILL/docs/SCO/General.pdf"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document/d/1llcKMaGwQcqzWvvzIUnqG_gIH15sAYEPaLma3zQJZ2g/edit?usp=sharing"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hyperlink" Target="mailto:info@asccc.org" TargetMode="External"/><Relationship Id="rId3" Type="http://schemas.openxmlformats.org/officeDocument/2006/relationships/hyperlink" Target="https://asccc.org/content/brown-act-and-your-curriculum-committee" TargetMode="External"/><Relationship Id="rId7" Type="http://schemas.openxmlformats.org/officeDocument/2006/relationships/hyperlink" Target="https://groups.io/g/CCCCurriculumChairs"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hyperlink" Target="https://www.gov.ca.gov/wp-content/uploads/2020/03/3.12.20-EO-N-25-20-COVID-19.pdf" TargetMode="External"/><Relationship Id="rId5" Type="http://schemas.openxmlformats.org/officeDocument/2006/relationships/hyperlink" Target="https://oag.ca.gov/sites/all/files/agweb/pdfs/publications/2003_Intro_BrownAct.pdf" TargetMode="External"/><Relationship Id="rId4" Type="http://schemas.openxmlformats.org/officeDocument/2006/relationships/hyperlink" Target="https://asccc.org/sites/default/files/publications/ImplicationsBrownAct_0.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742DC-C50C-6A4A-90EB-7E6171EC2CB2}"/>
              </a:ext>
            </a:extLst>
          </p:cNvPr>
          <p:cNvSpPr>
            <a:spLocks noGrp="1"/>
          </p:cNvSpPr>
          <p:nvPr>
            <p:ph type="title"/>
          </p:nvPr>
        </p:nvSpPr>
        <p:spPr/>
        <p:txBody>
          <a:bodyPr>
            <a:normAutofit/>
          </a:bodyPr>
          <a:lstStyle/>
          <a:p>
            <a:r>
              <a:rPr lang="en-US" b="1" dirty="0"/>
              <a:t>Catalogs, Brown Act, Curriculum, Accreditation, and Public Documents</a:t>
            </a:r>
          </a:p>
        </p:txBody>
      </p:sp>
      <p:sp>
        <p:nvSpPr>
          <p:cNvPr id="3" name="Text Placeholder 2">
            <a:extLst>
              <a:ext uri="{FF2B5EF4-FFF2-40B4-BE49-F238E27FC236}">
                <a16:creationId xmlns:a16="http://schemas.microsoft.com/office/drawing/2014/main" id="{18EDE4DB-C5A2-9049-993E-E12B18A15781}"/>
              </a:ext>
            </a:extLst>
          </p:cNvPr>
          <p:cNvSpPr>
            <a:spLocks noGrp="1"/>
          </p:cNvSpPr>
          <p:nvPr>
            <p:ph type="body" idx="1"/>
          </p:nvPr>
        </p:nvSpPr>
        <p:spPr/>
        <p:txBody>
          <a:bodyPr/>
          <a:lstStyle/>
          <a:p>
            <a:pPr fontAlgn="base"/>
            <a:r>
              <a:rPr lang="en-US" dirty="0"/>
              <a:t>Sarah Harris, College of the Sequoias​</a:t>
            </a:r>
          </a:p>
          <a:p>
            <a:pPr fontAlgn="base"/>
            <a:r>
              <a:rPr lang="en-US" dirty="0"/>
              <a:t>Carrie Roberson, </a:t>
            </a:r>
            <a:r>
              <a:rPr lang="en-US" dirty="0" err="1"/>
              <a:t>ASCCC</a:t>
            </a:r>
            <a:r>
              <a:rPr lang="en-US" dirty="0"/>
              <a:t> North Representative​</a:t>
            </a:r>
          </a:p>
          <a:p>
            <a:pPr fontAlgn="base"/>
            <a:r>
              <a:rPr lang="en-US" dirty="0"/>
              <a:t>David Williams, Solano Community College​</a:t>
            </a:r>
          </a:p>
        </p:txBody>
      </p:sp>
    </p:spTree>
    <p:extLst>
      <p:ext uri="{BB962C8B-B14F-4D97-AF65-F5344CB8AC3E}">
        <p14:creationId xmlns:p14="http://schemas.microsoft.com/office/powerpoint/2010/main" val="269154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2839-A333-4C54-BD8F-DA0864AD792D}"/>
              </a:ext>
            </a:extLst>
          </p:cNvPr>
          <p:cNvSpPr>
            <a:spLocks noGrp="1"/>
          </p:cNvSpPr>
          <p:nvPr>
            <p:ph type="title"/>
          </p:nvPr>
        </p:nvSpPr>
        <p:spPr>
          <a:xfrm>
            <a:off x="838200" y="713559"/>
            <a:ext cx="10515600" cy="765045"/>
          </a:xfrm>
        </p:spPr>
        <p:txBody>
          <a:bodyPr/>
          <a:lstStyle/>
          <a:p>
            <a:pPr algn="ctr"/>
            <a:r>
              <a:rPr lang="en-US" dirty="0"/>
              <a:t>Title 5 Program Publication Requirements​</a:t>
            </a:r>
          </a:p>
        </p:txBody>
      </p:sp>
      <p:sp>
        <p:nvSpPr>
          <p:cNvPr id="3" name="Content Placeholder 2">
            <a:extLst>
              <a:ext uri="{FF2B5EF4-FFF2-40B4-BE49-F238E27FC236}">
                <a16:creationId xmlns:a16="http://schemas.microsoft.com/office/drawing/2014/main" id="{4CE159A2-60DA-4E10-8499-16CC31684669}"/>
              </a:ext>
            </a:extLst>
          </p:cNvPr>
          <p:cNvSpPr>
            <a:spLocks noGrp="1"/>
          </p:cNvSpPr>
          <p:nvPr>
            <p:ph sz="half" idx="1"/>
          </p:nvPr>
        </p:nvSpPr>
        <p:spPr>
          <a:xfrm>
            <a:off x="758757" y="1673157"/>
            <a:ext cx="10595043" cy="4171589"/>
          </a:xfrm>
        </p:spPr>
        <p:txBody>
          <a:bodyPr>
            <a:normAutofit fontScale="77500" lnSpcReduction="20000"/>
          </a:bodyPr>
          <a:lstStyle/>
          <a:p>
            <a:pPr marL="0" indent="0" fontAlgn="base">
              <a:buNone/>
            </a:pPr>
            <a:r>
              <a:rPr lang="en-US" dirty="0"/>
              <a:t>§55070(e) Credit Certificates and §55155(e) Noncredit Certificates​</a:t>
            </a:r>
          </a:p>
          <a:p>
            <a:pPr fontAlgn="base"/>
            <a:r>
              <a:rPr lang="en-US" dirty="0"/>
              <a:t>A description of each approved (and/or chaptered) program shall be included in the college catalog​</a:t>
            </a:r>
          </a:p>
          <a:p>
            <a:pPr marL="0" indent="0" fontAlgn="base">
              <a:buNone/>
            </a:pPr>
            <a:endParaRPr lang="en-US" dirty="0"/>
          </a:p>
          <a:p>
            <a:pPr marL="0" indent="0" fontAlgn="base">
              <a:buNone/>
            </a:pPr>
            <a:r>
              <a:rPr lang="en-US" dirty="0"/>
              <a:t>The following </a:t>
            </a:r>
            <a:r>
              <a:rPr lang="en-US" b="1" dirty="0"/>
              <a:t>must appear exactly as approved/chaptered </a:t>
            </a:r>
            <a:r>
              <a:rPr lang="en-US" dirty="0"/>
              <a:t> by the </a:t>
            </a:r>
            <a:r>
              <a:rPr lang="en-US" dirty="0" err="1"/>
              <a:t>CCCCO</a:t>
            </a:r>
            <a:r>
              <a:rPr lang="en-US" dirty="0"/>
              <a:t>:​</a:t>
            </a:r>
          </a:p>
          <a:p>
            <a:pPr fontAlgn="base"/>
            <a:r>
              <a:rPr lang="en-US" b="1" dirty="0"/>
              <a:t>Program Title</a:t>
            </a:r>
            <a:r>
              <a:rPr lang="en-US" dirty="0"/>
              <a:t>​</a:t>
            </a:r>
          </a:p>
          <a:p>
            <a:pPr fontAlgn="base"/>
            <a:r>
              <a:rPr lang="en-US" b="1" dirty="0"/>
              <a:t>Program Type</a:t>
            </a:r>
            <a:r>
              <a:rPr lang="en-US" dirty="0"/>
              <a:t>: A.A. Degree, AA-T, A.S. Degree, AS-T, Certificate of Achievement (credit), Certificate of Completion (noncredit), Certificate of Competency (noncredit), Adult High School Diploma​</a:t>
            </a:r>
          </a:p>
          <a:p>
            <a:pPr fontAlgn="base"/>
            <a:r>
              <a:rPr lang="en-US" b="1" dirty="0"/>
              <a:t>Catalog Description</a:t>
            </a:r>
            <a:r>
              <a:rPr lang="en-US" dirty="0"/>
              <a:t> (including mandatory SB1440 language for ADTs)​</a:t>
            </a:r>
          </a:p>
          <a:p>
            <a:pPr fontAlgn="base"/>
            <a:r>
              <a:rPr lang="en-US" b="1" dirty="0"/>
              <a:t>Courses</a:t>
            </a:r>
            <a:r>
              <a:rPr lang="en-US" dirty="0"/>
              <a:t>: required, restricted electives, general education (for degrees)​</a:t>
            </a:r>
          </a:p>
          <a:p>
            <a:pPr fontAlgn="base"/>
            <a:r>
              <a:rPr lang="en-US" dirty="0"/>
              <a:t>Credit programs only: </a:t>
            </a:r>
            <a:r>
              <a:rPr lang="en-US" b="1" dirty="0"/>
              <a:t>units</a:t>
            </a:r>
            <a:r>
              <a:rPr lang="en-US" dirty="0"/>
              <a:t> for each category, plus the total​</a:t>
            </a:r>
          </a:p>
        </p:txBody>
      </p:sp>
    </p:spTree>
    <p:extLst>
      <p:ext uri="{BB962C8B-B14F-4D97-AF65-F5344CB8AC3E}">
        <p14:creationId xmlns:p14="http://schemas.microsoft.com/office/powerpoint/2010/main" val="2606511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CDB38-E9A3-4A54-BAF5-9564C0FC6ECB}"/>
              </a:ext>
            </a:extLst>
          </p:cNvPr>
          <p:cNvSpPr>
            <a:spLocks noGrp="1"/>
          </p:cNvSpPr>
          <p:nvPr>
            <p:ph type="title"/>
          </p:nvPr>
        </p:nvSpPr>
        <p:spPr>
          <a:xfrm>
            <a:off x="838200" y="713559"/>
            <a:ext cx="10515600" cy="755477"/>
          </a:xfrm>
        </p:spPr>
        <p:txBody>
          <a:bodyPr/>
          <a:lstStyle/>
          <a:p>
            <a:pPr algn="ctr"/>
            <a:r>
              <a:rPr lang="en-US" dirty="0"/>
              <a:t>Catalog Publication Requirements</a:t>
            </a:r>
          </a:p>
        </p:txBody>
      </p:sp>
      <p:sp>
        <p:nvSpPr>
          <p:cNvPr id="3" name="Content Placeholder 2">
            <a:extLst>
              <a:ext uri="{FF2B5EF4-FFF2-40B4-BE49-F238E27FC236}">
                <a16:creationId xmlns:a16="http://schemas.microsoft.com/office/drawing/2014/main" id="{7A90A559-BAEF-444F-8FFD-24AC9D69A23C}"/>
              </a:ext>
            </a:extLst>
          </p:cNvPr>
          <p:cNvSpPr>
            <a:spLocks noGrp="1"/>
          </p:cNvSpPr>
          <p:nvPr>
            <p:ph sz="half" idx="1"/>
          </p:nvPr>
        </p:nvSpPr>
        <p:spPr>
          <a:xfrm>
            <a:off x="838199" y="1596453"/>
            <a:ext cx="10644267" cy="4547988"/>
          </a:xfrm>
        </p:spPr>
        <p:txBody>
          <a:bodyPr>
            <a:normAutofit fontScale="62500" lnSpcReduction="20000"/>
          </a:bodyPr>
          <a:lstStyle/>
          <a:p>
            <a:pPr fontAlgn="base"/>
            <a:r>
              <a:rPr lang="en-US" dirty="0"/>
              <a:t>Access statement (§51006, §58108)​</a:t>
            </a:r>
          </a:p>
          <a:p>
            <a:pPr fontAlgn="base"/>
            <a:r>
              <a:rPr lang="en-US" dirty="0"/>
              <a:t>Cleary Act Information (info on where to access campus crime statistics)​</a:t>
            </a:r>
          </a:p>
          <a:p>
            <a:pPr fontAlgn="base"/>
            <a:r>
              <a:rPr lang="en-US" dirty="0"/>
              <a:t>Policies​</a:t>
            </a:r>
          </a:p>
          <a:p>
            <a:pPr fontAlgn="base"/>
            <a:r>
              <a:rPr lang="en-US" dirty="0"/>
              <a:t>Probation/Dismissal/Reinstatement (§55034)​</a:t>
            </a:r>
          </a:p>
          <a:p>
            <a:pPr fontAlgn="base"/>
            <a:r>
              <a:rPr lang="en-US" dirty="0"/>
              <a:t>Student Conduct​</a:t>
            </a:r>
          </a:p>
          <a:p>
            <a:pPr fontAlgn="base"/>
            <a:r>
              <a:rPr lang="en-US" dirty="0"/>
              <a:t>Catalog Rights (§40401)​</a:t>
            </a:r>
          </a:p>
          <a:p>
            <a:pPr fontAlgn="base"/>
            <a:r>
              <a:rPr lang="en-US" dirty="0"/>
              <a:t>Degree, General Education, and Certificate Requirements (§55063, §55070)​</a:t>
            </a:r>
          </a:p>
          <a:p>
            <a:pPr fontAlgn="base"/>
            <a:r>
              <a:rPr lang="en-US" dirty="0"/>
              <a:t>FERPA/Directory Information​</a:t>
            </a:r>
          </a:p>
          <a:p>
            <a:pPr fontAlgn="base"/>
            <a:r>
              <a:rPr lang="en-US" dirty="0"/>
              <a:t>BOG Fee Waiver eligibility (§58621)​</a:t>
            </a:r>
          </a:p>
          <a:p>
            <a:pPr fontAlgn="base"/>
            <a:r>
              <a:rPr lang="en-US" dirty="0"/>
              <a:t>Grading Policies (§55023)​</a:t>
            </a:r>
          </a:p>
          <a:p>
            <a:pPr fontAlgn="base"/>
            <a:r>
              <a:rPr lang="en-US" dirty="0"/>
              <a:t>Grade Challenge (§55025)​</a:t>
            </a:r>
          </a:p>
          <a:p>
            <a:pPr fontAlgn="base"/>
            <a:r>
              <a:rPr lang="en-US" dirty="0"/>
              <a:t>Criteria for Withdrawal and Procedures to Accomplish It (§55024)​</a:t>
            </a:r>
          </a:p>
          <a:p>
            <a:pPr fontAlgn="base"/>
            <a:r>
              <a:rPr lang="en-US" dirty="0"/>
              <a:t>Registration and Enrollment Procedures (§58108)​</a:t>
            </a:r>
          </a:p>
          <a:p>
            <a:pPr fontAlgn="base"/>
            <a:r>
              <a:rPr lang="en-US" dirty="0"/>
              <a:t>Academic Policies, Petition Processes, and Exceptions​</a:t>
            </a:r>
          </a:p>
        </p:txBody>
      </p:sp>
    </p:spTree>
    <p:extLst>
      <p:ext uri="{BB962C8B-B14F-4D97-AF65-F5344CB8AC3E}">
        <p14:creationId xmlns:p14="http://schemas.microsoft.com/office/powerpoint/2010/main" val="198742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4AE11-4321-4967-AD13-D6EAFA2DBCE7}"/>
              </a:ext>
            </a:extLst>
          </p:cNvPr>
          <p:cNvSpPr>
            <a:spLocks noGrp="1"/>
          </p:cNvSpPr>
          <p:nvPr>
            <p:ph type="title"/>
          </p:nvPr>
        </p:nvSpPr>
        <p:spPr>
          <a:xfrm>
            <a:off x="838200" y="713560"/>
            <a:ext cx="10515600" cy="815438"/>
          </a:xfrm>
        </p:spPr>
        <p:txBody>
          <a:bodyPr/>
          <a:lstStyle/>
          <a:p>
            <a:pPr algn="ctr"/>
            <a:r>
              <a:rPr lang="en-US" dirty="0"/>
              <a:t>Special Considerations: Open Enrollment</a:t>
            </a:r>
          </a:p>
        </p:txBody>
      </p:sp>
      <p:sp>
        <p:nvSpPr>
          <p:cNvPr id="3" name="Content Placeholder 2">
            <a:extLst>
              <a:ext uri="{FF2B5EF4-FFF2-40B4-BE49-F238E27FC236}">
                <a16:creationId xmlns:a16="http://schemas.microsoft.com/office/drawing/2014/main" id="{AB88E97F-8FA9-4304-B5E5-A24CB18B1C85}"/>
              </a:ext>
            </a:extLst>
          </p:cNvPr>
          <p:cNvSpPr>
            <a:spLocks noGrp="1"/>
          </p:cNvSpPr>
          <p:nvPr>
            <p:ph sz="half" idx="1"/>
          </p:nvPr>
        </p:nvSpPr>
        <p:spPr>
          <a:xfrm>
            <a:off x="629587" y="1768839"/>
            <a:ext cx="10792918" cy="4244401"/>
          </a:xfrm>
        </p:spPr>
        <p:txBody>
          <a:bodyPr>
            <a:normAutofit fontScale="77500" lnSpcReduction="20000"/>
          </a:bodyPr>
          <a:lstStyle/>
          <a:p>
            <a:pPr marL="0" indent="0" fontAlgn="base">
              <a:buNone/>
            </a:pPr>
            <a:r>
              <a:rPr lang="en-US" dirty="0"/>
              <a:t>Title 5 §58104: Courses must be published in the official </a:t>
            </a:r>
            <a:r>
              <a:rPr lang="en-US" b="1" dirty="0"/>
              <a:t>catalog and/or addenda and listed in the schedule of classes.</a:t>
            </a:r>
            <a:r>
              <a:rPr lang="en-US" dirty="0"/>
              <a:t>​</a:t>
            </a:r>
          </a:p>
          <a:p>
            <a:pPr marL="0" indent="0" fontAlgn="base">
              <a:buNone/>
            </a:pPr>
            <a:endParaRPr lang="en-US" dirty="0"/>
          </a:p>
          <a:p>
            <a:pPr fontAlgn="base"/>
            <a:r>
              <a:rPr lang="en-US" dirty="0"/>
              <a:t>Rationale: To ensure courses meet open enrollment regulations (§51006); if courses are not broadly advertised then they are only available to those students who happen to become aware of them and therefore the courses are not open​</a:t>
            </a:r>
          </a:p>
          <a:p>
            <a:pPr fontAlgn="base"/>
            <a:r>
              <a:rPr lang="en-US" dirty="0"/>
              <a:t>“Announcements of course offerings shall not be limited to a specialized clientele, nor shall any group or individual receive notice prior to the general public for the purposes of preferential enrollment, limiting accessibility, or exclusion of qualified students”​</a:t>
            </a:r>
          </a:p>
          <a:p>
            <a:pPr fontAlgn="base"/>
            <a:r>
              <a:rPr lang="en-US" dirty="0"/>
              <a:t>A catalog or schedule listing about a course or program that merely refers students to department representatives is not sufficient to meet the requirements for open enrollment​</a:t>
            </a:r>
          </a:p>
          <a:p>
            <a:pPr fontAlgn="base"/>
            <a:r>
              <a:rPr lang="en-US" dirty="0"/>
              <a:t>Violations of open enrollment can result in a loss of funding for courses​</a:t>
            </a:r>
          </a:p>
        </p:txBody>
      </p:sp>
    </p:spTree>
    <p:extLst>
      <p:ext uri="{BB962C8B-B14F-4D97-AF65-F5344CB8AC3E}">
        <p14:creationId xmlns:p14="http://schemas.microsoft.com/office/powerpoint/2010/main" val="2307243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577BE-DDAB-4DA1-A509-09A38B44B78A}"/>
              </a:ext>
            </a:extLst>
          </p:cNvPr>
          <p:cNvSpPr>
            <a:spLocks noGrp="1"/>
          </p:cNvSpPr>
          <p:nvPr>
            <p:ph type="title"/>
          </p:nvPr>
        </p:nvSpPr>
        <p:spPr>
          <a:xfrm>
            <a:off x="838200" y="713560"/>
            <a:ext cx="10515600" cy="842738"/>
          </a:xfrm>
        </p:spPr>
        <p:txBody>
          <a:bodyPr/>
          <a:lstStyle/>
          <a:p>
            <a:pPr algn="ctr"/>
            <a:r>
              <a:rPr lang="en-US" dirty="0"/>
              <a:t>Digital Accessibility</a:t>
            </a:r>
          </a:p>
        </p:txBody>
      </p:sp>
      <p:sp>
        <p:nvSpPr>
          <p:cNvPr id="3" name="Content Placeholder 2">
            <a:extLst>
              <a:ext uri="{FF2B5EF4-FFF2-40B4-BE49-F238E27FC236}">
                <a16:creationId xmlns:a16="http://schemas.microsoft.com/office/drawing/2014/main" id="{C4F0A140-DF44-4AFA-A78C-FC173F99CFED}"/>
              </a:ext>
            </a:extLst>
          </p:cNvPr>
          <p:cNvSpPr>
            <a:spLocks noGrp="1"/>
          </p:cNvSpPr>
          <p:nvPr>
            <p:ph sz="half" idx="1"/>
          </p:nvPr>
        </p:nvSpPr>
        <p:spPr>
          <a:xfrm>
            <a:off x="667966" y="1995487"/>
            <a:ext cx="5351834" cy="3886329"/>
          </a:xfrm>
        </p:spPr>
        <p:txBody>
          <a:bodyPr>
            <a:normAutofit fontScale="92500" lnSpcReduction="10000"/>
          </a:bodyPr>
          <a:lstStyle/>
          <a:p>
            <a:pPr fontAlgn="base"/>
            <a:r>
              <a:rPr lang="en-US" dirty="0"/>
              <a:t>Digital accessibility allows a disabled individual to obtain  information as fully, equally, and independently as a person without a disability​</a:t>
            </a:r>
          </a:p>
          <a:p>
            <a:pPr marL="0" indent="0" fontAlgn="base">
              <a:buNone/>
            </a:pPr>
            <a:endParaRPr lang="en-US" dirty="0"/>
          </a:p>
          <a:p>
            <a:pPr fontAlgn="base"/>
            <a:r>
              <a:rPr lang="en-US" dirty="0"/>
              <a:t>Accessibility addresses a wide range of disabilities including: visual, auditory, physical, speech, cognitive, language, learning, and cognitive/neurological</a:t>
            </a:r>
          </a:p>
        </p:txBody>
      </p:sp>
      <p:sp>
        <p:nvSpPr>
          <p:cNvPr id="4" name="Content Placeholder 3">
            <a:extLst>
              <a:ext uri="{FF2B5EF4-FFF2-40B4-BE49-F238E27FC236}">
                <a16:creationId xmlns:a16="http://schemas.microsoft.com/office/drawing/2014/main" id="{554B1F34-A9B7-4FA0-A616-33A14ED7A1F3}"/>
              </a:ext>
            </a:extLst>
          </p:cNvPr>
          <p:cNvSpPr>
            <a:spLocks noGrp="1"/>
          </p:cNvSpPr>
          <p:nvPr>
            <p:ph sz="half" idx="2"/>
          </p:nvPr>
        </p:nvSpPr>
        <p:spPr/>
        <p:txBody>
          <a:bodyPr>
            <a:normAutofit fontScale="92500" lnSpcReduction="10000"/>
          </a:bodyPr>
          <a:lstStyle/>
          <a:p>
            <a:pPr marL="0" indent="0" fontAlgn="base">
              <a:buNone/>
            </a:pPr>
            <a:endParaRPr lang="en-US" dirty="0"/>
          </a:p>
          <a:p>
            <a:pPr marL="0" indent="0" fontAlgn="base">
              <a:buNone/>
            </a:pPr>
            <a:endParaRPr lang="en-US" sz="1900" dirty="0"/>
          </a:p>
          <a:p>
            <a:pPr marL="0" indent="0" fontAlgn="base">
              <a:buNone/>
            </a:pPr>
            <a:r>
              <a:rPr lang="en-US" sz="1900" dirty="0"/>
              <a:t>Workforce Rehabilitation Act of 1973 ​</a:t>
            </a:r>
          </a:p>
          <a:p>
            <a:pPr fontAlgn="base"/>
            <a:r>
              <a:rPr lang="en-US" sz="1900" dirty="0"/>
              <a:t>Section 504 requires reasonable accommodation for qualified individuals with disabilities​</a:t>
            </a:r>
          </a:p>
          <a:p>
            <a:pPr fontAlgn="base"/>
            <a:r>
              <a:rPr lang="en-US" sz="1900" dirty="0"/>
              <a:t>Section 508 requires that all electronic and information technology that is federally funded be accessible by people with disabilities </a:t>
            </a:r>
            <a:r>
              <a:rPr lang="en-US" dirty="0"/>
              <a:t> ​</a:t>
            </a:r>
          </a:p>
        </p:txBody>
      </p:sp>
    </p:spTree>
    <p:extLst>
      <p:ext uri="{BB962C8B-B14F-4D97-AF65-F5344CB8AC3E}">
        <p14:creationId xmlns:p14="http://schemas.microsoft.com/office/powerpoint/2010/main" val="7417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EFFA91-0B14-4216-B99D-FDD6EBCAACC1}"/>
              </a:ext>
            </a:extLst>
          </p:cNvPr>
          <p:cNvSpPr>
            <a:spLocks noGrp="1"/>
          </p:cNvSpPr>
          <p:nvPr>
            <p:ph type="title"/>
          </p:nvPr>
        </p:nvSpPr>
        <p:spPr>
          <a:xfrm>
            <a:off x="66612" y="607102"/>
            <a:ext cx="11941701" cy="1116768"/>
          </a:xfrm>
        </p:spPr>
        <p:txBody>
          <a:bodyPr>
            <a:normAutofit/>
          </a:bodyPr>
          <a:lstStyle/>
          <a:p>
            <a:pPr algn="ctr"/>
            <a:r>
              <a:rPr lang="en-US" dirty="0"/>
              <a:t>CHALLENGE: </a:t>
            </a:r>
            <a:br>
              <a:rPr lang="en-US" dirty="0"/>
            </a:br>
            <a:r>
              <a:rPr lang="en-US" dirty="0"/>
              <a:t>Curriculum Streamlining &amp; Catalog Production Timelines</a:t>
            </a:r>
          </a:p>
        </p:txBody>
      </p:sp>
      <p:sp>
        <p:nvSpPr>
          <p:cNvPr id="6" name="Content Placeholder 5">
            <a:extLst>
              <a:ext uri="{FF2B5EF4-FFF2-40B4-BE49-F238E27FC236}">
                <a16:creationId xmlns:a16="http://schemas.microsoft.com/office/drawing/2014/main" id="{22E53DC1-8778-44C3-A062-BC71D4E6A917}"/>
              </a:ext>
            </a:extLst>
          </p:cNvPr>
          <p:cNvSpPr>
            <a:spLocks noGrp="1"/>
          </p:cNvSpPr>
          <p:nvPr>
            <p:ph sz="half" idx="1"/>
          </p:nvPr>
        </p:nvSpPr>
        <p:spPr>
          <a:xfrm>
            <a:off x="562131" y="1836295"/>
            <a:ext cx="11377535" cy="4152275"/>
          </a:xfrm>
        </p:spPr>
        <p:txBody>
          <a:bodyPr>
            <a:noAutofit/>
          </a:bodyPr>
          <a:lstStyle/>
          <a:p>
            <a:pPr marL="0" indent="0" fontAlgn="base">
              <a:buNone/>
            </a:pPr>
            <a:r>
              <a:rPr lang="en-US" sz="2400" dirty="0"/>
              <a:t>Curriculum streamlining efforts at both the local and state level has resulted in efficiencies that catalog production timelines often can’t maintain pace with resulting in delayed offering of new courses and programs:</a:t>
            </a:r>
          </a:p>
          <a:p>
            <a:pPr fontAlgn="base"/>
            <a:r>
              <a:rPr lang="en-US" sz="2400" dirty="0"/>
              <a:t>Does your curriculum approval schedule align with ​production of the catalog? ​</a:t>
            </a:r>
          </a:p>
          <a:p>
            <a:pPr fontAlgn="base"/>
            <a:r>
              <a:rPr lang="en-US" sz="2400" dirty="0"/>
              <a:t>Factors:​</a:t>
            </a:r>
          </a:p>
          <a:p>
            <a:pPr lvl="1" fontAlgn="base">
              <a:buFont typeface="Wingdings" panose="05000000000000000000" pitchFamily="2" charset="2"/>
              <a:buChar char="ü"/>
            </a:pPr>
            <a:r>
              <a:rPr lang="en-US" sz="2000" dirty="0"/>
              <a:t>Local and/or state curricular approvals​</a:t>
            </a:r>
          </a:p>
          <a:p>
            <a:pPr lvl="1" fontAlgn="base">
              <a:buFont typeface="Wingdings" panose="05000000000000000000" pitchFamily="2" charset="2"/>
              <a:buChar char="ü"/>
            </a:pPr>
            <a:r>
              <a:rPr lang="en-US" sz="2000" dirty="0"/>
              <a:t>Updating program maps, course sequencing​</a:t>
            </a:r>
          </a:p>
          <a:p>
            <a:pPr lvl="1" fontAlgn="base">
              <a:buFont typeface="Wingdings" panose="05000000000000000000" pitchFamily="2" charset="2"/>
              <a:buChar char="ü"/>
            </a:pPr>
            <a:r>
              <a:rPr lang="en-US" sz="2000" dirty="0"/>
              <a:t>Updating degree audit software to reflect changes​</a:t>
            </a:r>
          </a:p>
          <a:p>
            <a:pPr lvl="1" fontAlgn="base">
              <a:buFont typeface="Wingdings" panose="05000000000000000000" pitchFamily="2" charset="2"/>
              <a:buChar char="ü"/>
            </a:pPr>
            <a:r>
              <a:rPr lang="en-US" sz="2000" dirty="0"/>
              <a:t>People and process!​</a:t>
            </a:r>
          </a:p>
          <a:p>
            <a:pPr lvl="1" fontAlgn="base">
              <a:buFont typeface="Wingdings" panose="05000000000000000000" pitchFamily="2" charset="2"/>
              <a:buChar char="ü"/>
            </a:pPr>
            <a:r>
              <a:rPr lang="en-US" sz="2000" dirty="0"/>
              <a:t>Other?​</a:t>
            </a:r>
          </a:p>
        </p:txBody>
      </p:sp>
    </p:spTree>
    <p:extLst>
      <p:ext uri="{BB962C8B-B14F-4D97-AF65-F5344CB8AC3E}">
        <p14:creationId xmlns:p14="http://schemas.microsoft.com/office/powerpoint/2010/main" val="405863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DCB3E-C712-406F-B43B-827CFF85B1D0}"/>
              </a:ext>
            </a:extLst>
          </p:cNvPr>
          <p:cNvSpPr>
            <a:spLocks noGrp="1"/>
          </p:cNvSpPr>
          <p:nvPr>
            <p:ph type="title"/>
          </p:nvPr>
        </p:nvSpPr>
        <p:spPr>
          <a:xfrm>
            <a:off x="838200" y="557119"/>
            <a:ext cx="10515600" cy="750898"/>
          </a:xfrm>
        </p:spPr>
        <p:txBody>
          <a:bodyPr/>
          <a:lstStyle/>
          <a:p>
            <a:pPr algn="ctr"/>
            <a:r>
              <a:rPr lang="en-US" dirty="0"/>
              <a:t>Online Catalogs v. Print Catalogs</a:t>
            </a:r>
          </a:p>
        </p:txBody>
      </p:sp>
      <p:sp>
        <p:nvSpPr>
          <p:cNvPr id="3" name="Content Placeholder 2">
            <a:extLst>
              <a:ext uri="{FF2B5EF4-FFF2-40B4-BE49-F238E27FC236}">
                <a16:creationId xmlns:a16="http://schemas.microsoft.com/office/drawing/2014/main" id="{5CE5C44B-F2A1-482D-BBA1-77EF68DBDCBD}"/>
              </a:ext>
            </a:extLst>
          </p:cNvPr>
          <p:cNvSpPr>
            <a:spLocks noGrp="1"/>
          </p:cNvSpPr>
          <p:nvPr>
            <p:ph sz="half" idx="1"/>
          </p:nvPr>
        </p:nvSpPr>
        <p:spPr>
          <a:xfrm>
            <a:off x="554637" y="1562352"/>
            <a:ext cx="10799164" cy="4738529"/>
          </a:xfrm>
        </p:spPr>
        <p:txBody>
          <a:bodyPr>
            <a:normAutofit fontScale="62500" lnSpcReduction="20000"/>
          </a:bodyPr>
          <a:lstStyle/>
          <a:p>
            <a:pPr marL="0" indent="0" algn="ctr" fontAlgn="base">
              <a:buNone/>
            </a:pPr>
            <a:r>
              <a:rPr lang="en-US" sz="3600" i="1" dirty="0"/>
              <a:t>Must colleges still produce a physical (print) catalog? </a:t>
            </a:r>
            <a:r>
              <a:rPr lang="en-US" sz="3600" dirty="0"/>
              <a:t>​</a:t>
            </a:r>
          </a:p>
          <a:p>
            <a:pPr marL="0" indent="0" fontAlgn="base">
              <a:buNone/>
            </a:pPr>
            <a:r>
              <a:rPr lang="en-US" dirty="0"/>
              <a:t>​</a:t>
            </a:r>
          </a:p>
          <a:p>
            <a:pPr marL="0" indent="0" fontAlgn="base">
              <a:buNone/>
            </a:pPr>
            <a:r>
              <a:rPr lang="en-US" dirty="0"/>
              <a:t>GOV §71810. Catalog.​</a:t>
            </a:r>
          </a:p>
          <a:p>
            <a:pPr fontAlgn="base"/>
            <a:r>
              <a:rPr lang="en-US" dirty="0"/>
              <a:t>(a) Each institution shall provide a catalog pursuant to section §94909 of the Code, which shall be updated annually. Annual updates may be made by the use of supplements or inserts accompanying the catalog. If changes in educational programs, educational services, procedures, or policies required to be included in the catalog by statute or regulation are implemented before the issuance of the annually updated catalog, those changes shall be reflected at the time they are made in supplements or inserts accompanying the catalog.​</a:t>
            </a:r>
          </a:p>
          <a:p>
            <a:pPr marL="0" indent="0" fontAlgn="base">
              <a:buNone/>
            </a:pPr>
            <a:endParaRPr lang="en-US" dirty="0"/>
          </a:p>
          <a:p>
            <a:pPr marL="0" indent="0" fontAlgn="base">
              <a:buNone/>
            </a:pPr>
            <a:r>
              <a:rPr lang="en-US" dirty="0"/>
              <a:t>*U.S. Dept. of Veterans Affairs- certifying class/program approval:​</a:t>
            </a:r>
          </a:p>
          <a:p>
            <a:pPr fontAlgn="base"/>
            <a:r>
              <a:rPr lang="en-US" i="1" dirty="0"/>
              <a:t>“Web-based catalogs are not acceptable because they can be easily changed without notice to the VA or SAA. Thumb drives are not acceptable, because they cannot be plugged into VA systems. If the school utilizes a web-based catalog, they must print a copy or move a copy to CD in pdf format, so the SAA [State Approving Agency] and VA can see a specific point in time for the programs and policies outlined. Before you put the catalog on a CD, contact the SAA of your state to determine their policies and procedures for accepting a CD…schools must certify a copy is true and correct.” </a:t>
            </a:r>
            <a:r>
              <a:rPr lang="en-US" u="sng" dirty="0">
                <a:hlinkClick r:id="rId3"/>
              </a:rPr>
              <a:t>https://www.benefits.va.gov/GIBILL/docs/SCO/General.pdf</a:t>
            </a:r>
            <a:r>
              <a:rPr lang="en-US" dirty="0"/>
              <a:t>​</a:t>
            </a:r>
          </a:p>
        </p:txBody>
      </p:sp>
    </p:spTree>
    <p:extLst>
      <p:ext uri="{BB962C8B-B14F-4D97-AF65-F5344CB8AC3E}">
        <p14:creationId xmlns:p14="http://schemas.microsoft.com/office/powerpoint/2010/main" val="2950615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9565456-D725-41C6-A79D-F437108DAB1A}"/>
              </a:ext>
            </a:extLst>
          </p:cNvPr>
          <p:cNvSpPr/>
          <p:nvPr/>
        </p:nvSpPr>
        <p:spPr>
          <a:xfrm>
            <a:off x="1117867" y="4712482"/>
            <a:ext cx="2669499" cy="923330"/>
          </a:xfrm>
          <a:prstGeom prst="rect">
            <a:avLst/>
          </a:prstGeom>
        </p:spPr>
        <p:txBody>
          <a:bodyPr wrap="square">
            <a:spAutoFit/>
          </a:bodyPr>
          <a:lstStyle/>
          <a:p>
            <a:pPr fontAlgn="base"/>
            <a:r>
              <a:rPr lang="en-US" dirty="0">
                <a:solidFill>
                  <a:schemeClr val="accent2"/>
                </a:solidFill>
                <a:latin typeface="Times New Roman" panose="02020603050405020304" pitchFamily="18" charset="0"/>
              </a:rPr>
              <a:t>Ralph M. Brown 1959 ​</a:t>
            </a:r>
            <a:endParaRPr lang="en-US" dirty="0">
              <a:solidFill>
                <a:schemeClr val="accent2"/>
              </a:solidFill>
              <a:latin typeface="Segoe UI" panose="020B0502040204020203" pitchFamily="34" charset="0"/>
            </a:endParaRPr>
          </a:p>
          <a:p>
            <a:pPr fontAlgn="base"/>
            <a:r>
              <a:rPr lang="en-US" dirty="0">
                <a:solidFill>
                  <a:schemeClr val="accent2"/>
                </a:solidFill>
                <a:latin typeface="Times New Roman" panose="02020603050405020304" pitchFamily="18" charset="0"/>
              </a:rPr>
              <a:t>Photo courtesy </a:t>
            </a:r>
          </a:p>
          <a:p>
            <a:pPr fontAlgn="base"/>
            <a:r>
              <a:rPr lang="en-US" dirty="0">
                <a:solidFill>
                  <a:schemeClr val="accent2"/>
                </a:solidFill>
                <a:latin typeface="Times New Roman" panose="02020603050405020304" pitchFamily="18" charset="0"/>
              </a:rPr>
              <a:t>The Modesto Bee </a:t>
            </a:r>
            <a:endParaRPr lang="en-US" dirty="0">
              <a:solidFill>
                <a:schemeClr val="accent2"/>
              </a:solidFill>
              <a:latin typeface="Segoe UI" panose="020B0502040204020203" pitchFamily="34" charset="0"/>
            </a:endParaRPr>
          </a:p>
        </p:txBody>
      </p:sp>
      <p:pic>
        <p:nvPicPr>
          <p:cNvPr id="1026" name="Picture 2" descr="A photo of Ralph M. Brown, seated at a desk.">
            <a:extLst>
              <a:ext uri="{FF2B5EF4-FFF2-40B4-BE49-F238E27FC236}">
                <a16:creationId xmlns:a16="http://schemas.microsoft.com/office/drawing/2014/main" id="{8B33651F-53EE-4649-B3E9-35EACD7996A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17867" y="2105251"/>
            <a:ext cx="2133898" cy="236253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5C9C3557-7A63-43F3-99E9-016FC9C34ED0}"/>
              </a:ext>
            </a:extLst>
          </p:cNvPr>
          <p:cNvSpPr>
            <a:spLocks noGrp="1"/>
          </p:cNvSpPr>
          <p:nvPr>
            <p:ph sz="half" idx="2"/>
          </p:nvPr>
        </p:nvSpPr>
        <p:spPr>
          <a:xfrm>
            <a:off x="3912433" y="1877245"/>
            <a:ext cx="7441367" cy="4565944"/>
          </a:xfrm>
        </p:spPr>
        <p:txBody>
          <a:bodyPr>
            <a:normAutofit fontScale="77500" lnSpcReduction="20000"/>
          </a:bodyPr>
          <a:lstStyle/>
          <a:p>
            <a:pPr marL="0" indent="0">
              <a:buNone/>
            </a:pPr>
            <a:r>
              <a:rPr lang="en-US" dirty="0"/>
              <a:t>In enacting this chapter, the Legislature finds and declares that the public commissions, boards and councils and the other public agencies in this State exist to aid in the conduct of the people's business.  It is the intent of the law that their actions be taken openly and that their deliberations be conducted openly.</a:t>
            </a:r>
            <a:endParaRPr lang="en-US" i="1" dirty="0"/>
          </a:p>
          <a:p>
            <a:pPr marL="0" indent="0">
              <a:buNone/>
            </a:pPr>
            <a:r>
              <a:rPr lang="en-US" dirty="0"/>
              <a:t>The people of this State do not yield their sovereignty to the agencies which serve them.  The people, in delegating authority, do not give their public servants the right to decide what is good for the people to know and what is not good for them to know. The people insist on remaining informed so that they may retain control over the instruments they have created.</a:t>
            </a:r>
          </a:p>
          <a:p>
            <a:pPr marL="0" indent="0">
              <a:buNone/>
            </a:pPr>
            <a:endParaRPr lang="en-US" dirty="0"/>
          </a:p>
          <a:p>
            <a:pPr marL="0" indent="0">
              <a:buNone/>
            </a:pPr>
            <a:r>
              <a:rPr lang="en-US" dirty="0"/>
              <a:t>- GOV §54950​</a:t>
            </a:r>
          </a:p>
        </p:txBody>
      </p:sp>
      <p:sp>
        <p:nvSpPr>
          <p:cNvPr id="2" name="Title 1">
            <a:extLst>
              <a:ext uri="{FF2B5EF4-FFF2-40B4-BE49-F238E27FC236}">
                <a16:creationId xmlns:a16="http://schemas.microsoft.com/office/drawing/2014/main" id="{899D7C35-8B5C-44F6-8D85-236B2663D56B}"/>
              </a:ext>
            </a:extLst>
          </p:cNvPr>
          <p:cNvSpPr>
            <a:spLocks noGrp="1"/>
          </p:cNvSpPr>
          <p:nvPr>
            <p:ph type="title"/>
          </p:nvPr>
        </p:nvSpPr>
        <p:spPr>
          <a:xfrm>
            <a:off x="838200" y="713559"/>
            <a:ext cx="10515600" cy="923331"/>
          </a:xfrm>
        </p:spPr>
        <p:txBody>
          <a:bodyPr/>
          <a:lstStyle/>
          <a:p>
            <a:pPr algn="ctr"/>
            <a:r>
              <a:rPr lang="en-US" dirty="0"/>
              <a:t>The Brown Act - Open and Public</a:t>
            </a:r>
          </a:p>
        </p:txBody>
      </p:sp>
    </p:spTree>
    <p:extLst>
      <p:ext uri="{BB962C8B-B14F-4D97-AF65-F5344CB8AC3E}">
        <p14:creationId xmlns:p14="http://schemas.microsoft.com/office/powerpoint/2010/main" val="679751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E459-B81B-412B-8711-D416572E6941}"/>
              </a:ext>
            </a:extLst>
          </p:cNvPr>
          <p:cNvSpPr>
            <a:spLocks noGrp="1"/>
          </p:cNvSpPr>
          <p:nvPr>
            <p:ph type="title"/>
          </p:nvPr>
        </p:nvSpPr>
        <p:spPr/>
        <p:txBody>
          <a:bodyPr/>
          <a:lstStyle/>
          <a:p>
            <a:pPr algn="ctr"/>
            <a:r>
              <a:rPr lang="en-US" dirty="0"/>
              <a:t>Notice and Agendas</a:t>
            </a:r>
          </a:p>
        </p:txBody>
      </p:sp>
      <p:sp>
        <p:nvSpPr>
          <p:cNvPr id="3" name="Content Placeholder 2">
            <a:extLst>
              <a:ext uri="{FF2B5EF4-FFF2-40B4-BE49-F238E27FC236}">
                <a16:creationId xmlns:a16="http://schemas.microsoft.com/office/drawing/2014/main" id="{15741009-C1D5-4647-92D6-FB534650C482}"/>
              </a:ext>
            </a:extLst>
          </p:cNvPr>
          <p:cNvSpPr>
            <a:spLocks noGrp="1"/>
          </p:cNvSpPr>
          <p:nvPr>
            <p:ph sz="half" idx="1"/>
          </p:nvPr>
        </p:nvSpPr>
        <p:spPr/>
        <p:txBody>
          <a:bodyPr/>
          <a:lstStyle/>
          <a:p>
            <a:pPr marL="0" indent="0">
              <a:buNone/>
            </a:pPr>
            <a:r>
              <a:rPr lang="en-US" dirty="0"/>
              <a:t>“All meetings of the legislative body of a local agency shall be </a:t>
            </a:r>
            <a:r>
              <a:rPr lang="en-US" u="sng" dirty="0"/>
              <a:t>open and public</a:t>
            </a:r>
            <a:r>
              <a:rPr lang="en-US" dirty="0"/>
              <a:t>, and all persons shall be permitted to attend any meeting of the legislative body of a local agency, except as otherwise provided in this chapter.”       </a:t>
            </a:r>
          </a:p>
          <a:p>
            <a:pPr marL="0" indent="0">
              <a:buNone/>
            </a:pPr>
            <a:r>
              <a:rPr lang="en-US" dirty="0"/>
              <a:t>-GOV §54953(a)​</a:t>
            </a:r>
          </a:p>
        </p:txBody>
      </p:sp>
    </p:spTree>
    <p:extLst>
      <p:ext uri="{BB962C8B-B14F-4D97-AF65-F5344CB8AC3E}">
        <p14:creationId xmlns:p14="http://schemas.microsoft.com/office/powerpoint/2010/main" val="369263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3181D-573D-4167-A0AD-417B40568E8A}"/>
              </a:ext>
            </a:extLst>
          </p:cNvPr>
          <p:cNvSpPr>
            <a:spLocks noGrp="1"/>
          </p:cNvSpPr>
          <p:nvPr>
            <p:ph type="title"/>
          </p:nvPr>
        </p:nvSpPr>
        <p:spPr>
          <a:xfrm>
            <a:off x="838200" y="713559"/>
            <a:ext cx="10515600" cy="842867"/>
          </a:xfrm>
        </p:spPr>
        <p:txBody>
          <a:bodyPr/>
          <a:lstStyle/>
          <a:p>
            <a:pPr algn="ctr"/>
            <a:r>
              <a:rPr lang="en-US" dirty="0"/>
              <a:t>The Basics – Regular Meetings</a:t>
            </a:r>
          </a:p>
        </p:txBody>
      </p:sp>
      <p:sp>
        <p:nvSpPr>
          <p:cNvPr id="3" name="Content Placeholder 2">
            <a:extLst>
              <a:ext uri="{FF2B5EF4-FFF2-40B4-BE49-F238E27FC236}">
                <a16:creationId xmlns:a16="http://schemas.microsoft.com/office/drawing/2014/main" id="{C3AB30A1-D9ED-40A2-A2F7-8ACAA3C28F05}"/>
              </a:ext>
            </a:extLst>
          </p:cNvPr>
          <p:cNvSpPr>
            <a:spLocks noGrp="1"/>
          </p:cNvSpPr>
          <p:nvPr>
            <p:ph sz="half" idx="1"/>
          </p:nvPr>
        </p:nvSpPr>
        <p:spPr>
          <a:xfrm>
            <a:off x="838200" y="1926077"/>
            <a:ext cx="10515600" cy="3918669"/>
          </a:xfrm>
        </p:spPr>
        <p:txBody>
          <a:bodyPr>
            <a:normAutofit fontScale="85000" lnSpcReduction="20000"/>
          </a:bodyPr>
          <a:lstStyle/>
          <a:p>
            <a:pPr fontAlgn="base"/>
            <a:r>
              <a:rPr lang="en-US" dirty="0"/>
              <a:t>The agenda must be posted at least </a:t>
            </a:r>
            <a:r>
              <a:rPr lang="en-US" u="sng" dirty="0"/>
              <a:t>72 hours</a:t>
            </a:r>
            <a:r>
              <a:rPr lang="en-US" dirty="0"/>
              <a:t> in advance of the meeting in a location “freely accessible to members of the public.” ​</a:t>
            </a:r>
          </a:p>
          <a:p>
            <a:pPr fontAlgn="base"/>
            <a:r>
              <a:rPr lang="en-US" dirty="0"/>
              <a:t>The legislative body must mail a copy of the agenda to any person who has filed a written request for such materials.  The copies may be mailed at the time the agenda is posted.  ​</a:t>
            </a:r>
          </a:p>
          <a:p>
            <a:pPr fontAlgn="base"/>
            <a:r>
              <a:rPr lang="en-US" dirty="0"/>
              <a:t>The notice, agenda and supporting documents are public records and must be made available to public​</a:t>
            </a:r>
          </a:p>
          <a:p>
            <a:pPr fontAlgn="base"/>
            <a:r>
              <a:rPr lang="en-US" dirty="0"/>
              <a:t>Writings, when distributed to a majority of the body by any person in connection with a matter subject to consideration at a public meeting, are public records that must be made available to the public “upon request without delay.”                                   </a:t>
            </a:r>
          </a:p>
          <a:p>
            <a:pPr marL="0" indent="0" fontAlgn="base">
              <a:buNone/>
            </a:pPr>
            <a:r>
              <a:rPr lang="en-US" dirty="0"/>
              <a:t>- GOV §54957.5​</a:t>
            </a:r>
          </a:p>
        </p:txBody>
      </p:sp>
    </p:spTree>
    <p:extLst>
      <p:ext uri="{BB962C8B-B14F-4D97-AF65-F5344CB8AC3E}">
        <p14:creationId xmlns:p14="http://schemas.microsoft.com/office/powerpoint/2010/main" val="2308240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16384-6756-443C-AB5B-A48BA826D6BE}"/>
              </a:ext>
            </a:extLst>
          </p:cNvPr>
          <p:cNvSpPr>
            <a:spLocks noGrp="1"/>
          </p:cNvSpPr>
          <p:nvPr>
            <p:ph type="title"/>
          </p:nvPr>
        </p:nvSpPr>
        <p:spPr/>
        <p:txBody>
          <a:bodyPr/>
          <a:lstStyle/>
          <a:p>
            <a:pPr algn="ctr"/>
            <a:r>
              <a:rPr lang="en-US" dirty="0"/>
              <a:t>Adding an Item to an Agenda?</a:t>
            </a:r>
          </a:p>
        </p:txBody>
      </p:sp>
      <p:sp>
        <p:nvSpPr>
          <p:cNvPr id="3" name="Content Placeholder 2">
            <a:extLst>
              <a:ext uri="{FF2B5EF4-FFF2-40B4-BE49-F238E27FC236}">
                <a16:creationId xmlns:a16="http://schemas.microsoft.com/office/drawing/2014/main" id="{C27E6FBE-39FD-4240-BE05-BB4C2C16088F}"/>
              </a:ext>
            </a:extLst>
          </p:cNvPr>
          <p:cNvSpPr>
            <a:spLocks noGrp="1"/>
          </p:cNvSpPr>
          <p:nvPr>
            <p:ph sz="half" idx="1"/>
          </p:nvPr>
        </p:nvSpPr>
        <p:spPr/>
        <p:txBody>
          <a:bodyPr>
            <a:normAutofit fontScale="92500"/>
          </a:bodyPr>
          <a:lstStyle/>
          <a:p>
            <a:pPr fontAlgn="base"/>
            <a:r>
              <a:rPr lang="en-US" dirty="0"/>
              <a:t>The Brown Act prohibits any action or discussion of items not on the posted agenda (generally...)​</a:t>
            </a:r>
          </a:p>
          <a:p>
            <a:pPr marL="0" indent="0" fontAlgn="base">
              <a:buNone/>
            </a:pPr>
            <a:endParaRPr lang="en-US" dirty="0"/>
          </a:p>
          <a:p>
            <a:pPr fontAlgn="base"/>
            <a:r>
              <a:rPr lang="en-US" u="sng" dirty="0"/>
              <a:t>Urgency Items</a:t>
            </a:r>
            <a:r>
              <a:rPr lang="en-US" dirty="0"/>
              <a:t>:  When 2/3 of all members present (or all members if less than 2/3 are present) determine that there is a need for immediate action and the need to take action “came to the attention of the local agency subsequent to the agenda being posted.” ​</a:t>
            </a:r>
          </a:p>
          <a:p>
            <a:pPr marL="0" indent="0" fontAlgn="base">
              <a:buNone/>
            </a:pPr>
            <a:r>
              <a:rPr lang="en-US" sz="2200" dirty="0"/>
              <a:t>	*Note that this exception may not be used if the legislative body or the staff 	knew about the need to take immediate action before the agenda was posted. </a:t>
            </a:r>
            <a:r>
              <a:rPr lang="en-US" dirty="0"/>
              <a:t> </a:t>
            </a:r>
          </a:p>
        </p:txBody>
      </p:sp>
    </p:spTree>
    <p:extLst>
      <p:ext uri="{BB962C8B-B14F-4D97-AF65-F5344CB8AC3E}">
        <p14:creationId xmlns:p14="http://schemas.microsoft.com/office/powerpoint/2010/main" val="182245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079892-7F7B-4DAD-8471-D49BF57EEB49}"/>
              </a:ext>
            </a:extLst>
          </p:cNvPr>
          <p:cNvSpPr>
            <a:spLocks noGrp="1"/>
          </p:cNvSpPr>
          <p:nvPr>
            <p:ph type="title"/>
          </p:nvPr>
        </p:nvSpPr>
        <p:spPr>
          <a:xfrm>
            <a:off x="838200" y="713560"/>
            <a:ext cx="10515600" cy="830626"/>
          </a:xfrm>
        </p:spPr>
        <p:txBody>
          <a:bodyPr anchor="b">
            <a:normAutofit/>
          </a:bodyPr>
          <a:lstStyle/>
          <a:p>
            <a:pPr algn="ctr"/>
            <a:r>
              <a:rPr lang="en-US" dirty="0">
                <a:latin typeface="Palatino"/>
                <a:cs typeface="Gill Sans" panose="020B0502020104020203"/>
              </a:rPr>
              <a:t>Breakout Description</a:t>
            </a:r>
          </a:p>
        </p:txBody>
      </p:sp>
      <p:sp>
        <p:nvSpPr>
          <p:cNvPr id="8" name="Content Placeholder 7">
            <a:extLst>
              <a:ext uri="{FF2B5EF4-FFF2-40B4-BE49-F238E27FC236}">
                <a16:creationId xmlns:a16="http://schemas.microsoft.com/office/drawing/2014/main" id="{5CC95932-054D-4E1D-8973-611BF3378CCD}"/>
              </a:ext>
            </a:extLst>
          </p:cNvPr>
          <p:cNvSpPr>
            <a:spLocks noGrp="1"/>
          </p:cNvSpPr>
          <p:nvPr>
            <p:ph sz="half" idx="1"/>
          </p:nvPr>
        </p:nvSpPr>
        <p:spPr>
          <a:xfrm>
            <a:off x="838200" y="1719799"/>
            <a:ext cx="10515600" cy="4124947"/>
          </a:xfrm>
        </p:spPr>
        <p:txBody>
          <a:bodyPr>
            <a:normAutofit/>
          </a:bodyPr>
          <a:lstStyle/>
          <a:p>
            <a:pPr marL="0" indent="0">
              <a:buNone/>
            </a:pPr>
            <a:r>
              <a:rPr lang="en-US" dirty="0"/>
              <a:t>Colleges must follow state regulations and accreditation requirements that require public availability of curriculum documents. Join us at this breakout to learn about the requirements for public documentation of curriculum processes and products.  Presenters will identify what colleges are required to make public versus what is recommended.  This breakout will include information and discussion about open meeting laws, regulatory requirements for college catalogs and class schedule, other college publications, and the need for accuracy and consistency among public documents.</a:t>
            </a:r>
          </a:p>
        </p:txBody>
      </p:sp>
    </p:spTree>
    <p:extLst>
      <p:ext uri="{BB962C8B-B14F-4D97-AF65-F5344CB8AC3E}">
        <p14:creationId xmlns:p14="http://schemas.microsoft.com/office/powerpoint/2010/main" val="3189047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F640C-3550-430D-AEDC-8DABFA3ABDE3}"/>
              </a:ext>
            </a:extLst>
          </p:cNvPr>
          <p:cNvSpPr>
            <a:spLocks noGrp="1"/>
          </p:cNvSpPr>
          <p:nvPr>
            <p:ph type="title"/>
          </p:nvPr>
        </p:nvSpPr>
        <p:spPr/>
        <p:txBody>
          <a:bodyPr/>
          <a:lstStyle/>
          <a:p>
            <a:pPr algn="ctr"/>
            <a:r>
              <a:rPr lang="en-US" dirty="0"/>
              <a:t>Public Participation</a:t>
            </a:r>
          </a:p>
        </p:txBody>
      </p:sp>
      <p:sp>
        <p:nvSpPr>
          <p:cNvPr id="3" name="Content Placeholder 2">
            <a:extLst>
              <a:ext uri="{FF2B5EF4-FFF2-40B4-BE49-F238E27FC236}">
                <a16:creationId xmlns:a16="http://schemas.microsoft.com/office/drawing/2014/main" id="{B1A2B4C4-BCC3-4842-B05E-14602230D748}"/>
              </a:ext>
            </a:extLst>
          </p:cNvPr>
          <p:cNvSpPr>
            <a:spLocks noGrp="1"/>
          </p:cNvSpPr>
          <p:nvPr>
            <p:ph sz="half" idx="1"/>
          </p:nvPr>
        </p:nvSpPr>
        <p:spPr/>
        <p:txBody>
          <a:bodyPr/>
          <a:lstStyle/>
          <a:p>
            <a:pPr fontAlgn="base"/>
            <a:r>
              <a:rPr lang="en-US" dirty="0"/>
              <a:t>“All meetings of a state body shall be open and public and </a:t>
            </a:r>
            <a:r>
              <a:rPr lang="en-US" u="sng" dirty="0"/>
              <a:t>all persons shall be permitted to attend </a:t>
            </a:r>
            <a:r>
              <a:rPr lang="en-US" dirty="0"/>
              <a:t>any meeting of a state body except as otherwise provided in this article.”  ​</a:t>
            </a:r>
          </a:p>
          <a:p>
            <a:pPr marL="0" indent="0" fontAlgn="base">
              <a:buNone/>
            </a:pPr>
            <a:r>
              <a:rPr lang="en-US" dirty="0"/>
              <a:t>- GOV §54953(a)​</a:t>
            </a:r>
          </a:p>
        </p:txBody>
      </p:sp>
    </p:spTree>
    <p:extLst>
      <p:ext uri="{BB962C8B-B14F-4D97-AF65-F5344CB8AC3E}">
        <p14:creationId xmlns:p14="http://schemas.microsoft.com/office/powerpoint/2010/main" val="1512980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78EE-32C9-4CC3-90B2-FD1DD37A1057}"/>
              </a:ext>
            </a:extLst>
          </p:cNvPr>
          <p:cNvSpPr>
            <a:spLocks noGrp="1"/>
          </p:cNvSpPr>
          <p:nvPr>
            <p:ph type="title"/>
          </p:nvPr>
        </p:nvSpPr>
        <p:spPr>
          <a:xfrm>
            <a:off x="838200" y="713559"/>
            <a:ext cx="10515600" cy="693709"/>
          </a:xfrm>
        </p:spPr>
        <p:txBody>
          <a:bodyPr/>
          <a:lstStyle/>
          <a:p>
            <a:pPr algn="ctr"/>
            <a:r>
              <a:rPr lang="en-US" dirty="0"/>
              <a:t>Why should I care? </a:t>
            </a:r>
          </a:p>
        </p:txBody>
      </p:sp>
      <p:sp>
        <p:nvSpPr>
          <p:cNvPr id="3" name="Content Placeholder 2">
            <a:extLst>
              <a:ext uri="{FF2B5EF4-FFF2-40B4-BE49-F238E27FC236}">
                <a16:creationId xmlns:a16="http://schemas.microsoft.com/office/drawing/2014/main" id="{A9765C54-C71C-423E-9EF2-380A3B40273E}"/>
              </a:ext>
            </a:extLst>
          </p:cNvPr>
          <p:cNvSpPr>
            <a:spLocks noGrp="1"/>
          </p:cNvSpPr>
          <p:nvPr>
            <p:ph sz="half" idx="1"/>
          </p:nvPr>
        </p:nvSpPr>
        <p:spPr>
          <a:xfrm>
            <a:off x="838200" y="1621277"/>
            <a:ext cx="10515600" cy="4223469"/>
          </a:xfrm>
        </p:spPr>
        <p:txBody>
          <a:bodyPr>
            <a:normAutofit fontScale="70000" lnSpcReduction="20000"/>
          </a:bodyPr>
          <a:lstStyle/>
          <a:p>
            <a:pPr fontAlgn="base"/>
            <a:r>
              <a:rPr lang="en-US" dirty="0"/>
              <a:t>Lawsuits​</a:t>
            </a:r>
          </a:p>
          <a:p>
            <a:pPr fontAlgn="base"/>
            <a:r>
              <a:rPr lang="en-US" dirty="0"/>
              <a:t>Depending on the circumstances, the decision of the body may be invalidated​</a:t>
            </a:r>
          </a:p>
          <a:p>
            <a:pPr fontAlgn="base"/>
            <a:r>
              <a:rPr lang="en-US" dirty="0"/>
              <a:t>Before filing for court action seeking invalidation, a person must send a “cure and correct” demand to the legislative body​</a:t>
            </a:r>
          </a:p>
          <a:p>
            <a:pPr fontAlgn="base"/>
            <a:r>
              <a:rPr lang="en-US" dirty="0"/>
              <a:t>Demand must describe the challenged action, the nature of the claimed Brown Act violation, and the “cure” sought.  ​</a:t>
            </a:r>
          </a:p>
          <a:p>
            <a:pPr fontAlgn="base"/>
            <a:r>
              <a:rPr lang="en-US" dirty="0"/>
              <a:t>Legislative body then has 30 days to “cure and correct” the action ​</a:t>
            </a:r>
          </a:p>
          <a:p>
            <a:pPr fontAlgn="base"/>
            <a:r>
              <a:rPr lang="en-US" dirty="0"/>
              <a:t>Injunctions against future violations​</a:t>
            </a:r>
          </a:p>
          <a:p>
            <a:pPr fontAlgn="base"/>
            <a:r>
              <a:rPr lang="en-US" dirty="0"/>
              <a:t>A prevailing plaintiff may recover attorney fees and costs of litigation​</a:t>
            </a:r>
          </a:p>
          <a:p>
            <a:pPr fontAlgn="base"/>
            <a:r>
              <a:rPr lang="en-US" dirty="0"/>
              <a:t>Criminal misdemeanor penalties​</a:t>
            </a:r>
          </a:p>
          <a:p>
            <a:pPr fontAlgn="base"/>
            <a:r>
              <a:rPr lang="en-US" dirty="0"/>
              <a:t>If a member attends a meeting of the legislative body where action is taken in violation of the Brown Act, and where the member </a:t>
            </a:r>
            <a:r>
              <a:rPr lang="en-US" b="1" dirty="0"/>
              <a:t>intends</a:t>
            </a:r>
            <a:r>
              <a:rPr lang="en-US" dirty="0"/>
              <a:t> to deprive the public of information to which the member knows or has reason to know the public is entitled.​</a:t>
            </a:r>
          </a:p>
        </p:txBody>
      </p:sp>
    </p:spTree>
    <p:extLst>
      <p:ext uri="{BB962C8B-B14F-4D97-AF65-F5344CB8AC3E}">
        <p14:creationId xmlns:p14="http://schemas.microsoft.com/office/powerpoint/2010/main" val="3164338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980D-793A-44CE-AE01-50208DC1C4AD}"/>
              </a:ext>
            </a:extLst>
          </p:cNvPr>
          <p:cNvSpPr>
            <a:spLocks noGrp="1"/>
          </p:cNvSpPr>
          <p:nvPr>
            <p:ph type="title"/>
          </p:nvPr>
        </p:nvSpPr>
        <p:spPr>
          <a:xfrm>
            <a:off x="838200" y="713559"/>
            <a:ext cx="10515600" cy="810441"/>
          </a:xfrm>
        </p:spPr>
        <p:txBody>
          <a:bodyPr/>
          <a:lstStyle/>
          <a:p>
            <a:pPr algn="ctr"/>
            <a:r>
              <a:rPr lang="en-US" dirty="0"/>
              <a:t>Don’t Forget</a:t>
            </a:r>
          </a:p>
        </p:txBody>
      </p:sp>
      <p:sp>
        <p:nvSpPr>
          <p:cNvPr id="3" name="Content Placeholder 2">
            <a:extLst>
              <a:ext uri="{FF2B5EF4-FFF2-40B4-BE49-F238E27FC236}">
                <a16:creationId xmlns:a16="http://schemas.microsoft.com/office/drawing/2014/main" id="{1A04F610-942C-46B1-9421-8171FB9D47DE}"/>
              </a:ext>
            </a:extLst>
          </p:cNvPr>
          <p:cNvSpPr>
            <a:spLocks noGrp="1"/>
          </p:cNvSpPr>
          <p:nvPr>
            <p:ph sz="half" idx="1"/>
          </p:nvPr>
        </p:nvSpPr>
        <p:spPr>
          <a:xfrm>
            <a:off x="408563" y="1841770"/>
            <a:ext cx="11549974" cy="4002977"/>
          </a:xfrm>
        </p:spPr>
        <p:txBody>
          <a:bodyPr/>
          <a:lstStyle/>
          <a:p>
            <a:pPr fontAlgn="base"/>
            <a:r>
              <a:rPr lang="en-US" dirty="0"/>
              <a:t>We are public servants who represent our community college districts​</a:t>
            </a:r>
          </a:p>
          <a:p>
            <a:pPr fontAlgn="base"/>
            <a:r>
              <a:rPr lang="en-US" dirty="0"/>
              <a:t>We are conducting the public’s business and expending public funds​</a:t>
            </a:r>
          </a:p>
          <a:p>
            <a:pPr fontAlgn="base"/>
            <a:r>
              <a:rPr lang="en-US" dirty="0"/>
              <a:t>The court of public opinion – this is about the public’s perception of how its business is conducted​</a:t>
            </a:r>
          </a:p>
          <a:p>
            <a:pPr fontAlgn="base"/>
            <a:r>
              <a:rPr lang="en-US" dirty="0"/>
              <a:t>The open meeting laws were adopted with full knowledge that some efficiencies would be lost</a:t>
            </a:r>
          </a:p>
        </p:txBody>
      </p:sp>
    </p:spTree>
    <p:extLst>
      <p:ext uri="{BB962C8B-B14F-4D97-AF65-F5344CB8AC3E}">
        <p14:creationId xmlns:p14="http://schemas.microsoft.com/office/powerpoint/2010/main" val="3980528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996E0-12A4-4D6A-BB5C-373774DAFC6B}"/>
              </a:ext>
            </a:extLst>
          </p:cNvPr>
          <p:cNvSpPr>
            <a:spLocks noGrp="1"/>
          </p:cNvSpPr>
          <p:nvPr>
            <p:ph type="title"/>
          </p:nvPr>
        </p:nvSpPr>
        <p:spPr>
          <a:xfrm>
            <a:off x="838200" y="713559"/>
            <a:ext cx="10515600" cy="778015"/>
          </a:xfrm>
        </p:spPr>
        <p:txBody>
          <a:bodyPr>
            <a:normAutofit/>
          </a:bodyPr>
          <a:lstStyle/>
          <a:p>
            <a:pPr algn="ctr"/>
            <a:r>
              <a:rPr lang="en-US" sz="4400" b="1" dirty="0"/>
              <a:t>HELP US, HELP YOU!</a:t>
            </a:r>
          </a:p>
        </p:txBody>
      </p:sp>
      <p:sp>
        <p:nvSpPr>
          <p:cNvPr id="3" name="Content Placeholder 2">
            <a:extLst>
              <a:ext uri="{FF2B5EF4-FFF2-40B4-BE49-F238E27FC236}">
                <a16:creationId xmlns:a16="http://schemas.microsoft.com/office/drawing/2014/main" id="{82953195-F813-4CD5-8820-681AEFF3CFA6}"/>
              </a:ext>
            </a:extLst>
          </p:cNvPr>
          <p:cNvSpPr>
            <a:spLocks noGrp="1"/>
          </p:cNvSpPr>
          <p:nvPr>
            <p:ph sz="half" idx="1"/>
          </p:nvPr>
        </p:nvSpPr>
        <p:spPr>
          <a:xfrm>
            <a:off x="838200" y="1725039"/>
            <a:ext cx="10515600" cy="4119708"/>
          </a:xfrm>
        </p:spPr>
        <p:txBody>
          <a:bodyPr>
            <a:normAutofit/>
          </a:bodyPr>
          <a:lstStyle/>
          <a:p>
            <a:pPr marL="0" lvl="0" indent="0">
              <a:spcBef>
                <a:spcPts val="0"/>
              </a:spcBef>
              <a:buNone/>
            </a:pPr>
            <a:r>
              <a:rPr lang="en-US" dirty="0"/>
              <a:t>Access the </a:t>
            </a:r>
            <a:r>
              <a:rPr lang="en-US" dirty="0" err="1"/>
              <a:t>ASCCC</a:t>
            </a:r>
            <a:r>
              <a:rPr lang="en-US" dirty="0"/>
              <a:t> CI: Catalogs, Brown Act, Curriculum, Accreditation, and Public Documents </a:t>
            </a:r>
            <a:r>
              <a:rPr lang="en-US" dirty="0">
                <a:hlinkClick r:id="rId3"/>
              </a:rPr>
              <a:t>GOOGLE DRIVE </a:t>
            </a:r>
            <a:r>
              <a:rPr lang="en-US" dirty="0"/>
              <a:t>document</a:t>
            </a:r>
          </a:p>
          <a:p>
            <a:pPr marL="0" lvl="0" indent="0">
              <a:spcBef>
                <a:spcPts val="0"/>
              </a:spcBef>
              <a:buNone/>
            </a:pPr>
            <a:r>
              <a:rPr lang="en-US" sz="1900" dirty="0"/>
              <a:t>*Link available in the </a:t>
            </a:r>
            <a:r>
              <a:rPr lang="en-US" sz="1900" dirty="0" err="1"/>
              <a:t>Pathable</a:t>
            </a:r>
            <a:r>
              <a:rPr lang="en-US" sz="1900" dirty="0"/>
              <a:t> CHAT (anyone can access/edit)</a:t>
            </a:r>
          </a:p>
          <a:p>
            <a:pPr marL="0" lvl="0" indent="0">
              <a:spcBef>
                <a:spcPts val="0"/>
              </a:spcBef>
              <a:buNone/>
            </a:pPr>
            <a:r>
              <a:rPr lang="en-US" sz="1900" dirty="0"/>
              <a:t>*If unable to access, please put ideas (as prompted) in the </a:t>
            </a:r>
            <a:r>
              <a:rPr lang="en-US" sz="1900" dirty="0" err="1"/>
              <a:t>Pathable</a:t>
            </a:r>
            <a:r>
              <a:rPr lang="en-US" sz="1900" dirty="0"/>
              <a:t> CHAT</a:t>
            </a:r>
          </a:p>
          <a:p>
            <a:pPr marL="0" lvl="0" indent="0">
              <a:spcBef>
                <a:spcPts val="0"/>
              </a:spcBef>
              <a:buNone/>
            </a:pPr>
            <a:endParaRPr lang="en-US" dirty="0"/>
          </a:p>
          <a:p>
            <a:pPr marL="0" lvl="0" indent="0">
              <a:spcBef>
                <a:spcPts val="0"/>
              </a:spcBef>
              <a:buNone/>
            </a:pPr>
            <a:r>
              <a:rPr lang="en-US" dirty="0"/>
              <a:t>In relation to </a:t>
            </a:r>
            <a:r>
              <a:rPr lang="en-US" b="1" dirty="0"/>
              <a:t>Catalogs, Brown Act, Curriculum, Accreditation, and Public documents</a:t>
            </a:r>
            <a:r>
              <a:rPr lang="en-US" dirty="0"/>
              <a:t>:</a:t>
            </a:r>
          </a:p>
          <a:p>
            <a:pPr marL="0" lvl="0" indent="0">
              <a:spcBef>
                <a:spcPts val="0"/>
              </a:spcBef>
              <a:buNone/>
            </a:pPr>
            <a:endParaRPr lang="en-US" dirty="0"/>
          </a:p>
          <a:p>
            <a:pPr marL="0" lvl="0" indent="0">
              <a:spcBef>
                <a:spcPts val="0"/>
              </a:spcBef>
              <a:buNone/>
            </a:pPr>
            <a:r>
              <a:rPr lang="en-US" sz="2200" dirty="0"/>
              <a:t>What are </a:t>
            </a:r>
            <a:r>
              <a:rPr lang="en-US" sz="2200" b="1" dirty="0"/>
              <a:t>your challenges, obstacles, and/or barriers</a:t>
            </a:r>
            <a:r>
              <a:rPr lang="en-US" sz="2200" dirty="0"/>
              <a:t>?</a:t>
            </a:r>
          </a:p>
          <a:p>
            <a:pPr marL="0" lvl="0" indent="0">
              <a:spcBef>
                <a:spcPts val="0"/>
              </a:spcBef>
              <a:buNone/>
            </a:pPr>
            <a:r>
              <a:rPr lang="en-US" sz="2200" dirty="0"/>
              <a:t>What are </a:t>
            </a:r>
            <a:r>
              <a:rPr lang="en-US" sz="2200" b="1" dirty="0"/>
              <a:t>solutions or resources</a:t>
            </a:r>
            <a:r>
              <a:rPr lang="en-US" sz="2200" dirty="0"/>
              <a:t> you can provide for other local colleges?</a:t>
            </a:r>
          </a:p>
          <a:p>
            <a:pPr marL="0" lvl="0" indent="0">
              <a:spcBef>
                <a:spcPts val="0"/>
              </a:spcBef>
              <a:buNone/>
            </a:pPr>
            <a:r>
              <a:rPr lang="en-US" sz="2200" dirty="0"/>
              <a:t>What </a:t>
            </a:r>
            <a:r>
              <a:rPr lang="en-US" sz="2200" b="1" dirty="0"/>
              <a:t>questions, thoughts, or ideas </a:t>
            </a:r>
            <a:r>
              <a:rPr lang="en-US" sz="2200" dirty="0"/>
              <a:t>do you have at your local college?</a:t>
            </a:r>
          </a:p>
          <a:p>
            <a:pPr marL="0" lvl="0" indent="0">
              <a:spcBef>
                <a:spcPts val="0"/>
              </a:spcBef>
              <a:buNone/>
            </a:pPr>
            <a:endParaRPr lang="en-US" dirty="0"/>
          </a:p>
        </p:txBody>
      </p:sp>
    </p:spTree>
    <p:extLst>
      <p:ext uri="{BB962C8B-B14F-4D97-AF65-F5344CB8AC3E}">
        <p14:creationId xmlns:p14="http://schemas.microsoft.com/office/powerpoint/2010/main" val="3310661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9947-229A-406C-AE20-5446E33DCB75}"/>
              </a:ext>
            </a:extLst>
          </p:cNvPr>
          <p:cNvSpPr>
            <a:spLocks noGrp="1"/>
          </p:cNvSpPr>
          <p:nvPr>
            <p:ph type="title"/>
          </p:nvPr>
        </p:nvSpPr>
        <p:spPr>
          <a:xfrm>
            <a:off x="838200" y="713559"/>
            <a:ext cx="10515600" cy="784501"/>
          </a:xfrm>
        </p:spPr>
        <p:txBody>
          <a:bodyPr/>
          <a:lstStyle/>
          <a:p>
            <a:pPr algn="ctr"/>
            <a:r>
              <a:rPr lang="en-US" dirty="0"/>
              <a:t>Resources</a:t>
            </a:r>
          </a:p>
        </p:txBody>
      </p:sp>
      <p:sp>
        <p:nvSpPr>
          <p:cNvPr id="3" name="Content Placeholder 2">
            <a:extLst>
              <a:ext uri="{FF2B5EF4-FFF2-40B4-BE49-F238E27FC236}">
                <a16:creationId xmlns:a16="http://schemas.microsoft.com/office/drawing/2014/main" id="{B942205B-0F1C-411B-BB2F-FD41CDCF7A8F}"/>
              </a:ext>
            </a:extLst>
          </p:cNvPr>
          <p:cNvSpPr>
            <a:spLocks noGrp="1"/>
          </p:cNvSpPr>
          <p:nvPr>
            <p:ph sz="half" idx="1"/>
          </p:nvPr>
        </p:nvSpPr>
        <p:spPr>
          <a:xfrm>
            <a:off x="838200" y="1595337"/>
            <a:ext cx="10515600" cy="4249410"/>
          </a:xfrm>
        </p:spPr>
        <p:txBody>
          <a:bodyPr>
            <a:normAutofit/>
          </a:bodyPr>
          <a:lstStyle/>
          <a:p>
            <a:pPr fontAlgn="base"/>
            <a:r>
              <a:rPr lang="en-US" u="sng" dirty="0">
                <a:hlinkClick r:id="rId3"/>
              </a:rPr>
              <a:t>The Brown Act and Your Curriculum Committee</a:t>
            </a:r>
            <a:r>
              <a:rPr lang="en-US" dirty="0"/>
              <a:t> (</a:t>
            </a:r>
            <a:r>
              <a:rPr lang="en-US" i="1" dirty="0"/>
              <a:t>Rostrum</a:t>
            </a:r>
            <a:r>
              <a:rPr lang="en-US" dirty="0"/>
              <a:t> article) ​</a:t>
            </a:r>
          </a:p>
          <a:p>
            <a:pPr fontAlgn="base"/>
            <a:r>
              <a:rPr lang="en-US" u="sng" dirty="0">
                <a:hlinkClick r:id="rId4"/>
              </a:rPr>
              <a:t>Brown Act Do’s and Don’ts for Academic Senates</a:t>
            </a:r>
            <a:r>
              <a:rPr lang="en-US" dirty="0"/>
              <a:t> (White Paper) ​</a:t>
            </a:r>
          </a:p>
          <a:p>
            <a:pPr fontAlgn="base"/>
            <a:r>
              <a:rPr lang="en-US" u="sng" dirty="0">
                <a:hlinkClick r:id="rId5"/>
              </a:rPr>
              <a:t>The Ralph M. Brown Act</a:t>
            </a:r>
            <a:r>
              <a:rPr lang="en-US" dirty="0"/>
              <a:t> (Attorney General’s Office pamphlet)​</a:t>
            </a:r>
          </a:p>
          <a:p>
            <a:pPr fontAlgn="base"/>
            <a:r>
              <a:rPr lang="en-US" u="sng" dirty="0">
                <a:hlinkClick r:id="rId6"/>
              </a:rPr>
              <a:t>Executive Order N-25-20</a:t>
            </a:r>
            <a:r>
              <a:rPr lang="en-US" dirty="0"/>
              <a:t> March 2020: (#11) Brown Act​</a:t>
            </a:r>
          </a:p>
          <a:p>
            <a:pPr fontAlgn="base"/>
            <a:r>
              <a:rPr lang="en-US" dirty="0"/>
              <a:t>California Community College Curriculum Chairs Listserv: </a:t>
            </a:r>
            <a:r>
              <a:rPr lang="en-US" u="sng" dirty="0">
                <a:hlinkClick r:id="rId7"/>
              </a:rPr>
              <a:t>https://groups.io/g/CCCCurriculumChairs</a:t>
            </a:r>
            <a:endParaRPr lang="en-US" u="sng" dirty="0"/>
          </a:p>
          <a:p>
            <a:pPr fontAlgn="base"/>
            <a:r>
              <a:rPr lang="en-US" dirty="0"/>
              <a:t>Questions? </a:t>
            </a:r>
            <a:r>
              <a:rPr lang="en-US" dirty="0">
                <a:hlinkClick r:id="rId8"/>
              </a:rPr>
              <a:t>info@asccc.org</a:t>
            </a:r>
            <a:r>
              <a:rPr lang="en-US" dirty="0"/>
              <a:t> ​</a:t>
            </a:r>
          </a:p>
        </p:txBody>
      </p:sp>
    </p:spTree>
    <p:extLst>
      <p:ext uri="{BB962C8B-B14F-4D97-AF65-F5344CB8AC3E}">
        <p14:creationId xmlns:p14="http://schemas.microsoft.com/office/powerpoint/2010/main" val="225139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2839-A333-4C54-BD8F-DA0864AD792D}"/>
              </a:ext>
            </a:extLst>
          </p:cNvPr>
          <p:cNvSpPr>
            <a:spLocks noGrp="1"/>
          </p:cNvSpPr>
          <p:nvPr>
            <p:ph type="title"/>
          </p:nvPr>
        </p:nvSpPr>
        <p:spPr/>
        <p:txBody>
          <a:bodyPr/>
          <a:lstStyle/>
          <a:p>
            <a:pPr algn="ctr"/>
            <a:r>
              <a:rPr lang="en-US" dirty="0"/>
              <a:t>Session Outcomes</a:t>
            </a:r>
          </a:p>
        </p:txBody>
      </p:sp>
      <p:sp>
        <p:nvSpPr>
          <p:cNvPr id="3" name="Content Placeholder 2">
            <a:extLst>
              <a:ext uri="{FF2B5EF4-FFF2-40B4-BE49-F238E27FC236}">
                <a16:creationId xmlns:a16="http://schemas.microsoft.com/office/drawing/2014/main" id="{4CE159A2-60DA-4E10-8499-16CC31684669}"/>
              </a:ext>
            </a:extLst>
          </p:cNvPr>
          <p:cNvSpPr>
            <a:spLocks noGrp="1"/>
          </p:cNvSpPr>
          <p:nvPr>
            <p:ph sz="half" idx="1"/>
          </p:nvPr>
        </p:nvSpPr>
        <p:spPr>
          <a:xfrm>
            <a:off x="838200" y="2216360"/>
            <a:ext cx="10515600" cy="3628386"/>
          </a:xfrm>
        </p:spPr>
        <p:txBody>
          <a:bodyPr/>
          <a:lstStyle/>
          <a:p>
            <a:pPr fontAlgn="base"/>
            <a:r>
              <a:rPr lang="en-US" dirty="0"/>
              <a:t>Identify the curriculum documents required to be made public </a:t>
            </a:r>
          </a:p>
          <a:p>
            <a:pPr marL="0" indent="0" fontAlgn="base">
              <a:buNone/>
            </a:pPr>
            <a:r>
              <a:rPr lang="en-US" dirty="0"/>
              <a:t>​</a:t>
            </a:r>
          </a:p>
          <a:p>
            <a:pPr fontAlgn="base"/>
            <a:r>
              <a:rPr lang="en-US" dirty="0"/>
              <a:t>Provide a basic overview of regulations and other requirements guiding documentation​</a:t>
            </a:r>
          </a:p>
          <a:p>
            <a:pPr marL="0" indent="0" fontAlgn="base">
              <a:buNone/>
            </a:pPr>
            <a:endParaRPr lang="en-US" dirty="0"/>
          </a:p>
          <a:p>
            <a:pPr fontAlgn="base"/>
            <a:r>
              <a:rPr lang="en-US" dirty="0"/>
              <a:t>Discuss and share effective practices for publication and review of curriculum documents​</a:t>
            </a:r>
          </a:p>
        </p:txBody>
      </p:sp>
    </p:spTree>
    <p:extLst>
      <p:ext uri="{BB962C8B-B14F-4D97-AF65-F5344CB8AC3E}">
        <p14:creationId xmlns:p14="http://schemas.microsoft.com/office/powerpoint/2010/main" val="210890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2839-A333-4C54-BD8F-DA0864AD792D}"/>
              </a:ext>
            </a:extLst>
          </p:cNvPr>
          <p:cNvSpPr>
            <a:spLocks noGrp="1"/>
          </p:cNvSpPr>
          <p:nvPr>
            <p:ph type="title"/>
          </p:nvPr>
        </p:nvSpPr>
        <p:spPr>
          <a:xfrm>
            <a:off x="838200" y="713560"/>
            <a:ext cx="10515600" cy="897238"/>
          </a:xfrm>
        </p:spPr>
        <p:txBody>
          <a:bodyPr/>
          <a:lstStyle/>
          <a:p>
            <a:pPr algn="ctr"/>
            <a:r>
              <a:rPr lang="en-US" dirty="0"/>
              <a:t>Curriculum Publication Types</a:t>
            </a:r>
          </a:p>
        </p:txBody>
      </p:sp>
      <p:sp>
        <p:nvSpPr>
          <p:cNvPr id="3" name="Content Placeholder 2">
            <a:extLst>
              <a:ext uri="{FF2B5EF4-FFF2-40B4-BE49-F238E27FC236}">
                <a16:creationId xmlns:a16="http://schemas.microsoft.com/office/drawing/2014/main" id="{4CE159A2-60DA-4E10-8499-16CC31684669}"/>
              </a:ext>
            </a:extLst>
          </p:cNvPr>
          <p:cNvSpPr>
            <a:spLocks noGrp="1"/>
          </p:cNvSpPr>
          <p:nvPr>
            <p:ph sz="half" idx="1"/>
          </p:nvPr>
        </p:nvSpPr>
        <p:spPr/>
        <p:txBody>
          <a:bodyPr/>
          <a:lstStyle/>
          <a:p>
            <a:pPr marL="0" indent="0" fontAlgn="base">
              <a:buNone/>
            </a:pPr>
            <a:r>
              <a:rPr lang="en-US" dirty="0"/>
              <a:t>REQUIRED​</a:t>
            </a:r>
          </a:p>
          <a:p>
            <a:pPr fontAlgn="base"/>
            <a:r>
              <a:rPr lang="en-US" dirty="0"/>
              <a:t>College catalog – including addendum/addenda​</a:t>
            </a:r>
          </a:p>
          <a:p>
            <a:pPr fontAlgn="base"/>
            <a:r>
              <a:rPr lang="en-US" dirty="0"/>
              <a:t>Schedule of classes​</a:t>
            </a:r>
          </a:p>
          <a:p>
            <a:pPr fontAlgn="base"/>
            <a:r>
              <a:rPr lang="en-US" dirty="0"/>
              <a:t>Course outlines of record and DE addenda​</a:t>
            </a:r>
          </a:p>
          <a:p>
            <a:pPr fontAlgn="base"/>
            <a:r>
              <a:rPr lang="en-US" dirty="0"/>
              <a:t>Promotional/outreach materials – including brochures, flyers, news releases​</a:t>
            </a:r>
          </a:p>
          <a:p>
            <a:pPr fontAlgn="base"/>
            <a:r>
              <a:rPr lang="en-US" dirty="0"/>
              <a:t>District/college/division/departmental websites​</a:t>
            </a:r>
          </a:p>
        </p:txBody>
      </p:sp>
    </p:spTree>
    <p:extLst>
      <p:ext uri="{BB962C8B-B14F-4D97-AF65-F5344CB8AC3E}">
        <p14:creationId xmlns:p14="http://schemas.microsoft.com/office/powerpoint/2010/main" val="3932492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0937C-6CF1-4071-86FC-E306708E405A}"/>
              </a:ext>
            </a:extLst>
          </p:cNvPr>
          <p:cNvSpPr>
            <a:spLocks noGrp="1"/>
          </p:cNvSpPr>
          <p:nvPr>
            <p:ph type="title"/>
          </p:nvPr>
        </p:nvSpPr>
        <p:spPr>
          <a:xfrm>
            <a:off x="838200" y="713559"/>
            <a:ext cx="10515600" cy="1426526"/>
          </a:xfrm>
        </p:spPr>
        <p:txBody>
          <a:bodyPr>
            <a:normAutofit fontScale="90000"/>
          </a:bodyPr>
          <a:lstStyle/>
          <a:p>
            <a:pPr algn="ctr"/>
            <a:r>
              <a:rPr lang="en-US" dirty="0"/>
              <a:t>Federal, state, and local guidelines </a:t>
            </a:r>
            <a:br>
              <a:rPr lang="en-US" dirty="0"/>
            </a:br>
            <a:r>
              <a:rPr lang="en-US" dirty="0"/>
              <a:t>and/ or regulations ​that govern the content </a:t>
            </a:r>
            <a:br>
              <a:rPr lang="en-US" dirty="0"/>
            </a:br>
            <a:r>
              <a:rPr lang="en-US" dirty="0"/>
              <a:t>and/ or format of information communicated</a:t>
            </a:r>
          </a:p>
        </p:txBody>
      </p:sp>
      <p:sp>
        <p:nvSpPr>
          <p:cNvPr id="3" name="Content Placeholder 2">
            <a:extLst>
              <a:ext uri="{FF2B5EF4-FFF2-40B4-BE49-F238E27FC236}">
                <a16:creationId xmlns:a16="http://schemas.microsoft.com/office/drawing/2014/main" id="{BF808FA0-2633-464E-8D25-D0F627D7B9C8}"/>
              </a:ext>
            </a:extLst>
          </p:cNvPr>
          <p:cNvSpPr>
            <a:spLocks noGrp="1"/>
          </p:cNvSpPr>
          <p:nvPr>
            <p:ph sz="half" idx="1"/>
          </p:nvPr>
        </p:nvSpPr>
        <p:spPr>
          <a:xfrm>
            <a:off x="838200" y="2295728"/>
            <a:ext cx="5181600" cy="3586088"/>
          </a:xfrm>
        </p:spPr>
        <p:txBody>
          <a:bodyPr>
            <a:normAutofit/>
          </a:bodyPr>
          <a:lstStyle/>
          <a:p>
            <a:pPr fontAlgn="base"/>
            <a:r>
              <a:rPr lang="en-US" sz="2400" dirty="0"/>
              <a:t>ACCJC Accreditation Standards​</a:t>
            </a:r>
          </a:p>
          <a:p>
            <a:pPr fontAlgn="base"/>
            <a:r>
              <a:rPr lang="en-US" sz="2400" dirty="0"/>
              <a:t>GOV (Ed Code) &amp; Title 5​</a:t>
            </a:r>
          </a:p>
          <a:p>
            <a:pPr fontAlgn="base"/>
            <a:r>
              <a:rPr lang="en-US" sz="2400" dirty="0" err="1"/>
              <a:t>CCCCO</a:t>
            </a:r>
            <a:r>
              <a:rPr lang="en-US" sz="2400" dirty="0"/>
              <a:t> Program &amp; Course Approval Handbook (</a:t>
            </a:r>
            <a:r>
              <a:rPr lang="en-US" sz="2400" dirty="0" err="1"/>
              <a:t>PCAH</a:t>
            </a:r>
            <a:r>
              <a:rPr lang="en-US" sz="2400" dirty="0"/>
              <a:t>)​</a:t>
            </a:r>
          </a:p>
          <a:p>
            <a:pPr fontAlgn="base"/>
            <a:r>
              <a:rPr lang="en-US" sz="2400" dirty="0"/>
              <a:t>CCC Legal Opinions &amp; Advisories​</a:t>
            </a:r>
          </a:p>
          <a:p>
            <a:pPr fontAlgn="base"/>
            <a:r>
              <a:rPr lang="en-US" sz="2400" dirty="0"/>
              <a:t>Local Governing Board Policies​</a:t>
            </a:r>
          </a:p>
        </p:txBody>
      </p:sp>
      <p:sp>
        <p:nvSpPr>
          <p:cNvPr id="4" name="Content Placeholder 3">
            <a:extLst>
              <a:ext uri="{FF2B5EF4-FFF2-40B4-BE49-F238E27FC236}">
                <a16:creationId xmlns:a16="http://schemas.microsoft.com/office/drawing/2014/main" id="{175DCB10-DCC4-40E8-833F-579640A0A088}"/>
              </a:ext>
            </a:extLst>
          </p:cNvPr>
          <p:cNvSpPr>
            <a:spLocks noGrp="1"/>
          </p:cNvSpPr>
          <p:nvPr>
            <p:ph sz="half" idx="2"/>
          </p:nvPr>
        </p:nvSpPr>
        <p:spPr>
          <a:xfrm>
            <a:off x="6172202" y="2295728"/>
            <a:ext cx="6019798" cy="3586088"/>
          </a:xfrm>
        </p:spPr>
        <p:txBody>
          <a:bodyPr>
            <a:normAutofit/>
          </a:bodyPr>
          <a:lstStyle/>
          <a:p>
            <a:pPr fontAlgn="base"/>
            <a:r>
              <a:rPr lang="en-US" sz="2400" dirty="0"/>
              <a:t>U.S. Department of Education​</a:t>
            </a:r>
          </a:p>
          <a:p>
            <a:pPr marL="0" indent="0" fontAlgn="base">
              <a:buNone/>
            </a:pPr>
            <a:endParaRPr lang="en-US" sz="2400" dirty="0"/>
          </a:p>
          <a:p>
            <a:pPr fontAlgn="base"/>
            <a:r>
              <a:rPr lang="en-US" sz="2400" dirty="0"/>
              <a:t>Title 5, Workforce Rehabilitation Act of 1973 (§504 &amp; §508)​</a:t>
            </a:r>
          </a:p>
          <a:p>
            <a:pPr marL="0" indent="0" fontAlgn="base">
              <a:buNone/>
            </a:pPr>
            <a:endParaRPr lang="en-US" sz="2400" dirty="0"/>
          </a:p>
          <a:p>
            <a:pPr fontAlgn="base"/>
            <a:r>
              <a:rPr lang="en-US" sz="2400" dirty="0"/>
              <a:t>Web Content Accessibility Guidelines (</a:t>
            </a:r>
            <a:r>
              <a:rPr lang="en-US" sz="2400" dirty="0" err="1"/>
              <a:t>WCAG</a:t>
            </a:r>
            <a:r>
              <a:rPr lang="en-US" sz="2400" dirty="0"/>
              <a:t>) 2.1​</a:t>
            </a:r>
          </a:p>
        </p:txBody>
      </p:sp>
    </p:spTree>
    <p:extLst>
      <p:ext uri="{BB962C8B-B14F-4D97-AF65-F5344CB8AC3E}">
        <p14:creationId xmlns:p14="http://schemas.microsoft.com/office/powerpoint/2010/main" val="241975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2839-A333-4C54-BD8F-DA0864AD792D}"/>
              </a:ext>
            </a:extLst>
          </p:cNvPr>
          <p:cNvSpPr>
            <a:spLocks noGrp="1"/>
          </p:cNvSpPr>
          <p:nvPr>
            <p:ph type="title"/>
          </p:nvPr>
        </p:nvSpPr>
        <p:spPr/>
        <p:txBody>
          <a:bodyPr/>
          <a:lstStyle/>
          <a:p>
            <a:pPr algn="ctr"/>
            <a:r>
              <a:rPr lang="en-US" dirty="0"/>
              <a:t>Who are the consumers of ​</a:t>
            </a:r>
            <a:br>
              <a:rPr lang="en-US" dirty="0"/>
            </a:br>
            <a:r>
              <a:rPr lang="en-US" dirty="0"/>
              <a:t>curriculum publications?</a:t>
            </a:r>
          </a:p>
        </p:txBody>
      </p:sp>
      <p:sp>
        <p:nvSpPr>
          <p:cNvPr id="3" name="Content Placeholder 2">
            <a:extLst>
              <a:ext uri="{FF2B5EF4-FFF2-40B4-BE49-F238E27FC236}">
                <a16:creationId xmlns:a16="http://schemas.microsoft.com/office/drawing/2014/main" id="{4CE159A2-60DA-4E10-8499-16CC31684669}"/>
              </a:ext>
            </a:extLst>
          </p:cNvPr>
          <p:cNvSpPr>
            <a:spLocks noGrp="1"/>
          </p:cNvSpPr>
          <p:nvPr>
            <p:ph sz="half" idx="1"/>
          </p:nvPr>
        </p:nvSpPr>
        <p:spPr/>
        <p:txBody>
          <a:bodyPr>
            <a:normAutofit fontScale="85000" lnSpcReduction="20000"/>
          </a:bodyPr>
          <a:lstStyle/>
          <a:p>
            <a:pPr fontAlgn="base"/>
            <a:r>
              <a:rPr lang="en-US" dirty="0"/>
              <a:t>Students – prospective, current, former​</a:t>
            </a:r>
          </a:p>
          <a:p>
            <a:pPr fontAlgn="base"/>
            <a:r>
              <a:rPr lang="en-US" dirty="0"/>
              <a:t>Counselors/advisors​</a:t>
            </a:r>
          </a:p>
          <a:p>
            <a:pPr fontAlgn="base"/>
            <a:r>
              <a:rPr lang="en-US" dirty="0"/>
              <a:t>Degree auditors​</a:t>
            </a:r>
          </a:p>
          <a:p>
            <a:pPr fontAlgn="base"/>
            <a:r>
              <a:rPr lang="en-US" dirty="0"/>
              <a:t>Financial aid personnel​</a:t>
            </a:r>
          </a:p>
          <a:p>
            <a:pPr fontAlgn="base"/>
            <a:r>
              <a:rPr lang="en-US" dirty="0"/>
              <a:t>Faculty, staff, and administrators​</a:t>
            </a:r>
          </a:p>
          <a:p>
            <a:pPr fontAlgn="base"/>
            <a:r>
              <a:rPr lang="en-US" dirty="0"/>
              <a:t>Advisory committee members​</a:t>
            </a:r>
          </a:p>
          <a:p>
            <a:pPr fontAlgn="base"/>
            <a:r>
              <a:rPr lang="en-US" dirty="0"/>
              <a:t>Local employers​</a:t>
            </a:r>
          </a:p>
          <a:p>
            <a:pPr fontAlgn="base"/>
            <a:r>
              <a:rPr lang="en-US" dirty="0"/>
              <a:t>Accrediting/licensing bodies​</a:t>
            </a:r>
          </a:p>
          <a:p>
            <a:pPr fontAlgn="base"/>
            <a:r>
              <a:rPr lang="en-US" dirty="0"/>
              <a:t>Transfer institutions​</a:t>
            </a:r>
          </a:p>
          <a:p>
            <a:pPr fontAlgn="base"/>
            <a:r>
              <a:rPr lang="en-US" dirty="0"/>
              <a:t>Other?</a:t>
            </a:r>
          </a:p>
        </p:txBody>
      </p:sp>
    </p:spTree>
    <p:extLst>
      <p:ext uri="{BB962C8B-B14F-4D97-AF65-F5344CB8AC3E}">
        <p14:creationId xmlns:p14="http://schemas.microsoft.com/office/powerpoint/2010/main" val="188987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44D13-1158-4F67-850F-F6F6E30CF793}"/>
              </a:ext>
            </a:extLst>
          </p:cNvPr>
          <p:cNvSpPr>
            <a:spLocks noGrp="1"/>
          </p:cNvSpPr>
          <p:nvPr>
            <p:ph type="title"/>
          </p:nvPr>
        </p:nvSpPr>
        <p:spPr>
          <a:xfrm>
            <a:off x="838200" y="713560"/>
            <a:ext cx="10515600" cy="661284"/>
          </a:xfrm>
        </p:spPr>
        <p:txBody>
          <a:bodyPr/>
          <a:lstStyle/>
          <a:p>
            <a:pPr algn="ctr"/>
            <a:r>
              <a:rPr lang="en-US" dirty="0"/>
              <a:t>ACCJC Catalog Requirements​</a:t>
            </a:r>
          </a:p>
        </p:txBody>
      </p:sp>
      <p:sp>
        <p:nvSpPr>
          <p:cNvPr id="3" name="Content Placeholder 2">
            <a:extLst>
              <a:ext uri="{FF2B5EF4-FFF2-40B4-BE49-F238E27FC236}">
                <a16:creationId xmlns:a16="http://schemas.microsoft.com/office/drawing/2014/main" id="{E500AC24-4B73-4A43-A401-16E223C467AC}"/>
              </a:ext>
            </a:extLst>
          </p:cNvPr>
          <p:cNvSpPr>
            <a:spLocks noGrp="1"/>
          </p:cNvSpPr>
          <p:nvPr>
            <p:ph sz="half" idx="1"/>
          </p:nvPr>
        </p:nvSpPr>
        <p:spPr>
          <a:xfrm>
            <a:off x="719847" y="1679643"/>
            <a:ext cx="5299953" cy="4202173"/>
          </a:xfrm>
        </p:spPr>
        <p:txBody>
          <a:bodyPr>
            <a:normAutofit fontScale="47500" lnSpcReduction="20000"/>
          </a:bodyPr>
          <a:lstStyle/>
          <a:p>
            <a:pPr marL="0" indent="0" fontAlgn="base">
              <a:buNone/>
            </a:pPr>
            <a:r>
              <a:rPr lang="en-US" b="1" dirty="0"/>
              <a:t>1. General Information </a:t>
            </a:r>
            <a:r>
              <a:rPr lang="en-US" dirty="0"/>
              <a:t>​</a:t>
            </a:r>
          </a:p>
          <a:p>
            <a:pPr fontAlgn="base"/>
            <a:r>
              <a:rPr lang="en-US" dirty="0"/>
              <a:t>Official Name, Address(es), Phone Number(s), Website Address of the Institution ​</a:t>
            </a:r>
          </a:p>
          <a:p>
            <a:pPr fontAlgn="base"/>
            <a:r>
              <a:rPr lang="en-US" dirty="0"/>
              <a:t>Educational Mission ​</a:t>
            </a:r>
          </a:p>
          <a:p>
            <a:pPr fontAlgn="base"/>
            <a:r>
              <a:rPr lang="en-US" dirty="0"/>
              <a:t>Representation of accredited status with ACCJC, and with programmatic accreditors if any ​</a:t>
            </a:r>
          </a:p>
          <a:p>
            <a:pPr fontAlgn="base"/>
            <a:r>
              <a:rPr lang="en-US" dirty="0"/>
              <a:t>Course, Program, and Degree offerings ​</a:t>
            </a:r>
          </a:p>
          <a:p>
            <a:pPr fontAlgn="base"/>
            <a:r>
              <a:rPr lang="en-US" dirty="0"/>
              <a:t>Student Learning Outcomes for Programs and Degrees ​</a:t>
            </a:r>
          </a:p>
          <a:p>
            <a:pPr fontAlgn="base"/>
            <a:r>
              <a:rPr lang="en-US" dirty="0"/>
              <a:t>Academic Calendar and Program Length​</a:t>
            </a:r>
          </a:p>
          <a:p>
            <a:pPr fontAlgn="base"/>
            <a:r>
              <a:rPr lang="en-US" dirty="0"/>
              <a:t>Academic Freedom Statement ​</a:t>
            </a:r>
          </a:p>
          <a:p>
            <a:pPr fontAlgn="base"/>
            <a:r>
              <a:rPr lang="en-US" dirty="0"/>
              <a:t>Available Student Financial Aid​</a:t>
            </a:r>
          </a:p>
          <a:p>
            <a:pPr fontAlgn="base"/>
            <a:r>
              <a:rPr lang="en-US" dirty="0"/>
              <a:t>Available Learning Resources ​</a:t>
            </a:r>
          </a:p>
          <a:p>
            <a:pPr fontAlgn="base"/>
            <a:r>
              <a:rPr lang="en-US" dirty="0"/>
              <a:t>Names and Degrees of Administrators and Faculty ​</a:t>
            </a:r>
          </a:p>
          <a:p>
            <a:pPr fontAlgn="base"/>
            <a:r>
              <a:rPr lang="en-US" dirty="0"/>
              <a:t>Names of Governing Board Members </a:t>
            </a:r>
          </a:p>
        </p:txBody>
      </p:sp>
      <p:sp>
        <p:nvSpPr>
          <p:cNvPr id="4" name="Content Placeholder 3">
            <a:extLst>
              <a:ext uri="{FF2B5EF4-FFF2-40B4-BE49-F238E27FC236}">
                <a16:creationId xmlns:a16="http://schemas.microsoft.com/office/drawing/2014/main" id="{2B33DEF7-6CDA-4415-8C1D-F354D296EFA9}"/>
              </a:ext>
            </a:extLst>
          </p:cNvPr>
          <p:cNvSpPr>
            <a:spLocks noGrp="1"/>
          </p:cNvSpPr>
          <p:nvPr>
            <p:ph sz="half" idx="2"/>
          </p:nvPr>
        </p:nvSpPr>
        <p:spPr>
          <a:xfrm>
            <a:off x="6172200" y="1679643"/>
            <a:ext cx="5181600" cy="4202173"/>
          </a:xfrm>
        </p:spPr>
        <p:txBody>
          <a:bodyPr>
            <a:normAutofit fontScale="47500" lnSpcReduction="20000"/>
          </a:bodyPr>
          <a:lstStyle/>
          <a:p>
            <a:pPr marL="0" indent="0" fontAlgn="base">
              <a:buNone/>
            </a:pPr>
            <a:r>
              <a:rPr lang="en-US" b="1" dirty="0"/>
              <a:t>2. Requirements </a:t>
            </a:r>
            <a:r>
              <a:rPr lang="en-US" dirty="0"/>
              <a:t>​</a:t>
            </a:r>
          </a:p>
          <a:p>
            <a:pPr fontAlgn="base"/>
            <a:r>
              <a:rPr lang="en-US" dirty="0"/>
              <a:t>Admissions ​</a:t>
            </a:r>
          </a:p>
          <a:p>
            <a:pPr fontAlgn="base"/>
            <a:r>
              <a:rPr lang="en-US" dirty="0"/>
              <a:t>Student Tuition, Fees, and Other Financial Obligations ​</a:t>
            </a:r>
          </a:p>
          <a:p>
            <a:pPr fontAlgn="base"/>
            <a:r>
              <a:rPr lang="en-US" dirty="0"/>
              <a:t>Degrees, Certificates, Graduation and Transfer​</a:t>
            </a:r>
          </a:p>
          <a:p>
            <a:pPr fontAlgn="base"/>
            <a:r>
              <a:rPr lang="en-US" dirty="0"/>
              <a:t>General Education Requirements/Philosophy ​</a:t>
            </a:r>
          </a:p>
          <a:p>
            <a:pPr marL="0" indent="0" fontAlgn="base">
              <a:buNone/>
            </a:pPr>
            <a:r>
              <a:rPr lang="en-US" b="1" dirty="0"/>
              <a:t>3. Major Policies and Procedures Affecting Students </a:t>
            </a:r>
            <a:r>
              <a:rPr lang="en-US" dirty="0"/>
              <a:t>​</a:t>
            </a:r>
          </a:p>
          <a:p>
            <a:pPr fontAlgn="base"/>
            <a:r>
              <a:rPr lang="en-US" dirty="0"/>
              <a:t>Academic Regulations, including Academic Honesty ​</a:t>
            </a:r>
          </a:p>
          <a:p>
            <a:pPr fontAlgn="base"/>
            <a:r>
              <a:rPr lang="en-US" dirty="0"/>
              <a:t>Nondiscrimination ​</a:t>
            </a:r>
          </a:p>
          <a:p>
            <a:pPr fontAlgn="base"/>
            <a:r>
              <a:rPr lang="en-US" dirty="0"/>
              <a:t>Acceptance and Transfer of Credits ​</a:t>
            </a:r>
          </a:p>
          <a:p>
            <a:pPr fontAlgn="base"/>
            <a:r>
              <a:rPr lang="en-US" dirty="0"/>
              <a:t>Transcripts ​</a:t>
            </a:r>
          </a:p>
          <a:p>
            <a:pPr fontAlgn="base"/>
            <a:r>
              <a:rPr lang="en-US" dirty="0"/>
              <a:t>Grievance and Complaint Procedures ​</a:t>
            </a:r>
          </a:p>
          <a:p>
            <a:pPr fontAlgn="base"/>
            <a:r>
              <a:rPr lang="en-US" dirty="0"/>
              <a:t>Sexual Harassment ​</a:t>
            </a:r>
          </a:p>
          <a:p>
            <a:pPr fontAlgn="base"/>
            <a:r>
              <a:rPr lang="en-US" dirty="0"/>
              <a:t>Refund of Fees ​</a:t>
            </a:r>
          </a:p>
          <a:p>
            <a:pPr fontAlgn="base"/>
            <a:r>
              <a:rPr lang="en-US" dirty="0"/>
              <a:t>Code of Conduct​</a:t>
            </a:r>
          </a:p>
          <a:p>
            <a:pPr marL="0" indent="0" fontAlgn="base">
              <a:buNone/>
            </a:pPr>
            <a:r>
              <a:rPr lang="en-US" b="1" dirty="0"/>
              <a:t>4. Locations or Publications Where Other Policies may be Found</a:t>
            </a:r>
            <a:endParaRPr lang="en-US" dirty="0"/>
          </a:p>
        </p:txBody>
      </p:sp>
    </p:spTree>
    <p:extLst>
      <p:ext uri="{BB962C8B-B14F-4D97-AF65-F5344CB8AC3E}">
        <p14:creationId xmlns:p14="http://schemas.microsoft.com/office/powerpoint/2010/main" val="399860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B4A17-83DA-4E1C-BEC3-22D59ACBE7FE}"/>
              </a:ext>
            </a:extLst>
          </p:cNvPr>
          <p:cNvSpPr>
            <a:spLocks noGrp="1"/>
          </p:cNvSpPr>
          <p:nvPr>
            <p:ph type="title"/>
          </p:nvPr>
        </p:nvSpPr>
        <p:spPr>
          <a:xfrm>
            <a:off x="838200" y="713559"/>
            <a:ext cx="10515600" cy="739105"/>
          </a:xfrm>
        </p:spPr>
        <p:txBody>
          <a:bodyPr/>
          <a:lstStyle/>
          <a:p>
            <a:pPr algn="ctr"/>
            <a:r>
              <a:rPr lang="en-US" dirty="0"/>
              <a:t>ACCJC Publication Requirements</a:t>
            </a:r>
          </a:p>
        </p:txBody>
      </p:sp>
      <p:sp>
        <p:nvSpPr>
          <p:cNvPr id="3" name="Content Placeholder 2">
            <a:extLst>
              <a:ext uri="{FF2B5EF4-FFF2-40B4-BE49-F238E27FC236}">
                <a16:creationId xmlns:a16="http://schemas.microsoft.com/office/drawing/2014/main" id="{B95292EA-76EA-4948-BC2A-9A92B673D141}"/>
              </a:ext>
            </a:extLst>
          </p:cNvPr>
          <p:cNvSpPr>
            <a:spLocks noGrp="1"/>
          </p:cNvSpPr>
          <p:nvPr>
            <p:ph sz="half" idx="1"/>
          </p:nvPr>
        </p:nvSpPr>
        <p:spPr>
          <a:xfrm>
            <a:off x="838200" y="1660187"/>
            <a:ext cx="10515600" cy="4184559"/>
          </a:xfrm>
        </p:spPr>
        <p:txBody>
          <a:bodyPr>
            <a:normAutofit fontScale="77500" lnSpcReduction="20000"/>
          </a:bodyPr>
          <a:lstStyle/>
          <a:p>
            <a:pPr marL="0" indent="0" fontAlgn="base">
              <a:buNone/>
            </a:pPr>
            <a:r>
              <a:rPr lang="en-US" dirty="0"/>
              <a:t>Accreditation Standard IC (2014)​</a:t>
            </a:r>
          </a:p>
          <a:p>
            <a:pPr marL="0" indent="0" fontAlgn="base">
              <a:buNone/>
            </a:pPr>
            <a:r>
              <a:rPr lang="en-US" dirty="0"/>
              <a:t>​</a:t>
            </a:r>
          </a:p>
          <a:p>
            <a:pPr fontAlgn="base"/>
            <a:r>
              <a:rPr lang="en-US" dirty="0"/>
              <a:t>The institution assures the </a:t>
            </a:r>
            <a:r>
              <a:rPr lang="en-US" b="1" dirty="0"/>
              <a:t>clarity, accuracy, and integrity of information</a:t>
            </a:r>
            <a:r>
              <a:rPr lang="en-US" dirty="0"/>
              <a:t> provided to students and prospective students, personnel, and all persons or organizations related to its mission statement, learning outcomes, </a:t>
            </a:r>
            <a:r>
              <a:rPr lang="en-US" b="1" dirty="0"/>
              <a:t>educational programs</a:t>
            </a:r>
            <a:r>
              <a:rPr lang="en-US" dirty="0"/>
              <a:t>, and student support services.​</a:t>
            </a:r>
          </a:p>
          <a:p>
            <a:pPr fontAlgn="base"/>
            <a:r>
              <a:rPr lang="en-US" dirty="0"/>
              <a:t>The institution </a:t>
            </a:r>
            <a:r>
              <a:rPr lang="en-US" b="1" dirty="0"/>
              <a:t>provides a print or online catalog…with precise, accurate, and current information</a:t>
            </a:r>
            <a:r>
              <a:rPr lang="en-US" dirty="0"/>
              <a:t> on all facts, requirements, policies, and procedures listed in the “Catalog Requirements.”​​</a:t>
            </a:r>
          </a:p>
          <a:p>
            <a:pPr fontAlgn="base"/>
            <a:r>
              <a:rPr lang="en-US" dirty="0"/>
              <a:t>The institution describes its certificates and degrees in terms of their </a:t>
            </a:r>
            <a:r>
              <a:rPr lang="en-US" b="1" dirty="0"/>
              <a:t>purpose, content, course requirements, and expected learning outcomes.</a:t>
            </a:r>
            <a:r>
              <a:rPr lang="en-US" dirty="0"/>
              <a:t>​</a:t>
            </a:r>
          </a:p>
          <a:p>
            <a:pPr fontAlgn="base"/>
            <a:r>
              <a:rPr lang="en-US" dirty="0"/>
              <a:t>The institution </a:t>
            </a:r>
            <a:r>
              <a:rPr lang="en-US" b="1" dirty="0"/>
              <a:t>regularly reviews…publications to assure integrity in all representations</a:t>
            </a:r>
            <a:r>
              <a:rPr lang="en-US" dirty="0"/>
              <a:t> of its mission, programs, and services.​</a:t>
            </a:r>
          </a:p>
        </p:txBody>
      </p:sp>
    </p:spTree>
    <p:extLst>
      <p:ext uri="{BB962C8B-B14F-4D97-AF65-F5344CB8AC3E}">
        <p14:creationId xmlns:p14="http://schemas.microsoft.com/office/powerpoint/2010/main" val="336124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2839-A333-4C54-BD8F-DA0864AD792D}"/>
              </a:ext>
            </a:extLst>
          </p:cNvPr>
          <p:cNvSpPr>
            <a:spLocks noGrp="1"/>
          </p:cNvSpPr>
          <p:nvPr>
            <p:ph type="title"/>
          </p:nvPr>
        </p:nvSpPr>
        <p:spPr>
          <a:xfrm>
            <a:off x="838200" y="713559"/>
            <a:ext cx="10515600" cy="661949"/>
          </a:xfrm>
        </p:spPr>
        <p:txBody>
          <a:bodyPr/>
          <a:lstStyle/>
          <a:p>
            <a:pPr algn="ctr"/>
            <a:r>
              <a:rPr lang="en-US" dirty="0"/>
              <a:t>Title 5 Course Publication Requirements</a:t>
            </a:r>
          </a:p>
        </p:txBody>
      </p:sp>
      <p:sp>
        <p:nvSpPr>
          <p:cNvPr id="3" name="Content Placeholder 2">
            <a:extLst>
              <a:ext uri="{FF2B5EF4-FFF2-40B4-BE49-F238E27FC236}">
                <a16:creationId xmlns:a16="http://schemas.microsoft.com/office/drawing/2014/main" id="{4CE159A2-60DA-4E10-8499-16CC31684669}"/>
              </a:ext>
            </a:extLst>
          </p:cNvPr>
          <p:cNvSpPr>
            <a:spLocks noGrp="1"/>
          </p:cNvSpPr>
          <p:nvPr>
            <p:ph sz="half" idx="1"/>
          </p:nvPr>
        </p:nvSpPr>
        <p:spPr>
          <a:xfrm>
            <a:off x="596631" y="1375508"/>
            <a:ext cx="11353092" cy="4768933"/>
          </a:xfrm>
        </p:spPr>
        <p:txBody>
          <a:bodyPr>
            <a:normAutofit fontScale="55000" lnSpcReduction="20000"/>
          </a:bodyPr>
          <a:lstStyle/>
          <a:p>
            <a:pPr marL="0" indent="0" fontAlgn="base">
              <a:buNone/>
            </a:pPr>
            <a:r>
              <a:rPr lang="en-US" dirty="0"/>
              <a:t>§58104 (Dissemination of Information):​</a:t>
            </a:r>
          </a:p>
          <a:p>
            <a:pPr fontAlgn="base"/>
            <a:r>
              <a:rPr lang="en-US" dirty="0"/>
              <a:t>Courses must be published in the official </a:t>
            </a:r>
            <a:r>
              <a:rPr lang="en-US" b="1" dirty="0"/>
              <a:t>catalog and/or addenda and listed in the schedule of classes</a:t>
            </a:r>
            <a:r>
              <a:rPr lang="en-US" dirty="0"/>
              <a:t>​</a:t>
            </a:r>
          </a:p>
          <a:p>
            <a:pPr fontAlgn="base"/>
            <a:r>
              <a:rPr lang="en-US" dirty="0"/>
              <a:t>Courses which are </a:t>
            </a:r>
            <a:r>
              <a:rPr lang="en-US" b="1" dirty="0"/>
              <a:t>established or conducted after publication of the general catalog or regular schedule of classes</a:t>
            </a:r>
            <a:r>
              <a:rPr lang="en-US" dirty="0"/>
              <a:t> shall be </a:t>
            </a:r>
            <a:r>
              <a:rPr lang="en-US" b="1" dirty="0"/>
              <a:t>reasonably well publicized</a:t>
            </a:r>
            <a:r>
              <a:rPr lang="en-US" dirty="0"/>
              <a:t>​</a:t>
            </a:r>
          </a:p>
          <a:p>
            <a:pPr fontAlgn="base"/>
            <a:r>
              <a:rPr lang="en-US" dirty="0"/>
              <a:t>§58102 (Course description):​</a:t>
            </a:r>
          </a:p>
          <a:p>
            <a:pPr fontAlgn="base"/>
            <a:r>
              <a:rPr lang="en-US" dirty="0"/>
              <a:t>Must be clear and understandable​</a:t>
            </a:r>
          </a:p>
          <a:p>
            <a:pPr fontAlgn="base"/>
            <a:r>
              <a:rPr lang="en-US" dirty="0"/>
              <a:t>May indicate course designed to meet special needs, but must affirm enrollment is open to all qualified students​</a:t>
            </a:r>
          </a:p>
          <a:p>
            <a:pPr fontAlgn="base"/>
            <a:r>
              <a:rPr lang="en-US" dirty="0"/>
              <a:t>§55005 (Publication of Course Standards) – must be published </a:t>
            </a:r>
            <a:r>
              <a:rPr lang="en-US" b="1" dirty="0"/>
              <a:t>prior to student enrollment</a:t>
            </a:r>
            <a:r>
              <a:rPr lang="en-US" dirty="0"/>
              <a:t>:​</a:t>
            </a:r>
          </a:p>
          <a:p>
            <a:pPr fontAlgn="base"/>
            <a:r>
              <a:rPr lang="en-US" dirty="0"/>
              <a:t>Course type – degree-applicable credit course, nondegree-applicable credit course, community service offering​</a:t>
            </a:r>
          </a:p>
          <a:p>
            <a:pPr fontAlgn="base"/>
            <a:r>
              <a:rPr lang="en-US" dirty="0"/>
              <a:t>Transfer status​</a:t>
            </a:r>
          </a:p>
          <a:p>
            <a:pPr fontAlgn="base"/>
            <a:r>
              <a:rPr lang="en-US" dirty="0"/>
              <a:t>Whether course fulfills a major/area of emphasis or GE requirement​</a:t>
            </a:r>
          </a:p>
          <a:p>
            <a:pPr fontAlgn="base"/>
            <a:r>
              <a:rPr lang="en-US" dirty="0"/>
              <a:t>Whether course is offered on pass/no pass basis​</a:t>
            </a:r>
          </a:p>
          <a:p>
            <a:pPr fontAlgn="base"/>
            <a:r>
              <a:rPr lang="en-US" dirty="0"/>
              <a:t>§51006 (Open Courses)​</a:t>
            </a:r>
          </a:p>
          <a:p>
            <a:pPr fontAlgn="base"/>
            <a:r>
              <a:rPr lang="en-US" b="1" dirty="0"/>
              <a:t>Open enrollment policy</a:t>
            </a:r>
            <a:r>
              <a:rPr lang="en-US" dirty="0"/>
              <a:t> statement for courses </a:t>
            </a:r>
            <a:r>
              <a:rPr lang="en-US" b="1" dirty="0"/>
              <a:t>shall be published in the official catalog, schedule of classes, and addenda to the schedule of classes</a:t>
            </a:r>
            <a:r>
              <a:rPr lang="en-US" dirty="0"/>
              <a:t> for which FTES is reported for state apportionment​</a:t>
            </a:r>
          </a:p>
          <a:p>
            <a:pPr fontAlgn="base"/>
            <a:r>
              <a:rPr lang="en-US" dirty="0"/>
              <a:t>§55041 (Repeatable Courses)​</a:t>
            </a:r>
          </a:p>
          <a:p>
            <a:pPr fontAlgn="base"/>
            <a:r>
              <a:rPr lang="en-US" dirty="0"/>
              <a:t>The district must </a:t>
            </a:r>
            <a:r>
              <a:rPr lang="en-US" b="1" dirty="0"/>
              <a:t>identify all courses which are repeatable</a:t>
            </a:r>
            <a:r>
              <a:rPr lang="en-US" dirty="0"/>
              <a:t> and </a:t>
            </a:r>
            <a:r>
              <a:rPr lang="en-US" b="1" dirty="0"/>
              <a:t>designate such courses in its catalog</a:t>
            </a:r>
            <a:r>
              <a:rPr lang="en-US" dirty="0"/>
              <a:t>​</a:t>
            </a:r>
          </a:p>
        </p:txBody>
      </p:sp>
    </p:spTree>
    <p:extLst>
      <p:ext uri="{BB962C8B-B14F-4D97-AF65-F5344CB8AC3E}">
        <p14:creationId xmlns:p14="http://schemas.microsoft.com/office/powerpoint/2010/main" val="3230540008"/>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Red.potx" id="{6AA6FEBC-B7CB-F043-B5CB-1B17D5DFA489}" vid="{76F6CDD2-2258-5649-80FE-65E4B8364F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Red</Template>
  <TotalTime>180</TotalTime>
  <Words>2748</Words>
  <Application>Microsoft Office PowerPoint</Application>
  <PresentationFormat>Widescreen</PresentationFormat>
  <Paragraphs>258</Paragraphs>
  <Slides>24</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Gill Sans</vt:lpstr>
      <vt:lpstr>Gill Sans Ultra Bold</vt:lpstr>
      <vt:lpstr>Palatino</vt:lpstr>
      <vt:lpstr>Segoe UI</vt:lpstr>
      <vt:lpstr>Times New Roman</vt:lpstr>
      <vt:lpstr>Wingdings</vt:lpstr>
      <vt:lpstr>Office Theme</vt:lpstr>
      <vt:lpstr>Catalogs, Brown Act, Curriculum, Accreditation, and Public Documents</vt:lpstr>
      <vt:lpstr>Breakout Description</vt:lpstr>
      <vt:lpstr>Session Outcomes</vt:lpstr>
      <vt:lpstr>Curriculum Publication Types</vt:lpstr>
      <vt:lpstr>Federal, state, and local guidelines  and/ or regulations ​that govern the content  and/ or format of information communicated</vt:lpstr>
      <vt:lpstr>Who are the consumers of ​ curriculum publications?</vt:lpstr>
      <vt:lpstr>ACCJC Catalog Requirements​</vt:lpstr>
      <vt:lpstr>ACCJC Publication Requirements</vt:lpstr>
      <vt:lpstr>Title 5 Course Publication Requirements</vt:lpstr>
      <vt:lpstr>Title 5 Program Publication Requirements​</vt:lpstr>
      <vt:lpstr>Catalog Publication Requirements</vt:lpstr>
      <vt:lpstr>Special Considerations: Open Enrollment</vt:lpstr>
      <vt:lpstr>Digital Accessibility</vt:lpstr>
      <vt:lpstr>CHALLENGE:  Curriculum Streamlining &amp; Catalog Production Timelines</vt:lpstr>
      <vt:lpstr>Online Catalogs v. Print Catalogs</vt:lpstr>
      <vt:lpstr>The Brown Act - Open and Public</vt:lpstr>
      <vt:lpstr>Notice and Agendas</vt:lpstr>
      <vt:lpstr>The Basics – Regular Meetings</vt:lpstr>
      <vt:lpstr>Adding an Item to an Agenda?</vt:lpstr>
      <vt:lpstr>Public Participation</vt:lpstr>
      <vt:lpstr>Why should I care? </vt:lpstr>
      <vt:lpstr>Don’t Forget</vt:lpstr>
      <vt:lpstr>HELP US, HELP YOU!</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Roberson</dc:creator>
  <cp:lastModifiedBy>Carrie Roberson</cp:lastModifiedBy>
  <cp:revision>22</cp:revision>
  <dcterms:created xsi:type="dcterms:W3CDTF">2020-06-25T14:01:12Z</dcterms:created>
  <dcterms:modified xsi:type="dcterms:W3CDTF">2020-07-07T13:50:34Z</dcterms:modified>
</cp:coreProperties>
</file>