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5"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4"/>
  </p:normalViewPr>
  <p:slideViewPr>
    <p:cSldViewPr snapToGrid="0">
      <p:cViewPr varScale="1">
        <p:scale>
          <a:sx n="145" d="100"/>
          <a:sy n="145" d="100"/>
        </p:scale>
        <p:origin x="680" y="1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g127cd0ccaca_2_41: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Juan</a:t>
            </a:r>
            <a:endParaRPr/>
          </a:p>
        </p:txBody>
      </p:sp>
      <p:sp>
        <p:nvSpPr>
          <p:cNvPr id="48" name="Google Shape;48;g127cd0ccaca_2_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2722088e38_1_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12722088e38_1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Ginni</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12722088e38_1_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12722088e38_1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Ginni</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12722088e38_1_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12722088e38_1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Ginni</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12722088e38_1_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12722088e38_1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Amber</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12722088e38_1_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12722088e38_1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Ginni</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12722088e38_1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12722088e38_1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Manuel</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1273570d0af_4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1273570d0af_4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Juan</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12986d5362c_1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12986d5362c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Ginni</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1273570d0af_4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1273570d0af_4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Amber</a:t>
            </a:r>
            <a:endParaRPr/>
          </a:p>
          <a:p>
            <a:pPr marL="0" lvl="0" indent="0" algn="l" rtl="0">
              <a:spcBef>
                <a:spcPts val="0"/>
              </a:spcBef>
              <a:spcAft>
                <a:spcPts val="0"/>
              </a:spcAft>
              <a:buNone/>
            </a:pPr>
            <a:r>
              <a:rPr lang="en"/>
              <a:t>While the ASCCC works to provide resources and physical/tangible materials to the field, perhaps the best thing that the ASCCC can do is to bring folks together. Networking at events and discussing local matters with colleagues in the field can create support structures that can mean the difference between digging in and persevering and burnout.</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1273570d0af_4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1273570d0af_4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Juan</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127cd0ccaca_2_46: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Start with Juan and each introduce ourselves</a:t>
            </a:r>
            <a:endParaRPr/>
          </a:p>
        </p:txBody>
      </p:sp>
      <p:sp>
        <p:nvSpPr>
          <p:cNvPr id="53" name="Google Shape;53;g127cd0ccaca_2_4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12986d5362c_1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12986d5362c_1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Ginni</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127cd0ccaca_2_52: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Manuel</a:t>
            </a:r>
            <a:endParaRPr/>
          </a:p>
        </p:txBody>
      </p:sp>
      <p:sp>
        <p:nvSpPr>
          <p:cNvPr id="60" name="Google Shape;60;g127cd0ccaca_2_5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12986d5362c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12986d5362c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Amber or Ginni</a:t>
            </a:r>
            <a:endParaRPr/>
          </a:p>
          <a:p>
            <a:pPr marL="0" lvl="0" indent="0" algn="l" rtl="0">
              <a:spcBef>
                <a:spcPts val="0"/>
              </a:spcBef>
              <a:spcAft>
                <a:spcPts val="0"/>
              </a:spcAft>
              <a:buNone/>
            </a:pPr>
            <a:r>
              <a:rPr lang="en"/>
              <a:t>AB 705 - Placement</a:t>
            </a:r>
            <a:endParaRPr/>
          </a:p>
          <a:p>
            <a:pPr marL="0" lvl="0" indent="0" algn="l" rtl="0">
              <a:spcBef>
                <a:spcPts val="0"/>
              </a:spcBef>
              <a:spcAft>
                <a:spcPts val="0"/>
              </a:spcAft>
              <a:buNone/>
            </a:pPr>
            <a:r>
              <a:rPr lang="en"/>
              <a:t>AB 1705 - Placement and Enrollment</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1299bf41565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1299bf41565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Ginni</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12722088e38_1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12722088e38_1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Ginni</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12722088e38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12722088e38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Ginni</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2722088e38_1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12722088e38_1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Ginni</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2722088e38_1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2722088e38_1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Ginni</a:t>
            </a: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719254" y="3560760"/>
            <a:ext cx="7824300" cy="1302600"/>
          </a:xfrm>
          <a:prstGeom prst="rect">
            <a:avLst/>
          </a:prstGeom>
          <a:noFill/>
          <a:ln>
            <a:noFill/>
          </a:ln>
        </p:spPr>
        <p:txBody>
          <a:bodyPr spcFirstLastPara="1" wrap="square" lIns="68575" tIns="34275" rIns="68575" bIns="34275" anchor="t" anchorCtr="0">
            <a:normAutofit/>
          </a:bodyPr>
          <a:lstStyle>
            <a:lvl1pPr lvl="0" algn="ctr">
              <a:lnSpc>
                <a:spcPct val="100000"/>
              </a:lnSpc>
              <a:spcBef>
                <a:spcPts val="0"/>
              </a:spcBef>
              <a:spcAft>
                <a:spcPts val="0"/>
              </a:spcAft>
              <a:buSzPts val="1100"/>
              <a:buNone/>
              <a:defRPr sz="3300">
                <a:solidFill>
                  <a:schemeClr val="lt1"/>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Slide A">
  <p:cSld name="Section Slide A">
    <p:spTree>
      <p:nvGrpSpPr>
        <p:cNvPr id="1" name="Shape 11"/>
        <p:cNvGrpSpPr/>
        <p:nvPr/>
      </p:nvGrpSpPr>
      <p:grpSpPr>
        <a:xfrm>
          <a:off x="0" y="0"/>
          <a:ext cx="0" cy="0"/>
          <a:chOff x="0" y="0"/>
          <a:chExt cx="0" cy="0"/>
        </a:xfrm>
      </p:grpSpPr>
      <p:pic>
        <p:nvPicPr>
          <p:cNvPr id="12" name="Google Shape;12;p3"/>
          <p:cNvPicPr preferRelativeResize="0"/>
          <p:nvPr/>
        </p:nvPicPr>
        <p:blipFill rotWithShape="1">
          <a:blip r:embed="rId2">
            <a:alphaModFix/>
          </a:blip>
          <a:srcRect/>
          <a:stretch/>
        </p:blipFill>
        <p:spPr>
          <a:xfrm>
            <a:off x="0" y="0"/>
            <a:ext cx="9143999" cy="1713310"/>
          </a:xfrm>
          <a:prstGeom prst="rect">
            <a:avLst/>
          </a:prstGeom>
          <a:noFill/>
          <a:ln>
            <a:noFill/>
          </a:ln>
        </p:spPr>
      </p:pic>
      <p:pic>
        <p:nvPicPr>
          <p:cNvPr id="13" name="Google Shape;13;p3"/>
          <p:cNvPicPr preferRelativeResize="0"/>
          <p:nvPr/>
        </p:nvPicPr>
        <p:blipFill rotWithShape="1">
          <a:blip r:embed="rId3">
            <a:alphaModFix/>
          </a:blip>
          <a:srcRect/>
          <a:stretch/>
        </p:blipFill>
        <p:spPr>
          <a:xfrm>
            <a:off x="622697" y="4782741"/>
            <a:ext cx="283369" cy="283369"/>
          </a:xfrm>
          <a:prstGeom prst="rect">
            <a:avLst/>
          </a:prstGeom>
          <a:noFill/>
          <a:ln>
            <a:noFill/>
          </a:ln>
        </p:spPr>
      </p:pic>
      <p:sp>
        <p:nvSpPr>
          <p:cNvPr id="14" name="Google Shape;14;p3"/>
          <p:cNvSpPr txBox="1">
            <a:spLocks noGrp="1"/>
          </p:cNvSpPr>
          <p:nvPr>
            <p:ph type="title"/>
          </p:nvPr>
        </p:nvSpPr>
        <p:spPr>
          <a:xfrm>
            <a:off x="2012182" y="302559"/>
            <a:ext cx="6503100" cy="1264200"/>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SzPts val="1100"/>
              <a:buNone/>
              <a:defRPr sz="2700">
                <a:solidFill>
                  <a:schemeClr val="lt1"/>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a:endParaRPr/>
          </a:p>
        </p:txBody>
      </p:sp>
      <p:sp>
        <p:nvSpPr>
          <p:cNvPr id="15" name="Google Shape;15;p3"/>
          <p:cNvSpPr txBox="1">
            <a:spLocks noGrp="1"/>
          </p:cNvSpPr>
          <p:nvPr>
            <p:ph type="body" idx="1"/>
          </p:nvPr>
        </p:nvSpPr>
        <p:spPr>
          <a:xfrm>
            <a:off x="622496" y="1996926"/>
            <a:ext cx="7893000" cy="2677200"/>
          </a:xfrm>
          <a:prstGeom prst="rect">
            <a:avLst/>
          </a:prstGeom>
          <a:noFill/>
          <a:ln>
            <a:noFill/>
          </a:ln>
        </p:spPr>
        <p:txBody>
          <a:bodyPr spcFirstLastPara="1" wrap="square" lIns="68575" tIns="34275" rIns="68575" bIns="34275" anchor="t" anchorCtr="0">
            <a:noAutofit/>
          </a:bodyPr>
          <a:lstStyle>
            <a:lvl1pPr marL="457200" marR="0" lvl="0" indent="-228600" algn="l">
              <a:lnSpc>
                <a:spcPct val="90000"/>
              </a:lnSpc>
              <a:spcBef>
                <a:spcPts val="800"/>
              </a:spcBef>
              <a:spcAft>
                <a:spcPts val="0"/>
              </a:spcAft>
              <a:buClr>
                <a:srgbClr val="404040"/>
              </a:buClr>
              <a:buSzPts val="1800"/>
              <a:buFont typeface="Arial"/>
              <a:buNone/>
              <a:defRPr sz="1800"/>
            </a:lvl1pPr>
            <a:lvl2pPr marL="914400" lvl="1" indent="-342900" algn="l">
              <a:lnSpc>
                <a:spcPct val="90000"/>
              </a:lnSpc>
              <a:spcBef>
                <a:spcPts val="400"/>
              </a:spcBef>
              <a:spcAft>
                <a:spcPts val="0"/>
              </a:spcAft>
              <a:buClr>
                <a:srgbClr val="404040"/>
              </a:buClr>
              <a:buSzPts val="1800"/>
              <a:buChar char="•"/>
              <a:defRPr sz="1800"/>
            </a:lvl2pPr>
            <a:lvl3pPr marL="1371600" lvl="2" indent="-323850" algn="l">
              <a:lnSpc>
                <a:spcPct val="90000"/>
              </a:lnSpc>
              <a:spcBef>
                <a:spcPts val="400"/>
              </a:spcBef>
              <a:spcAft>
                <a:spcPts val="0"/>
              </a:spcAft>
              <a:buClr>
                <a:srgbClr val="404040"/>
              </a:buClr>
              <a:buSzPts val="1500"/>
              <a:buChar char="•"/>
              <a:defRPr sz="1500"/>
            </a:lvl3pPr>
            <a:lvl4pPr marL="1828800" lvl="3" indent="-317500" algn="l">
              <a:lnSpc>
                <a:spcPct val="90000"/>
              </a:lnSpc>
              <a:spcBef>
                <a:spcPts val="400"/>
              </a:spcBef>
              <a:spcAft>
                <a:spcPts val="0"/>
              </a:spcAft>
              <a:buClr>
                <a:srgbClr val="404040"/>
              </a:buClr>
              <a:buSzPts val="1400"/>
              <a:buChar char="•"/>
              <a:defRPr sz="1400"/>
            </a:lvl4pPr>
            <a:lvl5pPr marL="2286000" lvl="4" indent="-323850" algn="l">
              <a:lnSpc>
                <a:spcPct val="90000"/>
              </a:lnSpc>
              <a:spcBef>
                <a:spcPts val="400"/>
              </a:spcBef>
              <a:spcAft>
                <a:spcPts val="0"/>
              </a:spcAft>
              <a:buClr>
                <a:srgbClr val="404040"/>
              </a:buClr>
              <a:buSzPts val="1500"/>
              <a:buChar char="•"/>
              <a:defRPr sz="15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16" name="Google Shape;16;p3"/>
          <p:cNvSpPr txBox="1">
            <a:spLocks noGrp="1"/>
          </p:cNvSpPr>
          <p:nvPr>
            <p:ph type="sldNum" idx="12"/>
          </p:nvPr>
        </p:nvSpPr>
        <p:spPr>
          <a:xfrm>
            <a:off x="7828360" y="4767263"/>
            <a:ext cx="687000" cy="273900"/>
          </a:xfrm>
          <a:prstGeom prst="rect">
            <a:avLst/>
          </a:prstGeom>
          <a:noFill/>
          <a:ln>
            <a:noFill/>
          </a:ln>
        </p:spPr>
        <p:txBody>
          <a:bodyPr spcFirstLastPara="1" wrap="square" lIns="68575" tIns="34275" rIns="0" bIns="34275" anchor="ctr" anchorCtr="0">
            <a:noAutofit/>
          </a:bodyPr>
          <a:lstStyle>
            <a:lvl1pPr marL="0" marR="0" lvl="0" indent="0" algn="r">
              <a:spcBef>
                <a:spcPts val="0"/>
              </a:spcBef>
              <a:spcAft>
                <a:spcPts val="0"/>
              </a:spcAft>
              <a:buNone/>
              <a:defRPr sz="9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9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9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9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9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9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9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9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9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Content 1 Column Slide">
  <p:cSld name="1_Content 1 Column Slide">
    <p:spTree>
      <p:nvGrpSpPr>
        <p:cNvPr id="1" name="Shape 17"/>
        <p:cNvGrpSpPr/>
        <p:nvPr/>
      </p:nvGrpSpPr>
      <p:grpSpPr>
        <a:xfrm>
          <a:off x="0" y="0"/>
          <a:ext cx="0" cy="0"/>
          <a:chOff x="0" y="0"/>
          <a:chExt cx="0" cy="0"/>
        </a:xfrm>
      </p:grpSpPr>
      <p:pic>
        <p:nvPicPr>
          <p:cNvPr id="18" name="Google Shape;18;p4"/>
          <p:cNvPicPr preferRelativeResize="0"/>
          <p:nvPr/>
        </p:nvPicPr>
        <p:blipFill rotWithShape="1">
          <a:blip r:embed="rId2">
            <a:alphaModFix/>
          </a:blip>
          <a:srcRect/>
          <a:stretch/>
        </p:blipFill>
        <p:spPr>
          <a:xfrm>
            <a:off x="958454" y="4782741"/>
            <a:ext cx="283369" cy="283369"/>
          </a:xfrm>
          <a:prstGeom prst="rect">
            <a:avLst/>
          </a:prstGeom>
          <a:noFill/>
          <a:ln>
            <a:noFill/>
          </a:ln>
        </p:spPr>
      </p:pic>
      <p:pic>
        <p:nvPicPr>
          <p:cNvPr id="19" name="Google Shape;19;p4"/>
          <p:cNvPicPr preferRelativeResize="0"/>
          <p:nvPr/>
        </p:nvPicPr>
        <p:blipFill rotWithShape="1">
          <a:blip r:embed="rId3">
            <a:alphaModFix/>
          </a:blip>
          <a:srcRect/>
          <a:stretch/>
        </p:blipFill>
        <p:spPr>
          <a:xfrm>
            <a:off x="-5334" y="0"/>
            <a:ext cx="615553" cy="5143500"/>
          </a:xfrm>
          <a:prstGeom prst="rect">
            <a:avLst/>
          </a:prstGeom>
          <a:noFill/>
          <a:ln>
            <a:noFill/>
          </a:ln>
          <a:effectLst>
            <a:outerShdw blurRad="190500" dist="50800" algn="ctr" rotWithShape="0">
              <a:srgbClr val="000000">
                <a:alpha val="40000"/>
              </a:srgbClr>
            </a:outerShdw>
          </a:effectLst>
        </p:spPr>
      </p:pic>
      <p:sp>
        <p:nvSpPr>
          <p:cNvPr id="20" name="Google Shape;20;p4"/>
          <p:cNvSpPr txBox="1">
            <a:spLocks noGrp="1"/>
          </p:cNvSpPr>
          <p:nvPr>
            <p:ph type="title"/>
          </p:nvPr>
        </p:nvSpPr>
        <p:spPr>
          <a:xfrm>
            <a:off x="958238" y="273844"/>
            <a:ext cx="7534500" cy="9942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SzPts val="1100"/>
              <a:buNone/>
              <a:defRPr sz="2700">
                <a:solidFill>
                  <a:schemeClr val="dk1"/>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a:endParaRPr/>
          </a:p>
        </p:txBody>
      </p:sp>
      <p:sp>
        <p:nvSpPr>
          <p:cNvPr id="21" name="Google Shape;21;p4"/>
          <p:cNvSpPr txBox="1">
            <a:spLocks noGrp="1"/>
          </p:cNvSpPr>
          <p:nvPr>
            <p:ph type="body" idx="1"/>
          </p:nvPr>
        </p:nvSpPr>
        <p:spPr>
          <a:xfrm>
            <a:off x="958238" y="1348740"/>
            <a:ext cx="7543800" cy="3314700"/>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rgbClr val="404040"/>
              </a:buClr>
              <a:buSzPts val="1400"/>
              <a:buChar char="•"/>
              <a:defRPr/>
            </a:lvl1pPr>
            <a:lvl2pPr marL="914400" lvl="1" indent="-317500" algn="l">
              <a:lnSpc>
                <a:spcPct val="90000"/>
              </a:lnSpc>
              <a:spcBef>
                <a:spcPts val="400"/>
              </a:spcBef>
              <a:spcAft>
                <a:spcPts val="0"/>
              </a:spcAft>
              <a:buClr>
                <a:srgbClr val="404040"/>
              </a:buClr>
              <a:buSzPts val="1400"/>
              <a:buChar char="•"/>
              <a:defRPr/>
            </a:lvl2pPr>
            <a:lvl3pPr marL="1371600" lvl="2" indent="-317500" algn="l">
              <a:lnSpc>
                <a:spcPct val="90000"/>
              </a:lnSpc>
              <a:spcBef>
                <a:spcPts val="400"/>
              </a:spcBef>
              <a:spcAft>
                <a:spcPts val="0"/>
              </a:spcAft>
              <a:buClr>
                <a:srgbClr val="404040"/>
              </a:buClr>
              <a:buSzPts val="1400"/>
              <a:buChar char="•"/>
              <a:defRPr/>
            </a:lvl3pPr>
            <a:lvl4pPr marL="1828800" lvl="3" indent="-317500" algn="l">
              <a:lnSpc>
                <a:spcPct val="90000"/>
              </a:lnSpc>
              <a:spcBef>
                <a:spcPts val="400"/>
              </a:spcBef>
              <a:spcAft>
                <a:spcPts val="0"/>
              </a:spcAft>
              <a:buClr>
                <a:srgbClr val="404040"/>
              </a:buClr>
              <a:buSzPts val="1400"/>
              <a:buChar char="•"/>
              <a:defRPr/>
            </a:lvl4pPr>
            <a:lvl5pPr marL="2286000" lvl="4" indent="-317500" algn="l">
              <a:lnSpc>
                <a:spcPct val="90000"/>
              </a:lnSpc>
              <a:spcBef>
                <a:spcPts val="400"/>
              </a:spcBef>
              <a:spcAft>
                <a:spcPts val="0"/>
              </a:spcAft>
              <a:buClr>
                <a:srgbClr val="404040"/>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2" name="Google Shape;22;p4"/>
          <p:cNvSpPr txBox="1">
            <a:spLocks noGrp="1"/>
          </p:cNvSpPr>
          <p:nvPr>
            <p:ph type="sldNum" idx="12"/>
          </p:nvPr>
        </p:nvSpPr>
        <p:spPr>
          <a:xfrm>
            <a:off x="7828360" y="4767263"/>
            <a:ext cx="687000" cy="273900"/>
          </a:xfrm>
          <a:prstGeom prst="rect">
            <a:avLst/>
          </a:prstGeom>
          <a:noFill/>
          <a:ln>
            <a:noFill/>
          </a:ln>
        </p:spPr>
        <p:txBody>
          <a:bodyPr spcFirstLastPara="1" wrap="square" lIns="68575" tIns="34275" rIns="0" bIns="34275" anchor="ctr" anchorCtr="0">
            <a:noAutofit/>
          </a:bodyPr>
          <a:lstStyle>
            <a:lvl1pPr marL="0" marR="0" lvl="0" indent="0" algn="r">
              <a:spcBef>
                <a:spcPts val="0"/>
              </a:spcBef>
              <a:spcAft>
                <a:spcPts val="0"/>
              </a:spcAft>
              <a:buNone/>
              <a:defRPr sz="9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9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9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9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9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9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9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9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9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Content 2 Column Slide">
  <p:cSld name="1_Content 2 Column Slide">
    <p:spTree>
      <p:nvGrpSpPr>
        <p:cNvPr id="1" name="Shape 23"/>
        <p:cNvGrpSpPr/>
        <p:nvPr/>
      </p:nvGrpSpPr>
      <p:grpSpPr>
        <a:xfrm>
          <a:off x="0" y="0"/>
          <a:ext cx="0" cy="0"/>
          <a:chOff x="0" y="0"/>
          <a:chExt cx="0" cy="0"/>
        </a:xfrm>
      </p:grpSpPr>
      <p:pic>
        <p:nvPicPr>
          <p:cNvPr id="24" name="Google Shape;24;p5"/>
          <p:cNvPicPr preferRelativeResize="0"/>
          <p:nvPr/>
        </p:nvPicPr>
        <p:blipFill rotWithShape="1">
          <a:blip r:embed="rId2">
            <a:alphaModFix/>
          </a:blip>
          <a:srcRect/>
          <a:stretch/>
        </p:blipFill>
        <p:spPr>
          <a:xfrm>
            <a:off x="958454" y="4782741"/>
            <a:ext cx="283369" cy="283369"/>
          </a:xfrm>
          <a:prstGeom prst="rect">
            <a:avLst/>
          </a:prstGeom>
          <a:noFill/>
          <a:ln>
            <a:noFill/>
          </a:ln>
        </p:spPr>
      </p:pic>
      <p:pic>
        <p:nvPicPr>
          <p:cNvPr id="25" name="Google Shape;25;p5"/>
          <p:cNvPicPr preferRelativeResize="0"/>
          <p:nvPr/>
        </p:nvPicPr>
        <p:blipFill rotWithShape="1">
          <a:blip r:embed="rId3">
            <a:alphaModFix/>
          </a:blip>
          <a:srcRect/>
          <a:stretch/>
        </p:blipFill>
        <p:spPr>
          <a:xfrm>
            <a:off x="-5334" y="0"/>
            <a:ext cx="615553" cy="5143500"/>
          </a:xfrm>
          <a:prstGeom prst="rect">
            <a:avLst/>
          </a:prstGeom>
          <a:noFill/>
          <a:ln>
            <a:noFill/>
          </a:ln>
          <a:effectLst>
            <a:outerShdw blurRad="190500" dist="50800" algn="ctr" rotWithShape="0">
              <a:srgbClr val="000000">
                <a:alpha val="40000"/>
              </a:srgbClr>
            </a:outerShdw>
          </a:effectLst>
        </p:spPr>
      </p:pic>
      <p:sp>
        <p:nvSpPr>
          <p:cNvPr id="26" name="Google Shape;26;p5"/>
          <p:cNvSpPr txBox="1">
            <a:spLocks noGrp="1"/>
          </p:cNvSpPr>
          <p:nvPr>
            <p:ph type="title"/>
          </p:nvPr>
        </p:nvSpPr>
        <p:spPr>
          <a:xfrm>
            <a:off x="958238" y="273844"/>
            <a:ext cx="7534500" cy="9942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SzPts val="1100"/>
              <a:buNone/>
              <a:defRPr sz="2700">
                <a:solidFill>
                  <a:schemeClr val="dk1"/>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a:endParaRPr/>
          </a:p>
        </p:txBody>
      </p:sp>
      <p:sp>
        <p:nvSpPr>
          <p:cNvPr id="27" name="Google Shape;27;p5"/>
          <p:cNvSpPr txBox="1">
            <a:spLocks noGrp="1"/>
          </p:cNvSpPr>
          <p:nvPr>
            <p:ph type="body" idx="1"/>
          </p:nvPr>
        </p:nvSpPr>
        <p:spPr>
          <a:xfrm>
            <a:off x="958238" y="1348740"/>
            <a:ext cx="3691800" cy="3293400"/>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rgbClr val="404040"/>
              </a:buClr>
              <a:buSzPts val="1400"/>
              <a:buChar char="•"/>
              <a:defRPr/>
            </a:lvl1pPr>
            <a:lvl2pPr marL="914400" lvl="1" indent="-317500" algn="l">
              <a:lnSpc>
                <a:spcPct val="90000"/>
              </a:lnSpc>
              <a:spcBef>
                <a:spcPts val="400"/>
              </a:spcBef>
              <a:spcAft>
                <a:spcPts val="0"/>
              </a:spcAft>
              <a:buClr>
                <a:srgbClr val="404040"/>
              </a:buClr>
              <a:buSzPts val="1400"/>
              <a:buChar char="•"/>
              <a:defRPr/>
            </a:lvl2pPr>
            <a:lvl3pPr marL="1371600" lvl="2" indent="-317500" algn="l">
              <a:lnSpc>
                <a:spcPct val="90000"/>
              </a:lnSpc>
              <a:spcBef>
                <a:spcPts val="400"/>
              </a:spcBef>
              <a:spcAft>
                <a:spcPts val="0"/>
              </a:spcAft>
              <a:buClr>
                <a:srgbClr val="404040"/>
              </a:buClr>
              <a:buSzPts val="1400"/>
              <a:buChar char="•"/>
              <a:defRPr/>
            </a:lvl3pPr>
            <a:lvl4pPr marL="1828800" lvl="3" indent="-317500" algn="l">
              <a:lnSpc>
                <a:spcPct val="90000"/>
              </a:lnSpc>
              <a:spcBef>
                <a:spcPts val="400"/>
              </a:spcBef>
              <a:spcAft>
                <a:spcPts val="0"/>
              </a:spcAft>
              <a:buClr>
                <a:srgbClr val="404040"/>
              </a:buClr>
              <a:buSzPts val="1400"/>
              <a:buChar char="•"/>
              <a:defRPr/>
            </a:lvl4pPr>
            <a:lvl5pPr marL="2286000" lvl="4" indent="-317500" algn="l">
              <a:lnSpc>
                <a:spcPct val="90000"/>
              </a:lnSpc>
              <a:spcBef>
                <a:spcPts val="400"/>
              </a:spcBef>
              <a:spcAft>
                <a:spcPts val="0"/>
              </a:spcAft>
              <a:buClr>
                <a:srgbClr val="404040"/>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8" name="Google Shape;28;p5"/>
          <p:cNvSpPr txBox="1">
            <a:spLocks noGrp="1"/>
          </p:cNvSpPr>
          <p:nvPr>
            <p:ph type="body" idx="2"/>
          </p:nvPr>
        </p:nvSpPr>
        <p:spPr>
          <a:xfrm>
            <a:off x="4791194" y="1348740"/>
            <a:ext cx="3711600" cy="3293400"/>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rgbClr val="404040"/>
              </a:buClr>
              <a:buSzPts val="1400"/>
              <a:buChar char="•"/>
              <a:defRPr/>
            </a:lvl1pPr>
            <a:lvl2pPr marL="914400" lvl="1" indent="-317500" algn="l">
              <a:lnSpc>
                <a:spcPct val="90000"/>
              </a:lnSpc>
              <a:spcBef>
                <a:spcPts val="400"/>
              </a:spcBef>
              <a:spcAft>
                <a:spcPts val="0"/>
              </a:spcAft>
              <a:buClr>
                <a:srgbClr val="404040"/>
              </a:buClr>
              <a:buSzPts val="1400"/>
              <a:buChar char="•"/>
              <a:defRPr/>
            </a:lvl2pPr>
            <a:lvl3pPr marL="1371600" lvl="2" indent="-317500" algn="l">
              <a:lnSpc>
                <a:spcPct val="90000"/>
              </a:lnSpc>
              <a:spcBef>
                <a:spcPts val="400"/>
              </a:spcBef>
              <a:spcAft>
                <a:spcPts val="0"/>
              </a:spcAft>
              <a:buClr>
                <a:srgbClr val="404040"/>
              </a:buClr>
              <a:buSzPts val="1400"/>
              <a:buChar char="•"/>
              <a:defRPr/>
            </a:lvl3pPr>
            <a:lvl4pPr marL="1828800" lvl="3" indent="-317500" algn="l">
              <a:lnSpc>
                <a:spcPct val="90000"/>
              </a:lnSpc>
              <a:spcBef>
                <a:spcPts val="400"/>
              </a:spcBef>
              <a:spcAft>
                <a:spcPts val="0"/>
              </a:spcAft>
              <a:buClr>
                <a:srgbClr val="404040"/>
              </a:buClr>
              <a:buSzPts val="1400"/>
              <a:buChar char="•"/>
              <a:defRPr/>
            </a:lvl4pPr>
            <a:lvl5pPr marL="2286000" lvl="4" indent="-317500" algn="l">
              <a:lnSpc>
                <a:spcPct val="90000"/>
              </a:lnSpc>
              <a:spcBef>
                <a:spcPts val="400"/>
              </a:spcBef>
              <a:spcAft>
                <a:spcPts val="0"/>
              </a:spcAft>
              <a:buClr>
                <a:srgbClr val="404040"/>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9" name="Google Shape;29;p5"/>
          <p:cNvSpPr txBox="1">
            <a:spLocks noGrp="1"/>
          </p:cNvSpPr>
          <p:nvPr>
            <p:ph type="sldNum" idx="12"/>
          </p:nvPr>
        </p:nvSpPr>
        <p:spPr>
          <a:xfrm>
            <a:off x="7828360" y="4767263"/>
            <a:ext cx="687000" cy="273900"/>
          </a:xfrm>
          <a:prstGeom prst="rect">
            <a:avLst/>
          </a:prstGeom>
          <a:noFill/>
          <a:ln>
            <a:noFill/>
          </a:ln>
        </p:spPr>
        <p:txBody>
          <a:bodyPr spcFirstLastPara="1" wrap="square" lIns="68575" tIns="34275" rIns="0" bIns="34275" anchor="ctr" anchorCtr="0">
            <a:noAutofit/>
          </a:bodyPr>
          <a:lstStyle>
            <a:lvl1pPr marL="0" marR="0" lvl="0" indent="0" algn="r">
              <a:spcBef>
                <a:spcPts val="0"/>
              </a:spcBef>
              <a:spcAft>
                <a:spcPts val="0"/>
              </a:spcAft>
              <a:buNone/>
              <a:defRPr sz="9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9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9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9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9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9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9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9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9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2 Column Slide">
  <p:cSld name="Content 2 Column Slide">
    <p:spTree>
      <p:nvGrpSpPr>
        <p:cNvPr id="1" name="Shape 30"/>
        <p:cNvGrpSpPr/>
        <p:nvPr/>
      </p:nvGrpSpPr>
      <p:grpSpPr>
        <a:xfrm>
          <a:off x="0" y="0"/>
          <a:ext cx="0" cy="0"/>
          <a:chOff x="0" y="0"/>
          <a:chExt cx="0" cy="0"/>
        </a:xfrm>
      </p:grpSpPr>
      <p:pic>
        <p:nvPicPr>
          <p:cNvPr id="31" name="Google Shape;31;p6"/>
          <p:cNvPicPr preferRelativeResize="0"/>
          <p:nvPr/>
        </p:nvPicPr>
        <p:blipFill rotWithShape="1">
          <a:blip r:embed="rId2">
            <a:alphaModFix/>
          </a:blip>
          <a:srcRect/>
          <a:stretch/>
        </p:blipFill>
        <p:spPr>
          <a:xfrm>
            <a:off x="958454" y="4782741"/>
            <a:ext cx="283369" cy="283369"/>
          </a:xfrm>
          <a:prstGeom prst="rect">
            <a:avLst/>
          </a:prstGeom>
          <a:noFill/>
          <a:ln>
            <a:noFill/>
          </a:ln>
        </p:spPr>
      </p:pic>
      <p:pic>
        <p:nvPicPr>
          <p:cNvPr id="32" name="Google Shape;32;p6"/>
          <p:cNvPicPr preferRelativeResize="0"/>
          <p:nvPr/>
        </p:nvPicPr>
        <p:blipFill rotWithShape="1">
          <a:blip r:embed="rId3">
            <a:alphaModFix/>
          </a:blip>
          <a:srcRect/>
          <a:stretch/>
        </p:blipFill>
        <p:spPr>
          <a:xfrm>
            <a:off x="-5334" y="0"/>
            <a:ext cx="615553" cy="5143500"/>
          </a:xfrm>
          <a:prstGeom prst="rect">
            <a:avLst/>
          </a:prstGeom>
          <a:noFill/>
          <a:ln>
            <a:noFill/>
          </a:ln>
          <a:effectLst>
            <a:outerShdw blurRad="190500" dist="50800" algn="ctr" rotWithShape="0">
              <a:srgbClr val="000000">
                <a:alpha val="40000"/>
              </a:srgbClr>
            </a:outerShdw>
          </a:effectLst>
        </p:spPr>
      </p:pic>
      <p:sp>
        <p:nvSpPr>
          <p:cNvPr id="33" name="Google Shape;33;p6"/>
          <p:cNvSpPr txBox="1">
            <a:spLocks noGrp="1"/>
          </p:cNvSpPr>
          <p:nvPr>
            <p:ph type="title"/>
          </p:nvPr>
        </p:nvSpPr>
        <p:spPr>
          <a:xfrm>
            <a:off x="958238" y="273844"/>
            <a:ext cx="7534500" cy="9942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SzPts val="1100"/>
              <a:buNone/>
              <a:defRPr sz="2700">
                <a:solidFill>
                  <a:schemeClr val="dk1"/>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a:endParaRPr/>
          </a:p>
        </p:txBody>
      </p:sp>
      <p:sp>
        <p:nvSpPr>
          <p:cNvPr id="34" name="Google Shape;34;p6"/>
          <p:cNvSpPr txBox="1">
            <a:spLocks noGrp="1"/>
          </p:cNvSpPr>
          <p:nvPr>
            <p:ph type="body" idx="1"/>
          </p:nvPr>
        </p:nvSpPr>
        <p:spPr>
          <a:xfrm>
            <a:off x="958238" y="1348740"/>
            <a:ext cx="3691800" cy="3293400"/>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rgbClr val="404040"/>
              </a:buClr>
              <a:buSzPts val="1400"/>
              <a:buChar char="•"/>
              <a:defRPr/>
            </a:lvl1pPr>
            <a:lvl2pPr marL="914400" lvl="1" indent="-317500" algn="l">
              <a:lnSpc>
                <a:spcPct val="90000"/>
              </a:lnSpc>
              <a:spcBef>
                <a:spcPts val="400"/>
              </a:spcBef>
              <a:spcAft>
                <a:spcPts val="0"/>
              </a:spcAft>
              <a:buClr>
                <a:srgbClr val="404040"/>
              </a:buClr>
              <a:buSzPts val="1400"/>
              <a:buChar char="•"/>
              <a:defRPr/>
            </a:lvl2pPr>
            <a:lvl3pPr marL="1371600" lvl="2" indent="-317500" algn="l">
              <a:lnSpc>
                <a:spcPct val="90000"/>
              </a:lnSpc>
              <a:spcBef>
                <a:spcPts val="400"/>
              </a:spcBef>
              <a:spcAft>
                <a:spcPts val="0"/>
              </a:spcAft>
              <a:buClr>
                <a:srgbClr val="404040"/>
              </a:buClr>
              <a:buSzPts val="1400"/>
              <a:buChar char="•"/>
              <a:defRPr/>
            </a:lvl3pPr>
            <a:lvl4pPr marL="1828800" lvl="3" indent="-317500" algn="l">
              <a:lnSpc>
                <a:spcPct val="90000"/>
              </a:lnSpc>
              <a:spcBef>
                <a:spcPts val="400"/>
              </a:spcBef>
              <a:spcAft>
                <a:spcPts val="0"/>
              </a:spcAft>
              <a:buClr>
                <a:srgbClr val="404040"/>
              </a:buClr>
              <a:buSzPts val="1400"/>
              <a:buChar char="•"/>
              <a:defRPr/>
            </a:lvl4pPr>
            <a:lvl5pPr marL="2286000" lvl="4" indent="-317500" algn="l">
              <a:lnSpc>
                <a:spcPct val="90000"/>
              </a:lnSpc>
              <a:spcBef>
                <a:spcPts val="400"/>
              </a:spcBef>
              <a:spcAft>
                <a:spcPts val="0"/>
              </a:spcAft>
              <a:buClr>
                <a:srgbClr val="404040"/>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35" name="Google Shape;35;p6"/>
          <p:cNvSpPr txBox="1">
            <a:spLocks noGrp="1"/>
          </p:cNvSpPr>
          <p:nvPr>
            <p:ph type="body" idx="2"/>
          </p:nvPr>
        </p:nvSpPr>
        <p:spPr>
          <a:xfrm>
            <a:off x="4791194" y="1348740"/>
            <a:ext cx="3711600" cy="3293400"/>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rgbClr val="404040"/>
              </a:buClr>
              <a:buSzPts val="1400"/>
              <a:buChar char="•"/>
              <a:defRPr/>
            </a:lvl1pPr>
            <a:lvl2pPr marL="914400" lvl="1" indent="-317500" algn="l">
              <a:lnSpc>
                <a:spcPct val="90000"/>
              </a:lnSpc>
              <a:spcBef>
                <a:spcPts val="400"/>
              </a:spcBef>
              <a:spcAft>
                <a:spcPts val="0"/>
              </a:spcAft>
              <a:buClr>
                <a:srgbClr val="404040"/>
              </a:buClr>
              <a:buSzPts val="1400"/>
              <a:buChar char="•"/>
              <a:defRPr/>
            </a:lvl2pPr>
            <a:lvl3pPr marL="1371600" lvl="2" indent="-317500" algn="l">
              <a:lnSpc>
                <a:spcPct val="90000"/>
              </a:lnSpc>
              <a:spcBef>
                <a:spcPts val="400"/>
              </a:spcBef>
              <a:spcAft>
                <a:spcPts val="0"/>
              </a:spcAft>
              <a:buClr>
                <a:srgbClr val="404040"/>
              </a:buClr>
              <a:buSzPts val="1400"/>
              <a:buChar char="•"/>
              <a:defRPr/>
            </a:lvl3pPr>
            <a:lvl4pPr marL="1828800" lvl="3" indent="-317500" algn="l">
              <a:lnSpc>
                <a:spcPct val="90000"/>
              </a:lnSpc>
              <a:spcBef>
                <a:spcPts val="400"/>
              </a:spcBef>
              <a:spcAft>
                <a:spcPts val="0"/>
              </a:spcAft>
              <a:buClr>
                <a:srgbClr val="404040"/>
              </a:buClr>
              <a:buSzPts val="1400"/>
              <a:buChar char="•"/>
              <a:defRPr/>
            </a:lvl4pPr>
            <a:lvl5pPr marL="2286000" lvl="4" indent="-317500" algn="l">
              <a:lnSpc>
                <a:spcPct val="90000"/>
              </a:lnSpc>
              <a:spcBef>
                <a:spcPts val="400"/>
              </a:spcBef>
              <a:spcAft>
                <a:spcPts val="0"/>
              </a:spcAft>
              <a:buClr>
                <a:srgbClr val="404040"/>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36" name="Google Shape;36;p6"/>
          <p:cNvSpPr txBox="1">
            <a:spLocks noGrp="1"/>
          </p:cNvSpPr>
          <p:nvPr>
            <p:ph type="sldNum" idx="12"/>
          </p:nvPr>
        </p:nvSpPr>
        <p:spPr>
          <a:xfrm>
            <a:off x="7828360" y="4767263"/>
            <a:ext cx="687000" cy="273900"/>
          </a:xfrm>
          <a:prstGeom prst="rect">
            <a:avLst/>
          </a:prstGeom>
          <a:noFill/>
          <a:ln>
            <a:noFill/>
          </a:ln>
        </p:spPr>
        <p:txBody>
          <a:bodyPr spcFirstLastPara="1" wrap="square" lIns="68575" tIns="34275" rIns="0" bIns="34275" anchor="ctr" anchorCtr="0">
            <a:noAutofit/>
          </a:bodyPr>
          <a:lstStyle>
            <a:lvl1pPr marL="0" marR="0" lvl="0" indent="0" algn="r">
              <a:spcBef>
                <a:spcPts val="0"/>
              </a:spcBef>
              <a:spcAft>
                <a:spcPts val="0"/>
              </a:spcAft>
              <a:buNone/>
              <a:defRPr sz="9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9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9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9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9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9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9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9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9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1 Column Slide">
  <p:cSld name="Content 1 Column Slide">
    <p:spTree>
      <p:nvGrpSpPr>
        <p:cNvPr id="1" name="Shape 37"/>
        <p:cNvGrpSpPr/>
        <p:nvPr/>
      </p:nvGrpSpPr>
      <p:grpSpPr>
        <a:xfrm>
          <a:off x="0" y="0"/>
          <a:ext cx="0" cy="0"/>
          <a:chOff x="0" y="0"/>
          <a:chExt cx="0" cy="0"/>
        </a:xfrm>
      </p:grpSpPr>
      <p:pic>
        <p:nvPicPr>
          <p:cNvPr id="38" name="Google Shape;38;p7"/>
          <p:cNvPicPr preferRelativeResize="0"/>
          <p:nvPr/>
        </p:nvPicPr>
        <p:blipFill rotWithShape="1">
          <a:blip r:embed="rId2">
            <a:alphaModFix/>
          </a:blip>
          <a:srcRect/>
          <a:stretch/>
        </p:blipFill>
        <p:spPr>
          <a:xfrm>
            <a:off x="958454" y="4782741"/>
            <a:ext cx="283369" cy="283369"/>
          </a:xfrm>
          <a:prstGeom prst="rect">
            <a:avLst/>
          </a:prstGeom>
          <a:noFill/>
          <a:ln>
            <a:noFill/>
          </a:ln>
        </p:spPr>
      </p:pic>
      <p:pic>
        <p:nvPicPr>
          <p:cNvPr id="39" name="Google Shape;39;p7"/>
          <p:cNvPicPr preferRelativeResize="0"/>
          <p:nvPr/>
        </p:nvPicPr>
        <p:blipFill rotWithShape="1">
          <a:blip r:embed="rId3">
            <a:alphaModFix/>
          </a:blip>
          <a:srcRect/>
          <a:stretch/>
        </p:blipFill>
        <p:spPr>
          <a:xfrm>
            <a:off x="3572" y="0"/>
            <a:ext cx="615553" cy="5143500"/>
          </a:xfrm>
          <a:prstGeom prst="rect">
            <a:avLst/>
          </a:prstGeom>
          <a:noFill/>
          <a:ln>
            <a:noFill/>
          </a:ln>
          <a:effectLst>
            <a:outerShdw blurRad="190500" dist="50800" algn="ctr" rotWithShape="0">
              <a:srgbClr val="000000">
                <a:alpha val="40000"/>
              </a:srgbClr>
            </a:outerShdw>
          </a:effectLst>
        </p:spPr>
      </p:pic>
      <p:sp>
        <p:nvSpPr>
          <p:cNvPr id="40" name="Google Shape;40;p7"/>
          <p:cNvSpPr txBox="1">
            <a:spLocks noGrp="1"/>
          </p:cNvSpPr>
          <p:nvPr>
            <p:ph type="title"/>
          </p:nvPr>
        </p:nvSpPr>
        <p:spPr>
          <a:xfrm>
            <a:off x="958238" y="273844"/>
            <a:ext cx="7534500" cy="9942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SzPts val="1100"/>
              <a:buNone/>
              <a:defRPr sz="2700">
                <a:solidFill>
                  <a:schemeClr val="dk1"/>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a:endParaRPr/>
          </a:p>
        </p:txBody>
      </p:sp>
      <p:sp>
        <p:nvSpPr>
          <p:cNvPr id="41" name="Google Shape;41;p7"/>
          <p:cNvSpPr txBox="1">
            <a:spLocks noGrp="1"/>
          </p:cNvSpPr>
          <p:nvPr>
            <p:ph type="body" idx="1"/>
          </p:nvPr>
        </p:nvSpPr>
        <p:spPr>
          <a:xfrm>
            <a:off x="958238" y="1348740"/>
            <a:ext cx="7543800" cy="3314700"/>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rgbClr val="404040"/>
              </a:buClr>
              <a:buSzPts val="1400"/>
              <a:buChar char="•"/>
              <a:defRPr/>
            </a:lvl1pPr>
            <a:lvl2pPr marL="914400" lvl="1" indent="-317500" algn="l">
              <a:lnSpc>
                <a:spcPct val="90000"/>
              </a:lnSpc>
              <a:spcBef>
                <a:spcPts val="400"/>
              </a:spcBef>
              <a:spcAft>
                <a:spcPts val="0"/>
              </a:spcAft>
              <a:buClr>
                <a:srgbClr val="404040"/>
              </a:buClr>
              <a:buSzPts val="1400"/>
              <a:buChar char="•"/>
              <a:defRPr/>
            </a:lvl2pPr>
            <a:lvl3pPr marL="1371600" lvl="2" indent="-317500" algn="l">
              <a:lnSpc>
                <a:spcPct val="90000"/>
              </a:lnSpc>
              <a:spcBef>
                <a:spcPts val="400"/>
              </a:spcBef>
              <a:spcAft>
                <a:spcPts val="0"/>
              </a:spcAft>
              <a:buClr>
                <a:srgbClr val="404040"/>
              </a:buClr>
              <a:buSzPts val="1400"/>
              <a:buChar char="•"/>
              <a:defRPr/>
            </a:lvl3pPr>
            <a:lvl4pPr marL="1828800" lvl="3" indent="-317500" algn="l">
              <a:lnSpc>
                <a:spcPct val="90000"/>
              </a:lnSpc>
              <a:spcBef>
                <a:spcPts val="400"/>
              </a:spcBef>
              <a:spcAft>
                <a:spcPts val="0"/>
              </a:spcAft>
              <a:buClr>
                <a:srgbClr val="404040"/>
              </a:buClr>
              <a:buSzPts val="1400"/>
              <a:buChar char="•"/>
              <a:defRPr/>
            </a:lvl4pPr>
            <a:lvl5pPr marL="2286000" lvl="4" indent="-317500" algn="l">
              <a:lnSpc>
                <a:spcPct val="90000"/>
              </a:lnSpc>
              <a:spcBef>
                <a:spcPts val="400"/>
              </a:spcBef>
              <a:spcAft>
                <a:spcPts val="0"/>
              </a:spcAft>
              <a:buClr>
                <a:srgbClr val="404040"/>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42" name="Google Shape;42;p7"/>
          <p:cNvSpPr txBox="1">
            <a:spLocks noGrp="1"/>
          </p:cNvSpPr>
          <p:nvPr>
            <p:ph type="sldNum" idx="12"/>
          </p:nvPr>
        </p:nvSpPr>
        <p:spPr>
          <a:xfrm>
            <a:off x="7828360" y="4767263"/>
            <a:ext cx="687000" cy="273900"/>
          </a:xfrm>
          <a:prstGeom prst="rect">
            <a:avLst/>
          </a:prstGeom>
          <a:noFill/>
          <a:ln>
            <a:noFill/>
          </a:ln>
        </p:spPr>
        <p:txBody>
          <a:bodyPr spcFirstLastPara="1" wrap="square" lIns="68575" tIns="34275" rIns="0" bIns="34275" anchor="ctr" anchorCtr="0">
            <a:noAutofit/>
          </a:bodyPr>
          <a:lstStyle>
            <a:lvl1pPr marL="0" marR="0" lvl="0" indent="0" algn="r">
              <a:spcBef>
                <a:spcPts val="0"/>
              </a:spcBef>
              <a:spcAft>
                <a:spcPts val="0"/>
              </a:spcAft>
              <a:buNone/>
              <a:defRPr sz="9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9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9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9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9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9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9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9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9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3"/>
        <p:cNvGrpSpPr/>
        <p:nvPr/>
      </p:nvGrpSpPr>
      <p:grpSpPr>
        <a:xfrm>
          <a:off x="0" y="0"/>
          <a:ext cx="0" cy="0"/>
          <a:chOff x="0" y="0"/>
          <a:chExt cx="0" cy="0"/>
        </a:xfrm>
      </p:grpSpPr>
      <p:pic>
        <p:nvPicPr>
          <p:cNvPr id="44" name="Google Shape;44;p8"/>
          <p:cNvPicPr preferRelativeResize="0"/>
          <p:nvPr/>
        </p:nvPicPr>
        <p:blipFill rotWithShape="1">
          <a:blip r:embed="rId2">
            <a:alphaModFix/>
          </a:blip>
          <a:srcRect/>
          <a:stretch/>
        </p:blipFill>
        <p:spPr>
          <a:xfrm>
            <a:off x="622697" y="4782741"/>
            <a:ext cx="283369" cy="283369"/>
          </a:xfrm>
          <a:prstGeom prst="rect">
            <a:avLst/>
          </a:prstGeom>
          <a:noFill/>
          <a:ln>
            <a:noFill/>
          </a:ln>
        </p:spPr>
      </p:pic>
      <p:sp>
        <p:nvSpPr>
          <p:cNvPr id="45" name="Google Shape;45;p8"/>
          <p:cNvSpPr txBox="1">
            <a:spLocks noGrp="1"/>
          </p:cNvSpPr>
          <p:nvPr>
            <p:ph type="sldNum" idx="12"/>
          </p:nvPr>
        </p:nvSpPr>
        <p:spPr>
          <a:xfrm>
            <a:off x="7723585" y="4767263"/>
            <a:ext cx="791700" cy="273900"/>
          </a:xfrm>
          <a:prstGeom prst="rect">
            <a:avLst/>
          </a:prstGeom>
          <a:noFill/>
          <a:ln>
            <a:noFill/>
          </a:ln>
        </p:spPr>
        <p:txBody>
          <a:bodyPr spcFirstLastPara="1" wrap="square" lIns="68575" tIns="34275" rIns="0" bIns="34275" anchor="ctr" anchorCtr="0">
            <a:noAutofit/>
          </a:bodyPr>
          <a:lstStyle>
            <a:lvl1pPr marL="0" marR="0" lvl="0" indent="0" algn="r">
              <a:spcBef>
                <a:spcPts val="0"/>
              </a:spcBef>
              <a:spcAft>
                <a:spcPts val="0"/>
              </a:spcAft>
              <a:buNone/>
              <a:defRPr sz="9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9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9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9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9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9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9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9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9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58454" y="273844"/>
            <a:ext cx="7557000" cy="994200"/>
          </a:xfrm>
          <a:prstGeom prst="rect">
            <a:avLst/>
          </a:prstGeom>
          <a:noFill/>
          <a:ln>
            <a:noFill/>
          </a:ln>
        </p:spPr>
        <p:txBody>
          <a:bodyPr spcFirstLastPara="1" wrap="square" lIns="68575" tIns="34275" rIns="68575" bIns="34275" anchor="ctr" anchorCtr="0">
            <a:noAutofit/>
          </a:bodyPr>
          <a:lstStyle>
            <a:lvl1pPr marR="0" lvl="0" algn="l" rtl="0">
              <a:lnSpc>
                <a:spcPct val="90000"/>
              </a:lnSpc>
              <a:spcBef>
                <a:spcPts val="0"/>
              </a:spcBef>
              <a:spcAft>
                <a:spcPts val="0"/>
              </a:spcAft>
              <a:buSzPts val="1100"/>
              <a:buNone/>
              <a:defRPr sz="3300" b="0" i="0" u="none" strike="noStrike" cap="none">
                <a:solidFill>
                  <a:schemeClr val="dk1"/>
                </a:solidFill>
                <a:latin typeface="Palatino"/>
                <a:ea typeface="Palatino"/>
                <a:cs typeface="Palatino"/>
                <a:sym typeface="Palatino"/>
              </a:defRPr>
            </a:lvl1pPr>
            <a:lvl2pPr marR="0" lvl="1" algn="l" rtl="0">
              <a:lnSpc>
                <a:spcPct val="90000"/>
              </a:lnSpc>
              <a:spcBef>
                <a:spcPts val="0"/>
              </a:spcBef>
              <a:spcAft>
                <a:spcPts val="0"/>
              </a:spcAft>
              <a:buSzPts val="1100"/>
              <a:buNone/>
              <a:defRPr sz="3300" b="0" i="0" u="none" strike="noStrike" cap="none">
                <a:solidFill>
                  <a:schemeClr val="dk1"/>
                </a:solidFill>
                <a:latin typeface="Palatino"/>
                <a:ea typeface="Palatino"/>
                <a:cs typeface="Palatino"/>
                <a:sym typeface="Palatino"/>
              </a:defRPr>
            </a:lvl2pPr>
            <a:lvl3pPr marR="0" lvl="2" algn="l" rtl="0">
              <a:lnSpc>
                <a:spcPct val="90000"/>
              </a:lnSpc>
              <a:spcBef>
                <a:spcPts val="0"/>
              </a:spcBef>
              <a:spcAft>
                <a:spcPts val="0"/>
              </a:spcAft>
              <a:buSzPts val="1100"/>
              <a:buNone/>
              <a:defRPr sz="3300" b="0" i="0" u="none" strike="noStrike" cap="none">
                <a:solidFill>
                  <a:schemeClr val="dk1"/>
                </a:solidFill>
                <a:latin typeface="Palatino"/>
                <a:ea typeface="Palatino"/>
                <a:cs typeface="Palatino"/>
                <a:sym typeface="Palatino"/>
              </a:defRPr>
            </a:lvl3pPr>
            <a:lvl4pPr marR="0" lvl="3" algn="l" rtl="0">
              <a:lnSpc>
                <a:spcPct val="90000"/>
              </a:lnSpc>
              <a:spcBef>
                <a:spcPts val="0"/>
              </a:spcBef>
              <a:spcAft>
                <a:spcPts val="0"/>
              </a:spcAft>
              <a:buSzPts val="1100"/>
              <a:buNone/>
              <a:defRPr sz="3300" b="0" i="0" u="none" strike="noStrike" cap="none">
                <a:solidFill>
                  <a:schemeClr val="dk1"/>
                </a:solidFill>
                <a:latin typeface="Palatino"/>
                <a:ea typeface="Palatino"/>
                <a:cs typeface="Palatino"/>
                <a:sym typeface="Palatino"/>
              </a:defRPr>
            </a:lvl4pPr>
            <a:lvl5pPr marR="0" lvl="4" algn="l" rtl="0">
              <a:lnSpc>
                <a:spcPct val="90000"/>
              </a:lnSpc>
              <a:spcBef>
                <a:spcPts val="0"/>
              </a:spcBef>
              <a:spcAft>
                <a:spcPts val="0"/>
              </a:spcAft>
              <a:buSzPts val="1100"/>
              <a:buNone/>
              <a:defRPr sz="3300" b="0" i="0" u="none" strike="noStrike" cap="none">
                <a:solidFill>
                  <a:schemeClr val="dk1"/>
                </a:solidFill>
                <a:latin typeface="Palatino"/>
                <a:ea typeface="Palatino"/>
                <a:cs typeface="Palatino"/>
                <a:sym typeface="Palatino"/>
              </a:defRPr>
            </a:lvl5pPr>
            <a:lvl6pPr marR="0" lvl="5" algn="l" rtl="0">
              <a:lnSpc>
                <a:spcPct val="90000"/>
              </a:lnSpc>
              <a:spcBef>
                <a:spcPts val="0"/>
              </a:spcBef>
              <a:spcAft>
                <a:spcPts val="0"/>
              </a:spcAft>
              <a:buSzPts val="1100"/>
              <a:buNone/>
              <a:defRPr sz="3300" b="0" i="0" u="none" strike="noStrike" cap="none">
                <a:solidFill>
                  <a:srgbClr val="10476C"/>
                </a:solidFill>
                <a:latin typeface="Palatino"/>
                <a:ea typeface="Palatino"/>
                <a:cs typeface="Palatino"/>
                <a:sym typeface="Palatino"/>
              </a:defRPr>
            </a:lvl6pPr>
            <a:lvl7pPr marR="0" lvl="6" algn="l" rtl="0">
              <a:lnSpc>
                <a:spcPct val="90000"/>
              </a:lnSpc>
              <a:spcBef>
                <a:spcPts val="0"/>
              </a:spcBef>
              <a:spcAft>
                <a:spcPts val="0"/>
              </a:spcAft>
              <a:buSzPts val="1100"/>
              <a:buNone/>
              <a:defRPr sz="3300" b="0" i="0" u="none" strike="noStrike" cap="none">
                <a:solidFill>
                  <a:srgbClr val="10476C"/>
                </a:solidFill>
                <a:latin typeface="Palatino"/>
                <a:ea typeface="Palatino"/>
                <a:cs typeface="Palatino"/>
                <a:sym typeface="Palatino"/>
              </a:defRPr>
            </a:lvl7pPr>
            <a:lvl8pPr marR="0" lvl="7" algn="l" rtl="0">
              <a:lnSpc>
                <a:spcPct val="90000"/>
              </a:lnSpc>
              <a:spcBef>
                <a:spcPts val="0"/>
              </a:spcBef>
              <a:spcAft>
                <a:spcPts val="0"/>
              </a:spcAft>
              <a:buSzPts val="1100"/>
              <a:buNone/>
              <a:defRPr sz="3300" b="0" i="0" u="none" strike="noStrike" cap="none">
                <a:solidFill>
                  <a:srgbClr val="10476C"/>
                </a:solidFill>
                <a:latin typeface="Palatino"/>
                <a:ea typeface="Palatino"/>
                <a:cs typeface="Palatino"/>
                <a:sym typeface="Palatino"/>
              </a:defRPr>
            </a:lvl8pPr>
            <a:lvl9pPr marR="0" lvl="8" algn="l" rtl="0">
              <a:lnSpc>
                <a:spcPct val="90000"/>
              </a:lnSpc>
              <a:spcBef>
                <a:spcPts val="0"/>
              </a:spcBef>
              <a:spcAft>
                <a:spcPts val="0"/>
              </a:spcAft>
              <a:buSzPts val="1100"/>
              <a:buNone/>
              <a:defRPr sz="3300" b="0" i="0" u="none" strike="noStrike" cap="none">
                <a:solidFill>
                  <a:srgbClr val="10476C"/>
                </a:solidFill>
                <a:latin typeface="Palatino"/>
                <a:ea typeface="Palatino"/>
                <a:cs typeface="Palatino"/>
                <a:sym typeface="Palatino"/>
              </a:defRPr>
            </a:lvl9pPr>
          </a:lstStyle>
          <a:p>
            <a:endParaRPr/>
          </a:p>
        </p:txBody>
      </p:sp>
      <p:sp>
        <p:nvSpPr>
          <p:cNvPr id="7" name="Google Shape;7;p1"/>
          <p:cNvSpPr txBox="1">
            <a:spLocks noGrp="1"/>
          </p:cNvSpPr>
          <p:nvPr>
            <p:ph type="body" idx="1"/>
          </p:nvPr>
        </p:nvSpPr>
        <p:spPr>
          <a:xfrm>
            <a:off x="966788" y="1369219"/>
            <a:ext cx="7548600" cy="3263400"/>
          </a:xfrm>
          <a:prstGeom prst="rect">
            <a:avLst/>
          </a:prstGeom>
          <a:noFill/>
          <a:ln>
            <a:noFill/>
          </a:ln>
        </p:spPr>
        <p:txBody>
          <a:bodyPr spcFirstLastPara="1" wrap="square" lIns="68575" tIns="34275" rIns="68575" bIns="34275" anchor="t" anchorCtr="0">
            <a:noAutofit/>
          </a:bodyPr>
          <a:lstStyle>
            <a:lvl1pPr marL="457200" marR="0" lvl="0" indent="-342900" algn="l" rtl="0">
              <a:lnSpc>
                <a:spcPct val="90000"/>
              </a:lnSpc>
              <a:spcBef>
                <a:spcPts val="800"/>
              </a:spcBef>
              <a:spcAft>
                <a:spcPts val="0"/>
              </a:spcAft>
              <a:buClr>
                <a:srgbClr val="404040"/>
              </a:buClr>
              <a:buSzPts val="1800"/>
              <a:buFont typeface="Arial"/>
              <a:buChar char="•"/>
              <a:defRPr sz="1800" b="0" i="0" u="none" strike="noStrike" cap="none">
                <a:solidFill>
                  <a:srgbClr val="404040"/>
                </a:solidFill>
                <a:latin typeface="Arial"/>
                <a:ea typeface="Arial"/>
                <a:cs typeface="Arial"/>
                <a:sym typeface="Arial"/>
              </a:defRPr>
            </a:lvl1pPr>
            <a:lvl2pPr marL="914400" marR="0" lvl="1" indent="-336550" algn="l" rtl="0">
              <a:lnSpc>
                <a:spcPct val="90000"/>
              </a:lnSpc>
              <a:spcBef>
                <a:spcPts val="400"/>
              </a:spcBef>
              <a:spcAft>
                <a:spcPts val="0"/>
              </a:spcAft>
              <a:buClr>
                <a:srgbClr val="404040"/>
              </a:buClr>
              <a:buSzPts val="1700"/>
              <a:buFont typeface="Arial"/>
              <a:buChar char="•"/>
              <a:defRPr sz="1700" b="0" i="0" u="none" strike="noStrike" cap="none">
                <a:solidFill>
                  <a:srgbClr val="404040"/>
                </a:solidFill>
                <a:latin typeface="Arial"/>
                <a:ea typeface="Arial"/>
                <a:cs typeface="Arial"/>
                <a:sym typeface="Arial"/>
              </a:defRPr>
            </a:lvl2pPr>
            <a:lvl3pPr marL="1371600" marR="0" lvl="2" indent="-323850" algn="l" rtl="0">
              <a:lnSpc>
                <a:spcPct val="90000"/>
              </a:lnSpc>
              <a:spcBef>
                <a:spcPts val="400"/>
              </a:spcBef>
              <a:spcAft>
                <a:spcPts val="0"/>
              </a:spcAft>
              <a:buClr>
                <a:srgbClr val="404040"/>
              </a:buClr>
              <a:buSzPts val="1500"/>
              <a:buFont typeface="Arial"/>
              <a:buChar char="•"/>
              <a:defRPr sz="1500" b="0" i="0" u="none" strike="noStrike" cap="none">
                <a:solidFill>
                  <a:srgbClr val="404040"/>
                </a:solidFill>
                <a:latin typeface="Arial"/>
                <a:ea typeface="Arial"/>
                <a:cs typeface="Arial"/>
                <a:sym typeface="Arial"/>
              </a:defRPr>
            </a:lvl3pPr>
            <a:lvl4pPr marL="1828800" marR="0" lvl="3" indent="-317500" algn="l" rtl="0">
              <a:lnSpc>
                <a:spcPct val="90000"/>
              </a:lnSpc>
              <a:spcBef>
                <a:spcPts val="400"/>
              </a:spcBef>
              <a:spcAft>
                <a:spcPts val="0"/>
              </a:spcAft>
              <a:buClr>
                <a:srgbClr val="404040"/>
              </a:buClr>
              <a:buSzPts val="1400"/>
              <a:buFont typeface="Arial"/>
              <a:buChar char="•"/>
              <a:defRPr sz="1400" b="0" i="0" u="none" strike="noStrike" cap="none">
                <a:solidFill>
                  <a:srgbClr val="404040"/>
                </a:solidFill>
                <a:latin typeface="Arial"/>
                <a:ea typeface="Arial"/>
                <a:cs typeface="Arial"/>
                <a:sym typeface="Arial"/>
              </a:defRPr>
            </a:lvl4pPr>
            <a:lvl5pPr marL="2286000" marR="0" lvl="4" indent="-317500" algn="l" rtl="0">
              <a:lnSpc>
                <a:spcPct val="90000"/>
              </a:lnSpc>
              <a:spcBef>
                <a:spcPts val="400"/>
              </a:spcBef>
              <a:spcAft>
                <a:spcPts val="0"/>
              </a:spcAft>
              <a:buClr>
                <a:srgbClr val="404040"/>
              </a:buClr>
              <a:buSzPts val="1400"/>
              <a:buFont typeface="Arial"/>
              <a:buChar char="•"/>
              <a:defRPr sz="1400" b="0" i="0" u="none" strike="noStrike" cap="none">
                <a:solidFill>
                  <a:srgbClr val="404040"/>
                </a:solidFill>
                <a:latin typeface="Arial"/>
                <a:ea typeface="Arial"/>
                <a:cs typeface="Arial"/>
                <a:sym typeface="Arial"/>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7828360" y="4767263"/>
            <a:ext cx="687000" cy="273900"/>
          </a:xfrm>
          <a:prstGeom prst="rect">
            <a:avLst/>
          </a:prstGeom>
          <a:noFill/>
          <a:ln>
            <a:noFill/>
          </a:ln>
        </p:spPr>
        <p:txBody>
          <a:bodyPr spcFirstLastPara="1" wrap="square" lIns="68575" tIns="34275" rIns="0" bIns="34275" anchor="ctr" anchorCtr="0">
            <a:noAutofit/>
          </a:bodyPr>
          <a:lstStyle>
            <a:lvl1pPr marL="0" marR="0" lvl="0" indent="0" algn="r" rtl="0">
              <a:spcBef>
                <a:spcPts val="0"/>
              </a:spcBef>
              <a:spcAft>
                <a:spcPts val="0"/>
              </a:spcAft>
              <a:buNone/>
              <a:defRPr sz="900" b="0" i="0" u="none" strike="noStrike" cap="none">
                <a:solidFill>
                  <a:srgbClr val="7F7F7F"/>
                </a:solidFill>
                <a:latin typeface="Arial"/>
                <a:ea typeface="Arial"/>
                <a:cs typeface="Arial"/>
                <a:sym typeface="Arial"/>
              </a:defRPr>
            </a:lvl1pPr>
            <a:lvl2pPr marL="0" marR="0" lvl="1" indent="0" algn="r" rtl="0">
              <a:spcBef>
                <a:spcPts val="0"/>
              </a:spcBef>
              <a:spcAft>
                <a:spcPts val="0"/>
              </a:spcAft>
              <a:buNone/>
              <a:defRPr sz="900" b="0" i="0" u="none" strike="noStrike" cap="none">
                <a:solidFill>
                  <a:srgbClr val="7F7F7F"/>
                </a:solidFill>
                <a:latin typeface="Arial"/>
                <a:ea typeface="Arial"/>
                <a:cs typeface="Arial"/>
                <a:sym typeface="Arial"/>
              </a:defRPr>
            </a:lvl2pPr>
            <a:lvl3pPr marL="0" marR="0" lvl="2" indent="0" algn="r" rtl="0">
              <a:spcBef>
                <a:spcPts val="0"/>
              </a:spcBef>
              <a:spcAft>
                <a:spcPts val="0"/>
              </a:spcAft>
              <a:buNone/>
              <a:defRPr sz="900" b="0" i="0" u="none" strike="noStrike" cap="none">
                <a:solidFill>
                  <a:srgbClr val="7F7F7F"/>
                </a:solidFill>
                <a:latin typeface="Arial"/>
                <a:ea typeface="Arial"/>
                <a:cs typeface="Arial"/>
                <a:sym typeface="Arial"/>
              </a:defRPr>
            </a:lvl3pPr>
            <a:lvl4pPr marL="0" marR="0" lvl="3" indent="0" algn="r" rtl="0">
              <a:spcBef>
                <a:spcPts val="0"/>
              </a:spcBef>
              <a:spcAft>
                <a:spcPts val="0"/>
              </a:spcAft>
              <a:buNone/>
              <a:defRPr sz="900" b="0" i="0" u="none" strike="noStrike" cap="none">
                <a:solidFill>
                  <a:srgbClr val="7F7F7F"/>
                </a:solidFill>
                <a:latin typeface="Arial"/>
                <a:ea typeface="Arial"/>
                <a:cs typeface="Arial"/>
                <a:sym typeface="Arial"/>
              </a:defRPr>
            </a:lvl4pPr>
            <a:lvl5pPr marL="0" marR="0" lvl="4" indent="0" algn="r" rtl="0">
              <a:spcBef>
                <a:spcPts val="0"/>
              </a:spcBef>
              <a:spcAft>
                <a:spcPts val="0"/>
              </a:spcAft>
              <a:buNone/>
              <a:defRPr sz="900" b="0" i="0" u="none" strike="noStrike" cap="none">
                <a:solidFill>
                  <a:srgbClr val="7F7F7F"/>
                </a:solidFill>
                <a:latin typeface="Arial"/>
                <a:ea typeface="Arial"/>
                <a:cs typeface="Arial"/>
                <a:sym typeface="Arial"/>
              </a:defRPr>
            </a:lvl5pPr>
            <a:lvl6pPr marL="0" marR="0" lvl="5" indent="0" algn="r" rtl="0">
              <a:spcBef>
                <a:spcPts val="0"/>
              </a:spcBef>
              <a:spcAft>
                <a:spcPts val="0"/>
              </a:spcAft>
              <a:buNone/>
              <a:defRPr sz="900" b="0" i="0" u="none" strike="noStrike" cap="none">
                <a:solidFill>
                  <a:srgbClr val="7F7F7F"/>
                </a:solidFill>
                <a:latin typeface="Arial"/>
                <a:ea typeface="Arial"/>
                <a:cs typeface="Arial"/>
                <a:sym typeface="Arial"/>
              </a:defRPr>
            </a:lvl6pPr>
            <a:lvl7pPr marL="0" marR="0" lvl="6" indent="0" algn="r" rtl="0">
              <a:spcBef>
                <a:spcPts val="0"/>
              </a:spcBef>
              <a:spcAft>
                <a:spcPts val="0"/>
              </a:spcAft>
              <a:buNone/>
              <a:defRPr sz="900" b="0" i="0" u="none" strike="noStrike" cap="none">
                <a:solidFill>
                  <a:srgbClr val="7F7F7F"/>
                </a:solidFill>
                <a:latin typeface="Arial"/>
                <a:ea typeface="Arial"/>
                <a:cs typeface="Arial"/>
                <a:sym typeface="Arial"/>
              </a:defRPr>
            </a:lvl7pPr>
            <a:lvl8pPr marL="0" marR="0" lvl="7" indent="0" algn="r" rtl="0">
              <a:spcBef>
                <a:spcPts val="0"/>
              </a:spcBef>
              <a:spcAft>
                <a:spcPts val="0"/>
              </a:spcAft>
              <a:buNone/>
              <a:defRPr sz="900" b="0" i="0" u="none" strike="noStrike" cap="none">
                <a:solidFill>
                  <a:srgbClr val="7F7F7F"/>
                </a:solidFill>
                <a:latin typeface="Arial"/>
                <a:ea typeface="Arial"/>
                <a:cs typeface="Arial"/>
                <a:sym typeface="Arial"/>
              </a:defRPr>
            </a:lvl8pPr>
            <a:lvl9pPr marL="0" marR="0" lvl="8" indent="0" algn="r" rtl="0">
              <a:spcBef>
                <a:spcPts val="0"/>
              </a:spcBef>
              <a:spcAft>
                <a:spcPts val="0"/>
              </a:spcAft>
              <a:buNone/>
              <a:defRPr sz="9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mailto:info@asccc.org"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asccc.org/legislative-updates"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5" Type="http://schemas.openxmlformats.org/officeDocument/2006/relationships/hyperlink" Target="https://leginfo.legislature.ca.gov/faces/billNavClient.xhtml?bill_id=202120220AB1705" TargetMode="External"/><Relationship Id="rId4" Type="http://schemas.openxmlformats.org/officeDocument/2006/relationships/hyperlink" Target="https://leginfo.legislature.ca.gov/faces/billNavClient.xhtml?bill_id=201720180AB705"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9"/>
          <p:cNvSpPr txBox="1">
            <a:spLocks noGrp="1"/>
          </p:cNvSpPr>
          <p:nvPr>
            <p:ph type="title"/>
          </p:nvPr>
        </p:nvSpPr>
        <p:spPr>
          <a:xfrm>
            <a:off x="719138" y="3512344"/>
            <a:ext cx="7824788" cy="1302544"/>
          </a:xfrm>
          <a:prstGeom prst="rect">
            <a:avLst/>
          </a:prstGeom>
          <a:noFill/>
          <a:ln>
            <a:noFill/>
          </a:ln>
        </p:spPr>
        <p:txBody>
          <a:bodyPr spcFirstLastPara="1" wrap="square" lIns="68575" tIns="34275" rIns="68575" bIns="34275" anchor="t" anchorCtr="0">
            <a:normAutofit fontScale="90000"/>
          </a:bodyPr>
          <a:lstStyle/>
          <a:p>
            <a:pPr marL="0" lvl="0" indent="0" algn="ctr" rtl="0">
              <a:lnSpc>
                <a:spcPct val="100000"/>
              </a:lnSpc>
              <a:spcBef>
                <a:spcPts val="0"/>
              </a:spcBef>
              <a:spcAft>
                <a:spcPts val="0"/>
              </a:spcAft>
              <a:buNone/>
            </a:pPr>
            <a:r>
              <a:rPr lang="en" sz="3000" b="1"/>
              <a:t>Equitable Placement and Enrollment for Career, Technical, and Noncredit Education Programs</a:t>
            </a:r>
            <a:br>
              <a:rPr lang="en" b="1"/>
            </a:br>
            <a:br>
              <a:rPr lang="en" sz="1500" b="1">
                <a:solidFill>
                  <a:srgbClr val="FFC7BC"/>
                </a:solidFill>
              </a:rPr>
            </a:br>
            <a:r>
              <a:rPr lang="en" sz="1500" b="1">
                <a:solidFill>
                  <a:srgbClr val="FFC7BC"/>
                </a:solidFill>
              </a:rPr>
              <a:t>Friday, May 13 | 9:00-10:30</a:t>
            </a:r>
            <a:br>
              <a:rPr lang="en" sz="1500">
                <a:solidFill>
                  <a:srgbClr val="FFC7BC"/>
                </a:solidFill>
              </a:rPr>
            </a:br>
            <a:endParaRPr sz="1500">
              <a:solidFill>
                <a:srgbClr val="FFC7BC"/>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8"/>
          <p:cNvSpPr txBox="1">
            <a:spLocks noGrp="1"/>
          </p:cNvSpPr>
          <p:nvPr>
            <p:ph type="title"/>
          </p:nvPr>
        </p:nvSpPr>
        <p:spPr>
          <a:xfrm>
            <a:off x="958238" y="273844"/>
            <a:ext cx="7534500" cy="994200"/>
          </a:xfrm>
          <a:prstGeom prst="rect">
            <a:avLst/>
          </a:prstGeom>
        </p:spPr>
        <p:txBody>
          <a:bodyPr spcFirstLastPara="1" wrap="square" lIns="68575" tIns="34275" rIns="68575" bIns="34275" anchor="ctr" anchorCtr="0">
            <a:normAutofit/>
          </a:bodyPr>
          <a:lstStyle/>
          <a:p>
            <a:pPr marL="0" lvl="0" indent="0" algn="ctr" rtl="0">
              <a:spcBef>
                <a:spcPts val="0"/>
              </a:spcBef>
              <a:spcAft>
                <a:spcPts val="0"/>
              </a:spcAft>
              <a:buNone/>
            </a:pPr>
            <a:r>
              <a:rPr lang="en" b="1"/>
              <a:t>AB 1705 (Irwin, 2022) - Proposed</a:t>
            </a:r>
            <a:endParaRPr b="1"/>
          </a:p>
        </p:txBody>
      </p:sp>
      <p:sp>
        <p:nvSpPr>
          <p:cNvPr id="107" name="Google Shape;107;p18"/>
          <p:cNvSpPr txBox="1">
            <a:spLocks noGrp="1"/>
          </p:cNvSpPr>
          <p:nvPr>
            <p:ph type="body" idx="1"/>
          </p:nvPr>
        </p:nvSpPr>
        <p:spPr>
          <a:xfrm>
            <a:off x="967550" y="1172351"/>
            <a:ext cx="7534500" cy="3491100"/>
          </a:xfrm>
          <a:prstGeom prst="rect">
            <a:avLst/>
          </a:prstGeom>
        </p:spPr>
        <p:txBody>
          <a:bodyPr spcFirstLastPara="1" wrap="square" lIns="68575" tIns="34275" rIns="68575" bIns="34275" anchor="t" anchorCtr="0">
            <a:noAutofit/>
          </a:bodyPr>
          <a:lstStyle/>
          <a:p>
            <a:pPr marL="0" lvl="0" indent="0" algn="just" rtl="0">
              <a:lnSpc>
                <a:spcPct val="115000"/>
              </a:lnSpc>
              <a:spcBef>
                <a:spcPts val="0"/>
              </a:spcBef>
              <a:spcAft>
                <a:spcPts val="0"/>
              </a:spcAft>
              <a:buNone/>
            </a:pPr>
            <a:r>
              <a:rPr lang="en">
                <a:solidFill>
                  <a:srgbClr val="000000"/>
                </a:solidFill>
                <a:latin typeface="Calibri"/>
                <a:ea typeface="Calibri"/>
                <a:cs typeface="Calibri"/>
                <a:sym typeface="Calibri"/>
              </a:rPr>
              <a:t>(d) A community college district or community college shall not recommend or require students to enroll in pretransfer-level English or mathematics coursework unless both of the following are true:</a:t>
            </a:r>
            <a:endParaRPr strike="sngStrike">
              <a:solidFill>
                <a:srgbClr val="000000"/>
              </a:solidFill>
              <a:latin typeface="Calibri"/>
              <a:ea typeface="Calibri"/>
              <a:cs typeface="Calibri"/>
              <a:sym typeface="Calibri"/>
            </a:endParaRPr>
          </a:p>
          <a:p>
            <a:pPr marL="457200" lvl="0" indent="0" algn="just" rtl="0">
              <a:lnSpc>
                <a:spcPct val="115000"/>
              </a:lnSpc>
              <a:spcBef>
                <a:spcPts val="1100"/>
              </a:spcBef>
              <a:spcAft>
                <a:spcPts val="0"/>
              </a:spcAft>
              <a:buNone/>
            </a:pPr>
            <a:r>
              <a:rPr lang="en" i="1">
                <a:solidFill>
                  <a:srgbClr val="000000"/>
                </a:solidFill>
                <a:latin typeface="Calibri"/>
                <a:ea typeface="Calibri"/>
                <a:cs typeface="Calibri"/>
                <a:sym typeface="Calibri"/>
              </a:rPr>
              <a:t>(1)</a:t>
            </a:r>
            <a:r>
              <a:rPr lang="en">
                <a:solidFill>
                  <a:srgbClr val="000000"/>
                </a:solidFill>
                <a:latin typeface="Calibri"/>
                <a:ea typeface="Calibri"/>
                <a:cs typeface="Calibri"/>
                <a:sym typeface="Calibri"/>
              </a:rPr>
              <a:t> The student is highly unlikely to succeed in a transfer-level English or mathematics course based on their high school grade point average and coursework.</a:t>
            </a:r>
            <a:endParaRPr strike="sngStrike">
              <a:solidFill>
                <a:srgbClr val="000000"/>
              </a:solidFill>
              <a:latin typeface="Calibri"/>
              <a:ea typeface="Calibri"/>
              <a:cs typeface="Calibri"/>
              <a:sym typeface="Calibri"/>
            </a:endParaRPr>
          </a:p>
          <a:p>
            <a:pPr marL="457200" lvl="0" indent="0" algn="just" rtl="0">
              <a:lnSpc>
                <a:spcPct val="115000"/>
              </a:lnSpc>
              <a:spcBef>
                <a:spcPts val="1100"/>
              </a:spcBef>
              <a:spcAft>
                <a:spcPts val="1100"/>
              </a:spcAft>
              <a:buNone/>
            </a:pPr>
            <a:r>
              <a:rPr lang="en" i="1">
                <a:solidFill>
                  <a:srgbClr val="000000"/>
                </a:solidFill>
                <a:latin typeface="Calibri"/>
                <a:ea typeface="Calibri"/>
                <a:cs typeface="Calibri"/>
                <a:sym typeface="Calibri"/>
              </a:rPr>
              <a:t>(2)</a:t>
            </a:r>
            <a:r>
              <a:rPr lang="en">
                <a:solidFill>
                  <a:srgbClr val="000000"/>
                </a:solidFill>
                <a:latin typeface="Calibri"/>
                <a:ea typeface="Calibri"/>
                <a:cs typeface="Calibri"/>
                <a:sym typeface="Calibri"/>
              </a:rPr>
              <a:t> The enrollment in pretransfer-level coursework will improve the student’s probability of completing transfer-level coursework in English and mathematics within a one-year timeframe or, for credit ESL students, completing transfer-level coursework in English within a three-year timeframe.</a:t>
            </a:r>
            <a:endParaRPr>
              <a:solidFill>
                <a:srgbClr val="000000"/>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9"/>
          <p:cNvSpPr txBox="1">
            <a:spLocks noGrp="1"/>
          </p:cNvSpPr>
          <p:nvPr>
            <p:ph type="title"/>
          </p:nvPr>
        </p:nvSpPr>
        <p:spPr>
          <a:xfrm>
            <a:off x="958238" y="273844"/>
            <a:ext cx="7534500" cy="994200"/>
          </a:xfrm>
          <a:prstGeom prst="rect">
            <a:avLst/>
          </a:prstGeom>
        </p:spPr>
        <p:txBody>
          <a:bodyPr spcFirstLastPara="1" wrap="square" lIns="68575" tIns="34275" rIns="68575" bIns="34275" anchor="ctr" anchorCtr="0">
            <a:normAutofit/>
          </a:bodyPr>
          <a:lstStyle/>
          <a:p>
            <a:pPr marL="0" lvl="0" indent="0" algn="ctr" rtl="0">
              <a:spcBef>
                <a:spcPts val="0"/>
              </a:spcBef>
              <a:spcAft>
                <a:spcPts val="0"/>
              </a:spcAft>
              <a:buNone/>
            </a:pPr>
            <a:r>
              <a:rPr lang="en" b="1"/>
              <a:t>AB 1705 (Irwin, 2022) - Proposed</a:t>
            </a:r>
            <a:endParaRPr b="1"/>
          </a:p>
        </p:txBody>
      </p:sp>
      <p:sp>
        <p:nvSpPr>
          <p:cNvPr id="113" name="Google Shape;113;p19"/>
          <p:cNvSpPr txBox="1">
            <a:spLocks noGrp="1"/>
          </p:cNvSpPr>
          <p:nvPr>
            <p:ph type="body" idx="1"/>
          </p:nvPr>
        </p:nvSpPr>
        <p:spPr>
          <a:xfrm>
            <a:off x="967550" y="1119526"/>
            <a:ext cx="7534500" cy="3543900"/>
          </a:xfrm>
          <a:prstGeom prst="rect">
            <a:avLst/>
          </a:prstGeom>
        </p:spPr>
        <p:txBody>
          <a:bodyPr spcFirstLastPara="1" wrap="square" lIns="68575" tIns="34275" rIns="68575" bIns="34275" anchor="t" anchorCtr="0">
            <a:noAutofit/>
          </a:bodyPr>
          <a:lstStyle/>
          <a:p>
            <a:pPr marL="0" lvl="0" indent="0" algn="just" rtl="0">
              <a:lnSpc>
                <a:spcPct val="115000"/>
              </a:lnSpc>
              <a:spcBef>
                <a:spcPts val="0"/>
              </a:spcBef>
              <a:spcAft>
                <a:spcPts val="0"/>
              </a:spcAft>
              <a:buNone/>
            </a:pPr>
            <a:r>
              <a:rPr lang="en" sz="2000" i="1">
                <a:solidFill>
                  <a:srgbClr val="333333"/>
                </a:solidFill>
                <a:latin typeface="Calibri"/>
                <a:ea typeface="Calibri"/>
                <a:cs typeface="Calibri"/>
                <a:sym typeface="Calibri"/>
              </a:rPr>
              <a:t>(e) </a:t>
            </a:r>
            <a:r>
              <a:rPr lang="en" sz="2000" i="1">
                <a:solidFill>
                  <a:srgbClr val="333333"/>
                </a:solidFill>
                <a:highlight>
                  <a:srgbClr val="FFFFFF"/>
                </a:highlight>
                <a:latin typeface="Calibri"/>
                <a:ea typeface="Calibri"/>
                <a:cs typeface="Calibri"/>
                <a:sym typeface="Calibri"/>
              </a:rPr>
              <a:t>(2) If the benefit of the coursework, as described in paragraph (1), is not verified, the college shall not recommend or require students to enroll in that course after July 1, 2024, and shall notify students who continue to enroll in the course that it is optional and does not improve their chances of completing subsequent coursework that satisfies a requirement for their intended certificate or associate degree, or a requirement for transfer within their intended major.</a:t>
            </a:r>
            <a:endParaRPr sz="2000">
              <a:solidFill>
                <a:srgbClr val="333333"/>
              </a:solidFill>
              <a:latin typeface="Calibri"/>
              <a:ea typeface="Calibri"/>
              <a:cs typeface="Calibri"/>
              <a:sym typeface="Calibri"/>
            </a:endParaRPr>
          </a:p>
          <a:p>
            <a:pPr marL="0" lvl="0" indent="0" algn="l" rtl="0">
              <a:lnSpc>
                <a:spcPct val="100000"/>
              </a:lnSpc>
              <a:spcBef>
                <a:spcPts val="1100"/>
              </a:spcBef>
              <a:spcAft>
                <a:spcPts val="0"/>
              </a:spcAft>
              <a:buNone/>
            </a:pPr>
            <a:endParaRPr sz="2000">
              <a:solidFill>
                <a:srgbClr val="333333"/>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0"/>
          <p:cNvSpPr txBox="1">
            <a:spLocks noGrp="1"/>
          </p:cNvSpPr>
          <p:nvPr>
            <p:ph type="title"/>
          </p:nvPr>
        </p:nvSpPr>
        <p:spPr>
          <a:xfrm>
            <a:off x="958238" y="273844"/>
            <a:ext cx="7534500" cy="994200"/>
          </a:xfrm>
          <a:prstGeom prst="rect">
            <a:avLst/>
          </a:prstGeom>
        </p:spPr>
        <p:txBody>
          <a:bodyPr spcFirstLastPara="1" wrap="square" lIns="68575" tIns="34275" rIns="68575" bIns="34275" anchor="ctr" anchorCtr="0">
            <a:normAutofit/>
          </a:bodyPr>
          <a:lstStyle/>
          <a:p>
            <a:pPr marL="0" lvl="0" indent="0" algn="ctr" rtl="0">
              <a:spcBef>
                <a:spcPts val="0"/>
              </a:spcBef>
              <a:spcAft>
                <a:spcPts val="0"/>
              </a:spcAft>
              <a:buNone/>
            </a:pPr>
            <a:r>
              <a:rPr lang="en" b="1"/>
              <a:t>AB 1705 (Irwin, 2022) - Proposed</a:t>
            </a:r>
            <a:endParaRPr b="1"/>
          </a:p>
        </p:txBody>
      </p:sp>
      <p:sp>
        <p:nvSpPr>
          <p:cNvPr id="119" name="Google Shape;119;p20"/>
          <p:cNvSpPr txBox="1">
            <a:spLocks noGrp="1"/>
          </p:cNvSpPr>
          <p:nvPr>
            <p:ph type="body" idx="1"/>
          </p:nvPr>
        </p:nvSpPr>
        <p:spPr>
          <a:xfrm>
            <a:off x="967550" y="1172351"/>
            <a:ext cx="7534500" cy="3491100"/>
          </a:xfrm>
          <a:prstGeom prst="rect">
            <a:avLst/>
          </a:prstGeom>
        </p:spPr>
        <p:txBody>
          <a:bodyPr spcFirstLastPara="1" wrap="square" lIns="68575" tIns="34275" rIns="68575" bIns="34275" anchor="t" anchorCtr="0">
            <a:noAutofit/>
          </a:bodyPr>
          <a:lstStyle/>
          <a:p>
            <a:pPr marL="0" lvl="0" indent="0" algn="just" rtl="0">
              <a:lnSpc>
                <a:spcPct val="115000"/>
              </a:lnSpc>
              <a:spcBef>
                <a:spcPts val="0"/>
              </a:spcBef>
              <a:spcAft>
                <a:spcPts val="0"/>
              </a:spcAft>
              <a:buNone/>
            </a:pPr>
            <a:r>
              <a:rPr lang="en" sz="2000" i="1">
                <a:solidFill>
                  <a:srgbClr val="000000"/>
                </a:solidFill>
                <a:highlight>
                  <a:srgbClr val="FFFFFF"/>
                </a:highlight>
                <a:latin typeface="Calibri"/>
                <a:ea typeface="Calibri"/>
                <a:cs typeface="Calibri"/>
                <a:sym typeface="Calibri"/>
              </a:rPr>
              <a:t>(i)(4) A community college shall not use </a:t>
            </a:r>
            <a:r>
              <a:rPr lang="en" sz="2000" b="1" i="1">
                <a:solidFill>
                  <a:srgbClr val="000000"/>
                </a:solidFill>
                <a:highlight>
                  <a:srgbClr val="FFFFFF"/>
                </a:highlight>
                <a:latin typeface="Calibri"/>
                <a:ea typeface="Calibri"/>
                <a:cs typeface="Calibri"/>
                <a:sym typeface="Calibri"/>
              </a:rPr>
              <a:t>noncredit</a:t>
            </a:r>
            <a:r>
              <a:rPr lang="en" sz="2000" i="1">
                <a:solidFill>
                  <a:srgbClr val="000000"/>
                </a:solidFill>
                <a:highlight>
                  <a:srgbClr val="FFFFFF"/>
                </a:highlight>
                <a:latin typeface="Calibri"/>
                <a:ea typeface="Calibri"/>
                <a:cs typeface="Calibri"/>
                <a:sym typeface="Calibri"/>
              </a:rPr>
              <a:t> coursework to circumvent the direct placement and enrollment of students into transfer-level coursework as described in this subdivision.</a:t>
            </a:r>
            <a:endParaRPr sz="2000">
              <a:solidFill>
                <a:srgbClr val="000000"/>
              </a:solidFill>
              <a:latin typeface="Calibri"/>
              <a:ea typeface="Calibri"/>
              <a:cs typeface="Calibri"/>
              <a:sym typeface="Calibri"/>
            </a:endParaRPr>
          </a:p>
          <a:p>
            <a:pPr marL="0" lvl="0" indent="0" algn="just" rtl="0">
              <a:lnSpc>
                <a:spcPct val="115000"/>
              </a:lnSpc>
              <a:spcBef>
                <a:spcPts val="1100"/>
              </a:spcBef>
              <a:spcAft>
                <a:spcPts val="0"/>
              </a:spcAft>
              <a:buNone/>
            </a:pPr>
            <a:r>
              <a:rPr lang="en" sz="2000" i="1">
                <a:solidFill>
                  <a:srgbClr val="000000"/>
                </a:solidFill>
                <a:latin typeface="Calibri"/>
                <a:ea typeface="Calibri"/>
                <a:cs typeface="Calibri"/>
                <a:sym typeface="Calibri"/>
              </a:rPr>
              <a:t>(j)(5) College-level placement and enrollment in lieu of transfer-level placement and enrollment may occur for:</a:t>
            </a:r>
            <a:endParaRPr sz="2000" i="1">
              <a:solidFill>
                <a:srgbClr val="000000"/>
              </a:solidFill>
              <a:latin typeface="Calibri"/>
              <a:ea typeface="Calibri"/>
              <a:cs typeface="Calibri"/>
              <a:sym typeface="Calibri"/>
            </a:endParaRPr>
          </a:p>
          <a:p>
            <a:pPr marL="0" lvl="0" indent="0" algn="just" rtl="0">
              <a:lnSpc>
                <a:spcPct val="115000"/>
              </a:lnSpc>
              <a:spcBef>
                <a:spcPts val="1100"/>
              </a:spcBef>
              <a:spcAft>
                <a:spcPts val="0"/>
              </a:spcAft>
              <a:buNone/>
            </a:pPr>
            <a:r>
              <a:rPr lang="en" sz="2000" i="1">
                <a:solidFill>
                  <a:srgbClr val="000000"/>
                </a:solidFill>
                <a:latin typeface="Calibri"/>
                <a:ea typeface="Calibri"/>
                <a:cs typeface="Calibri"/>
                <a:sym typeface="Calibri"/>
              </a:rPr>
              <a:t>(A) Students in </a:t>
            </a:r>
            <a:r>
              <a:rPr lang="en" sz="2000" b="1" i="1">
                <a:solidFill>
                  <a:srgbClr val="000000"/>
                </a:solidFill>
                <a:latin typeface="Calibri"/>
                <a:ea typeface="Calibri"/>
                <a:cs typeface="Calibri"/>
                <a:sym typeface="Calibri"/>
              </a:rPr>
              <a:t>career technical programs</a:t>
            </a:r>
            <a:r>
              <a:rPr lang="en" sz="2000" i="1">
                <a:solidFill>
                  <a:srgbClr val="000000"/>
                </a:solidFill>
                <a:latin typeface="Calibri"/>
                <a:ea typeface="Calibri"/>
                <a:cs typeface="Calibri"/>
                <a:sym typeface="Calibri"/>
              </a:rPr>
              <a:t> seeking a certificate or associate degree with specific requirements, as dictated by the program’s advisory or accrediting body, that </a:t>
            </a:r>
            <a:r>
              <a:rPr lang="en" sz="2000" b="1" i="1">
                <a:solidFill>
                  <a:srgbClr val="000000"/>
                </a:solidFill>
                <a:latin typeface="Calibri"/>
                <a:ea typeface="Calibri"/>
                <a:cs typeface="Calibri"/>
                <a:sym typeface="Calibri"/>
              </a:rPr>
              <a:t>cannot be satisfied</a:t>
            </a:r>
            <a:r>
              <a:rPr lang="en" sz="2000" i="1">
                <a:solidFill>
                  <a:srgbClr val="000000"/>
                </a:solidFill>
                <a:latin typeface="Calibri"/>
                <a:ea typeface="Calibri"/>
                <a:cs typeface="Calibri"/>
                <a:sym typeface="Calibri"/>
              </a:rPr>
              <a:t> with transfer-level coursework</a:t>
            </a:r>
            <a:endParaRPr sz="2000" i="1">
              <a:solidFill>
                <a:srgbClr val="000000"/>
              </a:solidFill>
              <a:latin typeface="Calibri"/>
              <a:ea typeface="Calibri"/>
              <a:cs typeface="Calibri"/>
              <a:sym typeface="Calibri"/>
            </a:endParaRPr>
          </a:p>
          <a:p>
            <a:pPr marL="0" lvl="0" indent="0" algn="l" rtl="0">
              <a:lnSpc>
                <a:spcPct val="100000"/>
              </a:lnSpc>
              <a:spcBef>
                <a:spcPts val="1100"/>
              </a:spcBef>
              <a:spcAft>
                <a:spcPts val="0"/>
              </a:spcAft>
              <a:buNone/>
            </a:pPr>
            <a:endParaRPr sz="2000">
              <a:solidFill>
                <a:srgbClr val="000000"/>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1"/>
          <p:cNvSpPr txBox="1">
            <a:spLocks noGrp="1"/>
          </p:cNvSpPr>
          <p:nvPr>
            <p:ph type="title"/>
          </p:nvPr>
        </p:nvSpPr>
        <p:spPr>
          <a:xfrm>
            <a:off x="958238" y="273844"/>
            <a:ext cx="7534500" cy="994200"/>
          </a:xfrm>
          <a:prstGeom prst="rect">
            <a:avLst/>
          </a:prstGeom>
        </p:spPr>
        <p:txBody>
          <a:bodyPr spcFirstLastPara="1" wrap="square" lIns="68575" tIns="34275" rIns="68575" bIns="34275" anchor="ctr" anchorCtr="0">
            <a:normAutofit/>
          </a:bodyPr>
          <a:lstStyle/>
          <a:p>
            <a:pPr marL="0" lvl="0" indent="0" algn="ctr" rtl="0">
              <a:spcBef>
                <a:spcPts val="0"/>
              </a:spcBef>
              <a:spcAft>
                <a:spcPts val="0"/>
              </a:spcAft>
              <a:buNone/>
            </a:pPr>
            <a:r>
              <a:rPr lang="en" b="1"/>
              <a:t>Impact on Career, Technical, and Noncredit Educational Programs</a:t>
            </a:r>
            <a:endParaRPr b="1"/>
          </a:p>
        </p:txBody>
      </p:sp>
      <p:sp>
        <p:nvSpPr>
          <p:cNvPr id="125" name="Google Shape;125;p21"/>
          <p:cNvSpPr txBox="1">
            <a:spLocks noGrp="1"/>
          </p:cNvSpPr>
          <p:nvPr>
            <p:ph type="body" idx="1"/>
          </p:nvPr>
        </p:nvSpPr>
        <p:spPr>
          <a:xfrm>
            <a:off x="958238" y="1348740"/>
            <a:ext cx="7543800" cy="33147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latin typeface="Calibri"/>
                <a:ea typeface="Calibri"/>
                <a:cs typeface="Calibri"/>
                <a:sym typeface="Calibri"/>
              </a:rPr>
              <a:t>CTE Certificates:</a:t>
            </a:r>
            <a:endParaRPr>
              <a:latin typeface="Calibri"/>
              <a:ea typeface="Calibri"/>
              <a:cs typeface="Calibri"/>
              <a:sym typeface="Calibri"/>
            </a:endParaRPr>
          </a:p>
          <a:p>
            <a:pPr marL="457200" lvl="0" indent="-317500" algn="l" rtl="0">
              <a:spcBef>
                <a:spcPts val="800"/>
              </a:spcBef>
              <a:spcAft>
                <a:spcPts val="0"/>
              </a:spcAft>
              <a:buSzPts val="1400"/>
              <a:buFont typeface="Calibri"/>
              <a:buChar char="•"/>
            </a:pPr>
            <a:r>
              <a:rPr lang="en">
                <a:latin typeface="Calibri"/>
                <a:ea typeface="Calibri"/>
                <a:cs typeface="Calibri"/>
                <a:sym typeface="Calibri"/>
              </a:rPr>
              <a:t>Replacing mathematics and English pre-transfer coursework with transfer-level coursework (may require concurrent support)</a:t>
            </a:r>
            <a:endParaRPr>
              <a:latin typeface="Calibri"/>
              <a:ea typeface="Calibri"/>
              <a:cs typeface="Calibri"/>
              <a:sym typeface="Calibri"/>
            </a:endParaRPr>
          </a:p>
          <a:p>
            <a:pPr marL="457200" lvl="0" indent="-317500" algn="l" rtl="0">
              <a:spcBef>
                <a:spcPts val="0"/>
              </a:spcBef>
              <a:spcAft>
                <a:spcPts val="0"/>
              </a:spcAft>
              <a:buSzPts val="1400"/>
              <a:buFont typeface="Calibri"/>
              <a:buChar char="•"/>
            </a:pPr>
            <a:r>
              <a:rPr lang="en">
                <a:latin typeface="Calibri"/>
                <a:ea typeface="Calibri"/>
                <a:cs typeface="Calibri"/>
                <a:sym typeface="Calibri"/>
              </a:rPr>
              <a:t>Students prepared for transfer should they decide later to choose to transfer</a:t>
            </a:r>
            <a:endParaRPr>
              <a:latin typeface="Calibri"/>
              <a:ea typeface="Calibri"/>
              <a:cs typeface="Calibri"/>
              <a:sym typeface="Calibri"/>
            </a:endParaRPr>
          </a:p>
          <a:p>
            <a:pPr marL="0" lvl="0" indent="0" algn="l" rtl="0">
              <a:spcBef>
                <a:spcPts val="800"/>
              </a:spcBef>
              <a:spcAft>
                <a:spcPts val="0"/>
              </a:spcAft>
              <a:buNone/>
            </a:pPr>
            <a:r>
              <a:rPr lang="en">
                <a:latin typeface="Calibri"/>
                <a:ea typeface="Calibri"/>
                <a:cs typeface="Calibri"/>
                <a:sym typeface="Calibri"/>
              </a:rPr>
              <a:t>Noncredit: </a:t>
            </a:r>
            <a:endParaRPr>
              <a:latin typeface="Calibri"/>
              <a:ea typeface="Calibri"/>
              <a:cs typeface="Calibri"/>
              <a:sym typeface="Calibri"/>
            </a:endParaRPr>
          </a:p>
          <a:p>
            <a:pPr marL="457200" lvl="0" indent="-317500" algn="l" rtl="0">
              <a:spcBef>
                <a:spcPts val="800"/>
              </a:spcBef>
              <a:spcAft>
                <a:spcPts val="0"/>
              </a:spcAft>
              <a:buSzPts val="1400"/>
              <a:buFont typeface="Calibri"/>
              <a:buChar char="•"/>
            </a:pPr>
            <a:r>
              <a:rPr lang="en">
                <a:latin typeface="Calibri"/>
                <a:ea typeface="Calibri"/>
                <a:cs typeface="Calibri"/>
                <a:sym typeface="Calibri"/>
              </a:rPr>
              <a:t>Risk-free, student-centered preparatory option could be eliminated</a:t>
            </a:r>
            <a:endParaRPr>
              <a:latin typeface="Calibri"/>
              <a:ea typeface="Calibri"/>
              <a:cs typeface="Calibri"/>
              <a:sym typeface="Calibri"/>
            </a:endParaRPr>
          </a:p>
          <a:p>
            <a:pPr marL="457200" lvl="0" indent="-317500" algn="l" rtl="0">
              <a:spcBef>
                <a:spcPts val="0"/>
              </a:spcBef>
              <a:spcAft>
                <a:spcPts val="0"/>
              </a:spcAft>
              <a:buSzPts val="1400"/>
              <a:buFont typeface="Calibri"/>
              <a:buChar char="•"/>
            </a:pPr>
            <a:r>
              <a:rPr lang="en">
                <a:latin typeface="Calibri"/>
                <a:ea typeface="Calibri"/>
                <a:cs typeface="Calibri"/>
                <a:sym typeface="Calibri"/>
              </a:rPr>
              <a:t>Concurrent support option</a:t>
            </a:r>
            <a:endParaRPr>
              <a:latin typeface="Calibri"/>
              <a:ea typeface="Calibri"/>
              <a:cs typeface="Calibri"/>
              <a:sym typeface="Calibri"/>
            </a:endParaRPr>
          </a:p>
          <a:p>
            <a:pPr marL="0" lvl="0" indent="0" algn="l" rtl="0">
              <a:spcBef>
                <a:spcPts val="800"/>
              </a:spcBef>
              <a:spcAft>
                <a:spcPts val="0"/>
              </a:spcAft>
              <a:buNone/>
            </a:pPr>
            <a:endParaRPr>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2"/>
          <p:cNvSpPr txBox="1">
            <a:spLocks noGrp="1"/>
          </p:cNvSpPr>
          <p:nvPr>
            <p:ph type="title"/>
          </p:nvPr>
        </p:nvSpPr>
        <p:spPr>
          <a:xfrm>
            <a:off x="958238" y="273844"/>
            <a:ext cx="7534500" cy="994200"/>
          </a:xfrm>
          <a:prstGeom prst="rect">
            <a:avLst/>
          </a:prstGeom>
        </p:spPr>
        <p:txBody>
          <a:bodyPr spcFirstLastPara="1" wrap="square" lIns="68575" tIns="34275" rIns="68575" bIns="34275" anchor="ctr" anchorCtr="0">
            <a:normAutofit fontScale="90000"/>
          </a:bodyPr>
          <a:lstStyle/>
          <a:p>
            <a:pPr marL="0" lvl="0" indent="0" algn="ctr" rtl="0">
              <a:spcBef>
                <a:spcPts val="0"/>
              </a:spcBef>
              <a:spcAft>
                <a:spcPts val="0"/>
              </a:spcAft>
              <a:buNone/>
            </a:pPr>
            <a:r>
              <a:rPr lang="en" b="1"/>
              <a:t>Opportunities and Challenges</a:t>
            </a:r>
            <a:endParaRPr b="1"/>
          </a:p>
          <a:p>
            <a:pPr marL="0" lvl="0" indent="0" algn="ctr" rtl="0">
              <a:spcBef>
                <a:spcPts val="0"/>
              </a:spcBef>
              <a:spcAft>
                <a:spcPts val="0"/>
              </a:spcAft>
              <a:buNone/>
            </a:pPr>
            <a:r>
              <a:rPr lang="en" b="1"/>
              <a:t>For Students Selecting or Enrolling in Career, Technical, or Noncredit Programs</a:t>
            </a:r>
            <a:endParaRPr b="1"/>
          </a:p>
        </p:txBody>
      </p:sp>
      <p:sp>
        <p:nvSpPr>
          <p:cNvPr id="131" name="Google Shape;131;p22"/>
          <p:cNvSpPr txBox="1">
            <a:spLocks noGrp="1"/>
          </p:cNvSpPr>
          <p:nvPr>
            <p:ph type="body" idx="1"/>
          </p:nvPr>
        </p:nvSpPr>
        <p:spPr>
          <a:xfrm>
            <a:off x="958250" y="1348751"/>
            <a:ext cx="7543800" cy="36795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latin typeface="Calibri"/>
                <a:ea typeface="Calibri"/>
                <a:cs typeface="Calibri"/>
                <a:sym typeface="Calibri"/>
              </a:rPr>
              <a:t>Opportunities:</a:t>
            </a:r>
            <a:endParaRPr>
              <a:latin typeface="Calibri"/>
              <a:ea typeface="Calibri"/>
              <a:cs typeface="Calibri"/>
              <a:sym typeface="Calibri"/>
            </a:endParaRPr>
          </a:p>
          <a:p>
            <a:pPr marL="457200" lvl="0" indent="-317500" algn="l" rtl="0">
              <a:spcBef>
                <a:spcPts val="800"/>
              </a:spcBef>
              <a:spcAft>
                <a:spcPts val="0"/>
              </a:spcAft>
              <a:buSzPts val="1400"/>
              <a:buFont typeface="Calibri"/>
              <a:buChar char="•"/>
            </a:pPr>
            <a:r>
              <a:rPr lang="en">
                <a:latin typeface="Calibri"/>
                <a:ea typeface="Calibri"/>
                <a:cs typeface="Calibri"/>
                <a:sym typeface="Calibri"/>
              </a:rPr>
              <a:t>Transfer-level courses could lead to CTE and noncredit certificate-seeking students into credit and transfer pathways.</a:t>
            </a:r>
            <a:endParaRPr>
              <a:latin typeface="Calibri"/>
              <a:ea typeface="Calibri"/>
              <a:cs typeface="Calibri"/>
              <a:sym typeface="Calibri"/>
            </a:endParaRPr>
          </a:p>
          <a:p>
            <a:pPr marL="457200" lvl="0" indent="-317500" algn="l" rtl="0">
              <a:spcBef>
                <a:spcPts val="0"/>
              </a:spcBef>
              <a:spcAft>
                <a:spcPts val="0"/>
              </a:spcAft>
              <a:buSzPts val="1400"/>
              <a:buFont typeface="Calibri"/>
              <a:buChar char="•"/>
            </a:pPr>
            <a:r>
              <a:rPr lang="en">
                <a:latin typeface="Calibri"/>
                <a:ea typeface="Calibri"/>
                <a:cs typeface="Calibri"/>
                <a:sym typeface="Calibri"/>
              </a:rPr>
              <a:t>CTE and noncredit students could benefit from additional instructional support services provided by their local college.</a:t>
            </a:r>
            <a:endParaRPr>
              <a:latin typeface="Calibri"/>
              <a:ea typeface="Calibri"/>
              <a:cs typeface="Calibri"/>
              <a:sym typeface="Calibri"/>
            </a:endParaRPr>
          </a:p>
          <a:p>
            <a:pPr marL="457200" lvl="0" indent="-317500" algn="l" rtl="0">
              <a:spcBef>
                <a:spcPts val="0"/>
              </a:spcBef>
              <a:spcAft>
                <a:spcPts val="0"/>
              </a:spcAft>
              <a:buSzPts val="1400"/>
              <a:buFont typeface="Calibri"/>
              <a:buChar char="•"/>
            </a:pPr>
            <a:r>
              <a:rPr lang="en">
                <a:latin typeface="Calibri"/>
                <a:ea typeface="Calibri"/>
                <a:cs typeface="Calibri"/>
                <a:sym typeface="Calibri"/>
              </a:rPr>
              <a:t>Increased workplace skills for greater opportunity for student workplace advancement.</a:t>
            </a:r>
            <a:endParaRPr>
              <a:latin typeface="Calibri"/>
              <a:ea typeface="Calibri"/>
              <a:cs typeface="Calibri"/>
              <a:sym typeface="Calibri"/>
            </a:endParaRPr>
          </a:p>
          <a:p>
            <a:pPr marL="457200" lvl="0" indent="-317500" algn="l" rtl="0">
              <a:spcBef>
                <a:spcPts val="0"/>
              </a:spcBef>
              <a:spcAft>
                <a:spcPts val="0"/>
              </a:spcAft>
              <a:buSzPts val="1400"/>
              <a:buFont typeface="Calibri"/>
              <a:buChar char="•"/>
            </a:pPr>
            <a:r>
              <a:rPr lang="en">
                <a:latin typeface="Calibri"/>
                <a:ea typeface="Calibri"/>
                <a:cs typeface="Calibri"/>
                <a:sym typeface="Calibri"/>
              </a:rPr>
              <a:t>Help expand future applicant pool for CTE instructors.</a:t>
            </a:r>
            <a:endParaRPr>
              <a:latin typeface="Calibri"/>
              <a:ea typeface="Calibri"/>
              <a:cs typeface="Calibri"/>
              <a:sym typeface="Calibri"/>
            </a:endParaRPr>
          </a:p>
          <a:p>
            <a:pPr marL="0" lvl="0" indent="0" algn="l" rtl="0">
              <a:spcBef>
                <a:spcPts val="800"/>
              </a:spcBef>
              <a:spcAft>
                <a:spcPts val="0"/>
              </a:spcAft>
              <a:buNone/>
            </a:pPr>
            <a:r>
              <a:rPr lang="en">
                <a:latin typeface="Calibri"/>
                <a:ea typeface="Calibri"/>
                <a:cs typeface="Calibri"/>
                <a:sym typeface="Calibri"/>
              </a:rPr>
              <a:t>Challenges:</a:t>
            </a:r>
            <a:endParaRPr>
              <a:latin typeface="Calibri"/>
              <a:ea typeface="Calibri"/>
              <a:cs typeface="Calibri"/>
              <a:sym typeface="Calibri"/>
            </a:endParaRPr>
          </a:p>
          <a:p>
            <a:pPr marL="457200" lvl="0" indent="-317500" algn="l" rtl="0">
              <a:spcBef>
                <a:spcPts val="800"/>
              </a:spcBef>
              <a:spcAft>
                <a:spcPts val="0"/>
              </a:spcAft>
              <a:buSzPts val="1400"/>
              <a:buFont typeface="Calibri"/>
              <a:buChar char="•"/>
            </a:pPr>
            <a:r>
              <a:rPr lang="en">
                <a:latin typeface="Calibri"/>
                <a:ea typeface="Calibri"/>
                <a:cs typeface="Calibri"/>
                <a:sym typeface="Calibri"/>
              </a:rPr>
              <a:t>Students may not want or need credit courses for workplace advancement.</a:t>
            </a:r>
            <a:endParaRPr>
              <a:latin typeface="Calibri"/>
              <a:ea typeface="Calibri"/>
              <a:cs typeface="Calibri"/>
              <a:sym typeface="Calibri"/>
            </a:endParaRPr>
          </a:p>
          <a:p>
            <a:pPr marL="457200" lvl="0" indent="-317500" algn="l" rtl="0">
              <a:spcBef>
                <a:spcPts val="0"/>
              </a:spcBef>
              <a:spcAft>
                <a:spcPts val="0"/>
              </a:spcAft>
              <a:buSzPts val="1400"/>
              <a:buFont typeface="Calibri"/>
              <a:buChar char="•"/>
            </a:pPr>
            <a:r>
              <a:rPr lang="en">
                <a:latin typeface="Calibri"/>
                <a:ea typeface="Calibri"/>
                <a:cs typeface="Calibri"/>
                <a:sym typeface="Calibri"/>
              </a:rPr>
              <a:t>Potential issues with meeting course requirements for receiving student support services.</a:t>
            </a:r>
            <a:endParaRPr>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3"/>
          <p:cNvSpPr txBox="1">
            <a:spLocks noGrp="1"/>
          </p:cNvSpPr>
          <p:nvPr>
            <p:ph type="title"/>
          </p:nvPr>
        </p:nvSpPr>
        <p:spPr>
          <a:xfrm>
            <a:off x="958250" y="273844"/>
            <a:ext cx="7534488" cy="702102"/>
          </a:xfrm>
          <a:prstGeom prst="rect">
            <a:avLst/>
          </a:prstGeom>
        </p:spPr>
        <p:txBody>
          <a:bodyPr spcFirstLastPara="1" wrap="square" lIns="68575" tIns="34275" rIns="68575" bIns="34275" anchor="ctr" anchorCtr="0">
            <a:normAutofit fontScale="90000"/>
          </a:bodyPr>
          <a:lstStyle/>
          <a:p>
            <a:pPr marL="0" lvl="0" indent="0" algn="ctr" rtl="0">
              <a:spcBef>
                <a:spcPts val="0"/>
              </a:spcBef>
              <a:spcAft>
                <a:spcPts val="0"/>
              </a:spcAft>
              <a:buNone/>
            </a:pPr>
            <a:r>
              <a:rPr lang="en" b="1" dirty="0"/>
              <a:t>What Questions Should Your Colleges be Asking about Equitable Placement and Enrollment?</a:t>
            </a:r>
            <a:endParaRPr b="1" dirty="0"/>
          </a:p>
        </p:txBody>
      </p:sp>
      <p:sp>
        <p:nvSpPr>
          <p:cNvPr id="137" name="Google Shape;137;p23"/>
          <p:cNvSpPr txBox="1">
            <a:spLocks noGrp="1"/>
          </p:cNvSpPr>
          <p:nvPr>
            <p:ph type="body" idx="1"/>
          </p:nvPr>
        </p:nvSpPr>
        <p:spPr>
          <a:xfrm>
            <a:off x="958250" y="975946"/>
            <a:ext cx="7543800" cy="3903654"/>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sz="1700" dirty="0">
                <a:latin typeface="Calibri"/>
                <a:ea typeface="Calibri"/>
                <a:cs typeface="Calibri"/>
                <a:sym typeface="Calibri"/>
              </a:rPr>
              <a:t>Discipline Faculty Colleagues:</a:t>
            </a:r>
            <a:endParaRPr sz="1700" dirty="0">
              <a:latin typeface="Calibri"/>
              <a:ea typeface="Calibri"/>
              <a:cs typeface="Calibri"/>
              <a:sym typeface="Calibri"/>
            </a:endParaRPr>
          </a:p>
          <a:p>
            <a:pPr marL="457200" lvl="0" indent="-336550" algn="l" rtl="0">
              <a:spcBef>
                <a:spcPts val="800"/>
              </a:spcBef>
              <a:spcAft>
                <a:spcPts val="0"/>
              </a:spcAft>
              <a:buSzPts val="1700"/>
              <a:buFont typeface="Calibri"/>
              <a:buChar char="•"/>
            </a:pPr>
            <a:r>
              <a:rPr lang="en" sz="1700" dirty="0">
                <a:latin typeface="Calibri"/>
                <a:ea typeface="Calibri"/>
                <a:cs typeface="Calibri"/>
                <a:sym typeface="Calibri"/>
              </a:rPr>
              <a:t>If our certificates have a pre-transfer mathematics or English component, how will our students be affected?</a:t>
            </a:r>
            <a:endParaRPr sz="1700" dirty="0">
              <a:latin typeface="Calibri"/>
              <a:ea typeface="Calibri"/>
              <a:cs typeface="Calibri"/>
              <a:sym typeface="Calibri"/>
            </a:endParaRPr>
          </a:p>
          <a:p>
            <a:pPr marL="457200" lvl="0" indent="-336550" algn="l" rtl="0">
              <a:spcBef>
                <a:spcPts val="0"/>
              </a:spcBef>
              <a:spcAft>
                <a:spcPts val="0"/>
              </a:spcAft>
              <a:buSzPts val="1700"/>
              <a:buFont typeface="Calibri"/>
              <a:buChar char="•"/>
            </a:pPr>
            <a:r>
              <a:rPr lang="en" sz="1700" dirty="0">
                <a:latin typeface="Calibri"/>
                <a:ea typeface="Calibri"/>
                <a:cs typeface="Calibri"/>
                <a:sym typeface="Calibri"/>
              </a:rPr>
              <a:t>What changes need to be made to our certificate and course offerings to be in compliance with AB 1705, should it pass as written today?</a:t>
            </a:r>
            <a:endParaRPr sz="1700" dirty="0">
              <a:latin typeface="Calibri"/>
              <a:ea typeface="Calibri"/>
              <a:cs typeface="Calibri"/>
              <a:sym typeface="Calibri"/>
            </a:endParaRPr>
          </a:p>
          <a:p>
            <a:pPr marL="457200" lvl="0" indent="-336550" algn="l" rtl="0">
              <a:spcBef>
                <a:spcPts val="0"/>
              </a:spcBef>
              <a:spcAft>
                <a:spcPts val="0"/>
              </a:spcAft>
              <a:buSzPts val="1700"/>
              <a:buFont typeface="Calibri"/>
              <a:buChar char="•"/>
            </a:pPr>
            <a:r>
              <a:rPr lang="en" sz="1700" dirty="0">
                <a:latin typeface="Calibri"/>
                <a:ea typeface="Calibri"/>
                <a:cs typeface="Calibri"/>
                <a:sym typeface="Calibri"/>
              </a:rPr>
              <a:t>What retention measures do we need to implement to address the potential needs to struggling students?</a:t>
            </a:r>
            <a:endParaRPr sz="1700" dirty="0">
              <a:latin typeface="Calibri"/>
              <a:ea typeface="Calibri"/>
              <a:cs typeface="Calibri"/>
              <a:sym typeface="Calibri"/>
            </a:endParaRPr>
          </a:p>
          <a:p>
            <a:pPr marL="0" lvl="0" indent="0" algn="l" rtl="0">
              <a:spcBef>
                <a:spcPts val="800"/>
              </a:spcBef>
              <a:spcAft>
                <a:spcPts val="0"/>
              </a:spcAft>
              <a:buNone/>
            </a:pPr>
            <a:r>
              <a:rPr lang="en" sz="1700" dirty="0">
                <a:latin typeface="Calibri"/>
                <a:ea typeface="Calibri"/>
                <a:cs typeface="Calibri"/>
                <a:sym typeface="Calibri"/>
              </a:rPr>
              <a:t>Local Academic Senate:</a:t>
            </a:r>
            <a:endParaRPr sz="1700" dirty="0">
              <a:latin typeface="Calibri"/>
              <a:ea typeface="Calibri"/>
              <a:cs typeface="Calibri"/>
              <a:sym typeface="Calibri"/>
            </a:endParaRPr>
          </a:p>
          <a:p>
            <a:pPr marL="457200" lvl="0" indent="-336550" algn="l" rtl="0">
              <a:spcBef>
                <a:spcPts val="800"/>
              </a:spcBef>
              <a:spcAft>
                <a:spcPts val="0"/>
              </a:spcAft>
              <a:buSzPts val="1700"/>
              <a:buFont typeface="Calibri"/>
              <a:buChar char="•"/>
            </a:pPr>
            <a:r>
              <a:rPr lang="en" sz="1700" dirty="0">
                <a:latin typeface="Calibri"/>
                <a:ea typeface="Calibri"/>
                <a:cs typeface="Calibri"/>
                <a:sym typeface="Calibri"/>
              </a:rPr>
              <a:t>What curriculum changes should the college anticipate?</a:t>
            </a:r>
            <a:endParaRPr sz="1700" dirty="0">
              <a:latin typeface="Calibri"/>
              <a:ea typeface="Calibri"/>
              <a:cs typeface="Calibri"/>
              <a:sym typeface="Calibri"/>
            </a:endParaRPr>
          </a:p>
          <a:p>
            <a:pPr marL="457200" lvl="0" indent="-336550" algn="l" rtl="0">
              <a:spcBef>
                <a:spcPts val="0"/>
              </a:spcBef>
              <a:spcAft>
                <a:spcPts val="0"/>
              </a:spcAft>
              <a:buSzPts val="1700"/>
              <a:buFont typeface="Calibri"/>
              <a:buChar char="•"/>
            </a:pPr>
            <a:r>
              <a:rPr lang="en" sz="1700" dirty="0">
                <a:latin typeface="Calibri"/>
                <a:ea typeface="Calibri"/>
                <a:cs typeface="Calibri"/>
                <a:sym typeface="Calibri"/>
              </a:rPr>
              <a:t>What kinds of professional develop and faculty support will be offered to faculty that teach CTE and noncredit courses?</a:t>
            </a:r>
            <a:endParaRPr sz="1700" dirty="0">
              <a:latin typeface="Calibri"/>
              <a:ea typeface="Calibri"/>
              <a:cs typeface="Calibri"/>
              <a:sym typeface="Calibri"/>
            </a:endParaRPr>
          </a:p>
          <a:p>
            <a:pPr marL="457200" lvl="0" indent="-336550" algn="l" rtl="0">
              <a:spcBef>
                <a:spcPts val="0"/>
              </a:spcBef>
              <a:spcAft>
                <a:spcPts val="0"/>
              </a:spcAft>
              <a:buSzPts val="1700"/>
              <a:buFont typeface="Calibri"/>
              <a:buChar char="•"/>
            </a:pPr>
            <a:r>
              <a:rPr lang="en" sz="1700" dirty="0">
                <a:latin typeface="Calibri"/>
                <a:ea typeface="Calibri"/>
                <a:cs typeface="Calibri"/>
                <a:sym typeface="Calibri"/>
              </a:rPr>
              <a:t>Will faculty that teach in CTE and noncredit programs be compensated for any necessary professional development?</a:t>
            </a:r>
            <a:endParaRPr sz="1700" dirty="0">
              <a:latin typeface="Calibri"/>
              <a:ea typeface="Calibri"/>
              <a:cs typeface="Calibri"/>
              <a:sym typeface="Calibri"/>
            </a:endParaRPr>
          </a:p>
          <a:p>
            <a:pPr marL="457200" lvl="0" indent="-336550" algn="l" rtl="0">
              <a:spcBef>
                <a:spcPts val="0"/>
              </a:spcBef>
              <a:spcAft>
                <a:spcPts val="0"/>
              </a:spcAft>
              <a:buSzPts val="1700"/>
              <a:buFont typeface="Calibri"/>
              <a:buChar char="•"/>
            </a:pPr>
            <a:r>
              <a:rPr lang="en" sz="1700" dirty="0">
                <a:latin typeface="Calibri"/>
                <a:ea typeface="Calibri"/>
                <a:cs typeface="Calibri"/>
                <a:sym typeface="Calibri"/>
              </a:rPr>
              <a:t>What kind of local support and representation can faculty teaching in CTE and noncredit programs expect to receive in light of these changes?</a:t>
            </a:r>
            <a:endParaRPr sz="1700" dirty="0">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4"/>
          <p:cNvSpPr txBox="1">
            <a:spLocks noGrp="1"/>
          </p:cNvSpPr>
          <p:nvPr>
            <p:ph type="title"/>
          </p:nvPr>
        </p:nvSpPr>
        <p:spPr>
          <a:xfrm>
            <a:off x="958238" y="273844"/>
            <a:ext cx="7534500" cy="994200"/>
          </a:xfrm>
          <a:prstGeom prst="rect">
            <a:avLst/>
          </a:prstGeom>
        </p:spPr>
        <p:txBody>
          <a:bodyPr spcFirstLastPara="1" wrap="square" lIns="68575" tIns="34275" rIns="68575" bIns="34275" anchor="b" anchorCtr="0">
            <a:normAutofit fontScale="90000"/>
          </a:bodyPr>
          <a:lstStyle/>
          <a:p>
            <a:pPr marL="0" lvl="0" indent="0" algn="ctr" rtl="0">
              <a:spcBef>
                <a:spcPts val="0"/>
              </a:spcBef>
              <a:spcAft>
                <a:spcPts val="0"/>
              </a:spcAft>
              <a:buNone/>
            </a:pPr>
            <a:r>
              <a:rPr lang="en" b="1"/>
              <a:t>What Questions Should Your Colleges be Asking about Equitable Placement and Enrollment?</a:t>
            </a:r>
            <a:endParaRPr/>
          </a:p>
        </p:txBody>
      </p:sp>
      <p:sp>
        <p:nvSpPr>
          <p:cNvPr id="143" name="Google Shape;143;p24"/>
          <p:cNvSpPr txBox="1">
            <a:spLocks noGrp="1"/>
          </p:cNvSpPr>
          <p:nvPr>
            <p:ph type="body" idx="1"/>
          </p:nvPr>
        </p:nvSpPr>
        <p:spPr>
          <a:xfrm>
            <a:off x="958250" y="1348751"/>
            <a:ext cx="7543800" cy="35607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dirty="0">
                <a:latin typeface="Calibri"/>
                <a:ea typeface="Calibri"/>
                <a:cs typeface="Calibri"/>
                <a:sym typeface="Calibri"/>
              </a:rPr>
              <a:t>Local Governing Boards:</a:t>
            </a:r>
            <a:endParaRPr dirty="0">
              <a:latin typeface="Calibri"/>
              <a:ea typeface="Calibri"/>
              <a:cs typeface="Calibri"/>
              <a:sym typeface="Calibri"/>
            </a:endParaRPr>
          </a:p>
          <a:p>
            <a:pPr marL="457200" lvl="0" indent="-317500" algn="l" rtl="0">
              <a:spcBef>
                <a:spcPts val="800"/>
              </a:spcBef>
              <a:spcAft>
                <a:spcPts val="0"/>
              </a:spcAft>
              <a:buSzPts val="1400"/>
              <a:buFont typeface="Calibri"/>
              <a:buChar char="•"/>
            </a:pPr>
            <a:r>
              <a:rPr lang="en" dirty="0">
                <a:latin typeface="Calibri"/>
                <a:ea typeface="Calibri"/>
                <a:cs typeface="Calibri"/>
                <a:sym typeface="Calibri"/>
              </a:rPr>
              <a:t>What conversations are we having with local high schools, businesses, and community members to address changes proposed in AB 1705?</a:t>
            </a:r>
            <a:endParaRPr dirty="0">
              <a:latin typeface="Calibri"/>
              <a:ea typeface="Calibri"/>
              <a:cs typeface="Calibri"/>
              <a:sym typeface="Calibri"/>
            </a:endParaRPr>
          </a:p>
          <a:p>
            <a:pPr marL="457200" lvl="0" indent="-317500" algn="l" rtl="0">
              <a:spcBef>
                <a:spcPts val="0"/>
              </a:spcBef>
              <a:spcAft>
                <a:spcPts val="0"/>
              </a:spcAft>
              <a:buSzPts val="1400"/>
              <a:buFont typeface="Calibri"/>
              <a:buChar char="•"/>
            </a:pPr>
            <a:r>
              <a:rPr lang="en" dirty="0">
                <a:latin typeface="Calibri"/>
                <a:ea typeface="Calibri"/>
                <a:cs typeface="Calibri"/>
                <a:sym typeface="Calibri"/>
              </a:rPr>
              <a:t>How will we prepare the local community/college service area to adjust to the changes? (</a:t>
            </a:r>
            <a:r>
              <a:rPr lang="en" dirty="0" err="1">
                <a:latin typeface="Calibri"/>
                <a:ea typeface="Calibri"/>
                <a:cs typeface="Calibri"/>
                <a:sym typeface="Calibri"/>
              </a:rPr>
              <a:t>ie</a:t>
            </a:r>
            <a:r>
              <a:rPr lang="en" dirty="0">
                <a:latin typeface="Calibri"/>
                <a:ea typeface="Calibri"/>
                <a:cs typeface="Calibri"/>
                <a:sym typeface="Calibri"/>
              </a:rPr>
              <a:t>: remedial education opportunities, advertising, counseling services, access to free textbooks and laptops?)</a:t>
            </a:r>
            <a:endParaRPr dirty="0">
              <a:latin typeface="Calibri"/>
              <a:ea typeface="Calibri"/>
              <a:cs typeface="Calibri"/>
              <a:sym typeface="Calibri"/>
            </a:endParaRPr>
          </a:p>
          <a:p>
            <a:pPr marL="0" lvl="0" indent="0" algn="l" rtl="0">
              <a:spcBef>
                <a:spcPts val="800"/>
              </a:spcBef>
              <a:spcAft>
                <a:spcPts val="0"/>
              </a:spcAft>
              <a:buNone/>
            </a:pPr>
            <a:r>
              <a:rPr lang="en" dirty="0">
                <a:latin typeface="Calibri"/>
                <a:ea typeface="Calibri"/>
                <a:cs typeface="Calibri"/>
                <a:sym typeface="Calibri"/>
              </a:rPr>
              <a:t>Other Local Constituent Groups:</a:t>
            </a:r>
            <a:endParaRPr dirty="0">
              <a:latin typeface="Calibri"/>
              <a:ea typeface="Calibri"/>
              <a:cs typeface="Calibri"/>
              <a:sym typeface="Calibri"/>
            </a:endParaRPr>
          </a:p>
          <a:p>
            <a:pPr marL="457200" lvl="0" indent="-317500" algn="l" rtl="0">
              <a:spcBef>
                <a:spcPts val="800"/>
              </a:spcBef>
              <a:spcAft>
                <a:spcPts val="0"/>
              </a:spcAft>
              <a:buSzPts val="1400"/>
              <a:buFont typeface="Calibri"/>
              <a:buChar char="•"/>
            </a:pPr>
            <a:r>
              <a:rPr lang="en" dirty="0">
                <a:latin typeface="Calibri"/>
                <a:ea typeface="Calibri"/>
                <a:cs typeface="Calibri"/>
                <a:sym typeface="Calibri"/>
              </a:rPr>
              <a:t>What kinds of conversations should we be having with counseling faculty regarding equitable placement measures for successful enrollment?</a:t>
            </a:r>
            <a:endParaRPr dirty="0">
              <a:latin typeface="Calibri"/>
              <a:ea typeface="Calibri"/>
              <a:cs typeface="Calibri"/>
              <a:sym typeface="Calibri"/>
            </a:endParaRPr>
          </a:p>
          <a:p>
            <a:pPr marL="457200" lvl="0" indent="-317500" algn="l" rtl="0">
              <a:spcBef>
                <a:spcPts val="0"/>
              </a:spcBef>
              <a:spcAft>
                <a:spcPts val="0"/>
              </a:spcAft>
              <a:buSzPts val="1400"/>
              <a:buFont typeface="Calibri"/>
              <a:buChar char="•"/>
            </a:pPr>
            <a:r>
              <a:rPr lang="en" dirty="0">
                <a:latin typeface="Calibri"/>
                <a:ea typeface="Calibri"/>
                <a:cs typeface="Calibri"/>
                <a:sym typeface="Calibri"/>
              </a:rPr>
              <a:t>What kinds of learning support structures need to be in place (</a:t>
            </a:r>
            <a:r>
              <a:rPr lang="en" dirty="0" err="1">
                <a:latin typeface="Calibri"/>
                <a:ea typeface="Calibri"/>
                <a:cs typeface="Calibri"/>
                <a:sym typeface="Calibri"/>
              </a:rPr>
              <a:t>ie</a:t>
            </a:r>
            <a:r>
              <a:rPr lang="en" dirty="0">
                <a:latin typeface="Calibri"/>
                <a:ea typeface="Calibri"/>
                <a:cs typeface="Calibri"/>
                <a:sym typeface="Calibri"/>
              </a:rPr>
              <a:t>: change in hours - weekend or later hours, instructional support) for our CTE and noncredit student populations?</a:t>
            </a:r>
            <a:endParaRPr dirty="0">
              <a:latin typeface="Calibri"/>
              <a:ea typeface="Calibri"/>
              <a:cs typeface="Calibri"/>
              <a:sym typeface="Calibri"/>
            </a:endParaRPr>
          </a:p>
          <a:p>
            <a:pPr marL="0" lvl="0" indent="0" algn="l" rtl="0">
              <a:spcBef>
                <a:spcPts val="800"/>
              </a:spcBef>
              <a:spcAft>
                <a:spcPts val="0"/>
              </a:spcAft>
              <a:buNone/>
            </a:pPr>
            <a:endParaRPr dirty="0">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5"/>
          <p:cNvSpPr txBox="1">
            <a:spLocks noGrp="1"/>
          </p:cNvSpPr>
          <p:nvPr>
            <p:ph type="title"/>
          </p:nvPr>
        </p:nvSpPr>
        <p:spPr>
          <a:xfrm>
            <a:off x="958238" y="273844"/>
            <a:ext cx="7534500" cy="994200"/>
          </a:xfrm>
          <a:prstGeom prst="rect">
            <a:avLst/>
          </a:prstGeom>
        </p:spPr>
        <p:txBody>
          <a:bodyPr spcFirstLastPara="1" wrap="square" lIns="68575" tIns="34275" rIns="68575" bIns="34275" anchor="b" anchorCtr="0">
            <a:normAutofit fontScale="90000"/>
          </a:bodyPr>
          <a:lstStyle/>
          <a:p>
            <a:pPr marL="0" lvl="0" indent="0" algn="ctr" rtl="0">
              <a:spcBef>
                <a:spcPts val="0"/>
              </a:spcBef>
              <a:spcAft>
                <a:spcPts val="0"/>
              </a:spcAft>
              <a:buNone/>
            </a:pPr>
            <a:r>
              <a:rPr lang="en" b="1"/>
              <a:t>What Questions Should Your Colleges be Asking about Equitable Placement and Enrollment?</a:t>
            </a:r>
            <a:endParaRPr/>
          </a:p>
        </p:txBody>
      </p:sp>
      <p:sp>
        <p:nvSpPr>
          <p:cNvPr id="149" name="Google Shape;149;p25"/>
          <p:cNvSpPr txBox="1">
            <a:spLocks noGrp="1"/>
          </p:cNvSpPr>
          <p:nvPr>
            <p:ph type="body" idx="1"/>
          </p:nvPr>
        </p:nvSpPr>
        <p:spPr>
          <a:xfrm>
            <a:off x="958250" y="1348751"/>
            <a:ext cx="7543800" cy="3560700"/>
          </a:xfrm>
          <a:prstGeom prst="rect">
            <a:avLst/>
          </a:prstGeom>
        </p:spPr>
        <p:txBody>
          <a:bodyPr spcFirstLastPara="1" wrap="square" lIns="68575" tIns="34275" rIns="68575" bIns="34275" anchor="t" anchorCtr="0">
            <a:noAutofit/>
          </a:bodyPr>
          <a:lstStyle/>
          <a:p>
            <a:pPr marL="0" lvl="0" indent="0" algn="ctr" rtl="0">
              <a:spcBef>
                <a:spcPts val="800"/>
              </a:spcBef>
              <a:spcAft>
                <a:spcPts val="0"/>
              </a:spcAft>
              <a:buNone/>
            </a:pPr>
            <a:r>
              <a:rPr lang="en" sz="2400" b="1">
                <a:latin typeface="Calibri"/>
                <a:ea typeface="Calibri"/>
                <a:cs typeface="Calibri"/>
                <a:sym typeface="Calibri"/>
              </a:rPr>
              <a:t>Everyone:</a:t>
            </a:r>
            <a:endParaRPr sz="2400" b="1">
              <a:latin typeface="Calibri"/>
              <a:ea typeface="Calibri"/>
              <a:cs typeface="Calibri"/>
              <a:sym typeface="Calibri"/>
            </a:endParaRPr>
          </a:p>
          <a:p>
            <a:pPr marL="457200" lvl="0" indent="-381000" algn="l" rtl="0">
              <a:spcBef>
                <a:spcPts val="800"/>
              </a:spcBef>
              <a:spcAft>
                <a:spcPts val="0"/>
              </a:spcAft>
              <a:buSzPts val="2400"/>
              <a:buFont typeface="Calibri"/>
              <a:buChar char="•"/>
            </a:pPr>
            <a:r>
              <a:rPr lang="en" sz="2400">
                <a:latin typeface="Calibri"/>
                <a:ea typeface="Calibri"/>
                <a:cs typeface="Calibri"/>
                <a:sym typeface="Calibri"/>
              </a:rPr>
              <a:t>Who is benefitting from these policies?</a:t>
            </a:r>
            <a:endParaRPr sz="2400">
              <a:latin typeface="Calibri"/>
              <a:ea typeface="Calibri"/>
              <a:cs typeface="Calibri"/>
              <a:sym typeface="Calibri"/>
            </a:endParaRPr>
          </a:p>
          <a:p>
            <a:pPr marL="457200" lvl="0" indent="0" algn="l" rtl="0">
              <a:spcBef>
                <a:spcPts val="800"/>
              </a:spcBef>
              <a:spcAft>
                <a:spcPts val="0"/>
              </a:spcAft>
              <a:buNone/>
            </a:pPr>
            <a:endParaRPr sz="2400">
              <a:latin typeface="Calibri"/>
              <a:ea typeface="Calibri"/>
              <a:cs typeface="Calibri"/>
              <a:sym typeface="Calibri"/>
            </a:endParaRPr>
          </a:p>
          <a:p>
            <a:pPr marL="457200" lvl="0" indent="-381000" algn="l" rtl="0">
              <a:spcBef>
                <a:spcPts val="800"/>
              </a:spcBef>
              <a:spcAft>
                <a:spcPts val="0"/>
              </a:spcAft>
              <a:buSzPts val="2400"/>
              <a:buFont typeface="Calibri"/>
              <a:buChar char="•"/>
            </a:pPr>
            <a:r>
              <a:rPr lang="en" sz="2400">
                <a:latin typeface="Calibri"/>
                <a:ea typeface="Calibri"/>
                <a:cs typeface="Calibri"/>
                <a:sym typeface="Calibri"/>
              </a:rPr>
              <a:t>Who is NOT benefitting from these policies and what are we going to do about it?</a:t>
            </a:r>
            <a:endParaRPr sz="2400">
              <a:latin typeface="Calibri"/>
              <a:ea typeface="Calibri"/>
              <a:cs typeface="Calibri"/>
              <a:sym typeface="Calibri"/>
            </a:endParaRPr>
          </a:p>
          <a:p>
            <a:pPr marL="0" lvl="0" indent="0" algn="l" rtl="0">
              <a:spcBef>
                <a:spcPts val="800"/>
              </a:spcBef>
              <a:spcAft>
                <a:spcPts val="0"/>
              </a:spcAft>
              <a:buNone/>
            </a:pPr>
            <a:endParaRPr sz="2400">
              <a:latin typeface="Calibri"/>
              <a:ea typeface="Calibri"/>
              <a:cs typeface="Calibri"/>
              <a:sym typeface="Calibri"/>
            </a:endParaRPr>
          </a:p>
          <a:p>
            <a:pPr marL="457200" lvl="0" indent="-381000" algn="l" rtl="0">
              <a:spcBef>
                <a:spcPts val="800"/>
              </a:spcBef>
              <a:spcAft>
                <a:spcPts val="0"/>
              </a:spcAft>
              <a:buSzPts val="2400"/>
              <a:buFont typeface="Calibri"/>
              <a:buChar char="•"/>
            </a:pPr>
            <a:r>
              <a:rPr lang="en" sz="2400">
                <a:latin typeface="Calibri"/>
                <a:ea typeface="Calibri"/>
                <a:cs typeface="Calibri"/>
                <a:sym typeface="Calibri"/>
              </a:rPr>
              <a:t>What curricular changes do AB 705 and possibly AB 1705 actually require?</a:t>
            </a:r>
            <a:endParaRPr sz="2400">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6"/>
          <p:cNvSpPr txBox="1">
            <a:spLocks noGrp="1"/>
          </p:cNvSpPr>
          <p:nvPr>
            <p:ph type="title"/>
          </p:nvPr>
        </p:nvSpPr>
        <p:spPr>
          <a:xfrm>
            <a:off x="958238" y="273844"/>
            <a:ext cx="7534500" cy="994200"/>
          </a:xfrm>
          <a:prstGeom prst="rect">
            <a:avLst/>
          </a:prstGeom>
        </p:spPr>
        <p:txBody>
          <a:bodyPr spcFirstLastPara="1" wrap="square" lIns="68575" tIns="34275" rIns="68575" bIns="34275" anchor="ctr" anchorCtr="0">
            <a:normAutofit/>
          </a:bodyPr>
          <a:lstStyle/>
          <a:p>
            <a:pPr marL="0" lvl="0" indent="0" algn="ctr" rtl="0">
              <a:spcBef>
                <a:spcPts val="0"/>
              </a:spcBef>
              <a:spcAft>
                <a:spcPts val="0"/>
              </a:spcAft>
              <a:buNone/>
            </a:pPr>
            <a:r>
              <a:rPr lang="en" b="1" dirty="0"/>
              <a:t>ASCCC Support</a:t>
            </a:r>
            <a:endParaRPr b="1" dirty="0"/>
          </a:p>
        </p:txBody>
      </p:sp>
      <p:sp>
        <p:nvSpPr>
          <p:cNvPr id="155" name="Google Shape;155;p26"/>
          <p:cNvSpPr txBox="1">
            <a:spLocks noGrp="1"/>
          </p:cNvSpPr>
          <p:nvPr>
            <p:ph type="body" idx="1"/>
          </p:nvPr>
        </p:nvSpPr>
        <p:spPr>
          <a:xfrm>
            <a:off x="958238" y="1348740"/>
            <a:ext cx="7543800" cy="3314700"/>
          </a:xfrm>
          <a:prstGeom prst="rect">
            <a:avLst/>
          </a:prstGeom>
        </p:spPr>
        <p:txBody>
          <a:bodyPr spcFirstLastPara="1" wrap="square" lIns="68575" tIns="34275" rIns="68575" bIns="34275" anchor="t" anchorCtr="0">
            <a:noAutofit/>
          </a:bodyPr>
          <a:lstStyle/>
          <a:p>
            <a:pPr marL="457200" lvl="0" indent="-317500" algn="l" rtl="0">
              <a:spcBef>
                <a:spcPts val="800"/>
              </a:spcBef>
              <a:spcAft>
                <a:spcPts val="0"/>
              </a:spcAft>
              <a:buSzPts val="1400"/>
              <a:buFont typeface="Calibri"/>
              <a:buChar char="•"/>
            </a:pPr>
            <a:r>
              <a:rPr lang="en">
                <a:latin typeface="Calibri"/>
                <a:ea typeface="Calibri"/>
                <a:cs typeface="Calibri"/>
                <a:sym typeface="Calibri"/>
              </a:rPr>
              <a:t>Local Senates Handbook</a:t>
            </a:r>
            <a:endParaRPr>
              <a:latin typeface="Calibri"/>
              <a:ea typeface="Calibri"/>
              <a:cs typeface="Calibri"/>
              <a:sym typeface="Calibri"/>
            </a:endParaRPr>
          </a:p>
          <a:p>
            <a:pPr marL="457200" lvl="0" indent="-317500" algn="l" rtl="0">
              <a:spcBef>
                <a:spcPts val="0"/>
              </a:spcBef>
              <a:spcAft>
                <a:spcPts val="0"/>
              </a:spcAft>
              <a:buSzPts val="1400"/>
              <a:buFont typeface="Calibri"/>
              <a:buChar char="•"/>
            </a:pPr>
            <a:r>
              <a:rPr lang="en">
                <a:latin typeface="Calibri"/>
                <a:ea typeface="Calibri"/>
                <a:cs typeface="Calibri"/>
                <a:sym typeface="Calibri"/>
              </a:rPr>
              <a:t>Statewide Events (Plenary Sessions, Institutes)</a:t>
            </a:r>
            <a:endParaRPr>
              <a:latin typeface="Calibri"/>
              <a:ea typeface="Calibri"/>
              <a:cs typeface="Calibri"/>
              <a:sym typeface="Calibri"/>
            </a:endParaRPr>
          </a:p>
          <a:p>
            <a:pPr marL="457200" lvl="0" indent="-317500" algn="l" rtl="0">
              <a:spcBef>
                <a:spcPts val="0"/>
              </a:spcBef>
              <a:spcAft>
                <a:spcPts val="0"/>
              </a:spcAft>
              <a:buSzPts val="1400"/>
              <a:buFont typeface="Calibri"/>
              <a:buChar char="•"/>
            </a:pPr>
            <a:r>
              <a:rPr lang="en">
                <a:latin typeface="Calibri"/>
                <a:ea typeface="Calibri"/>
                <a:cs typeface="Calibri"/>
                <a:sym typeface="Calibri"/>
              </a:rPr>
              <a:t>Papers and Publications</a:t>
            </a:r>
            <a:endParaRPr>
              <a:latin typeface="Calibri"/>
              <a:ea typeface="Calibri"/>
              <a:cs typeface="Calibri"/>
              <a:sym typeface="Calibri"/>
            </a:endParaRPr>
          </a:p>
          <a:p>
            <a:pPr marL="457200" lvl="0" indent="-317500" algn="l" rtl="0">
              <a:spcBef>
                <a:spcPts val="0"/>
              </a:spcBef>
              <a:spcAft>
                <a:spcPts val="0"/>
              </a:spcAft>
              <a:buSzPts val="1400"/>
              <a:buFont typeface="Calibri"/>
              <a:buChar char="•"/>
            </a:pPr>
            <a:r>
              <a:rPr lang="en">
                <a:latin typeface="Calibri"/>
                <a:ea typeface="Calibri"/>
                <a:cs typeface="Calibri"/>
                <a:sym typeface="Calibri"/>
              </a:rPr>
              <a:t>Resolutions</a:t>
            </a:r>
            <a:endParaRPr>
              <a:latin typeface="Calibri"/>
              <a:ea typeface="Calibri"/>
              <a:cs typeface="Calibri"/>
              <a:sym typeface="Calibri"/>
            </a:endParaRPr>
          </a:p>
          <a:p>
            <a:pPr marL="457200" lvl="0" indent="-317500" algn="l" rtl="0">
              <a:spcBef>
                <a:spcPts val="0"/>
              </a:spcBef>
              <a:spcAft>
                <a:spcPts val="0"/>
              </a:spcAft>
              <a:buSzPts val="1400"/>
              <a:buFont typeface="Calibri"/>
              <a:buChar char="•"/>
            </a:pPr>
            <a:r>
              <a:rPr lang="en">
                <a:latin typeface="Calibri"/>
                <a:ea typeface="Calibri"/>
                <a:cs typeface="Calibri"/>
                <a:sym typeface="Calibri"/>
              </a:rPr>
              <a:t>Listservs</a:t>
            </a:r>
            <a:endParaRPr>
              <a:latin typeface="Calibri"/>
              <a:ea typeface="Calibri"/>
              <a:cs typeface="Calibri"/>
              <a:sym typeface="Calibri"/>
            </a:endParaRPr>
          </a:p>
          <a:p>
            <a:pPr marL="457200" lvl="0" indent="-317500" algn="l" rtl="0">
              <a:spcBef>
                <a:spcPts val="0"/>
              </a:spcBef>
              <a:spcAft>
                <a:spcPts val="0"/>
              </a:spcAft>
              <a:buSzPts val="1400"/>
              <a:buFont typeface="Calibri"/>
              <a:buChar char="•"/>
            </a:pPr>
            <a:r>
              <a:rPr lang="en">
                <a:latin typeface="Calibri"/>
                <a:ea typeface="Calibri"/>
                <a:cs typeface="Calibri"/>
                <a:sym typeface="Calibri"/>
              </a:rPr>
              <a:t>Local Academic Senate Visits</a:t>
            </a:r>
            <a:endParaRPr>
              <a:latin typeface="Calibri"/>
              <a:ea typeface="Calibri"/>
              <a:cs typeface="Calibri"/>
              <a:sym typeface="Calibri"/>
            </a:endParaRPr>
          </a:p>
          <a:p>
            <a:pPr marL="914400" lvl="1" indent="-317500" algn="l" rtl="0">
              <a:spcBef>
                <a:spcPts val="0"/>
              </a:spcBef>
              <a:spcAft>
                <a:spcPts val="0"/>
              </a:spcAft>
              <a:buSzPts val="1400"/>
              <a:buFont typeface="Calibri"/>
              <a:buChar char="•"/>
            </a:pPr>
            <a:r>
              <a:rPr lang="en">
                <a:latin typeface="Calibri"/>
                <a:ea typeface="Calibri"/>
                <a:cs typeface="Calibri"/>
                <a:sym typeface="Calibri"/>
              </a:rPr>
              <a:t>Governance (i.e Collegial Consultation, constituent relationship building)</a:t>
            </a:r>
            <a:endParaRPr>
              <a:latin typeface="Calibri"/>
              <a:ea typeface="Calibri"/>
              <a:cs typeface="Calibri"/>
              <a:sym typeface="Calibri"/>
            </a:endParaRPr>
          </a:p>
          <a:p>
            <a:pPr marL="914400" lvl="1" indent="-317500" algn="l" rtl="0">
              <a:spcBef>
                <a:spcPts val="0"/>
              </a:spcBef>
              <a:spcAft>
                <a:spcPts val="0"/>
              </a:spcAft>
              <a:buSzPts val="1400"/>
              <a:buFont typeface="Calibri"/>
              <a:buChar char="•"/>
            </a:pPr>
            <a:r>
              <a:rPr lang="en">
                <a:latin typeface="Calibri"/>
                <a:ea typeface="Calibri"/>
                <a:cs typeface="Calibri"/>
                <a:sym typeface="Calibri"/>
              </a:rPr>
              <a:t>Curriculum</a:t>
            </a:r>
            <a:endParaRPr>
              <a:latin typeface="Calibri"/>
              <a:ea typeface="Calibri"/>
              <a:cs typeface="Calibri"/>
              <a:sym typeface="Calibri"/>
            </a:endParaRPr>
          </a:p>
          <a:p>
            <a:pPr marL="914400" lvl="1" indent="-317500" algn="l" rtl="0">
              <a:spcBef>
                <a:spcPts val="0"/>
              </a:spcBef>
              <a:spcAft>
                <a:spcPts val="0"/>
              </a:spcAft>
              <a:buSzPts val="1400"/>
              <a:buFont typeface="Calibri"/>
              <a:buChar char="•"/>
            </a:pPr>
            <a:r>
              <a:rPr lang="en">
                <a:latin typeface="Calibri"/>
                <a:ea typeface="Calibri"/>
                <a:cs typeface="Calibri"/>
                <a:sym typeface="Calibri"/>
              </a:rPr>
              <a:t>Legislative and Advocacy</a:t>
            </a:r>
            <a:endParaRPr>
              <a:latin typeface="Calibri"/>
              <a:ea typeface="Calibri"/>
              <a:cs typeface="Calibri"/>
              <a:sym typeface="Calibri"/>
            </a:endParaRPr>
          </a:p>
          <a:p>
            <a:pPr marL="914400" lvl="1" indent="-317500" algn="l" rtl="0">
              <a:spcBef>
                <a:spcPts val="0"/>
              </a:spcBef>
              <a:spcAft>
                <a:spcPts val="0"/>
              </a:spcAft>
              <a:buSzPts val="1400"/>
              <a:buFont typeface="Calibri"/>
              <a:buChar char="•"/>
            </a:pPr>
            <a:r>
              <a:rPr lang="en">
                <a:latin typeface="Calibri"/>
                <a:ea typeface="Calibri"/>
                <a:cs typeface="Calibri"/>
                <a:sym typeface="Calibri"/>
              </a:rPr>
              <a:t>Technical (Curriculum, Program Review, Outcomes Assessment)</a:t>
            </a:r>
            <a:endParaRPr>
              <a:latin typeface="Calibri"/>
              <a:ea typeface="Calibri"/>
              <a:cs typeface="Calibri"/>
              <a:sym typeface="Calibri"/>
            </a:endParaRPr>
          </a:p>
          <a:p>
            <a:pPr marL="457200" lvl="0" indent="-317500" algn="l" rtl="0">
              <a:spcBef>
                <a:spcPts val="0"/>
              </a:spcBef>
              <a:spcAft>
                <a:spcPts val="0"/>
              </a:spcAft>
              <a:buSzPts val="1400"/>
              <a:buFont typeface="Calibri"/>
              <a:buChar char="•"/>
            </a:pPr>
            <a:r>
              <a:rPr lang="en">
                <a:latin typeface="Calibri"/>
                <a:ea typeface="Calibri"/>
                <a:cs typeface="Calibri"/>
                <a:sym typeface="Calibri"/>
              </a:rPr>
              <a:t>General Questions/Email Support: </a:t>
            </a:r>
            <a:r>
              <a:rPr lang="en" u="sng">
                <a:solidFill>
                  <a:schemeClr val="hlink"/>
                </a:solidFill>
                <a:latin typeface="Calibri"/>
                <a:ea typeface="Calibri"/>
                <a:cs typeface="Calibri"/>
                <a:sym typeface="Calibri"/>
                <a:hlinkClick r:id="rId3"/>
              </a:rPr>
              <a:t>info@asccc.org</a:t>
            </a:r>
            <a:endParaRPr>
              <a:latin typeface="Calibri"/>
              <a:ea typeface="Calibri"/>
              <a:cs typeface="Calibri"/>
              <a:sym typeface="Calibri"/>
            </a:endParaRPr>
          </a:p>
          <a:p>
            <a:pPr marL="457200" lvl="0" indent="0" algn="l" rtl="0">
              <a:spcBef>
                <a:spcPts val="800"/>
              </a:spcBef>
              <a:spcAft>
                <a:spcPts val="0"/>
              </a:spcAft>
              <a:buNone/>
            </a:pPr>
            <a:endParaRPr>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7"/>
          <p:cNvSpPr txBox="1">
            <a:spLocks noGrp="1"/>
          </p:cNvSpPr>
          <p:nvPr>
            <p:ph type="body" idx="1"/>
          </p:nvPr>
        </p:nvSpPr>
        <p:spPr>
          <a:xfrm>
            <a:off x="958251" y="1348750"/>
            <a:ext cx="7534500" cy="3314700"/>
          </a:xfrm>
          <a:prstGeom prst="rect">
            <a:avLst/>
          </a:prstGeom>
        </p:spPr>
        <p:txBody>
          <a:bodyPr spcFirstLastPara="1" wrap="square" lIns="182875" tIns="0" rIns="0" bIns="0" anchor="ctr" anchorCtr="0">
            <a:noAutofit/>
          </a:bodyPr>
          <a:lstStyle/>
          <a:p>
            <a:pPr marL="0" lvl="0" indent="0" algn="l" rtl="0">
              <a:lnSpc>
                <a:spcPct val="100000"/>
              </a:lnSpc>
              <a:spcBef>
                <a:spcPts val="0"/>
              </a:spcBef>
              <a:spcAft>
                <a:spcPts val="0"/>
              </a:spcAft>
              <a:buNone/>
            </a:pPr>
            <a:r>
              <a:rPr lang="en" sz="2200">
                <a:latin typeface="Calibri"/>
                <a:ea typeface="Calibri"/>
                <a:cs typeface="Calibri"/>
                <a:sym typeface="Calibri"/>
              </a:rPr>
              <a:t>With the proposed AB 1705 language, how can the ASCCC support the work that you are doing locally regarding equitable placement and enrollment?</a:t>
            </a:r>
            <a:endParaRPr sz="2200">
              <a:latin typeface="Calibri"/>
              <a:ea typeface="Calibri"/>
              <a:cs typeface="Calibri"/>
              <a:sym typeface="Calibri"/>
            </a:endParaRPr>
          </a:p>
          <a:p>
            <a:pPr marL="0" lvl="0" indent="0" algn="l" rtl="0">
              <a:lnSpc>
                <a:spcPct val="100000"/>
              </a:lnSpc>
              <a:spcBef>
                <a:spcPts val="0"/>
              </a:spcBef>
              <a:spcAft>
                <a:spcPts val="0"/>
              </a:spcAft>
              <a:buNone/>
            </a:pPr>
            <a:endParaRPr sz="2200">
              <a:latin typeface="Calibri"/>
              <a:ea typeface="Calibri"/>
              <a:cs typeface="Calibri"/>
              <a:sym typeface="Calibri"/>
            </a:endParaRPr>
          </a:p>
          <a:p>
            <a:pPr marL="0" lvl="0" indent="0" algn="l" rtl="0">
              <a:lnSpc>
                <a:spcPct val="100000"/>
              </a:lnSpc>
              <a:spcBef>
                <a:spcPts val="0"/>
              </a:spcBef>
              <a:spcAft>
                <a:spcPts val="0"/>
              </a:spcAft>
              <a:buNone/>
            </a:pPr>
            <a:r>
              <a:rPr lang="en" sz="2200">
                <a:latin typeface="Calibri"/>
                <a:ea typeface="Calibri"/>
                <a:cs typeface="Calibri"/>
                <a:sym typeface="Calibri"/>
              </a:rPr>
              <a:t>What concerns do you have that we can address today? If attending virtually, please use the chat or use the “raise hand” feature.</a:t>
            </a:r>
            <a:endParaRPr sz="2200">
              <a:latin typeface="Calibri"/>
              <a:ea typeface="Calibri"/>
              <a:cs typeface="Calibri"/>
              <a:sym typeface="Calibri"/>
            </a:endParaRPr>
          </a:p>
          <a:p>
            <a:pPr marL="0" lvl="0" indent="0" algn="l" rtl="0">
              <a:lnSpc>
                <a:spcPct val="100000"/>
              </a:lnSpc>
              <a:spcBef>
                <a:spcPts val="0"/>
              </a:spcBef>
              <a:spcAft>
                <a:spcPts val="0"/>
              </a:spcAft>
              <a:buNone/>
            </a:pPr>
            <a:endParaRPr sz="2200">
              <a:latin typeface="Calibri"/>
              <a:ea typeface="Calibri"/>
              <a:cs typeface="Calibri"/>
              <a:sym typeface="Calibri"/>
            </a:endParaRPr>
          </a:p>
          <a:p>
            <a:pPr marL="0" lvl="0" indent="0" algn="l" rtl="0">
              <a:lnSpc>
                <a:spcPct val="100000"/>
              </a:lnSpc>
              <a:spcBef>
                <a:spcPts val="0"/>
              </a:spcBef>
              <a:spcAft>
                <a:spcPts val="0"/>
              </a:spcAft>
              <a:buNone/>
            </a:pPr>
            <a:r>
              <a:rPr lang="en" sz="2200">
                <a:latin typeface="Calibri"/>
                <a:ea typeface="Calibri"/>
                <a:cs typeface="Calibri"/>
                <a:sym typeface="Calibri"/>
              </a:rPr>
              <a:t>What can you do to ensure your college provides course and program offerings meeting the needs of your local community?</a:t>
            </a:r>
            <a:endParaRPr sz="2200">
              <a:latin typeface="Calibri"/>
              <a:ea typeface="Calibri"/>
              <a:cs typeface="Calibri"/>
              <a:sym typeface="Calibri"/>
            </a:endParaRPr>
          </a:p>
        </p:txBody>
      </p:sp>
      <p:sp>
        <p:nvSpPr>
          <p:cNvPr id="161" name="Google Shape;161;p27"/>
          <p:cNvSpPr txBox="1">
            <a:spLocks noGrp="1"/>
          </p:cNvSpPr>
          <p:nvPr>
            <p:ph type="title"/>
          </p:nvPr>
        </p:nvSpPr>
        <p:spPr>
          <a:xfrm>
            <a:off x="958238" y="273844"/>
            <a:ext cx="7534500" cy="994200"/>
          </a:xfrm>
          <a:prstGeom prst="rect">
            <a:avLst/>
          </a:prstGeom>
        </p:spPr>
        <p:txBody>
          <a:bodyPr spcFirstLastPara="1" wrap="square" lIns="68575" tIns="34275" rIns="68575" bIns="34275" anchor="ctr" anchorCtr="0">
            <a:normAutofit/>
          </a:bodyPr>
          <a:lstStyle/>
          <a:p>
            <a:pPr marL="0" lvl="0" indent="0" algn="ctr" rtl="0">
              <a:spcBef>
                <a:spcPts val="0"/>
              </a:spcBef>
              <a:spcAft>
                <a:spcPts val="0"/>
              </a:spcAft>
              <a:buNone/>
            </a:pPr>
            <a:r>
              <a:rPr lang="en" b="1" dirty="0"/>
              <a:t>ASCCC Support</a:t>
            </a:r>
            <a:endParaRP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2012182" y="302559"/>
            <a:ext cx="6503166" cy="1264326"/>
          </a:xfrm>
          <a:prstGeom prst="rect">
            <a:avLst/>
          </a:prstGeom>
          <a:noFill/>
          <a:ln>
            <a:noFill/>
          </a:ln>
        </p:spPr>
        <p:txBody>
          <a:bodyPr spcFirstLastPara="1" wrap="square" lIns="68575" tIns="34275" rIns="68575" bIns="34275" anchor="ctr" anchorCtr="0">
            <a:normAutofit/>
          </a:bodyPr>
          <a:lstStyle/>
          <a:p>
            <a:pPr marL="0" lvl="0" indent="0" algn="ctr" rtl="0">
              <a:lnSpc>
                <a:spcPct val="90000"/>
              </a:lnSpc>
              <a:spcBef>
                <a:spcPts val="0"/>
              </a:spcBef>
              <a:spcAft>
                <a:spcPts val="0"/>
              </a:spcAft>
              <a:buNone/>
            </a:pPr>
            <a:r>
              <a:rPr lang="en" sz="5400"/>
              <a:t>Presenters</a:t>
            </a:r>
            <a:endParaRPr sz="5400"/>
          </a:p>
        </p:txBody>
      </p:sp>
      <p:sp>
        <p:nvSpPr>
          <p:cNvPr id="56" name="Google Shape;56;p10"/>
          <p:cNvSpPr txBox="1">
            <a:spLocks noGrp="1"/>
          </p:cNvSpPr>
          <p:nvPr>
            <p:ph type="body" idx="1"/>
          </p:nvPr>
        </p:nvSpPr>
        <p:spPr>
          <a:xfrm>
            <a:off x="622496" y="1996926"/>
            <a:ext cx="7892855" cy="2677064"/>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rgbClr val="404040"/>
              </a:buClr>
              <a:buSzPts val="1800"/>
              <a:buFont typeface="Arial"/>
              <a:buNone/>
            </a:pPr>
            <a:r>
              <a:rPr lang="en"/>
              <a:t>Juan Arzola, ASCCC At-Large Representative</a:t>
            </a:r>
            <a:endParaRPr/>
          </a:p>
          <a:p>
            <a:pPr marL="0" marR="0" lvl="0" indent="0" algn="l" rtl="0">
              <a:lnSpc>
                <a:spcPct val="90000"/>
              </a:lnSpc>
              <a:spcBef>
                <a:spcPts val="800"/>
              </a:spcBef>
              <a:spcAft>
                <a:spcPts val="0"/>
              </a:spcAft>
              <a:buClr>
                <a:srgbClr val="404040"/>
              </a:buClr>
              <a:buSzPts val="1800"/>
              <a:buFont typeface="Arial"/>
              <a:buNone/>
            </a:pPr>
            <a:r>
              <a:rPr lang="en"/>
              <a:t>Amber Gillis, ASCCC South Representative</a:t>
            </a:r>
            <a:endParaRPr/>
          </a:p>
          <a:p>
            <a:pPr marL="0" marR="0" lvl="0" indent="0" algn="l" rtl="0">
              <a:lnSpc>
                <a:spcPct val="90000"/>
              </a:lnSpc>
              <a:spcBef>
                <a:spcPts val="800"/>
              </a:spcBef>
              <a:spcAft>
                <a:spcPts val="0"/>
              </a:spcAft>
              <a:buClr>
                <a:srgbClr val="404040"/>
              </a:buClr>
              <a:buSzPts val="1800"/>
              <a:buFont typeface="Arial"/>
              <a:buNone/>
            </a:pPr>
            <a:r>
              <a:rPr lang="en"/>
              <a:t>Ginni May, ASCCC Vice President</a:t>
            </a:r>
            <a:endParaRPr/>
          </a:p>
          <a:p>
            <a:pPr marL="0" marR="0" lvl="0" indent="0" algn="l" rtl="0">
              <a:lnSpc>
                <a:spcPct val="90000"/>
              </a:lnSpc>
              <a:spcBef>
                <a:spcPts val="800"/>
              </a:spcBef>
              <a:spcAft>
                <a:spcPts val="0"/>
              </a:spcAft>
              <a:buClr>
                <a:srgbClr val="404040"/>
              </a:buClr>
              <a:buSzPts val="1800"/>
              <a:buFont typeface="Arial"/>
              <a:buNone/>
            </a:pPr>
            <a:r>
              <a:rPr lang="en"/>
              <a:t>Manuel Vélez, ASCCC South Representative</a:t>
            </a:r>
            <a:endParaRPr/>
          </a:p>
          <a:p>
            <a:pPr marL="0" marR="0" lvl="0" indent="0" algn="l" rtl="0">
              <a:lnSpc>
                <a:spcPct val="90000"/>
              </a:lnSpc>
              <a:spcBef>
                <a:spcPts val="800"/>
              </a:spcBef>
              <a:spcAft>
                <a:spcPts val="0"/>
              </a:spcAft>
              <a:buClr>
                <a:srgbClr val="404040"/>
              </a:buClr>
              <a:buSzPts val="1800"/>
              <a:buFont typeface="Arial"/>
              <a:buNone/>
            </a:pPr>
            <a:endParaRPr/>
          </a:p>
        </p:txBody>
      </p:sp>
      <p:sp>
        <p:nvSpPr>
          <p:cNvPr id="57" name="Google Shape;57;p10"/>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8"/>
          <p:cNvSpPr txBox="1">
            <a:spLocks noGrp="1"/>
          </p:cNvSpPr>
          <p:nvPr>
            <p:ph type="title"/>
          </p:nvPr>
        </p:nvSpPr>
        <p:spPr>
          <a:xfrm>
            <a:off x="958238" y="273844"/>
            <a:ext cx="7534500" cy="994200"/>
          </a:xfrm>
          <a:prstGeom prst="rect">
            <a:avLst/>
          </a:prstGeom>
        </p:spPr>
        <p:txBody>
          <a:bodyPr spcFirstLastPara="1" wrap="square" lIns="68575" tIns="34275" rIns="68575" bIns="34275" anchor="ctr" anchorCtr="0">
            <a:normAutofit/>
          </a:bodyPr>
          <a:lstStyle/>
          <a:p>
            <a:pPr marL="0" lvl="0" indent="0" algn="ctr" rtl="0">
              <a:spcBef>
                <a:spcPts val="0"/>
              </a:spcBef>
              <a:spcAft>
                <a:spcPts val="0"/>
              </a:spcAft>
              <a:buNone/>
            </a:pPr>
            <a:r>
              <a:rPr lang="en" b="1"/>
              <a:t>Thank You!</a:t>
            </a:r>
            <a:endParaRPr b="1"/>
          </a:p>
        </p:txBody>
      </p:sp>
      <p:sp>
        <p:nvSpPr>
          <p:cNvPr id="167" name="Google Shape;167;p28"/>
          <p:cNvSpPr txBox="1">
            <a:spLocks noGrp="1"/>
          </p:cNvSpPr>
          <p:nvPr>
            <p:ph type="body" idx="1"/>
          </p:nvPr>
        </p:nvSpPr>
        <p:spPr>
          <a:xfrm>
            <a:off x="958238" y="1348740"/>
            <a:ext cx="7543800" cy="33147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Resources:</a:t>
            </a:r>
            <a:endParaRPr/>
          </a:p>
          <a:p>
            <a:pPr marL="0" lvl="0" indent="0" algn="l" rtl="0">
              <a:spcBef>
                <a:spcPts val="800"/>
              </a:spcBef>
              <a:spcAft>
                <a:spcPts val="0"/>
              </a:spcAft>
              <a:buNone/>
            </a:pPr>
            <a:r>
              <a:rPr lang="en"/>
              <a:t>ASCCC </a:t>
            </a:r>
            <a:r>
              <a:rPr lang="en" u="sng">
                <a:solidFill>
                  <a:schemeClr val="hlink"/>
                </a:solidFill>
                <a:hlinkClick r:id="rId3"/>
              </a:rPr>
              <a:t>Advocacy</a:t>
            </a:r>
            <a:endParaRPr/>
          </a:p>
          <a:p>
            <a:pPr marL="0" lvl="0" indent="0" algn="l" rtl="0">
              <a:spcBef>
                <a:spcPts val="800"/>
              </a:spcBef>
              <a:spcAft>
                <a:spcPts val="0"/>
              </a:spcAft>
              <a:buNone/>
            </a:pPr>
            <a:endParaRPr/>
          </a:p>
          <a:p>
            <a:pPr marL="0" lvl="0" indent="0" algn="l" rtl="0">
              <a:spcBef>
                <a:spcPts val="800"/>
              </a:spcBef>
              <a:spcAft>
                <a:spcPts val="0"/>
              </a:spcAft>
              <a:buNone/>
            </a:pPr>
            <a:r>
              <a:rPr lang="en" u="sng">
                <a:solidFill>
                  <a:schemeClr val="hlink"/>
                </a:solidFill>
                <a:hlinkClick r:id="rId4"/>
              </a:rPr>
              <a:t>AB 705 (Irwin, 2017)</a:t>
            </a:r>
            <a:r>
              <a:rPr lang="en"/>
              <a:t> Seymour-Campbell Student Success Act of 2012: matriculation: assessment</a:t>
            </a:r>
            <a:endParaRPr/>
          </a:p>
          <a:p>
            <a:pPr marL="0" lvl="0" indent="0" algn="l" rtl="0">
              <a:spcBef>
                <a:spcPts val="800"/>
              </a:spcBef>
              <a:spcAft>
                <a:spcPts val="0"/>
              </a:spcAft>
              <a:buNone/>
            </a:pPr>
            <a:r>
              <a:rPr lang="en" u="sng">
                <a:solidFill>
                  <a:schemeClr val="hlink"/>
                </a:solidFill>
                <a:hlinkClick r:id="rId5"/>
              </a:rPr>
              <a:t>AB 1705 (Irwin, 2022)</a:t>
            </a:r>
            <a:r>
              <a:rPr lang="en"/>
              <a:t> Seymour-Campbell Student Success Act of 2012: matriculation: assessment</a:t>
            </a:r>
            <a:endParaRPr/>
          </a:p>
          <a:p>
            <a:pPr marL="0" lvl="0" indent="0" algn="l" rtl="0">
              <a:spcBef>
                <a:spcPts val="800"/>
              </a:spcBef>
              <a:spcAft>
                <a:spcPts val="0"/>
              </a:spcAft>
              <a:buNone/>
            </a:pPr>
            <a:endParaRPr/>
          </a:p>
          <a:p>
            <a:pPr marL="0" lvl="0" indent="0" algn="l" rtl="0">
              <a:spcBef>
                <a:spcPts val="80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958238" y="273844"/>
            <a:ext cx="7534532" cy="994172"/>
          </a:xfrm>
          <a:prstGeom prst="rect">
            <a:avLst/>
          </a:prstGeom>
          <a:noFill/>
          <a:ln>
            <a:noFill/>
          </a:ln>
        </p:spPr>
        <p:txBody>
          <a:bodyPr spcFirstLastPara="1" wrap="square" lIns="68575" tIns="34275" rIns="68575" bIns="34275" anchor="b" anchorCtr="0">
            <a:normAutofit/>
          </a:bodyPr>
          <a:lstStyle/>
          <a:p>
            <a:pPr marL="0" lvl="0" indent="0" algn="l" rtl="0">
              <a:lnSpc>
                <a:spcPct val="90000"/>
              </a:lnSpc>
              <a:spcBef>
                <a:spcPts val="0"/>
              </a:spcBef>
              <a:spcAft>
                <a:spcPts val="0"/>
              </a:spcAft>
              <a:buNone/>
            </a:pPr>
            <a:r>
              <a:rPr lang="en" b="1" dirty="0"/>
              <a:t>Getting Started…</a:t>
            </a:r>
            <a:endParaRPr b="1" dirty="0"/>
          </a:p>
        </p:txBody>
      </p:sp>
      <p:sp>
        <p:nvSpPr>
          <p:cNvPr id="63" name="Google Shape;63;p11"/>
          <p:cNvSpPr txBox="1">
            <a:spLocks noGrp="1"/>
          </p:cNvSpPr>
          <p:nvPr>
            <p:ph type="body" idx="1"/>
          </p:nvPr>
        </p:nvSpPr>
        <p:spPr>
          <a:xfrm>
            <a:off x="958238" y="1348740"/>
            <a:ext cx="7543800" cy="3314700"/>
          </a:xfrm>
          <a:prstGeom prst="rect">
            <a:avLst/>
          </a:prstGeom>
          <a:noFill/>
          <a:ln>
            <a:noFill/>
          </a:ln>
        </p:spPr>
        <p:txBody>
          <a:bodyPr spcFirstLastPara="1" wrap="square" lIns="68575" tIns="34275" rIns="68575" bIns="34275" anchor="t" anchorCtr="0">
            <a:noAutofit/>
          </a:bodyPr>
          <a:lstStyle/>
          <a:p>
            <a:pPr marL="177800" lvl="0" indent="-177800" algn="l" rtl="0">
              <a:lnSpc>
                <a:spcPct val="100000"/>
              </a:lnSpc>
              <a:spcBef>
                <a:spcPts val="800"/>
              </a:spcBef>
              <a:spcAft>
                <a:spcPts val="0"/>
              </a:spcAft>
              <a:buSzPts val="1400"/>
              <a:buChar char="•"/>
            </a:pPr>
            <a:r>
              <a:rPr lang="en"/>
              <a:t>Placement and Enrollment</a:t>
            </a:r>
            <a:endParaRPr/>
          </a:p>
          <a:p>
            <a:pPr marL="177800" lvl="0" indent="-177800" algn="l" rtl="0">
              <a:lnSpc>
                <a:spcPct val="100000"/>
              </a:lnSpc>
              <a:spcBef>
                <a:spcPts val="800"/>
              </a:spcBef>
              <a:spcAft>
                <a:spcPts val="0"/>
              </a:spcAft>
              <a:buSzPts val="1400"/>
              <a:buChar char="•"/>
            </a:pPr>
            <a:r>
              <a:rPr lang="en"/>
              <a:t>Recap of AB 705 (Irwin, 2017) </a:t>
            </a:r>
            <a:endParaRPr/>
          </a:p>
          <a:p>
            <a:pPr marL="177800" lvl="0" indent="-177800" algn="l" rtl="0">
              <a:lnSpc>
                <a:spcPct val="100000"/>
              </a:lnSpc>
              <a:spcBef>
                <a:spcPts val="800"/>
              </a:spcBef>
              <a:spcAft>
                <a:spcPts val="0"/>
              </a:spcAft>
              <a:buSzPts val="1400"/>
              <a:buChar char="•"/>
            </a:pPr>
            <a:r>
              <a:rPr lang="en"/>
              <a:t>Overview of AB 1705 (Irwin, 2022) </a:t>
            </a:r>
            <a:endParaRPr/>
          </a:p>
          <a:p>
            <a:pPr marL="177800" lvl="0" indent="-177800" algn="l" rtl="0">
              <a:lnSpc>
                <a:spcPct val="100000"/>
              </a:lnSpc>
              <a:spcBef>
                <a:spcPts val="800"/>
              </a:spcBef>
              <a:spcAft>
                <a:spcPts val="0"/>
              </a:spcAft>
              <a:buSzPts val="1400"/>
              <a:buChar char="•"/>
            </a:pPr>
            <a:r>
              <a:rPr lang="en"/>
              <a:t>Impact on career, technical, and noncredit educational programs</a:t>
            </a:r>
            <a:endParaRPr/>
          </a:p>
          <a:p>
            <a:pPr marL="177800" lvl="0" indent="-177800" algn="l" rtl="0">
              <a:lnSpc>
                <a:spcPct val="100000"/>
              </a:lnSpc>
              <a:spcBef>
                <a:spcPts val="800"/>
              </a:spcBef>
              <a:spcAft>
                <a:spcPts val="0"/>
              </a:spcAft>
              <a:buSzPts val="1400"/>
              <a:buChar char="•"/>
            </a:pPr>
            <a:r>
              <a:rPr lang="en"/>
              <a:t>Opportunities and challenges for students selecting or enrolling in career, technical, or noncredit programs</a:t>
            </a:r>
            <a:endParaRPr/>
          </a:p>
          <a:p>
            <a:pPr marL="177800" lvl="0" indent="-177800" algn="l" rtl="0">
              <a:lnSpc>
                <a:spcPct val="100000"/>
              </a:lnSpc>
              <a:spcBef>
                <a:spcPts val="800"/>
              </a:spcBef>
              <a:spcAft>
                <a:spcPts val="0"/>
              </a:spcAft>
              <a:buSzPts val="1400"/>
              <a:buChar char="•"/>
            </a:pPr>
            <a:r>
              <a:rPr lang="en"/>
              <a:t>Questions to ask…</a:t>
            </a:r>
            <a:endParaRPr/>
          </a:p>
          <a:p>
            <a:pPr marL="0" lvl="0" indent="0" algn="l" rtl="0">
              <a:lnSpc>
                <a:spcPct val="115000"/>
              </a:lnSpc>
              <a:spcBef>
                <a:spcPts val="800"/>
              </a:spcBef>
              <a:spcAft>
                <a:spcPts val="0"/>
              </a:spcAft>
              <a:buClr>
                <a:srgbClr val="404040"/>
              </a:buClr>
              <a:buSzPts val="1800"/>
              <a:buNone/>
            </a:pPr>
            <a:endParaRPr i="1"/>
          </a:p>
          <a:p>
            <a:pPr marL="177800" lvl="0" indent="-63500" algn="l" rtl="0">
              <a:lnSpc>
                <a:spcPct val="90000"/>
              </a:lnSpc>
              <a:spcBef>
                <a:spcPts val="800"/>
              </a:spcBef>
              <a:spcAft>
                <a:spcPts val="0"/>
              </a:spcAft>
              <a:buClr>
                <a:srgbClr val="404040"/>
              </a:buClr>
              <a:buSzPts val="1800"/>
              <a:buNone/>
            </a:pPr>
            <a:endParaRPr/>
          </a:p>
        </p:txBody>
      </p:sp>
      <p:sp>
        <p:nvSpPr>
          <p:cNvPr id="64" name="Google Shape;64;p11"/>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2"/>
          <p:cNvSpPr txBox="1">
            <a:spLocks noGrp="1"/>
          </p:cNvSpPr>
          <p:nvPr>
            <p:ph type="body" idx="1"/>
          </p:nvPr>
        </p:nvSpPr>
        <p:spPr>
          <a:xfrm>
            <a:off x="958250" y="286178"/>
            <a:ext cx="7543800" cy="43773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endParaRPr/>
          </a:p>
          <a:p>
            <a:pPr marL="0" lvl="0" indent="0" algn="l" rtl="0">
              <a:spcBef>
                <a:spcPts val="800"/>
              </a:spcBef>
              <a:spcAft>
                <a:spcPts val="0"/>
              </a:spcAft>
              <a:buNone/>
            </a:pPr>
            <a:r>
              <a:rPr lang="en" sz="2200"/>
              <a:t>     </a:t>
            </a:r>
            <a:r>
              <a:rPr lang="en" sz="2200" b="1">
                <a:solidFill>
                  <a:schemeClr val="dk2"/>
                </a:solidFill>
              </a:rPr>
              <a:t>Are Placement and Enrollment the same thing?</a:t>
            </a:r>
            <a:endParaRPr sz="2200" b="1">
              <a:solidFill>
                <a:schemeClr val="dk2"/>
              </a:solidFill>
            </a:endParaRPr>
          </a:p>
        </p:txBody>
      </p:sp>
      <p:pic>
        <p:nvPicPr>
          <p:cNvPr id="70" name="Google Shape;70;p12"/>
          <p:cNvPicPr preferRelativeResize="0"/>
          <p:nvPr/>
        </p:nvPicPr>
        <p:blipFill>
          <a:blip r:embed="rId3">
            <a:alphaModFix/>
          </a:blip>
          <a:stretch>
            <a:fillRect/>
          </a:stretch>
        </p:blipFill>
        <p:spPr>
          <a:xfrm>
            <a:off x="5274225" y="1163225"/>
            <a:ext cx="3227832" cy="3227832"/>
          </a:xfrm>
          <a:prstGeom prst="rect">
            <a:avLst/>
          </a:prstGeom>
          <a:noFill/>
          <a:ln>
            <a:noFill/>
          </a:ln>
          <a:effectLst>
            <a:reflection stA="0" endPos="30000" dist="38100" dir="5400000" fadeDir="5400012" sy="-100000" algn="bl" rotWithShape="0"/>
          </a:effectLst>
        </p:spPr>
      </p:pic>
      <p:sp>
        <p:nvSpPr>
          <p:cNvPr id="71" name="Google Shape;71;p12"/>
          <p:cNvSpPr txBox="1"/>
          <p:nvPr/>
        </p:nvSpPr>
        <p:spPr>
          <a:xfrm>
            <a:off x="1725650" y="1163225"/>
            <a:ext cx="3660900" cy="3370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300">
                <a:latin typeface="Calibri"/>
                <a:ea typeface="Calibri"/>
                <a:cs typeface="Calibri"/>
                <a:sym typeface="Calibri"/>
              </a:rPr>
              <a:t>NO… </a:t>
            </a:r>
            <a:endParaRPr sz="2300">
              <a:latin typeface="Calibri"/>
              <a:ea typeface="Calibri"/>
              <a:cs typeface="Calibri"/>
              <a:sym typeface="Calibri"/>
            </a:endParaRPr>
          </a:p>
          <a:p>
            <a:pPr marL="457200" lvl="0" indent="-374650" algn="l" rtl="0">
              <a:spcBef>
                <a:spcPts val="0"/>
              </a:spcBef>
              <a:spcAft>
                <a:spcPts val="0"/>
              </a:spcAft>
              <a:buSzPts val="2300"/>
              <a:buFont typeface="Calibri"/>
              <a:buChar char="●"/>
            </a:pPr>
            <a:r>
              <a:rPr lang="en" sz="2300" b="1">
                <a:latin typeface="Calibri"/>
                <a:ea typeface="Calibri"/>
                <a:cs typeface="Calibri"/>
                <a:sym typeface="Calibri"/>
              </a:rPr>
              <a:t>Placement is an action by the college</a:t>
            </a:r>
            <a:r>
              <a:rPr lang="en" sz="2300">
                <a:latin typeface="Calibri"/>
                <a:ea typeface="Calibri"/>
                <a:cs typeface="Calibri"/>
                <a:sym typeface="Calibri"/>
              </a:rPr>
              <a:t> which provides students with options and access. </a:t>
            </a:r>
            <a:endParaRPr sz="2300">
              <a:latin typeface="Calibri"/>
              <a:ea typeface="Calibri"/>
              <a:cs typeface="Calibri"/>
              <a:sym typeface="Calibri"/>
            </a:endParaRPr>
          </a:p>
          <a:p>
            <a:pPr marL="457200" lvl="0" indent="-374650" algn="l" rtl="0">
              <a:spcBef>
                <a:spcPts val="0"/>
              </a:spcBef>
              <a:spcAft>
                <a:spcPts val="0"/>
              </a:spcAft>
              <a:buSzPts val="2300"/>
              <a:buFont typeface="Calibri"/>
              <a:buChar char="●"/>
            </a:pPr>
            <a:r>
              <a:rPr lang="en" sz="2300" b="1">
                <a:latin typeface="Calibri"/>
                <a:ea typeface="Calibri"/>
                <a:cs typeface="Calibri"/>
                <a:sym typeface="Calibri"/>
              </a:rPr>
              <a:t>Enrollment is action by the student</a:t>
            </a:r>
            <a:r>
              <a:rPr lang="en" sz="2300">
                <a:latin typeface="Calibri"/>
                <a:ea typeface="Calibri"/>
                <a:cs typeface="Calibri"/>
                <a:sym typeface="Calibri"/>
              </a:rPr>
              <a:t> based on the student’s options and access.</a:t>
            </a:r>
            <a:endParaRPr sz="2300">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3"/>
          <p:cNvSpPr txBox="1">
            <a:spLocks noGrp="1"/>
          </p:cNvSpPr>
          <p:nvPr>
            <p:ph type="title"/>
          </p:nvPr>
        </p:nvSpPr>
        <p:spPr>
          <a:xfrm>
            <a:off x="958238" y="273844"/>
            <a:ext cx="7534500" cy="994200"/>
          </a:xfrm>
          <a:prstGeom prst="rect">
            <a:avLst/>
          </a:prstGeom>
        </p:spPr>
        <p:txBody>
          <a:bodyPr spcFirstLastPara="1" wrap="square" lIns="68575" tIns="34275" rIns="68575" bIns="34275" anchor="ctr" anchorCtr="0">
            <a:normAutofit/>
          </a:bodyPr>
          <a:lstStyle/>
          <a:p>
            <a:pPr marL="0" lvl="0" indent="0" algn="ctr" rtl="0">
              <a:spcBef>
                <a:spcPts val="0"/>
              </a:spcBef>
              <a:spcAft>
                <a:spcPts val="0"/>
              </a:spcAft>
              <a:buNone/>
            </a:pPr>
            <a:r>
              <a:rPr lang="en" b="1"/>
              <a:t>Placement and Enrollment</a:t>
            </a:r>
            <a:endParaRPr b="1"/>
          </a:p>
        </p:txBody>
      </p:sp>
      <p:sp>
        <p:nvSpPr>
          <p:cNvPr id="77" name="Google Shape;77;p13"/>
          <p:cNvSpPr txBox="1">
            <a:spLocks noGrp="1"/>
          </p:cNvSpPr>
          <p:nvPr>
            <p:ph type="body" idx="1"/>
          </p:nvPr>
        </p:nvSpPr>
        <p:spPr>
          <a:xfrm>
            <a:off x="958238" y="1348740"/>
            <a:ext cx="7543800" cy="3314700"/>
          </a:xfrm>
          <a:prstGeom prst="rect">
            <a:avLst/>
          </a:prstGeom>
        </p:spPr>
        <p:txBody>
          <a:bodyPr spcFirstLastPara="1" wrap="square" lIns="68575" tIns="34275" rIns="68575" bIns="34275" anchor="t" anchorCtr="0">
            <a:noAutofit/>
          </a:bodyPr>
          <a:lstStyle/>
          <a:p>
            <a:pPr marL="457200" lvl="0" indent="-368300" algn="l" rtl="0">
              <a:spcBef>
                <a:spcPts val="800"/>
              </a:spcBef>
              <a:spcAft>
                <a:spcPts val="0"/>
              </a:spcAft>
              <a:buSzPts val="2200"/>
              <a:buChar char="•"/>
            </a:pPr>
            <a:r>
              <a:rPr lang="en" sz="2200"/>
              <a:t>AB 705 (Irwin, 2017) - Equitable Placement to increase Access to Transfer-level English, mathematics, and ESL</a:t>
            </a:r>
            <a:endParaRPr sz="2200"/>
          </a:p>
          <a:p>
            <a:pPr marL="914400" lvl="1" indent="-368300" algn="l" rtl="0">
              <a:spcBef>
                <a:spcPts val="0"/>
              </a:spcBef>
              <a:spcAft>
                <a:spcPts val="0"/>
              </a:spcAft>
              <a:buSzPts val="2200"/>
              <a:buChar char="•"/>
            </a:pPr>
            <a:r>
              <a:rPr lang="en" sz="2200"/>
              <a:t>Current Law</a:t>
            </a:r>
            <a:endParaRPr sz="2200"/>
          </a:p>
          <a:p>
            <a:pPr marL="0" lvl="0" indent="0" algn="l" rtl="0">
              <a:spcBef>
                <a:spcPts val="800"/>
              </a:spcBef>
              <a:spcAft>
                <a:spcPts val="0"/>
              </a:spcAft>
              <a:buNone/>
            </a:pPr>
            <a:endParaRPr sz="2200"/>
          </a:p>
          <a:p>
            <a:pPr marL="457200" lvl="0" indent="-368300" algn="l" rtl="0">
              <a:spcBef>
                <a:spcPts val="800"/>
              </a:spcBef>
              <a:spcAft>
                <a:spcPts val="0"/>
              </a:spcAft>
              <a:buSzPts val="2200"/>
              <a:buChar char="•"/>
            </a:pPr>
            <a:r>
              <a:rPr lang="en" sz="2200"/>
              <a:t>AB 1705 (Irwin, 2022) - Placement and Enrollment in Transfer-level English, mathematics, and ESL</a:t>
            </a:r>
            <a:endParaRPr sz="2200"/>
          </a:p>
          <a:p>
            <a:pPr marL="914400" lvl="1" indent="-368300" algn="l" rtl="0">
              <a:spcBef>
                <a:spcPts val="0"/>
              </a:spcBef>
              <a:spcAft>
                <a:spcPts val="0"/>
              </a:spcAft>
              <a:buSzPts val="2200"/>
              <a:buChar char="•"/>
            </a:pPr>
            <a:r>
              <a:rPr lang="en" sz="2200"/>
              <a:t>Proposed Law</a:t>
            </a:r>
            <a:endParaRPr sz="2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4"/>
          <p:cNvSpPr txBox="1">
            <a:spLocks noGrp="1"/>
          </p:cNvSpPr>
          <p:nvPr>
            <p:ph type="title"/>
          </p:nvPr>
        </p:nvSpPr>
        <p:spPr>
          <a:xfrm>
            <a:off x="958238" y="273844"/>
            <a:ext cx="7534500" cy="994200"/>
          </a:xfrm>
          <a:prstGeom prst="rect">
            <a:avLst/>
          </a:prstGeom>
        </p:spPr>
        <p:txBody>
          <a:bodyPr spcFirstLastPara="1" wrap="square" lIns="68575" tIns="34275" rIns="68575" bIns="34275" anchor="ctr" anchorCtr="0">
            <a:normAutofit/>
          </a:bodyPr>
          <a:lstStyle/>
          <a:p>
            <a:pPr marL="0" lvl="0" indent="0" algn="ctr" rtl="0">
              <a:spcBef>
                <a:spcPts val="0"/>
              </a:spcBef>
              <a:spcAft>
                <a:spcPts val="0"/>
              </a:spcAft>
              <a:buNone/>
            </a:pPr>
            <a:r>
              <a:rPr lang="en" b="1"/>
              <a:t>AB 705 (Irwin, 2017)</a:t>
            </a:r>
            <a:endParaRPr b="1"/>
          </a:p>
        </p:txBody>
      </p:sp>
      <p:sp>
        <p:nvSpPr>
          <p:cNvPr id="83" name="Google Shape;83;p14"/>
          <p:cNvSpPr txBox="1">
            <a:spLocks noGrp="1"/>
          </p:cNvSpPr>
          <p:nvPr>
            <p:ph type="body" idx="1"/>
          </p:nvPr>
        </p:nvSpPr>
        <p:spPr>
          <a:xfrm>
            <a:off x="958238" y="1348740"/>
            <a:ext cx="7543800" cy="3314700"/>
          </a:xfrm>
          <a:prstGeom prst="rect">
            <a:avLst/>
          </a:prstGeom>
        </p:spPr>
        <p:txBody>
          <a:bodyPr spcFirstLastPara="1" wrap="square" lIns="68575" tIns="34275" rIns="68575" bIns="34275" anchor="t" anchorCtr="0">
            <a:noAutofit/>
          </a:bodyPr>
          <a:lstStyle/>
          <a:p>
            <a:pPr marL="457200" lvl="0" indent="-381000" algn="l" rtl="0">
              <a:lnSpc>
                <a:spcPct val="100000"/>
              </a:lnSpc>
              <a:spcBef>
                <a:spcPts val="600"/>
              </a:spcBef>
              <a:spcAft>
                <a:spcPts val="0"/>
              </a:spcAft>
              <a:buClr>
                <a:srgbClr val="000000"/>
              </a:buClr>
              <a:buSzPts val="2400"/>
              <a:buFont typeface="Calibri"/>
              <a:buChar char="•"/>
            </a:pPr>
            <a:r>
              <a:rPr lang="en" sz="2400">
                <a:solidFill>
                  <a:srgbClr val="000000"/>
                </a:solidFill>
                <a:latin typeface="Calibri"/>
                <a:ea typeface="Calibri"/>
                <a:cs typeface="Calibri"/>
                <a:sym typeface="Calibri"/>
              </a:rPr>
              <a:t>AB 705 (signed October 13, 2017) requires colleges to use one or more of the following when placing students into courses in English and mathematics:</a:t>
            </a:r>
            <a:endParaRPr sz="2400">
              <a:solidFill>
                <a:srgbClr val="000000"/>
              </a:solidFill>
              <a:latin typeface="Calibri"/>
              <a:ea typeface="Calibri"/>
              <a:cs typeface="Calibri"/>
              <a:sym typeface="Calibri"/>
            </a:endParaRPr>
          </a:p>
          <a:p>
            <a:pPr marL="914400" lvl="1" indent="-381000" algn="l" rtl="0">
              <a:lnSpc>
                <a:spcPct val="100000"/>
              </a:lnSpc>
              <a:spcBef>
                <a:spcPts val="0"/>
              </a:spcBef>
              <a:spcAft>
                <a:spcPts val="0"/>
              </a:spcAft>
              <a:buClr>
                <a:srgbClr val="000000"/>
              </a:buClr>
              <a:buSzPts val="2400"/>
              <a:buFont typeface="Calibri"/>
              <a:buChar char="•"/>
            </a:pPr>
            <a:r>
              <a:rPr lang="en" sz="2400">
                <a:solidFill>
                  <a:srgbClr val="000000"/>
                </a:solidFill>
                <a:latin typeface="Calibri"/>
                <a:ea typeface="Calibri"/>
                <a:cs typeface="Calibri"/>
                <a:sym typeface="Calibri"/>
              </a:rPr>
              <a:t>High School Coursework</a:t>
            </a:r>
            <a:endParaRPr sz="2400">
              <a:solidFill>
                <a:srgbClr val="000000"/>
              </a:solidFill>
              <a:latin typeface="Calibri"/>
              <a:ea typeface="Calibri"/>
              <a:cs typeface="Calibri"/>
              <a:sym typeface="Calibri"/>
            </a:endParaRPr>
          </a:p>
          <a:p>
            <a:pPr marL="914400" lvl="1" indent="-381000" algn="l" rtl="0">
              <a:lnSpc>
                <a:spcPct val="100000"/>
              </a:lnSpc>
              <a:spcBef>
                <a:spcPts val="0"/>
              </a:spcBef>
              <a:spcAft>
                <a:spcPts val="0"/>
              </a:spcAft>
              <a:buClr>
                <a:srgbClr val="000000"/>
              </a:buClr>
              <a:buSzPts val="2400"/>
              <a:buFont typeface="Calibri"/>
              <a:buChar char="•"/>
            </a:pPr>
            <a:r>
              <a:rPr lang="en" sz="2400">
                <a:solidFill>
                  <a:srgbClr val="000000"/>
                </a:solidFill>
                <a:latin typeface="Calibri"/>
                <a:ea typeface="Calibri"/>
                <a:cs typeface="Calibri"/>
                <a:sym typeface="Calibri"/>
              </a:rPr>
              <a:t>High School GPA</a:t>
            </a:r>
            <a:endParaRPr sz="2400">
              <a:solidFill>
                <a:srgbClr val="000000"/>
              </a:solidFill>
              <a:latin typeface="Calibri"/>
              <a:ea typeface="Calibri"/>
              <a:cs typeface="Calibri"/>
              <a:sym typeface="Calibri"/>
            </a:endParaRPr>
          </a:p>
          <a:p>
            <a:pPr marL="914400" lvl="1" indent="-381000" algn="l" rtl="0">
              <a:lnSpc>
                <a:spcPct val="100000"/>
              </a:lnSpc>
              <a:spcBef>
                <a:spcPts val="0"/>
              </a:spcBef>
              <a:spcAft>
                <a:spcPts val="0"/>
              </a:spcAft>
              <a:buClr>
                <a:srgbClr val="000000"/>
              </a:buClr>
              <a:buSzPts val="2400"/>
              <a:buFont typeface="Calibri"/>
              <a:buChar char="•"/>
            </a:pPr>
            <a:r>
              <a:rPr lang="en" sz="2400">
                <a:solidFill>
                  <a:srgbClr val="000000"/>
                </a:solidFill>
                <a:latin typeface="Calibri"/>
                <a:ea typeface="Calibri"/>
                <a:cs typeface="Calibri"/>
                <a:sym typeface="Calibri"/>
              </a:rPr>
              <a:t>High School Grades </a:t>
            </a:r>
            <a:endParaRPr sz="2400">
              <a:solidFill>
                <a:srgbClr val="0070C0"/>
              </a:solidFill>
              <a:latin typeface="Calibri"/>
              <a:ea typeface="Calibri"/>
              <a:cs typeface="Calibri"/>
              <a:sym typeface="Calibri"/>
            </a:endParaRPr>
          </a:p>
          <a:p>
            <a:pPr marL="457200" lvl="0" indent="-381000" algn="l" rtl="0">
              <a:lnSpc>
                <a:spcPct val="100000"/>
              </a:lnSpc>
              <a:spcBef>
                <a:spcPts val="0"/>
              </a:spcBef>
              <a:spcAft>
                <a:spcPts val="0"/>
              </a:spcAft>
              <a:buClr>
                <a:srgbClr val="000000"/>
              </a:buClr>
              <a:buSzPts val="2400"/>
              <a:buFont typeface="Calibri"/>
              <a:buChar char="•"/>
            </a:pPr>
            <a:r>
              <a:rPr lang="en" sz="2400">
                <a:solidFill>
                  <a:srgbClr val="000000"/>
                </a:solidFill>
                <a:latin typeface="Calibri"/>
                <a:ea typeface="Calibri"/>
                <a:cs typeface="Calibri"/>
                <a:sym typeface="Calibri"/>
              </a:rPr>
              <a:t>If colleges are not able to obtain official transcript data, they can use self-reported data or guided placement.</a:t>
            </a:r>
            <a:endParaRPr sz="24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5"/>
          <p:cNvSpPr txBox="1">
            <a:spLocks noGrp="1"/>
          </p:cNvSpPr>
          <p:nvPr>
            <p:ph type="title"/>
          </p:nvPr>
        </p:nvSpPr>
        <p:spPr>
          <a:xfrm>
            <a:off x="958238" y="273844"/>
            <a:ext cx="7534500" cy="994200"/>
          </a:xfrm>
          <a:prstGeom prst="rect">
            <a:avLst/>
          </a:prstGeom>
        </p:spPr>
        <p:txBody>
          <a:bodyPr spcFirstLastPara="1" wrap="square" lIns="68575" tIns="34275" rIns="68575" bIns="34275" anchor="ctr" anchorCtr="0">
            <a:normAutofit/>
          </a:bodyPr>
          <a:lstStyle/>
          <a:p>
            <a:pPr marL="0" lvl="0" indent="0" algn="ctr" rtl="0">
              <a:spcBef>
                <a:spcPts val="0"/>
              </a:spcBef>
              <a:spcAft>
                <a:spcPts val="0"/>
              </a:spcAft>
              <a:buNone/>
            </a:pPr>
            <a:r>
              <a:rPr lang="en" b="1"/>
              <a:t>AB 705 (Irwin, 2017)</a:t>
            </a:r>
            <a:endParaRPr b="1"/>
          </a:p>
        </p:txBody>
      </p:sp>
      <p:sp>
        <p:nvSpPr>
          <p:cNvPr id="89" name="Google Shape;89;p15"/>
          <p:cNvSpPr txBox="1">
            <a:spLocks noGrp="1"/>
          </p:cNvSpPr>
          <p:nvPr>
            <p:ph type="body" idx="1"/>
          </p:nvPr>
        </p:nvSpPr>
        <p:spPr>
          <a:xfrm>
            <a:off x="967550" y="1130101"/>
            <a:ext cx="7534500" cy="3533400"/>
          </a:xfrm>
          <a:prstGeom prst="rect">
            <a:avLst/>
          </a:prstGeom>
        </p:spPr>
        <p:txBody>
          <a:bodyPr spcFirstLastPara="1" wrap="square" lIns="68575" tIns="34275" rIns="68575" bIns="34275" anchor="t" anchorCtr="0">
            <a:noAutofit/>
          </a:bodyPr>
          <a:lstStyle/>
          <a:p>
            <a:pPr marL="457200" lvl="0" indent="-368300" algn="l" rtl="0">
              <a:lnSpc>
                <a:spcPct val="98181"/>
              </a:lnSpc>
              <a:spcBef>
                <a:spcPts val="0"/>
              </a:spcBef>
              <a:spcAft>
                <a:spcPts val="0"/>
              </a:spcAft>
              <a:buClr>
                <a:srgbClr val="000000"/>
              </a:buClr>
              <a:buSzPts val="2200"/>
              <a:buFont typeface="Calibri"/>
              <a:buChar char="•"/>
            </a:pPr>
            <a:r>
              <a:rPr lang="en" sz="2200">
                <a:solidFill>
                  <a:srgbClr val="000000"/>
                </a:solidFill>
                <a:latin typeface="Calibri"/>
                <a:ea typeface="Calibri"/>
                <a:cs typeface="Calibri"/>
                <a:sym typeface="Calibri"/>
              </a:rPr>
              <a:t>Colleges are allowed to place students into pre-transfer courses: </a:t>
            </a:r>
            <a:endParaRPr sz="2200">
              <a:solidFill>
                <a:srgbClr val="000000"/>
              </a:solidFill>
              <a:latin typeface="Calibri"/>
              <a:ea typeface="Calibri"/>
              <a:cs typeface="Calibri"/>
              <a:sym typeface="Calibri"/>
            </a:endParaRPr>
          </a:p>
          <a:p>
            <a:pPr marL="914400" lvl="1" indent="-355600" algn="l" rtl="0">
              <a:lnSpc>
                <a:spcPct val="98181"/>
              </a:lnSpc>
              <a:spcBef>
                <a:spcPts val="0"/>
              </a:spcBef>
              <a:spcAft>
                <a:spcPts val="0"/>
              </a:spcAft>
              <a:buClr>
                <a:srgbClr val="000000"/>
              </a:buClr>
              <a:buSzPts val="2000"/>
              <a:buFont typeface="Times New Roman"/>
              <a:buChar char="•"/>
            </a:pPr>
            <a:r>
              <a:rPr lang="en" sz="2000">
                <a:solidFill>
                  <a:srgbClr val="000000"/>
                </a:solidFill>
                <a:latin typeface="Calibri"/>
                <a:ea typeface="Calibri"/>
                <a:cs typeface="Calibri"/>
                <a:sym typeface="Calibri"/>
              </a:rPr>
              <a:t>only if students are highly unlikely to pass the transfer-level* course; </a:t>
            </a:r>
            <a:r>
              <a:rPr lang="en" sz="2000" b="1">
                <a:solidFill>
                  <a:srgbClr val="000000"/>
                </a:solidFill>
                <a:latin typeface="Calibri"/>
                <a:ea typeface="Calibri"/>
                <a:cs typeface="Calibri"/>
                <a:sym typeface="Calibri"/>
              </a:rPr>
              <a:t>and</a:t>
            </a:r>
            <a:endParaRPr sz="2000" b="1">
              <a:solidFill>
                <a:srgbClr val="000000"/>
              </a:solidFill>
              <a:latin typeface="Calibri"/>
              <a:ea typeface="Calibri"/>
              <a:cs typeface="Calibri"/>
              <a:sym typeface="Calibri"/>
            </a:endParaRPr>
          </a:p>
          <a:p>
            <a:pPr marL="914400" lvl="1" indent="-355600" algn="l" rtl="0">
              <a:lnSpc>
                <a:spcPct val="98181"/>
              </a:lnSpc>
              <a:spcBef>
                <a:spcPts val="0"/>
              </a:spcBef>
              <a:spcAft>
                <a:spcPts val="0"/>
              </a:spcAft>
              <a:buClr>
                <a:srgbClr val="000000"/>
              </a:buClr>
              <a:buSzPts val="2000"/>
              <a:buFont typeface="Calibri"/>
              <a:buChar char="•"/>
            </a:pPr>
            <a:r>
              <a:rPr lang="en" sz="2000">
                <a:solidFill>
                  <a:srgbClr val="000000"/>
                </a:solidFill>
                <a:latin typeface="Calibri"/>
                <a:ea typeface="Calibri"/>
                <a:cs typeface="Calibri"/>
                <a:sym typeface="Calibri"/>
              </a:rPr>
              <a:t>if placement in the pre-transfer course would maximize the likelihood that a student would complete transfer-level English or mathematics within a one-year timeframe or for ESL within a three-year timeframe.</a:t>
            </a:r>
            <a:endParaRPr sz="2000">
              <a:solidFill>
                <a:srgbClr val="000000"/>
              </a:solidFill>
              <a:latin typeface="Calibri"/>
              <a:ea typeface="Calibri"/>
              <a:cs typeface="Calibri"/>
              <a:sym typeface="Calibri"/>
            </a:endParaRPr>
          </a:p>
          <a:p>
            <a:pPr marL="457200" lvl="0" indent="-368300" algn="l" rtl="0">
              <a:lnSpc>
                <a:spcPct val="98181"/>
              </a:lnSpc>
              <a:spcBef>
                <a:spcPts val="0"/>
              </a:spcBef>
              <a:spcAft>
                <a:spcPts val="0"/>
              </a:spcAft>
              <a:buClr>
                <a:srgbClr val="000000"/>
              </a:buClr>
              <a:buSzPts val="2200"/>
              <a:buFont typeface="Calibri"/>
              <a:buChar char="•"/>
            </a:pPr>
            <a:r>
              <a:rPr lang="en" sz="2200">
                <a:solidFill>
                  <a:srgbClr val="000000"/>
                </a:solidFill>
                <a:latin typeface="Calibri"/>
                <a:ea typeface="Calibri"/>
                <a:cs typeface="Calibri"/>
                <a:sym typeface="Calibri"/>
              </a:rPr>
              <a:t>In addition, colleges are required to use a student’s high school performance in their placement procedures when that data is reasonably available. </a:t>
            </a:r>
            <a:endParaRPr sz="2200">
              <a:solidFill>
                <a:srgbClr val="000000"/>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6"/>
          <p:cNvSpPr txBox="1">
            <a:spLocks noGrp="1"/>
          </p:cNvSpPr>
          <p:nvPr>
            <p:ph type="title"/>
          </p:nvPr>
        </p:nvSpPr>
        <p:spPr>
          <a:xfrm>
            <a:off x="958238" y="273844"/>
            <a:ext cx="7534500" cy="994200"/>
          </a:xfrm>
          <a:prstGeom prst="rect">
            <a:avLst/>
          </a:prstGeom>
        </p:spPr>
        <p:txBody>
          <a:bodyPr spcFirstLastPara="1" wrap="square" lIns="68575" tIns="34275" rIns="68575" bIns="34275" anchor="ctr" anchorCtr="0">
            <a:normAutofit/>
          </a:bodyPr>
          <a:lstStyle/>
          <a:p>
            <a:pPr marL="0" lvl="0" indent="0" algn="ctr" rtl="0">
              <a:spcBef>
                <a:spcPts val="0"/>
              </a:spcBef>
              <a:spcAft>
                <a:spcPts val="0"/>
              </a:spcAft>
              <a:buNone/>
            </a:pPr>
            <a:r>
              <a:rPr lang="en" b="1"/>
              <a:t>AB 705 (Irwin, 2017)</a:t>
            </a:r>
            <a:endParaRPr b="1"/>
          </a:p>
        </p:txBody>
      </p:sp>
      <p:sp>
        <p:nvSpPr>
          <p:cNvPr id="95" name="Google Shape;95;p16"/>
          <p:cNvSpPr txBox="1">
            <a:spLocks noGrp="1"/>
          </p:cNvSpPr>
          <p:nvPr>
            <p:ph type="body" idx="1"/>
          </p:nvPr>
        </p:nvSpPr>
        <p:spPr>
          <a:xfrm>
            <a:off x="958238" y="1348740"/>
            <a:ext cx="7543800" cy="3314700"/>
          </a:xfrm>
          <a:prstGeom prst="rect">
            <a:avLst/>
          </a:prstGeom>
        </p:spPr>
        <p:txBody>
          <a:bodyPr spcFirstLastPara="1" wrap="square" lIns="68575" tIns="34275" rIns="68575" bIns="34275" anchor="t" anchorCtr="0">
            <a:noAutofit/>
          </a:bodyPr>
          <a:lstStyle/>
          <a:p>
            <a:pPr marL="457200" lvl="0" indent="-381000" algn="l" rtl="0">
              <a:lnSpc>
                <a:spcPct val="100000"/>
              </a:lnSpc>
              <a:spcBef>
                <a:spcPts val="600"/>
              </a:spcBef>
              <a:spcAft>
                <a:spcPts val="0"/>
              </a:spcAft>
              <a:buClr>
                <a:srgbClr val="000000"/>
              </a:buClr>
              <a:buSzPts val="2400"/>
              <a:buFont typeface="Calibri"/>
              <a:buChar char="•"/>
            </a:pPr>
            <a:r>
              <a:rPr lang="en" sz="2400">
                <a:solidFill>
                  <a:srgbClr val="000000"/>
                </a:solidFill>
                <a:latin typeface="Calibri"/>
                <a:ea typeface="Calibri"/>
                <a:cs typeface="Calibri"/>
                <a:sym typeface="Calibri"/>
              </a:rPr>
              <a:t>Per the memo from the Chancellor’s Office (March 22, 2018), a one-year timeframe will be two semesters (or three quarters).</a:t>
            </a:r>
            <a:endParaRPr sz="2400">
              <a:solidFill>
                <a:srgbClr val="000000"/>
              </a:solidFill>
              <a:latin typeface="Calibri"/>
              <a:ea typeface="Calibri"/>
              <a:cs typeface="Calibri"/>
              <a:sym typeface="Calibri"/>
            </a:endParaRPr>
          </a:p>
          <a:p>
            <a:pPr marL="0" lvl="0" indent="0" algn="l" rtl="0">
              <a:lnSpc>
                <a:spcPct val="100000"/>
              </a:lnSpc>
              <a:spcBef>
                <a:spcPts val="600"/>
              </a:spcBef>
              <a:spcAft>
                <a:spcPts val="0"/>
              </a:spcAft>
              <a:buNone/>
            </a:pPr>
            <a:endParaRPr sz="2400">
              <a:solidFill>
                <a:srgbClr val="000000"/>
              </a:solidFill>
              <a:latin typeface="Calibri"/>
              <a:ea typeface="Calibri"/>
              <a:cs typeface="Calibri"/>
              <a:sym typeface="Calibri"/>
            </a:endParaRPr>
          </a:p>
          <a:p>
            <a:pPr marL="457200" lvl="0" indent="-381000" algn="l" rtl="0">
              <a:lnSpc>
                <a:spcPct val="100000"/>
              </a:lnSpc>
              <a:spcBef>
                <a:spcPts val="600"/>
              </a:spcBef>
              <a:spcAft>
                <a:spcPts val="0"/>
              </a:spcAft>
              <a:buClr>
                <a:srgbClr val="000000"/>
              </a:buClr>
              <a:buSzPts val="2400"/>
              <a:buFont typeface="Calibri"/>
              <a:buChar char="•"/>
            </a:pPr>
            <a:r>
              <a:rPr lang="en" sz="2400">
                <a:solidFill>
                  <a:srgbClr val="000000"/>
                </a:solidFill>
                <a:latin typeface="Calibri"/>
                <a:ea typeface="Calibri"/>
                <a:cs typeface="Calibri"/>
                <a:sym typeface="Calibri"/>
              </a:rPr>
              <a:t>If a student were placed more than one level or more below transfer, it would be nearly impossible for them to complete transfer level course work in one year at a semester college.</a:t>
            </a:r>
            <a:endParaRPr sz="2400">
              <a:solidFill>
                <a:srgbClr val="000000"/>
              </a:solidFill>
              <a:latin typeface="Calibri"/>
              <a:ea typeface="Calibri"/>
              <a:cs typeface="Calibri"/>
              <a:sym typeface="Calibri"/>
            </a:endParaRPr>
          </a:p>
          <a:p>
            <a:pPr marL="0" lvl="0" indent="0" algn="l" rtl="0">
              <a:lnSpc>
                <a:spcPct val="100000"/>
              </a:lnSpc>
              <a:spcBef>
                <a:spcPts val="800"/>
              </a:spcBef>
              <a:spcAft>
                <a:spcPts val="0"/>
              </a:spcAft>
              <a:buNone/>
            </a:pPr>
            <a:endParaRPr sz="2400">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7"/>
          <p:cNvSpPr txBox="1">
            <a:spLocks noGrp="1"/>
          </p:cNvSpPr>
          <p:nvPr>
            <p:ph type="title"/>
          </p:nvPr>
        </p:nvSpPr>
        <p:spPr>
          <a:xfrm>
            <a:off x="958238" y="273844"/>
            <a:ext cx="7534500" cy="994200"/>
          </a:xfrm>
          <a:prstGeom prst="rect">
            <a:avLst/>
          </a:prstGeom>
        </p:spPr>
        <p:txBody>
          <a:bodyPr spcFirstLastPara="1" wrap="square" lIns="68575" tIns="34275" rIns="68575" bIns="34275" anchor="ctr" anchorCtr="0">
            <a:normAutofit/>
          </a:bodyPr>
          <a:lstStyle/>
          <a:p>
            <a:pPr marL="0" lvl="0" indent="0" algn="ctr" rtl="0">
              <a:spcBef>
                <a:spcPts val="0"/>
              </a:spcBef>
              <a:spcAft>
                <a:spcPts val="0"/>
              </a:spcAft>
              <a:buNone/>
            </a:pPr>
            <a:r>
              <a:rPr lang="en" b="1"/>
              <a:t>AB 1705 (Irwin, 2022) - Proposed</a:t>
            </a:r>
            <a:endParaRPr b="1"/>
          </a:p>
        </p:txBody>
      </p:sp>
      <p:sp>
        <p:nvSpPr>
          <p:cNvPr id="101" name="Google Shape;101;p17"/>
          <p:cNvSpPr txBox="1">
            <a:spLocks noGrp="1"/>
          </p:cNvSpPr>
          <p:nvPr>
            <p:ph type="body" idx="1"/>
          </p:nvPr>
        </p:nvSpPr>
        <p:spPr>
          <a:xfrm>
            <a:off x="958238" y="1348740"/>
            <a:ext cx="7543800" cy="3314700"/>
          </a:xfrm>
          <a:prstGeom prst="rect">
            <a:avLst/>
          </a:prstGeom>
        </p:spPr>
        <p:txBody>
          <a:bodyPr spcFirstLastPara="1" wrap="square" lIns="68575" tIns="34275" rIns="68575" bIns="34275" anchor="t" anchorCtr="0">
            <a:noAutofit/>
          </a:bodyPr>
          <a:lstStyle/>
          <a:p>
            <a:pPr marL="0" lvl="0" indent="0" algn="l" rtl="0">
              <a:lnSpc>
                <a:spcPct val="100000"/>
              </a:lnSpc>
              <a:spcBef>
                <a:spcPts val="600"/>
              </a:spcBef>
              <a:spcAft>
                <a:spcPts val="0"/>
              </a:spcAft>
              <a:buNone/>
            </a:pPr>
            <a:r>
              <a:rPr lang="en" sz="2000">
                <a:solidFill>
                  <a:srgbClr val="000000"/>
                </a:solidFill>
                <a:highlight>
                  <a:srgbClr val="FFFFFF"/>
                </a:highlight>
                <a:latin typeface="Calibri"/>
                <a:ea typeface="Calibri"/>
                <a:cs typeface="Calibri"/>
                <a:sym typeface="Calibri"/>
              </a:rPr>
              <a:t>Intent of Legislature:</a:t>
            </a:r>
            <a:endParaRPr sz="2000">
              <a:solidFill>
                <a:srgbClr val="000000"/>
              </a:solidFill>
              <a:highlight>
                <a:srgbClr val="FFFFFF"/>
              </a:highlight>
              <a:latin typeface="Calibri"/>
              <a:ea typeface="Calibri"/>
              <a:cs typeface="Calibri"/>
              <a:sym typeface="Calibri"/>
            </a:endParaRPr>
          </a:p>
          <a:p>
            <a:pPr marL="0" lvl="0" indent="0" algn="l" rtl="0">
              <a:lnSpc>
                <a:spcPct val="100000"/>
              </a:lnSpc>
              <a:spcBef>
                <a:spcPts val="600"/>
              </a:spcBef>
              <a:spcAft>
                <a:spcPts val="0"/>
              </a:spcAft>
              <a:buNone/>
            </a:pPr>
            <a:r>
              <a:rPr lang="en" sz="2000">
                <a:solidFill>
                  <a:srgbClr val="000000"/>
                </a:solidFill>
                <a:highlight>
                  <a:srgbClr val="FFFFFF"/>
                </a:highlight>
                <a:latin typeface="Calibri"/>
                <a:ea typeface="Calibri"/>
                <a:cs typeface="Calibri"/>
                <a:sym typeface="Calibri"/>
              </a:rPr>
              <a:t>All United States high school graduate students and those who have received a General Equivalency Diploma (GED), regardless of background or special population status, </a:t>
            </a:r>
            <a:r>
              <a:rPr lang="en" sz="2000">
                <a:solidFill>
                  <a:srgbClr val="000000"/>
                </a:solidFill>
                <a:latin typeface="Calibri"/>
                <a:ea typeface="Calibri"/>
                <a:cs typeface="Calibri"/>
                <a:sym typeface="Calibri"/>
              </a:rPr>
              <a:t>who plan to pursue a</a:t>
            </a:r>
            <a:r>
              <a:rPr lang="en" sz="2000">
                <a:solidFill>
                  <a:srgbClr val="000000"/>
                </a:solidFill>
                <a:highlight>
                  <a:srgbClr val="FFFFFF"/>
                </a:highlight>
                <a:latin typeface="Calibri"/>
                <a:ea typeface="Calibri"/>
                <a:cs typeface="Calibri"/>
                <a:sym typeface="Calibri"/>
              </a:rPr>
              <a:t> certificate, degree, or transfer</a:t>
            </a:r>
            <a:r>
              <a:rPr lang="en" sz="2000">
                <a:solidFill>
                  <a:srgbClr val="000000"/>
                </a:solidFill>
                <a:latin typeface="Calibri"/>
                <a:ea typeface="Calibri"/>
                <a:cs typeface="Calibri"/>
                <a:sym typeface="Calibri"/>
              </a:rPr>
              <a:t> program</a:t>
            </a:r>
            <a:r>
              <a:rPr lang="en" sz="2000">
                <a:solidFill>
                  <a:srgbClr val="000000"/>
                </a:solidFill>
                <a:highlight>
                  <a:srgbClr val="FFFFFF"/>
                </a:highlight>
                <a:latin typeface="Calibri"/>
                <a:ea typeface="Calibri"/>
                <a:cs typeface="Calibri"/>
                <a:sym typeface="Calibri"/>
              </a:rPr>
              <a:t> offered by the California Community Colleges,</a:t>
            </a:r>
            <a:r>
              <a:rPr lang="en" sz="2000">
                <a:solidFill>
                  <a:srgbClr val="000000"/>
                </a:solidFill>
                <a:latin typeface="Calibri"/>
                <a:ea typeface="Calibri"/>
                <a:cs typeface="Calibri"/>
                <a:sym typeface="Calibri"/>
              </a:rPr>
              <a:t> shall</a:t>
            </a:r>
            <a:r>
              <a:rPr lang="en" sz="2000">
                <a:solidFill>
                  <a:srgbClr val="000000"/>
                </a:solidFill>
                <a:highlight>
                  <a:srgbClr val="FFFFFF"/>
                </a:highlight>
                <a:latin typeface="Calibri"/>
                <a:ea typeface="Calibri"/>
                <a:cs typeface="Calibri"/>
                <a:sym typeface="Calibri"/>
              </a:rPr>
              <a:t> be directly placed</a:t>
            </a:r>
            <a:r>
              <a:rPr lang="en" sz="2000">
                <a:solidFill>
                  <a:srgbClr val="000000"/>
                </a:solidFill>
                <a:latin typeface="Calibri"/>
                <a:ea typeface="Calibri"/>
                <a:cs typeface="Calibri"/>
                <a:sym typeface="Calibri"/>
              </a:rPr>
              <a:t> into, and, when beginning coursework in English or mathematics, shall be enrolled in,</a:t>
            </a:r>
            <a:r>
              <a:rPr lang="en" sz="2000">
                <a:solidFill>
                  <a:srgbClr val="000000"/>
                </a:solidFill>
                <a:highlight>
                  <a:srgbClr val="FFFFFF"/>
                </a:highlight>
                <a:latin typeface="Calibri"/>
                <a:ea typeface="Calibri"/>
                <a:cs typeface="Calibri"/>
                <a:sym typeface="Calibri"/>
              </a:rPr>
              <a:t> transfer-level English and mathematics courses if </a:t>
            </a:r>
            <a:r>
              <a:rPr lang="en" sz="2000">
                <a:solidFill>
                  <a:srgbClr val="000000"/>
                </a:solidFill>
                <a:latin typeface="Calibri"/>
                <a:ea typeface="Calibri"/>
                <a:cs typeface="Calibri"/>
                <a:sym typeface="Calibri"/>
              </a:rPr>
              <a:t>their program requires mathematics or English.</a:t>
            </a:r>
            <a:endParaRPr sz="2000">
              <a:solidFill>
                <a:srgbClr val="000000"/>
              </a:solidFill>
              <a:latin typeface="Calibri"/>
              <a:ea typeface="Calibri"/>
              <a:cs typeface="Calibri"/>
              <a:sym typeface="Calibri"/>
            </a:endParaRPr>
          </a:p>
          <a:p>
            <a:pPr marL="0" lvl="0" indent="0" algn="l" rtl="0">
              <a:lnSpc>
                <a:spcPct val="100000"/>
              </a:lnSpc>
              <a:spcBef>
                <a:spcPts val="800"/>
              </a:spcBef>
              <a:spcAft>
                <a:spcPts val="0"/>
              </a:spcAft>
              <a:buNone/>
            </a:pPr>
            <a:endParaRPr sz="24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ASCCC Curriculum Inst. 2020 Theme">
  <a:themeElements>
    <a:clrScheme name="ASCCC CNEI 2022">
      <a:dk1>
        <a:srgbClr val="005595"/>
      </a:dk1>
      <a:lt1>
        <a:srgbClr val="FFFFFF"/>
      </a:lt1>
      <a:dk2>
        <a:srgbClr val="3871C7"/>
      </a:dk2>
      <a:lt2>
        <a:srgbClr val="D8E9F0"/>
      </a:lt2>
      <a:accent1>
        <a:srgbClr val="B12000"/>
      </a:accent1>
      <a:accent2>
        <a:srgbClr val="A07DBB"/>
      </a:accent2>
      <a:accent3>
        <a:srgbClr val="658AD3"/>
      </a:accent3>
      <a:accent4>
        <a:srgbClr val="C26179"/>
      </a:accent4>
      <a:accent5>
        <a:srgbClr val="ED887B"/>
      </a:accent5>
      <a:accent6>
        <a:srgbClr val="EEC983"/>
      </a:accent6>
      <a:hlink>
        <a:srgbClr val="005B95"/>
      </a:hlink>
      <a:folHlink>
        <a:srgbClr val="00559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1568</Words>
  <Application>Microsoft Macintosh PowerPoint</Application>
  <PresentationFormat>On-screen Show (16:9)</PresentationFormat>
  <Paragraphs>142</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Palatino</vt:lpstr>
      <vt:lpstr>Times New Roman</vt:lpstr>
      <vt:lpstr>ASCCC Curriculum Inst. 2020 Theme</vt:lpstr>
      <vt:lpstr>Equitable Placement and Enrollment for Career, Technical, and Noncredit Education Programs  Friday, May 13 | 9:00-10:30 </vt:lpstr>
      <vt:lpstr>Presenters</vt:lpstr>
      <vt:lpstr>Getting Started…</vt:lpstr>
      <vt:lpstr>PowerPoint Presentation</vt:lpstr>
      <vt:lpstr>Placement and Enrollment</vt:lpstr>
      <vt:lpstr>AB 705 (Irwin, 2017)</vt:lpstr>
      <vt:lpstr>AB 705 (Irwin, 2017)</vt:lpstr>
      <vt:lpstr>AB 705 (Irwin, 2017)</vt:lpstr>
      <vt:lpstr>AB 1705 (Irwin, 2022) - Proposed</vt:lpstr>
      <vt:lpstr>AB 1705 (Irwin, 2022) - Proposed</vt:lpstr>
      <vt:lpstr>AB 1705 (Irwin, 2022) - Proposed</vt:lpstr>
      <vt:lpstr>AB 1705 (Irwin, 2022) - Proposed</vt:lpstr>
      <vt:lpstr>Impact on Career, Technical, and Noncredit Educational Programs</vt:lpstr>
      <vt:lpstr>Opportunities and Challenges For Students Selecting or Enrolling in Career, Technical, or Noncredit Programs</vt:lpstr>
      <vt:lpstr>What Questions Should Your Colleges be Asking about Equitable Placement and Enrollment?</vt:lpstr>
      <vt:lpstr>What Questions Should Your Colleges be Asking about Equitable Placement and Enrollment?</vt:lpstr>
      <vt:lpstr>What Questions Should Your Colleges be Asking about Equitable Placement and Enrollment?</vt:lpstr>
      <vt:lpstr>ASCCC Support</vt:lpstr>
      <vt:lpstr>ASCCC Support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Equitable Placement and Enrollment for Career, Technical, and Noncredit Education Programs  Friday, May 13 | 9:00-10:30 </dc:title>
  <cp:lastModifiedBy>May, Virginia</cp:lastModifiedBy>
  <cp:revision>2</cp:revision>
  <dcterms:modified xsi:type="dcterms:W3CDTF">2022-05-11T22:33:50Z</dcterms:modified>
</cp:coreProperties>
</file>