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3" r:id="rId2"/>
  </p:sldMasterIdLst>
  <p:notesMasterIdLst>
    <p:notesMasterId r:id="rId14"/>
  </p:notesMasterIdLst>
  <p:sldIdLst>
    <p:sldId id="256" r:id="rId3"/>
    <p:sldId id="257" r:id="rId4"/>
    <p:sldId id="28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hcHKUd+iskT5XHDPFGF4/Awzw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8791" autoAdjust="0"/>
  </p:normalViewPr>
  <p:slideViewPr>
    <p:cSldViewPr snapToGrid="0" snapToObjects="1">
      <p:cViewPr varScale="1">
        <p:scale>
          <a:sx n="85" d="100"/>
          <a:sy n="85" d="100"/>
        </p:scale>
        <p:origin x="42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725C90-EA08-4A39-B5ED-6A91AE073352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9DCBFA2-97F0-48DA-A7D0-AB052CC34E80}">
      <dgm:prSet phldrT="[Text]" custT="1"/>
      <dgm:spPr/>
      <dgm:t>
        <a:bodyPr/>
        <a:lstStyle/>
        <a:p>
          <a:r>
            <a:rPr lang="en-US" sz="2800" b="1" dirty="0"/>
            <a:t>Noncredit Course Categories </a:t>
          </a:r>
          <a:endParaRPr lang="en-US" sz="2800" dirty="0"/>
        </a:p>
      </dgm:t>
    </dgm:pt>
    <dgm:pt modelId="{9BBFC4BA-91F8-4186-A1E2-1E3C5C9BED40}" type="parTrans" cxnId="{33D7E52F-88A4-4E06-B3C2-483A463B1C80}">
      <dgm:prSet/>
      <dgm:spPr/>
      <dgm:t>
        <a:bodyPr/>
        <a:lstStyle/>
        <a:p>
          <a:endParaRPr lang="en-US"/>
        </a:p>
      </dgm:t>
    </dgm:pt>
    <dgm:pt modelId="{A7A3D5EA-9548-4179-96ED-1EEBC27582BB}" type="sibTrans" cxnId="{33D7E52F-88A4-4E06-B3C2-483A463B1C80}">
      <dgm:prSet/>
      <dgm:spPr/>
      <dgm:t>
        <a:bodyPr/>
        <a:lstStyle/>
        <a:p>
          <a:endParaRPr lang="en-US"/>
        </a:p>
      </dgm:t>
    </dgm:pt>
    <dgm:pt modelId="{20DDDCF5-538A-4E63-8FE8-0BF0415BE49F}">
      <dgm:prSet phldrT="[Text]"/>
      <dgm:spPr/>
      <dgm:t>
        <a:bodyPr/>
        <a:lstStyle/>
        <a:p>
          <a:r>
            <a: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ESL</a:t>
          </a:r>
        </a:p>
      </dgm:t>
    </dgm:pt>
    <dgm:pt modelId="{6AA4974B-93D7-41B4-AC44-8226DD9C75A7}" type="parTrans" cxnId="{583466DF-FA9C-4BD3-BD9B-9B33CAD9B87F}">
      <dgm:prSet/>
      <dgm:spPr/>
      <dgm:t>
        <a:bodyPr/>
        <a:lstStyle/>
        <a:p>
          <a:endParaRPr lang="en-US"/>
        </a:p>
      </dgm:t>
    </dgm:pt>
    <dgm:pt modelId="{3CF310FA-1B14-4E76-813F-ADE0D2DE4FCC}" type="sibTrans" cxnId="{583466DF-FA9C-4BD3-BD9B-9B33CAD9B87F}">
      <dgm:prSet/>
      <dgm:spPr/>
      <dgm:t>
        <a:bodyPr/>
        <a:lstStyle/>
        <a:p>
          <a:endParaRPr lang="en-US"/>
        </a:p>
      </dgm:t>
    </dgm:pt>
    <dgm:pt modelId="{86D913A0-B97E-47DE-A8D8-88C810A187DA}">
      <dgm:prSet phldrT="[Text]"/>
      <dgm:spPr/>
      <dgm:t>
        <a:bodyPr/>
        <a:lstStyle/>
        <a:p>
          <a:r>
            <a:rPr lang="en-US" b="1" dirty="0"/>
            <a:t>Immigrant Education</a:t>
          </a:r>
        </a:p>
      </dgm:t>
    </dgm:pt>
    <dgm:pt modelId="{90D8BB21-B978-48B8-8BB4-D7CACD6035E5}" type="parTrans" cxnId="{AACC7EDF-0B02-4371-AEA7-4CAA5231DCB1}">
      <dgm:prSet/>
      <dgm:spPr/>
      <dgm:t>
        <a:bodyPr/>
        <a:lstStyle/>
        <a:p>
          <a:endParaRPr lang="en-US"/>
        </a:p>
      </dgm:t>
    </dgm:pt>
    <dgm:pt modelId="{D9730DD1-AAEF-4A5A-A712-4E8A0BFCE4E8}" type="sibTrans" cxnId="{AACC7EDF-0B02-4371-AEA7-4CAA5231DCB1}">
      <dgm:prSet/>
      <dgm:spPr/>
      <dgm:t>
        <a:bodyPr/>
        <a:lstStyle/>
        <a:p>
          <a:endParaRPr lang="en-US"/>
        </a:p>
      </dgm:t>
    </dgm:pt>
    <dgm:pt modelId="{72DE7BD6-F2F8-4BE2-853C-856BD2A300EF}">
      <dgm:prSet phldrT="[Text]"/>
      <dgm:spPr/>
      <dgm:t>
        <a:bodyPr/>
        <a:lstStyle/>
        <a:p>
          <a:r>
            <a:rPr lang="en-US" b="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Elementary and Secondary Basic Skills</a:t>
          </a:r>
        </a:p>
      </dgm:t>
    </dgm:pt>
    <dgm:pt modelId="{7CCC09A3-9849-49B2-8D1D-88D20B368E32}" type="parTrans" cxnId="{E2534F4F-DC88-47D0-A2F6-C09B0B331457}">
      <dgm:prSet/>
      <dgm:spPr/>
      <dgm:t>
        <a:bodyPr/>
        <a:lstStyle/>
        <a:p>
          <a:endParaRPr lang="en-US"/>
        </a:p>
      </dgm:t>
    </dgm:pt>
    <dgm:pt modelId="{D48D3B91-724E-4E22-B3F5-1FC09E455FEB}" type="sibTrans" cxnId="{E2534F4F-DC88-47D0-A2F6-C09B0B331457}">
      <dgm:prSet/>
      <dgm:spPr/>
      <dgm:t>
        <a:bodyPr/>
        <a:lstStyle/>
        <a:p>
          <a:endParaRPr lang="en-US"/>
        </a:p>
      </dgm:t>
    </dgm:pt>
    <dgm:pt modelId="{F177E140-FEDC-4148-A7BC-203ABF69FECB}">
      <dgm:prSet phldrT="[Text]"/>
      <dgm:spPr/>
      <dgm:t>
        <a:bodyPr/>
        <a:lstStyle/>
        <a:p>
          <a:r>
            <a:rPr lang="en-US" b="1" dirty="0"/>
            <a:t>Health and Safety</a:t>
          </a:r>
        </a:p>
      </dgm:t>
    </dgm:pt>
    <dgm:pt modelId="{4F8816DA-C651-4DDD-A303-6CD86FAC55F8}" type="parTrans" cxnId="{8D1DBD9F-C9D7-43AD-AA78-40262D0D2B99}">
      <dgm:prSet/>
      <dgm:spPr/>
      <dgm:t>
        <a:bodyPr/>
        <a:lstStyle/>
        <a:p>
          <a:endParaRPr lang="en-US"/>
        </a:p>
      </dgm:t>
    </dgm:pt>
    <dgm:pt modelId="{7CCD822D-F477-4BE3-9234-62799C4E7C3E}" type="sibTrans" cxnId="{8D1DBD9F-C9D7-43AD-AA78-40262D0D2B99}">
      <dgm:prSet/>
      <dgm:spPr/>
      <dgm:t>
        <a:bodyPr/>
        <a:lstStyle/>
        <a:p>
          <a:endParaRPr lang="en-US"/>
        </a:p>
      </dgm:t>
    </dgm:pt>
    <dgm:pt modelId="{4A0A8627-6AEE-463D-A282-C864B58C0AFD}">
      <dgm:prSet phldrT="[Text]"/>
      <dgm:spPr/>
      <dgm:t>
        <a:bodyPr/>
        <a:lstStyle/>
        <a:p>
          <a:r>
            <a:rPr lang="en-US" b="1" dirty="0"/>
            <a:t>Substantial Disabilities</a:t>
          </a:r>
        </a:p>
      </dgm:t>
    </dgm:pt>
    <dgm:pt modelId="{3EBBE4C2-DFF6-4C58-AB52-80EDF02B3B29}" type="parTrans" cxnId="{6F3D3EF0-4F83-4398-9521-20E8D559A8DB}">
      <dgm:prSet/>
      <dgm:spPr/>
      <dgm:t>
        <a:bodyPr/>
        <a:lstStyle/>
        <a:p>
          <a:endParaRPr lang="en-US"/>
        </a:p>
      </dgm:t>
    </dgm:pt>
    <dgm:pt modelId="{44267DF4-2B75-4AF6-BD7A-26E84E02713F}" type="sibTrans" cxnId="{6F3D3EF0-4F83-4398-9521-20E8D559A8DB}">
      <dgm:prSet/>
      <dgm:spPr/>
      <dgm:t>
        <a:bodyPr/>
        <a:lstStyle/>
        <a:p>
          <a:endParaRPr lang="en-US"/>
        </a:p>
      </dgm:t>
    </dgm:pt>
    <dgm:pt modelId="{87138B5A-F3E6-4100-8082-103A88A1BF1A}">
      <dgm:prSet phldrT="[Text]"/>
      <dgm:spPr/>
      <dgm:t>
        <a:bodyPr/>
        <a:lstStyle/>
        <a:p>
          <a:r>
            <a:rPr lang="en-US" b="1" dirty="0"/>
            <a:t>Parenting</a:t>
          </a:r>
        </a:p>
      </dgm:t>
    </dgm:pt>
    <dgm:pt modelId="{EF1E0905-A0DE-41BF-BCD5-49022D5E8279}" type="parTrans" cxnId="{50E7FF51-F1A9-4583-9653-551032919F34}">
      <dgm:prSet/>
      <dgm:spPr/>
      <dgm:t>
        <a:bodyPr/>
        <a:lstStyle/>
        <a:p>
          <a:endParaRPr lang="en-US"/>
        </a:p>
      </dgm:t>
    </dgm:pt>
    <dgm:pt modelId="{5D8B4EFA-F180-4FB4-991D-93D12DBE6760}" type="sibTrans" cxnId="{50E7FF51-F1A9-4583-9653-551032919F34}">
      <dgm:prSet/>
      <dgm:spPr/>
      <dgm:t>
        <a:bodyPr/>
        <a:lstStyle/>
        <a:p>
          <a:endParaRPr lang="en-US"/>
        </a:p>
      </dgm:t>
    </dgm:pt>
    <dgm:pt modelId="{C5A364BB-1460-4226-8D13-97574E6D5D9A}">
      <dgm:prSet phldrT="[Text]"/>
      <dgm:spPr/>
      <dgm:t>
        <a:bodyPr/>
        <a:lstStyle/>
        <a:p>
          <a:r>
            <a:rPr lang="en-US" b="1" dirty="0"/>
            <a:t>Home Economics</a:t>
          </a:r>
        </a:p>
      </dgm:t>
    </dgm:pt>
    <dgm:pt modelId="{B92966F1-2175-45BA-9D17-4AC681B16E5A}" type="parTrans" cxnId="{46FB035F-1C8A-42FE-AB8C-5FB622E90D45}">
      <dgm:prSet/>
      <dgm:spPr/>
      <dgm:t>
        <a:bodyPr/>
        <a:lstStyle/>
        <a:p>
          <a:endParaRPr lang="en-US"/>
        </a:p>
      </dgm:t>
    </dgm:pt>
    <dgm:pt modelId="{D7A151B9-C5F9-4CBF-B154-649859BDD414}" type="sibTrans" cxnId="{46FB035F-1C8A-42FE-AB8C-5FB622E90D45}">
      <dgm:prSet/>
      <dgm:spPr/>
      <dgm:t>
        <a:bodyPr/>
        <a:lstStyle/>
        <a:p>
          <a:endParaRPr lang="en-US"/>
        </a:p>
      </dgm:t>
    </dgm:pt>
    <dgm:pt modelId="{E13E5A6E-5039-42E4-B495-FD1ACA5EA8D2}">
      <dgm:prSet phldrT="[Text]"/>
      <dgm:spPr/>
      <dgm:t>
        <a:bodyPr/>
        <a:lstStyle/>
        <a:p>
          <a:r>
            <a:rPr lang="en-US" b="1" dirty="0"/>
            <a:t>Older Adults</a:t>
          </a:r>
        </a:p>
      </dgm:t>
    </dgm:pt>
    <dgm:pt modelId="{F54AEA81-1614-4174-8256-9CCA1D160C15}" type="parTrans" cxnId="{6ED0925B-A3A8-46EB-9900-04563B975CA3}">
      <dgm:prSet/>
      <dgm:spPr/>
      <dgm:t>
        <a:bodyPr/>
        <a:lstStyle/>
        <a:p>
          <a:endParaRPr lang="en-US"/>
        </a:p>
      </dgm:t>
    </dgm:pt>
    <dgm:pt modelId="{A5C85FD7-0D98-4414-8272-848E5E4B4815}" type="sibTrans" cxnId="{6ED0925B-A3A8-46EB-9900-04563B975CA3}">
      <dgm:prSet/>
      <dgm:spPr/>
      <dgm:t>
        <a:bodyPr/>
        <a:lstStyle/>
        <a:p>
          <a:endParaRPr lang="en-US"/>
        </a:p>
      </dgm:t>
    </dgm:pt>
    <dgm:pt modelId="{7C203F23-ADEA-4A26-8484-A7B790571F3E}">
      <dgm:prSet phldrT="[Text]"/>
      <dgm:spPr/>
      <dgm:t>
        <a:bodyPr/>
        <a:lstStyle/>
        <a:p>
          <a:r>
            <a: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Short-term Vocational</a:t>
          </a:r>
        </a:p>
      </dgm:t>
    </dgm:pt>
    <dgm:pt modelId="{BB46ED68-70EB-4CA4-8EA3-9F74A6765B89}" type="parTrans" cxnId="{0032C806-92ED-4990-A533-AF1DC13BB9EC}">
      <dgm:prSet/>
      <dgm:spPr/>
      <dgm:t>
        <a:bodyPr/>
        <a:lstStyle/>
        <a:p>
          <a:endParaRPr lang="en-US"/>
        </a:p>
      </dgm:t>
    </dgm:pt>
    <dgm:pt modelId="{54DB91EF-4B27-4118-AE5A-1373B20BF872}" type="sibTrans" cxnId="{0032C806-92ED-4990-A533-AF1DC13BB9EC}">
      <dgm:prSet/>
      <dgm:spPr/>
      <dgm:t>
        <a:bodyPr/>
        <a:lstStyle/>
        <a:p>
          <a:endParaRPr lang="en-US"/>
        </a:p>
      </dgm:t>
    </dgm:pt>
    <dgm:pt modelId="{7601A9C0-89CB-400D-AD75-BF0FD214304E}">
      <dgm:prSet phldrT="[Text]"/>
      <dgm:spPr/>
      <dgm:t>
        <a:bodyPr/>
        <a:lstStyle/>
        <a:p>
          <a:r>
            <a: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Workforce</a:t>
          </a: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Preparation</a:t>
          </a:r>
        </a:p>
      </dgm:t>
    </dgm:pt>
    <dgm:pt modelId="{F4AEE346-A459-4C2C-BBBE-0CD473507593}" type="parTrans" cxnId="{4F98DBB4-086A-4646-9880-7C749F74D6FA}">
      <dgm:prSet/>
      <dgm:spPr/>
      <dgm:t>
        <a:bodyPr/>
        <a:lstStyle/>
        <a:p>
          <a:endParaRPr lang="en-US"/>
        </a:p>
      </dgm:t>
    </dgm:pt>
    <dgm:pt modelId="{BAAC7FBD-3607-48F1-85DD-7FB2539102B2}" type="sibTrans" cxnId="{4F98DBB4-086A-4646-9880-7C749F74D6FA}">
      <dgm:prSet/>
      <dgm:spPr/>
      <dgm:t>
        <a:bodyPr/>
        <a:lstStyle/>
        <a:p>
          <a:endParaRPr lang="en-US"/>
        </a:p>
      </dgm:t>
    </dgm:pt>
    <dgm:pt modelId="{E4D8AB04-2F09-4BDF-A74F-B8E6F7A93927}" type="pres">
      <dgm:prSet presAssocID="{DB725C90-EA08-4A39-B5ED-6A91AE073352}" presName="composite" presStyleCnt="0">
        <dgm:presLayoutVars>
          <dgm:chMax val="1"/>
          <dgm:dir/>
          <dgm:resizeHandles val="exact"/>
        </dgm:presLayoutVars>
      </dgm:prSet>
      <dgm:spPr/>
    </dgm:pt>
    <dgm:pt modelId="{BA28F95B-C416-478F-80E4-897D6A9808BD}" type="pres">
      <dgm:prSet presAssocID="{DB725C90-EA08-4A39-B5ED-6A91AE073352}" presName="radial" presStyleCnt="0">
        <dgm:presLayoutVars>
          <dgm:animLvl val="ctr"/>
        </dgm:presLayoutVars>
      </dgm:prSet>
      <dgm:spPr/>
    </dgm:pt>
    <dgm:pt modelId="{726547D5-3F2E-492A-9876-35B7F9ABF772}" type="pres">
      <dgm:prSet presAssocID="{D9DCBFA2-97F0-48DA-A7D0-AB052CC34E80}" presName="centerShape" presStyleLbl="vennNode1" presStyleIdx="0" presStyleCnt="11" custScaleX="85938" custScaleY="84401" custLinFactNeighborX="1104"/>
      <dgm:spPr/>
    </dgm:pt>
    <dgm:pt modelId="{F3142225-D416-45B8-BF77-FD1F9D2734DA}" type="pres">
      <dgm:prSet presAssocID="{20DDDCF5-538A-4E63-8FE8-0BF0415BE49F}" presName="node" presStyleLbl="vennNode1" presStyleIdx="1" presStyleCnt="11" custScaleX="86293" custScaleY="86293" custRadScaleRad="94626" custRadScaleInc="-5011">
        <dgm:presLayoutVars>
          <dgm:bulletEnabled val="1"/>
        </dgm:presLayoutVars>
      </dgm:prSet>
      <dgm:spPr/>
    </dgm:pt>
    <dgm:pt modelId="{62896DFE-878B-43CD-9655-DF7478FDB15A}" type="pres">
      <dgm:prSet presAssocID="{86D913A0-B97E-47DE-A8D8-88C810A187DA}" presName="node" presStyleLbl="vennNode1" presStyleIdx="2" presStyleCnt="11" custScaleX="92046" custScaleY="86293">
        <dgm:presLayoutVars>
          <dgm:bulletEnabled val="1"/>
        </dgm:presLayoutVars>
      </dgm:prSet>
      <dgm:spPr/>
    </dgm:pt>
    <dgm:pt modelId="{B5D6983C-D79E-41A5-B2C8-9D022DE1939D}" type="pres">
      <dgm:prSet presAssocID="{72DE7BD6-F2F8-4BE2-853C-856BD2A300EF}" presName="node" presStyleLbl="vennNode1" presStyleIdx="3" presStyleCnt="11" custScaleX="97817" custScaleY="92046" custRadScaleRad="102102" custRadScaleInc="1065">
        <dgm:presLayoutVars>
          <dgm:bulletEnabled val="1"/>
        </dgm:presLayoutVars>
      </dgm:prSet>
      <dgm:spPr/>
    </dgm:pt>
    <dgm:pt modelId="{5FFC7DE5-2C4C-4A92-B4FA-583C649D18A9}" type="pres">
      <dgm:prSet presAssocID="{F177E140-FEDC-4148-A7BC-203ABF69FECB}" presName="node" presStyleLbl="vennNode1" presStyleIdx="4" presStyleCnt="11" custScaleX="86293" custScaleY="86293">
        <dgm:presLayoutVars>
          <dgm:bulletEnabled val="1"/>
        </dgm:presLayoutVars>
      </dgm:prSet>
      <dgm:spPr/>
    </dgm:pt>
    <dgm:pt modelId="{F5937048-3149-45C0-B096-D256576CD7BD}" type="pres">
      <dgm:prSet presAssocID="{4A0A8627-6AEE-463D-A282-C864B58C0AFD}" presName="node" presStyleLbl="vennNode1" presStyleIdx="5" presStyleCnt="11" custScaleX="92046" custScaleY="92046" custRadScaleRad="99855" custRadScaleInc="-11209">
        <dgm:presLayoutVars>
          <dgm:bulletEnabled val="1"/>
        </dgm:presLayoutVars>
      </dgm:prSet>
      <dgm:spPr/>
    </dgm:pt>
    <dgm:pt modelId="{1BEDD46D-703A-4660-A43B-B26BB94B4213}" type="pres">
      <dgm:prSet presAssocID="{87138B5A-F3E6-4100-8082-103A88A1BF1A}" presName="node" presStyleLbl="vennNode1" presStyleIdx="6" presStyleCnt="11" custScaleX="92046" custScaleY="86293" custRadScaleRad="92063" custRadScaleInc="-6354">
        <dgm:presLayoutVars>
          <dgm:bulletEnabled val="1"/>
        </dgm:presLayoutVars>
      </dgm:prSet>
      <dgm:spPr/>
    </dgm:pt>
    <dgm:pt modelId="{5BA0B9DA-A981-4327-A9BA-6CE77EF4082F}" type="pres">
      <dgm:prSet presAssocID="{C5A364BB-1460-4226-8D13-97574E6D5D9A}" presName="node" presStyleLbl="vennNode1" presStyleIdx="7" presStyleCnt="11" custScaleX="92046" custScaleY="92046" custRadScaleRad="99695" custRadScaleInc="3283">
        <dgm:presLayoutVars>
          <dgm:bulletEnabled val="1"/>
        </dgm:presLayoutVars>
      </dgm:prSet>
      <dgm:spPr/>
    </dgm:pt>
    <dgm:pt modelId="{0A87263D-9EE6-42AA-9570-744929516348}" type="pres">
      <dgm:prSet presAssocID="{E13E5A6E-5039-42E4-B495-FD1ACA5EA8D2}" presName="node" presStyleLbl="vennNode1" presStyleIdx="8" presStyleCnt="11" custScaleX="92046" custScaleY="86293" custRadScaleRad="97902" custRadScaleInc="-1110">
        <dgm:presLayoutVars>
          <dgm:bulletEnabled val="1"/>
        </dgm:presLayoutVars>
      </dgm:prSet>
      <dgm:spPr/>
    </dgm:pt>
    <dgm:pt modelId="{049C2C47-4243-458F-B3BE-550C0AE4C6E1}" type="pres">
      <dgm:prSet presAssocID="{7C203F23-ADEA-4A26-8484-A7B790571F3E}" presName="node" presStyleLbl="vennNode1" presStyleIdx="9" presStyleCnt="11" custScaleX="97798" custScaleY="92046">
        <dgm:presLayoutVars>
          <dgm:bulletEnabled val="1"/>
        </dgm:presLayoutVars>
      </dgm:prSet>
      <dgm:spPr/>
    </dgm:pt>
    <dgm:pt modelId="{ACA7958B-CAE9-49BC-B9BA-7D83445F3DAA}" type="pres">
      <dgm:prSet presAssocID="{7601A9C0-89CB-400D-AD75-BF0FD214304E}" presName="node" presStyleLbl="vennNode1" presStyleIdx="10" presStyleCnt="11" custScaleX="92046" custScaleY="86293" custRadScaleRad="98376" custRadScaleInc="-437">
        <dgm:presLayoutVars>
          <dgm:bulletEnabled val="1"/>
        </dgm:presLayoutVars>
      </dgm:prSet>
      <dgm:spPr/>
    </dgm:pt>
  </dgm:ptLst>
  <dgm:cxnLst>
    <dgm:cxn modelId="{0032C806-92ED-4990-A533-AF1DC13BB9EC}" srcId="{D9DCBFA2-97F0-48DA-A7D0-AB052CC34E80}" destId="{7C203F23-ADEA-4A26-8484-A7B790571F3E}" srcOrd="8" destOrd="0" parTransId="{BB46ED68-70EB-4CA4-8EA3-9F74A6765B89}" sibTransId="{54DB91EF-4B27-4118-AE5A-1373B20BF872}"/>
    <dgm:cxn modelId="{33D7E52F-88A4-4E06-B3C2-483A463B1C80}" srcId="{DB725C90-EA08-4A39-B5ED-6A91AE073352}" destId="{D9DCBFA2-97F0-48DA-A7D0-AB052CC34E80}" srcOrd="0" destOrd="0" parTransId="{9BBFC4BA-91F8-4186-A1E2-1E3C5C9BED40}" sibTransId="{A7A3D5EA-9548-4179-96ED-1EEBC27582BB}"/>
    <dgm:cxn modelId="{5EB70E3C-59A2-0547-A848-2DAC9E429339}" type="presOf" srcId="{F177E140-FEDC-4148-A7BC-203ABF69FECB}" destId="{5FFC7DE5-2C4C-4A92-B4FA-583C649D18A9}" srcOrd="0" destOrd="0" presId="urn:microsoft.com/office/officeart/2005/8/layout/radial3"/>
    <dgm:cxn modelId="{6ED0925B-A3A8-46EB-9900-04563B975CA3}" srcId="{D9DCBFA2-97F0-48DA-A7D0-AB052CC34E80}" destId="{E13E5A6E-5039-42E4-B495-FD1ACA5EA8D2}" srcOrd="7" destOrd="0" parTransId="{F54AEA81-1614-4174-8256-9CCA1D160C15}" sibTransId="{A5C85FD7-0D98-4414-8272-848E5E4B4815}"/>
    <dgm:cxn modelId="{46FB035F-1C8A-42FE-AB8C-5FB622E90D45}" srcId="{D9DCBFA2-97F0-48DA-A7D0-AB052CC34E80}" destId="{C5A364BB-1460-4226-8D13-97574E6D5D9A}" srcOrd="6" destOrd="0" parTransId="{B92966F1-2175-45BA-9D17-4AC681B16E5A}" sibTransId="{D7A151B9-C5F9-4CBF-B154-649859BDD414}"/>
    <dgm:cxn modelId="{C63DC566-AE3D-0F49-9CDF-4BE173216895}" type="presOf" srcId="{72DE7BD6-F2F8-4BE2-853C-856BD2A300EF}" destId="{B5D6983C-D79E-41A5-B2C8-9D022DE1939D}" srcOrd="0" destOrd="0" presId="urn:microsoft.com/office/officeart/2005/8/layout/radial3"/>
    <dgm:cxn modelId="{816DE24C-C1AE-B547-BBE1-0FE468618E93}" type="presOf" srcId="{7C203F23-ADEA-4A26-8484-A7B790571F3E}" destId="{049C2C47-4243-458F-B3BE-550C0AE4C6E1}" srcOrd="0" destOrd="0" presId="urn:microsoft.com/office/officeart/2005/8/layout/radial3"/>
    <dgm:cxn modelId="{E2534F4F-DC88-47D0-A2F6-C09B0B331457}" srcId="{D9DCBFA2-97F0-48DA-A7D0-AB052CC34E80}" destId="{72DE7BD6-F2F8-4BE2-853C-856BD2A300EF}" srcOrd="2" destOrd="0" parTransId="{7CCC09A3-9849-49B2-8D1D-88D20B368E32}" sibTransId="{D48D3B91-724E-4E22-B3F5-1FC09E455FEB}"/>
    <dgm:cxn modelId="{50E7FF51-F1A9-4583-9653-551032919F34}" srcId="{D9DCBFA2-97F0-48DA-A7D0-AB052CC34E80}" destId="{87138B5A-F3E6-4100-8082-103A88A1BF1A}" srcOrd="5" destOrd="0" parTransId="{EF1E0905-A0DE-41BF-BCD5-49022D5E8279}" sibTransId="{5D8B4EFA-F180-4FB4-991D-93D12DBE6760}"/>
    <dgm:cxn modelId="{04E5C256-A9A3-C74E-9474-5B46DCB85E90}" type="presOf" srcId="{E13E5A6E-5039-42E4-B495-FD1ACA5EA8D2}" destId="{0A87263D-9EE6-42AA-9570-744929516348}" srcOrd="0" destOrd="0" presId="urn:microsoft.com/office/officeart/2005/8/layout/radial3"/>
    <dgm:cxn modelId="{33A6A758-310E-B148-AB1A-B179FB8542FF}" type="presOf" srcId="{86D913A0-B97E-47DE-A8D8-88C810A187DA}" destId="{62896DFE-878B-43CD-9655-DF7478FDB15A}" srcOrd="0" destOrd="0" presId="urn:microsoft.com/office/officeart/2005/8/layout/radial3"/>
    <dgm:cxn modelId="{76766589-7982-E145-AF4B-B196EE9F0C1D}" type="presOf" srcId="{C5A364BB-1460-4226-8D13-97574E6D5D9A}" destId="{5BA0B9DA-A981-4327-A9BA-6CE77EF4082F}" srcOrd="0" destOrd="0" presId="urn:microsoft.com/office/officeart/2005/8/layout/radial3"/>
    <dgm:cxn modelId="{8D1DBD9F-C9D7-43AD-AA78-40262D0D2B99}" srcId="{D9DCBFA2-97F0-48DA-A7D0-AB052CC34E80}" destId="{F177E140-FEDC-4148-A7BC-203ABF69FECB}" srcOrd="3" destOrd="0" parTransId="{4F8816DA-C651-4DDD-A303-6CD86FAC55F8}" sibTransId="{7CCD822D-F477-4BE3-9234-62799C4E7C3E}"/>
    <dgm:cxn modelId="{4E688DA2-EE7E-204B-8CF0-42A6C058BAD6}" type="presOf" srcId="{7601A9C0-89CB-400D-AD75-BF0FD214304E}" destId="{ACA7958B-CAE9-49BC-B9BA-7D83445F3DAA}" srcOrd="0" destOrd="0" presId="urn:microsoft.com/office/officeart/2005/8/layout/radial3"/>
    <dgm:cxn modelId="{4F98DBB4-086A-4646-9880-7C749F74D6FA}" srcId="{D9DCBFA2-97F0-48DA-A7D0-AB052CC34E80}" destId="{7601A9C0-89CB-400D-AD75-BF0FD214304E}" srcOrd="9" destOrd="0" parTransId="{F4AEE346-A459-4C2C-BBBE-0CD473507593}" sibTransId="{BAAC7FBD-3607-48F1-85DD-7FB2539102B2}"/>
    <dgm:cxn modelId="{47399EBF-F249-4944-AFBA-4CF0BE6BD75F}" type="presOf" srcId="{87138B5A-F3E6-4100-8082-103A88A1BF1A}" destId="{1BEDD46D-703A-4660-A43B-B26BB94B4213}" srcOrd="0" destOrd="0" presId="urn:microsoft.com/office/officeart/2005/8/layout/radial3"/>
    <dgm:cxn modelId="{DCD822C6-2257-FE45-A51F-ACC3DF662024}" type="presOf" srcId="{DB725C90-EA08-4A39-B5ED-6A91AE073352}" destId="{E4D8AB04-2F09-4BDF-A74F-B8E6F7A93927}" srcOrd="0" destOrd="0" presId="urn:microsoft.com/office/officeart/2005/8/layout/radial3"/>
    <dgm:cxn modelId="{220A14CC-0229-044E-8C19-E11C95844EA9}" type="presOf" srcId="{20DDDCF5-538A-4E63-8FE8-0BF0415BE49F}" destId="{F3142225-D416-45B8-BF77-FD1F9D2734DA}" srcOrd="0" destOrd="0" presId="urn:microsoft.com/office/officeart/2005/8/layout/radial3"/>
    <dgm:cxn modelId="{CE0689D3-0EF0-3043-B3AC-DAF254AB7C2E}" type="presOf" srcId="{D9DCBFA2-97F0-48DA-A7D0-AB052CC34E80}" destId="{726547D5-3F2E-492A-9876-35B7F9ABF772}" srcOrd="0" destOrd="0" presId="urn:microsoft.com/office/officeart/2005/8/layout/radial3"/>
    <dgm:cxn modelId="{B05274D5-215B-3448-8167-B384971A9FBD}" type="presOf" srcId="{4A0A8627-6AEE-463D-A282-C864B58C0AFD}" destId="{F5937048-3149-45C0-B096-D256576CD7BD}" srcOrd="0" destOrd="0" presId="urn:microsoft.com/office/officeart/2005/8/layout/radial3"/>
    <dgm:cxn modelId="{583466DF-FA9C-4BD3-BD9B-9B33CAD9B87F}" srcId="{D9DCBFA2-97F0-48DA-A7D0-AB052CC34E80}" destId="{20DDDCF5-538A-4E63-8FE8-0BF0415BE49F}" srcOrd="0" destOrd="0" parTransId="{6AA4974B-93D7-41B4-AC44-8226DD9C75A7}" sibTransId="{3CF310FA-1B14-4E76-813F-ADE0D2DE4FCC}"/>
    <dgm:cxn modelId="{AACC7EDF-0B02-4371-AEA7-4CAA5231DCB1}" srcId="{D9DCBFA2-97F0-48DA-A7D0-AB052CC34E80}" destId="{86D913A0-B97E-47DE-A8D8-88C810A187DA}" srcOrd="1" destOrd="0" parTransId="{90D8BB21-B978-48B8-8BB4-D7CACD6035E5}" sibTransId="{D9730DD1-AAEF-4A5A-A712-4E8A0BFCE4E8}"/>
    <dgm:cxn modelId="{6F3D3EF0-4F83-4398-9521-20E8D559A8DB}" srcId="{D9DCBFA2-97F0-48DA-A7D0-AB052CC34E80}" destId="{4A0A8627-6AEE-463D-A282-C864B58C0AFD}" srcOrd="4" destOrd="0" parTransId="{3EBBE4C2-DFF6-4C58-AB52-80EDF02B3B29}" sibTransId="{44267DF4-2B75-4AF6-BD7A-26E84E02713F}"/>
    <dgm:cxn modelId="{2DD90D48-5D42-7A41-A2B7-C01AFCE24143}" type="presParOf" srcId="{E4D8AB04-2F09-4BDF-A74F-B8E6F7A93927}" destId="{BA28F95B-C416-478F-80E4-897D6A9808BD}" srcOrd="0" destOrd="0" presId="urn:microsoft.com/office/officeart/2005/8/layout/radial3"/>
    <dgm:cxn modelId="{8F805EAE-A587-484E-8138-FCC07CFD3F34}" type="presParOf" srcId="{BA28F95B-C416-478F-80E4-897D6A9808BD}" destId="{726547D5-3F2E-492A-9876-35B7F9ABF772}" srcOrd="0" destOrd="0" presId="urn:microsoft.com/office/officeart/2005/8/layout/radial3"/>
    <dgm:cxn modelId="{875E1317-095F-A648-9CB4-9CB84475274A}" type="presParOf" srcId="{BA28F95B-C416-478F-80E4-897D6A9808BD}" destId="{F3142225-D416-45B8-BF77-FD1F9D2734DA}" srcOrd="1" destOrd="0" presId="urn:microsoft.com/office/officeart/2005/8/layout/radial3"/>
    <dgm:cxn modelId="{2428DF44-DF4E-B946-8D7F-A0AD88C9D4F5}" type="presParOf" srcId="{BA28F95B-C416-478F-80E4-897D6A9808BD}" destId="{62896DFE-878B-43CD-9655-DF7478FDB15A}" srcOrd="2" destOrd="0" presId="urn:microsoft.com/office/officeart/2005/8/layout/radial3"/>
    <dgm:cxn modelId="{7D6476E9-2A5D-D149-AFF9-E9B6CCCEE0FA}" type="presParOf" srcId="{BA28F95B-C416-478F-80E4-897D6A9808BD}" destId="{B5D6983C-D79E-41A5-B2C8-9D022DE1939D}" srcOrd="3" destOrd="0" presId="urn:microsoft.com/office/officeart/2005/8/layout/radial3"/>
    <dgm:cxn modelId="{56F3DA71-1448-B04E-853E-29903A34353E}" type="presParOf" srcId="{BA28F95B-C416-478F-80E4-897D6A9808BD}" destId="{5FFC7DE5-2C4C-4A92-B4FA-583C649D18A9}" srcOrd="4" destOrd="0" presId="urn:microsoft.com/office/officeart/2005/8/layout/radial3"/>
    <dgm:cxn modelId="{7134AECB-C120-6D49-A6B2-198729E37D67}" type="presParOf" srcId="{BA28F95B-C416-478F-80E4-897D6A9808BD}" destId="{F5937048-3149-45C0-B096-D256576CD7BD}" srcOrd="5" destOrd="0" presId="urn:microsoft.com/office/officeart/2005/8/layout/radial3"/>
    <dgm:cxn modelId="{F7C7E744-50D7-624B-AFA2-C2F060D4FC9F}" type="presParOf" srcId="{BA28F95B-C416-478F-80E4-897D6A9808BD}" destId="{1BEDD46D-703A-4660-A43B-B26BB94B4213}" srcOrd="6" destOrd="0" presId="urn:microsoft.com/office/officeart/2005/8/layout/radial3"/>
    <dgm:cxn modelId="{42F28CAB-667A-B44C-989D-B80EB44271F2}" type="presParOf" srcId="{BA28F95B-C416-478F-80E4-897D6A9808BD}" destId="{5BA0B9DA-A981-4327-A9BA-6CE77EF4082F}" srcOrd="7" destOrd="0" presId="urn:microsoft.com/office/officeart/2005/8/layout/radial3"/>
    <dgm:cxn modelId="{D24DF788-25D5-8249-A05C-838970662CC1}" type="presParOf" srcId="{BA28F95B-C416-478F-80E4-897D6A9808BD}" destId="{0A87263D-9EE6-42AA-9570-744929516348}" srcOrd="8" destOrd="0" presId="urn:microsoft.com/office/officeart/2005/8/layout/radial3"/>
    <dgm:cxn modelId="{5C642E80-463F-8D4C-B356-ACD3E100273A}" type="presParOf" srcId="{BA28F95B-C416-478F-80E4-897D6A9808BD}" destId="{049C2C47-4243-458F-B3BE-550C0AE4C6E1}" srcOrd="9" destOrd="0" presId="urn:microsoft.com/office/officeart/2005/8/layout/radial3"/>
    <dgm:cxn modelId="{2F20FABB-0EBC-4A46-9454-322FDAC18E20}" type="presParOf" srcId="{BA28F95B-C416-478F-80E4-897D6A9808BD}" destId="{ACA7958B-CAE9-49BC-B9BA-7D83445F3DAA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547D5-3F2E-492A-9876-35B7F9ABF772}">
      <dsp:nvSpPr>
        <dsp:cNvPr id="0" name=""/>
        <dsp:cNvSpPr/>
      </dsp:nvSpPr>
      <dsp:spPr>
        <a:xfrm>
          <a:off x="3432398" y="1733178"/>
          <a:ext cx="3106901" cy="305133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Noncredit Course Categories </a:t>
          </a:r>
          <a:endParaRPr lang="en-US" sz="2800" kern="1200" dirty="0"/>
        </a:p>
      </dsp:txBody>
      <dsp:txXfrm>
        <a:off x="3887393" y="2180036"/>
        <a:ext cx="2196911" cy="2157618"/>
      </dsp:txXfrm>
    </dsp:sp>
    <dsp:sp modelId="{F3142225-D416-45B8-BF77-FD1F9D2734DA}">
      <dsp:nvSpPr>
        <dsp:cNvPr id="0" name=""/>
        <dsp:cNvSpPr/>
      </dsp:nvSpPr>
      <dsp:spPr>
        <a:xfrm>
          <a:off x="4083797" y="252160"/>
          <a:ext cx="1559867" cy="155986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ESL</a:t>
          </a:r>
        </a:p>
      </dsp:txBody>
      <dsp:txXfrm>
        <a:off x="4312234" y="480597"/>
        <a:ext cx="1102993" cy="1102993"/>
      </dsp:txXfrm>
    </dsp:sp>
    <dsp:sp modelId="{62896DFE-878B-43CD-9655-DF7478FDB15A}">
      <dsp:nvSpPr>
        <dsp:cNvPr id="0" name=""/>
        <dsp:cNvSpPr/>
      </dsp:nvSpPr>
      <dsp:spPr>
        <a:xfrm>
          <a:off x="5485803" y="574178"/>
          <a:ext cx="1663861" cy="155986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Immigrant Education</a:t>
          </a:r>
        </a:p>
      </dsp:txBody>
      <dsp:txXfrm>
        <a:off x="5729470" y="802615"/>
        <a:ext cx="1176527" cy="1102993"/>
      </dsp:txXfrm>
    </dsp:sp>
    <dsp:sp modelId="{B5D6983C-D79E-41A5-B2C8-9D022DE1939D}">
      <dsp:nvSpPr>
        <dsp:cNvPr id="0" name=""/>
        <dsp:cNvSpPr/>
      </dsp:nvSpPr>
      <dsp:spPr>
        <a:xfrm>
          <a:off x="6340908" y="1699393"/>
          <a:ext cx="1768180" cy="166386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Elementary and Secondary Basic Skills</a:t>
          </a:r>
        </a:p>
      </dsp:txBody>
      <dsp:txXfrm>
        <a:off x="6599852" y="1943060"/>
        <a:ext cx="1250292" cy="1176527"/>
      </dsp:txXfrm>
    </dsp:sp>
    <dsp:sp modelId="{5FFC7DE5-2C4C-4A92-B4FA-583C649D18A9}">
      <dsp:nvSpPr>
        <dsp:cNvPr id="0" name=""/>
        <dsp:cNvSpPr/>
      </dsp:nvSpPr>
      <dsp:spPr>
        <a:xfrm>
          <a:off x="6393078" y="3206455"/>
          <a:ext cx="1559867" cy="1559867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Health and Safety</a:t>
          </a:r>
        </a:p>
      </dsp:txBody>
      <dsp:txXfrm>
        <a:off x="6621515" y="3434892"/>
        <a:ext cx="1102993" cy="1102993"/>
      </dsp:txXfrm>
    </dsp:sp>
    <dsp:sp modelId="{F5937048-3149-45C0-B096-D256576CD7BD}">
      <dsp:nvSpPr>
        <dsp:cNvPr id="0" name=""/>
        <dsp:cNvSpPr/>
      </dsp:nvSpPr>
      <dsp:spPr>
        <a:xfrm>
          <a:off x="5614212" y="4226930"/>
          <a:ext cx="1663861" cy="166386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Substantial Disabilities</a:t>
          </a:r>
        </a:p>
      </dsp:txBody>
      <dsp:txXfrm>
        <a:off x="5857879" y="4470597"/>
        <a:ext cx="1176527" cy="1176527"/>
      </dsp:txXfrm>
    </dsp:sp>
    <dsp:sp modelId="{1BEDD46D-703A-4660-A43B-B26BB94B4213}">
      <dsp:nvSpPr>
        <dsp:cNvPr id="0" name=""/>
        <dsp:cNvSpPr/>
      </dsp:nvSpPr>
      <dsp:spPr>
        <a:xfrm>
          <a:off x="4188444" y="4644697"/>
          <a:ext cx="1663861" cy="155986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Parenting</a:t>
          </a:r>
        </a:p>
      </dsp:txBody>
      <dsp:txXfrm>
        <a:off x="4432111" y="4873134"/>
        <a:ext cx="1176527" cy="1102993"/>
      </dsp:txXfrm>
    </dsp:sp>
    <dsp:sp modelId="{5BA0B9DA-A981-4327-A9BA-6CE77EF4082F}">
      <dsp:nvSpPr>
        <dsp:cNvPr id="0" name=""/>
        <dsp:cNvSpPr/>
      </dsp:nvSpPr>
      <dsp:spPr>
        <a:xfrm>
          <a:off x="2683410" y="4296978"/>
          <a:ext cx="1663861" cy="166386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Home Economics</a:t>
          </a:r>
        </a:p>
      </dsp:txBody>
      <dsp:txXfrm>
        <a:off x="2927077" y="4540645"/>
        <a:ext cx="1176527" cy="1176527"/>
      </dsp:txXfrm>
    </dsp:sp>
    <dsp:sp modelId="{0A87263D-9EE6-42AA-9570-744929516348}">
      <dsp:nvSpPr>
        <dsp:cNvPr id="0" name=""/>
        <dsp:cNvSpPr/>
      </dsp:nvSpPr>
      <dsp:spPr>
        <a:xfrm>
          <a:off x="1914783" y="3206463"/>
          <a:ext cx="1663861" cy="155986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Older Adults</a:t>
          </a:r>
        </a:p>
      </dsp:txBody>
      <dsp:txXfrm>
        <a:off x="2158450" y="3434900"/>
        <a:ext cx="1176527" cy="1102993"/>
      </dsp:txXfrm>
    </dsp:sp>
    <dsp:sp modelId="{049C2C47-4243-458F-B3BE-550C0AE4C6E1}">
      <dsp:nvSpPr>
        <dsp:cNvPr id="0" name=""/>
        <dsp:cNvSpPr/>
      </dsp:nvSpPr>
      <dsp:spPr>
        <a:xfrm>
          <a:off x="1810797" y="1699371"/>
          <a:ext cx="1767836" cy="1663861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Short-term Vocational</a:t>
          </a:r>
        </a:p>
      </dsp:txBody>
      <dsp:txXfrm>
        <a:off x="2069691" y="1943038"/>
        <a:ext cx="1250048" cy="1176527"/>
      </dsp:txXfrm>
    </dsp:sp>
    <dsp:sp modelId="{ACA7958B-CAE9-49BC-B9BA-7D83445F3DAA}">
      <dsp:nvSpPr>
        <dsp:cNvPr id="0" name=""/>
        <dsp:cNvSpPr/>
      </dsp:nvSpPr>
      <dsp:spPr>
        <a:xfrm>
          <a:off x="2735397" y="608856"/>
          <a:ext cx="1663861" cy="155986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Workforce</a:t>
          </a:r>
          <a:r>
            <a:rPr lang="en-US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5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Preparation</a:t>
          </a:r>
        </a:p>
      </dsp:txBody>
      <dsp:txXfrm>
        <a:off x="2979064" y="837293"/>
        <a:ext cx="1176527" cy="11029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(5 min) Karen--welcome everyone, Pathable, interactive activities (poll, Jamboard)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Self intro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Poll-- How many of you are Part-Time?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What’s your role:  CTE, Noncredit, other (fill in blank) </a:t>
            </a:r>
            <a:endParaRPr/>
          </a:p>
        </p:txBody>
      </p:sp>
      <p:sp>
        <p:nvSpPr>
          <p:cNvPr id="40" name="Google Shape;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(5 min) Michelle</a:t>
            </a:r>
            <a:endParaRPr sz="2400" dirty="0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Karen--</a:t>
            </a:r>
            <a:r>
              <a:rPr lang="en-US" sz="2400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Jamboard</a:t>
            </a:r>
            <a:endParaRPr sz="2400" dirty="0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None/>
            </a:pPr>
            <a:r>
              <a:rPr lang="en-US" sz="2400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AB 1269 (Garcia) -- Collect data on PT compensation and close parity/equity pay gap by 2027 for part-time instructors</a:t>
            </a:r>
            <a:endParaRPr sz="2400" dirty="0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None/>
            </a:pPr>
            <a:r>
              <a:rPr lang="en-US" sz="2400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AB 375 (Medina)--increase part-time load from 67% FT load to 80-85% FT load</a:t>
            </a:r>
            <a:endParaRPr dirty="0"/>
          </a:p>
        </p:txBody>
      </p:sp>
      <p:sp>
        <p:nvSpPr>
          <p:cNvPr id="98" name="Google Shape;9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/>
              <a:t>(1 min) Emma-present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/>
              <a:t>(NC approved programs slide--Emma will present--3 minutes)</a:t>
            </a:r>
            <a:endParaRPr dirty="0"/>
          </a:p>
        </p:txBody>
      </p:sp>
      <p:sp>
        <p:nvSpPr>
          <p:cNvPr id="45" name="Google Shape;4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(3 min) Emma </a:t>
            </a:r>
          </a:p>
          <a:p>
            <a:pPr marL="171450" indent="-171450">
              <a:buFontTx/>
              <a:buChar char="-"/>
            </a:pPr>
            <a:r>
              <a:rPr lang="en-US" dirty="0"/>
              <a:t>Noncredit</a:t>
            </a:r>
            <a:r>
              <a:rPr lang="en-US" baseline="0" dirty="0"/>
              <a:t> course categories that are eligible for State apportionment, per EDC section 84757 (9 categories defined in EDC; 10</a:t>
            </a:r>
            <a:r>
              <a:rPr lang="en-US" baseline="30000" dirty="0"/>
              <a:t>th</a:t>
            </a:r>
            <a:r>
              <a:rPr lang="en-US" baseline="0" dirty="0"/>
              <a:t> category (workforce preparation) defined in Title 5 section 55151)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Underlined categories are CDCP enhanced funding (EDC 84760.5(b); Title 5 section 55151 – CDCP) 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Immigrant Education – EL Civics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2D9EA5-4147-6044-B29A-FB498DF03D9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3929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22e4fe6f0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22e4fe6f0_0_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/>
              <a:t>Michelle (2 minutes)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/>
              <a:t>67% (?)  of CCC courses are taught by Part-Time faculty.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dirty="0">
                <a:solidFill>
                  <a:srgbClr val="574C45"/>
                </a:solidFill>
              </a:rPr>
              <a:t>Academic, temporary is an equivalent title to the part-time faculty (various nomenclature).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dirty="0">
                <a:solidFill>
                  <a:srgbClr val="574C45"/>
                </a:solidFill>
              </a:rPr>
              <a:t>Missing information from the National Center for Education Statistics?</a:t>
            </a: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53;gd22e4fe6f0_0_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2e4fe6f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2e4fe6f0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(10 min) Emma</a:t>
            </a:r>
            <a:endParaRPr/>
          </a:p>
        </p:txBody>
      </p:sp>
      <p:sp>
        <p:nvSpPr>
          <p:cNvPr id="61" name="Google Shape;61;gd22e4fe6f0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22e4fe6f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22e4fe6f0_0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(8 min) Emma with Michelle and Karen split bullets</a:t>
            </a:r>
            <a:endParaRPr/>
          </a:p>
        </p:txBody>
      </p:sp>
      <p:sp>
        <p:nvSpPr>
          <p:cNvPr id="69" name="Google Shape;69;gd22e4fe6f0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22e4fe6f0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22e4fe6f0_0_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(8 min) Emma, Michelle, Karen split bullets</a:t>
            </a:r>
            <a:endParaRPr/>
          </a:p>
        </p:txBody>
      </p:sp>
      <p:sp>
        <p:nvSpPr>
          <p:cNvPr id="77" name="Google Shape;77;gd22e4fe6f0_0_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(5 min) Michelle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45720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000"/>
              <a:buChar char="●"/>
            </a:pPr>
            <a:r>
              <a:rPr lang="en-US" sz="1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Value of Building Relationships and Collective Community</a:t>
            </a:r>
            <a:r>
              <a:rPr lang="en-US" sz="1000" b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—no hierarchy! </a:t>
            </a:r>
            <a:endParaRPr sz="1000" b="1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84" name="Google Shape;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/>
              <a:t>(1 min) Karen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dirty="0"/>
              <a:t>Also, see the roles of Part-Time faculty that were discussed in earlier slide</a:t>
            </a: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959005" y="4683512"/>
            <a:ext cx="10432249" cy="1736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1CFE-9478-604A-BF36-2CD9C60E945E}" type="datetime1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F86-E767-A041-9770-FB9926AD3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5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F2DD-7236-B045-9871-D5E2E4C254AC}" type="datetime1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F86-E767-A041-9770-FB9926AD3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0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B649-12E7-0D41-A6CC-F9817A583A1E}" type="datetime1">
              <a:rPr lang="en-US" smtClean="0"/>
              <a:t>4/30/2021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F86-E767-A041-9770-FB9926AD3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27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22CD-D251-A24A-BF43-0CA5B0E3B191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F86-E767-A041-9770-FB9926AD3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14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7575-FDE0-E24E-A24E-323710CA475C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F86-E767-A041-9770-FB9926AD3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88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 Colum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647686E-7239-014B-BDE6-C25098C3A993}"/>
              </a:ext>
            </a:extLst>
          </p:cNvPr>
          <p:cNvSpPr/>
          <p:nvPr userDrawn="1"/>
        </p:nvSpPr>
        <p:spPr>
          <a:xfrm>
            <a:off x="0" y="0"/>
            <a:ext cx="927847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38100" sx="101000" sy="101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DEDC0F-3BCC-4B40-AC8B-5FD51655B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650" y="365125"/>
            <a:ext cx="10046043" cy="1325563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7E383382-0294-BD4C-A5F0-F13A44A6EA7B}"/>
              </a:ext>
            </a:extLst>
          </p:cNvPr>
          <p:cNvSpPr txBox="1">
            <a:spLocks/>
          </p:cNvSpPr>
          <p:nvPr userDrawn="1"/>
        </p:nvSpPr>
        <p:spPr>
          <a:xfrm>
            <a:off x="8580493" y="635635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4"/>
                </a:solidFill>
                <a:latin typeface="Gill Sans Ultra Bold" panose="020B0A02020104020203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2D8F1A-69A8-9242-9469-8400121D240A}" type="slidenum">
              <a:rPr lang="en-US" sz="100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pPr/>
              <a:t>‹#›</a:t>
            </a:fld>
            <a:endParaRPr lang="en-US" sz="10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9193D36-B121-6342-A5EB-898D4AD08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7650" y="1798320"/>
            <a:ext cx="100584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860091-E249-9C44-9CCA-1956D1962FF4}"/>
              </a:ext>
            </a:extLst>
          </p:cNvPr>
          <p:cNvCxnSpPr>
            <a:cxnSpLocks/>
          </p:cNvCxnSpPr>
          <p:nvPr userDrawn="1"/>
        </p:nvCxnSpPr>
        <p:spPr>
          <a:xfrm flipV="1">
            <a:off x="907790" y="-37218"/>
            <a:ext cx="0" cy="689522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49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Slide A">
  <p:cSld name="Section Slide A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/>
          <p:nvPr/>
        </p:nvSpPr>
        <p:spPr>
          <a:xfrm>
            <a:off x="0" y="0"/>
            <a:ext cx="12192000" cy="235585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dist="63500" dir="5400000" algn="t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0"/>
            <a:ext cx="2354263" cy="2354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0263" y="6376988"/>
            <a:ext cx="344487" cy="344487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0"/>
          <p:cNvSpPr txBox="1">
            <a:spLocks noGrp="1"/>
          </p:cNvSpPr>
          <p:nvPr>
            <p:ph type="title"/>
          </p:nvPr>
        </p:nvSpPr>
        <p:spPr>
          <a:xfrm>
            <a:off x="2560319" y="403412"/>
            <a:ext cx="8793479" cy="1685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body" idx="1"/>
          </p:nvPr>
        </p:nvSpPr>
        <p:spPr>
          <a:xfrm>
            <a:off x="829994" y="2662568"/>
            <a:ext cx="10523806" cy="3569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None/>
              <a:defRPr sz="2400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400"/>
              <a:buChar char="•"/>
              <a:defRPr sz="2400"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 sz="18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2 Column Slide">
  <p:cSld name="Content 2 Column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1"/>
          <p:cNvSpPr/>
          <p:nvPr/>
        </p:nvSpPr>
        <p:spPr>
          <a:xfrm>
            <a:off x="0" y="0"/>
            <a:ext cx="927100" cy="685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190500" dist="38100" sx="101000" sy="101000" algn="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49363" y="6376988"/>
            <a:ext cx="344487" cy="344487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1"/>
          <p:cNvSpPr txBox="1">
            <a:spLocks noGrp="1"/>
          </p:cNvSpPr>
          <p:nvPr>
            <p:ph type="title"/>
          </p:nvPr>
        </p:nvSpPr>
        <p:spPr>
          <a:xfrm>
            <a:off x="1277650" y="365125"/>
            <a:ext cx="100460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body" idx="1"/>
          </p:nvPr>
        </p:nvSpPr>
        <p:spPr>
          <a:xfrm>
            <a:off x="1277650" y="1798320"/>
            <a:ext cx="4922537" cy="4391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body" idx="2"/>
          </p:nvPr>
        </p:nvSpPr>
        <p:spPr>
          <a:xfrm>
            <a:off x="6388259" y="1798320"/>
            <a:ext cx="4948881" cy="4391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179A8-6302-324D-ABEA-94641BCD3066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410BF86-E767-A041-9770-FB9926AD3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6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DBFE4-17BD-404B-83E6-61E48A34D665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F86-E767-A041-9770-FB9926AD3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1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7B5E589-689B-2D4C-A8E1-454D1D7B439B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410BF86-E767-A041-9770-FB9926AD3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0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828E-51B1-734B-BB82-B5D5A635A2ED}" type="datetime1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F86-E767-A041-9770-FB9926AD3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75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E091-4067-2B4C-A9F5-E19E5A0D53D2}" type="datetime1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F86-E767-A041-9770-FB9926AD3C7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75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CC744-D455-8949-BC96-EF8B0268C8E6}" type="datetime1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F86-E767-A041-9770-FB9926AD3C7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53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5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5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1277938" y="365125"/>
            <a:ext cx="1007586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1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1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1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1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1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10476C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10476C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10476C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10476C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1289050" y="1825625"/>
            <a:ext cx="100647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D6E7AB2-77D6-7F46-B11F-8C8F1A6DF63F}" type="datetime1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410BF86-E767-A041-9770-FB9926AD3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3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jamboard.google.com/d/1AA9KFBhsamefsObnElsnzw_SJiqjhEND6twD3Znt5bc/edit?usp=shari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sccc.or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owkaren@fhda.edu" TargetMode="External"/><Relationship Id="rId5" Type="http://schemas.openxmlformats.org/officeDocument/2006/relationships/hyperlink" Target="mailto:mbean@riohondo.edu" TargetMode="External"/><Relationship Id="rId4" Type="http://schemas.openxmlformats.org/officeDocument/2006/relationships/hyperlink" Target="mailto:ediaz@sbccd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sccc.org/content/faculty-application-statewide-servic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sccc.org/cte-faculty-liais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"/>
          <p:cNvSpPr txBox="1">
            <a:spLocks noGrp="1"/>
          </p:cNvSpPr>
          <p:nvPr>
            <p:ph type="title"/>
          </p:nvPr>
        </p:nvSpPr>
        <p:spPr>
          <a:xfrm>
            <a:off x="958850" y="4683125"/>
            <a:ext cx="10433050" cy="2063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The Role of Part-Time Faculty and Sustaining Their Engagement</a:t>
            </a:r>
            <a:r>
              <a:rPr lang="en-US" sz="3600"/>
              <a:t> </a:t>
            </a:r>
            <a:br>
              <a:rPr lang="en-US" sz="3600"/>
            </a:br>
            <a:r>
              <a:rPr lang="en-US" sz="2000"/>
              <a:t>Presenters:</a:t>
            </a:r>
            <a:br>
              <a:rPr lang="en-US" sz="2000"/>
            </a:br>
            <a:r>
              <a:rPr lang="en-US" sz="1800"/>
              <a:t>Karen Chow, Noncredit, Pre-Transfer &amp; Continuing Education Committee </a:t>
            </a:r>
            <a:br>
              <a:rPr lang="en-US" sz="1800"/>
            </a:br>
            <a:r>
              <a:rPr lang="en-US" sz="1800"/>
              <a:t>Emma Diaz, Noncredit, Pre-Transfer &amp; Continuing Education Committee </a:t>
            </a:r>
            <a:br>
              <a:rPr lang="en-US" sz="1800"/>
            </a:br>
            <a:r>
              <a:rPr lang="en-US" sz="1800"/>
              <a:t>Michelle Velazquez Bean, ASCCC At-Large Representative &amp; Part-Time Committee Chair</a:t>
            </a:r>
            <a:br>
              <a:rPr lang="en-US" sz="1800"/>
            </a:br>
            <a:br>
              <a:rPr lang="en-US"/>
            </a:br>
            <a:br>
              <a:rPr lang="en-US"/>
            </a:b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"/>
          <p:cNvSpPr txBox="1">
            <a:spLocks noGrp="1"/>
          </p:cNvSpPr>
          <p:nvPr>
            <p:ph type="title"/>
          </p:nvPr>
        </p:nvSpPr>
        <p:spPr>
          <a:xfrm>
            <a:off x="2560319" y="403412"/>
            <a:ext cx="8793479" cy="1685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Discussion of Part-Time Faculty Experiences and Issues in Noncredit and CTE</a:t>
            </a:r>
            <a:endParaRPr dirty="0"/>
          </a:p>
        </p:txBody>
      </p:sp>
      <p:sp>
        <p:nvSpPr>
          <p:cNvPr id="101" name="Google Shape;101;p6"/>
          <p:cNvSpPr txBox="1">
            <a:spLocks noGrp="1"/>
          </p:cNvSpPr>
          <p:nvPr>
            <p:ph type="body" idx="1"/>
          </p:nvPr>
        </p:nvSpPr>
        <p:spPr>
          <a:xfrm>
            <a:off x="829992" y="2518348"/>
            <a:ext cx="10523806" cy="393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sz="2000" dirty="0"/>
              <a:t>Please contribute to our </a:t>
            </a:r>
            <a:r>
              <a:rPr lang="en-US" sz="2000" b="1" dirty="0" err="1"/>
              <a:t>Jamboard</a:t>
            </a:r>
            <a:r>
              <a:rPr lang="en-US" sz="2000" dirty="0"/>
              <a:t> by answering the question below: </a:t>
            </a:r>
            <a:r>
              <a:rPr lang="en-US" sz="2000" dirty="0">
                <a:hlinkClick r:id="rId3"/>
              </a:rPr>
              <a:t>https://jamboard.google.com/d/1AA9KFBhsamefsObnElsnzw_SJiqjhEND6twD3Znt5bc/edit?usp=sharing</a:t>
            </a:r>
            <a:endParaRPr lang="en-US" sz="2000" dirty="0"/>
          </a:p>
          <a:p>
            <a:pPr marL="0" lvl="0" indent="0" algn="ctr">
              <a:spcBef>
                <a:spcPts val="0"/>
              </a:spcBef>
            </a:pPr>
            <a:endParaRPr sz="2800"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None/>
            </a:pPr>
            <a:r>
              <a:rPr lang="en-US" sz="2800" b="1" dirty="0"/>
              <a:t>What experiences, issues, and accomplishments do you have to contribute to this discussion of Part-time faculty in Noncredit and CTE</a:t>
            </a:r>
            <a:r>
              <a:rPr lang="en-US" sz="2800" dirty="0"/>
              <a:t>? </a:t>
            </a:r>
            <a:endParaRPr sz="280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None/>
            </a:pPr>
            <a:endParaRPr sz="2000" dirty="0"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Wingdings" panose="05000000000000000000" pitchFamily="2" charset="2"/>
              <a:buChar char="Ø"/>
            </a:pPr>
            <a:r>
              <a:rPr lang="en-US" sz="2000" dirty="0"/>
              <a:t>Legislation impacting part-time faculty </a:t>
            </a:r>
            <a:endParaRPr sz="2000" dirty="0"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Wingdings" panose="05000000000000000000" pitchFamily="2" charset="2"/>
              <a:buChar char="Ø"/>
            </a:pPr>
            <a:endParaRPr sz="2000" dirty="0"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Wingdings" panose="05000000000000000000" pitchFamily="2" charset="2"/>
              <a:buChar char="Ø"/>
            </a:pPr>
            <a:r>
              <a:rPr lang="en-US" sz="2000" dirty="0"/>
              <a:t>We will wrap up with discussion and Q&amp;A for remainder of time</a:t>
            </a:r>
            <a:endParaRPr sz="200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None/>
            </a:pPr>
            <a:endParaRPr dirty="0"/>
          </a:p>
        </p:txBody>
      </p:sp>
      <p:sp>
        <p:nvSpPr>
          <p:cNvPr id="102" name="Google Shape;102;p6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"/>
          <p:cNvSpPr txBox="1">
            <a:spLocks noGrp="1"/>
          </p:cNvSpPr>
          <p:nvPr>
            <p:ph type="title"/>
          </p:nvPr>
        </p:nvSpPr>
        <p:spPr>
          <a:xfrm>
            <a:off x="2560319" y="403412"/>
            <a:ext cx="8793479" cy="1685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Questions?  Thank you!</a:t>
            </a:r>
            <a:endParaRPr/>
          </a:p>
        </p:txBody>
      </p:sp>
      <p:sp>
        <p:nvSpPr>
          <p:cNvPr id="108" name="Google Shape;108;p7"/>
          <p:cNvSpPr txBox="1">
            <a:spLocks noGrp="1"/>
          </p:cNvSpPr>
          <p:nvPr>
            <p:ph type="body" idx="1"/>
          </p:nvPr>
        </p:nvSpPr>
        <p:spPr>
          <a:xfrm>
            <a:off x="829994" y="2662568"/>
            <a:ext cx="10523806" cy="3569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None/>
            </a:pPr>
            <a:r>
              <a:rPr lang="en-US" dirty="0"/>
              <a:t>Inquiries about any Academic and Professional Matters: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Info@asccc.org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None/>
            </a:pP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None/>
            </a:pPr>
            <a:r>
              <a:rPr lang="en-US" u="sng" dirty="0"/>
              <a:t>Presenters</a:t>
            </a:r>
            <a:r>
              <a:rPr lang="en-US" dirty="0"/>
              <a:t>: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None/>
            </a:pPr>
            <a:r>
              <a:rPr lang="en-US" dirty="0"/>
              <a:t>Emma Diaz: </a:t>
            </a:r>
            <a:r>
              <a:rPr lang="en-US" u="sng" dirty="0">
                <a:solidFill>
                  <a:schemeClr val="hlink"/>
                </a:solidFill>
                <a:hlinkClick r:id="rId4"/>
              </a:rPr>
              <a:t>ediaz@sbccd.edu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None/>
            </a:pPr>
            <a:r>
              <a:rPr lang="en-US" dirty="0"/>
              <a:t>Michelle Velasquez </a:t>
            </a:r>
            <a:r>
              <a:rPr lang="en-US" dirty="0" err="1"/>
              <a:t>Bean:</a:t>
            </a:r>
            <a:r>
              <a:rPr lang="en-US" u="sng" dirty="0" err="1">
                <a:solidFill>
                  <a:schemeClr val="hlink"/>
                </a:solidFill>
                <a:hlinkClick r:id="rId5"/>
              </a:rPr>
              <a:t>mbean@riohondo.edu</a:t>
            </a:r>
            <a:r>
              <a:rPr lang="en-US" dirty="0"/>
              <a:t> 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None/>
            </a:pPr>
            <a:r>
              <a:rPr lang="en-US" dirty="0"/>
              <a:t>Karen Chow: </a:t>
            </a:r>
            <a:r>
              <a:rPr lang="en-US" u="sng" dirty="0">
                <a:solidFill>
                  <a:schemeClr val="hlink"/>
                </a:solidFill>
                <a:hlinkClick r:id="rId6"/>
              </a:rPr>
              <a:t>chowkaren@fhda.edu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None/>
            </a:pP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None/>
            </a:pP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None/>
            </a:pPr>
            <a:endParaRPr dirty="0"/>
          </a:p>
        </p:txBody>
      </p:sp>
      <p:sp>
        <p:nvSpPr>
          <p:cNvPr id="109" name="Google Shape;109;p7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"/>
          <p:cNvSpPr txBox="1">
            <a:spLocks noGrp="1"/>
          </p:cNvSpPr>
          <p:nvPr>
            <p:ph type="title"/>
          </p:nvPr>
        </p:nvSpPr>
        <p:spPr>
          <a:xfrm>
            <a:off x="2560319" y="403412"/>
            <a:ext cx="8793479" cy="1685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Roles of Part-Time Faculty in Noncredit &amp; CTE Instruction &amp; Programs</a:t>
            </a:r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body" idx="1"/>
          </p:nvPr>
        </p:nvSpPr>
        <p:spPr>
          <a:xfrm>
            <a:off x="829994" y="2662568"/>
            <a:ext cx="10523806" cy="3569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Wingdings" panose="05000000000000000000" pitchFamily="2" charset="2"/>
              <a:buChar char="Ø"/>
            </a:pPr>
            <a:r>
              <a:rPr lang="en-US" dirty="0"/>
              <a:t>Part-time faculty bring innovative ideas and cross pollinate ideas across the 116 community college campuses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Wingdings" panose="05000000000000000000" pitchFamily="2" charset="2"/>
              <a:buChar char="Ø"/>
            </a:pP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Wingdings" panose="05000000000000000000" pitchFamily="2" charset="2"/>
              <a:buChar char="Ø"/>
            </a:pPr>
            <a:r>
              <a:rPr lang="en-US" dirty="0"/>
              <a:t>Most common part-time roles in noncredit</a:t>
            </a:r>
            <a:endParaRPr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Faculty in the classroom teaching </a:t>
            </a:r>
            <a:endParaRPr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Development of curriculum</a:t>
            </a:r>
            <a:endParaRPr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Counselors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Programs:10 approved noncredit program areas</a:t>
            </a:r>
            <a:endParaRPr dirty="0"/>
          </a:p>
        </p:txBody>
      </p:sp>
      <p:sp>
        <p:nvSpPr>
          <p:cNvPr id="49" name="Google Shape;49;p2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575" y="3480746"/>
            <a:ext cx="42576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underlined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instructional categories are eligible for equalized funding (CDCP) in accordance with Education Code 84760.5 and CCR title 5 section 55151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049" y="433758"/>
            <a:ext cx="42672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 Condensed"/>
                <a:ea typeface="+mn-ea"/>
                <a:cs typeface="+mn-cs"/>
              </a:rPr>
              <a:t>Eligible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 Condensed"/>
                <a:ea typeface="+mn-ea"/>
                <a:cs typeface="+mn-cs"/>
              </a:rPr>
              <a:t>Noncredit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 Condensed"/>
                <a:ea typeface="+mn-ea"/>
                <a:cs typeface="+mn-cs"/>
              </a:rPr>
              <a:t>Categories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EC § 84757;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CCR title 5 § 58160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6CC39C4-AE43-49CE-9256-5AD71F23C583}"/>
              </a:ext>
            </a:extLst>
          </p:cNvPr>
          <p:cNvGraphicFramePr/>
          <p:nvPr/>
        </p:nvGraphicFramePr>
        <p:xfrm>
          <a:off x="3276600" y="221900"/>
          <a:ext cx="9867900" cy="6517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0BF86-E767-A041-9770-FB9926AD3C7E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ckwell Condensed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 Condense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1557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d22e4fe6f0_0_21"/>
          <p:cNvSpPr txBox="1">
            <a:spLocks noGrp="1"/>
          </p:cNvSpPr>
          <p:nvPr>
            <p:ph type="title"/>
          </p:nvPr>
        </p:nvSpPr>
        <p:spPr>
          <a:xfrm>
            <a:off x="2560319" y="403412"/>
            <a:ext cx="8793600" cy="1685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Data on CCC Part-Time Faculty</a:t>
            </a:r>
            <a:endParaRPr/>
          </a:p>
        </p:txBody>
      </p:sp>
      <p:sp>
        <p:nvSpPr>
          <p:cNvPr id="56" name="Google Shape;56;gd22e4fe6f0_0_21"/>
          <p:cNvSpPr txBox="1">
            <a:spLocks noGrp="1"/>
          </p:cNvSpPr>
          <p:nvPr>
            <p:ph type="body" idx="1"/>
          </p:nvPr>
        </p:nvSpPr>
        <p:spPr>
          <a:xfrm>
            <a:off x="829994" y="2662568"/>
            <a:ext cx="10523700" cy="3569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10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574C45"/>
                </a:solidFill>
              </a:rPr>
              <a:t>The 2019-2020 data shows that as of fall of 2020, the California Community Colleges system employs 41,237 academic, temporary positions. </a:t>
            </a:r>
            <a:endParaRPr sz="2800" dirty="0">
              <a:solidFill>
                <a:srgbClr val="574C45"/>
              </a:solidFill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574C45"/>
                </a:solidFill>
              </a:rPr>
              <a:t>Over 41,000 positions may seem like a positive number until it is compared to the 18,145 positions that constitute academic, tenured/tenure track (California Community Colleges Chancellor’s Office, 2020). </a:t>
            </a:r>
            <a:endParaRPr sz="4400" dirty="0"/>
          </a:p>
        </p:txBody>
      </p:sp>
      <p:sp>
        <p:nvSpPr>
          <p:cNvPr id="57" name="Google Shape;57;gd22e4fe6f0_0_21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00" cy="365100"/>
          </a:xfrm>
          <a:prstGeom prst="rect">
            <a:avLst/>
          </a:prstGeom>
        </p:spPr>
        <p:txBody>
          <a:bodyPr spcFirstLastPara="1" wrap="square" lIns="91425" tIns="45700" rIns="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22e4fe6f0_0_0"/>
          <p:cNvSpPr txBox="1">
            <a:spLocks noGrp="1"/>
          </p:cNvSpPr>
          <p:nvPr>
            <p:ph type="title"/>
          </p:nvPr>
        </p:nvSpPr>
        <p:spPr>
          <a:xfrm>
            <a:off x="2560319" y="403412"/>
            <a:ext cx="8793600" cy="1685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Roles of Part-Time Faculty in Noncredit &amp; CTE Instruction &amp; Programs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gd22e4fe6f0_0_0"/>
          <p:cNvSpPr txBox="1">
            <a:spLocks noGrp="1"/>
          </p:cNvSpPr>
          <p:nvPr>
            <p:ph type="body" idx="1"/>
          </p:nvPr>
        </p:nvSpPr>
        <p:spPr>
          <a:xfrm>
            <a:off x="838287" y="2525843"/>
            <a:ext cx="10276920" cy="419573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/>
              <a:t>Role of part-time faculty varies on every campus.</a:t>
            </a:r>
            <a:endParaRPr b="1" dirty="0"/>
          </a:p>
          <a:p>
            <a:pPr marL="285750" lvl="0" indent="-285750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Instruction and teaching in the classroom</a:t>
            </a:r>
            <a:endParaRPr sz="1600" dirty="0"/>
          </a:p>
          <a:p>
            <a:pPr lvl="1" indent="-330200">
              <a:spcBef>
                <a:spcPts val="0"/>
              </a:spcBef>
              <a:spcAft>
                <a:spcPts val="600"/>
              </a:spcAft>
              <a:buSzPts val="1600"/>
              <a:buFont typeface="Courier New" panose="02070309020205020404" pitchFamily="49" charset="0"/>
              <a:buChar char="o"/>
            </a:pPr>
            <a:r>
              <a:rPr lang="en-US" sz="1600" dirty="0"/>
              <a:t>In all 10 of the noncredit program areas</a:t>
            </a:r>
            <a:endParaRPr sz="1600" dirty="0"/>
          </a:p>
          <a:p>
            <a:pPr lvl="1" indent="-330200">
              <a:spcBef>
                <a:spcPts val="0"/>
              </a:spcBef>
              <a:spcAft>
                <a:spcPts val="600"/>
              </a:spcAft>
              <a:buSzPts val="1600"/>
              <a:buFont typeface="Courier New" panose="02070309020205020404" pitchFamily="49" charset="0"/>
              <a:buChar char="o"/>
            </a:pPr>
            <a:r>
              <a:rPr lang="en-US" sz="1600" dirty="0"/>
              <a:t>Huge value for CTE programs to have professionals that bring in industry experience</a:t>
            </a:r>
            <a:endParaRPr sz="1600" dirty="0"/>
          </a:p>
          <a:p>
            <a:pPr marL="285750" lvl="0" indent="-285750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Attend division and department meetings</a:t>
            </a:r>
            <a:endParaRPr sz="1600" dirty="0"/>
          </a:p>
          <a:p>
            <a:pPr marL="285750" lvl="0" indent="-285750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Academic senate (senate seats vary by campus)</a:t>
            </a:r>
            <a:endParaRPr sz="1600" dirty="0"/>
          </a:p>
          <a:p>
            <a:pPr marL="285750" lvl="0" indent="-285750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SLO assessment </a:t>
            </a:r>
            <a:endParaRPr sz="1600" dirty="0"/>
          </a:p>
          <a:p>
            <a:pPr marL="285750" lvl="0" indent="-285750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Curriculum development</a:t>
            </a:r>
            <a:endParaRPr sz="1600" dirty="0"/>
          </a:p>
          <a:p>
            <a:pPr marL="285750" lvl="0" indent="-285750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Club advising</a:t>
            </a:r>
            <a:endParaRPr sz="1600" dirty="0"/>
          </a:p>
          <a:p>
            <a:pPr marL="285750" lvl="0" indent="-285750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Committee work</a:t>
            </a:r>
            <a:endParaRPr sz="1600" dirty="0"/>
          </a:p>
          <a:p>
            <a:pPr lvl="1" indent="-330200">
              <a:spcBef>
                <a:spcPts val="0"/>
              </a:spcBef>
              <a:spcAft>
                <a:spcPts val="600"/>
              </a:spcAft>
              <a:buSzPts val="1600"/>
              <a:buFont typeface="Courier New" panose="02070309020205020404" pitchFamily="49" charset="0"/>
              <a:buChar char="o"/>
            </a:pPr>
            <a:r>
              <a:rPr lang="en-US" sz="1600" dirty="0"/>
              <a:t>Hiring committees</a:t>
            </a:r>
            <a:endParaRPr sz="1600" dirty="0"/>
          </a:p>
          <a:p>
            <a:pPr lvl="1" indent="-330200">
              <a:spcBef>
                <a:spcPts val="0"/>
              </a:spcBef>
              <a:spcAft>
                <a:spcPts val="600"/>
              </a:spcAft>
              <a:buSzPts val="1600"/>
              <a:buFont typeface="Courier New" panose="02070309020205020404" pitchFamily="49" charset="0"/>
              <a:buChar char="o"/>
            </a:pPr>
            <a:r>
              <a:rPr lang="en-US" sz="1600" dirty="0"/>
              <a:t>Academic senate subcommittees </a:t>
            </a:r>
            <a:endParaRPr sz="1600" dirty="0"/>
          </a:p>
          <a:p>
            <a:pPr marL="285750" lvl="0" indent="-285750" algn="l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Community involvement--community organizations, resource fairs, community outreach events</a:t>
            </a:r>
            <a:endParaRPr sz="16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6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65;gd22e4fe6f0_0_0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00" cy="365100"/>
          </a:xfrm>
          <a:prstGeom prst="rect">
            <a:avLst/>
          </a:prstGeom>
        </p:spPr>
        <p:txBody>
          <a:bodyPr spcFirstLastPara="1" wrap="square" lIns="91425" tIns="45700" rIns="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22e4fe6f0_0_7"/>
          <p:cNvSpPr txBox="1">
            <a:spLocks noGrp="1"/>
          </p:cNvSpPr>
          <p:nvPr>
            <p:ph type="title"/>
          </p:nvPr>
        </p:nvSpPr>
        <p:spPr>
          <a:xfrm>
            <a:off x="2560319" y="403412"/>
            <a:ext cx="8793600" cy="1685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Roles of Part-Time Faculty in Noncredit &amp; CTE Instruction &amp; Programs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gd22e4fe6f0_0_7"/>
          <p:cNvSpPr txBox="1">
            <a:spLocks noGrp="1"/>
          </p:cNvSpPr>
          <p:nvPr>
            <p:ph type="body" idx="1"/>
          </p:nvPr>
        </p:nvSpPr>
        <p:spPr>
          <a:xfrm>
            <a:off x="829994" y="2662568"/>
            <a:ext cx="10523700" cy="3569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b="1" dirty="0"/>
              <a:t>Challenges Part-Time Faculty Face</a:t>
            </a:r>
            <a:endParaRPr b="1"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Only being compensated for direct contact classroom hours (no prep time, grading, office hours, other roles/duties)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Industry positions pay significantly more than CCC teaching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Limited involvement in college governance &amp; academic senates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Limited access to professional development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Being a “freeway flier” (driving long distances between campuses)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Underestimation of training &amp; education in the field (especially if training/education are from outside the U.S.)</a:t>
            </a:r>
            <a:endParaRPr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73;gd22e4fe6f0_0_7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00" cy="365100"/>
          </a:xfrm>
          <a:prstGeom prst="rect">
            <a:avLst/>
          </a:prstGeom>
        </p:spPr>
        <p:txBody>
          <a:bodyPr spcFirstLastPara="1" wrap="square" lIns="91425" tIns="45700" rIns="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d22e4fe6f0_0_14"/>
          <p:cNvSpPr txBox="1">
            <a:spLocks noGrp="1"/>
          </p:cNvSpPr>
          <p:nvPr>
            <p:ph type="title"/>
          </p:nvPr>
        </p:nvSpPr>
        <p:spPr>
          <a:xfrm>
            <a:off x="2560319" y="403412"/>
            <a:ext cx="8793600" cy="1685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Roles of Part-Time Faculty in Noncredit &amp; CTE Instruction &amp; Programs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gd22e4fe6f0_0_14"/>
          <p:cNvSpPr txBox="1">
            <a:spLocks noGrp="1"/>
          </p:cNvSpPr>
          <p:nvPr>
            <p:ph type="body" idx="1"/>
          </p:nvPr>
        </p:nvSpPr>
        <p:spPr>
          <a:xfrm>
            <a:off x="829994" y="2662568"/>
            <a:ext cx="10523700" cy="3569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b="1" dirty="0"/>
              <a:t>Benefits of Being Part-Time Faculty</a:t>
            </a:r>
            <a:endParaRPr b="1"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Good way to gain teaching experience in the community college world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Can keep full-time employment while teaching as an adjunct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Being a liaison to the community and industry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Keeping the CCC programs updated and current with practices in the field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Building the future of the field through teaching and recruiting students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Building relationships to create internship and practicum opportunities and connect students to those opportunities, as well as to employment</a:t>
            </a:r>
            <a:endParaRPr dirty="0"/>
          </a:p>
        </p:txBody>
      </p:sp>
      <p:sp>
        <p:nvSpPr>
          <p:cNvPr id="81" name="Google Shape;81;gd22e4fe6f0_0_14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00" cy="365100"/>
          </a:xfrm>
          <a:prstGeom prst="rect">
            <a:avLst/>
          </a:prstGeom>
        </p:spPr>
        <p:txBody>
          <a:bodyPr spcFirstLastPara="1" wrap="square" lIns="91425" tIns="45700" rIns="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>
            <a:spLocks noGrp="1"/>
          </p:cNvSpPr>
          <p:nvPr>
            <p:ph type="title"/>
          </p:nvPr>
        </p:nvSpPr>
        <p:spPr>
          <a:xfrm>
            <a:off x="2560319" y="403412"/>
            <a:ext cx="8793479" cy="1685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Strategies To Sustain and Grow Engagement of Part-Time Faculty</a:t>
            </a:r>
            <a:endParaRPr/>
          </a:p>
        </p:txBody>
      </p: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xfrm>
            <a:off x="830000" y="2526750"/>
            <a:ext cx="10523700" cy="41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Local Mentorship</a:t>
            </a:r>
            <a:endParaRPr dirty="0"/>
          </a:p>
          <a:p>
            <a:pPr marL="914400" marR="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Pipeline Programs</a:t>
            </a:r>
            <a:endParaRPr dirty="0"/>
          </a:p>
          <a:p>
            <a:pPr marL="914400" marR="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New Faculty Programs (by discipline/area or campus wide; consider BIPOC faculty needs)</a:t>
            </a:r>
            <a:endParaRPr dirty="0"/>
          </a:p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State Mentor Programs: ASCCC</a:t>
            </a:r>
            <a:endParaRPr dirty="0"/>
          </a:p>
          <a:p>
            <a:pPr marL="914400" marR="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Part-time Faculty Nexus</a:t>
            </a:r>
            <a:endParaRPr dirty="0"/>
          </a:p>
          <a:p>
            <a:pPr marL="914400" marR="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Part-time Committee and all ASCCC committees</a:t>
            </a:r>
            <a:endParaRPr dirty="0"/>
          </a:p>
          <a:p>
            <a:pPr marL="914400" marR="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Faculty Empowerment and Leadership Academy (FELA) </a:t>
            </a:r>
            <a:endParaRPr dirty="0"/>
          </a:p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ASCCC Mentorship Handbook</a:t>
            </a:r>
            <a:endParaRPr dirty="0"/>
          </a:p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Value of Building Relationships and Collective Community </a:t>
            </a:r>
            <a:endParaRPr dirty="0"/>
          </a:p>
          <a:p>
            <a:pPr marL="914400" marR="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PT faculty voices in your local academic senate </a:t>
            </a:r>
            <a:endParaRPr dirty="0"/>
          </a:p>
          <a:p>
            <a:pPr marL="914400" marR="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dirty="0"/>
              <a:t>CTE and Noncredit representation in shared governance </a:t>
            </a:r>
            <a:endParaRPr dirty="0"/>
          </a:p>
        </p:txBody>
      </p:sp>
      <p:sp>
        <p:nvSpPr>
          <p:cNvPr id="88" name="Google Shape;88;p4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"/>
          <p:cNvSpPr txBox="1">
            <a:spLocks noGrp="1"/>
          </p:cNvSpPr>
          <p:nvPr>
            <p:ph type="title"/>
          </p:nvPr>
        </p:nvSpPr>
        <p:spPr>
          <a:xfrm>
            <a:off x="2560319" y="403412"/>
            <a:ext cx="8793479" cy="1685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Opportunities for Part-Time Faculty in Noncredit and CTE </a:t>
            </a:r>
            <a:endParaRPr/>
          </a:p>
        </p:txBody>
      </p:sp>
      <p:sp>
        <p:nvSpPr>
          <p:cNvPr id="94" name="Google Shape;94;p5"/>
          <p:cNvSpPr txBox="1">
            <a:spLocks noGrp="1"/>
          </p:cNvSpPr>
          <p:nvPr>
            <p:ph type="body" idx="1"/>
          </p:nvPr>
        </p:nvSpPr>
        <p:spPr>
          <a:xfrm>
            <a:off x="829994" y="2662568"/>
            <a:ext cx="10523806" cy="3569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</a:pPr>
            <a:r>
              <a:rPr lang="en-US" sz="2000" b="1" u="sng" dirty="0"/>
              <a:t>Statewide Opportunities: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Courier New" panose="02070309020205020404" pitchFamily="49" charset="0"/>
              <a:buChar char="o"/>
            </a:pPr>
            <a:r>
              <a:rPr lang="en-US" sz="2000" dirty="0"/>
              <a:t>Volunteer for ASCCC service: possibilities include Noncredit, Pre-Transfer, &amp; Continuing Education (NPCE) Committee, CTE Leadership Committee, as well as Part-Time Faculty Committee</a:t>
            </a:r>
          </a:p>
          <a:p>
            <a:pPr marL="285750" lvl="0" indent="-285750">
              <a:buSzPts val="1800"/>
              <a:buFont typeface="Courier New" panose="02070309020205020404" pitchFamily="49" charset="0"/>
              <a:buChar char="o"/>
            </a:pPr>
            <a:r>
              <a:rPr lang="en-US" sz="2000" dirty="0"/>
              <a:t>ASCCC Faculty Application for Statewide Service.  Sign up now to be considered for 2021-22 committee appointments made in summer: </a:t>
            </a:r>
            <a:r>
              <a:rPr lang="en-US" sz="2000" dirty="0">
                <a:hlinkClick r:id="rId3"/>
              </a:rPr>
              <a:t>https://asccc.org/content/faculty-application-statewide-service</a:t>
            </a:r>
            <a:endParaRPr sz="2000"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</a:pPr>
            <a:r>
              <a:rPr lang="en-US" sz="2000" b="1" u="sng" dirty="0"/>
              <a:t>Local Campus Opportunities</a:t>
            </a:r>
            <a:r>
              <a:rPr lang="en-US" sz="2000" b="1" dirty="0"/>
              <a:t>: </a:t>
            </a:r>
          </a:p>
          <a:p>
            <a:pPr marL="285750" indent="-285750">
              <a:buSzPts val="1800"/>
              <a:buFont typeface="Courier New" panose="02070309020205020404" pitchFamily="49" charset="0"/>
              <a:buChar char="o"/>
            </a:pPr>
            <a:r>
              <a:rPr lang="en-US" sz="2000" dirty="0"/>
              <a:t>*NEW* CTE Liaisons for local academic senates: Part-time faculty can serve in this role/position: </a:t>
            </a:r>
            <a:r>
              <a:rPr lang="en-US" sz="2000" u="sng" dirty="0">
                <a:solidFill>
                  <a:schemeClr val="hlink"/>
                </a:solidFill>
                <a:hlinkClick r:id="rId4"/>
              </a:rPr>
              <a:t>https://asccc.org/cte-faculty-liaison</a:t>
            </a:r>
            <a:endParaRPr sz="2000"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</a:pPr>
            <a:endParaRPr sz="1800" dirty="0"/>
          </a:p>
        </p:txBody>
      </p:sp>
      <p:sp>
        <p:nvSpPr>
          <p:cNvPr id="95" name="Google Shape;95;p5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ASCCC Curriculum Inst. 2020 Theme">
  <a:themeElements>
    <a:clrScheme name="ASCCC CNEI 2">
      <a:dk1>
        <a:srgbClr val="0A3D57"/>
      </a:dk1>
      <a:lt1>
        <a:srgbClr val="FFFFFF"/>
      </a:lt1>
      <a:dk2>
        <a:srgbClr val="1B83A7"/>
      </a:dk2>
      <a:lt2>
        <a:srgbClr val="EFC38F"/>
      </a:lt2>
      <a:accent1>
        <a:srgbClr val="409C94"/>
      </a:accent1>
      <a:accent2>
        <a:srgbClr val="DB5F75"/>
      </a:accent2>
      <a:accent3>
        <a:srgbClr val="B196DA"/>
      </a:accent3>
      <a:accent4>
        <a:srgbClr val="EFC38E"/>
      </a:accent4>
      <a:accent5>
        <a:srgbClr val="8AC1D3"/>
      </a:accent5>
      <a:accent6>
        <a:srgbClr val="1A83A7"/>
      </a:accent6>
      <a:hlink>
        <a:srgbClr val="1A83A7"/>
      </a:hlink>
      <a:folHlink>
        <a:srgbClr val="B196D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ood Typ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1085</Words>
  <Application>Microsoft Office PowerPoint</Application>
  <PresentationFormat>Widescreen</PresentationFormat>
  <Paragraphs>136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Courier New</vt:lpstr>
      <vt:lpstr>Palatino</vt:lpstr>
      <vt:lpstr>Rockwell</vt:lpstr>
      <vt:lpstr>Rockwell Condensed</vt:lpstr>
      <vt:lpstr>Rockwell Extra Bold</vt:lpstr>
      <vt:lpstr>Wingdings</vt:lpstr>
      <vt:lpstr>ASCCC Curriculum Inst. 2020 Theme</vt:lpstr>
      <vt:lpstr>Wood Type</vt:lpstr>
      <vt:lpstr>The Role of Part-Time Faculty and Sustaining Their Engagement  Presenters: Karen Chow, Noncredit, Pre-Transfer &amp; Continuing Education Committee  Emma Diaz, Noncredit, Pre-Transfer &amp; Continuing Education Committee  Michelle Velazquez Bean, ASCCC At-Large Representative &amp; Part-Time Committee Chair    </vt:lpstr>
      <vt:lpstr>Roles of Part-Time Faculty in Noncredit &amp; CTE Instruction &amp; Programs</vt:lpstr>
      <vt:lpstr>PowerPoint Presentation</vt:lpstr>
      <vt:lpstr>Data on CCC Part-Time Faculty</vt:lpstr>
      <vt:lpstr>Roles of Part-Time Faculty in Noncredit &amp; CTE Instruction &amp; Programs </vt:lpstr>
      <vt:lpstr>Roles of Part-Time Faculty in Noncredit &amp; CTE Instruction &amp; Programs </vt:lpstr>
      <vt:lpstr>Roles of Part-Time Faculty in Noncredit &amp; CTE Instruction &amp; Programs </vt:lpstr>
      <vt:lpstr>Strategies To Sustain and Grow Engagement of Part-Time Faculty</vt:lpstr>
      <vt:lpstr>Opportunities for Part-Time Faculty in Noncredit and CTE </vt:lpstr>
      <vt:lpstr>Discussion of Part-Time Faculty Experiences and Issues in Noncredit and CTE</vt:lpstr>
      <vt:lpstr>Questions? 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Part-Time Faculty and Sustaining Their Engagement  Presenters: Karen Chow, Noncredit, Pre-Transfer &amp; Continuing Education Committee  Emma Diaz, Noncredit, Pre-Transfer &amp; Continuing Education Committee  Michelle Velazquez Bean, ASCCC At-Large Representative &amp; Part-Time Committee Chair</dc:title>
  <dc:creator>Karen Chow</dc:creator>
  <cp:lastModifiedBy>Michelle Bean</cp:lastModifiedBy>
  <cp:revision>6</cp:revision>
  <dcterms:created xsi:type="dcterms:W3CDTF">2021-04-01T17:26:03Z</dcterms:created>
  <dcterms:modified xsi:type="dcterms:W3CDTF">2021-04-30T18:12:47Z</dcterms:modified>
</cp:coreProperties>
</file>