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4"/>
  </p:normalViewPr>
  <p:slideViewPr>
    <p:cSldViewPr snapToGrid="0">
      <p:cViewPr varScale="1">
        <p:scale>
          <a:sx n="145" d="100"/>
          <a:sy n="145" d="100"/>
        </p:scale>
        <p:origin x="680"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g127dc56e2c8_2_31: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Manuel</a:t>
            </a:r>
            <a:endParaRPr/>
          </a:p>
        </p:txBody>
      </p:sp>
      <p:sp>
        <p:nvSpPr>
          <p:cNvPr id="42" name="Google Shape;42;g127dc56e2c8_2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296e4b1bfc_1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296e4b1bfc_1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Amber</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296e4b1bfc_1_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1296e4b1bfc_1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Manuel</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296e4b1bfc_1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296e4b1bfc_1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296e4b1bfc_1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296e4b1bfc_1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296e4b1bfc_1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1296e4b1bfc_1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Ginni</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296e4b1bfc_1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1296e4b1bfc_1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Ginni</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296e4b1bfc_1_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1296e4b1bfc_1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Amber</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1296e4b1bfc_1_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1296e4b1bfc_1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Amber</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1296e4b1bfc_1_1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1296e4b1bfc_1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Ginni</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1296e4b1bfc_1_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1296e4b1bfc_1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Ginni</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g127dc56e2c8_2_36: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 starts then we each introduce ourselves - Manuel covers the agenda</a:t>
            </a:r>
            <a:endParaRPr/>
          </a:p>
        </p:txBody>
      </p:sp>
      <p:sp>
        <p:nvSpPr>
          <p:cNvPr id="47" name="Google Shape;47;g127dc56e2c8_2_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296e4b1bfc_1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1296e4b1bfc_1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Manuel</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296e4b1bfc_1_1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1296e4b1bfc_1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11bf7c8b0ae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11bf7c8b0ae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 and Manuel - close the institute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g12856e236d3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 name="Google Shape;55;g12856e236d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~Amber - go over keep these questions for thought throughout the presentation and then to generate discussion at the end</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1296e4b1bfc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1296e4b1bf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Ginni</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1296e4b1bfc_1_1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1296e4b1bfc_1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Manuel</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296e4b1bfc_1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1296e4b1bfc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Ginni</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296e4b1bfc_1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296e4b1bfc_1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Ginni</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296e4b1bfc_1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296e4b1bfc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296e4b1bfc_1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296e4b1bfc_1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Juan</a:t>
            </a: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5547360" y="807720"/>
            <a:ext cx="3383400" cy="4114800"/>
          </a:xfrm>
          <a:prstGeom prst="rect">
            <a:avLst/>
          </a:prstGeom>
          <a:noFill/>
          <a:ln>
            <a:noFill/>
          </a:ln>
        </p:spPr>
        <p:txBody>
          <a:bodyPr spcFirstLastPara="1" wrap="square" lIns="68575" tIns="34275" rIns="68575" bIns="34275" anchor="ctr" anchorCtr="0">
            <a:normAutofit/>
          </a:bodyPr>
          <a:lstStyle>
            <a:lvl1pPr lvl="0" algn="ctr">
              <a:lnSpc>
                <a:spcPct val="100000"/>
              </a:lnSpc>
              <a:spcBef>
                <a:spcPts val="0"/>
              </a:spcBef>
              <a:spcAft>
                <a:spcPts val="0"/>
              </a:spcAft>
              <a:buSzPts val="1100"/>
              <a:buNone/>
              <a:defRPr sz="3300">
                <a:solidFill>
                  <a:schemeClr val="dk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Slide B" type="objTx">
  <p:cSld name="OBJECT_WITH_CAPTION_TEXT">
    <p:spTree>
      <p:nvGrpSpPr>
        <p:cNvPr id="1" name="Shape 11"/>
        <p:cNvGrpSpPr/>
        <p:nvPr/>
      </p:nvGrpSpPr>
      <p:grpSpPr>
        <a:xfrm>
          <a:off x="0" y="0"/>
          <a:ext cx="0" cy="0"/>
          <a:chOff x="0" y="0"/>
          <a:chExt cx="0" cy="0"/>
        </a:xfrm>
      </p:grpSpPr>
      <p:pic>
        <p:nvPicPr>
          <p:cNvPr id="12" name="Google Shape;12;p3"/>
          <p:cNvPicPr preferRelativeResize="0"/>
          <p:nvPr/>
        </p:nvPicPr>
        <p:blipFill rotWithShape="1">
          <a:blip r:embed="rId2">
            <a:alphaModFix/>
          </a:blip>
          <a:srcRect/>
          <a:stretch/>
        </p:blipFill>
        <p:spPr>
          <a:xfrm>
            <a:off x="0" y="5686"/>
            <a:ext cx="3006329" cy="5183325"/>
          </a:xfrm>
          <a:prstGeom prst="rect">
            <a:avLst/>
          </a:prstGeom>
          <a:noFill/>
          <a:ln>
            <a:noFill/>
          </a:ln>
          <a:effectLst>
            <a:outerShdw blurRad="190500" dist="38100" algn="l" rotWithShape="0">
              <a:srgbClr val="000000">
                <a:alpha val="40000"/>
              </a:srgbClr>
            </a:outerShdw>
          </a:effectLst>
        </p:spPr>
      </p:pic>
      <p:sp>
        <p:nvSpPr>
          <p:cNvPr id="13" name="Google Shape;13;p3"/>
          <p:cNvSpPr/>
          <p:nvPr/>
        </p:nvSpPr>
        <p:spPr>
          <a:xfrm>
            <a:off x="0" y="850106"/>
            <a:ext cx="3006300" cy="3464700"/>
          </a:xfrm>
          <a:prstGeom prst="rect">
            <a:avLst/>
          </a:prstGeom>
          <a:solidFill>
            <a:schemeClr val="dk1">
              <a:alpha val="91764"/>
            </a:schemeClr>
          </a:solidFill>
          <a:ln>
            <a:noFill/>
          </a:ln>
          <a:effectLst>
            <a:outerShdw blurRad="393700" sx="1000" sy="1000" algn="ctr" rotWithShape="0">
              <a:schemeClr val="dk2"/>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14" name="Google Shape;14;p3"/>
          <p:cNvPicPr preferRelativeResize="0"/>
          <p:nvPr/>
        </p:nvPicPr>
        <p:blipFill rotWithShape="1">
          <a:blip r:embed="rId3">
            <a:alphaModFix/>
          </a:blip>
          <a:srcRect/>
          <a:stretch/>
        </p:blipFill>
        <p:spPr>
          <a:xfrm>
            <a:off x="3270647" y="4782741"/>
            <a:ext cx="283369" cy="283369"/>
          </a:xfrm>
          <a:prstGeom prst="rect">
            <a:avLst/>
          </a:prstGeom>
          <a:noFill/>
          <a:ln>
            <a:noFill/>
          </a:ln>
        </p:spPr>
      </p:pic>
      <p:sp>
        <p:nvSpPr>
          <p:cNvPr id="15" name="Google Shape;15;p3"/>
          <p:cNvSpPr/>
          <p:nvPr/>
        </p:nvSpPr>
        <p:spPr>
          <a:xfrm>
            <a:off x="8617744" y="0"/>
            <a:ext cx="526200" cy="5143500"/>
          </a:xfrm>
          <a:prstGeom prst="rect">
            <a:avLst/>
          </a:prstGeom>
          <a:solidFill>
            <a:schemeClr val="accent1"/>
          </a:solidFill>
          <a:ln>
            <a:noFill/>
          </a:ln>
          <a:effectLst>
            <a:outerShdw blurRad="190500" dist="50800" dir="10800000" algn="ctr" rotWithShape="0">
              <a:srgbClr val="000000">
                <a:alpha val="40000"/>
              </a:srgbClr>
            </a:outerShdw>
          </a:effectLst>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6" name="Google Shape;16;p3"/>
          <p:cNvSpPr txBox="1">
            <a:spLocks noGrp="1"/>
          </p:cNvSpPr>
          <p:nvPr>
            <p:ph type="title"/>
          </p:nvPr>
        </p:nvSpPr>
        <p:spPr>
          <a:xfrm>
            <a:off x="170914" y="1001318"/>
            <a:ext cx="2687700" cy="12090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SzPts val="1100"/>
              <a:buNone/>
              <a:defRPr sz="2700">
                <a:solidFill>
                  <a:schemeClr val="lt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17" name="Google Shape;17;p3"/>
          <p:cNvSpPr txBox="1">
            <a:spLocks noGrp="1"/>
          </p:cNvSpPr>
          <p:nvPr>
            <p:ph type="body" idx="1"/>
          </p:nvPr>
        </p:nvSpPr>
        <p:spPr>
          <a:xfrm>
            <a:off x="3270647" y="895382"/>
            <a:ext cx="5004300" cy="3818700"/>
          </a:xfrm>
          <a:prstGeom prst="rect">
            <a:avLst/>
          </a:prstGeom>
          <a:noFill/>
          <a:ln>
            <a:noFill/>
          </a:ln>
        </p:spPr>
        <p:txBody>
          <a:bodyPr spcFirstLastPara="1" wrap="square" lIns="68575" tIns="34275" rIns="68575" bIns="34275" anchor="t" anchorCtr="0">
            <a:noAutofit/>
          </a:bodyPr>
          <a:lstStyle>
            <a:lvl1pPr marL="457200" marR="0" lvl="0" indent="-228600" algn="l">
              <a:lnSpc>
                <a:spcPct val="90000"/>
              </a:lnSpc>
              <a:spcBef>
                <a:spcPts val="800"/>
              </a:spcBef>
              <a:spcAft>
                <a:spcPts val="0"/>
              </a:spcAft>
              <a:buClr>
                <a:srgbClr val="404040"/>
              </a:buClr>
              <a:buSzPts val="1800"/>
              <a:buFont typeface="Arial"/>
              <a:buNone/>
              <a:defRPr sz="1800"/>
            </a:lvl1pPr>
            <a:lvl2pPr marL="914400" lvl="1" indent="-336550" algn="l">
              <a:lnSpc>
                <a:spcPct val="90000"/>
              </a:lnSpc>
              <a:spcBef>
                <a:spcPts val="400"/>
              </a:spcBef>
              <a:spcAft>
                <a:spcPts val="0"/>
              </a:spcAft>
              <a:buClr>
                <a:srgbClr val="404040"/>
              </a:buClr>
              <a:buSzPts val="1700"/>
              <a:buChar char="•"/>
              <a:defRPr sz="1700"/>
            </a:lvl2pPr>
            <a:lvl3pPr marL="1371600" lvl="2" indent="-323850" algn="l">
              <a:lnSpc>
                <a:spcPct val="90000"/>
              </a:lnSpc>
              <a:spcBef>
                <a:spcPts val="400"/>
              </a:spcBef>
              <a:spcAft>
                <a:spcPts val="0"/>
              </a:spcAft>
              <a:buClr>
                <a:srgbClr val="404040"/>
              </a:buClr>
              <a:buSzPts val="1500"/>
              <a:buChar char="•"/>
              <a:defRPr sz="1500"/>
            </a:lvl3pPr>
            <a:lvl4pPr marL="1828800" lvl="3" indent="-317500" algn="l">
              <a:lnSpc>
                <a:spcPct val="90000"/>
              </a:lnSpc>
              <a:spcBef>
                <a:spcPts val="400"/>
              </a:spcBef>
              <a:spcAft>
                <a:spcPts val="0"/>
              </a:spcAft>
              <a:buClr>
                <a:srgbClr val="404040"/>
              </a:buClr>
              <a:buSzPts val="1400"/>
              <a:buChar char="•"/>
              <a:defRPr sz="1400"/>
            </a:lvl4pPr>
            <a:lvl5pPr marL="2286000" lvl="4" indent="-323850" algn="l">
              <a:lnSpc>
                <a:spcPct val="90000"/>
              </a:lnSpc>
              <a:spcBef>
                <a:spcPts val="400"/>
              </a:spcBef>
              <a:spcAft>
                <a:spcPts val="0"/>
              </a:spcAft>
              <a:buClr>
                <a:srgbClr val="404040"/>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18" name="Google Shape;18;p3"/>
          <p:cNvSpPr txBox="1">
            <a:spLocks noGrp="1"/>
          </p:cNvSpPr>
          <p:nvPr>
            <p:ph type="body" idx="2"/>
          </p:nvPr>
        </p:nvSpPr>
        <p:spPr>
          <a:xfrm>
            <a:off x="170914" y="2210314"/>
            <a:ext cx="2687700" cy="1932000"/>
          </a:xfrm>
          <a:prstGeom prst="rect">
            <a:avLst/>
          </a:prstGeom>
          <a:noFill/>
          <a:ln>
            <a:noFill/>
          </a:ln>
        </p:spPr>
        <p:txBody>
          <a:bodyPr spcFirstLastPara="1" wrap="square" lIns="68575" tIns="34275" rIns="68575" bIns="34275" anchor="t" anchorCtr="0">
            <a:normAutofit/>
          </a:bodyPr>
          <a:lstStyle>
            <a:lvl1pPr marL="457200" lvl="0" indent="-228600" algn="ctr">
              <a:lnSpc>
                <a:spcPct val="90000"/>
              </a:lnSpc>
              <a:spcBef>
                <a:spcPts val="800"/>
              </a:spcBef>
              <a:spcAft>
                <a:spcPts val="0"/>
              </a:spcAft>
              <a:buClr>
                <a:schemeClr val="accent6"/>
              </a:buClr>
              <a:buSzPts val="2000"/>
              <a:buNone/>
              <a:defRPr sz="2000">
                <a:solidFill>
                  <a:schemeClr val="accent6"/>
                </a:solidFill>
              </a:defRPr>
            </a:lvl1pPr>
            <a:lvl2pPr marL="914400" lvl="1" indent="-228600" algn="l">
              <a:lnSpc>
                <a:spcPct val="90000"/>
              </a:lnSpc>
              <a:spcBef>
                <a:spcPts val="400"/>
              </a:spcBef>
              <a:spcAft>
                <a:spcPts val="0"/>
              </a:spcAft>
              <a:buClr>
                <a:srgbClr val="404040"/>
              </a:buClr>
              <a:buSzPts val="1100"/>
              <a:buNone/>
              <a:defRPr sz="1100"/>
            </a:lvl2pPr>
            <a:lvl3pPr marL="1371600" lvl="2" indent="-228600" algn="l">
              <a:lnSpc>
                <a:spcPct val="90000"/>
              </a:lnSpc>
              <a:spcBef>
                <a:spcPts val="400"/>
              </a:spcBef>
              <a:spcAft>
                <a:spcPts val="0"/>
              </a:spcAft>
              <a:buClr>
                <a:srgbClr val="404040"/>
              </a:buClr>
              <a:buSzPts val="900"/>
              <a:buNone/>
              <a:defRPr sz="900"/>
            </a:lvl3pPr>
            <a:lvl4pPr marL="1828800" lvl="3" indent="-228600" algn="l">
              <a:lnSpc>
                <a:spcPct val="90000"/>
              </a:lnSpc>
              <a:spcBef>
                <a:spcPts val="400"/>
              </a:spcBef>
              <a:spcAft>
                <a:spcPts val="0"/>
              </a:spcAft>
              <a:buClr>
                <a:srgbClr val="404040"/>
              </a:buClr>
              <a:buSzPts val="800"/>
              <a:buNone/>
              <a:defRPr sz="800"/>
            </a:lvl4pPr>
            <a:lvl5pPr marL="2286000" lvl="4" indent="-228600" algn="l">
              <a:lnSpc>
                <a:spcPct val="90000"/>
              </a:lnSpc>
              <a:spcBef>
                <a:spcPts val="400"/>
              </a:spcBef>
              <a:spcAft>
                <a:spcPts val="0"/>
              </a:spcAft>
              <a:buClr>
                <a:srgbClr val="404040"/>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19" name="Google Shape;19;p3"/>
          <p:cNvSpPr txBox="1">
            <a:spLocks noGrp="1"/>
          </p:cNvSpPr>
          <p:nvPr>
            <p:ph type="sldNum" idx="12"/>
          </p:nvPr>
        </p:nvSpPr>
        <p:spPr>
          <a:xfrm>
            <a:off x="7417594" y="4767263"/>
            <a:ext cx="857400" cy="276300"/>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1 Column Slide">
  <p:cSld name="Content 1 Column Slide">
    <p:spTree>
      <p:nvGrpSpPr>
        <p:cNvPr id="1" name="Shape 20"/>
        <p:cNvGrpSpPr/>
        <p:nvPr/>
      </p:nvGrpSpPr>
      <p:grpSpPr>
        <a:xfrm>
          <a:off x="0" y="0"/>
          <a:ext cx="0" cy="0"/>
          <a:chOff x="0" y="0"/>
          <a:chExt cx="0" cy="0"/>
        </a:xfrm>
      </p:grpSpPr>
      <p:pic>
        <p:nvPicPr>
          <p:cNvPr id="21" name="Google Shape;21;p4"/>
          <p:cNvPicPr preferRelativeResize="0"/>
          <p:nvPr/>
        </p:nvPicPr>
        <p:blipFill rotWithShape="1">
          <a:blip r:embed="rId2">
            <a:alphaModFix/>
          </a:blip>
          <a:srcRect/>
          <a:stretch/>
        </p:blipFill>
        <p:spPr>
          <a:xfrm>
            <a:off x="958454" y="4782741"/>
            <a:ext cx="283369" cy="283369"/>
          </a:xfrm>
          <a:prstGeom prst="rect">
            <a:avLst/>
          </a:prstGeom>
          <a:noFill/>
          <a:ln>
            <a:noFill/>
          </a:ln>
        </p:spPr>
      </p:pic>
      <p:sp>
        <p:nvSpPr>
          <p:cNvPr id="22" name="Google Shape;22;p4"/>
          <p:cNvSpPr txBox="1">
            <a:spLocks noGrp="1"/>
          </p:cNvSpPr>
          <p:nvPr>
            <p:ph type="title"/>
          </p:nvPr>
        </p:nvSpPr>
        <p:spPr>
          <a:xfrm>
            <a:off x="958238" y="273844"/>
            <a:ext cx="7534500" cy="9942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SzPts val="1100"/>
              <a:buNone/>
              <a:defRPr sz="2700">
                <a:solidFill>
                  <a:schemeClr val="dk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23" name="Google Shape;23;p4"/>
          <p:cNvSpPr txBox="1">
            <a:spLocks noGrp="1"/>
          </p:cNvSpPr>
          <p:nvPr>
            <p:ph type="body" idx="1"/>
          </p:nvPr>
        </p:nvSpPr>
        <p:spPr>
          <a:xfrm>
            <a:off x="958238" y="1348740"/>
            <a:ext cx="7543800" cy="33147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4" name="Google Shape;24;p4"/>
          <p:cNvSpPr txBox="1">
            <a:spLocks noGrp="1"/>
          </p:cNvSpPr>
          <p:nvPr>
            <p:ph type="sldNum" idx="12"/>
          </p:nvPr>
        </p:nvSpPr>
        <p:spPr>
          <a:xfrm>
            <a:off x="7828360" y="4767263"/>
            <a:ext cx="687000" cy="273900"/>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25" name="Google Shape;25;p4"/>
          <p:cNvPicPr preferRelativeResize="0"/>
          <p:nvPr/>
        </p:nvPicPr>
        <p:blipFill rotWithShape="1">
          <a:blip r:embed="rId3">
            <a:alphaModFix/>
          </a:blip>
          <a:srcRect/>
          <a:stretch/>
        </p:blipFill>
        <p:spPr>
          <a:xfrm>
            <a:off x="3081" y="0"/>
            <a:ext cx="616534" cy="5143500"/>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2 Column Slide">
  <p:cSld name="Content 2 Column Slide">
    <p:spTree>
      <p:nvGrpSpPr>
        <p:cNvPr id="1" name="Shape 26"/>
        <p:cNvGrpSpPr/>
        <p:nvPr/>
      </p:nvGrpSpPr>
      <p:grpSpPr>
        <a:xfrm>
          <a:off x="0" y="0"/>
          <a:ext cx="0" cy="0"/>
          <a:chOff x="0" y="0"/>
          <a:chExt cx="0" cy="0"/>
        </a:xfrm>
      </p:grpSpPr>
      <p:pic>
        <p:nvPicPr>
          <p:cNvPr id="27" name="Google Shape;27;p5"/>
          <p:cNvPicPr preferRelativeResize="0"/>
          <p:nvPr/>
        </p:nvPicPr>
        <p:blipFill rotWithShape="1">
          <a:blip r:embed="rId2">
            <a:alphaModFix/>
          </a:blip>
          <a:srcRect/>
          <a:stretch/>
        </p:blipFill>
        <p:spPr>
          <a:xfrm>
            <a:off x="958454" y="4782741"/>
            <a:ext cx="283369" cy="283369"/>
          </a:xfrm>
          <a:prstGeom prst="rect">
            <a:avLst/>
          </a:prstGeom>
          <a:noFill/>
          <a:ln>
            <a:noFill/>
          </a:ln>
        </p:spPr>
      </p:pic>
      <p:pic>
        <p:nvPicPr>
          <p:cNvPr id="28" name="Google Shape;28;p5"/>
          <p:cNvPicPr preferRelativeResize="0"/>
          <p:nvPr/>
        </p:nvPicPr>
        <p:blipFill rotWithShape="1">
          <a:blip r:embed="rId3">
            <a:alphaModFix/>
          </a:blip>
          <a:srcRect/>
          <a:stretch/>
        </p:blipFill>
        <p:spPr>
          <a:xfrm>
            <a:off x="-3709" y="0"/>
            <a:ext cx="616534" cy="5143500"/>
          </a:xfrm>
          <a:prstGeom prst="rect">
            <a:avLst/>
          </a:prstGeom>
          <a:noFill/>
          <a:ln>
            <a:noFill/>
          </a:ln>
          <a:effectLst>
            <a:outerShdw blurRad="190500" dist="50800" algn="ctr" rotWithShape="0">
              <a:srgbClr val="000000">
                <a:alpha val="40000"/>
              </a:srgbClr>
            </a:outerShdw>
          </a:effectLst>
        </p:spPr>
      </p:pic>
      <p:sp>
        <p:nvSpPr>
          <p:cNvPr id="29" name="Google Shape;29;p5"/>
          <p:cNvSpPr txBox="1">
            <a:spLocks noGrp="1"/>
          </p:cNvSpPr>
          <p:nvPr>
            <p:ph type="title"/>
          </p:nvPr>
        </p:nvSpPr>
        <p:spPr>
          <a:xfrm>
            <a:off x="958238" y="273844"/>
            <a:ext cx="7534500" cy="99420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SzPts val="1100"/>
              <a:buNone/>
              <a:defRPr sz="2700">
                <a:solidFill>
                  <a:schemeClr val="dk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a:endParaRPr/>
          </a:p>
        </p:txBody>
      </p:sp>
      <p:sp>
        <p:nvSpPr>
          <p:cNvPr id="30" name="Google Shape;30;p5"/>
          <p:cNvSpPr txBox="1">
            <a:spLocks noGrp="1"/>
          </p:cNvSpPr>
          <p:nvPr>
            <p:ph type="body" idx="1"/>
          </p:nvPr>
        </p:nvSpPr>
        <p:spPr>
          <a:xfrm>
            <a:off x="958238" y="1348740"/>
            <a:ext cx="3691800" cy="32934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1" name="Google Shape;31;p5"/>
          <p:cNvSpPr txBox="1">
            <a:spLocks noGrp="1"/>
          </p:cNvSpPr>
          <p:nvPr>
            <p:ph type="body" idx="2"/>
          </p:nvPr>
        </p:nvSpPr>
        <p:spPr>
          <a:xfrm>
            <a:off x="4791194" y="1348740"/>
            <a:ext cx="3711600" cy="32934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rgbClr val="404040"/>
              </a:buClr>
              <a:buSzPts val="1400"/>
              <a:buChar char="•"/>
              <a:defRPr/>
            </a:lvl1pPr>
            <a:lvl2pPr marL="914400" lvl="1" indent="-317500" algn="l">
              <a:lnSpc>
                <a:spcPct val="90000"/>
              </a:lnSpc>
              <a:spcBef>
                <a:spcPts val="400"/>
              </a:spcBef>
              <a:spcAft>
                <a:spcPts val="0"/>
              </a:spcAft>
              <a:buClr>
                <a:srgbClr val="404040"/>
              </a:buClr>
              <a:buSzPts val="1400"/>
              <a:buChar char="•"/>
              <a:defRPr/>
            </a:lvl2pPr>
            <a:lvl3pPr marL="1371600" lvl="2" indent="-317500" algn="l">
              <a:lnSpc>
                <a:spcPct val="90000"/>
              </a:lnSpc>
              <a:spcBef>
                <a:spcPts val="400"/>
              </a:spcBef>
              <a:spcAft>
                <a:spcPts val="0"/>
              </a:spcAft>
              <a:buClr>
                <a:srgbClr val="404040"/>
              </a:buClr>
              <a:buSzPts val="1400"/>
              <a:buChar char="•"/>
              <a:defRPr/>
            </a:lvl3pPr>
            <a:lvl4pPr marL="1828800" lvl="3" indent="-317500" algn="l">
              <a:lnSpc>
                <a:spcPct val="90000"/>
              </a:lnSpc>
              <a:spcBef>
                <a:spcPts val="400"/>
              </a:spcBef>
              <a:spcAft>
                <a:spcPts val="0"/>
              </a:spcAft>
              <a:buClr>
                <a:srgbClr val="404040"/>
              </a:buClr>
              <a:buSzPts val="1400"/>
              <a:buChar char="•"/>
              <a:defRPr/>
            </a:lvl4pPr>
            <a:lvl5pPr marL="2286000" lvl="4" indent="-317500" algn="l">
              <a:lnSpc>
                <a:spcPct val="90000"/>
              </a:lnSpc>
              <a:spcBef>
                <a:spcPts val="400"/>
              </a:spcBef>
              <a:spcAft>
                <a:spcPts val="0"/>
              </a:spcAft>
              <a:buClr>
                <a:srgbClr val="404040"/>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2" name="Google Shape;32;p5"/>
          <p:cNvSpPr txBox="1">
            <a:spLocks noGrp="1"/>
          </p:cNvSpPr>
          <p:nvPr>
            <p:ph type="sldNum" idx="12"/>
          </p:nvPr>
        </p:nvSpPr>
        <p:spPr>
          <a:xfrm>
            <a:off x="7828360" y="4767263"/>
            <a:ext cx="687000" cy="273900"/>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pic>
        <p:nvPicPr>
          <p:cNvPr id="34" name="Google Shape;34;p6"/>
          <p:cNvPicPr preferRelativeResize="0"/>
          <p:nvPr/>
        </p:nvPicPr>
        <p:blipFill rotWithShape="1">
          <a:blip r:embed="rId2">
            <a:alphaModFix/>
          </a:blip>
          <a:srcRect/>
          <a:stretch/>
        </p:blipFill>
        <p:spPr>
          <a:xfrm>
            <a:off x="958454" y="4782741"/>
            <a:ext cx="283369" cy="283369"/>
          </a:xfrm>
          <a:prstGeom prst="rect">
            <a:avLst/>
          </a:prstGeom>
          <a:noFill/>
          <a:ln>
            <a:noFill/>
          </a:ln>
        </p:spPr>
      </p:pic>
      <p:sp>
        <p:nvSpPr>
          <p:cNvPr id="35" name="Google Shape;35;p6"/>
          <p:cNvSpPr txBox="1">
            <a:spLocks noGrp="1"/>
          </p:cNvSpPr>
          <p:nvPr>
            <p:ph type="sldNum" idx="12"/>
          </p:nvPr>
        </p:nvSpPr>
        <p:spPr>
          <a:xfrm>
            <a:off x="7723585" y="4767263"/>
            <a:ext cx="791700" cy="273900"/>
          </a:xfrm>
          <a:prstGeom prst="rect">
            <a:avLst/>
          </a:prstGeom>
          <a:noFill/>
          <a:ln>
            <a:noFill/>
          </a:ln>
        </p:spPr>
        <p:txBody>
          <a:bodyPr spcFirstLastPara="1" wrap="square" lIns="68575" tIns="34275" rIns="0" bIns="34275" anchor="ctr" anchorCtr="0">
            <a:noAutofit/>
          </a:bodyPr>
          <a:lstStyle>
            <a:lvl1pPr marL="0" marR="0" lvl="0" indent="0" algn="r">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6"/>
        <p:cNvGrpSpPr/>
        <p:nvPr/>
      </p:nvGrpSpPr>
      <p:grpSpPr>
        <a:xfrm>
          <a:off x="0" y="0"/>
          <a:ext cx="0" cy="0"/>
          <a:chOff x="0" y="0"/>
          <a:chExt cx="0" cy="0"/>
        </a:xfrm>
      </p:grpSpPr>
      <p:sp>
        <p:nvSpPr>
          <p:cNvPr id="37" name="Google Shape;37;p7"/>
          <p:cNvSpPr txBox="1">
            <a:spLocks noGrp="1"/>
          </p:cNvSpPr>
          <p:nvPr>
            <p:ph type="ctrTitle"/>
          </p:nvPr>
        </p:nvSpPr>
        <p:spPr>
          <a:xfrm>
            <a:off x="311708" y="744575"/>
            <a:ext cx="8520600" cy="2052600"/>
          </a:xfrm>
          <a:prstGeom prst="rect">
            <a:avLst/>
          </a:prstGeom>
        </p:spPr>
        <p:txBody>
          <a:bodyPr spcFirstLastPara="1" wrap="square" lIns="68575" tIns="34275" rIns="68575" bIns="3427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38" name="Google Shape;38;p7"/>
          <p:cNvSpPr txBox="1">
            <a:spLocks noGrp="1"/>
          </p:cNvSpPr>
          <p:nvPr>
            <p:ph type="subTitle" idx="1"/>
          </p:nvPr>
        </p:nvSpPr>
        <p:spPr>
          <a:xfrm>
            <a:off x="311700" y="2834125"/>
            <a:ext cx="8520600" cy="792600"/>
          </a:xfrm>
          <a:prstGeom prst="rect">
            <a:avLst/>
          </a:prstGeom>
        </p:spPr>
        <p:txBody>
          <a:bodyPr spcFirstLastPara="1" wrap="square" lIns="68575" tIns="34275" rIns="68575" bIns="34275" anchor="t" anchorCtr="0">
            <a:noAutofit/>
          </a:bodyPr>
          <a:lstStyle>
            <a:lvl1pPr lvl="0" algn="ctr" rtl="0">
              <a:lnSpc>
                <a:spcPct val="100000"/>
              </a:lnSpc>
              <a:spcBef>
                <a:spcPts val="800"/>
              </a:spcBef>
              <a:spcAft>
                <a:spcPts val="0"/>
              </a:spcAft>
              <a:buSzPts val="2800"/>
              <a:buNone/>
              <a:defRPr sz="2800"/>
            </a:lvl1pPr>
            <a:lvl2pPr lvl="1" algn="ctr" rtl="0">
              <a:lnSpc>
                <a:spcPct val="100000"/>
              </a:lnSpc>
              <a:spcBef>
                <a:spcPts val="400"/>
              </a:spcBef>
              <a:spcAft>
                <a:spcPts val="0"/>
              </a:spcAft>
              <a:buSzPts val="2800"/>
              <a:buNone/>
              <a:defRPr sz="2800"/>
            </a:lvl2pPr>
            <a:lvl3pPr lvl="2" algn="ctr" rtl="0">
              <a:lnSpc>
                <a:spcPct val="100000"/>
              </a:lnSpc>
              <a:spcBef>
                <a:spcPts val="400"/>
              </a:spcBef>
              <a:spcAft>
                <a:spcPts val="0"/>
              </a:spcAft>
              <a:buSzPts val="2800"/>
              <a:buNone/>
              <a:defRPr sz="2800"/>
            </a:lvl3pPr>
            <a:lvl4pPr lvl="3" algn="ctr" rtl="0">
              <a:lnSpc>
                <a:spcPct val="100000"/>
              </a:lnSpc>
              <a:spcBef>
                <a:spcPts val="400"/>
              </a:spcBef>
              <a:spcAft>
                <a:spcPts val="0"/>
              </a:spcAft>
              <a:buSzPts val="2800"/>
              <a:buNone/>
              <a:defRPr sz="2800"/>
            </a:lvl4pPr>
            <a:lvl5pPr lvl="4" algn="ctr" rtl="0">
              <a:lnSpc>
                <a:spcPct val="100000"/>
              </a:lnSpc>
              <a:spcBef>
                <a:spcPts val="400"/>
              </a:spcBef>
              <a:spcAft>
                <a:spcPts val="0"/>
              </a:spcAft>
              <a:buSzPts val="2800"/>
              <a:buNone/>
              <a:defRPr sz="2800"/>
            </a:lvl5pPr>
            <a:lvl6pPr lvl="5" algn="ctr" rtl="0">
              <a:lnSpc>
                <a:spcPct val="100000"/>
              </a:lnSpc>
              <a:spcBef>
                <a:spcPts val="400"/>
              </a:spcBef>
              <a:spcAft>
                <a:spcPts val="0"/>
              </a:spcAft>
              <a:buSzPts val="2800"/>
              <a:buNone/>
              <a:defRPr sz="2800"/>
            </a:lvl6pPr>
            <a:lvl7pPr lvl="6" algn="ctr" rtl="0">
              <a:lnSpc>
                <a:spcPct val="100000"/>
              </a:lnSpc>
              <a:spcBef>
                <a:spcPts val="400"/>
              </a:spcBef>
              <a:spcAft>
                <a:spcPts val="0"/>
              </a:spcAft>
              <a:buSzPts val="2800"/>
              <a:buNone/>
              <a:defRPr sz="2800"/>
            </a:lvl7pPr>
            <a:lvl8pPr lvl="7" algn="ctr" rtl="0">
              <a:lnSpc>
                <a:spcPct val="100000"/>
              </a:lnSpc>
              <a:spcBef>
                <a:spcPts val="400"/>
              </a:spcBef>
              <a:spcAft>
                <a:spcPts val="0"/>
              </a:spcAft>
              <a:buSzPts val="2800"/>
              <a:buNone/>
              <a:defRPr sz="2800"/>
            </a:lvl8pPr>
            <a:lvl9pPr lvl="8" algn="ctr" rtl="0">
              <a:lnSpc>
                <a:spcPct val="100000"/>
              </a:lnSpc>
              <a:spcBef>
                <a:spcPts val="400"/>
              </a:spcBef>
              <a:spcAft>
                <a:spcPts val="0"/>
              </a:spcAft>
              <a:buSzPts val="2800"/>
              <a:buNone/>
              <a:defRPr sz="2800"/>
            </a:lvl9pPr>
          </a:lstStyle>
          <a:p>
            <a:endParaRPr/>
          </a:p>
        </p:txBody>
      </p:sp>
      <p:sp>
        <p:nvSpPr>
          <p:cNvPr id="39" name="Google Shape;39;p7"/>
          <p:cNvSpPr txBox="1">
            <a:spLocks noGrp="1"/>
          </p:cNvSpPr>
          <p:nvPr>
            <p:ph type="sldNum" idx="12"/>
          </p:nvPr>
        </p:nvSpPr>
        <p:spPr>
          <a:xfrm>
            <a:off x="8472458" y="4663217"/>
            <a:ext cx="548700" cy="393600"/>
          </a:xfrm>
          <a:prstGeom prst="rect">
            <a:avLst/>
          </a:prstGeom>
        </p:spPr>
        <p:txBody>
          <a:bodyPr spcFirstLastPara="1" wrap="square" lIns="68575" tIns="34275" rIns="0" bIns="3427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58454" y="273844"/>
            <a:ext cx="7557000" cy="994200"/>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SzPts val="1100"/>
              <a:buNone/>
              <a:defRPr sz="3300" b="0" i="0" u="none" strike="noStrike" cap="none">
                <a:solidFill>
                  <a:schemeClr val="dk1"/>
                </a:solidFill>
                <a:latin typeface="Palatino"/>
                <a:ea typeface="Palatino"/>
                <a:cs typeface="Palatino"/>
                <a:sym typeface="Palatino"/>
              </a:defRPr>
            </a:lvl1pPr>
            <a:lvl2pPr marR="0" lvl="1" algn="l" rtl="0">
              <a:lnSpc>
                <a:spcPct val="90000"/>
              </a:lnSpc>
              <a:spcBef>
                <a:spcPts val="0"/>
              </a:spcBef>
              <a:spcAft>
                <a:spcPts val="0"/>
              </a:spcAft>
              <a:buSzPts val="1100"/>
              <a:buNone/>
              <a:defRPr sz="3300" b="0" i="0" u="none" strike="noStrike" cap="none">
                <a:solidFill>
                  <a:schemeClr val="dk2"/>
                </a:solidFill>
                <a:latin typeface="Palatino"/>
                <a:ea typeface="Palatino"/>
                <a:cs typeface="Palatino"/>
                <a:sym typeface="Palatino"/>
              </a:defRPr>
            </a:lvl2pPr>
            <a:lvl3pPr marR="0" lvl="2" algn="l" rtl="0">
              <a:lnSpc>
                <a:spcPct val="90000"/>
              </a:lnSpc>
              <a:spcBef>
                <a:spcPts val="0"/>
              </a:spcBef>
              <a:spcAft>
                <a:spcPts val="0"/>
              </a:spcAft>
              <a:buSzPts val="1100"/>
              <a:buNone/>
              <a:defRPr sz="3300" b="0" i="0" u="none" strike="noStrike" cap="none">
                <a:solidFill>
                  <a:schemeClr val="dk2"/>
                </a:solidFill>
                <a:latin typeface="Palatino"/>
                <a:ea typeface="Palatino"/>
                <a:cs typeface="Palatino"/>
                <a:sym typeface="Palatino"/>
              </a:defRPr>
            </a:lvl3pPr>
            <a:lvl4pPr marR="0" lvl="3" algn="l" rtl="0">
              <a:lnSpc>
                <a:spcPct val="90000"/>
              </a:lnSpc>
              <a:spcBef>
                <a:spcPts val="0"/>
              </a:spcBef>
              <a:spcAft>
                <a:spcPts val="0"/>
              </a:spcAft>
              <a:buSzPts val="1100"/>
              <a:buNone/>
              <a:defRPr sz="3300" b="0" i="0" u="none" strike="noStrike" cap="none">
                <a:solidFill>
                  <a:schemeClr val="dk2"/>
                </a:solidFill>
                <a:latin typeface="Palatino"/>
                <a:ea typeface="Palatino"/>
                <a:cs typeface="Palatino"/>
                <a:sym typeface="Palatino"/>
              </a:defRPr>
            </a:lvl4pPr>
            <a:lvl5pPr marR="0" lvl="4" algn="l" rtl="0">
              <a:lnSpc>
                <a:spcPct val="90000"/>
              </a:lnSpc>
              <a:spcBef>
                <a:spcPts val="0"/>
              </a:spcBef>
              <a:spcAft>
                <a:spcPts val="0"/>
              </a:spcAft>
              <a:buSzPts val="1100"/>
              <a:buNone/>
              <a:defRPr sz="3300" b="0" i="0" u="none" strike="noStrike" cap="none">
                <a:solidFill>
                  <a:schemeClr val="dk2"/>
                </a:solidFill>
                <a:latin typeface="Palatino"/>
                <a:ea typeface="Palatino"/>
                <a:cs typeface="Palatino"/>
                <a:sym typeface="Palatino"/>
              </a:defRPr>
            </a:lvl5pPr>
            <a:lvl6pPr marR="0" lvl="5"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6pPr>
            <a:lvl7pPr marR="0" lvl="6"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7pPr>
            <a:lvl8pPr marR="0" lvl="7"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8pPr>
            <a:lvl9pPr marR="0" lvl="8" algn="l" rtl="0">
              <a:lnSpc>
                <a:spcPct val="90000"/>
              </a:lnSpc>
              <a:spcBef>
                <a:spcPts val="0"/>
              </a:spcBef>
              <a:spcAft>
                <a:spcPts val="0"/>
              </a:spcAft>
              <a:buSzPts val="1100"/>
              <a:buNone/>
              <a:defRPr sz="3300" b="0" i="0" u="none" strike="noStrike" cap="none">
                <a:solidFill>
                  <a:srgbClr val="10476C"/>
                </a:solidFill>
                <a:latin typeface="Palatino"/>
                <a:ea typeface="Palatino"/>
                <a:cs typeface="Palatino"/>
                <a:sym typeface="Palatino"/>
              </a:defRPr>
            </a:lvl9pPr>
          </a:lstStyle>
          <a:p>
            <a:endParaRPr/>
          </a:p>
        </p:txBody>
      </p:sp>
      <p:sp>
        <p:nvSpPr>
          <p:cNvPr id="7" name="Google Shape;7;p1"/>
          <p:cNvSpPr txBox="1">
            <a:spLocks noGrp="1"/>
          </p:cNvSpPr>
          <p:nvPr>
            <p:ph type="body" idx="1"/>
          </p:nvPr>
        </p:nvSpPr>
        <p:spPr>
          <a:xfrm>
            <a:off x="966788" y="1369219"/>
            <a:ext cx="7548600" cy="3263400"/>
          </a:xfrm>
          <a:prstGeom prst="rect">
            <a:avLst/>
          </a:prstGeom>
          <a:noFill/>
          <a:ln>
            <a:noFill/>
          </a:ln>
        </p:spPr>
        <p:txBody>
          <a:bodyPr spcFirstLastPara="1" wrap="square" lIns="68575" tIns="34275" rIns="68575" bIns="34275" anchor="t" anchorCtr="0">
            <a:noAutofit/>
          </a:bodyPr>
          <a:lstStyle>
            <a:lvl1pPr marL="457200" marR="0" lvl="0" indent="-342900" algn="l" rtl="0">
              <a:lnSpc>
                <a:spcPct val="90000"/>
              </a:lnSpc>
              <a:spcBef>
                <a:spcPts val="8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1pPr>
            <a:lvl2pPr marL="914400" marR="0" lvl="1" indent="-336550" algn="l" rtl="0">
              <a:lnSpc>
                <a:spcPct val="90000"/>
              </a:lnSpc>
              <a:spcBef>
                <a:spcPts val="400"/>
              </a:spcBef>
              <a:spcAft>
                <a:spcPts val="0"/>
              </a:spcAft>
              <a:buClr>
                <a:srgbClr val="404040"/>
              </a:buClr>
              <a:buSzPts val="1700"/>
              <a:buFont typeface="Arial"/>
              <a:buChar char="•"/>
              <a:defRPr sz="1700" b="0" i="0" u="none" strike="noStrike" cap="none">
                <a:solidFill>
                  <a:srgbClr val="404040"/>
                </a:solidFill>
                <a:latin typeface="Arial"/>
                <a:ea typeface="Arial"/>
                <a:cs typeface="Arial"/>
                <a:sym typeface="Arial"/>
              </a:defRPr>
            </a:lvl2pPr>
            <a:lvl3pPr marL="1371600" marR="0" lvl="2" indent="-323850" algn="l" rtl="0">
              <a:lnSpc>
                <a:spcPct val="90000"/>
              </a:lnSpc>
              <a:spcBef>
                <a:spcPts val="400"/>
              </a:spcBef>
              <a:spcAft>
                <a:spcPts val="0"/>
              </a:spcAft>
              <a:buClr>
                <a:srgbClr val="404040"/>
              </a:buClr>
              <a:buSzPts val="1500"/>
              <a:buFont typeface="Arial"/>
              <a:buChar char="•"/>
              <a:defRPr sz="1500" b="0" i="0" u="none" strike="noStrike" cap="none">
                <a:solidFill>
                  <a:srgbClr val="404040"/>
                </a:solidFill>
                <a:latin typeface="Arial"/>
                <a:ea typeface="Arial"/>
                <a:cs typeface="Arial"/>
                <a:sym typeface="Arial"/>
              </a:defRPr>
            </a:lvl3pPr>
            <a:lvl4pPr marL="1828800" marR="0" lvl="3" indent="-317500" algn="l" rtl="0">
              <a:lnSpc>
                <a:spcPct val="90000"/>
              </a:lnSpc>
              <a:spcBef>
                <a:spcPts val="400"/>
              </a:spcBef>
              <a:spcAft>
                <a:spcPts val="0"/>
              </a:spcAft>
              <a:buClr>
                <a:srgbClr val="404040"/>
              </a:buClr>
              <a:buSzPts val="1400"/>
              <a:buFont typeface="Arial"/>
              <a:buChar char="•"/>
              <a:defRPr sz="1400" b="0" i="0" u="none" strike="noStrike" cap="none">
                <a:solidFill>
                  <a:srgbClr val="404040"/>
                </a:solidFill>
                <a:latin typeface="Arial"/>
                <a:ea typeface="Arial"/>
                <a:cs typeface="Arial"/>
                <a:sym typeface="Arial"/>
              </a:defRPr>
            </a:lvl4pPr>
            <a:lvl5pPr marL="2286000" marR="0" lvl="4" indent="-317500" algn="l" rtl="0">
              <a:lnSpc>
                <a:spcPct val="90000"/>
              </a:lnSpc>
              <a:spcBef>
                <a:spcPts val="400"/>
              </a:spcBef>
              <a:spcAft>
                <a:spcPts val="0"/>
              </a:spcAft>
              <a:buClr>
                <a:srgbClr val="404040"/>
              </a:buClr>
              <a:buSzPts val="1400"/>
              <a:buFont typeface="Arial"/>
              <a:buChar char="•"/>
              <a:defRPr sz="1400" b="0" i="0" u="none" strike="noStrike" cap="none">
                <a:solidFill>
                  <a:srgbClr val="404040"/>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7828360" y="4767263"/>
            <a:ext cx="687000" cy="273900"/>
          </a:xfrm>
          <a:prstGeom prst="rect">
            <a:avLst/>
          </a:prstGeom>
          <a:noFill/>
          <a:ln>
            <a:noFill/>
          </a:ln>
        </p:spPr>
        <p:txBody>
          <a:bodyPr spcFirstLastPara="1" wrap="square" lIns="68575" tIns="34275" rIns="0" bIns="34275" anchor="ctr" anchorCtr="0">
            <a:noAutofit/>
          </a:bodyPr>
          <a:lstStyle>
            <a:lvl1pPr marL="0" marR="0" lvl="0" indent="0" algn="r" rtl="0">
              <a:spcBef>
                <a:spcPts val="0"/>
              </a:spcBef>
              <a:spcAft>
                <a:spcPts val="0"/>
              </a:spcAft>
              <a:buNone/>
              <a:defRPr sz="900" b="0" i="0" u="none" strike="noStrike" cap="none">
                <a:solidFill>
                  <a:srgbClr val="7F7F7F"/>
                </a:solidFill>
                <a:latin typeface="Arial"/>
                <a:ea typeface="Arial"/>
                <a:cs typeface="Arial"/>
                <a:sym typeface="Arial"/>
              </a:defRPr>
            </a:lvl1pPr>
            <a:lvl2pPr marL="0" marR="0" lvl="1" indent="0" algn="r" rtl="0">
              <a:spcBef>
                <a:spcPts val="0"/>
              </a:spcBef>
              <a:spcAft>
                <a:spcPts val="0"/>
              </a:spcAft>
              <a:buNone/>
              <a:defRPr sz="900" b="0" i="0" u="none" strike="noStrike" cap="none">
                <a:solidFill>
                  <a:srgbClr val="7F7F7F"/>
                </a:solidFill>
                <a:latin typeface="Arial"/>
                <a:ea typeface="Arial"/>
                <a:cs typeface="Arial"/>
                <a:sym typeface="Arial"/>
              </a:defRPr>
            </a:lvl2pPr>
            <a:lvl3pPr marL="0" marR="0" lvl="2" indent="0" algn="r" rtl="0">
              <a:spcBef>
                <a:spcPts val="0"/>
              </a:spcBef>
              <a:spcAft>
                <a:spcPts val="0"/>
              </a:spcAft>
              <a:buNone/>
              <a:defRPr sz="900" b="0" i="0" u="none" strike="noStrike" cap="none">
                <a:solidFill>
                  <a:srgbClr val="7F7F7F"/>
                </a:solidFill>
                <a:latin typeface="Arial"/>
                <a:ea typeface="Arial"/>
                <a:cs typeface="Arial"/>
                <a:sym typeface="Arial"/>
              </a:defRPr>
            </a:lvl3pPr>
            <a:lvl4pPr marL="0" marR="0" lvl="3" indent="0" algn="r" rtl="0">
              <a:spcBef>
                <a:spcPts val="0"/>
              </a:spcBef>
              <a:spcAft>
                <a:spcPts val="0"/>
              </a:spcAft>
              <a:buNone/>
              <a:defRPr sz="900" b="0" i="0" u="none" strike="noStrike" cap="none">
                <a:solidFill>
                  <a:srgbClr val="7F7F7F"/>
                </a:solidFill>
                <a:latin typeface="Arial"/>
                <a:ea typeface="Arial"/>
                <a:cs typeface="Arial"/>
                <a:sym typeface="Arial"/>
              </a:defRPr>
            </a:lvl4pPr>
            <a:lvl5pPr marL="0" marR="0" lvl="4" indent="0" algn="r" rtl="0">
              <a:spcBef>
                <a:spcPts val="0"/>
              </a:spcBef>
              <a:spcAft>
                <a:spcPts val="0"/>
              </a:spcAft>
              <a:buNone/>
              <a:defRPr sz="900" b="0" i="0" u="none" strike="noStrike" cap="none">
                <a:solidFill>
                  <a:srgbClr val="7F7F7F"/>
                </a:solidFill>
                <a:latin typeface="Arial"/>
                <a:ea typeface="Arial"/>
                <a:cs typeface="Arial"/>
                <a:sym typeface="Arial"/>
              </a:defRPr>
            </a:lvl5pPr>
            <a:lvl6pPr marL="0" marR="0" lvl="5" indent="0" algn="r" rtl="0">
              <a:spcBef>
                <a:spcPts val="0"/>
              </a:spcBef>
              <a:spcAft>
                <a:spcPts val="0"/>
              </a:spcAft>
              <a:buNone/>
              <a:defRPr sz="900" b="0" i="0" u="none" strike="noStrike" cap="none">
                <a:solidFill>
                  <a:srgbClr val="7F7F7F"/>
                </a:solidFill>
                <a:latin typeface="Arial"/>
                <a:ea typeface="Arial"/>
                <a:cs typeface="Arial"/>
                <a:sym typeface="Arial"/>
              </a:defRPr>
            </a:lvl6pPr>
            <a:lvl7pPr marL="0" marR="0" lvl="6" indent="0" algn="r" rtl="0">
              <a:spcBef>
                <a:spcPts val="0"/>
              </a:spcBef>
              <a:spcAft>
                <a:spcPts val="0"/>
              </a:spcAft>
              <a:buNone/>
              <a:defRPr sz="900" b="0" i="0" u="none" strike="noStrike" cap="none">
                <a:solidFill>
                  <a:srgbClr val="7F7F7F"/>
                </a:solidFill>
                <a:latin typeface="Arial"/>
                <a:ea typeface="Arial"/>
                <a:cs typeface="Arial"/>
                <a:sym typeface="Arial"/>
              </a:defRPr>
            </a:lvl7pPr>
            <a:lvl8pPr marL="0" marR="0" lvl="7" indent="0" algn="r" rtl="0">
              <a:spcBef>
                <a:spcPts val="0"/>
              </a:spcBef>
              <a:spcAft>
                <a:spcPts val="0"/>
              </a:spcAft>
              <a:buNone/>
              <a:defRPr sz="900" b="0" i="0" u="none" strike="noStrike" cap="none">
                <a:solidFill>
                  <a:srgbClr val="7F7F7F"/>
                </a:solidFill>
                <a:latin typeface="Arial"/>
                <a:ea typeface="Arial"/>
                <a:cs typeface="Arial"/>
                <a:sym typeface="Arial"/>
              </a:defRPr>
            </a:lvl8pPr>
            <a:lvl9pPr marL="0" marR="0" lvl="8" indent="0" algn="r" rtl="0">
              <a:spcBef>
                <a:spcPts val="0"/>
              </a:spcBef>
              <a:spcAft>
                <a:spcPts val="0"/>
              </a:spcAft>
              <a:buNone/>
              <a:defRPr sz="9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Google Shape;44;p8"/>
          <p:cNvSpPr txBox="1">
            <a:spLocks noGrp="1"/>
          </p:cNvSpPr>
          <p:nvPr>
            <p:ph type="title"/>
          </p:nvPr>
        </p:nvSpPr>
        <p:spPr>
          <a:xfrm>
            <a:off x="5646907" y="919264"/>
            <a:ext cx="3201818" cy="3846809"/>
          </a:xfrm>
          <a:prstGeom prst="rect">
            <a:avLst/>
          </a:prstGeom>
          <a:noFill/>
          <a:ln>
            <a:noFill/>
          </a:ln>
        </p:spPr>
        <p:txBody>
          <a:bodyPr spcFirstLastPara="1" wrap="square" lIns="68575" tIns="34275" rIns="68575" bIns="34275" anchor="ctr" anchorCtr="0">
            <a:normAutofit/>
          </a:bodyPr>
          <a:lstStyle/>
          <a:p>
            <a:pPr marL="0" lvl="0" indent="0" algn="ctr" rtl="0">
              <a:lnSpc>
                <a:spcPct val="100000"/>
              </a:lnSpc>
              <a:spcBef>
                <a:spcPts val="0"/>
              </a:spcBef>
              <a:spcAft>
                <a:spcPts val="0"/>
              </a:spcAft>
              <a:buNone/>
            </a:pPr>
            <a:r>
              <a:rPr lang="en" b="1"/>
              <a:t>Inclusive Governance: Challenges and Opportunities</a:t>
            </a:r>
            <a:br>
              <a:rPr lang="en"/>
            </a:br>
            <a:br>
              <a:rPr lang="en" sz="1400">
                <a:solidFill>
                  <a:srgbClr val="C00000"/>
                </a:solidFill>
              </a:rPr>
            </a:br>
            <a:r>
              <a:rPr lang="en" sz="1400">
                <a:solidFill>
                  <a:srgbClr val="C00000"/>
                </a:solidFill>
              </a:rPr>
              <a:t>Saturday, May 14 | 10:40-12:00</a:t>
            </a:r>
            <a:endParaRPr sz="140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7"/>
          <p:cNvSpPr txBox="1">
            <a:spLocks noGrp="1"/>
          </p:cNvSpPr>
          <p:nvPr>
            <p:ph type="title"/>
          </p:nvPr>
        </p:nvSpPr>
        <p:spPr>
          <a:xfrm>
            <a:off x="1028700" y="273848"/>
            <a:ext cx="7464000" cy="735000"/>
          </a:xfrm>
          <a:prstGeom prst="rect">
            <a:avLst/>
          </a:prstGeom>
        </p:spPr>
        <p:txBody>
          <a:bodyPr spcFirstLastPara="1" wrap="square" lIns="68575" tIns="34275" rIns="68575" bIns="34275" anchor="b" anchorCtr="0">
            <a:normAutofit/>
          </a:bodyPr>
          <a:lstStyle/>
          <a:p>
            <a:pPr marL="0" lvl="0" indent="0" algn="ctr" rtl="0">
              <a:spcBef>
                <a:spcPts val="0"/>
              </a:spcBef>
              <a:spcAft>
                <a:spcPts val="0"/>
              </a:spcAft>
              <a:buNone/>
            </a:pPr>
            <a:r>
              <a:rPr lang="en" sz="3600" b="1">
                <a:solidFill>
                  <a:srgbClr val="044C7F"/>
                </a:solidFill>
              </a:rPr>
              <a:t>The 10+1 – Title 5 §53200</a:t>
            </a:r>
            <a:endParaRPr/>
          </a:p>
        </p:txBody>
      </p:sp>
      <p:sp>
        <p:nvSpPr>
          <p:cNvPr id="100" name="Google Shape;100;p17"/>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0" lvl="0" indent="0" algn="l" rtl="0">
              <a:lnSpc>
                <a:spcPct val="98181"/>
              </a:lnSpc>
              <a:spcBef>
                <a:spcPts val="1000"/>
              </a:spcBef>
              <a:spcAft>
                <a:spcPts val="0"/>
              </a:spcAft>
              <a:buNone/>
            </a:pPr>
            <a:r>
              <a:rPr lang="en" sz="2000">
                <a:solidFill>
                  <a:srgbClr val="000000"/>
                </a:solidFill>
              </a:rPr>
              <a:t>d)</a:t>
            </a:r>
            <a:r>
              <a:rPr lang="en" sz="2000">
                <a:solidFill>
                  <a:srgbClr val="3B3838"/>
                </a:solidFill>
              </a:rPr>
              <a:t>“Consult collegially” means that the district governing board shall develop policies on academic and professional matters through either or both of the following methods, according to its own discretion:</a:t>
            </a:r>
            <a:endParaRPr sz="2000">
              <a:solidFill>
                <a:srgbClr val="3B3838"/>
              </a:solidFill>
            </a:endParaRPr>
          </a:p>
          <a:p>
            <a:pPr marL="457200" lvl="0" indent="-355600" algn="l" rtl="0">
              <a:lnSpc>
                <a:spcPct val="98181"/>
              </a:lnSpc>
              <a:spcBef>
                <a:spcPts val="500"/>
              </a:spcBef>
              <a:spcAft>
                <a:spcPts val="0"/>
              </a:spcAft>
              <a:buClr>
                <a:srgbClr val="3B3838"/>
              </a:buClr>
              <a:buSzPts val="2000"/>
              <a:buAutoNum type="arabicParenR"/>
            </a:pPr>
            <a:r>
              <a:rPr lang="en" sz="2000" b="1">
                <a:solidFill>
                  <a:srgbClr val="3B3838"/>
                </a:solidFill>
              </a:rPr>
              <a:t>relying primarily upon</a:t>
            </a:r>
            <a:r>
              <a:rPr lang="en" sz="2000">
                <a:solidFill>
                  <a:srgbClr val="3B3838"/>
                </a:solidFill>
              </a:rPr>
              <a:t> the advice and judgment of the academic senate; or</a:t>
            </a:r>
            <a:endParaRPr sz="2000">
              <a:solidFill>
                <a:srgbClr val="3B3838"/>
              </a:solidFill>
            </a:endParaRPr>
          </a:p>
          <a:p>
            <a:pPr marL="457200" lvl="0" indent="-355600" algn="l" rtl="0">
              <a:lnSpc>
                <a:spcPct val="98181"/>
              </a:lnSpc>
              <a:spcBef>
                <a:spcPts val="0"/>
              </a:spcBef>
              <a:spcAft>
                <a:spcPts val="0"/>
              </a:spcAft>
              <a:buClr>
                <a:srgbClr val="3B3838"/>
              </a:buClr>
              <a:buSzPts val="2000"/>
              <a:buAutoNum type="arabicParenR"/>
            </a:pPr>
            <a:r>
              <a:rPr lang="en" sz="2000">
                <a:solidFill>
                  <a:srgbClr val="3B3838"/>
                </a:solidFill>
              </a:rPr>
              <a:t>agreeing that the district governing board, or such representatives as it may designate, and the representatives of the academic senate shall have the obligation to </a:t>
            </a:r>
            <a:r>
              <a:rPr lang="en" sz="2000" b="1">
                <a:solidFill>
                  <a:srgbClr val="3B3838"/>
                </a:solidFill>
              </a:rPr>
              <a:t>reach mutual agreement </a:t>
            </a:r>
            <a:r>
              <a:rPr lang="en" sz="2000">
                <a:solidFill>
                  <a:srgbClr val="3B3838"/>
                </a:solidFill>
              </a:rPr>
              <a:t>by written resolution, regulation, or policy of the governing board effectuating such recommendations.</a:t>
            </a: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8"/>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sz="3600" b="1">
                <a:solidFill>
                  <a:srgbClr val="044C7F"/>
                </a:solidFill>
              </a:rPr>
              <a:t>Title 5 §53203 – Powers </a:t>
            </a:r>
            <a:endParaRPr/>
          </a:p>
        </p:txBody>
      </p:sp>
      <p:sp>
        <p:nvSpPr>
          <p:cNvPr id="106" name="Google Shape;106;p18"/>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457200" lvl="0" indent="-355600" algn="l" rtl="0">
              <a:lnSpc>
                <a:spcPct val="98181"/>
              </a:lnSpc>
              <a:spcBef>
                <a:spcPts val="1000"/>
              </a:spcBef>
              <a:spcAft>
                <a:spcPts val="0"/>
              </a:spcAft>
              <a:buClr>
                <a:srgbClr val="3B3838"/>
              </a:buClr>
              <a:buSzPts val="2000"/>
              <a:buAutoNum type="alphaLcParenR"/>
            </a:pPr>
            <a:r>
              <a:rPr lang="en" sz="2000">
                <a:solidFill>
                  <a:srgbClr val="3B3838"/>
                </a:solidFill>
              </a:rPr>
              <a:t>Governing Board shall adopt policies delegating authority and responsibility to its Academic Senate and requires </a:t>
            </a:r>
            <a:r>
              <a:rPr lang="en" sz="2000" b="1">
                <a:solidFill>
                  <a:srgbClr val="3B3838"/>
                </a:solidFill>
              </a:rPr>
              <a:t>collegial consultation</a:t>
            </a:r>
            <a:r>
              <a:rPr lang="en" sz="2000">
                <a:solidFill>
                  <a:srgbClr val="3B3838"/>
                </a:solidFill>
              </a:rPr>
              <a:t>.</a:t>
            </a:r>
            <a:endParaRPr sz="2000">
              <a:solidFill>
                <a:srgbClr val="3B3838"/>
              </a:solidFill>
            </a:endParaRPr>
          </a:p>
          <a:p>
            <a:pPr marL="457200" lvl="0" indent="-355600" algn="l" rtl="0">
              <a:lnSpc>
                <a:spcPct val="98181"/>
              </a:lnSpc>
              <a:spcBef>
                <a:spcPts val="0"/>
              </a:spcBef>
              <a:spcAft>
                <a:spcPts val="0"/>
              </a:spcAft>
              <a:buClr>
                <a:srgbClr val="3B3838"/>
              </a:buClr>
              <a:buSzPts val="2000"/>
              <a:buAutoNum type="alphaLcParenR"/>
            </a:pPr>
            <a:r>
              <a:rPr lang="en" sz="2000">
                <a:solidFill>
                  <a:srgbClr val="3B3838"/>
                </a:solidFill>
              </a:rPr>
              <a:t>Policies in (a) shall be adopted through </a:t>
            </a:r>
            <a:r>
              <a:rPr lang="en" sz="2000" b="1">
                <a:solidFill>
                  <a:srgbClr val="3B3838"/>
                </a:solidFill>
              </a:rPr>
              <a:t>collegial consultation </a:t>
            </a:r>
            <a:r>
              <a:rPr lang="en" sz="2000">
                <a:solidFill>
                  <a:srgbClr val="3B3838"/>
                </a:solidFill>
              </a:rPr>
              <a:t>with the Academic Senate.</a:t>
            </a:r>
            <a:endParaRPr sz="2000">
              <a:solidFill>
                <a:srgbClr val="3B3838"/>
              </a:solidFill>
            </a:endParaRPr>
          </a:p>
          <a:p>
            <a:pPr marL="457200" lvl="0" indent="-355600" algn="l" rtl="0">
              <a:lnSpc>
                <a:spcPct val="98181"/>
              </a:lnSpc>
              <a:spcBef>
                <a:spcPts val="0"/>
              </a:spcBef>
              <a:spcAft>
                <a:spcPts val="0"/>
              </a:spcAft>
              <a:buClr>
                <a:srgbClr val="3B3838"/>
              </a:buClr>
              <a:buSzPts val="2000"/>
              <a:buAutoNum type="alphaLcParenR"/>
            </a:pPr>
            <a:r>
              <a:rPr lang="en" sz="2000">
                <a:solidFill>
                  <a:srgbClr val="3B3838"/>
                </a:solidFill>
              </a:rPr>
              <a:t>Guarantees the Academic Senate the right to meet with or appear before the board while in the process of </a:t>
            </a:r>
            <a:r>
              <a:rPr lang="en" sz="2000" b="1">
                <a:solidFill>
                  <a:srgbClr val="3B3838"/>
                </a:solidFill>
              </a:rPr>
              <a:t>consulting collegially</a:t>
            </a:r>
            <a:r>
              <a:rPr lang="en" sz="2000">
                <a:solidFill>
                  <a:srgbClr val="3B3838"/>
                </a:solidFill>
              </a:rPr>
              <a:t>.</a:t>
            </a: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9"/>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sz="3600" b="1">
                <a:solidFill>
                  <a:srgbClr val="044C7F"/>
                </a:solidFill>
              </a:rPr>
              <a:t>Title 5 §53203 – Powers </a:t>
            </a:r>
            <a:endParaRPr/>
          </a:p>
        </p:txBody>
      </p:sp>
      <p:sp>
        <p:nvSpPr>
          <p:cNvPr id="112" name="Google Shape;112;p19"/>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0" lvl="0" indent="0" algn="l" rtl="0">
              <a:lnSpc>
                <a:spcPct val="98181"/>
              </a:lnSpc>
              <a:spcBef>
                <a:spcPts val="1000"/>
              </a:spcBef>
              <a:spcAft>
                <a:spcPts val="0"/>
              </a:spcAft>
              <a:buNone/>
            </a:pPr>
            <a:r>
              <a:rPr lang="en">
                <a:solidFill>
                  <a:srgbClr val="000000"/>
                </a:solidFill>
              </a:rPr>
              <a:t>d) </a:t>
            </a:r>
            <a:r>
              <a:rPr lang="en">
                <a:solidFill>
                  <a:srgbClr val="3B3838"/>
                </a:solidFill>
              </a:rPr>
              <a:t>The governing board of a district shall adopt procedures for responding to recommendations of the academic senate that incorporate the following:</a:t>
            </a:r>
            <a:endParaRPr>
              <a:solidFill>
                <a:srgbClr val="3B3838"/>
              </a:solidFill>
            </a:endParaRPr>
          </a:p>
          <a:p>
            <a:pPr marL="457200" lvl="0" indent="-342900" algn="l" rtl="0">
              <a:lnSpc>
                <a:spcPct val="98181"/>
              </a:lnSpc>
              <a:spcBef>
                <a:spcPts val="500"/>
              </a:spcBef>
              <a:spcAft>
                <a:spcPts val="0"/>
              </a:spcAft>
              <a:buClr>
                <a:srgbClr val="3B3838"/>
              </a:buClr>
              <a:buSzPts val="1800"/>
              <a:buAutoNum type="arabicParenR"/>
            </a:pPr>
            <a:r>
              <a:rPr lang="en">
                <a:solidFill>
                  <a:srgbClr val="3B3838"/>
                </a:solidFill>
              </a:rPr>
              <a:t>in instances where the governing board elects to </a:t>
            </a:r>
            <a:r>
              <a:rPr lang="en" b="1">
                <a:solidFill>
                  <a:srgbClr val="3B3838"/>
                </a:solidFill>
              </a:rPr>
              <a:t>rely primarily upon </a:t>
            </a:r>
            <a:r>
              <a:rPr lang="en">
                <a:solidFill>
                  <a:srgbClr val="3B3838"/>
                </a:solidFill>
              </a:rPr>
              <a:t>the advice and judgment of the academic senate, </a:t>
            </a:r>
            <a:r>
              <a:rPr lang="en" b="1">
                <a:solidFill>
                  <a:srgbClr val="3B3838"/>
                </a:solidFill>
              </a:rPr>
              <a:t>the recommendations of the senate will normally be accepted</a:t>
            </a:r>
            <a:r>
              <a:rPr lang="en">
                <a:solidFill>
                  <a:srgbClr val="3B3838"/>
                </a:solidFill>
              </a:rPr>
              <a:t>, and </a:t>
            </a:r>
            <a:r>
              <a:rPr lang="en" b="1">
                <a:solidFill>
                  <a:srgbClr val="3B3838"/>
                </a:solidFill>
              </a:rPr>
              <a:t>only in exceptional circumstances </a:t>
            </a:r>
            <a:r>
              <a:rPr lang="en">
                <a:solidFill>
                  <a:srgbClr val="3B3838"/>
                </a:solidFill>
              </a:rPr>
              <a:t>and for </a:t>
            </a:r>
            <a:r>
              <a:rPr lang="en" b="1">
                <a:solidFill>
                  <a:srgbClr val="3B3838"/>
                </a:solidFill>
              </a:rPr>
              <a:t>compelling reasons will the recommendations not be accepted</a:t>
            </a:r>
            <a:r>
              <a:rPr lang="en">
                <a:solidFill>
                  <a:srgbClr val="3B3838"/>
                </a:solidFill>
              </a:rPr>
              <a:t>. If a recommendation is not accepted, the governing board or its designee, upon request of the academic senate, shall promptly communicate its reasons in writing to the academic senate.</a:t>
            </a:r>
            <a:endParaRPr>
              <a:solidFill>
                <a:srgbClr val="3B3838"/>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0"/>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sz="3600" b="1">
                <a:solidFill>
                  <a:srgbClr val="044C7F"/>
                </a:solidFill>
              </a:rPr>
              <a:t>Title 5 §53203 – Powers </a:t>
            </a:r>
            <a:endParaRPr/>
          </a:p>
        </p:txBody>
      </p:sp>
      <p:sp>
        <p:nvSpPr>
          <p:cNvPr id="118" name="Google Shape;118;p20"/>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0" lvl="0" indent="0" algn="l" rtl="0">
              <a:lnSpc>
                <a:spcPct val="98181"/>
              </a:lnSpc>
              <a:spcBef>
                <a:spcPts val="1000"/>
              </a:spcBef>
              <a:spcAft>
                <a:spcPts val="0"/>
              </a:spcAft>
              <a:buNone/>
            </a:pPr>
            <a:r>
              <a:rPr lang="en" dirty="0">
                <a:solidFill>
                  <a:srgbClr val="000000"/>
                </a:solidFill>
              </a:rPr>
              <a:t>2) </a:t>
            </a:r>
            <a:r>
              <a:rPr lang="en" dirty="0">
                <a:solidFill>
                  <a:srgbClr val="3B3838"/>
                </a:solidFill>
              </a:rPr>
              <a:t>in instances where the governing board elects to provide </a:t>
            </a:r>
            <a:r>
              <a:rPr lang="en" b="1" dirty="0">
                <a:solidFill>
                  <a:srgbClr val="3B3838"/>
                </a:solidFill>
              </a:rPr>
              <a:t>for mutual agreement </a:t>
            </a:r>
            <a:r>
              <a:rPr lang="en" dirty="0">
                <a:solidFill>
                  <a:srgbClr val="3B3838"/>
                </a:solidFill>
              </a:rPr>
              <a:t>with the academic senate, </a:t>
            </a:r>
            <a:r>
              <a:rPr lang="en" b="1" dirty="0">
                <a:solidFill>
                  <a:srgbClr val="3B3838"/>
                </a:solidFill>
              </a:rPr>
              <a:t>and agreement has not been reached</a:t>
            </a:r>
            <a:r>
              <a:rPr lang="en" dirty="0">
                <a:solidFill>
                  <a:srgbClr val="3B3838"/>
                </a:solidFill>
              </a:rPr>
              <a:t>, </a:t>
            </a:r>
            <a:r>
              <a:rPr lang="en" b="1" dirty="0">
                <a:solidFill>
                  <a:srgbClr val="3B3838"/>
                </a:solidFill>
              </a:rPr>
              <a:t>existing policy shall remain in effect</a:t>
            </a:r>
            <a:r>
              <a:rPr lang="en" dirty="0">
                <a:solidFill>
                  <a:srgbClr val="3B3838"/>
                </a:solidFill>
              </a:rPr>
              <a:t> </a:t>
            </a:r>
            <a:r>
              <a:rPr lang="en" b="1" dirty="0">
                <a:solidFill>
                  <a:srgbClr val="3B3838"/>
                </a:solidFill>
              </a:rPr>
              <a:t>unless continuing </a:t>
            </a:r>
            <a:r>
              <a:rPr lang="en" dirty="0">
                <a:solidFill>
                  <a:srgbClr val="3B3838"/>
                </a:solidFill>
              </a:rPr>
              <a:t>with such policy exposes the district to </a:t>
            </a:r>
            <a:r>
              <a:rPr lang="en" b="1" dirty="0">
                <a:solidFill>
                  <a:srgbClr val="3B3838"/>
                </a:solidFill>
              </a:rPr>
              <a:t>legal liability or causes substantial fiscal hardship</a:t>
            </a:r>
            <a:r>
              <a:rPr lang="en" dirty="0">
                <a:solidFill>
                  <a:srgbClr val="3B3838"/>
                </a:solidFill>
              </a:rPr>
              <a:t>. In cases where there is no existing policy, or in cases where the exposure to legal liability or substantial fiscal hardship requires existing policy to be changed, the governing board </a:t>
            </a:r>
            <a:r>
              <a:rPr lang="en" b="1" dirty="0">
                <a:solidFill>
                  <a:srgbClr val="3B3838"/>
                </a:solidFill>
              </a:rPr>
              <a:t>may act, after a good faith effort to reach agreement, only for compelling legal, fiscal, or organizational reasons</a:t>
            </a:r>
            <a:r>
              <a:rPr lang="en" dirty="0">
                <a:solidFill>
                  <a:srgbClr val="3B3838"/>
                </a:solidFill>
              </a:rPr>
              <a:t>. </a:t>
            </a:r>
            <a:endParaRPr dirty="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1"/>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sz="3600" b="1">
                <a:solidFill>
                  <a:srgbClr val="044C7F"/>
                </a:solidFill>
              </a:rPr>
              <a:t>Title 5 §53203 – Powers </a:t>
            </a:r>
            <a:endParaRPr/>
          </a:p>
        </p:txBody>
      </p:sp>
      <p:sp>
        <p:nvSpPr>
          <p:cNvPr id="124" name="Google Shape;124;p21"/>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0" lvl="0" indent="0" algn="l" rtl="0">
              <a:lnSpc>
                <a:spcPct val="98181"/>
              </a:lnSpc>
              <a:spcBef>
                <a:spcPts val="1000"/>
              </a:spcBef>
              <a:spcAft>
                <a:spcPts val="0"/>
              </a:spcAft>
              <a:buNone/>
            </a:pPr>
            <a:r>
              <a:rPr lang="en">
                <a:solidFill>
                  <a:srgbClr val="000000"/>
                </a:solidFill>
              </a:rPr>
              <a:t>e) </a:t>
            </a:r>
            <a:r>
              <a:rPr lang="en">
                <a:solidFill>
                  <a:srgbClr val="3B3838"/>
                </a:solidFill>
              </a:rPr>
              <a:t>An academic senate may assume such responsibilities and perform such functions as may be delegated to it by the governing board of the district pursuant to Subsection (a). </a:t>
            </a:r>
            <a:endParaRPr>
              <a:solidFill>
                <a:srgbClr val="3B3838"/>
              </a:solidFill>
            </a:endParaRPr>
          </a:p>
          <a:p>
            <a:pPr marL="0" lvl="0" indent="0" algn="l" rtl="0">
              <a:lnSpc>
                <a:spcPct val="98181"/>
              </a:lnSpc>
              <a:spcBef>
                <a:spcPts val="1000"/>
              </a:spcBef>
              <a:spcAft>
                <a:spcPts val="0"/>
              </a:spcAft>
              <a:buNone/>
            </a:pPr>
            <a:r>
              <a:rPr lang="en">
                <a:solidFill>
                  <a:srgbClr val="000000"/>
                </a:solidFill>
              </a:rPr>
              <a:t>f) </a:t>
            </a:r>
            <a:r>
              <a:rPr lang="en">
                <a:solidFill>
                  <a:srgbClr val="3B3838"/>
                </a:solidFill>
              </a:rPr>
              <a:t>The </a:t>
            </a:r>
            <a:r>
              <a:rPr lang="en" b="1">
                <a:solidFill>
                  <a:srgbClr val="3B3838"/>
                </a:solidFill>
              </a:rPr>
              <a:t>appointment of faculty members to serve on college or district committees, task forces, or other groups dealing with academic and professional matters</a:t>
            </a:r>
            <a:r>
              <a:rPr lang="en">
                <a:solidFill>
                  <a:srgbClr val="3B3838"/>
                </a:solidFill>
              </a:rPr>
              <a:t>, shall be made, after </a:t>
            </a:r>
            <a:r>
              <a:rPr lang="en" b="1">
                <a:solidFill>
                  <a:srgbClr val="0070C0"/>
                </a:solidFill>
              </a:rPr>
              <a:t>consultation</a:t>
            </a:r>
            <a:r>
              <a:rPr lang="en">
                <a:solidFill>
                  <a:srgbClr val="3B3838"/>
                </a:solidFill>
              </a:rPr>
              <a:t> with the chief executive officer or his or her designee, by the academic senate. Notwithstanding this Subsection, the collective bargaining representative may seek to appoint faculty members to committees, task forces, or other groups.</a:t>
            </a:r>
            <a:endParaRPr>
              <a:solidFill>
                <a:srgbClr val="000000"/>
              </a:solidFill>
            </a:endParaRPr>
          </a:p>
          <a:p>
            <a:pPr marL="0" lvl="0" indent="0" algn="ctr" rtl="0">
              <a:lnSpc>
                <a:spcPct val="98181"/>
              </a:lnSpc>
              <a:spcBef>
                <a:spcPts val="1000"/>
              </a:spcBef>
              <a:spcAft>
                <a:spcPts val="0"/>
              </a:spcAft>
              <a:buNone/>
            </a:pPr>
            <a:r>
              <a:rPr lang="en" b="1" i="1">
                <a:solidFill>
                  <a:srgbClr val="0070C0"/>
                </a:solidFill>
              </a:rPr>
              <a:t>Note</a:t>
            </a:r>
            <a:r>
              <a:rPr lang="en" i="1">
                <a:solidFill>
                  <a:srgbClr val="0070C0"/>
                </a:solidFill>
              </a:rPr>
              <a:t>: In f), this is NOT collegial consultation.</a:t>
            </a:r>
            <a:endParaRPr>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2"/>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fontScale="90000"/>
          </a:bodyPr>
          <a:lstStyle/>
          <a:p>
            <a:pPr marL="0" lvl="0" indent="0" algn="ctr" rtl="0">
              <a:lnSpc>
                <a:spcPct val="115000"/>
              </a:lnSpc>
              <a:spcBef>
                <a:spcPts val="0"/>
              </a:spcBef>
              <a:spcAft>
                <a:spcPts val="0"/>
              </a:spcAft>
              <a:buNone/>
            </a:pPr>
            <a:r>
              <a:rPr lang="en" sz="3600" b="1">
                <a:solidFill>
                  <a:srgbClr val="044C7F"/>
                </a:solidFill>
              </a:rPr>
              <a:t>Other Areas which </a:t>
            </a:r>
            <a:endParaRPr sz="3600" b="1">
              <a:solidFill>
                <a:srgbClr val="044C7F"/>
              </a:solidFill>
            </a:endParaRPr>
          </a:p>
          <a:p>
            <a:pPr marL="0" lvl="0" indent="0" algn="ctr" rtl="0">
              <a:spcBef>
                <a:spcPts val="0"/>
              </a:spcBef>
              <a:spcAft>
                <a:spcPts val="0"/>
              </a:spcAft>
              <a:buNone/>
            </a:pPr>
            <a:r>
              <a:rPr lang="en" sz="3600" b="1">
                <a:solidFill>
                  <a:srgbClr val="044C7F"/>
                </a:solidFill>
              </a:rPr>
              <a:t>Require Academic Senate Role</a:t>
            </a:r>
            <a:endParaRPr/>
          </a:p>
        </p:txBody>
      </p:sp>
      <p:sp>
        <p:nvSpPr>
          <p:cNvPr id="130" name="Google Shape;130;p22"/>
          <p:cNvSpPr txBox="1">
            <a:spLocks noGrp="1"/>
          </p:cNvSpPr>
          <p:nvPr>
            <p:ph type="body" idx="1"/>
          </p:nvPr>
        </p:nvSpPr>
        <p:spPr>
          <a:xfrm>
            <a:off x="967550" y="1707849"/>
            <a:ext cx="7534500" cy="2955600"/>
          </a:xfrm>
          <a:prstGeom prst="rect">
            <a:avLst/>
          </a:prstGeom>
        </p:spPr>
        <p:txBody>
          <a:bodyPr spcFirstLastPara="1" wrap="square" lIns="68575" tIns="34275" rIns="68575" bIns="34275" anchor="t" anchorCtr="0">
            <a:noAutofit/>
          </a:bodyPr>
          <a:lstStyle/>
          <a:p>
            <a:pPr marL="457200" lvl="0" indent="-355600" algn="l" rtl="0">
              <a:lnSpc>
                <a:spcPct val="115000"/>
              </a:lnSpc>
              <a:spcBef>
                <a:spcPts val="400"/>
              </a:spcBef>
              <a:spcAft>
                <a:spcPts val="0"/>
              </a:spcAft>
              <a:buClr>
                <a:srgbClr val="3B3838"/>
              </a:buClr>
              <a:buSzPts val="2000"/>
              <a:buChar char="•"/>
            </a:pPr>
            <a:r>
              <a:rPr lang="en" sz="2000">
                <a:solidFill>
                  <a:srgbClr val="3B3838"/>
                </a:solidFill>
              </a:rPr>
              <a:t>Equivalence to the minimum qualifications (Equivalency) - Ed Code §87359</a:t>
            </a:r>
            <a:endParaRPr sz="2000">
              <a:solidFill>
                <a:srgbClr val="3B3838"/>
              </a:solidFill>
            </a:endParaRPr>
          </a:p>
          <a:p>
            <a:pPr marL="457200" lvl="0" indent="-355600" algn="l" rtl="0">
              <a:lnSpc>
                <a:spcPct val="115000"/>
              </a:lnSpc>
              <a:spcBef>
                <a:spcPts val="0"/>
              </a:spcBef>
              <a:spcAft>
                <a:spcPts val="0"/>
              </a:spcAft>
              <a:buClr>
                <a:srgbClr val="3B3838"/>
              </a:buClr>
              <a:buSzPts val="2000"/>
              <a:buChar char="•"/>
            </a:pPr>
            <a:r>
              <a:rPr lang="en" sz="2000">
                <a:solidFill>
                  <a:srgbClr val="3B3838"/>
                </a:solidFill>
              </a:rPr>
              <a:t>Faculty hiring processes – Ed Code §87360</a:t>
            </a:r>
            <a:endParaRPr sz="2000">
              <a:solidFill>
                <a:srgbClr val="3B3838"/>
              </a:solidFill>
            </a:endParaRPr>
          </a:p>
          <a:p>
            <a:pPr marL="457200" lvl="0" indent="-355600" algn="l" rtl="0">
              <a:lnSpc>
                <a:spcPct val="115000"/>
              </a:lnSpc>
              <a:spcBef>
                <a:spcPts val="0"/>
              </a:spcBef>
              <a:spcAft>
                <a:spcPts val="0"/>
              </a:spcAft>
              <a:buClr>
                <a:srgbClr val="3B3838"/>
              </a:buClr>
              <a:buSzPts val="2000"/>
              <a:buChar char="•"/>
            </a:pPr>
            <a:r>
              <a:rPr lang="en" sz="2000">
                <a:solidFill>
                  <a:srgbClr val="3B3838"/>
                </a:solidFill>
              </a:rPr>
              <a:t>Administrative retreat to faculty (determining minimum qualifications areas) – Ed Code §87458</a:t>
            </a:r>
            <a:endParaRPr sz="2000">
              <a:solidFill>
                <a:srgbClr val="3B3838"/>
              </a:solidFill>
            </a:endParaRPr>
          </a:p>
          <a:p>
            <a:pPr marL="457200" lvl="0" indent="-355600" algn="l" rtl="0">
              <a:lnSpc>
                <a:spcPct val="115000"/>
              </a:lnSpc>
              <a:spcBef>
                <a:spcPts val="0"/>
              </a:spcBef>
              <a:spcAft>
                <a:spcPts val="0"/>
              </a:spcAft>
              <a:buClr>
                <a:srgbClr val="3B3838"/>
              </a:buClr>
              <a:buSzPts val="2000"/>
              <a:buChar char="•"/>
            </a:pPr>
            <a:r>
              <a:rPr lang="en" sz="2000">
                <a:solidFill>
                  <a:srgbClr val="3B3838"/>
                </a:solidFill>
              </a:rPr>
              <a:t>Establishment of the curriculum committee – Title 5 §55002</a:t>
            </a:r>
            <a:endParaRPr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3"/>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a:t>Effective Participation - Staff</a:t>
            </a:r>
            <a:endParaRPr b="1"/>
          </a:p>
        </p:txBody>
      </p:sp>
      <p:sp>
        <p:nvSpPr>
          <p:cNvPr id="136" name="Google Shape;136;p23"/>
          <p:cNvSpPr txBox="1">
            <a:spLocks noGrp="1"/>
          </p:cNvSpPr>
          <p:nvPr>
            <p:ph type="body" idx="1"/>
          </p:nvPr>
        </p:nvSpPr>
        <p:spPr>
          <a:xfrm>
            <a:off x="967550" y="1118576"/>
            <a:ext cx="7534500" cy="3544800"/>
          </a:xfrm>
          <a:prstGeom prst="rect">
            <a:avLst/>
          </a:prstGeom>
        </p:spPr>
        <p:txBody>
          <a:bodyPr spcFirstLastPara="1" wrap="square" lIns="68575" tIns="34275" rIns="68575" bIns="34275" anchor="t" anchorCtr="0">
            <a:noAutofit/>
          </a:bodyPr>
          <a:lstStyle/>
          <a:p>
            <a:pPr marL="0" lvl="0" indent="0" algn="l" rtl="0">
              <a:lnSpc>
                <a:spcPct val="98181"/>
              </a:lnSpc>
              <a:spcBef>
                <a:spcPts val="1000"/>
              </a:spcBef>
              <a:spcAft>
                <a:spcPts val="0"/>
              </a:spcAft>
              <a:buNone/>
            </a:pPr>
            <a:r>
              <a:rPr lang="en" b="1">
                <a:solidFill>
                  <a:srgbClr val="3B3838"/>
                </a:solidFill>
              </a:rPr>
              <a:t>Title 5 §51023.5 (a)</a:t>
            </a:r>
            <a:endParaRPr b="1">
              <a:solidFill>
                <a:srgbClr val="3B3838"/>
              </a:solidFill>
            </a:endParaRPr>
          </a:p>
          <a:p>
            <a:pPr marL="0" lvl="0" indent="0" algn="l" rtl="0">
              <a:lnSpc>
                <a:spcPct val="98181"/>
              </a:lnSpc>
              <a:spcBef>
                <a:spcPts val="1000"/>
              </a:spcBef>
              <a:spcAft>
                <a:spcPts val="0"/>
              </a:spcAft>
              <a:buNone/>
            </a:pPr>
            <a:r>
              <a:rPr lang="en">
                <a:solidFill>
                  <a:srgbClr val="3B3838"/>
                </a:solidFill>
              </a:rPr>
              <a:t>The governing board of a community college district shall adopt policies and procedures that provide district and college staff the opportunity to </a:t>
            </a:r>
            <a:r>
              <a:rPr lang="en" b="1">
                <a:solidFill>
                  <a:srgbClr val="3B3838"/>
                </a:solidFill>
              </a:rPr>
              <a:t>participate effectively</a:t>
            </a:r>
            <a:r>
              <a:rPr lang="en">
                <a:solidFill>
                  <a:srgbClr val="3B3838"/>
                </a:solidFill>
              </a:rPr>
              <a:t> in district and college governance.</a:t>
            </a:r>
            <a:endParaRPr>
              <a:solidFill>
                <a:srgbClr val="3B3838"/>
              </a:solidFill>
            </a:endParaRPr>
          </a:p>
          <a:p>
            <a:pPr marL="0" lvl="0" indent="0" algn="l" rtl="0">
              <a:lnSpc>
                <a:spcPct val="98181"/>
              </a:lnSpc>
              <a:spcBef>
                <a:spcPts val="1000"/>
              </a:spcBef>
              <a:spcAft>
                <a:spcPts val="0"/>
              </a:spcAft>
              <a:buNone/>
            </a:pPr>
            <a:r>
              <a:rPr lang="en" b="1">
                <a:solidFill>
                  <a:srgbClr val="3B3838"/>
                </a:solidFill>
              </a:rPr>
              <a:t>Title 5 §51023.5 (a)(4)</a:t>
            </a:r>
            <a:endParaRPr b="1">
              <a:solidFill>
                <a:srgbClr val="3B3838"/>
              </a:solidFill>
            </a:endParaRPr>
          </a:p>
          <a:p>
            <a:pPr marL="0" lvl="0" indent="0" algn="l" rtl="0">
              <a:lnSpc>
                <a:spcPct val="98181"/>
              </a:lnSpc>
              <a:spcBef>
                <a:spcPts val="1000"/>
              </a:spcBef>
              <a:spcAft>
                <a:spcPts val="0"/>
              </a:spcAft>
              <a:buNone/>
            </a:pPr>
            <a:r>
              <a:rPr lang="en" b="1">
                <a:solidFill>
                  <a:srgbClr val="3B3838"/>
                </a:solidFill>
              </a:rPr>
              <a:t>Staff shall be provided with opportunities to participate </a:t>
            </a:r>
            <a:r>
              <a:rPr lang="en">
                <a:solidFill>
                  <a:srgbClr val="3B3838"/>
                </a:solidFill>
              </a:rPr>
              <a:t>in the formulation and development of district and college policies and procedures, and in those processes for jointly developing recommendations for action by the governing board, that the governing board reasonably determines, in consultation with staff, have or will have a significant effect on staff.</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4"/>
          <p:cNvSpPr txBox="1">
            <a:spLocks noGrp="1"/>
          </p:cNvSpPr>
          <p:nvPr>
            <p:ph type="title"/>
          </p:nvPr>
        </p:nvSpPr>
        <p:spPr>
          <a:xfrm>
            <a:off x="1018725" y="273848"/>
            <a:ext cx="7473900" cy="7449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a:t>Effective Participation - Students</a:t>
            </a:r>
            <a:endParaRPr b="1"/>
          </a:p>
        </p:txBody>
      </p:sp>
      <p:sp>
        <p:nvSpPr>
          <p:cNvPr id="142" name="Google Shape;142;p24"/>
          <p:cNvSpPr txBox="1">
            <a:spLocks noGrp="1"/>
          </p:cNvSpPr>
          <p:nvPr>
            <p:ph type="body" idx="1"/>
          </p:nvPr>
        </p:nvSpPr>
        <p:spPr>
          <a:xfrm>
            <a:off x="1028150" y="1458150"/>
            <a:ext cx="7473900" cy="3205200"/>
          </a:xfrm>
          <a:prstGeom prst="rect">
            <a:avLst/>
          </a:prstGeom>
        </p:spPr>
        <p:txBody>
          <a:bodyPr spcFirstLastPara="1" wrap="square" lIns="68575" tIns="34275" rIns="68575" bIns="34275" anchor="t" anchorCtr="0">
            <a:noAutofit/>
          </a:bodyPr>
          <a:lstStyle/>
          <a:p>
            <a:pPr marL="0" lvl="0" indent="0" algn="l" rtl="0">
              <a:lnSpc>
                <a:spcPct val="98181"/>
              </a:lnSpc>
              <a:spcBef>
                <a:spcPts val="0"/>
              </a:spcBef>
              <a:spcAft>
                <a:spcPts val="0"/>
              </a:spcAft>
              <a:buNone/>
            </a:pPr>
            <a:r>
              <a:rPr lang="en" b="1">
                <a:solidFill>
                  <a:srgbClr val="3B3838"/>
                </a:solidFill>
              </a:rPr>
              <a:t>Title 5 §51023.7 (a)</a:t>
            </a:r>
            <a:endParaRPr b="1">
              <a:solidFill>
                <a:srgbClr val="3B3838"/>
              </a:solidFill>
            </a:endParaRPr>
          </a:p>
          <a:p>
            <a:pPr marL="0" lvl="0" indent="0" algn="l" rtl="0">
              <a:lnSpc>
                <a:spcPct val="98181"/>
              </a:lnSpc>
              <a:spcBef>
                <a:spcPts val="0"/>
              </a:spcBef>
              <a:spcAft>
                <a:spcPts val="0"/>
              </a:spcAft>
              <a:buNone/>
            </a:pPr>
            <a:r>
              <a:rPr lang="en">
                <a:solidFill>
                  <a:srgbClr val="3B3838"/>
                </a:solidFill>
              </a:rPr>
              <a:t>The governing board shall adopt policies and procedures that provide </a:t>
            </a:r>
            <a:r>
              <a:rPr lang="en" b="1">
                <a:solidFill>
                  <a:srgbClr val="3B3838"/>
                </a:solidFill>
              </a:rPr>
              <a:t>students the opportunity to participate effectively </a:t>
            </a:r>
            <a:r>
              <a:rPr lang="en">
                <a:solidFill>
                  <a:srgbClr val="3B3838"/>
                </a:solidFill>
              </a:rPr>
              <a:t>in district and college governance.</a:t>
            </a:r>
            <a:endParaRPr>
              <a:solidFill>
                <a:srgbClr val="3B3838"/>
              </a:solidFill>
            </a:endParaRPr>
          </a:p>
          <a:p>
            <a:pPr marL="0" lvl="0" indent="0" algn="l" rtl="0">
              <a:lnSpc>
                <a:spcPct val="98181"/>
              </a:lnSpc>
              <a:spcBef>
                <a:spcPts val="0"/>
              </a:spcBef>
              <a:spcAft>
                <a:spcPts val="0"/>
              </a:spcAft>
              <a:buNone/>
            </a:pPr>
            <a:endParaRPr>
              <a:solidFill>
                <a:srgbClr val="3B3838"/>
              </a:solidFill>
            </a:endParaRPr>
          </a:p>
          <a:p>
            <a:pPr marL="0" lvl="0" indent="0" algn="l" rtl="0">
              <a:lnSpc>
                <a:spcPct val="98181"/>
              </a:lnSpc>
              <a:spcBef>
                <a:spcPts val="0"/>
              </a:spcBef>
              <a:spcAft>
                <a:spcPts val="0"/>
              </a:spcAft>
              <a:buNone/>
            </a:pPr>
            <a:r>
              <a:rPr lang="en" b="1">
                <a:solidFill>
                  <a:srgbClr val="3B3838"/>
                </a:solidFill>
              </a:rPr>
              <a:t>(b)</a:t>
            </a:r>
            <a:r>
              <a:rPr lang="en">
                <a:solidFill>
                  <a:srgbClr val="3B3838"/>
                </a:solidFill>
              </a:rPr>
              <a:t> For the purposes of this Section, district and college policies and procedures that have or will have a “significant effect on students” includes the following:</a:t>
            </a:r>
            <a:endParaRPr b="1">
              <a:solidFill>
                <a:srgbClr val="3B3838"/>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5"/>
          <p:cNvSpPr txBox="1">
            <a:spLocks noGrp="1"/>
          </p:cNvSpPr>
          <p:nvPr>
            <p:ph type="title"/>
          </p:nvPr>
        </p:nvSpPr>
        <p:spPr>
          <a:xfrm>
            <a:off x="958250" y="273848"/>
            <a:ext cx="7534500" cy="7248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a:t>Effective Participation - Student’s “9+1”</a:t>
            </a:r>
            <a:endParaRPr b="1"/>
          </a:p>
        </p:txBody>
      </p:sp>
      <p:sp>
        <p:nvSpPr>
          <p:cNvPr id="148" name="Google Shape;148;p25"/>
          <p:cNvSpPr txBox="1">
            <a:spLocks noGrp="1"/>
          </p:cNvSpPr>
          <p:nvPr>
            <p:ph type="body" idx="1"/>
          </p:nvPr>
        </p:nvSpPr>
        <p:spPr>
          <a:xfrm>
            <a:off x="967550" y="1048675"/>
            <a:ext cx="7534500" cy="3614700"/>
          </a:xfrm>
          <a:prstGeom prst="rect">
            <a:avLst/>
          </a:prstGeom>
        </p:spPr>
        <p:txBody>
          <a:bodyPr spcFirstLastPara="1" wrap="square" lIns="68575" tIns="34275" rIns="68575" bIns="34275" anchor="t" anchorCtr="0">
            <a:noAutofit/>
          </a:bodyPr>
          <a:lstStyle/>
          <a:p>
            <a:pPr marL="0" lvl="0" indent="0" algn="l" rtl="0">
              <a:lnSpc>
                <a:spcPct val="130909"/>
              </a:lnSpc>
              <a:spcBef>
                <a:spcPts val="0"/>
              </a:spcBef>
              <a:spcAft>
                <a:spcPts val="0"/>
              </a:spcAft>
              <a:buNone/>
            </a:pPr>
            <a:r>
              <a:rPr lang="en" sz="1700">
                <a:solidFill>
                  <a:srgbClr val="04A193"/>
                </a:solidFill>
              </a:rPr>
              <a:t>1.</a:t>
            </a:r>
            <a:r>
              <a:rPr lang="en" sz="1700">
                <a:solidFill>
                  <a:srgbClr val="3B3838"/>
                </a:solidFill>
              </a:rPr>
              <a:t>Grading policies</a:t>
            </a:r>
            <a:endParaRPr sz="1700">
              <a:solidFill>
                <a:srgbClr val="3B3838"/>
              </a:solidFill>
            </a:endParaRPr>
          </a:p>
          <a:p>
            <a:pPr marL="0" lvl="0" indent="0" algn="l" rtl="0">
              <a:lnSpc>
                <a:spcPct val="130909"/>
              </a:lnSpc>
              <a:spcBef>
                <a:spcPts val="0"/>
              </a:spcBef>
              <a:spcAft>
                <a:spcPts val="0"/>
              </a:spcAft>
              <a:buNone/>
            </a:pPr>
            <a:r>
              <a:rPr lang="en" sz="1700">
                <a:solidFill>
                  <a:srgbClr val="04A193"/>
                </a:solidFill>
              </a:rPr>
              <a:t>2.</a:t>
            </a:r>
            <a:r>
              <a:rPr lang="en" sz="1700">
                <a:solidFill>
                  <a:srgbClr val="3B3838"/>
                </a:solidFill>
              </a:rPr>
              <a:t>Codes of student conduct</a:t>
            </a:r>
            <a:endParaRPr sz="1700">
              <a:solidFill>
                <a:srgbClr val="3B3838"/>
              </a:solidFill>
            </a:endParaRPr>
          </a:p>
          <a:p>
            <a:pPr marL="0" lvl="0" indent="0" algn="l" rtl="0">
              <a:lnSpc>
                <a:spcPct val="130909"/>
              </a:lnSpc>
              <a:spcBef>
                <a:spcPts val="0"/>
              </a:spcBef>
              <a:spcAft>
                <a:spcPts val="0"/>
              </a:spcAft>
              <a:buNone/>
            </a:pPr>
            <a:r>
              <a:rPr lang="en" sz="1700">
                <a:solidFill>
                  <a:srgbClr val="04A193"/>
                </a:solidFill>
              </a:rPr>
              <a:t>3.</a:t>
            </a:r>
            <a:r>
              <a:rPr lang="en" sz="1700">
                <a:solidFill>
                  <a:srgbClr val="3B3838"/>
                </a:solidFill>
              </a:rPr>
              <a:t>Academic disciplinary policies</a:t>
            </a:r>
            <a:endParaRPr sz="1700">
              <a:solidFill>
                <a:srgbClr val="3B3838"/>
              </a:solidFill>
            </a:endParaRPr>
          </a:p>
          <a:p>
            <a:pPr marL="0" lvl="0" indent="0" algn="l" rtl="0">
              <a:lnSpc>
                <a:spcPct val="130909"/>
              </a:lnSpc>
              <a:spcBef>
                <a:spcPts val="0"/>
              </a:spcBef>
              <a:spcAft>
                <a:spcPts val="0"/>
              </a:spcAft>
              <a:buNone/>
            </a:pPr>
            <a:r>
              <a:rPr lang="en" sz="1700">
                <a:solidFill>
                  <a:srgbClr val="04A193"/>
                </a:solidFill>
              </a:rPr>
              <a:t>4.</a:t>
            </a:r>
            <a:r>
              <a:rPr lang="en" sz="1700">
                <a:solidFill>
                  <a:srgbClr val="3B3838"/>
                </a:solidFill>
              </a:rPr>
              <a:t>Curriculum development</a:t>
            </a:r>
            <a:endParaRPr sz="1700">
              <a:solidFill>
                <a:srgbClr val="3B3838"/>
              </a:solidFill>
            </a:endParaRPr>
          </a:p>
          <a:p>
            <a:pPr marL="0" lvl="0" indent="0" algn="l" rtl="0">
              <a:lnSpc>
                <a:spcPct val="130909"/>
              </a:lnSpc>
              <a:spcBef>
                <a:spcPts val="0"/>
              </a:spcBef>
              <a:spcAft>
                <a:spcPts val="0"/>
              </a:spcAft>
              <a:buNone/>
            </a:pPr>
            <a:r>
              <a:rPr lang="en" sz="1700">
                <a:solidFill>
                  <a:srgbClr val="04A193"/>
                </a:solidFill>
              </a:rPr>
              <a:t>5.</a:t>
            </a:r>
            <a:r>
              <a:rPr lang="en" sz="1700">
                <a:solidFill>
                  <a:srgbClr val="3B3838"/>
                </a:solidFill>
              </a:rPr>
              <a:t>Course/program initiation or elimination</a:t>
            </a:r>
            <a:endParaRPr sz="1700">
              <a:solidFill>
                <a:srgbClr val="3B3838"/>
              </a:solidFill>
            </a:endParaRPr>
          </a:p>
          <a:p>
            <a:pPr marL="0" lvl="0" indent="0" algn="l" rtl="0">
              <a:lnSpc>
                <a:spcPct val="130909"/>
              </a:lnSpc>
              <a:spcBef>
                <a:spcPts val="0"/>
              </a:spcBef>
              <a:spcAft>
                <a:spcPts val="0"/>
              </a:spcAft>
              <a:buNone/>
            </a:pPr>
            <a:r>
              <a:rPr lang="en" sz="1700">
                <a:solidFill>
                  <a:srgbClr val="04A193"/>
                </a:solidFill>
              </a:rPr>
              <a:t>6.</a:t>
            </a:r>
            <a:r>
              <a:rPr lang="en" sz="1700">
                <a:solidFill>
                  <a:srgbClr val="3B3838"/>
                </a:solidFill>
              </a:rPr>
              <a:t>Processes for institutional planning and budget development</a:t>
            </a:r>
            <a:endParaRPr sz="1700">
              <a:solidFill>
                <a:srgbClr val="3B3838"/>
              </a:solidFill>
            </a:endParaRPr>
          </a:p>
          <a:p>
            <a:pPr marL="0" lvl="0" indent="0" algn="l" rtl="0">
              <a:lnSpc>
                <a:spcPct val="130909"/>
              </a:lnSpc>
              <a:spcBef>
                <a:spcPts val="0"/>
              </a:spcBef>
              <a:spcAft>
                <a:spcPts val="0"/>
              </a:spcAft>
              <a:buNone/>
            </a:pPr>
            <a:r>
              <a:rPr lang="en" sz="1700">
                <a:solidFill>
                  <a:srgbClr val="04A193"/>
                </a:solidFill>
              </a:rPr>
              <a:t>7.</a:t>
            </a:r>
            <a:r>
              <a:rPr lang="en" sz="1700">
                <a:solidFill>
                  <a:srgbClr val="3B3838"/>
                </a:solidFill>
              </a:rPr>
              <a:t>Standards and policies regarding student preparation and success</a:t>
            </a:r>
            <a:endParaRPr sz="1700">
              <a:solidFill>
                <a:srgbClr val="3B3838"/>
              </a:solidFill>
            </a:endParaRPr>
          </a:p>
          <a:p>
            <a:pPr marL="0" lvl="0" indent="0" algn="l" rtl="0">
              <a:lnSpc>
                <a:spcPct val="130909"/>
              </a:lnSpc>
              <a:spcBef>
                <a:spcPts val="0"/>
              </a:spcBef>
              <a:spcAft>
                <a:spcPts val="0"/>
              </a:spcAft>
              <a:buNone/>
            </a:pPr>
            <a:r>
              <a:rPr lang="en" sz="1700">
                <a:solidFill>
                  <a:srgbClr val="04A193"/>
                </a:solidFill>
              </a:rPr>
              <a:t>8.</a:t>
            </a:r>
            <a:r>
              <a:rPr lang="en" sz="1700">
                <a:solidFill>
                  <a:srgbClr val="3B3838"/>
                </a:solidFill>
              </a:rPr>
              <a:t>Student services planning and development</a:t>
            </a:r>
            <a:endParaRPr sz="1700">
              <a:solidFill>
                <a:srgbClr val="3B3838"/>
              </a:solidFill>
            </a:endParaRPr>
          </a:p>
          <a:p>
            <a:pPr marL="0" lvl="0" indent="0" algn="l" rtl="0">
              <a:lnSpc>
                <a:spcPct val="130909"/>
              </a:lnSpc>
              <a:spcBef>
                <a:spcPts val="0"/>
              </a:spcBef>
              <a:spcAft>
                <a:spcPts val="0"/>
              </a:spcAft>
              <a:buNone/>
            </a:pPr>
            <a:r>
              <a:rPr lang="en" sz="1700">
                <a:solidFill>
                  <a:srgbClr val="04A193"/>
                </a:solidFill>
              </a:rPr>
              <a:t>9.</a:t>
            </a:r>
            <a:r>
              <a:rPr lang="en" sz="1700">
                <a:solidFill>
                  <a:srgbClr val="3B3838"/>
                </a:solidFill>
              </a:rPr>
              <a:t>Student fees</a:t>
            </a:r>
            <a:endParaRPr sz="1700">
              <a:solidFill>
                <a:srgbClr val="3B3838"/>
              </a:solidFill>
            </a:endParaRPr>
          </a:p>
          <a:p>
            <a:pPr marL="0" lvl="0" indent="0" algn="l" rtl="0">
              <a:lnSpc>
                <a:spcPct val="130909"/>
              </a:lnSpc>
              <a:spcBef>
                <a:spcPts val="0"/>
              </a:spcBef>
              <a:spcAft>
                <a:spcPts val="0"/>
              </a:spcAft>
              <a:buNone/>
            </a:pPr>
            <a:r>
              <a:rPr lang="en" sz="1700">
                <a:solidFill>
                  <a:srgbClr val="04A193"/>
                </a:solidFill>
              </a:rPr>
              <a:t>10.</a:t>
            </a:r>
            <a:r>
              <a:rPr lang="en" sz="1700">
                <a:solidFill>
                  <a:srgbClr val="3B3838"/>
                </a:solidFill>
              </a:rPr>
              <a:t>Any other district or college policy… that will have a significant effect on students</a:t>
            </a:r>
            <a:endParaRPr sz="1700" b="1">
              <a:solidFill>
                <a:srgbClr val="3B3838"/>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6"/>
          <p:cNvSpPr txBox="1">
            <a:spLocks noGrp="1"/>
          </p:cNvSpPr>
          <p:nvPr>
            <p:ph type="title"/>
          </p:nvPr>
        </p:nvSpPr>
        <p:spPr>
          <a:xfrm>
            <a:off x="958238" y="273844"/>
            <a:ext cx="7534500" cy="994200"/>
          </a:xfrm>
          <a:prstGeom prst="rect">
            <a:avLst/>
          </a:prstGeom>
        </p:spPr>
        <p:txBody>
          <a:bodyPr spcFirstLastPara="1" wrap="square" lIns="68575" tIns="34275" rIns="68575" bIns="34275" anchor="b" anchorCtr="0">
            <a:normAutofit/>
          </a:bodyPr>
          <a:lstStyle/>
          <a:p>
            <a:pPr marL="0" lvl="0" indent="0" algn="ctr" rtl="0">
              <a:spcBef>
                <a:spcPts val="0"/>
              </a:spcBef>
              <a:spcAft>
                <a:spcPts val="0"/>
              </a:spcAft>
              <a:buNone/>
            </a:pPr>
            <a:r>
              <a:rPr lang="en" sz="2800" b="1">
                <a:solidFill>
                  <a:srgbClr val="044C7F"/>
                </a:solidFill>
              </a:rPr>
              <a:t>Promising Practices for Collegial Consultation and Effective Participation</a:t>
            </a:r>
            <a:endParaRPr sz="2800"/>
          </a:p>
        </p:txBody>
      </p:sp>
      <p:sp>
        <p:nvSpPr>
          <p:cNvPr id="154" name="Google Shape;154;p26"/>
          <p:cNvSpPr txBox="1">
            <a:spLocks noGrp="1"/>
          </p:cNvSpPr>
          <p:nvPr>
            <p:ph type="body" idx="1"/>
          </p:nvPr>
        </p:nvSpPr>
        <p:spPr>
          <a:xfrm>
            <a:off x="967550" y="1647924"/>
            <a:ext cx="7534500" cy="3015600"/>
          </a:xfrm>
          <a:prstGeom prst="rect">
            <a:avLst/>
          </a:prstGeom>
        </p:spPr>
        <p:txBody>
          <a:bodyPr spcFirstLastPara="1" wrap="square" lIns="68575" tIns="34275" rIns="68575" bIns="34275" anchor="t" anchorCtr="0">
            <a:noAutofit/>
          </a:bodyPr>
          <a:lstStyle/>
          <a:p>
            <a:pPr marL="457200" lvl="0" indent="-355600" algn="l" rtl="0">
              <a:lnSpc>
                <a:spcPct val="98181"/>
              </a:lnSpc>
              <a:spcBef>
                <a:spcPts val="1000"/>
              </a:spcBef>
              <a:spcAft>
                <a:spcPts val="0"/>
              </a:spcAft>
              <a:buClr>
                <a:srgbClr val="3B3838"/>
              </a:buClr>
              <a:buSzPts val="2000"/>
              <a:buChar char="•"/>
            </a:pPr>
            <a:r>
              <a:rPr lang="en" sz="2000">
                <a:solidFill>
                  <a:srgbClr val="3B3838"/>
                </a:solidFill>
              </a:rPr>
              <a:t>Establish and agree upon Guiding Principles or Community Norms</a:t>
            </a:r>
            <a:endParaRPr sz="2000">
              <a:solidFill>
                <a:srgbClr val="3B3838"/>
              </a:solidFill>
            </a:endParaRPr>
          </a:p>
          <a:p>
            <a:pPr marL="457200" lvl="0" indent="-355600" algn="l" rtl="0">
              <a:lnSpc>
                <a:spcPct val="98181"/>
              </a:lnSpc>
              <a:spcBef>
                <a:spcPts val="0"/>
              </a:spcBef>
              <a:spcAft>
                <a:spcPts val="0"/>
              </a:spcAft>
              <a:buClr>
                <a:srgbClr val="3B3838"/>
              </a:buClr>
              <a:buSzPts val="2000"/>
              <a:buChar char="•"/>
            </a:pPr>
            <a:r>
              <a:rPr lang="en" sz="2000">
                <a:solidFill>
                  <a:srgbClr val="3B3838"/>
                </a:solidFill>
              </a:rPr>
              <a:t>Practice Forgiveness</a:t>
            </a:r>
            <a:endParaRPr sz="2000">
              <a:solidFill>
                <a:srgbClr val="3B3838"/>
              </a:solidFill>
            </a:endParaRPr>
          </a:p>
          <a:p>
            <a:pPr marL="457200" lvl="0" indent="-355600" algn="l" rtl="0">
              <a:lnSpc>
                <a:spcPct val="98181"/>
              </a:lnSpc>
              <a:spcBef>
                <a:spcPts val="0"/>
              </a:spcBef>
              <a:spcAft>
                <a:spcPts val="0"/>
              </a:spcAft>
              <a:buClr>
                <a:srgbClr val="3B3838"/>
              </a:buClr>
              <a:buSzPts val="2000"/>
              <a:buChar char="•"/>
            </a:pPr>
            <a:r>
              <a:rPr lang="en" sz="2000">
                <a:solidFill>
                  <a:srgbClr val="3B3838"/>
                </a:solidFill>
              </a:rPr>
              <a:t>Hear your colleagues and avoid a rush to Judgment</a:t>
            </a:r>
            <a:endParaRPr sz="2000">
              <a:solidFill>
                <a:srgbClr val="3B3838"/>
              </a:solidFill>
            </a:endParaRPr>
          </a:p>
          <a:p>
            <a:pPr marL="457200" lvl="0" indent="-355600" algn="l" rtl="0">
              <a:lnSpc>
                <a:spcPct val="98181"/>
              </a:lnSpc>
              <a:spcBef>
                <a:spcPts val="0"/>
              </a:spcBef>
              <a:spcAft>
                <a:spcPts val="0"/>
              </a:spcAft>
              <a:buClr>
                <a:srgbClr val="3B3838"/>
              </a:buClr>
              <a:buSzPts val="2000"/>
              <a:buChar char="•"/>
            </a:pPr>
            <a:r>
              <a:rPr lang="en" sz="2000">
                <a:solidFill>
                  <a:srgbClr val="3B3838"/>
                </a:solidFill>
              </a:rPr>
              <a:t>Remind yourselves of the Guiding Principles or Community Norms when/if conflict surfaces</a:t>
            </a:r>
            <a:endParaRPr sz="2000">
              <a:solidFill>
                <a:srgbClr val="3B3838"/>
              </a:solidFill>
            </a:endParaRPr>
          </a:p>
          <a:p>
            <a:pPr marL="0" lvl="0" indent="0" algn="l" rtl="0">
              <a:spcBef>
                <a:spcPts val="800"/>
              </a:spcBef>
              <a:spcAft>
                <a:spcPts val="0"/>
              </a:spcAft>
              <a:buNone/>
            </a:pP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9"/>
          <p:cNvSpPr txBox="1">
            <a:spLocks noGrp="1"/>
          </p:cNvSpPr>
          <p:nvPr>
            <p:ph type="title"/>
          </p:nvPr>
        </p:nvSpPr>
        <p:spPr>
          <a:xfrm>
            <a:off x="170925" y="1001321"/>
            <a:ext cx="2687700" cy="516600"/>
          </a:xfrm>
          <a:prstGeom prst="rect">
            <a:avLst/>
          </a:prstGeom>
          <a:noFill/>
          <a:ln>
            <a:noFill/>
          </a:ln>
        </p:spPr>
        <p:txBody>
          <a:bodyPr spcFirstLastPara="1" wrap="square" lIns="68575" tIns="34275" rIns="68575" bIns="34275" anchor="b" anchorCtr="0">
            <a:normAutofit/>
          </a:bodyPr>
          <a:lstStyle/>
          <a:p>
            <a:pPr marL="0" lvl="0" indent="0" algn="ctr" rtl="0">
              <a:lnSpc>
                <a:spcPct val="90000"/>
              </a:lnSpc>
              <a:spcBef>
                <a:spcPts val="0"/>
              </a:spcBef>
              <a:spcAft>
                <a:spcPts val="0"/>
              </a:spcAft>
              <a:buNone/>
            </a:pPr>
            <a:r>
              <a:rPr lang="en"/>
              <a:t>Presenters</a:t>
            </a:r>
            <a:endParaRPr/>
          </a:p>
        </p:txBody>
      </p:sp>
      <p:sp>
        <p:nvSpPr>
          <p:cNvPr id="50" name="Google Shape;50;p9"/>
          <p:cNvSpPr txBox="1">
            <a:spLocks noGrp="1"/>
          </p:cNvSpPr>
          <p:nvPr>
            <p:ph type="body" idx="1"/>
          </p:nvPr>
        </p:nvSpPr>
        <p:spPr>
          <a:xfrm>
            <a:off x="3270647" y="895382"/>
            <a:ext cx="5004197" cy="3818808"/>
          </a:xfrm>
          <a:prstGeom prst="rect">
            <a:avLst/>
          </a:prstGeom>
          <a:noFill/>
          <a:ln>
            <a:noFill/>
          </a:ln>
        </p:spPr>
        <p:txBody>
          <a:bodyPr spcFirstLastPara="1" wrap="square" lIns="68575" tIns="34275" rIns="68575" bIns="34275" anchor="t" anchorCtr="0">
            <a:noAutofit/>
          </a:bodyPr>
          <a:lstStyle/>
          <a:p>
            <a:pPr marL="0" marR="0" lvl="0" indent="0" algn="ctr" rtl="0">
              <a:lnSpc>
                <a:spcPct val="90000"/>
              </a:lnSpc>
              <a:spcBef>
                <a:spcPts val="800"/>
              </a:spcBef>
              <a:spcAft>
                <a:spcPts val="0"/>
              </a:spcAft>
              <a:buClr>
                <a:srgbClr val="404040"/>
              </a:buClr>
              <a:buSzPts val="1800"/>
              <a:buFont typeface="Arial"/>
              <a:buNone/>
            </a:pPr>
            <a:r>
              <a:rPr lang="en" sz="2200" b="1">
                <a:solidFill>
                  <a:schemeClr val="dk1"/>
                </a:solidFill>
              </a:rPr>
              <a:t>Agenda</a:t>
            </a:r>
            <a:endParaRPr sz="2200" b="1">
              <a:solidFill>
                <a:schemeClr val="dk1"/>
              </a:solidFill>
            </a:endParaRPr>
          </a:p>
          <a:p>
            <a:pPr marL="457200" marR="0" lvl="0" indent="-342900" algn="l" rtl="0">
              <a:lnSpc>
                <a:spcPct val="90000"/>
              </a:lnSpc>
              <a:spcBef>
                <a:spcPts val="800"/>
              </a:spcBef>
              <a:spcAft>
                <a:spcPts val="0"/>
              </a:spcAft>
              <a:buSzPts val="1800"/>
              <a:buChar char="●"/>
            </a:pPr>
            <a:r>
              <a:rPr lang="en"/>
              <a:t>Overview of College Governance</a:t>
            </a:r>
            <a:endParaRPr/>
          </a:p>
          <a:p>
            <a:pPr marL="457200" marR="0" lvl="0" indent="-342900" algn="l" rtl="0">
              <a:lnSpc>
                <a:spcPct val="90000"/>
              </a:lnSpc>
              <a:spcBef>
                <a:spcPts val="0"/>
              </a:spcBef>
              <a:spcAft>
                <a:spcPts val="0"/>
              </a:spcAft>
              <a:buSzPts val="1800"/>
              <a:buChar char="●"/>
            </a:pPr>
            <a:r>
              <a:rPr lang="en"/>
              <a:t>Challenges for faculty in Career, Technical, and Noncredit Educational Fields</a:t>
            </a:r>
            <a:endParaRPr/>
          </a:p>
          <a:p>
            <a:pPr marL="457200" lvl="0" indent="-342900" algn="l" rtl="0">
              <a:spcBef>
                <a:spcPts val="800"/>
              </a:spcBef>
              <a:spcAft>
                <a:spcPts val="0"/>
              </a:spcAft>
              <a:buSzPts val="1800"/>
              <a:buChar char="●"/>
            </a:pPr>
            <a:r>
              <a:rPr lang="en"/>
              <a:t>Finding Opportunities:</a:t>
            </a:r>
            <a:endParaRPr/>
          </a:p>
          <a:p>
            <a:pPr marL="914400" lvl="1" indent="-336550" algn="l" rtl="0">
              <a:spcBef>
                <a:spcPts val="400"/>
              </a:spcBef>
              <a:spcAft>
                <a:spcPts val="0"/>
              </a:spcAft>
              <a:buSzPts val="1700"/>
              <a:buChar char="○"/>
            </a:pPr>
            <a:r>
              <a:rPr lang="en"/>
              <a:t>academic senate (senator, liaison, open meetings)</a:t>
            </a:r>
            <a:endParaRPr/>
          </a:p>
          <a:p>
            <a:pPr marL="914400" lvl="1" indent="-336550" algn="l" rtl="0">
              <a:spcBef>
                <a:spcPts val="400"/>
              </a:spcBef>
              <a:spcAft>
                <a:spcPts val="0"/>
              </a:spcAft>
              <a:buSzPts val="1700"/>
              <a:buChar char="○"/>
            </a:pPr>
            <a:r>
              <a:rPr lang="en"/>
              <a:t>curriculum committee </a:t>
            </a:r>
            <a:endParaRPr/>
          </a:p>
          <a:p>
            <a:pPr marL="914400" lvl="1" indent="-336550" algn="l" rtl="0">
              <a:spcBef>
                <a:spcPts val="400"/>
              </a:spcBef>
              <a:spcAft>
                <a:spcPts val="0"/>
              </a:spcAft>
              <a:buSzPts val="1700"/>
              <a:buChar char="○"/>
            </a:pPr>
            <a:r>
              <a:rPr lang="en"/>
              <a:t>other college/district committees, task forces, and workgroups</a:t>
            </a:r>
            <a:endParaRPr/>
          </a:p>
          <a:p>
            <a:pPr marL="914400" lvl="1" indent="-336550" algn="l" rtl="0">
              <a:spcBef>
                <a:spcPts val="400"/>
              </a:spcBef>
              <a:spcAft>
                <a:spcPts val="0"/>
              </a:spcAft>
              <a:buSzPts val="1700"/>
              <a:buChar char="○"/>
            </a:pPr>
            <a:r>
              <a:rPr lang="en"/>
              <a:t>Statewide work</a:t>
            </a:r>
            <a:endParaRPr/>
          </a:p>
        </p:txBody>
      </p:sp>
      <p:sp>
        <p:nvSpPr>
          <p:cNvPr id="51" name="Google Shape;51;p9"/>
          <p:cNvSpPr txBox="1">
            <a:spLocks noGrp="1"/>
          </p:cNvSpPr>
          <p:nvPr>
            <p:ph type="body" idx="2"/>
          </p:nvPr>
        </p:nvSpPr>
        <p:spPr>
          <a:xfrm>
            <a:off x="170800" y="1697850"/>
            <a:ext cx="2687700" cy="2444100"/>
          </a:xfrm>
          <a:prstGeom prst="rect">
            <a:avLst/>
          </a:prstGeom>
          <a:noFill/>
          <a:ln>
            <a:noFill/>
          </a:ln>
        </p:spPr>
        <p:txBody>
          <a:bodyPr spcFirstLastPara="1" wrap="square" lIns="68575" tIns="34275" rIns="68575" bIns="34275" anchor="ctr" anchorCtr="0">
            <a:normAutofit/>
          </a:bodyPr>
          <a:lstStyle/>
          <a:p>
            <a:pPr marL="0" lvl="0" indent="0" algn="l" rtl="0">
              <a:spcBef>
                <a:spcPts val="0"/>
              </a:spcBef>
              <a:spcAft>
                <a:spcPts val="0"/>
              </a:spcAft>
              <a:buClr>
                <a:srgbClr val="404040"/>
              </a:buClr>
              <a:buSzPts val="1800"/>
              <a:buFont typeface="Arial"/>
              <a:buNone/>
            </a:pPr>
            <a:r>
              <a:rPr lang="en" sz="1800" b="1">
                <a:solidFill>
                  <a:schemeClr val="lt2"/>
                </a:solidFill>
              </a:rPr>
              <a:t>Juan Arzola</a:t>
            </a:r>
            <a:r>
              <a:rPr lang="en" sz="1800">
                <a:solidFill>
                  <a:schemeClr val="lt2"/>
                </a:solidFill>
              </a:rPr>
              <a:t>, ASCCC At-Large Representative</a:t>
            </a:r>
            <a:endParaRPr sz="1800">
              <a:solidFill>
                <a:schemeClr val="lt2"/>
              </a:solidFill>
            </a:endParaRPr>
          </a:p>
          <a:p>
            <a:pPr marL="0" lvl="0" indent="0" algn="l" rtl="0">
              <a:spcBef>
                <a:spcPts val="800"/>
              </a:spcBef>
              <a:spcAft>
                <a:spcPts val="0"/>
              </a:spcAft>
              <a:buClr>
                <a:srgbClr val="404040"/>
              </a:buClr>
              <a:buSzPts val="1800"/>
              <a:buFont typeface="Arial"/>
              <a:buNone/>
            </a:pPr>
            <a:r>
              <a:rPr lang="en" sz="1800" b="1">
                <a:solidFill>
                  <a:schemeClr val="lt2"/>
                </a:solidFill>
              </a:rPr>
              <a:t>Amber Gillis</a:t>
            </a:r>
            <a:r>
              <a:rPr lang="en" sz="1800">
                <a:solidFill>
                  <a:schemeClr val="lt2"/>
                </a:solidFill>
              </a:rPr>
              <a:t>, ASCCC South Representative</a:t>
            </a:r>
            <a:endParaRPr sz="1800">
              <a:solidFill>
                <a:schemeClr val="lt2"/>
              </a:solidFill>
            </a:endParaRPr>
          </a:p>
          <a:p>
            <a:pPr marL="0" lvl="0" indent="0" algn="l" rtl="0">
              <a:spcBef>
                <a:spcPts val="800"/>
              </a:spcBef>
              <a:spcAft>
                <a:spcPts val="0"/>
              </a:spcAft>
              <a:buClr>
                <a:srgbClr val="404040"/>
              </a:buClr>
              <a:buSzPts val="1800"/>
              <a:buFont typeface="Arial"/>
              <a:buNone/>
            </a:pPr>
            <a:r>
              <a:rPr lang="en" sz="1800" b="1">
                <a:solidFill>
                  <a:schemeClr val="lt2"/>
                </a:solidFill>
              </a:rPr>
              <a:t>Ginni May</a:t>
            </a:r>
            <a:r>
              <a:rPr lang="en" sz="1800">
                <a:solidFill>
                  <a:schemeClr val="lt2"/>
                </a:solidFill>
              </a:rPr>
              <a:t>, ASCCC Vice President</a:t>
            </a:r>
            <a:endParaRPr sz="1800">
              <a:solidFill>
                <a:schemeClr val="lt2"/>
              </a:solidFill>
            </a:endParaRPr>
          </a:p>
          <a:p>
            <a:pPr marL="0" lvl="0" indent="0" algn="l" rtl="0">
              <a:spcBef>
                <a:spcPts val="800"/>
              </a:spcBef>
              <a:spcAft>
                <a:spcPts val="0"/>
              </a:spcAft>
              <a:buClr>
                <a:srgbClr val="404040"/>
              </a:buClr>
              <a:buSzPts val="1800"/>
              <a:buNone/>
            </a:pPr>
            <a:r>
              <a:rPr lang="en" sz="1800" b="1">
                <a:solidFill>
                  <a:schemeClr val="lt2"/>
                </a:solidFill>
              </a:rPr>
              <a:t>Manuel Vélez</a:t>
            </a:r>
            <a:r>
              <a:rPr lang="en" sz="1800">
                <a:solidFill>
                  <a:schemeClr val="lt2"/>
                </a:solidFill>
              </a:rPr>
              <a:t>, ASCCC South Representative</a:t>
            </a:r>
            <a:endParaRPr sz="1800">
              <a:solidFill>
                <a:schemeClr val="lt2"/>
              </a:solidFill>
            </a:endParaRPr>
          </a:p>
        </p:txBody>
      </p:sp>
      <p:sp>
        <p:nvSpPr>
          <p:cNvPr id="52" name="Google Shape;52;p9"/>
          <p:cNvSpPr txBox="1">
            <a:spLocks noGrp="1"/>
          </p:cNvSpPr>
          <p:nvPr>
            <p:ph type="sldNum" idx="12"/>
          </p:nvPr>
        </p:nvSpPr>
        <p:spPr>
          <a:xfrm>
            <a:off x="7417594" y="4767263"/>
            <a:ext cx="857250" cy="276225"/>
          </a:xfrm>
          <a:prstGeom prst="rect">
            <a:avLst/>
          </a:prstGeom>
          <a:noFill/>
          <a:ln>
            <a:noFill/>
          </a:ln>
        </p:spPr>
        <p:txBody>
          <a:bodyPr spcFirstLastPara="1" wrap="square" lIns="68575" tIns="34275" rIns="0" bIns="34275"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7"/>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a:t>Calling All Voices…</a:t>
            </a:r>
            <a:endParaRPr b="1"/>
          </a:p>
        </p:txBody>
      </p:sp>
      <p:sp>
        <p:nvSpPr>
          <p:cNvPr id="160" name="Google Shape;160;p27"/>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0" lvl="0" indent="0" algn="l" rtl="0">
              <a:lnSpc>
                <a:spcPct val="98181"/>
              </a:lnSpc>
              <a:spcBef>
                <a:spcPts val="1000"/>
              </a:spcBef>
              <a:spcAft>
                <a:spcPts val="0"/>
              </a:spcAft>
              <a:buNone/>
            </a:pPr>
            <a:r>
              <a:rPr lang="en" sz="2000">
                <a:solidFill>
                  <a:srgbClr val="3B3838"/>
                </a:solidFill>
              </a:rPr>
              <a:t>Based on the tenets of Inclusivity, Diversity, Equity, Anti-racism, and Accessibility (IDEAA) Consider the questions in governance spaces:</a:t>
            </a:r>
            <a:endParaRPr sz="2000">
              <a:solidFill>
                <a:srgbClr val="3B3838"/>
              </a:solidFill>
            </a:endParaRPr>
          </a:p>
          <a:p>
            <a:pPr marL="457200" lvl="0" indent="-355600" algn="l" rtl="0">
              <a:lnSpc>
                <a:spcPct val="98181"/>
              </a:lnSpc>
              <a:spcBef>
                <a:spcPts val="500"/>
              </a:spcBef>
              <a:spcAft>
                <a:spcPts val="0"/>
              </a:spcAft>
              <a:buClr>
                <a:srgbClr val="3B3838"/>
              </a:buClr>
              <a:buSzPts val="2000"/>
              <a:buChar char="•"/>
            </a:pPr>
            <a:r>
              <a:rPr lang="en" sz="2000">
                <a:solidFill>
                  <a:srgbClr val="3B3838"/>
                </a:solidFill>
              </a:rPr>
              <a:t>Who is missing?</a:t>
            </a:r>
            <a:endParaRPr sz="2000">
              <a:solidFill>
                <a:srgbClr val="3B3838"/>
              </a:solidFill>
            </a:endParaRPr>
          </a:p>
          <a:p>
            <a:pPr marL="457200" lvl="0" indent="-355600" algn="l" rtl="0">
              <a:lnSpc>
                <a:spcPct val="98181"/>
              </a:lnSpc>
              <a:spcBef>
                <a:spcPts val="0"/>
              </a:spcBef>
              <a:spcAft>
                <a:spcPts val="0"/>
              </a:spcAft>
              <a:buClr>
                <a:srgbClr val="3B3838"/>
              </a:buClr>
              <a:buSzPts val="2000"/>
              <a:buChar char="•"/>
            </a:pPr>
            <a:r>
              <a:rPr lang="en" sz="2000">
                <a:solidFill>
                  <a:srgbClr val="3B3838"/>
                </a:solidFill>
              </a:rPr>
              <a:t>Who isn’t participating? And why?</a:t>
            </a:r>
            <a:endParaRPr sz="2000">
              <a:solidFill>
                <a:srgbClr val="3B3838"/>
              </a:solidFill>
            </a:endParaRPr>
          </a:p>
          <a:p>
            <a:pPr marL="457200" lvl="0" indent="-355600" algn="l" rtl="0">
              <a:lnSpc>
                <a:spcPct val="98181"/>
              </a:lnSpc>
              <a:spcBef>
                <a:spcPts val="0"/>
              </a:spcBef>
              <a:spcAft>
                <a:spcPts val="0"/>
              </a:spcAft>
              <a:buClr>
                <a:srgbClr val="3B3838"/>
              </a:buClr>
              <a:buSzPts val="2000"/>
              <a:buChar char="•"/>
            </a:pPr>
            <a:r>
              <a:rPr lang="en" sz="2000">
                <a:solidFill>
                  <a:srgbClr val="3B3838"/>
                </a:solidFill>
              </a:rPr>
              <a:t>Is there space to share diverse viewpoints?</a:t>
            </a:r>
            <a:endParaRPr sz="2000">
              <a:solidFill>
                <a:srgbClr val="3B3838"/>
              </a:solidFill>
            </a:endParaRPr>
          </a:p>
          <a:p>
            <a:pPr marL="0" lvl="0" indent="0" algn="l" rtl="0">
              <a:lnSpc>
                <a:spcPct val="98181"/>
              </a:lnSpc>
              <a:spcBef>
                <a:spcPts val="500"/>
              </a:spcBef>
              <a:spcAft>
                <a:spcPts val="0"/>
              </a:spcAft>
              <a:buNone/>
            </a:pPr>
            <a:endParaRPr sz="2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8"/>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a:t>Let’s Talk! </a:t>
            </a:r>
            <a:endParaRPr b="1"/>
          </a:p>
          <a:p>
            <a:pPr marL="0" lvl="0" indent="0" algn="ctr" rtl="0">
              <a:spcBef>
                <a:spcPts val="0"/>
              </a:spcBef>
              <a:spcAft>
                <a:spcPts val="0"/>
              </a:spcAft>
              <a:buNone/>
            </a:pPr>
            <a:r>
              <a:rPr lang="en" b="1"/>
              <a:t>Questions to Consider…</a:t>
            </a:r>
            <a:endParaRPr b="1"/>
          </a:p>
        </p:txBody>
      </p:sp>
      <p:sp>
        <p:nvSpPr>
          <p:cNvPr id="166" name="Google Shape;166;p28"/>
          <p:cNvSpPr txBox="1">
            <a:spLocks noGrp="1"/>
          </p:cNvSpPr>
          <p:nvPr>
            <p:ph type="body" idx="1"/>
          </p:nvPr>
        </p:nvSpPr>
        <p:spPr>
          <a:xfrm>
            <a:off x="958250" y="1348751"/>
            <a:ext cx="7543800" cy="3486300"/>
          </a:xfrm>
          <a:prstGeom prst="rect">
            <a:avLst/>
          </a:prstGeom>
        </p:spPr>
        <p:txBody>
          <a:bodyPr spcFirstLastPara="1" wrap="square" lIns="68575" tIns="34275" rIns="68575" bIns="34275" anchor="t" anchorCtr="0">
            <a:noAutofit/>
          </a:bodyPr>
          <a:lstStyle/>
          <a:p>
            <a:pPr marL="457200" lvl="0" indent="-317500" algn="l" rtl="0">
              <a:spcBef>
                <a:spcPts val="800"/>
              </a:spcBef>
              <a:spcAft>
                <a:spcPts val="0"/>
              </a:spcAft>
              <a:buSzPts val="1400"/>
              <a:buAutoNum type="arabicPeriod"/>
            </a:pPr>
            <a:r>
              <a:rPr lang="en"/>
              <a:t>How can faculty in CTE and noncredit fields eliminate barriers to governance when they are so engaged with students?</a:t>
            </a:r>
            <a:endParaRPr/>
          </a:p>
          <a:p>
            <a:pPr marL="457200" lvl="0" indent="-317500" algn="l" rtl="0">
              <a:spcBef>
                <a:spcPts val="0"/>
              </a:spcBef>
              <a:spcAft>
                <a:spcPts val="0"/>
              </a:spcAft>
              <a:buSzPts val="1400"/>
              <a:buAutoNum type="arabicPeriod"/>
            </a:pPr>
            <a:r>
              <a:rPr lang="en"/>
              <a:t>What strategies does your campus use to ensure faculty in CTE and noncredit fields are engaged in college governance conversations?</a:t>
            </a:r>
            <a:endParaRPr/>
          </a:p>
          <a:p>
            <a:pPr marL="457200" lvl="0" indent="-317500" algn="l" rtl="0">
              <a:spcBef>
                <a:spcPts val="0"/>
              </a:spcBef>
              <a:spcAft>
                <a:spcPts val="0"/>
              </a:spcAft>
              <a:buSzPts val="1400"/>
              <a:buAutoNum type="arabicPeriod"/>
            </a:pPr>
            <a:r>
              <a:rPr lang="en"/>
              <a:t>Are these strategies codified in your local college governance structures?</a:t>
            </a:r>
            <a:endParaRPr/>
          </a:p>
          <a:p>
            <a:pPr marL="457200" lvl="0" indent="-317500" algn="l" rtl="0">
              <a:spcBef>
                <a:spcPts val="0"/>
              </a:spcBef>
              <a:spcAft>
                <a:spcPts val="0"/>
              </a:spcAft>
              <a:buSzPts val="1400"/>
              <a:buAutoNum type="arabicPeriod"/>
            </a:pPr>
            <a:r>
              <a:rPr lang="en"/>
              <a:t>Where are the gaps in your local college governance structures?</a:t>
            </a:r>
            <a:endParaRPr/>
          </a:p>
          <a:p>
            <a:pPr marL="457200" lvl="0" indent="-317500" algn="l" rtl="0">
              <a:spcBef>
                <a:spcPts val="0"/>
              </a:spcBef>
              <a:spcAft>
                <a:spcPts val="0"/>
              </a:spcAft>
              <a:buSzPts val="1400"/>
              <a:buAutoNum type="arabicPeriod"/>
            </a:pPr>
            <a:r>
              <a:rPr lang="en"/>
              <a:t>How does your local college support CTE and noncredit champions?</a:t>
            </a:r>
            <a:endParaRPr/>
          </a:p>
          <a:p>
            <a:pPr marL="457200" lvl="0" indent="-317500" algn="l" rtl="0">
              <a:spcBef>
                <a:spcPts val="0"/>
              </a:spcBef>
              <a:spcAft>
                <a:spcPts val="0"/>
              </a:spcAft>
              <a:buSzPts val="1400"/>
              <a:buAutoNum type="arabicPeriod"/>
            </a:pPr>
            <a:r>
              <a:rPr lang="en"/>
              <a:t>What made it possible for you to be here at this conference?</a:t>
            </a:r>
            <a:endParaRPr/>
          </a:p>
          <a:p>
            <a:pPr marL="457200" lvl="0" indent="-317500" algn="l" rtl="0">
              <a:spcBef>
                <a:spcPts val="0"/>
              </a:spcBef>
              <a:spcAft>
                <a:spcPts val="0"/>
              </a:spcAft>
              <a:buSzPts val="1400"/>
              <a:buAutoNum type="arabicPeriod"/>
            </a:pPr>
            <a:r>
              <a:rPr lang="en"/>
              <a:t>What about pay and minimum qualifications disparities on campuses? How does this affect faculty in CTE and noncredit fields?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9"/>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a:t>Thank You!</a:t>
            </a:r>
            <a:endParaRPr b="1"/>
          </a:p>
        </p:txBody>
      </p:sp>
      <p:sp>
        <p:nvSpPr>
          <p:cNvPr id="172" name="Google Shape;172;p29"/>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					.</a:t>
            </a:r>
            <a:endParaRPr/>
          </a:p>
        </p:txBody>
      </p:sp>
      <p:pic>
        <p:nvPicPr>
          <p:cNvPr id="173" name="Google Shape;173;p29"/>
          <p:cNvPicPr preferRelativeResize="0"/>
          <p:nvPr/>
        </p:nvPicPr>
        <p:blipFill>
          <a:blip r:embed="rId3">
            <a:alphaModFix/>
          </a:blip>
          <a:stretch>
            <a:fillRect/>
          </a:stretch>
        </p:blipFill>
        <p:spPr>
          <a:xfrm>
            <a:off x="2182811" y="1183038"/>
            <a:ext cx="5085375" cy="36461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0"/>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a:t>Preliminary Questions to Consider…</a:t>
            </a:r>
            <a:endParaRPr b="1"/>
          </a:p>
        </p:txBody>
      </p:sp>
      <p:sp>
        <p:nvSpPr>
          <p:cNvPr id="58" name="Google Shape;58;p10"/>
          <p:cNvSpPr txBox="1">
            <a:spLocks noGrp="1"/>
          </p:cNvSpPr>
          <p:nvPr>
            <p:ph type="body" idx="1"/>
          </p:nvPr>
        </p:nvSpPr>
        <p:spPr>
          <a:xfrm>
            <a:off x="958250" y="1348751"/>
            <a:ext cx="7543800" cy="3486300"/>
          </a:xfrm>
          <a:prstGeom prst="rect">
            <a:avLst/>
          </a:prstGeom>
        </p:spPr>
        <p:txBody>
          <a:bodyPr spcFirstLastPara="1" wrap="square" lIns="68575" tIns="34275" rIns="68575" bIns="34275" anchor="t" anchorCtr="0">
            <a:noAutofit/>
          </a:bodyPr>
          <a:lstStyle/>
          <a:p>
            <a:pPr marL="457200" lvl="0" indent="-317500" algn="l" rtl="0">
              <a:spcBef>
                <a:spcPts val="800"/>
              </a:spcBef>
              <a:spcAft>
                <a:spcPts val="0"/>
              </a:spcAft>
              <a:buSzPts val="1400"/>
              <a:buAutoNum type="arabicPeriod"/>
            </a:pPr>
            <a:r>
              <a:rPr lang="en"/>
              <a:t>How can faculty in CTE and noncredit fields eliminate barriers to governance when they are so engaged with students?</a:t>
            </a:r>
            <a:endParaRPr/>
          </a:p>
          <a:p>
            <a:pPr marL="457200" lvl="0" indent="-317500" algn="l" rtl="0">
              <a:spcBef>
                <a:spcPts val="0"/>
              </a:spcBef>
              <a:spcAft>
                <a:spcPts val="0"/>
              </a:spcAft>
              <a:buSzPts val="1400"/>
              <a:buAutoNum type="arabicPeriod"/>
            </a:pPr>
            <a:r>
              <a:rPr lang="en"/>
              <a:t>What strategies does your campus use to ensure faculty in CTE and noncredit fields are engaged in college governance conversations?</a:t>
            </a:r>
            <a:endParaRPr/>
          </a:p>
          <a:p>
            <a:pPr marL="457200" lvl="0" indent="-317500" algn="l" rtl="0">
              <a:spcBef>
                <a:spcPts val="0"/>
              </a:spcBef>
              <a:spcAft>
                <a:spcPts val="0"/>
              </a:spcAft>
              <a:buSzPts val="1400"/>
              <a:buAutoNum type="arabicPeriod"/>
            </a:pPr>
            <a:r>
              <a:rPr lang="en"/>
              <a:t>Are these strategies codified in your local college governance structures?</a:t>
            </a:r>
            <a:endParaRPr/>
          </a:p>
          <a:p>
            <a:pPr marL="457200" lvl="0" indent="-317500" algn="l" rtl="0">
              <a:spcBef>
                <a:spcPts val="0"/>
              </a:spcBef>
              <a:spcAft>
                <a:spcPts val="0"/>
              </a:spcAft>
              <a:buSzPts val="1400"/>
              <a:buAutoNum type="arabicPeriod"/>
            </a:pPr>
            <a:r>
              <a:rPr lang="en"/>
              <a:t>Where are the gaps in your local college governance structures?</a:t>
            </a:r>
            <a:endParaRPr/>
          </a:p>
          <a:p>
            <a:pPr marL="457200" lvl="0" indent="-317500" algn="l" rtl="0">
              <a:spcBef>
                <a:spcPts val="0"/>
              </a:spcBef>
              <a:spcAft>
                <a:spcPts val="0"/>
              </a:spcAft>
              <a:buSzPts val="1400"/>
              <a:buAutoNum type="arabicPeriod"/>
            </a:pPr>
            <a:r>
              <a:rPr lang="en"/>
              <a:t>How does your local college support CTE and noncredit champions?</a:t>
            </a:r>
            <a:endParaRPr/>
          </a:p>
          <a:p>
            <a:pPr marL="457200" lvl="0" indent="-317500" algn="l" rtl="0">
              <a:spcBef>
                <a:spcPts val="0"/>
              </a:spcBef>
              <a:spcAft>
                <a:spcPts val="0"/>
              </a:spcAft>
              <a:buSzPts val="1400"/>
              <a:buAutoNum type="arabicPeriod"/>
            </a:pPr>
            <a:r>
              <a:rPr lang="en"/>
              <a:t>What made it possible for you to be here at this conference?</a:t>
            </a:r>
            <a:endParaRPr/>
          </a:p>
          <a:p>
            <a:pPr marL="457200" lvl="0" indent="-317500" algn="l" rtl="0">
              <a:spcBef>
                <a:spcPts val="0"/>
              </a:spcBef>
              <a:spcAft>
                <a:spcPts val="0"/>
              </a:spcAft>
              <a:buSzPts val="1400"/>
              <a:buAutoNum type="arabicPeriod"/>
            </a:pPr>
            <a:r>
              <a:rPr lang="en"/>
              <a:t>What about pay and minimum qualifications disparities on campuses? How does this affect faculty in CTE and noncredit fields?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1"/>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a:t>Effective Representation</a:t>
            </a:r>
            <a:endParaRPr b="1"/>
          </a:p>
        </p:txBody>
      </p:sp>
      <p:sp>
        <p:nvSpPr>
          <p:cNvPr id="64" name="Google Shape;64;p11"/>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sz="2400"/>
              <a:t>Requires IDEAA:</a:t>
            </a:r>
            <a:endParaRPr sz="2400"/>
          </a:p>
          <a:p>
            <a:pPr marL="457200" lvl="0" indent="-381000" algn="l" rtl="0">
              <a:spcBef>
                <a:spcPts val="800"/>
              </a:spcBef>
              <a:spcAft>
                <a:spcPts val="0"/>
              </a:spcAft>
              <a:buSzPts val="2400"/>
              <a:buChar char="•"/>
            </a:pPr>
            <a:r>
              <a:rPr lang="en" sz="2400"/>
              <a:t>Inclusivity</a:t>
            </a:r>
            <a:endParaRPr sz="2400"/>
          </a:p>
          <a:p>
            <a:pPr marL="457200" lvl="0" indent="-381000" algn="l" rtl="0">
              <a:spcBef>
                <a:spcPts val="0"/>
              </a:spcBef>
              <a:spcAft>
                <a:spcPts val="0"/>
              </a:spcAft>
              <a:buSzPts val="2400"/>
              <a:buChar char="•"/>
            </a:pPr>
            <a:r>
              <a:rPr lang="en" sz="2400"/>
              <a:t>Diversity</a:t>
            </a:r>
            <a:endParaRPr sz="2400"/>
          </a:p>
          <a:p>
            <a:pPr marL="457200" lvl="0" indent="-381000" algn="l" rtl="0">
              <a:spcBef>
                <a:spcPts val="0"/>
              </a:spcBef>
              <a:spcAft>
                <a:spcPts val="0"/>
              </a:spcAft>
              <a:buSzPts val="2400"/>
              <a:buChar char="•"/>
            </a:pPr>
            <a:r>
              <a:rPr lang="en" sz="2400"/>
              <a:t>Equity</a:t>
            </a:r>
            <a:endParaRPr sz="2400"/>
          </a:p>
          <a:p>
            <a:pPr marL="457200" lvl="0" indent="-381000" algn="l" rtl="0">
              <a:spcBef>
                <a:spcPts val="0"/>
              </a:spcBef>
              <a:spcAft>
                <a:spcPts val="0"/>
              </a:spcAft>
              <a:buSzPts val="2400"/>
              <a:buChar char="•"/>
            </a:pPr>
            <a:r>
              <a:rPr lang="en" sz="2400"/>
              <a:t>Anti-racism</a:t>
            </a:r>
            <a:endParaRPr sz="2400"/>
          </a:p>
          <a:p>
            <a:pPr marL="457200" lvl="0" indent="-381000" algn="l" rtl="0">
              <a:spcBef>
                <a:spcPts val="0"/>
              </a:spcBef>
              <a:spcAft>
                <a:spcPts val="0"/>
              </a:spcAft>
              <a:buSzPts val="2400"/>
              <a:buChar char="•"/>
            </a:pPr>
            <a:r>
              <a:rPr lang="en" sz="2400"/>
              <a:t>Accessibility</a:t>
            </a:r>
            <a:endParaRPr sz="2400"/>
          </a:p>
        </p:txBody>
      </p:sp>
      <p:pic>
        <p:nvPicPr>
          <p:cNvPr id="65" name="Google Shape;65;p11"/>
          <p:cNvPicPr preferRelativeResize="0"/>
          <p:nvPr/>
        </p:nvPicPr>
        <p:blipFill>
          <a:blip r:embed="rId3">
            <a:alphaModFix/>
          </a:blip>
          <a:stretch>
            <a:fillRect/>
          </a:stretch>
        </p:blipFill>
        <p:spPr>
          <a:xfrm>
            <a:off x="4402225" y="1741300"/>
            <a:ext cx="4352925" cy="24383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2"/>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sz="3200" b="1"/>
              <a:t>A Governance Primer</a:t>
            </a:r>
            <a:endParaRPr sz="3200" b="1"/>
          </a:p>
        </p:txBody>
      </p:sp>
      <p:sp>
        <p:nvSpPr>
          <p:cNvPr id="71" name="Google Shape;71;p12"/>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457200" lvl="0" indent="-381000" algn="l" rtl="0">
              <a:spcBef>
                <a:spcPts val="800"/>
              </a:spcBef>
              <a:spcAft>
                <a:spcPts val="0"/>
              </a:spcAft>
              <a:buSzPts val="2400"/>
              <a:buChar char="•"/>
            </a:pPr>
            <a:r>
              <a:rPr lang="en" sz="2400"/>
              <a:t>Board of Trustees: High Level Policy Decisions</a:t>
            </a:r>
            <a:endParaRPr sz="2400"/>
          </a:p>
          <a:p>
            <a:pPr marL="457200" lvl="0" indent="-381000" algn="l" rtl="0">
              <a:spcBef>
                <a:spcPts val="0"/>
              </a:spcBef>
              <a:spcAft>
                <a:spcPts val="0"/>
              </a:spcAft>
              <a:buSzPts val="2400"/>
              <a:buChar char="•"/>
            </a:pPr>
            <a:r>
              <a:rPr lang="en" sz="2400"/>
              <a:t>Administrators: Manage and Oversee Day-to-Day Functions</a:t>
            </a:r>
            <a:endParaRPr sz="2400"/>
          </a:p>
          <a:p>
            <a:pPr marL="457200" lvl="0" indent="-381000" algn="l" rtl="0">
              <a:spcBef>
                <a:spcPts val="0"/>
              </a:spcBef>
              <a:spcAft>
                <a:spcPts val="0"/>
              </a:spcAft>
              <a:buSzPts val="2400"/>
              <a:buChar char="•"/>
            </a:pPr>
            <a:r>
              <a:rPr lang="en" sz="2400"/>
              <a:t>Faculty</a:t>
            </a:r>
            <a:endParaRPr sz="2400"/>
          </a:p>
          <a:p>
            <a:pPr marL="914400" lvl="1" indent="-381000" algn="l" rtl="0">
              <a:spcBef>
                <a:spcPts val="0"/>
              </a:spcBef>
              <a:spcAft>
                <a:spcPts val="0"/>
              </a:spcAft>
              <a:buSzPts val="2400"/>
              <a:buChar char="•"/>
            </a:pPr>
            <a:r>
              <a:rPr lang="en" sz="2400"/>
              <a:t>The Academic Senate: Collegial Consultation</a:t>
            </a:r>
            <a:endParaRPr sz="2400"/>
          </a:p>
          <a:p>
            <a:pPr marL="914400" lvl="1" indent="-381000" algn="l" rtl="0">
              <a:spcBef>
                <a:spcPts val="0"/>
              </a:spcBef>
              <a:spcAft>
                <a:spcPts val="0"/>
              </a:spcAft>
              <a:buSzPts val="2400"/>
              <a:buChar char="•"/>
            </a:pPr>
            <a:r>
              <a:rPr lang="en" sz="2400"/>
              <a:t>Collective Bargaining: Working Conditions</a:t>
            </a:r>
            <a:endParaRPr sz="2400"/>
          </a:p>
          <a:p>
            <a:pPr marL="457200" lvl="0" indent="-381000" algn="l" rtl="0">
              <a:spcBef>
                <a:spcPts val="0"/>
              </a:spcBef>
              <a:spcAft>
                <a:spcPts val="0"/>
              </a:spcAft>
              <a:buSzPts val="2400"/>
              <a:buChar char="•"/>
            </a:pPr>
            <a:r>
              <a:rPr lang="en" sz="2400"/>
              <a:t>Staff and Students: Effective Participation</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3"/>
          <p:cNvSpPr txBox="1">
            <a:spLocks noGrp="1"/>
          </p:cNvSpPr>
          <p:nvPr>
            <p:ph type="title"/>
          </p:nvPr>
        </p:nvSpPr>
        <p:spPr>
          <a:xfrm>
            <a:off x="958238" y="273844"/>
            <a:ext cx="7534500" cy="994200"/>
          </a:xfrm>
          <a:prstGeom prst="rect">
            <a:avLst/>
          </a:prstGeom>
        </p:spPr>
        <p:txBody>
          <a:bodyPr spcFirstLastPara="1" wrap="square" lIns="68575" tIns="34275" rIns="68575" bIns="34275" anchor="b" anchorCtr="0">
            <a:noAutofit/>
          </a:bodyPr>
          <a:lstStyle/>
          <a:p>
            <a:pPr marL="0" lvl="0" indent="0" algn="ctr" rtl="0">
              <a:spcBef>
                <a:spcPts val="0"/>
              </a:spcBef>
              <a:spcAft>
                <a:spcPts val="0"/>
              </a:spcAft>
              <a:buNone/>
            </a:pPr>
            <a:r>
              <a:rPr lang="en" sz="2400" b="1"/>
              <a:t>AB 1725 (Vasconcellos, 1988)</a:t>
            </a:r>
            <a:endParaRPr sz="2400" b="1"/>
          </a:p>
          <a:p>
            <a:pPr marL="0" lvl="0" indent="0" algn="ctr" rtl="0">
              <a:spcBef>
                <a:spcPts val="0"/>
              </a:spcBef>
              <a:spcAft>
                <a:spcPts val="0"/>
              </a:spcAft>
              <a:buNone/>
            </a:pPr>
            <a:r>
              <a:rPr lang="en" sz="2400" b="1">
                <a:solidFill>
                  <a:srgbClr val="3B3838"/>
                </a:solidFill>
              </a:rPr>
              <a:t>Landmark Legislation</a:t>
            </a:r>
            <a:endParaRPr sz="2000" b="1">
              <a:solidFill>
                <a:srgbClr val="3B3838"/>
              </a:solidFill>
            </a:endParaRPr>
          </a:p>
          <a:p>
            <a:pPr marL="0" lvl="0" indent="0" algn="ctr" rtl="0">
              <a:spcBef>
                <a:spcPts val="0"/>
              </a:spcBef>
              <a:spcAft>
                <a:spcPts val="0"/>
              </a:spcAft>
              <a:buNone/>
            </a:pPr>
            <a:r>
              <a:rPr lang="en" sz="2000">
                <a:solidFill>
                  <a:srgbClr val="3B3838"/>
                </a:solidFill>
              </a:rPr>
              <a:t>Senate: passes 38-0 | Assembly: passes 74-1</a:t>
            </a:r>
            <a:endParaRPr sz="2000"/>
          </a:p>
        </p:txBody>
      </p:sp>
      <p:sp>
        <p:nvSpPr>
          <p:cNvPr id="77" name="Google Shape;77;p13"/>
          <p:cNvSpPr txBox="1">
            <a:spLocks noGrp="1"/>
          </p:cNvSpPr>
          <p:nvPr>
            <p:ph type="body" idx="1"/>
          </p:nvPr>
        </p:nvSpPr>
        <p:spPr>
          <a:xfrm>
            <a:off x="967550" y="1478125"/>
            <a:ext cx="7534500" cy="3185400"/>
          </a:xfrm>
          <a:prstGeom prst="rect">
            <a:avLst/>
          </a:prstGeom>
        </p:spPr>
        <p:txBody>
          <a:bodyPr spcFirstLastPara="1" wrap="square" lIns="68575" tIns="34275" rIns="68575" bIns="34275" anchor="t" anchorCtr="0">
            <a:noAutofit/>
          </a:bodyPr>
          <a:lstStyle/>
          <a:p>
            <a:pPr marL="457200" lvl="0" indent="-381000" algn="l" rtl="0">
              <a:lnSpc>
                <a:spcPct val="98181"/>
              </a:lnSpc>
              <a:spcBef>
                <a:spcPts val="0"/>
              </a:spcBef>
              <a:spcAft>
                <a:spcPts val="0"/>
              </a:spcAft>
              <a:buClr>
                <a:srgbClr val="3B3838"/>
              </a:buClr>
              <a:buSzPts val="2400"/>
              <a:buChar char="•"/>
            </a:pPr>
            <a:r>
              <a:rPr lang="en" sz="2400">
                <a:solidFill>
                  <a:srgbClr val="3B3838"/>
                </a:solidFill>
              </a:rPr>
              <a:t>Prior to passing there was a lot of opposition.</a:t>
            </a:r>
            <a:endParaRPr sz="2400">
              <a:solidFill>
                <a:srgbClr val="3B3838"/>
              </a:solidFill>
            </a:endParaRPr>
          </a:p>
          <a:p>
            <a:pPr marL="457200" lvl="0" indent="-381000" algn="l" rtl="0">
              <a:lnSpc>
                <a:spcPct val="98181"/>
              </a:lnSpc>
              <a:spcBef>
                <a:spcPts val="0"/>
              </a:spcBef>
              <a:spcAft>
                <a:spcPts val="0"/>
              </a:spcAft>
              <a:buClr>
                <a:srgbClr val="3B3838"/>
              </a:buClr>
              <a:buSzPts val="2400"/>
              <a:buChar char="•"/>
            </a:pPr>
            <a:r>
              <a:rPr lang="en" sz="2400">
                <a:solidFill>
                  <a:srgbClr val="3B3838"/>
                </a:solidFill>
              </a:rPr>
              <a:t>Signed by Governor Duekmejian on September 19,1988.</a:t>
            </a:r>
            <a:endParaRPr sz="2400">
              <a:solidFill>
                <a:srgbClr val="3B3838"/>
              </a:solidFill>
            </a:endParaRPr>
          </a:p>
          <a:p>
            <a:pPr marL="457200" lvl="0" indent="-381000" algn="l" rtl="0">
              <a:lnSpc>
                <a:spcPct val="98181"/>
              </a:lnSpc>
              <a:spcBef>
                <a:spcPts val="0"/>
              </a:spcBef>
              <a:spcAft>
                <a:spcPts val="0"/>
              </a:spcAft>
              <a:buClr>
                <a:srgbClr val="3B3838"/>
              </a:buClr>
              <a:buSzPts val="2400"/>
              <a:buChar char="•"/>
            </a:pPr>
            <a:r>
              <a:rPr lang="en" sz="2400">
                <a:solidFill>
                  <a:srgbClr val="3B3838"/>
                </a:solidFill>
              </a:rPr>
              <a:t>Decoupled the California Community Colleges from the K-12 system.</a:t>
            </a:r>
            <a:endParaRPr sz="2400">
              <a:solidFill>
                <a:srgbClr val="3B3838"/>
              </a:solidFill>
            </a:endParaRPr>
          </a:p>
          <a:p>
            <a:pPr marL="457200" lvl="0" indent="-381000" algn="l" rtl="0">
              <a:lnSpc>
                <a:spcPct val="98181"/>
              </a:lnSpc>
              <a:spcBef>
                <a:spcPts val="0"/>
              </a:spcBef>
              <a:spcAft>
                <a:spcPts val="0"/>
              </a:spcAft>
              <a:buClr>
                <a:srgbClr val="3B3838"/>
              </a:buClr>
              <a:buSzPts val="2400"/>
              <a:buChar char="•"/>
            </a:pPr>
            <a:r>
              <a:rPr lang="en" sz="2400">
                <a:solidFill>
                  <a:srgbClr val="3B3838"/>
                </a:solidFill>
              </a:rPr>
              <a:t>Changed the number of tenured faculty members on the Board of Governors from 1 to 2.</a:t>
            </a:r>
            <a:endParaRPr sz="2400">
              <a:solidFill>
                <a:srgbClr val="3B3838"/>
              </a:solidFill>
            </a:endParaRPr>
          </a:p>
          <a:p>
            <a:pPr marL="457200" lvl="0" indent="-381000" algn="l" rtl="0">
              <a:lnSpc>
                <a:spcPct val="98181"/>
              </a:lnSpc>
              <a:spcBef>
                <a:spcPts val="0"/>
              </a:spcBef>
              <a:spcAft>
                <a:spcPts val="0"/>
              </a:spcAft>
              <a:buClr>
                <a:srgbClr val="3B3838"/>
              </a:buClr>
              <a:buSzPts val="2400"/>
              <a:buChar char="•"/>
            </a:pPr>
            <a:r>
              <a:rPr lang="en" sz="2400">
                <a:solidFill>
                  <a:srgbClr val="3B3838"/>
                </a:solidFill>
              </a:rPr>
              <a:t>Provided for governance structures in place today.</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4"/>
          <p:cNvSpPr txBox="1">
            <a:spLocks noGrp="1"/>
          </p:cNvSpPr>
          <p:nvPr>
            <p:ph type="title"/>
          </p:nvPr>
        </p:nvSpPr>
        <p:spPr>
          <a:xfrm>
            <a:off x="958238" y="273844"/>
            <a:ext cx="7534500" cy="994200"/>
          </a:xfrm>
          <a:prstGeom prst="rect">
            <a:avLst/>
          </a:prstGeom>
        </p:spPr>
        <p:txBody>
          <a:bodyPr spcFirstLastPara="1" wrap="square" lIns="68575" tIns="34275" rIns="68575" bIns="34275" anchor="ctr" anchorCtr="0">
            <a:normAutofit/>
          </a:bodyPr>
          <a:lstStyle/>
          <a:p>
            <a:pPr marL="0" lvl="0" indent="0" algn="ctr" rtl="0">
              <a:spcBef>
                <a:spcPts val="0"/>
              </a:spcBef>
              <a:spcAft>
                <a:spcPts val="0"/>
              </a:spcAft>
              <a:buNone/>
            </a:pPr>
            <a:r>
              <a:rPr lang="en" b="1"/>
              <a:t>History</a:t>
            </a:r>
            <a:endParaRPr b="1"/>
          </a:p>
        </p:txBody>
      </p:sp>
      <p:sp>
        <p:nvSpPr>
          <p:cNvPr id="83" name="Google Shape;83;p14"/>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457200" lvl="0" indent="-355600" algn="l" rtl="0">
              <a:lnSpc>
                <a:spcPct val="98181"/>
              </a:lnSpc>
              <a:spcBef>
                <a:spcPts val="1000"/>
              </a:spcBef>
              <a:spcAft>
                <a:spcPts val="0"/>
              </a:spcAft>
              <a:buClr>
                <a:srgbClr val="3B3838"/>
              </a:buClr>
              <a:buSzPts val="2000"/>
              <a:buChar char="•"/>
            </a:pPr>
            <a:r>
              <a:rPr lang="en" sz="2000">
                <a:solidFill>
                  <a:srgbClr val="3B3838"/>
                </a:solidFill>
              </a:rPr>
              <a:t>Norbert Bischof and Ted Staniford founded the ASCCC and established it in 1969.</a:t>
            </a:r>
            <a:endParaRPr sz="2000">
              <a:solidFill>
                <a:srgbClr val="3B3838"/>
              </a:solidFill>
            </a:endParaRPr>
          </a:p>
          <a:p>
            <a:pPr marL="457200" lvl="0" indent="-355600" algn="l" rtl="0">
              <a:lnSpc>
                <a:spcPct val="98181"/>
              </a:lnSpc>
              <a:spcBef>
                <a:spcPts val="0"/>
              </a:spcBef>
              <a:spcAft>
                <a:spcPts val="0"/>
              </a:spcAft>
              <a:buClr>
                <a:srgbClr val="3B3838"/>
              </a:buClr>
              <a:buSzPts val="2000"/>
              <a:buChar char="•"/>
            </a:pPr>
            <a:r>
              <a:rPr lang="en" sz="2000">
                <a:solidFill>
                  <a:srgbClr val="3B3838"/>
                </a:solidFill>
              </a:rPr>
              <a:t>In 1978, the Board of Governors recognized the ASCCC as the representative of Community College academic senates – Title 5 §53206.</a:t>
            </a:r>
            <a:endParaRPr sz="2000">
              <a:solidFill>
                <a:srgbClr val="3B3838"/>
              </a:solidFill>
            </a:endParaRPr>
          </a:p>
          <a:p>
            <a:pPr marL="457200" lvl="0" indent="-355600" algn="l" rtl="0">
              <a:lnSpc>
                <a:spcPct val="98181"/>
              </a:lnSpc>
              <a:spcBef>
                <a:spcPts val="0"/>
              </a:spcBef>
              <a:spcAft>
                <a:spcPts val="0"/>
              </a:spcAft>
              <a:buClr>
                <a:srgbClr val="3B3838"/>
              </a:buClr>
              <a:buSzPts val="2000"/>
              <a:buChar char="•"/>
            </a:pPr>
            <a:r>
              <a:rPr lang="en" sz="2000">
                <a:solidFill>
                  <a:srgbClr val="3B3838"/>
                </a:solidFill>
              </a:rPr>
              <a:t>The local academic senate is the representative of the faculty in all “academic and professional matters” or the “10+1” and makes recommendations to the governing board of a college/district in these areas – Title 5 §53200.</a:t>
            </a:r>
            <a:endParaRPr sz="2000">
              <a:solidFill>
                <a:srgbClr val="3B3838"/>
              </a:solidFill>
            </a:endParaRPr>
          </a:p>
          <a:p>
            <a:pPr marL="0" lvl="0" indent="0" algn="l" rtl="0">
              <a:spcBef>
                <a:spcPts val="800"/>
              </a:spcBef>
              <a:spcAft>
                <a:spcPts val="0"/>
              </a:spcAft>
              <a:buNone/>
            </a:pP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5"/>
          <p:cNvSpPr txBox="1">
            <a:spLocks noGrp="1"/>
          </p:cNvSpPr>
          <p:nvPr>
            <p:ph type="title"/>
          </p:nvPr>
        </p:nvSpPr>
        <p:spPr>
          <a:xfrm>
            <a:off x="958238" y="273844"/>
            <a:ext cx="7534500" cy="994200"/>
          </a:xfrm>
          <a:prstGeom prst="rect">
            <a:avLst/>
          </a:prstGeom>
        </p:spPr>
        <p:txBody>
          <a:bodyPr spcFirstLastPara="1" wrap="square" lIns="68575" tIns="34275" rIns="68575" bIns="34275" anchor="b" anchorCtr="0">
            <a:normAutofit fontScale="90000"/>
          </a:bodyPr>
          <a:lstStyle/>
          <a:p>
            <a:pPr marL="0" lvl="0" indent="0" algn="ctr" rtl="0">
              <a:lnSpc>
                <a:spcPct val="115000"/>
              </a:lnSpc>
              <a:spcBef>
                <a:spcPts val="0"/>
              </a:spcBef>
              <a:spcAft>
                <a:spcPts val="0"/>
              </a:spcAft>
              <a:buNone/>
            </a:pPr>
            <a:r>
              <a:rPr lang="en" sz="4200" b="1">
                <a:solidFill>
                  <a:srgbClr val="044C7F"/>
                </a:solidFill>
              </a:rPr>
              <a:t>Academic Senate</a:t>
            </a:r>
            <a:endParaRPr sz="4200" b="1">
              <a:solidFill>
                <a:srgbClr val="044C7F"/>
              </a:solidFill>
            </a:endParaRPr>
          </a:p>
          <a:p>
            <a:pPr marL="0" lvl="0" indent="0" algn="ctr" rtl="0">
              <a:spcBef>
                <a:spcPts val="0"/>
              </a:spcBef>
              <a:spcAft>
                <a:spcPts val="0"/>
              </a:spcAft>
              <a:buNone/>
            </a:pPr>
            <a:r>
              <a:rPr lang="en" sz="3600" b="1">
                <a:solidFill>
                  <a:srgbClr val="044C7F"/>
                </a:solidFill>
              </a:rPr>
              <a:t>Title 5 §53200</a:t>
            </a:r>
            <a:endParaRPr/>
          </a:p>
        </p:txBody>
      </p:sp>
      <p:sp>
        <p:nvSpPr>
          <p:cNvPr id="89" name="Google Shape;89;p15"/>
          <p:cNvSpPr txBox="1">
            <a:spLocks noGrp="1"/>
          </p:cNvSpPr>
          <p:nvPr>
            <p:ph type="body" idx="1"/>
          </p:nvPr>
        </p:nvSpPr>
        <p:spPr>
          <a:xfrm>
            <a:off x="958238" y="1348740"/>
            <a:ext cx="7543800" cy="3314700"/>
          </a:xfrm>
          <a:prstGeom prst="rect">
            <a:avLst/>
          </a:prstGeom>
        </p:spPr>
        <p:txBody>
          <a:bodyPr spcFirstLastPara="1" wrap="square" lIns="68575" tIns="34275" rIns="68575" bIns="34275" anchor="t" anchorCtr="0">
            <a:noAutofit/>
          </a:bodyPr>
          <a:lstStyle/>
          <a:p>
            <a:pPr marL="0" lvl="0" indent="0" algn="l" rtl="0">
              <a:lnSpc>
                <a:spcPct val="98181"/>
              </a:lnSpc>
              <a:spcBef>
                <a:spcPts val="1000"/>
              </a:spcBef>
              <a:spcAft>
                <a:spcPts val="0"/>
              </a:spcAft>
              <a:buNone/>
            </a:pPr>
            <a:r>
              <a:rPr lang="en" sz="2200">
                <a:solidFill>
                  <a:srgbClr val="3B3838"/>
                </a:solidFill>
              </a:rPr>
              <a:t>(b) “Academic senate,” “faculty council,” and “faculty senate” means an organization formed in accordance with the provisions of this Subchapter whose </a:t>
            </a:r>
            <a:r>
              <a:rPr lang="en" sz="2200" b="1">
                <a:solidFill>
                  <a:srgbClr val="3B3838"/>
                </a:solidFill>
              </a:rPr>
              <a:t>primary function</a:t>
            </a:r>
            <a:r>
              <a:rPr lang="en" sz="2200">
                <a:solidFill>
                  <a:srgbClr val="3B3838"/>
                </a:solidFill>
              </a:rPr>
              <a:t>, as the representative of the faculty, is to </a:t>
            </a:r>
            <a:r>
              <a:rPr lang="en" sz="2200" b="1">
                <a:solidFill>
                  <a:srgbClr val="3B3838"/>
                </a:solidFill>
              </a:rPr>
              <a:t>make recommendations to the administration of a college and to the governing board of a district with respect to academic and professional matters</a:t>
            </a:r>
            <a:r>
              <a:rPr lang="en" sz="2200">
                <a:solidFill>
                  <a:srgbClr val="3B3838"/>
                </a:solidFill>
              </a:rPr>
              <a:t>. For purposes of this Subchapter, reference to the term “academic senate” also constitutes reference to “faculty council” or “faculty senate.”</a:t>
            </a:r>
            <a:endParaRPr sz="2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16"/>
          <p:cNvPicPr preferRelativeResize="0"/>
          <p:nvPr/>
        </p:nvPicPr>
        <p:blipFill>
          <a:blip r:embed="rId3">
            <a:alphaModFix/>
          </a:blip>
          <a:stretch>
            <a:fillRect/>
          </a:stretch>
        </p:blipFill>
        <p:spPr>
          <a:xfrm>
            <a:off x="798975" y="139825"/>
            <a:ext cx="8278476" cy="4863850"/>
          </a:xfrm>
          <a:prstGeom prst="rect">
            <a:avLst/>
          </a:prstGeom>
          <a:noFill/>
          <a:ln>
            <a:noFill/>
          </a:ln>
        </p:spPr>
      </p:pic>
    </p:spTree>
  </p:cSld>
  <p:clrMapOvr>
    <a:masterClrMapping/>
  </p:clrMapOvr>
</p:sld>
</file>

<file path=ppt/theme/theme1.xml><?xml version="1.0" encoding="utf-8"?>
<a:theme xmlns:a="http://schemas.openxmlformats.org/drawingml/2006/main" name="ASCCC Curriculum Inst. 2020 Theme">
  <a:themeElements>
    <a:clrScheme name="ASCCC CNEI 2022">
      <a:dk1>
        <a:srgbClr val="005595"/>
      </a:dk1>
      <a:lt1>
        <a:srgbClr val="FFFFFF"/>
      </a:lt1>
      <a:dk2>
        <a:srgbClr val="3871C7"/>
      </a:dk2>
      <a:lt2>
        <a:srgbClr val="D8E9F0"/>
      </a:lt2>
      <a:accent1>
        <a:srgbClr val="B12000"/>
      </a:accent1>
      <a:accent2>
        <a:srgbClr val="A07DBB"/>
      </a:accent2>
      <a:accent3>
        <a:srgbClr val="658AD3"/>
      </a:accent3>
      <a:accent4>
        <a:srgbClr val="C26179"/>
      </a:accent4>
      <a:accent5>
        <a:srgbClr val="ED887B"/>
      </a:accent5>
      <a:accent6>
        <a:srgbClr val="EEC983"/>
      </a:accent6>
      <a:hlink>
        <a:srgbClr val="005B95"/>
      </a:hlink>
      <a:folHlink>
        <a:srgbClr val="00559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1580</Words>
  <Application>Microsoft Macintosh PowerPoint</Application>
  <PresentationFormat>On-screen Show (16:9)</PresentationFormat>
  <Paragraphs>139</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Palatino</vt:lpstr>
      <vt:lpstr>ASCCC Curriculum Inst. 2020 Theme</vt:lpstr>
      <vt:lpstr>Inclusive Governance: Challenges and Opportunities  Saturday, May 14 | 10:40-12:00</vt:lpstr>
      <vt:lpstr>Presenters</vt:lpstr>
      <vt:lpstr>Preliminary Questions to Consider…</vt:lpstr>
      <vt:lpstr>Effective Representation</vt:lpstr>
      <vt:lpstr>A Governance Primer</vt:lpstr>
      <vt:lpstr>AB 1725 (Vasconcellos, 1988) Landmark Legislation Senate: passes 38-0 | Assembly: passes 74-1</vt:lpstr>
      <vt:lpstr>History</vt:lpstr>
      <vt:lpstr>Academic Senate Title 5 §53200</vt:lpstr>
      <vt:lpstr>PowerPoint Presentation</vt:lpstr>
      <vt:lpstr>The 10+1 – Title 5 §53200</vt:lpstr>
      <vt:lpstr>Title 5 §53203 – Powers </vt:lpstr>
      <vt:lpstr>Title 5 §53203 – Powers </vt:lpstr>
      <vt:lpstr>Title 5 §53203 – Powers </vt:lpstr>
      <vt:lpstr>Title 5 §53203 – Powers </vt:lpstr>
      <vt:lpstr>Other Areas which  Require Academic Senate Role</vt:lpstr>
      <vt:lpstr>Effective Participation - Staff</vt:lpstr>
      <vt:lpstr>Effective Participation - Students</vt:lpstr>
      <vt:lpstr>Effective Participation - Student’s “9+1”</vt:lpstr>
      <vt:lpstr>Promising Practices for Collegial Consultation and Effective Participation</vt:lpstr>
      <vt:lpstr>Calling All Voices…</vt:lpstr>
      <vt:lpstr>Let’s Talk!  Questions to Consider…</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Inclusive Governance: Challenges and Opportunities  Saturday, May 14 | 10:40-12:00</dc:title>
  <cp:lastModifiedBy>May, Virginia</cp:lastModifiedBy>
  <cp:revision>1</cp:revision>
  <dcterms:modified xsi:type="dcterms:W3CDTF">2022-05-11T22:46:11Z</dcterms:modified>
</cp:coreProperties>
</file>