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Caveat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aveat-bold.fntdata"/><Relationship Id="rId14" Type="http://schemas.openxmlformats.org/officeDocument/2006/relationships/font" Target="fonts/Cavea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127c815a5b4_2_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Ginni</a:t>
            </a:r>
            <a:endParaRPr/>
          </a:p>
        </p:txBody>
      </p:sp>
      <p:sp>
        <p:nvSpPr>
          <p:cNvPr id="42" name="Google Shape;42;g127c815a5b4_2_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27c815a5b4_2_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Amber then Ginni will do Agenda</a:t>
            </a:r>
            <a:endParaRPr/>
          </a:p>
        </p:txBody>
      </p:sp>
      <p:sp>
        <p:nvSpPr>
          <p:cNvPr id="47" name="Google Shape;47;g127c815a5b4_2_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297c3e177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1297c3e17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Ginni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97c3e177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297c3e177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Ginni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297c3e177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297c3e177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Amber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97c3e177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97c3e177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Ginni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97c3e177f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97c3e177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Ginni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97c3e177f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297c3e177f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5547360" y="807720"/>
            <a:ext cx="3383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dk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B" type="objTx">
  <p:cSld name="OBJECT_WITH_CAPTION_TEX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686"/>
            <a:ext cx="3006329" cy="5183325"/>
          </a:xfrm>
          <a:prstGeom prst="rect">
            <a:avLst/>
          </a:prstGeom>
          <a:noFill/>
          <a:ln>
            <a:noFill/>
          </a:ln>
          <a:effectLst>
            <a:outerShdw blurRad="190500" rotWithShape="0" algn="l" dist="38100">
              <a:srgbClr val="000000">
                <a:alpha val="40000"/>
              </a:srgbClr>
            </a:outerShdw>
          </a:effectLst>
        </p:spPr>
      </p:pic>
      <p:sp>
        <p:nvSpPr>
          <p:cNvPr id="13" name="Google Shape;13;p3"/>
          <p:cNvSpPr/>
          <p:nvPr/>
        </p:nvSpPr>
        <p:spPr>
          <a:xfrm>
            <a:off x="0" y="850106"/>
            <a:ext cx="3006300" cy="3464700"/>
          </a:xfrm>
          <a:prstGeom prst="rect">
            <a:avLst/>
          </a:prstGeom>
          <a:solidFill>
            <a:schemeClr val="dk1">
              <a:alpha val="91764"/>
            </a:schemeClr>
          </a:solidFill>
          <a:ln>
            <a:noFill/>
          </a:ln>
          <a:effectLst>
            <a:outerShdw blurRad="393700" sx="1000" rotWithShape="0" algn="ctr" sy="1000">
              <a:schemeClr val="dk2"/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70647" y="4782741"/>
            <a:ext cx="283369" cy="28336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/>
          <p:nvPr/>
        </p:nvSpPr>
        <p:spPr>
          <a:xfrm>
            <a:off x="8617744" y="0"/>
            <a:ext cx="5262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rotWithShape="0" algn="ctr" dir="10800000" dist="508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170914" y="1001318"/>
            <a:ext cx="2687700" cy="1209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3270647" y="895382"/>
            <a:ext cx="5004300" cy="38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/>
            </a:lvl1pPr>
            <a:lvl2pPr indent="-3365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700"/>
              <a:buChar char="•"/>
              <a:defRPr sz="1700"/>
            </a:lvl2pPr>
            <a:lvl3pPr indent="-3238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500"/>
              <a:buChar char="•"/>
              <a:defRPr sz="1500"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 sz="14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8" name="Google Shape;18;p3"/>
          <p:cNvSpPr txBox="1"/>
          <p:nvPr>
            <p:ph idx="2" type="body"/>
          </p:nvPr>
        </p:nvSpPr>
        <p:spPr>
          <a:xfrm>
            <a:off x="170914" y="2210314"/>
            <a:ext cx="2687700" cy="19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7417594" y="4767263"/>
            <a:ext cx="857400" cy="2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0" wrap="square" tIns="342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1 Column Slide">
  <p:cSld name="Content 1 Column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58454" y="4782741"/>
            <a:ext cx="283369" cy="283369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title"/>
          </p:nvPr>
        </p:nvSpPr>
        <p:spPr>
          <a:xfrm>
            <a:off x="958238" y="273844"/>
            <a:ext cx="75345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>
                <a:solidFill>
                  <a:schemeClr val="dk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958238" y="1348740"/>
            <a:ext cx="7543800" cy="3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7828360" y="4767263"/>
            <a:ext cx="687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0" wrap="square" tIns="342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81" y="0"/>
            <a:ext cx="616534" cy="5143500"/>
          </a:xfrm>
          <a:prstGeom prst="rect">
            <a:avLst/>
          </a:prstGeom>
          <a:noFill/>
          <a:ln>
            <a:noFill/>
          </a:ln>
          <a:effectLst>
            <a:outerShdw blurRad="190500" rotWithShape="0" algn="ctr" dist="508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2 Column Slide">
  <p:cSld name="Content 2 Column Slid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58454" y="4782741"/>
            <a:ext cx="283369" cy="283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709" y="0"/>
            <a:ext cx="616534" cy="5143500"/>
          </a:xfrm>
          <a:prstGeom prst="rect">
            <a:avLst/>
          </a:prstGeom>
          <a:noFill/>
          <a:ln>
            <a:noFill/>
          </a:ln>
          <a:effectLst>
            <a:outerShdw blurRad="190500" rotWithShape="0" algn="ctr" dist="50800">
              <a:srgbClr val="000000">
                <a:alpha val="40000"/>
              </a:srgbClr>
            </a:outerShdw>
          </a:effectLst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958238" y="273844"/>
            <a:ext cx="75345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>
                <a:solidFill>
                  <a:schemeClr val="dk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958238" y="1348740"/>
            <a:ext cx="3691800" cy="32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791194" y="1348740"/>
            <a:ext cx="3711600" cy="32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7828360" y="4767263"/>
            <a:ext cx="687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0" wrap="square" tIns="342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58454" y="4782741"/>
            <a:ext cx="283369" cy="28336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7723585" y="4767263"/>
            <a:ext cx="791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0" wrap="square" tIns="342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0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58454" y="273844"/>
            <a:ext cx="75570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dk1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dk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dk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dk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dk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66788" y="1369219"/>
            <a:ext cx="75486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828360" y="4767263"/>
            <a:ext cx="687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0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2.ed.gov/about/offices/list/ovae/pi/cte/vso.html" TargetMode="External"/><Relationship Id="rId4" Type="http://schemas.openxmlformats.org/officeDocument/2006/relationships/hyperlink" Target="https://www.ed.gov/accreditation" TargetMode="External"/><Relationship Id="rId5" Type="http://schemas.openxmlformats.org/officeDocument/2006/relationships/hyperlink" Target="https://www.cccco.edu/About-Us/Chancellors-Office/Divisions/Workforce-and-Economic-Development/Career-Education-Practices/Perkins-V" TargetMode="External"/><Relationship Id="rId6" Type="http://schemas.openxmlformats.org/officeDocument/2006/relationships/hyperlink" Target="https://dof.ca.gov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cccco.edu/About-Us/Chancellors-Office/Divisions/Workforce-and-Economic-Development/Career-Education-Practices/Perkins-V" TargetMode="External"/><Relationship Id="rId4" Type="http://schemas.openxmlformats.org/officeDocument/2006/relationships/hyperlink" Target="https://www.cccco.edu/About-Us/Chancellors-Office/Divisions/Educational-Services-and-Support/What-we-do/Curriculum-and-Instruction-Unit/Curriculum/Noncredit-Curriculum-and-Instructional-Programs" TargetMode="External"/><Relationship Id="rId5" Type="http://schemas.openxmlformats.org/officeDocument/2006/relationships/hyperlink" Target="https://www.cccco.edu/About-Us/Chancellors-Office/Divisions/General-Counsel/Pending-Regulatory-Action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cccco.edu/About-Us/Chancellors-Office/Divisions/General-Counsel/Pending-Regulatory-Action" TargetMode="External"/><Relationship Id="rId4" Type="http://schemas.openxmlformats.org/officeDocument/2006/relationships/hyperlink" Target="https://www.cccco.edu/About-Us/Consultation-Council/agendas-and-minutes" TargetMode="External"/><Relationship Id="rId5" Type="http://schemas.openxmlformats.org/officeDocument/2006/relationships/hyperlink" Target="https://www.cccco.edu/About-Us/Board-of-Governors/Meeting-schedule-minutes-and-agendas" TargetMode="External"/><Relationship Id="rId6" Type="http://schemas.openxmlformats.org/officeDocument/2006/relationships/hyperlink" Target="https://survey.alchemer.com/s3/6812374/Associate-Degree-title-5-Comments" TargetMode="External"/><Relationship Id="rId7" Type="http://schemas.openxmlformats.org/officeDocument/2006/relationships/hyperlink" Target="https://survey.alchemer.com/s3/6826696/Cooperative-Work-Experience-title-5-Comment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leginfo.legislature.ca.gov/faces/billTextClient.xhtml?bill_id=202120220AB1705" TargetMode="External"/><Relationship Id="rId4" Type="http://schemas.openxmlformats.org/officeDocument/2006/relationships/hyperlink" Target="https://www.asccc.org/events/april-7-2022-900am/2022-spring-plenary-session-hybrid-event" TargetMode="External"/><Relationship Id="rId11" Type="http://schemas.openxmlformats.org/officeDocument/2006/relationships/hyperlink" Target="https://leginfo.legislature.ca.gov/faces/billNavClient.xhtml?bill_id=202120220AB2255" TargetMode="External"/><Relationship Id="rId10" Type="http://schemas.openxmlformats.org/officeDocument/2006/relationships/hyperlink" Target="https://www.asccc.org/events/april-7-2022-900am/2022-spring-plenary-session-hybrid-event" TargetMode="External"/><Relationship Id="rId12" Type="http://schemas.openxmlformats.org/officeDocument/2006/relationships/hyperlink" Target="https://leginfo.legislature.ca.gov/faces/billNavClient.xhtml?bill_id=202120220AB2738" TargetMode="External"/><Relationship Id="rId9" Type="http://schemas.openxmlformats.org/officeDocument/2006/relationships/hyperlink" Target="https://leginfo.legislature.ca.gov/faces/billNavClient.xhtml?bill_id=202120220AB2122" TargetMode="External"/><Relationship Id="rId5" Type="http://schemas.openxmlformats.org/officeDocument/2006/relationships/hyperlink" Target="https://leginfo.legislature.ca.gov/faces/billNavClient.xhtml?bill_id=202120220AB1746" TargetMode="External"/><Relationship Id="rId6" Type="http://schemas.openxmlformats.org/officeDocument/2006/relationships/hyperlink" Target="https://www.asccc.org/events/april-7-2022-900am/2022-spring-plenary-session-hybrid-event" TargetMode="External"/><Relationship Id="rId7" Type="http://schemas.openxmlformats.org/officeDocument/2006/relationships/hyperlink" Target="https://leginfo.legislature.ca.gov/faces/billNavClient.xhtml?bill_id=202120220AB1987" TargetMode="External"/><Relationship Id="rId8" Type="http://schemas.openxmlformats.org/officeDocument/2006/relationships/hyperlink" Target="https://www.asccc.org/events/april-7-2022-900am/2022-spring-plenary-session-hybrid-event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asccc.org/legislative-updates" TargetMode="External"/><Relationship Id="rId4" Type="http://schemas.openxmlformats.org/officeDocument/2006/relationships/hyperlink" Target="https://www.asccc.org/resources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asccc.org/liaisons" TargetMode="External"/><Relationship Id="rId4" Type="http://schemas.openxmlformats.org/officeDocument/2006/relationships/hyperlink" Target="https://www.asccc.org/content/ensuring-your-faculty-voice-loud-clear-and-heard" TargetMode="External"/><Relationship Id="rId5" Type="http://schemas.openxmlformats.org/officeDocument/2006/relationships/hyperlink" Target="mailto:info@ascc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5657850" y="1614488"/>
            <a:ext cx="3190875" cy="315158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Staying Informed: Finding What's New or Changed in the World of Community College Education</a:t>
            </a:r>
            <a:br>
              <a:rPr b="1" lang="en"/>
            </a:br>
            <a:br>
              <a:rPr b="1" lang="en" sz="1500">
                <a:solidFill>
                  <a:srgbClr val="C00000"/>
                </a:solidFill>
              </a:rPr>
            </a:br>
            <a:r>
              <a:rPr b="1" lang="en" sz="1500">
                <a:solidFill>
                  <a:srgbClr val="C00000"/>
                </a:solidFill>
              </a:rPr>
              <a:t>Friday, May 13 | 2:40-4:10</a:t>
            </a:r>
            <a:endParaRPr sz="15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type="title"/>
          </p:nvPr>
        </p:nvSpPr>
        <p:spPr>
          <a:xfrm>
            <a:off x="170914" y="1001318"/>
            <a:ext cx="2687596" cy="1208996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Presenters</a:t>
            </a:r>
            <a:endParaRPr/>
          </a:p>
        </p:txBody>
      </p:sp>
      <p:sp>
        <p:nvSpPr>
          <p:cNvPr id="50" name="Google Shape;50;p9"/>
          <p:cNvSpPr txBox="1"/>
          <p:nvPr>
            <p:ph idx="1" type="body"/>
          </p:nvPr>
        </p:nvSpPr>
        <p:spPr>
          <a:xfrm>
            <a:off x="3270647" y="895382"/>
            <a:ext cx="5004197" cy="381880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b="1" lang="en" sz="2400"/>
              <a:t>Agenda</a:t>
            </a:r>
            <a:endParaRPr b="1" sz="2400"/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lang="en"/>
              <a:t>Staying Informed…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Statute, Regulation, Policy, Guidelines, Information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Proposed Regulation Changes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Proposed Legislation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can you do to advocate for faculty and students?</a:t>
            </a:r>
            <a:endParaRPr/>
          </a:p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170914" y="2210315"/>
            <a:ext cx="2687596" cy="1931868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b="1" lang="en" sz="1800">
                <a:solidFill>
                  <a:schemeClr val="lt2"/>
                </a:solidFill>
              </a:rPr>
              <a:t>Amber Gillis</a:t>
            </a:r>
            <a:r>
              <a:rPr lang="en" sz="1800">
                <a:solidFill>
                  <a:schemeClr val="lt2"/>
                </a:solidFill>
              </a:rPr>
              <a:t>, ASCCC South Representative</a:t>
            </a:r>
            <a:endParaRPr sz="1800">
              <a:solidFill>
                <a:schemeClr val="lt2"/>
              </a:solidFill>
            </a:endParaRPr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b="1" lang="en" sz="1800">
                <a:solidFill>
                  <a:schemeClr val="lt2"/>
                </a:solidFill>
              </a:rPr>
              <a:t>Ginni May</a:t>
            </a:r>
            <a:r>
              <a:rPr lang="en" sz="1800">
                <a:solidFill>
                  <a:schemeClr val="lt2"/>
                </a:solidFill>
              </a:rPr>
              <a:t>, ASCCC Vice President</a:t>
            </a:r>
            <a:endParaRPr sz="1800">
              <a:solidFill>
                <a:schemeClr val="lt2"/>
              </a:solidFill>
            </a:endParaRPr>
          </a:p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7417594" y="4767263"/>
            <a:ext cx="857250" cy="27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0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958238" y="273844"/>
            <a:ext cx="75345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Community College Statute, Regulation, Policy, and Guidelines</a:t>
            </a:r>
            <a:endParaRPr b="1"/>
          </a:p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967550" y="1204025"/>
            <a:ext cx="7534500" cy="3459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Code of Federal Regulations Title 34 (34 CFR)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u="sng">
                <a:solidFill>
                  <a:schemeClr val="hlink"/>
                </a:solidFill>
                <a:hlinkClick r:id="rId3"/>
              </a:rPr>
              <a:t>Perkins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u="sng">
                <a:solidFill>
                  <a:schemeClr val="hlink"/>
                </a:solidFill>
                <a:hlinkClick r:id="rId4"/>
              </a:rPr>
              <a:t>Accreditation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Overarching requirements that trickle down into EDC and Title 5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California Education Code (EDC or Ed Code)</a:t>
            </a:r>
            <a:r>
              <a:rPr i="1" lang="en"/>
              <a:t> - high level educational requirements - statute</a:t>
            </a:r>
            <a:endParaRPr i="1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u="sng">
                <a:solidFill>
                  <a:schemeClr val="hlink"/>
                </a:solidFill>
                <a:hlinkClick r:id="rId5"/>
              </a:rPr>
              <a:t>Perkins V</a:t>
            </a:r>
            <a:r>
              <a:rPr lang="en"/>
              <a:t>, Workforce Innovation and Opportunities Act (WIOA)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Community College Mission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Assembly Bills/Senate Bills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California </a:t>
            </a:r>
            <a:r>
              <a:rPr lang="en"/>
              <a:t>Budget - </a:t>
            </a:r>
            <a:r>
              <a:rPr lang="en" u="sng">
                <a:solidFill>
                  <a:schemeClr val="hlink"/>
                </a:solidFill>
                <a:hlinkClick r:id="rId6"/>
              </a:rPr>
              <a:t>Department of Finance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958238" y="273844"/>
            <a:ext cx="75345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Community College Statute, Regulation, Policy, Guidelines, and Information</a:t>
            </a:r>
            <a:endParaRPr b="1"/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958238" y="1348740"/>
            <a:ext cx="7543800" cy="3314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California Code of Regulations Title 5 (Title 5) - </a:t>
            </a:r>
            <a:r>
              <a:rPr i="1" lang="en"/>
              <a:t>strength of law, tells how to implement the law</a:t>
            </a:r>
            <a:endParaRPr i="1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Certificate and Degree requirements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Credit for Prior Learning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Distance Education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Work Experience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Faculty and Staff requirements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Program and Course Approval Handbook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California Community Colleges Chancellor’s Office memos/guidance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u="sng">
                <a:solidFill>
                  <a:schemeClr val="hlink"/>
                </a:solidFill>
                <a:hlinkClick r:id="rId3"/>
              </a:rPr>
              <a:t>CCCCO Workforce &amp; Economic Development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u="sng">
                <a:solidFill>
                  <a:schemeClr val="hlink"/>
                </a:solidFill>
                <a:hlinkClick r:id="rId4"/>
              </a:rPr>
              <a:t>CCCCO Noncredit Curriculum and Instructional Programs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u="sng">
                <a:solidFill>
                  <a:schemeClr val="hlink"/>
                </a:solidFill>
                <a:hlinkClick r:id="rId5"/>
              </a:rPr>
              <a:t>Pending Regulatory Actions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958238" y="273844"/>
            <a:ext cx="75345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Proposed Regulation Changes</a:t>
            </a:r>
            <a:endParaRPr b="1"/>
          </a:p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>
            <a:off x="958238" y="1348740"/>
            <a:ext cx="7543800" cy="3314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On CCCCO Website - </a:t>
            </a:r>
            <a:r>
              <a:rPr lang="en" u="sng">
                <a:solidFill>
                  <a:schemeClr val="hlink"/>
                </a:solidFill>
                <a:hlinkClick r:id="rId3"/>
              </a:rPr>
              <a:t>Pending Regulatory Actions</a:t>
            </a:r>
            <a:r>
              <a:rPr lang="en"/>
              <a:t>:</a:t>
            </a:r>
            <a:endParaRPr/>
          </a:p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DEIA Evaluation and Tenure Review Regulation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Chancellor’s Office Information and Data Requests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Campus Climate Public Survey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Excused Withdrawal/Pass-No Pass Grading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Consultation Council</a:t>
            </a:r>
            <a:r>
              <a:rPr lang="en"/>
              <a:t> or </a:t>
            </a:r>
            <a:r>
              <a:rPr lang="en" u="sng">
                <a:solidFill>
                  <a:schemeClr val="hlink"/>
                </a:solidFill>
                <a:hlinkClick r:id="rId5"/>
              </a:rPr>
              <a:t>Board of Governors</a:t>
            </a:r>
            <a:endParaRPr/>
          </a:p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 u="sng">
                <a:solidFill>
                  <a:schemeClr val="hlink"/>
                </a:solidFill>
                <a:hlinkClick r:id="rId6"/>
              </a:rPr>
              <a:t>Associate Degree</a:t>
            </a:r>
            <a:r>
              <a:rPr lang="en"/>
              <a:t> - to BoG in September (delayed from July)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u="sng">
                <a:solidFill>
                  <a:schemeClr val="hlink"/>
                </a:solidFill>
                <a:hlinkClick r:id="rId7"/>
              </a:rPr>
              <a:t>Cooperative Work Experience</a:t>
            </a:r>
            <a:r>
              <a:rPr lang="en"/>
              <a:t> - to BoG in May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>
            <a:off x="1013925" y="273847"/>
            <a:ext cx="7478700" cy="476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Proposed Legislation</a:t>
            </a:r>
            <a:endParaRPr b="1"/>
          </a:p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>
            <a:off x="802675" y="749950"/>
            <a:ext cx="3992100" cy="3934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954F72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AB 1705 (Irwin)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Seymour-Campbell Student Success Act of 2012: matriculation: assessment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 Adopted </a:t>
            </a:r>
            <a:r>
              <a:rPr lang="en" sz="1600" u="sng">
                <a:solidFill>
                  <a:srgbClr val="954F72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Resolutions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S22 03.04, 6.03, 6.04, 6.05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954F72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AB 1746 (Medina)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Student financial aid: Cal Grant Reform Act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ASCCC Support 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 Adopted </a:t>
            </a:r>
            <a:r>
              <a:rPr lang="en" sz="1600" u="sng">
                <a:solidFill>
                  <a:srgbClr val="954F72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Resolutions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S22 06.01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954F72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AB 1987 (Salas)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Postsecondary education: student mental health spending: report.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ASCCC Support See Adopted </a:t>
            </a:r>
            <a:r>
              <a:rPr lang="en" sz="1600" u="sng">
                <a:solidFill>
                  <a:srgbClr val="954F72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Resolutions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S22 05.01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77" name="Google Shape;77;p13"/>
          <p:cNvSpPr txBox="1"/>
          <p:nvPr/>
        </p:nvSpPr>
        <p:spPr>
          <a:xfrm>
            <a:off x="4921700" y="697075"/>
            <a:ext cx="3918300" cy="47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954F72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AB 2122 (Choi)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Public postsecondary education: mental health hotlines: student identification cards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ASCCC Support See Adopted </a:t>
            </a:r>
            <a:r>
              <a:rPr lang="en" sz="1600" u="sng">
                <a:solidFill>
                  <a:srgbClr val="954F72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Resolutions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S22 05.01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954F72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AB 2255 (Fong)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The Affordable Broadband Service Program for California Dreamers.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ASCCC Support 5-6-22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954F72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AB 2738 (Reyes)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Public postsecondary education: community colleges: matriculation: assessment.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type="title"/>
          </p:nvPr>
        </p:nvSpPr>
        <p:spPr>
          <a:xfrm>
            <a:off x="958238" y="273844"/>
            <a:ext cx="75345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can you do to advocate for faculty and students?</a:t>
            </a:r>
            <a:endParaRPr b="1"/>
          </a:p>
        </p:txBody>
      </p:sp>
      <p:sp>
        <p:nvSpPr>
          <p:cNvPr id="83" name="Google Shape;83;p14"/>
          <p:cNvSpPr txBox="1"/>
          <p:nvPr>
            <p:ph idx="1" type="body"/>
          </p:nvPr>
        </p:nvSpPr>
        <p:spPr>
          <a:xfrm>
            <a:off x="958238" y="1348740"/>
            <a:ext cx="7543800" cy="3314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Local academic senate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Senator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Legislative Liaison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CTE Liaison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Noncredit Liaison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Other college constituent groups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ASCCC Resources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u="sng">
                <a:solidFill>
                  <a:schemeClr val="hlink"/>
                </a:solidFill>
                <a:hlinkClick r:id="rId3"/>
              </a:rPr>
              <a:t>Advocacy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u="sng">
                <a:solidFill>
                  <a:schemeClr val="hlink"/>
                </a:solidFill>
                <a:hlinkClick r:id="rId4"/>
              </a:rPr>
              <a:t>Resources</a:t>
            </a:r>
            <a:r>
              <a:rPr lang="en"/>
              <a:t> - President’s Updates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Contact your Assemblymember/Senator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958238" y="273844"/>
            <a:ext cx="75345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Resources</a:t>
            </a:r>
            <a:endParaRPr b="1"/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958238" y="1348740"/>
            <a:ext cx="7543800" cy="3314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i="1" lang="en" u="sng">
                <a:solidFill>
                  <a:schemeClr val="hlink"/>
                </a:solidFill>
                <a:hlinkClick r:id="rId3"/>
              </a:rPr>
              <a:t>Liaising with the Academic Senate for California Community Colleges</a:t>
            </a:r>
            <a:r>
              <a:rPr lang="en"/>
              <a:t>, November 2021 Rostrum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i="1" lang="en" u="sng">
                <a:solidFill>
                  <a:schemeClr val="hlink"/>
                </a:solidFill>
                <a:hlinkClick r:id="rId4"/>
              </a:rPr>
              <a:t>Ensuring Your Faculty Voice is Loud, Clear, and Heard</a:t>
            </a:r>
            <a:r>
              <a:rPr lang="en"/>
              <a:t>, April 2022 Rostrum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Questions: </a:t>
            </a:r>
            <a:r>
              <a:rPr lang="en" u="sng">
                <a:solidFill>
                  <a:schemeClr val="hlink"/>
                </a:solidFill>
                <a:hlinkClick r:id="rId5"/>
              </a:rPr>
              <a:t>info@asccc.org</a:t>
            </a:r>
            <a:r>
              <a:rPr lang="en"/>
              <a:t> 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Lots of embedded links in slides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en" sz="4600">
                <a:solidFill>
                  <a:srgbClr val="FF00FF"/>
                </a:solidFill>
                <a:latin typeface="Caveat"/>
                <a:ea typeface="Caveat"/>
                <a:cs typeface="Caveat"/>
                <a:sym typeface="Caveat"/>
              </a:rPr>
              <a:t>Thank You!!</a:t>
            </a:r>
            <a:endParaRPr b="1" i="1" sz="4600">
              <a:solidFill>
                <a:srgbClr val="FF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SCCC Curriculum Inst. 2020 Theme">
  <a:themeElements>
    <a:clrScheme name="ASCCC CNEI 2022">
      <a:dk1>
        <a:srgbClr val="005595"/>
      </a:dk1>
      <a:lt1>
        <a:srgbClr val="FFFFFF"/>
      </a:lt1>
      <a:dk2>
        <a:srgbClr val="3871C7"/>
      </a:dk2>
      <a:lt2>
        <a:srgbClr val="D8E9F0"/>
      </a:lt2>
      <a:accent1>
        <a:srgbClr val="B12000"/>
      </a:accent1>
      <a:accent2>
        <a:srgbClr val="A07DBB"/>
      </a:accent2>
      <a:accent3>
        <a:srgbClr val="658AD3"/>
      </a:accent3>
      <a:accent4>
        <a:srgbClr val="C26179"/>
      </a:accent4>
      <a:accent5>
        <a:srgbClr val="ED887B"/>
      </a:accent5>
      <a:accent6>
        <a:srgbClr val="EEC983"/>
      </a:accent6>
      <a:hlink>
        <a:srgbClr val="005B95"/>
      </a:hlink>
      <a:folHlink>
        <a:srgbClr val="0055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