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" name="Google Shape;4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g12988f7eb19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Google Shape;47;g12988f7eb19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12988f7eb19_0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g12988f7eb19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12988f7eb19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12988f7eb19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2988f7eb19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12988f7eb19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12988f7eb19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12988f7eb19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2988f7eb19_0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2988f7eb19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28828c0f0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128828c0f0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4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jp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jp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5547360" y="807720"/>
            <a:ext cx="3383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3300">
                <a:solidFill>
                  <a:schemeClr val="dk1"/>
                </a:solidFill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lide B" type="objTx">
  <p:cSld name="OBJECT_WITH_CAPTION_TEX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5686"/>
            <a:ext cx="3006329" cy="5183325"/>
          </a:xfrm>
          <a:prstGeom prst="rect">
            <a:avLst/>
          </a:prstGeom>
          <a:noFill/>
          <a:ln>
            <a:noFill/>
          </a:ln>
          <a:effectLst>
            <a:outerShdw blurRad="190500" rotWithShape="0" algn="l" dist="38100">
              <a:srgbClr val="000000">
                <a:alpha val="40000"/>
              </a:srgbClr>
            </a:outerShdw>
          </a:effectLst>
        </p:spPr>
      </p:pic>
      <p:sp>
        <p:nvSpPr>
          <p:cNvPr id="13" name="Google Shape;13;p3"/>
          <p:cNvSpPr/>
          <p:nvPr/>
        </p:nvSpPr>
        <p:spPr>
          <a:xfrm>
            <a:off x="0" y="850106"/>
            <a:ext cx="3006300" cy="3464700"/>
          </a:xfrm>
          <a:prstGeom prst="rect">
            <a:avLst/>
          </a:prstGeom>
          <a:solidFill>
            <a:schemeClr val="dk1">
              <a:alpha val="91764"/>
            </a:schemeClr>
          </a:solidFill>
          <a:ln>
            <a:noFill/>
          </a:ln>
          <a:effectLst>
            <a:outerShdw blurRad="393700" sx="1000" rotWithShape="0" algn="ctr" sy="1000">
              <a:schemeClr val="dk2"/>
            </a:outerShdw>
          </a:effectLst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" name="Google Shape;14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70647" y="4782741"/>
            <a:ext cx="283369" cy="283369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3"/>
          <p:cNvSpPr/>
          <p:nvPr/>
        </p:nvSpPr>
        <p:spPr>
          <a:xfrm>
            <a:off x="8617744" y="0"/>
            <a:ext cx="526200" cy="51435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90500" rotWithShape="0" algn="ctr" dir="10800000" dist="50800">
              <a:srgbClr val="000000">
                <a:alpha val="40000"/>
              </a:srgbClr>
            </a:outerShdw>
          </a:effectLst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3"/>
          <p:cNvSpPr txBox="1"/>
          <p:nvPr>
            <p:ph type="title"/>
          </p:nvPr>
        </p:nvSpPr>
        <p:spPr>
          <a:xfrm>
            <a:off x="170914" y="1001318"/>
            <a:ext cx="2687700" cy="1209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2700">
                <a:solidFill>
                  <a:schemeClr val="lt1"/>
                </a:solidFill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body"/>
          </p:nvPr>
        </p:nvSpPr>
        <p:spPr>
          <a:xfrm>
            <a:off x="3270647" y="895382"/>
            <a:ext cx="5004300" cy="381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404040"/>
              </a:buClr>
              <a:buSzPts val="1800"/>
              <a:buFont typeface="Arial"/>
              <a:buNone/>
              <a:defRPr sz="1800"/>
            </a:lvl1pPr>
            <a:lvl2pPr indent="-33655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4040"/>
              </a:buClr>
              <a:buSzPts val="1700"/>
              <a:buChar char="•"/>
              <a:defRPr sz="1700"/>
            </a:lvl2pPr>
            <a:lvl3pPr indent="-32385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4040"/>
              </a:buClr>
              <a:buSzPts val="1500"/>
              <a:buChar char="•"/>
              <a:defRPr sz="1500"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4040"/>
              </a:buClr>
              <a:buSzPts val="1400"/>
              <a:buChar char="•"/>
              <a:defRPr sz="1400"/>
            </a:lvl4pPr>
            <a:lvl5pPr indent="-32385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4040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18" name="Google Shape;18;p3"/>
          <p:cNvSpPr txBox="1"/>
          <p:nvPr>
            <p:ph idx="2" type="body"/>
          </p:nvPr>
        </p:nvSpPr>
        <p:spPr>
          <a:xfrm>
            <a:off x="170914" y="2210314"/>
            <a:ext cx="2687700" cy="19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accent6"/>
              </a:buClr>
              <a:buSzPts val="2000"/>
              <a:buNone/>
              <a:defRPr sz="2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4040"/>
              </a:buClr>
              <a:buSzPts val="1100"/>
              <a:buNone/>
              <a:defRPr sz="11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4040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4040"/>
              </a:buClr>
              <a:buSzPts val="800"/>
              <a:buNone/>
              <a:defRPr sz="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4040"/>
              </a:buClr>
              <a:buSzPts val="800"/>
              <a:buNone/>
              <a:defRPr sz="8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7417594" y="4767263"/>
            <a:ext cx="857400" cy="27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0" wrap="square" tIns="34275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2 Column Slide">
  <p:cSld name="Content 2 Column Slide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oogle Shape;21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58454" y="4782741"/>
            <a:ext cx="283369" cy="283369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3709" y="0"/>
            <a:ext cx="616534" cy="5143500"/>
          </a:xfrm>
          <a:prstGeom prst="rect">
            <a:avLst/>
          </a:prstGeom>
          <a:noFill/>
          <a:ln>
            <a:noFill/>
          </a:ln>
          <a:effectLst>
            <a:outerShdw blurRad="190500" rotWithShape="0" algn="ctr" dist="50800">
              <a:srgbClr val="000000">
                <a:alpha val="40000"/>
              </a:srgbClr>
            </a:outerShdw>
          </a:effectLst>
        </p:spPr>
      </p:pic>
      <p:sp>
        <p:nvSpPr>
          <p:cNvPr id="23" name="Google Shape;23;p4"/>
          <p:cNvSpPr txBox="1"/>
          <p:nvPr>
            <p:ph type="title"/>
          </p:nvPr>
        </p:nvSpPr>
        <p:spPr>
          <a:xfrm>
            <a:off x="958238" y="273844"/>
            <a:ext cx="75345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2700">
                <a:solidFill>
                  <a:schemeClr val="dk1"/>
                </a:solidFill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958238" y="1348740"/>
            <a:ext cx="3691800" cy="329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404040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4040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4040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4040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4040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2" type="body"/>
          </p:nvPr>
        </p:nvSpPr>
        <p:spPr>
          <a:xfrm>
            <a:off x="4791194" y="1348740"/>
            <a:ext cx="3711600" cy="329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404040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4040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4040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4040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4040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7828360" y="4767263"/>
            <a:ext cx="687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0" wrap="square" tIns="34275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1 Column Slide">
  <p:cSld name="Content 1 Column Slide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oogle Shape;28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58454" y="4782741"/>
            <a:ext cx="283369" cy="283369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5"/>
          <p:cNvSpPr txBox="1"/>
          <p:nvPr>
            <p:ph type="title"/>
          </p:nvPr>
        </p:nvSpPr>
        <p:spPr>
          <a:xfrm>
            <a:off x="958238" y="273844"/>
            <a:ext cx="75345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2700">
                <a:solidFill>
                  <a:schemeClr val="dk1"/>
                </a:solidFill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" type="body"/>
          </p:nvPr>
        </p:nvSpPr>
        <p:spPr>
          <a:xfrm>
            <a:off x="958238" y="1348740"/>
            <a:ext cx="7543800" cy="3314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404040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4040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4040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4040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4040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2" type="sldNum"/>
          </p:nvPr>
        </p:nvSpPr>
        <p:spPr>
          <a:xfrm>
            <a:off x="7828360" y="4767263"/>
            <a:ext cx="687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0" wrap="square" tIns="34275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32" name="Google Shape;32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81" y="0"/>
            <a:ext cx="616534" cy="5143500"/>
          </a:xfrm>
          <a:prstGeom prst="rect">
            <a:avLst/>
          </a:prstGeom>
          <a:noFill/>
          <a:ln>
            <a:noFill/>
          </a:ln>
          <a:effectLst>
            <a:outerShdw blurRad="190500" rotWithShape="0" algn="ctr" dist="5080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Google Shape;34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58454" y="4782741"/>
            <a:ext cx="283369" cy="283369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7723585" y="4767263"/>
            <a:ext cx="7917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0" wrap="square" tIns="34275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38" name="Google Shape;38;p7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>
            <a:lvl1pPr lvl="0" rtl="0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39" name="Google Shape;39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34275" lIns="68575" spcFirstLastPara="1" rIns="0" wrap="square" tIns="3427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58454" y="273844"/>
            <a:ext cx="75570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3300" u="none" cap="none" strike="noStrike">
                <a:solidFill>
                  <a:schemeClr val="dk1"/>
                </a:solidFill>
                <a:latin typeface="Palatino"/>
                <a:ea typeface="Palatino"/>
                <a:cs typeface="Palatino"/>
                <a:sym typeface="Palatino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3300" u="none" cap="none" strike="noStrike">
                <a:solidFill>
                  <a:schemeClr val="dk2"/>
                </a:solidFill>
                <a:latin typeface="Palatino"/>
                <a:ea typeface="Palatino"/>
                <a:cs typeface="Palatino"/>
                <a:sym typeface="Palatino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3300" u="none" cap="none" strike="noStrike">
                <a:solidFill>
                  <a:schemeClr val="dk2"/>
                </a:solidFill>
                <a:latin typeface="Palatino"/>
                <a:ea typeface="Palatino"/>
                <a:cs typeface="Palatino"/>
                <a:sym typeface="Palatino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3300" u="none" cap="none" strike="noStrike">
                <a:solidFill>
                  <a:schemeClr val="dk2"/>
                </a:solidFill>
                <a:latin typeface="Palatino"/>
                <a:ea typeface="Palatino"/>
                <a:cs typeface="Palatino"/>
                <a:sym typeface="Palatino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3300" u="none" cap="none" strike="noStrike">
                <a:solidFill>
                  <a:schemeClr val="dk2"/>
                </a:solidFill>
                <a:latin typeface="Palatino"/>
                <a:ea typeface="Palatino"/>
                <a:cs typeface="Palatino"/>
                <a:sym typeface="Palatino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3300" u="none" cap="none" strike="noStrike">
                <a:solidFill>
                  <a:srgbClr val="10476C"/>
                </a:solidFill>
                <a:latin typeface="Palatino"/>
                <a:ea typeface="Palatino"/>
                <a:cs typeface="Palatino"/>
                <a:sym typeface="Palatino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3300" u="none" cap="none" strike="noStrike">
                <a:solidFill>
                  <a:srgbClr val="10476C"/>
                </a:solidFill>
                <a:latin typeface="Palatino"/>
                <a:ea typeface="Palatino"/>
                <a:cs typeface="Palatino"/>
                <a:sym typeface="Palatino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3300" u="none" cap="none" strike="noStrike">
                <a:solidFill>
                  <a:srgbClr val="10476C"/>
                </a:solidFill>
                <a:latin typeface="Palatino"/>
                <a:ea typeface="Palatino"/>
                <a:cs typeface="Palatino"/>
                <a:sym typeface="Palatino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3300" u="none" cap="none" strike="noStrike">
                <a:solidFill>
                  <a:srgbClr val="10476C"/>
                </a:solidFill>
                <a:latin typeface="Palatino"/>
                <a:ea typeface="Palatino"/>
                <a:cs typeface="Palatino"/>
                <a:sym typeface="Palatin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66788" y="1369219"/>
            <a:ext cx="75486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40404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655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4040"/>
              </a:buClr>
              <a:buSzPts val="1700"/>
              <a:buFont typeface="Arial"/>
              <a:buChar char="•"/>
              <a:defRPr b="0" i="0" sz="17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4040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4040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4040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828360" y="4767263"/>
            <a:ext cx="687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0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8"/>
          <p:cNvSpPr txBox="1"/>
          <p:nvPr>
            <p:ph type="title"/>
          </p:nvPr>
        </p:nvSpPr>
        <p:spPr>
          <a:xfrm>
            <a:off x="5547350" y="1737674"/>
            <a:ext cx="3383400" cy="31848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General Session: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Role of Noncredit at the Community Colleges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 txBox="1"/>
          <p:nvPr>
            <p:ph type="title"/>
          </p:nvPr>
        </p:nvSpPr>
        <p:spPr>
          <a:xfrm>
            <a:off x="170914" y="1001318"/>
            <a:ext cx="2687700" cy="1209000"/>
          </a:xfrm>
          <a:prstGeom prst="rect">
            <a:avLst/>
          </a:prstGeom>
        </p:spPr>
        <p:txBody>
          <a:bodyPr anchorCtr="0" anchor="b" bIns="34275" lIns="68575" spcFirstLastPara="1" rIns="68575" wrap="square" tIns="3427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Role of Noncredit at the CCCs</a:t>
            </a:r>
            <a:endParaRPr/>
          </a:p>
        </p:txBody>
      </p:sp>
      <p:sp>
        <p:nvSpPr>
          <p:cNvPr id="50" name="Google Shape;50;p9"/>
          <p:cNvSpPr txBox="1"/>
          <p:nvPr>
            <p:ph idx="1" type="body"/>
          </p:nvPr>
        </p:nvSpPr>
        <p:spPr>
          <a:xfrm>
            <a:off x="3270650" y="895375"/>
            <a:ext cx="5149500" cy="38187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302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lang="en" sz="1600">
                <a:solidFill>
                  <a:srgbClr val="000000"/>
                </a:solidFill>
                <a:highlight>
                  <a:srgbClr val="FFFFFF"/>
                </a:highlight>
              </a:rPr>
              <a:t>Valentina Purtell, President</a:t>
            </a:r>
            <a:r>
              <a:rPr lang="en" sz="1600">
                <a:solidFill>
                  <a:srgbClr val="000000"/>
                </a:solidFill>
                <a:highlight>
                  <a:srgbClr val="FFFFFF"/>
                </a:highlight>
              </a:rPr>
              <a:t>,</a:t>
            </a:r>
            <a:r>
              <a:rPr lang="en" sz="1600">
                <a:solidFill>
                  <a:srgbClr val="000000"/>
                </a:solidFill>
                <a:highlight>
                  <a:srgbClr val="FFFFFF"/>
                </a:highlight>
              </a:rPr>
              <a:t> North Orange Continuing Education </a:t>
            </a:r>
            <a:endParaRPr sz="16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lang="en" sz="1600">
                <a:solidFill>
                  <a:srgbClr val="000000"/>
                </a:solidFill>
                <a:highlight>
                  <a:srgbClr val="FFFFFF"/>
                </a:highlight>
              </a:rPr>
              <a:t>Garrett Reick,  </a:t>
            </a:r>
            <a:r>
              <a:rPr lang="en" sz="1600">
                <a:solidFill>
                  <a:srgbClr val="333333"/>
                </a:solidFill>
                <a:highlight>
                  <a:srgbClr val="FFFFFF"/>
                </a:highlight>
              </a:rPr>
              <a:t>Faculty Director of Continuing and Adult Education, College of the Canyons </a:t>
            </a:r>
            <a:endParaRPr sz="16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lang="en" sz="1600">
                <a:solidFill>
                  <a:srgbClr val="000000"/>
                </a:solidFill>
                <a:highlight>
                  <a:srgbClr val="FFFFFF"/>
                </a:highlight>
              </a:rPr>
              <a:t>Maria Lopez, Noncredit Coordinator, San Bernardino Valley College</a:t>
            </a:r>
            <a:endParaRPr sz="16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lang="en" sz="1600">
                <a:solidFill>
                  <a:srgbClr val="000000"/>
                </a:solidFill>
                <a:highlight>
                  <a:srgbClr val="FFFFFF"/>
                </a:highlight>
              </a:rPr>
              <a:t>Pete Gonzalez, Transition Counselor, San Bernardino Valley College</a:t>
            </a:r>
            <a:endParaRPr sz="16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000000"/>
                </a:solidFill>
                <a:highlight>
                  <a:srgbClr val="FFFFFF"/>
                </a:highlight>
              </a:rPr>
              <a:t>Moderators</a:t>
            </a:r>
            <a:endParaRPr b="1" sz="16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lang="en" sz="1600">
                <a:solidFill>
                  <a:srgbClr val="000000"/>
                </a:solidFill>
                <a:highlight>
                  <a:srgbClr val="FFFFFF"/>
                </a:highlight>
              </a:rPr>
              <a:t>Emma Diaz, Director, Inland Adult Education Consortium</a:t>
            </a:r>
            <a:endParaRPr sz="16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lang="en" sz="1600">
                <a:solidFill>
                  <a:srgbClr val="000000"/>
                </a:solidFill>
                <a:highlight>
                  <a:srgbClr val="FFFFFF"/>
                </a:highlight>
              </a:rPr>
              <a:t>Manuel Velez, ASCCC South Representative</a:t>
            </a:r>
            <a:endParaRPr sz="16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9"/>
          <p:cNvSpPr txBox="1"/>
          <p:nvPr>
            <p:ph idx="2" type="body"/>
          </p:nvPr>
        </p:nvSpPr>
        <p:spPr>
          <a:xfrm>
            <a:off x="170914" y="2210314"/>
            <a:ext cx="2687700" cy="19320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ctr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Panelists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0"/>
          <p:cNvSpPr txBox="1"/>
          <p:nvPr>
            <p:ph type="title"/>
          </p:nvPr>
        </p:nvSpPr>
        <p:spPr>
          <a:xfrm>
            <a:off x="170914" y="1001318"/>
            <a:ext cx="2687700" cy="1209000"/>
          </a:xfrm>
          <a:prstGeom prst="rect">
            <a:avLst/>
          </a:prstGeom>
        </p:spPr>
        <p:txBody>
          <a:bodyPr anchorCtr="0" anchor="b" bIns="34275" lIns="68575" spcFirstLastPara="1" rIns="68575" wrap="square" tIns="3427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Role of Noncredit at the CCCs</a:t>
            </a:r>
            <a:endParaRPr/>
          </a:p>
        </p:txBody>
      </p:sp>
      <p:sp>
        <p:nvSpPr>
          <p:cNvPr id="57" name="Google Shape;57;p10"/>
          <p:cNvSpPr txBox="1"/>
          <p:nvPr>
            <p:ph idx="1" type="body"/>
          </p:nvPr>
        </p:nvSpPr>
        <p:spPr>
          <a:xfrm>
            <a:off x="3270650" y="248250"/>
            <a:ext cx="5004300" cy="40809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highlight>
                  <a:srgbClr val="FFFFFF"/>
                </a:highlight>
              </a:rPr>
              <a:t>Introduce yourself and let us know what your role is at your college. How long you have been in that role? What types of noncredit courses and/or pathways are offered at your college?</a:t>
            </a:r>
            <a:endParaRPr sz="2600"/>
          </a:p>
        </p:txBody>
      </p:sp>
      <p:sp>
        <p:nvSpPr>
          <p:cNvPr id="58" name="Google Shape;58;p10"/>
          <p:cNvSpPr txBox="1"/>
          <p:nvPr>
            <p:ph idx="2" type="body"/>
          </p:nvPr>
        </p:nvSpPr>
        <p:spPr>
          <a:xfrm>
            <a:off x="170914" y="2210314"/>
            <a:ext cx="2687700" cy="19320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ctr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Question #1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1"/>
          <p:cNvSpPr txBox="1"/>
          <p:nvPr>
            <p:ph type="title"/>
          </p:nvPr>
        </p:nvSpPr>
        <p:spPr>
          <a:xfrm>
            <a:off x="170914" y="1001318"/>
            <a:ext cx="2687700" cy="1209000"/>
          </a:xfrm>
          <a:prstGeom prst="rect">
            <a:avLst/>
          </a:prstGeom>
        </p:spPr>
        <p:txBody>
          <a:bodyPr anchorCtr="0" anchor="b" bIns="34275" lIns="68575" spcFirstLastPara="1" rIns="68575" wrap="square" tIns="3427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Role of Noncredit at the CCCs</a:t>
            </a:r>
            <a:endParaRPr/>
          </a:p>
        </p:txBody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3270647" y="895382"/>
            <a:ext cx="5004300" cy="3818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highlight>
                  <a:srgbClr val="FFFFFF"/>
                </a:highlight>
              </a:rPr>
              <a:t>As the President of a campus dedicated to noncredit, what is the role that noncredit plays in a 3-college district, where the other two colleges offer credit level coursework? </a:t>
            </a:r>
            <a:endParaRPr sz="20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-355600" lvl="0" marL="457200" rtl="0" algn="l"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  <a:highlight>
                  <a:srgbClr val="FFFFFF"/>
                </a:highlight>
              </a:rPr>
              <a:t>What recommendations would you give a campus about sustaining and growing a noncredit program?</a:t>
            </a:r>
            <a:endParaRPr sz="2000"/>
          </a:p>
        </p:txBody>
      </p:sp>
      <p:sp>
        <p:nvSpPr>
          <p:cNvPr id="65" name="Google Shape;65;p11"/>
          <p:cNvSpPr txBox="1"/>
          <p:nvPr>
            <p:ph idx="2" type="body"/>
          </p:nvPr>
        </p:nvSpPr>
        <p:spPr>
          <a:xfrm>
            <a:off x="170914" y="2210314"/>
            <a:ext cx="2687700" cy="19320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ctr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Question for </a:t>
            </a:r>
            <a:endParaRPr/>
          </a:p>
          <a:p>
            <a:pPr indent="0" lvl="0" marL="0" rtl="0" algn="ctr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Valentina Purtell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2"/>
          <p:cNvSpPr txBox="1"/>
          <p:nvPr>
            <p:ph type="title"/>
          </p:nvPr>
        </p:nvSpPr>
        <p:spPr>
          <a:xfrm>
            <a:off x="170914" y="1001318"/>
            <a:ext cx="2687700" cy="1209000"/>
          </a:xfrm>
          <a:prstGeom prst="rect">
            <a:avLst/>
          </a:prstGeom>
        </p:spPr>
        <p:txBody>
          <a:bodyPr anchorCtr="0" anchor="b" bIns="34275" lIns="68575" spcFirstLastPara="1" rIns="68575" wrap="square" tIns="3427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Role of Noncredit at the CCCs</a:t>
            </a:r>
            <a:endParaRPr/>
          </a:p>
        </p:txBody>
      </p:sp>
      <p:sp>
        <p:nvSpPr>
          <p:cNvPr id="71" name="Google Shape;71;p12"/>
          <p:cNvSpPr txBox="1"/>
          <p:nvPr>
            <p:ph idx="1" type="body"/>
          </p:nvPr>
        </p:nvSpPr>
        <p:spPr>
          <a:xfrm>
            <a:off x="3270647" y="895382"/>
            <a:ext cx="5004300" cy="3818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 sz="2000"/>
              <a:t>What are the challenges and successes you have experienced working with Distance Learning delivery and noncredit coursework? </a:t>
            </a:r>
            <a:endParaRPr sz="2000"/>
          </a:p>
          <a:p>
            <a:pPr indent="-342900" lvl="0" marL="457200" rtl="0" algn="l">
              <a:spcBef>
                <a:spcPts val="800"/>
              </a:spcBef>
              <a:spcAft>
                <a:spcPts val="0"/>
              </a:spcAft>
              <a:buSzPts val="1800"/>
              <a:buChar char="●"/>
            </a:pPr>
            <a:r>
              <a:rPr lang="en" sz="2000"/>
              <a:t>What were you already doing before the pandemic, and what has changed about the delivery post-pandemic?</a:t>
            </a:r>
            <a:r>
              <a:rPr lang="en"/>
              <a:t> </a:t>
            </a:r>
            <a:endParaRPr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2"/>
          <p:cNvSpPr txBox="1"/>
          <p:nvPr>
            <p:ph idx="2" type="body"/>
          </p:nvPr>
        </p:nvSpPr>
        <p:spPr>
          <a:xfrm>
            <a:off x="170914" y="2210314"/>
            <a:ext cx="2687700" cy="19320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ctr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Question for Garrett Reick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3"/>
          <p:cNvSpPr txBox="1"/>
          <p:nvPr>
            <p:ph type="title"/>
          </p:nvPr>
        </p:nvSpPr>
        <p:spPr>
          <a:xfrm>
            <a:off x="170914" y="1001318"/>
            <a:ext cx="2687700" cy="1209000"/>
          </a:xfrm>
          <a:prstGeom prst="rect">
            <a:avLst/>
          </a:prstGeom>
        </p:spPr>
        <p:txBody>
          <a:bodyPr anchorCtr="0" anchor="b" bIns="34275" lIns="68575" spcFirstLastPara="1" rIns="68575" wrap="square" tIns="3427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Role of Noncredit at the CCCs</a:t>
            </a:r>
            <a:endParaRPr/>
          </a:p>
        </p:txBody>
      </p:sp>
      <p:sp>
        <p:nvSpPr>
          <p:cNvPr id="78" name="Google Shape;78;p13"/>
          <p:cNvSpPr txBox="1"/>
          <p:nvPr>
            <p:ph idx="1" type="body"/>
          </p:nvPr>
        </p:nvSpPr>
        <p:spPr>
          <a:xfrm>
            <a:off x="3270647" y="895382"/>
            <a:ext cx="5004300" cy="3818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 sz="2000"/>
              <a:t>What role does noncredit coursework play in transition services offered to both adult education students and those coming to the college from the community? </a:t>
            </a:r>
            <a:endParaRPr sz="2000"/>
          </a:p>
          <a:p>
            <a:pPr indent="-355600" lvl="0" marL="457200" rtl="0" algn="l">
              <a:spcBef>
                <a:spcPts val="8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What were some challenges and strategies you used to overcome them?</a:t>
            </a:r>
            <a:endParaRPr sz="2000"/>
          </a:p>
        </p:txBody>
      </p:sp>
      <p:sp>
        <p:nvSpPr>
          <p:cNvPr id="79" name="Google Shape;79;p13"/>
          <p:cNvSpPr txBox="1"/>
          <p:nvPr>
            <p:ph idx="2" type="body"/>
          </p:nvPr>
        </p:nvSpPr>
        <p:spPr>
          <a:xfrm>
            <a:off x="170914" y="2210314"/>
            <a:ext cx="2687700" cy="19320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ctr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Question for Pete Gonzalez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4"/>
          <p:cNvSpPr txBox="1"/>
          <p:nvPr>
            <p:ph type="title"/>
          </p:nvPr>
        </p:nvSpPr>
        <p:spPr>
          <a:xfrm>
            <a:off x="170914" y="1001318"/>
            <a:ext cx="2687700" cy="1209000"/>
          </a:xfrm>
          <a:prstGeom prst="rect">
            <a:avLst/>
          </a:prstGeom>
        </p:spPr>
        <p:txBody>
          <a:bodyPr anchorCtr="0" anchor="b" bIns="34275" lIns="68575" spcFirstLastPara="1" rIns="68575" wrap="square" tIns="3427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Role of Noncredit at the CCCs</a:t>
            </a:r>
            <a:endParaRPr/>
          </a:p>
        </p:txBody>
      </p:sp>
      <p:sp>
        <p:nvSpPr>
          <p:cNvPr id="85" name="Google Shape;85;p14"/>
          <p:cNvSpPr txBox="1"/>
          <p:nvPr>
            <p:ph idx="1" type="body"/>
          </p:nvPr>
        </p:nvSpPr>
        <p:spPr>
          <a:xfrm>
            <a:off x="3270647" y="895382"/>
            <a:ext cx="5004300" cy="3818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 sz="2000"/>
              <a:t>What is the role of noncredit at your campus? As the noncredit coordinator, what was the process you went through to establish noncredit coursework and pathways? </a:t>
            </a:r>
            <a:endParaRPr sz="2000"/>
          </a:p>
          <a:p>
            <a:pPr indent="-355600" lvl="0" marL="457200" rtl="0" algn="l">
              <a:spcBef>
                <a:spcPts val="8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What were some challenges and strategies you used to overcome them?</a:t>
            </a:r>
            <a:endParaRPr sz="2000"/>
          </a:p>
        </p:txBody>
      </p:sp>
      <p:sp>
        <p:nvSpPr>
          <p:cNvPr id="86" name="Google Shape;86;p14"/>
          <p:cNvSpPr txBox="1"/>
          <p:nvPr>
            <p:ph idx="2" type="body"/>
          </p:nvPr>
        </p:nvSpPr>
        <p:spPr>
          <a:xfrm>
            <a:off x="170914" y="2210314"/>
            <a:ext cx="2687700" cy="19320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ctr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Question for Maria Lopez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5"/>
          <p:cNvSpPr txBox="1"/>
          <p:nvPr>
            <p:ph type="title"/>
          </p:nvPr>
        </p:nvSpPr>
        <p:spPr>
          <a:xfrm>
            <a:off x="170914" y="1001318"/>
            <a:ext cx="2687700" cy="1209000"/>
          </a:xfrm>
          <a:prstGeom prst="rect">
            <a:avLst/>
          </a:prstGeom>
        </p:spPr>
        <p:txBody>
          <a:bodyPr anchorCtr="0" anchor="b" bIns="34275" lIns="68575" spcFirstLastPara="1" rIns="68575" wrap="square" tIns="3427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Role of Noncredit at the CCCs</a:t>
            </a:r>
            <a:endParaRPr/>
          </a:p>
        </p:txBody>
      </p:sp>
      <p:sp>
        <p:nvSpPr>
          <p:cNvPr id="92" name="Google Shape;92;p15"/>
          <p:cNvSpPr txBox="1"/>
          <p:nvPr>
            <p:ph idx="1" type="body"/>
          </p:nvPr>
        </p:nvSpPr>
        <p:spPr>
          <a:xfrm>
            <a:off x="3270647" y="895382"/>
            <a:ext cx="5004300" cy="3818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b="1" lang="en" sz="6000"/>
              <a:t>Questions </a:t>
            </a:r>
            <a:endParaRPr b="1" sz="6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ASCCC Curriculum Inst. 2020 Theme">
  <a:themeElements>
    <a:clrScheme name="ASCCC CNEI 2022">
      <a:dk1>
        <a:srgbClr val="005595"/>
      </a:dk1>
      <a:lt1>
        <a:srgbClr val="FFFFFF"/>
      </a:lt1>
      <a:dk2>
        <a:srgbClr val="3871C7"/>
      </a:dk2>
      <a:lt2>
        <a:srgbClr val="D8E9F0"/>
      </a:lt2>
      <a:accent1>
        <a:srgbClr val="B12000"/>
      </a:accent1>
      <a:accent2>
        <a:srgbClr val="A07DBB"/>
      </a:accent2>
      <a:accent3>
        <a:srgbClr val="658AD3"/>
      </a:accent3>
      <a:accent4>
        <a:srgbClr val="C26179"/>
      </a:accent4>
      <a:accent5>
        <a:srgbClr val="ED887B"/>
      </a:accent5>
      <a:accent6>
        <a:srgbClr val="EEC983"/>
      </a:accent6>
      <a:hlink>
        <a:srgbClr val="005B95"/>
      </a:hlink>
      <a:folHlink>
        <a:srgbClr val="00559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