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9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07"/>
    <p:restoredTop sz="46232"/>
  </p:normalViewPr>
  <p:slideViewPr>
    <p:cSldViewPr snapToGrid="0" snapToObjects="1">
      <p:cViewPr varScale="1">
        <p:scale>
          <a:sx n="51" d="100"/>
          <a:sy n="51" d="100"/>
        </p:scale>
        <p:origin x="11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D1AA54-FC80-1747-806F-5831F8970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BFAA4-815D-C24E-8152-16E94FABE0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FF0BBF-0D95-0B43-B94C-C2BD398ECDEE}" type="datetimeFigureOut">
              <a:rPr lang="en-US"/>
              <a:pPr>
                <a:defRPr/>
              </a:pPr>
              <a:t>4/21/21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4CEC2-90C8-4842-AFFE-B6DB0AA73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ADF84-F17B-F644-9C76-1636F6C0F5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1416F6-4916-4744-B419-4FC58D79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8298B4-0FC4-3548-BAFA-C86B436840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44BD-FBCE-C34F-A4AA-E52259B1E4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6C3B21-0680-4A49-AC0D-EA65E1574030}" type="datetimeFigureOut">
              <a:rPr lang="en-US"/>
              <a:pPr>
                <a:defRPr/>
              </a:pPr>
              <a:t>4/21/21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FE0EB47-C290-E244-A30D-F2D0B202A8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F1CA7DA-A92A-8F49-9922-F7E8C2818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EC2FD-1BF0-A349-828A-7B74C7773D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F788D-9B5B-D947-9A63-D57B20C3F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B73912-B9B7-084A-B299-4C4347CA0E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klaE7yODHh5smAMi3LLeSV3h4DWDXov9oXeXFEAQuk0/edit?usp=sharin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377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285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129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105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649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274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 Activity: 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Question: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in this process is your college at?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Choices to add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to Involve Board of Trustees, Academic Senates, Articulation Officers, Student Support Services, Students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 and Process Alignment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Existing Policies and Procedures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 Development and Implementation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Ongoing Evaluation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sure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What would a next step or a question you would ask? Google doc. Include the College name.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81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answer the following question: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a next step or a question you would ask? (include college)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to Goggle doc:</a:t>
            </a:r>
            <a:endParaRPr lang="en-US" b="0" dirty="0">
              <a:effectLst/>
            </a:endParaRPr>
          </a:p>
          <a:p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https://docs.google.com/document/d/1klaE7yODHh5smAMi3LLeSV3h4DWDXov9oXeXFEAQuk0/edit?usp=sharing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008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37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45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39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75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23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2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49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746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Mayra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AB1809 (SCFF requires local goal setting)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look different at 114 colleges…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*Areas of focus from college self assessment and workplan for initial GP funding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*Focus on desired outcomes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process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BOT: Colleges lead the process and keep Trustees involved - Assures goals are aligned with district needs and priorities - Invite them to conversations with stakeholders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BASELINE DATA: Use the new Student Success Metrics available on the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Launchboard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Available early November</a:t>
            </a:r>
            <a:endParaRPr lang="en-US" b="0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Completion Indicators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(unduplicated by award)Completed associate degrees Completed CCCCO-approved certificates</a:t>
            </a:r>
            <a:endParaRPr lang="en-US" b="0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 Indicators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(unduplicated) : Completed ADT degrees - Transfers to UC/CSU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EXISTING:</a:t>
            </a:r>
            <a:endParaRPr lang="en-US" b="0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accumulation indicator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units earned per completed associate degree</a:t>
            </a:r>
            <a:endParaRPr lang="en-US" b="0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Workforce indicators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 annual earnings of exiting students - Change in median earnings of exiting students - Percent of exiting students earning a living wage- Number of exiting CTE students who report being employed in their field of study</a:t>
            </a:r>
            <a:endParaRPr lang="en-US" b="0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Equity indicators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 above indicators, disaggregated for those student groups identified as disproportionately impacted in your annual Equity Plan and for whom data is available in the Student Success Metrics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 GOALS: Are they measurable? - Do they align with the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 for Success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goals? - Compare to current baseline data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dialogue about college priorities - Community forums - Student focus groups - Standard consultative practices - Leverage existing processes and forums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GOALS: Start with existing plans: Strategic Plan, Educational Master Plan</a:t>
            </a:r>
            <a:endParaRPr lang="en-US" b="0" dirty="0">
              <a:effectLst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ADOPT/REPORT: Add goals to board agenda for formal adoption - Finalized goals - Timeline to achieve by 2021-22 - Explain how goals align with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 for Success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goals - Districts submit adopted local goals to Chancellor’s Office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 by May 31,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27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73912-B9B7-084A-B299-4C4347CA0E8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31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62307" y="914401"/>
            <a:ext cx="4805916" cy="5018566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E895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A1AD57-F60C-F749-9693-138E001B8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638" y="1588"/>
            <a:ext cx="4008437" cy="6923087"/>
          </a:xfrm>
          <a:prstGeom prst="rect">
            <a:avLst/>
          </a:prstGeom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4FD5C8-AF9E-4B43-85A6-7F29A5C3DD76}"/>
              </a:ext>
            </a:extLst>
          </p:cNvPr>
          <p:cNvSpPr/>
          <p:nvPr userDrawn="1"/>
        </p:nvSpPr>
        <p:spPr>
          <a:xfrm>
            <a:off x="-22225" y="1130300"/>
            <a:ext cx="4071938" cy="455930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  <a:effectLst>
            <a:outerShdw blurRad="393700" dist="50800" dir="11400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3EA67-449B-E54A-B080-2F627FEBEAAA}"/>
              </a:ext>
            </a:extLst>
          </p:cNvPr>
          <p:cNvSpPr/>
          <p:nvPr userDrawn="1"/>
        </p:nvSpPr>
        <p:spPr>
          <a:xfrm>
            <a:off x="11510963" y="-36513"/>
            <a:ext cx="681037" cy="689451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63843A6-5FC2-5945-B8A0-15B5398A0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759" y="1112108"/>
            <a:ext cx="6672648" cy="50917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135" y="2947086"/>
            <a:ext cx="3583461" cy="2514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E8957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D6B7F86-9CD6-CC46-BDBD-C2764BFA5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56BD-FF35-5845-A858-DD99D8FD6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90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642F4D-D2A0-E241-91CA-FF1303E1921B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505B35A-51E7-874B-8EBA-35A23CC7FB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0C18BB47-3698-1F48-9C72-E54FE4C7CD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0572-8CBC-9C44-9FF9-48B53DED1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18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AE0868-9C06-B248-BC15-466B850955E3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CA7657D-9BC4-AD4B-A8C3-7AB11BF096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B90EE004-67D3-AE41-94D9-04B36B6B2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C240-3AD5-A24F-966A-E5C017D52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1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D64E7467-753A-584F-A4C1-6BB5CFBF9F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6F5B2B3-CE76-6D45-923E-8D8B8D772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25D2C-70F7-7749-8A8E-BF06BD5FF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44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A184014-C0D6-B442-AEF0-2C9019B3B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CD35299-580B-0D44-9DD9-BE1637AD3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89D5817-12ED-374B-8017-4F4599663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644421B9-2206-154B-8E3A-A23E2A737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palomar.edu/pages/cpl/files/2020/08/CPL-Toolkit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palomar.edu/pages/cp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Snx8zYozSqc7J0dlfZL5K8u6nvX_Ade/edit#gid=75927816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palomar.edu/pages/cpl/files/2020/08/CPL-Toolkit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hyperlink" Target="https://cccpln.csod.com/client/cccpln/default.aspx" TargetMode="External"/><Relationship Id="rId4" Type="http://schemas.openxmlformats.org/officeDocument/2006/relationships/hyperlink" Target="https://californiacompetes.org/publications/credit-for-prior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bhagopian@laspositascollege.edu" TargetMode="External"/><Relationship Id="rId3" Type="http://schemas.openxmlformats.org/officeDocument/2006/relationships/hyperlink" Target="mailto:info@asccc.org" TargetMode="External"/><Relationship Id="rId7" Type="http://schemas.openxmlformats.org/officeDocument/2006/relationships/hyperlink" Target="mailto:hubbark@crc.losrios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guiney@cccco.edu" TargetMode="External"/><Relationship Id="rId5" Type="http://schemas.openxmlformats.org/officeDocument/2006/relationships/hyperlink" Target="mailto:cruzmayra@fhda.edu" TargetMode="External"/><Relationship Id="rId10" Type="http://schemas.openxmlformats.org/officeDocument/2006/relationships/image" Target="../media/image17.tiff"/><Relationship Id="rId4" Type="http://schemas.openxmlformats.org/officeDocument/2006/relationships/hyperlink" Target="mailto:chowkaren@fhda.edu" TargetMode="External"/><Relationship Id="rId9" Type="http://schemas.openxmlformats.org/officeDocument/2006/relationships/hyperlink" Target="mailto:crose@palomarcollege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5C1C-665F-3341-9B83-B2B9ACF7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307" y="914401"/>
            <a:ext cx="4805916" cy="3132666"/>
          </a:xfrm>
        </p:spPr>
        <p:txBody>
          <a:bodyPr>
            <a:normAutofit/>
          </a:bodyPr>
          <a:lstStyle/>
          <a:p>
            <a:r>
              <a:rPr lang="en-US" sz="2800" b="1" dirty="0"/>
              <a:t>Credit for Prior Learning as an Equity Lever: Faculty Perspectives on Awarding Credit</a:t>
            </a:r>
            <a:r>
              <a:rPr lang="en-US" sz="2800" dirty="0"/>
              <a:t> </a:t>
            </a:r>
            <a:r>
              <a:rPr lang="en-US" sz="2800" b="1" dirty="0"/>
              <a:t>Using Model Processes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98FFE-8980-2949-9CE4-D40278A38649}"/>
              </a:ext>
            </a:extLst>
          </p:cNvPr>
          <p:cNvSpPr/>
          <p:nvPr/>
        </p:nvSpPr>
        <p:spPr>
          <a:xfrm>
            <a:off x="5317067" y="4047067"/>
            <a:ext cx="68749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Karen Chow, ASCCC Area B Representative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Mayra Cruz, ASCCC Treasurer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Chantee</a:t>
            </a:r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Guiney, CO Credit for Prior Learning Workgroup Co-Chair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Brian Hagopian, Las </a:t>
            </a:r>
            <a:r>
              <a:rPr lang="en-US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Positas</a:t>
            </a:r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College 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Kris Hubbard, Cosumnes River College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Candace Rose, Palomar College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May 1, 2021, 10:30-11:30 am</a:t>
            </a:r>
            <a:endParaRPr lang="en-US" dirty="0">
              <a:solidFill>
                <a:schemeClr val="bg1"/>
              </a:solidFill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9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6FBE-8C56-0949-A84E-515F4C46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 on Implementation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95271-3FD3-2349-BD0F-C839ECA1A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147D3-C63B-CB48-81A3-B3A76D9C1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122" name="Picture 2" descr="https://lh4.googleusercontent.com/vh0u4-QFxzvks-7u1tncsDeCWUGq-ey-Om-dn8d2zG4sA5hUC7lRlthZZAyx5ZoFALMA1wmvPqIMzYEavFMBiBM5wQpETV659Str0lQsiJQ6M643hbAXKzuZ2Mw7jWbA">
            <a:extLst>
              <a:ext uri="{FF2B5EF4-FFF2-40B4-BE49-F238E27FC236}">
                <a16:creationId xmlns:a16="http://schemas.microsoft.com/office/drawing/2014/main" id="{2A20781F-1855-484B-8A45-3C7EC2944D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94" y="1118394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1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7AA40-0571-4443-92C0-4063DC491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59" y="1112107"/>
            <a:ext cx="6672648" cy="5424159"/>
          </a:xfrm>
        </p:spPr>
        <p:txBody>
          <a:bodyPr/>
          <a:lstStyle/>
          <a:p>
            <a:pPr marL="342900" indent="-342900" fontAlgn="base">
              <a:buFont typeface="Wingdings" pitchFamily="2" charset="2"/>
              <a:buChar char="q"/>
            </a:pPr>
            <a:r>
              <a:rPr lang="en-US" dirty="0"/>
              <a:t>Started with two of the seven disciplines: Fire Technology and Automotive</a:t>
            </a:r>
          </a:p>
          <a:p>
            <a:pPr marL="342900" indent="-342900" fontAlgn="base">
              <a:buFont typeface="Wingdings" pitchFamily="2" charset="2"/>
              <a:buChar char="q"/>
            </a:pPr>
            <a:endParaRPr lang="en-US" dirty="0"/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dirty="0"/>
              <a:t>Crosswalks developed - utilized numerous avenues within the disciplines researching other “like” courses</a:t>
            </a:r>
          </a:p>
          <a:p>
            <a:pPr marL="342900" indent="-342900" fontAlgn="base">
              <a:buFont typeface="Wingdings" pitchFamily="2" charset="2"/>
              <a:buChar char="q"/>
            </a:pPr>
            <a:endParaRPr lang="en-US" dirty="0"/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dirty="0"/>
              <a:t>Barriers encountered -  student “seat time” vs. learning objectives</a:t>
            </a:r>
          </a:p>
          <a:p>
            <a:pPr marL="342900" indent="-342900" fontAlgn="base">
              <a:buFont typeface="Wingdings" pitchFamily="2" charset="2"/>
              <a:buChar char="q"/>
            </a:pPr>
            <a:endParaRPr lang="en-US" dirty="0"/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dirty="0"/>
              <a:t>How did we overcome the barriers?</a:t>
            </a:r>
          </a:p>
          <a:p>
            <a:pPr marL="342900" indent="-342900" fontAlgn="base">
              <a:buFont typeface="Wingdings" pitchFamily="2" charset="2"/>
              <a:buChar char="q"/>
            </a:pPr>
            <a:endParaRPr lang="en-US" dirty="0"/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dirty="0"/>
              <a:t>Next steps...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5ACFA-56A8-4248-B84F-C09549624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0133"/>
            <a:ext cx="4013200" cy="37026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76DBB-48B1-164F-A249-88EBA10B93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58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20EA7-51EA-C04E-AB80-9B8E2147C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59" y="254000"/>
            <a:ext cx="6672648" cy="6350000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Pilot site for college-wide CPL Implementation through the Success Center - June 2019</a:t>
            </a:r>
            <a:endParaRPr lang="en-US" sz="16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Pilot Goals: </a:t>
            </a:r>
            <a:endParaRPr lang="en-US" sz="1600" dirty="0"/>
          </a:p>
          <a:p>
            <a:pPr lvl="1">
              <a:buFont typeface="Wingdings" pitchFamily="2" charset="2"/>
              <a:buChar char="q"/>
            </a:pPr>
            <a:r>
              <a:rPr lang="en-US" sz="2000" dirty="0"/>
              <a:t>Researching and implementing superior practices for CPL</a:t>
            </a:r>
            <a:endParaRPr lang="en-US" sz="1600" dirty="0"/>
          </a:p>
          <a:p>
            <a:pPr lvl="1">
              <a:buFont typeface="Wingdings" pitchFamily="2" charset="2"/>
              <a:buChar char="q"/>
            </a:pPr>
            <a:r>
              <a:rPr lang="en-US" sz="2000" dirty="0"/>
              <a:t>Institutionalizing CPL policies and procedures</a:t>
            </a:r>
            <a:endParaRPr lang="en-US" sz="1600" dirty="0"/>
          </a:p>
          <a:p>
            <a:pPr lvl="1">
              <a:buFont typeface="Wingdings" pitchFamily="2" charset="2"/>
              <a:buChar char="q"/>
            </a:pPr>
            <a:r>
              <a:rPr lang="en-US" sz="2000" dirty="0"/>
              <a:t>Integrating CPL into the Palomar College campus culture</a:t>
            </a:r>
            <a:endParaRPr lang="en-US" sz="1600" dirty="0"/>
          </a:p>
          <a:p>
            <a:pPr lvl="1">
              <a:buFont typeface="Wingdings" pitchFamily="2" charset="2"/>
              <a:buChar char="q"/>
            </a:pPr>
            <a:r>
              <a:rPr lang="en-US" sz="2000" dirty="0"/>
              <a:t>Sharing best practices and lessons learned with regional and statewide partners in higher education: </a:t>
            </a:r>
            <a:r>
              <a:rPr lang="en-US" sz="2000" u="sng" dirty="0">
                <a:hlinkClick r:id="rId3"/>
              </a:rPr>
              <a:t>Credit for Prior Learning ToolKit</a:t>
            </a:r>
            <a:r>
              <a:rPr lang="en-US" sz="2000" dirty="0"/>
              <a:t> </a:t>
            </a:r>
            <a:endParaRPr lang="en-US" sz="1600" dirty="0"/>
          </a:p>
          <a:p>
            <a:pPr lvl="2"/>
            <a:r>
              <a:rPr lang="en-US" dirty="0"/>
              <a:t>Process flow</a:t>
            </a:r>
            <a:endParaRPr lang="en-US" sz="1800" dirty="0"/>
          </a:p>
          <a:p>
            <a:pPr lvl="2"/>
            <a:r>
              <a:rPr lang="en-US" dirty="0"/>
              <a:t>Course eligibility form</a:t>
            </a:r>
            <a:endParaRPr lang="en-US" sz="1800" dirty="0"/>
          </a:p>
          <a:p>
            <a:pPr lvl="2"/>
            <a:r>
              <a:rPr lang="en-US" dirty="0"/>
              <a:t>CPL course inventory/crosswalk </a:t>
            </a:r>
            <a:endParaRPr lang="en-US" sz="1800" dirty="0"/>
          </a:p>
          <a:p>
            <a:pPr lvl="2"/>
            <a:r>
              <a:rPr lang="en-US" dirty="0"/>
              <a:t>Sample portfolio review rubric </a:t>
            </a:r>
            <a:endParaRPr lang="en-US" sz="18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Created the CPL Subcommittee through Curriculum Committee to meet these goals</a:t>
            </a:r>
            <a:endParaRPr lang="en-US" sz="16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D6FFD-4B37-BB46-9B12-3AF343E02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2154767"/>
            <a:ext cx="3810000" cy="2311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84862-B77F-1C43-9BDF-6A0AC87858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62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27710-ED0D-FA44-9FFB-44B5D09D1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59" y="1112108"/>
            <a:ext cx="6672648" cy="5612542"/>
          </a:xfrm>
        </p:spPr>
        <p:txBody>
          <a:bodyPr/>
          <a:lstStyle/>
          <a:p>
            <a:pPr fontAlgn="base"/>
            <a:r>
              <a:rPr lang="en-US" dirty="0"/>
              <a:t>Engaged all campus stakeholders: </a:t>
            </a:r>
            <a:endParaRPr lang="en-US" sz="1600" dirty="0"/>
          </a:p>
          <a:p>
            <a:pPr lvl="1"/>
            <a:r>
              <a:rPr lang="en-US" sz="2000" dirty="0"/>
              <a:t>Faculty, Student Services, Administrators, Instruction, Academic Technology, Information Services, Counselors, Articulation Officer, Veterans Services, Camp Pendleton Education Center</a:t>
            </a:r>
            <a:endParaRPr lang="en-US" sz="1600" dirty="0"/>
          </a:p>
          <a:p>
            <a:pPr fontAlgn="base"/>
            <a:r>
              <a:rPr lang="en-US" dirty="0"/>
              <a:t>Board of Governors approved CPL Policy Dec 2019</a:t>
            </a:r>
            <a:endParaRPr lang="en-US" sz="1600" dirty="0"/>
          </a:p>
          <a:p>
            <a:pPr fontAlgn="base"/>
            <a:r>
              <a:rPr lang="en-US" u="sng" dirty="0">
                <a:hlinkClick r:id="rId3"/>
              </a:rPr>
              <a:t>Palomar College CPL website</a:t>
            </a:r>
            <a:r>
              <a:rPr lang="en-US" dirty="0"/>
              <a:t> resource for students, faculty and community partners</a:t>
            </a:r>
            <a:endParaRPr lang="en-US" sz="1600" dirty="0"/>
          </a:p>
          <a:p>
            <a:pPr lvl="1"/>
            <a:r>
              <a:rPr lang="en-US" sz="2000" dirty="0"/>
              <a:t>What is Credit for Prior Learning? Info page </a:t>
            </a:r>
            <a:endParaRPr lang="en-US" sz="1600" dirty="0"/>
          </a:p>
          <a:p>
            <a:pPr lvl="1"/>
            <a:r>
              <a:rPr lang="en-US" sz="2000" dirty="0"/>
              <a:t>Credit for Prior Learning Course List - 100+ CPL eligible courses </a:t>
            </a:r>
            <a:endParaRPr lang="en-US" sz="1600" dirty="0"/>
          </a:p>
          <a:p>
            <a:pPr lvl="1"/>
            <a:r>
              <a:rPr lang="en-US" sz="2000" dirty="0"/>
              <a:t>Faculty Resources - steps to identify and verify CPL eligible courses </a:t>
            </a:r>
            <a:endParaRPr lang="en-US" sz="1600" dirty="0"/>
          </a:p>
          <a:p>
            <a:pPr lvl="1"/>
            <a:r>
              <a:rPr lang="en-US" sz="2000" dirty="0"/>
              <a:t>CPL Materials and Resources - webinar videos, presentation slides, other CPL resources 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7074F-1054-6E4F-9CD7-7B74F64C6A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BFF0C-BFD1-EF44-907C-5F3157A33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7467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3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66A86-9B3C-1148-8AB6-16915593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59" y="135467"/>
            <a:ext cx="6672366" cy="7281333"/>
          </a:xfrm>
        </p:spPr>
        <p:txBody>
          <a:bodyPr/>
          <a:lstStyle/>
          <a:p>
            <a:pPr fontAlgn="base"/>
            <a:r>
              <a:rPr lang="en-US" dirty="0"/>
              <a:t>Fall 2020 Institutionalized CPL Coordinator position with release time </a:t>
            </a:r>
            <a:endParaRPr lang="en-US" sz="1600" dirty="0"/>
          </a:p>
          <a:p>
            <a:pPr fontAlgn="base"/>
            <a:r>
              <a:rPr lang="en-US" dirty="0"/>
              <a:t>Faculty champions verify and develop assessments on 100+ CPL courses </a:t>
            </a:r>
            <a:endParaRPr lang="en-US" sz="1600" dirty="0"/>
          </a:p>
          <a:p>
            <a:pPr lvl="1"/>
            <a:r>
              <a:rPr lang="en-US" sz="2000" dirty="0"/>
              <a:t>One-on-one meetings with CPL Coordinator and Articulation Officer</a:t>
            </a:r>
            <a:endParaRPr lang="en-US" sz="1600" dirty="0"/>
          </a:p>
          <a:p>
            <a:pPr lvl="1"/>
            <a:r>
              <a:rPr lang="en-US" sz="2000" dirty="0"/>
              <a:t>Professional Development workshops</a:t>
            </a:r>
            <a:endParaRPr lang="en-US" sz="1600" dirty="0"/>
          </a:p>
          <a:p>
            <a:pPr fontAlgn="base"/>
            <a:r>
              <a:rPr lang="en-US" dirty="0"/>
              <a:t>Developed CPL processes</a:t>
            </a:r>
            <a:endParaRPr lang="en-US" sz="1600" dirty="0"/>
          </a:p>
          <a:p>
            <a:pPr lvl="1"/>
            <a:r>
              <a:rPr lang="en-US" sz="2000" dirty="0"/>
              <a:t>CPL Student intake survey </a:t>
            </a:r>
            <a:endParaRPr lang="en-US" sz="1600" dirty="0"/>
          </a:p>
          <a:p>
            <a:pPr lvl="1"/>
            <a:r>
              <a:rPr lang="en-US" sz="2000" dirty="0"/>
              <a:t>CPL Electronic Petition Form</a:t>
            </a:r>
            <a:endParaRPr lang="en-US" sz="1600" dirty="0"/>
          </a:p>
          <a:p>
            <a:pPr lvl="1"/>
            <a:r>
              <a:rPr lang="en-US" sz="2000" dirty="0"/>
              <a:t>CPL framework added into </a:t>
            </a:r>
            <a:r>
              <a:rPr lang="en-US" sz="2000" dirty="0" err="1"/>
              <a:t>curricunet</a:t>
            </a:r>
            <a:r>
              <a:rPr lang="en-US" sz="2000" dirty="0"/>
              <a:t> META</a:t>
            </a:r>
            <a:endParaRPr lang="en-US" sz="1600" dirty="0"/>
          </a:p>
          <a:p>
            <a:pPr lvl="1"/>
            <a:r>
              <a:rPr lang="en-US" sz="2000" dirty="0"/>
              <a:t>CPL course database </a:t>
            </a:r>
            <a:endParaRPr lang="en-US" sz="1600" dirty="0"/>
          </a:p>
          <a:p>
            <a:pPr lvl="1"/>
            <a:r>
              <a:rPr lang="en-US" sz="2000" dirty="0"/>
              <a:t>Transcribing CPL </a:t>
            </a:r>
            <a:endParaRPr lang="en-US" sz="1600" dirty="0"/>
          </a:p>
          <a:p>
            <a:pPr fontAlgn="base"/>
            <a:r>
              <a:rPr lang="en-US" dirty="0"/>
              <a:t>Ongoing: Professional Development regional and national CPL workshops </a:t>
            </a:r>
            <a:endParaRPr lang="en-US" sz="1600" dirty="0"/>
          </a:p>
          <a:p>
            <a:pPr fontAlgn="base"/>
            <a:r>
              <a:rPr lang="en-US" dirty="0"/>
              <a:t>Next steps…</a:t>
            </a:r>
            <a:endParaRPr lang="en-US" sz="1600" dirty="0"/>
          </a:p>
          <a:p>
            <a:pPr lvl="1"/>
            <a:r>
              <a:rPr lang="en-US" sz="2000" dirty="0"/>
              <a:t>Helping students earn CPL </a:t>
            </a:r>
            <a:endParaRPr lang="en-US" sz="1600" dirty="0"/>
          </a:p>
          <a:p>
            <a:pPr lvl="1"/>
            <a:r>
              <a:rPr lang="en-US" sz="2000" dirty="0"/>
              <a:t>Marketing CPL to our students 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88C3D-F442-EF40-892D-848D23F5D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DE385-E565-054D-89DD-3A6557E48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4905"/>
            <a:ext cx="3998740" cy="24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61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D79A4-A918-F94B-A669-06E3737BB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u="sng" dirty="0">
                <a:hlinkClick r:id="rId3"/>
              </a:rPr>
              <a:t>Participation in CPL Crosswalk for Automotive (link)</a:t>
            </a:r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ASE, Manufacturer, Military, MAST (Master Auto Service Technology)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Set minimums to give faculty guidelines and controls.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Examples provided for each area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936B7-1C3C-8943-954C-3B6F6488A8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56C32-88A2-B844-9A59-ECA030E8D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65" y="2046816"/>
            <a:ext cx="2860667" cy="274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9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8EF2C-7786-CB47-AAEF-1E609EC6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 </a:t>
            </a:r>
            <a:r>
              <a:rPr lang="en-US" dirty="0" err="1"/>
              <a:t>Positas</a:t>
            </a:r>
            <a:r>
              <a:rPr lang="en-US" dirty="0"/>
              <a:t>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BB185-F9AA-3F47-B280-5FD31098F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59" y="0"/>
            <a:ext cx="6672366" cy="6858000"/>
          </a:xfrm>
        </p:spPr>
        <p:txBody>
          <a:bodyPr/>
          <a:lstStyle/>
          <a:p>
            <a:pPr fontAlgn="base"/>
            <a:r>
              <a:rPr lang="en-US" dirty="0"/>
              <a:t>Senate formed a taskforce to develop the policy and procedure.</a:t>
            </a:r>
          </a:p>
          <a:p>
            <a:pPr lvl="1"/>
            <a:r>
              <a:rPr lang="en-US" sz="2400" dirty="0"/>
              <a:t>Articulation Officer led</a:t>
            </a:r>
          </a:p>
          <a:p>
            <a:pPr marL="457200" lvl="1" indent="0">
              <a:buNone/>
            </a:pPr>
            <a:endParaRPr lang="en-US" sz="2400" dirty="0"/>
          </a:p>
          <a:p>
            <a:pPr fontAlgn="base"/>
            <a:r>
              <a:rPr lang="en-US" dirty="0"/>
              <a:t>BOD approved policy and procedure December 2020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Senate final approval in late March/early April. </a:t>
            </a:r>
          </a:p>
          <a:p>
            <a:pPr lvl="1"/>
            <a:r>
              <a:rPr lang="en-US" sz="2400" dirty="0"/>
              <a:t>Small change “bias check” for testing - accreditation standard.</a:t>
            </a:r>
          </a:p>
          <a:p>
            <a:pPr lvl="2"/>
            <a:r>
              <a:rPr lang="en-US" dirty="0"/>
              <a:t>Exams to be looked at, Assessment specialist</a:t>
            </a:r>
          </a:p>
          <a:p>
            <a:pPr marL="914400" lvl="2" indent="0">
              <a:buNone/>
            </a:pPr>
            <a:endParaRPr lang="en-US" dirty="0"/>
          </a:p>
          <a:p>
            <a:pPr fontAlgn="base"/>
            <a:r>
              <a:rPr lang="en-US" dirty="0"/>
              <a:t>CPL framework to be added into </a:t>
            </a:r>
            <a:r>
              <a:rPr lang="en-US" dirty="0" err="1"/>
              <a:t>CurricUNET</a:t>
            </a:r>
            <a:endParaRPr lang="en-US" dirty="0"/>
          </a:p>
          <a:p>
            <a:pPr fontAlgn="base"/>
            <a:r>
              <a:rPr lang="en-US" dirty="0"/>
              <a:t>Faculty pushback - no more additions to workload without compensation</a:t>
            </a:r>
          </a:p>
          <a:p>
            <a:pPr lvl="1"/>
            <a:r>
              <a:rPr lang="en-US" sz="2400" dirty="0"/>
              <a:t>FA is looking into and plan on MOU</a:t>
            </a:r>
          </a:p>
          <a:p>
            <a:pPr lvl="2"/>
            <a:r>
              <a:rPr lang="en-US" dirty="0"/>
              <a:t>Need input from stakeholders (faculty who will use CPL)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8438E-E6EE-1C46-8AAD-53F3A034F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65" y="2947086"/>
            <a:ext cx="2540000" cy="254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FF74C-6946-3C48-BCA7-CADAE8EEFC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58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DE7D0C-65BB-5145-9386-E4A983834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Local CPL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12157-EF89-C348-BBA8-83BAD0BBA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4098" name="Picture 2" descr="https://lh3.googleusercontent.com/hoKZWbIsrH_UJBwmL9XpOugMs5PkHs9DNEqSZuzM48U4-cglCwW14-3-31m9Mb-JvIgPF2Csw-KwqHf7pGMk1a6FvfzQPcfsOvRfTYIX5EdUAnbF3F6T1FnzZVm-ZQSuCr3OkPw">
            <a:extLst>
              <a:ext uri="{FF2B5EF4-FFF2-40B4-BE49-F238E27FC236}">
                <a16:creationId xmlns:a16="http://schemas.microsoft.com/office/drawing/2014/main" id="{B15344ED-080C-2249-8B7E-FDD1282874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06" y="1798638"/>
            <a:ext cx="31502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18DB5B-C4A3-2A43-9DAB-75B4269AAC50}"/>
              </a:ext>
            </a:extLst>
          </p:cNvPr>
          <p:cNvSpPr/>
          <p:nvPr/>
        </p:nvSpPr>
        <p:spPr>
          <a:xfrm>
            <a:off x="7882269" y="1237102"/>
            <a:ext cx="28786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F6D"/>
                </a:solidFill>
              </a:rPr>
              <a:t>Plan to Involve Board of Trustees, Academic Senates, Articulation Officers, Student Support Services, Students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B8FAA2-54C4-BE4E-853C-6FB2E054AA72}"/>
              </a:ext>
            </a:extLst>
          </p:cNvPr>
          <p:cNvSpPr/>
          <p:nvPr/>
        </p:nvSpPr>
        <p:spPr>
          <a:xfrm flipH="1">
            <a:off x="7882269" y="3589868"/>
            <a:ext cx="1532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F6D"/>
                </a:solidFill>
              </a:rPr>
              <a:t>Review Existing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F6D"/>
                </a:solidFill>
              </a:rPr>
              <a:t>Policies and Procedures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375FF7-14BD-9045-A150-9A30A8016D6C}"/>
              </a:ext>
            </a:extLst>
          </p:cNvPr>
          <p:cNvSpPr/>
          <p:nvPr/>
        </p:nvSpPr>
        <p:spPr>
          <a:xfrm>
            <a:off x="3993230" y="2916062"/>
            <a:ext cx="279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F6D"/>
                </a:solidFill>
              </a:rPr>
              <a:t>Goals and 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F6D"/>
                </a:solidFill>
              </a:rPr>
              <a:t>Process Alignment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FF8D18-E25F-2746-9D9B-C87C3BD40D24}"/>
              </a:ext>
            </a:extLst>
          </p:cNvPr>
          <p:cNvSpPr/>
          <p:nvPr/>
        </p:nvSpPr>
        <p:spPr>
          <a:xfrm>
            <a:off x="2963332" y="4567150"/>
            <a:ext cx="3420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F6D"/>
                </a:solidFill>
              </a:rPr>
              <a:t>Professional Development and Implementation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42CB9-4340-8542-B40F-13179D8A2F1E}"/>
              </a:ext>
            </a:extLst>
          </p:cNvPr>
          <p:cNvSpPr/>
          <p:nvPr/>
        </p:nvSpPr>
        <p:spPr>
          <a:xfrm flipH="1">
            <a:off x="7882269" y="5615582"/>
            <a:ext cx="2252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F6D"/>
                </a:solidFill>
              </a:rPr>
              <a:t>Ongoing Evaluation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8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9E4A-6240-F346-B336-E2018B2F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1CC03-4285-B947-9B98-AD23ED34E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n-US" sz="4400" dirty="0"/>
              <a:t>What would be the next step or what question would you ask?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90DF5-5E17-D14F-9757-6A6A12BF0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63" y="2808719"/>
            <a:ext cx="3395133" cy="33951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78C6E-D13A-424C-8AD2-387CDAA00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53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74703-700D-FA4B-8DAA-D1B2BEB4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59" y="406400"/>
            <a:ext cx="6672366" cy="6096000"/>
          </a:xfrm>
        </p:spPr>
        <p:txBody>
          <a:bodyPr/>
          <a:lstStyle/>
          <a:p>
            <a:r>
              <a:rPr lang="en-US" dirty="0"/>
              <a:t>California Community Colleges CPL Implementation Toolkit</a:t>
            </a:r>
          </a:p>
          <a:p>
            <a:r>
              <a:rPr lang="en-US" u="sng" dirty="0">
                <a:hlinkClick r:id="rId3"/>
              </a:rPr>
              <a:t>https://www2.palomar.edu/pages/cpl/files/2020/08/CPL-Toolkit.pdf</a:t>
            </a:r>
            <a:r>
              <a:rPr lang="en-US" dirty="0"/>
              <a:t> </a:t>
            </a:r>
          </a:p>
          <a:p>
            <a:br>
              <a:rPr lang="en-US" dirty="0"/>
            </a:br>
            <a:r>
              <a:rPr lang="en-US" dirty="0"/>
              <a:t>CC Competes (August 11, 2020) Credit for Prior Learning: Leveraging Past Learning to Close Present-Day Equity Gaps. </a:t>
            </a:r>
          </a:p>
          <a:p>
            <a:r>
              <a:rPr lang="en-US" u="sng" dirty="0">
                <a:hlinkClick r:id="rId4"/>
              </a:rPr>
              <a:t>https://californiacompetes.org/publications/credit-for-prior-learning</a:t>
            </a:r>
            <a:r>
              <a:rPr lang="en-US" dirty="0"/>
              <a:t> </a:t>
            </a:r>
          </a:p>
          <a:p>
            <a:br>
              <a:rPr lang="en-US" dirty="0"/>
            </a:br>
            <a:r>
              <a:rPr lang="en-US" dirty="0"/>
              <a:t>CCC Vision Resource Center (CPL Community Forum). </a:t>
            </a:r>
          </a:p>
          <a:p>
            <a:r>
              <a:rPr lang="en-US" u="sng" dirty="0">
                <a:hlinkClick r:id="rId5"/>
              </a:rPr>
              <a:t>https://cccpln.csod.com/client/cccpln/default.aspx</a:t>
            </a:r>
            <a:r>
              <a:rPr lang="en-US" dirty="0"/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60C0A-429F-874D-84BD-0907DA18B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74949"/>
            <a:ext cx="3916562" cy="1644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29523-DE4E-2943-8576-80FAB67AD3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96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7298-7D39-814C-9B19-61372C2D7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1335092"/>
            <a:ext cx="3583461" cy="984776"/>
          </a:xfrm>
        </p:spPr>
        <p:txBody>
          <a:bodyPr/>
          <a:lstStyle/>
          <a:p>
            <a:r>
              <a:rPr lang="en-US" dirty="0"/>
              <a:t>Edwin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8C6BA-E93C-7941-BA6B-F1ADA70D2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Army veteran of 13 years</a:t>
            </a:r>
          </a:p>
          <a:p>
            <a:r>
              <a:rPr lang="en-US" dirty="0"/>
              <a:t>MOS 13F Fire Support Specialist (Forward Observer)</a:t>
            </a:r>
          </a:p>
          <a:p>
            <a:r>
              <a:rPr lang="en-US" dirty="0"/>
              <a:t>101st Airborne Division (Air Assault)</a:t>
            </a:r>
          </a:p>
          <a:p>
            <a:r>
              <a:rPr lang="en-US" dirty="0"/>
              <a:t>  --15 months in Operation Iraqi Freedom</a:t>
            </a:r>
          </a:p>
          <a:p>
            <a:r>
              <a:rPr lang="en-US" dirty="0"/>
              <a:t>  --1 year in Operation Enduring Freedom, Afghanistan</a:t>
            </a:r>
          </a:p>
          <a:p>
            <a:r>
              <a:rPr lang="en-US" dirty="0"/>
              <a:t>MOS 79R Recruiter 3 Years in New York City</a:t>
            </a:r>
          </a:p>
          <a:p>
            <a:r>
              <a:rPr lang="en-US" dirty="0"/>
              <a:t>Earned ADT in History </a:t>
            </a:r>
            <a:r>
              <a:rPr lang="en-US" i="1" dirty="0"/>
              <a:t>AND</a:t>
            </a:r>
            <a:r>
              <a:rPr lang="en-US" dirty="0"/>
              <a:t> an AS in Social and Behavioral Studies, both with Distinction…</a:t>
            </a:r>
            <a:r>
              <a:rPr lang="en-US" b="1" u="sng" dirty="0"/>
              <a:t>in 1 year:)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0AB7D-123D-4847-ADF8-50F87D7FFB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1028" name="Picture 4" descr="https://lh3.googleusercontent.com/hKBVnkRz_He_UEk62yBAGVBkBUZjWymnpFMKE-3je5DLViYW0AmwBp0mi_uAAhUc5NhTsgB7QCSyUCb_3KgNze3h6BYtdlI1sB7uQRq49fr0kQuIWingtYgv9z6A9fFs">
            <a:extLst>
              <a:ext uri="{FF2B5EF4-FFF2-40B4-BE49-F238E27FC236}">
                <a16:creationId xmlns:a16="http://schemas.microsoft.com/office/drawing/2014/main" id="{78A7E0D3-F034-A948-9AD4-1A71593FF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5" y="2319868"/>
            <a:ext cx="25654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8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B31D7-7A2F-D347-9BAA-33C1558A7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dirty="0"/>
              <a:t>For more information contact </a:t>
            </a:r>
            <a:r>
              <a:rPr lang="en-US" sz="3600" u="sng" dirty="0">
                <a:hlinkClick r:id="rId3"/>
              </a:rPr>
              <a:t>info@asccc.org</a:t>
            </a:r>
            <a:endParaRPr lang="en-US" sz="3600" dirty="0"/>
          </a:p>
          <a:p>
            <a:endParaRPr lang="en-US" dirty="0"/>
          </a:p>
          <a:p>
            <a:r>
              <a:rPr lang="en-US" dirty="0"/>
              <a:t>Karen Chow </a:t>
            </a:r>
            <a:r>
              <a:rPr lang="en-US" u="sng" dirty="0">
                <a:hlinkClick r:id="rId4"/>
              </a:rPr>
              <a:t>chowkaren@fhda.edu</a:t>
            </a:r>
            <a:endParaRPr lang="en-US" dirty="0"/>
          </a:p>
          <a:p>
            <a:r>
              <a:rPr lang="en-US" dirty="0"/>
              <a:t>Mayra E. Cruz  </a:t>
            </a:r>
            <a:r>
              <a:rPr lang="en-US" u="sng" dirty="0">
                <a:hlinkClick r:id="rId5"/>
              </a:rPr>
              <a:t>cruzmayra@fhda.edu</a:t>
            </a:r>
            <a:r>
              <a:rPr lang="en-US" dirty="0"/>
              <a:t> </a:t>
            </a:r>
          </a:p>
          <a:p>
            <a:r>
              <a:rPr lang="en-US" dirty="0" err="1"/>
              <a:t>Chantee</a:t>
            </a:r>
            <a:r>
              <a:rPr lang="en-US" dirty="0"/>
              <a:t> Guiney </a:t>
            </a:r>
            <a:r>
              <a:rPr lang="en-US" dirty="0">
                <a:hlinkClick r:id="rId6"/>
              </a:rPr>
              <a:t>cguiney@cccco.edu</a:t>
            </a:r>
            <a:r>
              <a:rPr lang="en-US" dirty="0"/>
              <a:t>  </a:t>
            </a:r>
          </a:p>
          <a:p>
            <a:r>
              <a:rPr lang="en-US" dirty="0"/>
              <a:t>Kris Hubbard  </a:t>
            </a:r>
            <a:r>
              <a:rPr lang="en-US" u="sng" dirty="0">
                <a:hlinkClick r:id="rId7"/>
              </a:rPr>
              <a:t>hubbark@crc.losrios.edu</a:t>
            </a:r>
            <a:endParaRPr lang="en-US" dirty="0"/>
          </a:p>
          <a:p>
            <a:r>
              <a:rPr lang="en-US" dirty="0"/>
              <a:t>Brian Hagopian  </a:t>
            </a:r>
            <a:r>
              <a:rPr lang="en-US" u="sng" dirty="0">
                <a:hlinkClick r:id="rId8"/>
              </a:rPr>
              <a:t>bhagopian@laspositascollege.edu</a:t>
            </a:r>
            <a:endParaRPr lang="en-US" dirty="0"/>
          </a:p>
          <a:p>
            <a:r>
              <a:rPr lang="en-US" dirty="0"/>
              <a:t>Candace Rose </a:t>
            </a:r>
            <a:r>
              <a:rPr lang="en-US" u="sng" dirty="0">
                <a:hlinkClick r:id="rId9"/>
              </a:rPr>
              <a:t>crose@palomarcollege.edu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6636E-756E-4C44-85D7-1CA06A96B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23A205-4298-1E48-A6D9-C2F617BF71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466" y="1540933"/>
            <a:ext cx="3687233" cy="36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7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3CC2457-87C4-114B-83A2-B3055835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 will…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E8868F-D401-9241-A8C5-935456754A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Learn about the progress of CPL and understand the framework for system wide support.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Participants learned about the implementation of CPL at individual colleges.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A0123-4C59-8342-86CA-22C7E28281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06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1DF2E-AE38-8B41-99D4-A2794A23F6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2050" name="Picture 2" descr="https://lh6.googleusercontent.com/VepeqUWvZRoC1Q7Wi4iJ-cFntipZZRK1J4S2PWFjS4CQLFbvrUwsdFGeXkdBPM_cP4Gx_IXhEiQsRlONUdiS8UMZuQN2T_n1r8WRY2swqE24M4ZEAfVB0NEAeR1sdIxF">
            <a:extLst>
              <a:ext uri="{FF2B5EF4-FFF2-40B4-BE49-F238E27FC236}">
                <a16:creationId xmlns:a16="http://schemas.microsoft.com/office/drawing/2014/main" id="{AD94E83A-3F0F-2C4A-97F0-6CD83194CB8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89" y="626534"/>
            <a:ext cx="9403644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9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2C7B2D-88AC-054B-A029-C3D7FEE6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0DF64-0FEF-FE42-919C-07A73B7E8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3074" name="Picture 2" descr="https://lh5.googleusercontent.com/fp-9juPjVow5Y6UZEA0PL4GnuxM73yN3x4dJ3dK4kmKbkDXnTg6L6dlL2bWQt8_Tj4qg8kH6fMChZrcc8TZnFruzSn5csKjjIBXFz4IpN4fkpQy73Uk_batp2uPV7Fxy">
            <a:extLst>
              <a:ext uri="{FF2B5EF4-FFF2-40B4-BE49-F238E27FC236}">
                <a16:creationId xmlns:a16="http://schemas.microsoft.com/office/drawing/2014/main" id="{6903F999-BD89-B245-BB6D-6B43B6AEC1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05" y="1798638"/>
            <a:ext cx="785706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1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EEA8-10C1-1144-99D5-509B803DC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CPL Faculty Discipline Pilot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2E5F7-6DC7-FC49-86F3-6504CFD53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Efforts of seven (7) disciplines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Individual and/or group efforts within a discipline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Collaboration with stakeholders (business partners/ industry credentials/ accrediting bodies/ other)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Not one size fits all process- flexible/varied strategies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Identified need and impact for each discipline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Considered both courses and programs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100+ courses “cross-walked”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05AD5-A4B8-8540-83D6-7A9CFA7B7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81E96-DFB8-7242-A69D-DDAE760BE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58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E65E7-AC35-404D-AB4E-1DB246B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&amp;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3941-D1DC-AB4C-AA28-14011323D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59" y="677333"/>
            <a:ext cx="6672648" cy="5909733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Alignment with “other” state and local initiatives</a:t>
            </a:r>
          </a:p>
          <a:p>
            <a:pPr lvl="1"/>
            <a:r>
              <a:rPr lang="en-US" sz="2000" dirty="0"/>
              <a:t>WHY… and HOW?</a:t>
            </a:r>
          </a:p>
          <a:p>
            <a:pPr marL="457200" lvl="1" indent="0">
              <a:buNone/>
            </a:pPr>
            <a:endParaRPr lang="en-US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Statewide framework, but the work is local</a:t>
            </a:r>
          </a:p>
          <a:p>
            <a:pPr lvl="1"/>
            <a:r>
              <a:rPr lang="en-US" sz="2000" dirty="0"/>
              <a:t> SLO’s, assessments, rubrics, data …</a:t>
            </a:r>
          </a:p>
          <a:p>
            <a:pPr marL="457200" lvl="1" indent="0">
              <a:buNone/>
            </a:pPr>
            <a:endParaRPr lang="en-US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Stakeholder support</a:t>
            </a:r>
          </a:p>
          <a:p>
            <a:pPr lvl="1"/>
            <a:r>
              <a:rPr lang="en-US" sz="2000" dirty="0"/>
              <a:t>sector/industry engagement</a:t>
            </a:r>
          </a:p>
          <a:p>
            <a:pPr marL="457200" lvl="1" indent="0">
              <a:buNone/>
            </a:pPr>
            <a:endParaRPr lang="en-US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Structures in existence to implement </a:t>
            </a:r>
          </a:p>
          <a:p>
            <a:pPr lvl="1"/>
            <a:r>
              <a:rPr lang="en-US" sz="2000" dirty="0"/>
              <a:t>people, time, resources</a:t>
            </a:r>
          </a:p>
          <a:p>
            <a:pPr marL="457200" lvl="1" indent="0">
              <a:buNone/>
            </a:pPr>
            <a:endParaRPr lang="en-US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Policy and Guidance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B421-C045-264A-A9DA-30316964F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Challenges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ABF69-E2F8-B84E-9C1A-C9E080028C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47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358C-A81D-054B-8DD9-0820D7D7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01" y="2045985"/>
            <a:ext cx="3583461" cy="1611995"/>
          </a:xfrm>
        </p:spPr>
        <p:txBody>
          <a:bodyPr/>
          <a:lstStyle/>
          <a:p>
            <a:r>
              <a:rPr lang="en-US" dirty="0"/>
              <a:t>The CPL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7FE5-46CB-D74A-A0C8-DBBE86493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Effective practices/ strategies</a:t>
            </a:r>
          </a:p>
          <a:p>
            <a:pPr fontAlgn="base"/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Identify implementation challenges, obstacles, and barriers</a:t>
            </a:r>
          </a:p>
          <a:p>
            <a:pPr fontAlgn="base"/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Professional development- state and local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F3E3B-2385-9541-9C2C-CD11F6C71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88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DE7D0C-65BB-5145-9386-E4A983834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Local CPL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12157-EF89-C348-BBA8-83BAD0BBA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56BD-FF35-5845-A858-DD99D8FD6DD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4098" name="Picture 2" descr="https://lh3.googleusercontent.com/hoKZWbIsrH_UJBwmL9XpOugMs5PkHs9DNEqSZuzM48U4-cglCwW14-3-31m9Mb-JvIgPF2Csw-KwqHf7pGMk1a6FvfzQPcfsOvRfTYIX5EdUAnbF3F6T1FnzZVm-ZQSuCr3OkPw">
            <a:extLst>
              <a:ext uri="{FF2B5EF4-FFF2-40B4-BE49-F238E27FC236}">
                <a16:creationId xmlns:a16="http://schemas.microsoft.com/office/drawing/2014/main" id="{B15344ED-080C-2249-8B7E-FDD1282874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06" y="1798638"/>
            <a:ext cx="31502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18DB5B-C4A3-2A43-9DAB-75B4269AAC50}"/>
              </a:ext>
            </a:extLst>
          </p:cNvPr>
          <p:cNvSpPr/>
          <p:nvPr/>
        </p:nvSpPr>
        <p:spPr>
          <a:xfrm>
            <a:off x="7882269" y="1237102"/>
            <a:ext cx="28786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F6D"/>
                </a:solidFill>
              </a:rPr>
              <a:t>Plan to Involve Board of Trustees, Academic Senates, Articulation Officers, Student Support Services, Students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B8FAA2-54C4-BE4E-853C-6FB2E054AA72}"/>
              </a:ext>
            </a:extLst>
          </p:cNvPr>
          <p:cNvSpPr/>
          <p:nvPr/>
        </p:nvSpPr>
        <p:spPr>
          <a:xfrm flipH="1">
            <a:off x="7882269" y="3589868"/>
            <a:ext cx="1532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F6D"/>
                </a:solidFill>
              </a:rPr>
              <a:t>Review Existing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F6D"/>
                </a:solidFill>
              </a:rPr>
              <a:t>Policies and Procedures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375FF7-14BD-9045-A150-9A30A8016D6C}"/>
              </a:ext>
            </a:extLst>
          </p:cNvPr>
          <p:cNvSpPr/>
          <p:nvPr/>
        </p:nvSpPr>
        <p:spPr>
          <a:xfrm>
            <a:off x="3993230" y="2916062"/>
            <a:ext cx="279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F6D"/>
                </a:solidFill>
              </a:rPr>
              <a:t>Goals and 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F6D"/>
                </a:solidFill>
              </a:rPr>
              <a:t>Process Alignment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FF8D18-E25F-2746-9D9B-C87C3BD40D24}"/>
              </a:ext>
            </a:extLst>
          </p:cNvPr>
          <p:cNvSpPr/>
          <p:nvPr/>
        </p:nvSpPr>
        <p:spPr>
          <a:xfrm>
            <a:off x="2963332" y="4567150"/>
            <a:ext cx="3420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F6D"/>
                </a:solidFill>
              </a:rPr>
              <a:t>Professional Development and Implementation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42CB9-4340-8542-B40F-13179D8A2F1E}"/>
              </a:ext>
            </a:extLst>
          </p:cNvPr>
          <p:cNvSpPr/>
          <p:nvPr/>
        </p:nvSpPr>
        <p:spPr>
          <a:xfrm flipH="1">
            <a:off x="7882269" y="5615582"/>
            <a:ext cx="2252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F6D"/>
                </a:solidFill>
              </a:rPr>
              <a:t>Ongoing Evaluation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57518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CNEI 3">
      <a:dk1>
        <a:srgbClr val="0A3D57"/>
      </a:dk1>
      <a:lt1>
        <a:srgbClr val="FFFFFF"/>
      </a:lt1>
      <a:dk2>
        <a:srgbClr val="1B83A7"/>
      </a:dk2>
      <a:lt2>
        <a:srgbClr val="EFC38F"/>
      </a:lt2>
      <a:accent1>
        <a:srgbClr val="409C94"/>
      </a:accent1>
      <a:accent2>
        <a:srgbClr val="DB5F75"/>
      </a:accent2>
      <a:accent3>
        <a:srgbClr val="B196DA"/>
      </a:accent3>
      <a:accent4>
        <a:srgbClr val="E89575"/>
      </a:accent4>
      <a:accent5>
        <a:srgbClr val="8AC1D3"/>
      </a:accent5>
      <a:accent6>
        <a:srgbClr val="0A3D57"/>
      </a:accent6>
      <a:hlink>
        <a:srgbClr val="1A83A7"/>
      </a:hlink>
      <a:folHlink>
        <a:srgbClr val="B196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CNEI 2021 ppt template 2" id="{2AE1E680-6FBF-634F-983A-65F23EFC29DD}" vid="{F134717E-33D8-B840-B219-321B234C9B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Curriculum Inst</Template>
  <TotalTime>45</TotalTime>
  <Words>1551</Words>
  <Application>Microsoft Macintosh PowerPoint</Application>
  <PresentationFormat>Widescreen</PresentationFormat>
  <Paragraphs>252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</vt:lpstr>
      <vt:lpstr>Palatino</vt:lpstr>
      <vt:lpstr>Wingdings</vt:lpstr>
      <vt:lpstr>ASCCC Curriculum Inst. 2020 Theme</vt:lpstr>
      <vt:lpstr>Credit for Prior Learning as an Equity Lever: Faculty Perspectives on Awarding Credit Using Model Processes</vt:lpstr>
      <vt:lpstr>Edwin Story</vt:lpstr>
      <vt:lpstr>Participants will…</vt:lpstr>
      <vt:lpstr>PowerPoint Presentation</vt:lpstr>
      <vt:lpstr>The Journey</vt:lpstr>
      <vt:lpstr>CPL Faculty Discipline Pilot</vt:lpstr>
      <vt:lpstr>Opportunities &amp;</vt:lpstr>
      <vt:lpstr>The CPL Movement</vt:lpstr>
      <vt:lpstr>Process for Local CPL</vt:lpstr>
      <vt:lpstr>Perspectives on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 Positas College</vt:lpstr>
      <vt:lpstr>Process for Local CPL</vt:lpstr>
      <vt:lpstr>Activity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</cp:revision>
  <cp:lastPrinted>2020-11-24T19:39:26Z</cp:lastPrinted>
  <dcterms:created xsi:type="dcterms:W3CDTF">2021-04-14T00:21:33Z</dcterms:created>
  <dcterms:modified xsi:type="dcterms:W3CDTF">2021-04-21T15:00:28Z</dcterms:modified>
</cp:coreProperties>
</file>