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8" r:id="rId2"/>
    <p:sldId id="261" r:id="rId3"/>
    <p:sldId id="259" r:id="rId4"/>
    <p:sldId id="262" r:id="rId5"/>
    <p:sldId id="273" r:id="rId6"/>
    <p:sldId id="271" r:id="rId7"/>
    <p:sldId id="272" r:id="rId8"/>
    <p:sldId id="278" r:id="rId9"/>
    <p:sldId id="275" r:id="rId10"/>
    <p:sldId id="282" r:id="rId11"/>
    <p:sldId id="276" r:id="rId12"/>
    <p:sldId id="284" r:id="rId13"/>
    <p:sldId id="277" r:id="rId14"/>
    <p:sldId id="279" r:id="rId15"/>
    <p:sldId id="280" r:id="rId16"/>
    <p:sldId id="283" r:id="rId17"/>
    <p:sldId id="274"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08" autoAdjust="0"/>
    <p:restoredTop sz="93979" autoAdjust="0"/>
  </p:normalViewPr>
  <p:slideViewPr>
    <p:cSldViewPr snapToGrid="0" snapToObjects="1">
      <p:cViewPr varScale="1">
        <p:scale>
          <a:sx n="90" d="100"/>
          <a:sy n="90" d="100"/>
        </p:scale>
        <p:origin x="72" y="738"/>
      </p:cViewPr>
      <p:guideLst/>
    </p:cSldViewPr>
  </p:slideViewPr>
  <p:outlineViewPr>
    <p:cViewPr>
      <p:scale>
        <a:sx n="33" d="100"/>
        <a:sy n="33" d="100"/>
      </p:scale>
      <p:origin x="0" y="-2532"/>
    </p:cViewPr>
  </p:outlineViewPr>
  <p:notesTextViewPr>
    <p:cViewPr>
      <p:scale>
        <a:sx n="1" d="1"/>
        <a:sy n="1" d="1"/>
      </p:scale>
      <p:origin x="0" y="0"/>
    </p:cViewPr>
  </p:notesTextViewPr>
  <p:notesViewPr>
    <p:cSldViewPr snapToGrid="0" snapToObjects="1">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D1AA54-FC80-1747-806F-5831F8970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C7BFAA4-815D-C24E-8152-16E94FABE0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FF0BBF-0D95-0B43-B94C-C2BD398ECDEE}" type="datetimeFigureOut">
              <a:rPr lang="en-US"/>
              <a:pPr>
                <a:defRPr/>
              </a:pPr>
              <a:t>5/1/2021</a:t>
            </a:fld>
            <a:endParaRPr lang="en-US"/>
          </a:p>
        </p:txBody>
      </p:sp>
      <p:sp>
        <p:nvSpPr>
          <p:cNvPr id="4" name="Footer Placeholder 3">
            <a:extLst>
              <a:ext uri="{FF2B5EF4-FFF2-40B4-BE49-F238E27FC236}">
                <a16:creationId xmlns:a16="http://schemas.microsoft.com/office/drawing/2014/main" id="{9044CEC2-90C8-4842-AFFE-B6DB0AA73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64ADF84-F17B-F644-9C76-1636F6C0F55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41416F6-4916-4744-B419-4FC58D79013A}" type="slidenum">
              <a:rPr lang="en-US" altLang="en-US"/>
              <a:pPr>
                <a:defRPr/>
              </a:pPr>
              <a:t>‹#›</a:t>
            </a:fld>
            <a:endParaRPr lang="en-US" altLang="en-US"/>
          </a:p>
        </p:txBody>
      </p:sp>
    </p:spTree>
    <p:extLst>
      <p:ext uri="{BB962C8B-B14F-4D97-AF65-F5344CB8AC3E}">
        <p14:creationId xmlns:p14="http://schemas.microsoft.com/office/powerpoint/2010/main" val="5184548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8298B4-0FC4-3548-BAFA-C86B436840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BDE44BD-FBCE-C34F-A4AA-E52259B1E4F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96C3B21-0680-4A49-AC0D-EA65E1574030}" type="datetimeFigureOut">
              <a:rPr lang="en-US"/>
              <a:pPr>
                <a:defRPr/>
              </a:pPr>
              <a:t>5/1/2021</a:t>
            </a:fld>
            <a:endParaRPr lang="en-US"/>
          </a:p>
        </p:txBody>
      </p:sp>
      <p:sp>
        <p:nvSpPr>
          <p:cNvPr id="4" name="Slide Image Placeholder 3">
            <a:extLst>
              <a:ext uri="{FF2B5EF4-FFF2-40B4-BE49-F238E27FC236}">
                <a16:creationId xmlns:a16="http://schemas.microsoft.com/office/drawing/2014/main" id="{3FE0EB47-C290-E244-A30D-F2D0B202A89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F1CA7DA-A92A-8F49-9922-F7E8C281829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37EC2FD-1BF0-A349-828A-7B74C7773D0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AB3F788D-9B5B-D947-9A63-D57B20C3F6C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1B73912-B9B7-084A-B299-4C4347CA0E8C}" type="slidenum">
              <a:rPr lang="en-US" altLang="en-US"/>
              <a:pPr>
                <a:defRPr/>
              </a:pPr>
              <a:t>‹#›</a:t>
            </a:fld>
            <a:endParaRPr lang="en-US" altLang="en-US"/>
          </a:p>
        </p:txBody>
      </p:sp>
    </p:spTree>
    <p:extLst>
      <p:ext uri="{BB962C8B-B14F-4D97-AF65-F5344CB8AC3E}">
        <p14:creationId xmlns:p14="http://schemas.microsoft.com/office/powerpoint/2010/main" val="100022446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1</a:t>
            </a:fld>
            <a:endParaRPr lang="en-US" altLang="en-US"/>
          </a:p>
        </p:txBody>
      </p:sp>
    </p:spTree>
    <p:extLst>
      <p:ext uri="{BB962C8B-B14F-4D97-AF65-F5344CB8AC3E}">
        <p14:creationId xmlns:p14="http://schemas.microsoft.com/office/powerpoint/2010/main" val="135278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11</a:t>
            </a:fld>
            <a:endParaRPr lang="en-US" altLang="en-US"/>
          </a:p>
        </p:txBody>
      </p:sp>
    </p:spTree>
    <p:extLst>
      <p:ext uri="{BB962C8B-B14F-4D97-AF65-F5344CB8AC3E}">
        <p14:creationId xmlns:p14="http://schemas.microsoft.com/office/powerpoint/2010/main" val="266468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12</a:t>
            </a:fld>
            <a:endParaRPr lang="en-US" altLang="en-US"/>
          </a:p>
        </p:txBody>
      </p:sp>
    </p:spTree>
    <p:extLst>
      <p:ext uri="{BB962C8B-B14F-4D97-AF65-F5344CB8AC3E}">
        <p14:creationId xmlns:p14="http://schemas.microsoft.com/office/powerpoint/2010/main" val="5176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13</a:t>
            </a:fld>
            <a:endParaRPr lang="en-US" altLang="en-US"/>
          </a:p>
        </p:txBody>
      </p:sp>
    </p:spTree>
    <p:extLst>
      <p:ext uri="{BB962C8B-B14F-4D97-AF65-F5344CB8AC3E}">
        <p14:creationId xmlns:p14="http://schemas.microsoft.com/office/powerpoint/2010/main" val="46218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14</a:t>
            </a:fld>
            <a:endParaRPr lang="en-US" altLang="en-US"/>
          </a:p>
        </p:txBody>
      </p:sp>
    </p:spTree>
    <p:extLst>
      <p:ext uri="{BB962C8B-B14F-4D97-AF65-F5344CB8AC3E}">
        <p14:creationId xmlns:p14="http://schemas.microsoft.com/office/powerpoint/2010/main" val="292095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15</a:t>
            </a:fld>
            <a:endParaRPr lang="en-US" altLang="en-US"/>
          </a:p>
        </p:txBody>
      </p:sp>
    </p:spTree>
    <p:extLst>
      <p:ext uri="{BB962C8B-B14F-4D97-AF65-F5344CB8AC3E}">
        <p14:creationId xmlns:p14="http://schemas.microsoft.com/office/powerpoint/2010/main" val="58254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2</a:t>
            </a:fld>
            <a:endParaRPr lang="en-US" altLang="en-US"/>
          </a:p>
        </p:txBody>
      </p:sp>
    </p:spTree>
    <p:extLst>
      <p:ext uri="{BB962C8B-B14F-4D97-AF65-F5344CB8AC3E}">
        <p14:creationId xmlns:p14="http://schemas.microsoft.com/office/powerpoint/2010/main" val="22045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4</a:t>
            </a:fld>
            <a:endParaRPr lang="en-US" altLang="en-US"/>
          </a:p>
        </p:txBody>
      </p:sp>
    </p:spTree>
    <p:extLst>
      <p:ext uri="{BB962C8B-B14F-4D97-AF65-F5344CB8AC3E}">
        <p14:creationId xmlns:p14="http://schemas.microsoft.com/office/powerpoint/2010/main" val="241889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1B73912-B9B7-084A-B299-4C4347CA0E8C}" type="slidenum">
              <a:rPr lang="en-US" altLang="en-US" smtClean="0"/>
              <a:pPr>
                <a:defRPr/>
              </a:pPr>
              <a:t>5</a:t>
            </a:fld>
            <a:endParaRPr lang="en-US" altLang="en-US"/>
          </a:p>
        </p:txBody>
      </p:sp>
    </p:spTree>
    <p:extLst>
      <p:ext uri="{BB962C8B-B14F-4D97-AF65-F5344CB8AC3E}">
        <p14:creationId xmlns:p14="http://schemas.microsoft.com/office/powerpoint/2010/main" val="285133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6</a:t>
            </a:fld>
            <a:endParaRPr lang="en-US" altLang="en-US"/>
          </a:p>
        </p:txBody>
      </p:sp>
    </p:spTree>
    <p:extLst>
      <p:ext uri="{BB962C8B-B14F-4D97-AF65-F5344CB8AC3E}">
        <p14:creationId xmlns:p14="http://schemas.microsoft.com/office/powerpoint/2010/main" val="123109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7</a:t>
            </a:fld>
            <a:endParaRPr lang="en-US" altLang="en-US"/>
          </a:p>
        </p:txBody>
      </p:sp>
    </p:spTree>
    <p:extLst>
      <p:ext uri="{BB962C8B-B14F-4D97-AF65-F5344CB8AC3E}">
        <p14:creationId xmlns:p14="http://schemas.microsoft.com/office/powerpoint/2010/main" val="39232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8</a:t>
            </a:fld>
            <a:endParaRPr lang="en-US" altLang="en-US"/>
          </a:p>
        </p:txBody>
      </p:sp>
    </p:spTree>
    <p:extLst>
      <p:ext uri="{BB962C8B-B14F-4D97-AF65-F5344CB8AC3E}">
        <p14:creationId xmlns:p14="http://schemas.microsoft.com/office/powerpoint/2010/main" val="354965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9</a:t>
            </a:fld>
            <a:endParaRPr lang="en-US" altLang="en-US"/>
          </a:p>
        </p:txBody>
      </p:sp>
    </p:spTree>
    <p:extLst>
      <p:ext uri="{BB962C8B-B14F-4D97-AF65-F5344CB8AC3E}">
        <p14:creationId xmlns:p14="http://schemas.microsoft.com/office/powerpoint/2010/main" val="404526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1B73912-B9B7-084A-B299-4C4347CA0E8C}" type="slidenum">
              <a:rPr lang="en-US" altLang="en-US" smtClean="0"/>
              <a:pPr>
                <a:defRPr/>
              </a:pPr>
              <a:t>10</a:t>
            </a:fld>
            <a:endParaRPr lang="en-US" altLang="en-US"/>
          </a:p>
        </p:txBody>
      </p:sp>
    </p:spTree>
    <p:extLst>
      <p:ext uri="{BB962C8B-B14F-4D97-AF65-F5344CB8AC3E}">
        <p14:creationId xmlns:p14="http://schemas.microsoft.com/office/powerpoint/2010/main" val="2258865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762307" y="914401"/>
            <a:ext cx="4805916" cy="5018566"/>
          </a:xfrm>
        </p:spPr>
        <p:txBody>
          <a:bodyPr>
            <a:normAutofit/>
          </a:bodyPr>
          <a:lstStyle>
            <a:lvl1pPr algn="ctr">
              <a:lnSpc>
                <a:spcPct val="100000"/>
              </a:lnSpc>
              <a:defRPr sz="4400">
                <a:solidFill>
                  <a:srgbClr val="E89576"/>
                </a:solidFill>
              </a:defRPr>
            </a:lvl1pPr>
          </a:lstStyle>
          <a:p>
            <a:r>
              <a:rPr lang="en-US"/>
              <a:t>Click to edit Master title style</a:t>
            </a:r>
            <a:endParaRPr lang="en-US" dirty="0"/>
          </a:p>
        </p:txBody>
      </p:sp>
    </p:spTree>
    <p:extLst>
      <p:ext uri="{BB962C8B-B14F-4D97-AF65-F5344CB8AC3E}">
        <p14:creationId xmlns:p14="http://schemas.microsoft.com/office/powerpoint/2010/main" val="64658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1AD57-F60C-F749-9693-138E001B8B0B}"/>
              </a:ext>
            </a:extLst>
          </p:cNvPr>
          <p:cNvPicPr>
            <a:picLocks noChangeAspect="1"/>
          </p:cNvPicPr>
          <p:nvPr userDrawn="1"/>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6B4FD5C8-AF9E-4B43-85A6-7F29A5C3DD76}"/>
              </a:ext>
            </a:extLst>
          </p:cNvPr>
          <p:cNvSpPr/>
          <p:nvPr userDrawn="1"/>
        </p:nvSpPr>
        <p:spPr>
          <a:xfrm>
            <a:off x="-22225" y="1130300"/>
            <a:ext cx="4071938" cy="4559300"/>
          </a:xfrm>
          <a:prstGeom prst="rect">
            <a:avLst/>
          </a:prstGeom>
          <a:solidFill>
            <a:schemeClr val="tx1">
              <a:alpha val="73000"/>
            </a:schemeClr>
          </a:solidFill>
          <a:ln>
            <a:noFill/>
          </a:ln>
          <a:effectLst>
            <a:outerShdw blurRad="393700" dist="50800" dir="114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8DC3EA67-449B-E54A-B080-2F627FEBEAAA}"/>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A63843A6-5FC2-5945-B8A0-15B5398A01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rgbClr val="E8957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2D6B7F86-9CD6-CC46-BDBD-C2764BFA59AC}"/>
              </a:ext>
            </a:extLst>
          </p:cNvPr>
          <p:cNvSpPr>
            <a:spLocks noGrp="1"/>
          </p:cNvSpPr>
          <p:nvPr>
            <p:ph type="sldNum" sz="quarter" idx="10"/>
          </p:nvPr>
        </p:nvSpPr>
        <p:spPr>
          <a:xfrm>
            <a:off x="9890125" y="6356350"/>
            <a:ext cx="1143000" cy="368300"/>
          </a:xfrm>
        </p:spPr>
        <p:txBody>
          <a:bodyPr/>
          <a:lstStyle>
            <a:lvl1pPr>
              <a:defRPr/>
            </a:lvl1pPr>
          </a:lstStyle>
          <a:p>
            <a:pPr>
              <a:defRPr/>
            </a:pPr>
            <a:fld id="{911D56BD-FF35-5845-A858-DD99D8FD6DD4}" type="slidenum">
              <a:rPr lang="en-US" altLang="en-US"/>
              <a:pPr>
                <a:defRPr/>
              </a:pPr>
              <a:t>‹#›</a:t>
            </a:fld>
            <a:endParaRPr lang="en-US" altLang="en-US"/>
          </a:p>
        </p:txBody>
      </p:sp>
    </p:spTree>
    <p:extLst>
      <p:ext uri="{BB962C8B-B14F-4D97-AF65-F5344CB8AC3E}">
        <p14:creationId xmlns:p14="http://schemas.microsoft.com/office/powerpoint/2010/main" val="74090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642F4D-D2A0-E241-91CA-FF1303E1921B}"/>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C505B35A-51E7-874B-8EBA-35A23CC7FB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0C18BB47-3698-1F48-9C72-E54FE4C7CD29}"/>
              </a:ext>
            </a:extLst>
          </p:cNvPr>
          <p:cNvSpPr>
            <a:spLocks noGrp="1"/>
          </p:cNvSpPr>
          <p:nvPr>
            <p:ph type="sldNum" sz="quarter" idx="10"/>
          </p:nvPr>
        </p:nvSpPr>
        <p:spPr/>
        <p:txBody>
          <a:bodyPr/>
          <a:lstStyle>
            <a:lvl1pPr>
              <a:defRPr/>
            </a:lvl1pPr>
          </a:lstStyle>
          <a:p>
            <a:pPr>
              <a:defRPr/>
            </a:pPr>
            <a:fld id="{0CEB0572-8CBC-9C44-9FF9-48B53DED16CB}" type="slidenum">
              <a:rPr lang="en-US" altLang="en-US"/>
              <a:pPr>
                <a:defRPr/>
              </a:pPr>
              <a:t>‹#›</a:t>
            </a:fld>
            <a:endParaRPr lang="en-US" altLang="en-US"/>
          </a:p>
        </p:txBody>
      </p:sp>
    </p:spTree>
    <p:extLst>
      <p:ext uri="{BB962C8B-B14F-4D97-AF65-F5344CB8AC3E}">
        <p14:creationId xmlns:p14="http://schemas.microsoft.com/office/powerpoint/2010/main" val="351618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AE0868-9C06-B248-BC15-466B850955E3}"/>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CA7657D-9BC4-AD4B-A8C3-7AB11BF096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90EE004-67D3-AE41-94D9-04B36B6B28D8}"/>
              </a:ext>
            </a:extLst>
          </p:cNvPr>
          <p:cNvSpPr>
            <a:spLocks noGrp="1"/>
          </p:cNvSpPr>
          <p:nvPr>
            <p:ph type="sldNum" sz="quarter" idx="10"/>
          </p:nvPr>
        </p:nvSpPr>
        <p:spPr/>
        <p:txBody>
          <a:bodyPr/>
          <a:lstStyle>
            <a:lvl1pPr>
              <a:defRPr/>
            </a:lvl1pPr>
          </a:lstStyle>
          <a:p>
            <a:pPr>
              <a:defRPr/>
            </a:pPr>
            <a:fld id="{B5AAC240-3AD5-A24F-966A-E5C017D52667}" type="slidenum">
              <a:rPr lang="en-US" altLang="en-US"/>
              <a:pPr>
                <a:defRPr/>
              </a:pPr>
              <a:t>‹#›</a:t>
            </a:fld>
            <a:endParaRPr lang="en-US" altLang="en-US"/>
          </a:p>
        </p:txBody>
      </p:sp>
    </p:spTree>
    <p:extLst>
      <p:ext uri="{BB962C8B-B14F-4D97-AF65-F5344CB8AC3E}">
        <p14:creationId xmlns:p14="http://schemas.microsoft.com/office/powerpoint/2010/main" val="37901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D64E7467-753A-584F-A4C1-6BB5CFBF9F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5B2B3-CE76-6D45-923E-8D8B8D7721EE}"/>
              </a:ext>
            </a:extLst>
          </p:cNvPr>
          <p:cNvSpPr>
            <a:spLocks noGrp="1"/>
          </p:cNvSpPr>
          <p:nvPr>
            <p:ph type="sldNum" sz="quarter" idx="10"/>
          </p:nvPr>
        </p:nvSpPr>
        <p:spPr>
          <a:xfrm>
            <a:off x="10298113" y="6356350"/>
            <a:ext cx="1055687" cy="365125"/>
          </a:xfrm>
        </p:spPr>
        <p:txBody>
          <a:bodyPr/>
          <a:lstStyle>
            <a:lvl1pPr>
              <a:defRPr/>
            </a:lvl1pPr>
          </a:lstStyle>
          <a:p>
            <a:pPr>
              <a:defRPr/>
            </a:pPr>
            <a:fld id="{C4825D2C-70F7-7749-8A8E-BF06BD5FF79E}" type="slidenum">
              <a:rPr lang="en-US" altLang="en-US"/>
              <a:pPr>
                <a:defRPr/>
              </a:pPr>
              <a:t>‹#›</a:t>
            </a:fld>
            <a:endParaRPr lang="en-US" altLang="en-US"/>
          </a:p>
        </p:txBody>
      </p:sp>
    </p:spTree>
    <p:extLst>
      <p:ext uri="{BB962C8B-B14F-4D97-AF65-F5344CB8AC3E}">
        <p14:creationId xmlns:p14="http://schemas.microsoft.com/office/powerpoint/2010/main" val="3924443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184014-C0D6-B442-AEF0-2C9019B3B67C}"/>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D35299-580B-0D44-9DD9-BE1637AD3F8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B89D5817-12ED-374B-8017-4F45996639E5}"/>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644421B9-2206-154B-8E3A-A23E2A737D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dt="0"/>
  <p:txStyles>
    <p:titleStyle>
      <a:lvl1pPr algn="l" rtl="0" eaLnBrk="1" fontAlgn="base" hangingPunct="1">
        <a:lnSpc>
          <a:spcPct val="90000"/>
        </a:lnSpc>
        <a:spcBef>
          <a:spcPct val="0"/>
        </a:spcBef>
        <a:spcAft>
          <a:spcPct val="0"/>
        </a:spcAft>
        <a:defRPr sz="4400" kern="1200">
          <a:solidFill>
            <a:srgbClr val="10476C"/>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cue.usc.edu/about/equity/equity-mindedness/" TargetMode="External"/><Relationship Id="rId2" Type="http://schemas.openxmlformats.org/officeDocument/2006/relationships/hyperlink" Target="https://independentsector.org/resource/why-diversity-equity-and-inclusion-matte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9Qu2_IktxNY?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5C1C-665F-3341-9B83-B2B9ACF78ACD}"/>
              </a:ext>
            </a:extLst>
          </p:cNvPr>
          <p:cNvSpPr>
            <a:spLocks noGrp="1"/>
          </p:cNvSpPr>
          <p:nvPr>
            <p:ph type="title"/>
          </p:nvPr>
        </p:nvSpPr>
        <p:spPr>
          <a:xfrm>
            <a:off x="5938887" y="433633"/>
            <a:ext cx="6402334" cy="5499334"/>
          </a:xfrm>
        </p:spPr>
        <p:txBody>
          <a:bodyPr>
            <a:normAutofit fontScale="90000"/>
          </a:bodyPr>
          <a:lstStyle/>
          <a:p>
            <a:br>
              <a:rPr lang="en-US" sz="3100" dirty="0"/>
            </a:br>
            <a:br>
              <a:rPr lang="en-US" sz="3100" dirty="0"/>
            </a:br>
            <a:br>
              <a:rPr lang="en-US" sz="3100" dirty="0"/>
            </a:br>
            <a:r>
              <a:rPr lang="en-US" sz="2700" b="1" dirty="0"/>
              <a:t>Curriculum Development for Noncredit </a:t>
            </a:r>
            <a:br>
              <a:rPr lang="en-US" sz="2700" b="1" dirty="0"/>
            </a:br>
            <a:r>
              <a:rPr lang="en-US" sz="2700" b="1" dirty="0"/>
              <a:t>and CTE Through an Equity Lens</a:t>
            </a:r>
            <a:br>
              <a:rPr lang="en-US" sz="2700" dirty="0"/>
            </a:br>
            <a:br>
              <a:rPr lang="en-US" sz="2700" dirty="0"/>
            </a:br>
            <a:r>
              <a:rPr lang="en-US" sz="2700" dirty="0"/>
              <a:t>Saturday, May 1, 2021</a:t>
            </a:r>
            <a:br>
              <a:rPr lang="en-US" sz="2700" dirty="0"/>
            </a:br>
            <a:r>
              <a:rPr lang="en-US" sz="2700" dirty="0"/>
              <a:t>2:00 p.m. to 3:00 p.m.</a:t>
            </a:r>
            <a:br>
              <a:rPr lang="en-US" sz="2700" dirty="0"/>
            </a:br>
            <a:r>
              <a:rPr lang="en-US" sz="2700" dirty="0"/>
              <a:t>Breakout Session 6</a:t>
            </a:r>
            <a:br>
              <a:rPr lang="en-US" sz="3100" dirty="0"/>
            </a:br>
            <a:br>
              <a:rPr lang="en-US" sz="3100" dirty="0"/>
            </a:br>
            <a:br>
              <a:rPr lang="en-US" dirty="0"/>
            </a:br>
            <a:br>
              <a:rPr lang="en-US" dirty="0"/>
            </a:br>
            <a:endParaRPr lang="en-US" dirty="0"/>
          </a:p>
        </p:txBody>
      </p:sp>
    </p:spTree>
    <p:extLst>
      <p:ext uri="{BB962C8B-B14F-4D97-AF65-F5344CB8AC3E}">
        <p14:creationId xmlns:p14="http://schemas.microsoft.com/office/powerpoint/2010/main" val="220029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925195"/>
          </a:xfrm>
        </p:spPr>
        <p:txBody>
          <a:bodyPr/>
          <a:lstStyle/>
          <a:p>
            <a:r>
              <a:rPr lang="en-US" dirty="0"/>
              <a:t>Recognizing Obstacles to Equity-Mindedness </a:t>
            </a:r>
          </a:p>
        </p:txBody>
      </p:sp>
      <p:sp>
        <p:nvSpPr>
          <p:cNvPr id="3" name="Content Placeholder 2"/>
          <p:cNvSpPr>
            <a:spLocks noGrp="1"/>
          </p:cNvSpPr>
          <p:nvPr>
            <p:ph sz="half" idx="1"/>
          </p:nvPr>
        </p:nvSpPr>
        <p:spPr>
          <a:xfrm>
            <a:off x="1277650" y="1361440"/>
            <a:ext cx="10058400" cy="4826000"/>
          </a:xfrm>
        </p:spPr>
        <p:txBody>
          <a:bodyPr/>
          <a:lstStyle/>
          <a:p>
            <a:pPr marL="0" indent="0">
              <a:buNone/>
            </a:pPr>
            <a:r>
              <a:rPr lang="en-US" altLang="en-US" sz="2200" i="1" dirty="0"/>
              <a:t>The English department chair at Anywhere College notices that a large number of African American &amp; </a:t>
            </a:r>
            <a:r>
              <a:rPr lang="en-US" altLang="en-US" sz="2200" i="1" dirty="0" err="1"/>
              <a:t>Latinx</a:t>
            </a:r>
            <a:r>
              <a:rPr lang="en-US" altLang="en-US" sz="2200" i="1" dirty="0"/>
              <a:t> students who are placed in the departments basic skills English/Writing courses do not proceed to credit-level courses. She provides the data at a department meeting for discussion. One faculty member says. “This has nothing to do with race.” Other say, “I teach students. I don’t care whether they are white, black, or purple.” or “Maybe these students are not predisposed to doing well in English because their brains are not wired that way”</a:t>
            </a:r>
          </a:p>
          <a:p>
            <a:pPr marL="0" indent="0">
              <a:spcBef>
                <a:spcPct val="0"/>
              </a:spcBef>
              <a:buNone/>
            </a:pPr>
            <a:endParaRPr lang="en-US" altLang="en-US" i="1" dirty="0"/>
          </a:p>
          <a:p>
            <a:pPr marL="0" indent="0">
              <a:spcBef>
                <a:spcPct val="0"/>
              </a:spcBef>
              <a:buNone/>
            </a:pPr>
            <a:r>
              <a:rPr lang="en-US" altLang="en-US" sz="2000" b="1" i="1" dirty="0">
                <a:latin typeface="Calibri" panose="020F0502020204030204" pitchFamily="34" charset="0"/>
                <a:ea typeface="Calibri" panose="020F0502020204030204" pitchFamily="34" charset="0"/>
                <a:cs typeface="Times New Roman" panose="02020603050405020304" pitchFamily="18" charset="0"/>
              </a:rPr>
              <a:t>Identify the obstacle most relevant to this scenario</a:t>
            </a:r>
            <a:endParaRPr lang="en-US" altLang="en-US"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Bef>
                <a:spcPct val="0"/>
              </a:spcBef>
              <a:buFont typeface="+mj-lt"/>
              <a:buAutoNum type="arabicPeriod"/>
            </a:pPr>
            <a:r>
              <a:rPr lang="en-US" altLang="en-US" sz="2000" dirty="0">
                <a:latin typeface="Calibri" panose="020F0502020204030204" pitchFamily="34" charset="0"/>
                <a:ea typeface="Calibri" panose="020F0502020204030204" pitchFamily="34" charset="0"/>
                <a:cs typeface="Times New Roman" panose="02020603050405020304" pitchFamily="18" charset="0"/>
              </a:rPr>
              <a:t>Claiming to Not See Race or Skirting Around Race</a:t>
            </a:r>
          </a:p>
          <a:p>
            <a:pPr marL="457200" indent="-457200">
              <a:spcBef>
                <a:spcPct val="0"/>
              </a:spcBef>
              <a:buFont typeface="+mj-lt"/>
              <a:buAutoNum type="arabicPeriod"/>
            </a:pPr>
            <a:r>
              <a:rPr lang="en-US" altLang="en-US" sz="2000" dirty="0">
                <a:latin typeface="Calibri" panose="020F0502020204030204" pitchFamily="34" charset="0"/>
                <a:ea typeface="Calibri" panose="020F0502020204030204" pitchFamily="34" charset="0"/>
                <a:cs typeface="Times New Roman" panose="02020603050405020304" pitchFamily="18" charset="0"/>
              </a:rPr>
              <a:t>Not Being Able or Willing to Notice Racialized Consequences</a:t>
            </a:r>
          </a:p>
          <a:p>
            <a:pPr marL="457200" indent="-457200">
              <a:spcBef>
                <a:spcPct val="0"/>
              </a:spcBef>
              <a:buFont typeface="+mj-lt"/>
              <a:buAutoNum type="arabicPeriod"/>
            </a:pPr>
            <a:r>
              <a:rPr lang="en-US" altLang="en-US" sz="2000" dirty="0">
                <a:latin typeface="Calibri" panose="020F0502020204030204" pitchFamily="34" charset="0"/>
                <a:ea typeface="Calibri" panose="020F0502020204030204" pitchFamily="34" charset="0"/>
                <a:cs typeface="Times New Roman" panose="02020603050405020304" pitchFamily="18" charset="0"/>
              </a:rPr>
              <a:t>The Pervasiveness of White Privilege &amp; Institutionalized Racism</a:t>
            </a:r>
          </a:p>
          <a:p>
            <a:pPr marL="457200" indent="-457200">
              <a:spcBef>
                <a:spcPct val="0"/>
              </a:spcBef>
              <a:buFont typeface="+mj-lt"/>
              <a:buAutoNum type="arabicPeriod"/>
            </a:pPr>
            <a:r>
              <a:rPr lang="en-US" altLang="en-US" sz="2000" dirty="0">
                <a:latin typeface="Calibri" panose="020F0502020204030204" pitchFamily="34" charset="0"/>
                <a:ea typeface="Calibri" panose="020F0502020204030204" pitchFamily="34" charset="0"/>
                <a:cs typeface="Times New Roman" panose="02020603050405020304" pitchFamily="18" charset="0"/>
              </a:rPr>
              <a:t>The Myth of Universalism</a:t>
            </a:r>
          </a:p>
          <a:p>
            <a:pPr marL="457200" indent="-457200">
              <a:spcBef>
                <a:spcPct val="0"/>
              </a:spcBef>
              <a:buFont typeface="+mj-lt"/>
              <a:buAutoNum type="arabicPeriod"/>
            </a:pPr>
            <a:r>
              <a:rPr lang="en-US" altLang="en-US" sz="2000" dirty="0">
                <a:latin typeface="Calibri" panose="020F0502020204030204" pitchFamily="34" charset="0"/>
                <a:ea typeface="Calibri" panose="020F0502020204030204" pitchFamily="34" charset="0"/>
                <a:cs typeface="Times New Roman" panose="02020603050405020304" pitchFamily="18" charset="0"/>
              </a:rPr>
              <a:t>Seeing Racial Inequities as a Reflection of Academic Deficiency</a:t>
            </a:r>
            <a:r>
              <a:rPr lang="en-US" alt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alt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B5AAC240-3AD5-A24F-966A-E5C017D52667}" type="slidenum">
              <a:rPr lang="en-US" altLang="en-US" smtClean="0"/>
              <a:pPr>
                <a:defRPr/>
              </a:pPr>
              <a:t>10</a:t>
            </a:fld>
            <a:endParaRPr lang="en-US" altLang="en-US"/>
          </a:p>
        </p:txBody>
      </p:sp>
    </p:spTree>
    <p:extLst>
      <p:ext uri="{BB962C8B-B14F-4D97-AF65-F5344CB8AC3E}">
        <p14:creationId xmlns:p14="http://schemas.microsoft.com/office/powerpoint/2010/main" val="12529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0F2A-BAA8-41D2-AC18-7882FCB3B66E}"/>
              </a:ext>
            </a:extLst>
          </p:cNvPr>
          <p:cNvSpPr>
            <a:spLocks noGrp="1"/>
          </p:cNvSpPr>
          <p:nvPr>
            <p:ph type="title"/>
          </p:nvPr>
        </p:nvSpPr>
        <p:spPr>
          <a:xfrm>
            <a:off x="1277650" y="365125"/>
            <a:ext cx="10046043" cy="1325563"/>
          </a:xfrm>
        </p:spPr>
        <p:txBody>
          <a:bodyPr wrap="square" anchor="b">
            <a:normAutofit/>
          </a:bodyPr>
          <a:lstStyle/>
          <a:p>
            <a:r>
              <a:rPr lang="en-US"/>
              <a:t>What does it mean to be an “equity-minded practitioner”?</a:t>
            </a:r>
            <a:endParaRPr lang="en-US" dirty="0"/>
          </a:p>
        </p:txBody>
      </p:sp>
      <p:pic>
        <p:nvPicPr>
          <p:cNvPr id="2050" name="Picture 2">
            <a:extLst>
              <a:ext uri="{FF2B5EF4-FFF2-40B4-BE49-F238E27FC236}">
                <a16:creationId xmlns:a16="http://schemas.microsoft.com/office/drawing/2014/main" id="{30A8084C-90A7-4DE4-8FBB-637DBC62882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277650" y="2092662"/>
            <a:ext cx="4922537" cy="3802659"/>
          </a:xfrm>
          <a:prstGeom prst="rect">
            <a:avLst/>
          </a:prstGeom>
          <a:solidFill>
            <a:srgbClr val="FFFFFF"/>
          </a:solidFill>
        </p:spPr>
      </p:pic>
      <p:sp>
        <p:nvSpPr>
          <p:cNvPr id="71" name="Content Placeholder 3">
            <a:extLst>
              <a:ext uri="{FF2B5EF4-FFF2-40B4-BE49-F238E27FC236}">
                <a16:creationId xmlns:a16="http://schemas.microsoft.com/office/drawing/2014/main" id="{32C6AF60-56E5-431C-A9AD-6F6B9063DEAA}"/>
              </a:ext>
            </a:extLst>
          </p:cNvPr>
          <p:cNvSpPr>
            <a:spLocks noGrp="1"/>
          </p:cNvSpPr>
          <p:nvPr>
            <p:ph sz="quarter" idx="4"/>
          </p:nvPr>
        </p:nvSpPr>
        <p:spPr>
          <a:xfrm>
            <a:off x="6388259" y="1798320"/>
            <a:ext cx="4948881" cy="4391343"/>
          </a:xfrm>
        </p:spPr>
        <p:txBody>
          <a:bodyPr wrap="square" anchor="t">
            <a:normAutofit/>
          </a:bodyPr>
          <a:lstStyle/>
          <a:p>
            <a:r>
              <a:rPr lang="en-US" sz="2000" dirty="0"/>
              <a:t>Evaluate their practices for effectiveness</a:t>
            </a:r>
          </a:p>
          <a:p>
            <a:r>
              <a:rPr lang="en-US" sz="2000" dirty="0"/>
              <a:t>Recognize inequity as something they can control</a:t>
            </a:r>
          </a:p>
          <a:p>
            <a:r>
              <a:rPr lang="en-US" sz="2000" dirty="0"/>
              <a:t>Question their assumptions</a:t>
            </a:r>
          </a:p>
          <a:p>
            <a:r>
              <a:rPr lang="en-US" sz="2000" dirty="0"/>
              <a:t>Recognize stereotypes that hinder student success</a:t>
            </a:r>
          </a:p>
          <a:p>
            <a:r>
              <a:rPr lang="en-US" sz="2000" dirty="0"/>
              <a:t>Fix what is broken</a:t>
            </a:r>
          </a:p>
          <a:p>
            <a:r>
              <a:rPr lang="en-US" sz="2000" dirty="0"/>
              <a:t>Hold themselves accountable for student success</a:t>
            </a:r>
          </a:p>
          <a:p>
            <a:r>
              <a:rPr lang="en-US" sz="1600" dirty="0">
                <a:solidFill>
                  <a:schemeClr val="accent1"/>
                </a:solidFill>
              </a:rPr>
              <a:t>https://cue.usc.edu/about/equity/equity-mindedness/</a:t>
            </a:r>
          </a:p>
          <a:p>
            <a:endParaRPr lang="en-US" sz="2000" dirty="0"/>
          </a:p>
          <a:p>
            <a:endParaRPr lang="en-US" sz="2000" dirty="0"/>
          </a:p>
        </p:txBody>
      </p:sp>
      <p:sp>
        <p:nvSpPr>
          <p:cNvPr id="5" name="Slide Number Placeholder 4">
            <a:extLst>
              <a:ext uri="{FF2B5EF4-FFF2-40B4-BE49-F238E27FC236}">
                <a16:creationId xmlns:a16="http://schemas.microsoft.com/office/drawing/2014/main" id="{18711666-997F-4796-B3AA-59B751E6EF9B}"/>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CEB0572-8CBC-9C44-9FF9-48B53DED16CB}" type="slidenum">
              <a:rPr lang="en-US" altLang="en-US" smtClean="0"/>
              <a:pPr>
                <a:spcAft>
                  <a:spcPts val="600"/>
                </a:spcAft>
                <a:defRPr/>
              </a:pPr>
              <a:t>11</a:t>
            </a:fld>
            <a:endParaRPr lang="en-US" altLang="en-US"/>
          </a:p>
        </p:txBody>
      </p:sp>
    </p:spTree>
    <p:extLst>
      <p:ext uri="{BB962C8B-B14F-4D97-AF65-F5344CB8AC3E}">
        <p14:creationId xmlns:p14="http://schemas.microsoft.com/office/powerpoint/2010/main" val="407034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an equity-minded practitioner approach this opportunity?</a:t>
            </a:r>
          </a:p>
        </p:txBody>
      </p:sp>
      <p:sp>
        <p:nvSpPr>
          <p:cNvPr id="3" name="Content Placeholder 2"/>
          <p:cNvSpPr>
            <a:spLocks noGrp="1"/>
          </p:cNvSpPr>
          <p:nvPr>
            <p:ph sz="half" idx="1"/>
          </p:nvPr>
        </p:nvSpPr>
        <p:spPr/>
        <p:txBody>
          <a:bodyPr/>
          <a:lstStyle/>
          <a:p>
            <a:r>
              <a:rPr lang="en-US" altLang="en-US" i="1" dirty="0"/>
              <a:t>The English department chair at Anywhere College notices that a large number of African American &amp; </a:t>
            </a:r>
            <a:r>
              <a:rPr lang="en-US" altLang="en-US" i="1" dirty="0" err="1"/>
              <a:t>Latinx</a:t>
            </a:r>
            <a:r>
              <a:rPr lang="en-US" altLang="en-US" i="1" dirty="0"/>
              <a:t> students who are placed in the departments basic skills English/Writing courses do not proceed to credit-level courses. She provides the data at a department meeting for discussion. One faculty member says. “This has nothing to do with race.” Other say, “I teach students. I don’t care whether they are white, black, or purple.” or “Maybe these students are not predisposed to doing well in English because their brains are not wired that way”</a:t>
            </a:r>
          </a:p>
          <a:p>
            <a:endParaRPr lang="en-US" dirty="0"/>
          </a:p>
        </p:txBody>
      </p:sp>
      <p:sp>
        <p:nvSpPr>
          <p:cNvPr id="4" name="Slide Number Placeholder 3"/>
          <p:cNvSpPr>
            <a:spLocks noGrp="1"/>
          </p:cNvSpPr>
          <p:nvPr>
            <p:ph type="sldNum" sz="quarter" idx="10"/>
          </p:nvPr>
        </p:nvSpPr>
        <p:spPr/>
        <p:txBody>
          <a:bodyPr/>
          <a:lstStyle/>
          <a:p>
            <a:pPr>
              <a:defRPr/>
            </a:pPr>
            <a:fld id="{B5AAC240-3AD5-A24F-966A-E5C017D52667}" type="slidenum">
              <a:rPr lang="en-US" altLang="en-US" smtClean="0"/>
              <a:pPr>
                <a:defRPr/>
              </a:pPr>
              <a:t>12</a:t>
            </a:fld>
            <a:endParaRPr lang="en-US" altLang="en-US"/>
          </a:p>
        </p:txBody>
      </p:sp>
    </p:spTree>
    <p:extLst>
      <p:ext uri="{BB962C8B-B14F-4D97-AF65-F5344CB8AC3E}">
        <p14:creationId xmlns:p14="http://schemas.microsoft.com/office/powerpoint/2010/main" val="155764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5BC4-6976-44C2-B5CB-B4973E7B2B26}"/>
              </a:ext>
            </a:extLst>
          </p:cNvPr>
          <p:cNvSpPr>
            <a:spLocks noGrp="1"/>
          </p:cNvSpPr>
          <p:nvPr>
            <p:ph type="title"/>
          </p:nvPr>
        </p:nvSpPr>
        <p:spPr/>
        <p:txBody>
          <a:bodyPr/>
          <a:lstStyle/>
          <a:p>
            <a:r>
              <a:rPr lang="en-US" dirty="0"/>
              <a:t>What Makes a Course Equity-Minded?</a:t>
            </a:r>
          </a:p>
        </p:txBody>
      </p:sp>
      <p:sp>
        <p:nvSpPr>
          <p:cNvPr id="3" name="Content Placeholder 2">
            <a:extLst>
              <a:ext uri="{FF2B5EF4-FFF2-40B4-BE49-F238E27FC236}">
                <a16:creationId xmlns:a16="http://schemas.microsoft.com/office/drawing/2014/main" id="{33498C22-3ADE-4F52-BF64-008A626EB566}"/>
              </a:ext>
            </a:extLst>
          </p:cNvPr>
          <p:cNvSpPr>
            <a:spLocks noGrp="1"/>
          </p:cNvSpPr>
          <p:nvPr>
            <p:ph sz="half" idx="1"/>
          </p:nvPr>
        </p:nvSpPr>
        <p:spPr/>
        <p:txBody>
          <a:bodyPr/>
          <a:lstStyle/>
          <a:p>
            <a:r>
              <a:rPr lang="en-US" dirty="0"/>
              <a:t>Equity is embedded in the course design from start to finish. It is reflected in every aspect of the course including but not limited to the title, description, learning outcomes, and theoretical perspective.</a:t>
            </a:r>
          </a:p>
          <a:p>
            <a:r>
              <a:rPr lang="en-US" dirty="0"/>
              <a:t>Incorporate the identities and lived experiences of students who have been disproportionately-impacted in education.</a:t>
            </a:r>
          </a:p>
          <a:p>
            <a:r>
              <a:rPr lang="en-US" dirty="0"/>
              <a:t>Prioritizes community and collaboration as opposed to competitiveness.</a:t>
            </a:r>
          </a:p>
          <a:p>
            <a:r>
              <a:rPr lang="en-US" dirty="0"/>
              <a:t>Students and instructors have opportunities to learn from each other.</a:t>
            </a:r>
          </a:p>
          <a:p>
            <a:r>
              <a:rPr lang="en-US" dirty="0"/>
              <a:t>A variety of strategies are used to assess student learning.</a:t>
            </a:r>
          </a:p>
          <a:p>
            <a:pPr marL="0" indent="0">
              <a:buNone/>
            </a:pPr>
            <a:endParaRPr lang="en-US" dirty="0"/>
          </a:p>
          <a:p>
            <a:pPr marL="0" indent="0">
              <a:buNone/>
            </a:pPr>
            <a:r>
              <a:rPr lang="en-US" sz="1600" dirty="0">
                <a:solidFill>
                  <a:schemeClr val="accent1"/>
                </a:solidFill>
              </a:rPr>
              <a:t>Adapted from the work of Frank Harris III</a:t>
            </a:r>
          </a:p>
          <a:p>
            <a:pPr marL="0" indent="0">
              <a:buNone/>
            </a:pPr>
            <a:endParaRPr lang="en-US" dirty="0"/>
          </a:p>
        </p:txBody>
      </p:sp>
      <p:sp>
        <p:nvSpPr>
          <p:cNvPr id="4" name="Slide Number Placeholder 3">
            <a:extLst>
              <a:ext uri="{FF2B5EF4-FFF2-40B4-BE49-F238E27FC236}">
                <a16:creationId xmlns:a16="http://schemas.microsoft.com/office/drawing/2014/main" id="{8232ABD0-DEF5-4BA8-ABB3-DD7D6F83D768}"/>
              </a:ext>
            </a:extLst>
          </p:cNvPr>
          <p:cNvSpPr>
            <a:spLocks noGrp="1"/>
          </p:cNvSpPr>
          <p:nvPr>
            <p:ph type="sldNum" sz="quarter" idx="10"/>
          </p:nvPr>
        </p:nvSpPr>
        <p:spPr/>
        <p:txBody>
          <a:bodyPr/>
          <a:lstStyle/>
          <a:p>
            <a:pPr>
              <a:defRPr/>
            </a:pPr>
            <a:fld id="{B5AAC240-3AD5-A24F-966A-E5C017D52667}" type="slidenum">
              <a:rPr lang="en-US" altLang="en-US" smtClean="0"/>
              <a:pPr>
                <a:defRPr/>
              </a:pPr>
              <a:t>13</a:t>
            </a:fld>
            <a:endParaRPr lang="en-US" altLang="en-US"/>
          </a:p>
        </p:txBody>
      </p:sp>
    </p:spTree>
    <p:extLst>
      <p:ext uri="{BB962C8B-B14F-4D97-AF65-F5344CB8AC3E}">
        <p14:creationId xmlns:p14="http://schemas.microsoft.com/office/powerpoint/2010/main" val="260193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0641-411E-4A21-AD83-42BD1EBF15A7}"/>
              </a:ext>
            </a:extLst>
          </p:cNvPr>
          <p:cNvSpPr>
            <a:spLocks noGrp="1"/>
          </p:cNvSpPr>
          <p:nvPr>
            <p:ph type="title"/>
          </p:nvPr>
        </p:nvSpPr>
        <p:spPr/>
        <p:txBody>
          <a:bodyPr/>
          <a:lstStyle/>
          <a:p>
            <a:r>
              <a:rPr lang="en-US" dirty="0"/>
              <a:t>What Makes a Course Equity-Minded? (cont.)</a:t>
            </a:r>
          </a:p>
        </p:txBody>
      </p:sp>
      <p:sp>
        <p:nvSpPr>
          <p:cNvPr id="3" name="Content Placeholder 2">
            <a:extLst>
              <a:ext uri="{FF2B5EF4-FFF2-40B4-BE49-F238E27FC236}">
                <a16:creationId xmlns:a16="http://schemas.microsoft.com/office/drawing/2014/main" id="{9499C06C-11A6-4CDC-9842-EB07A59D12C8}"/>
              </a:ext>
            </a:extLst>
          </p:cNvPr>
          <p:cNvSpPr>
            <a:spLocks noGrp="1"/>
          </p:cNvSpPr>
          <p:nvPr>
            <p:ph sz="half" idx="1"/>
          </p:nvPr>
        </p:nvSpPr>
        <p:spPr/>
        <p:txBody>
          <a:bodyPr/>
          <a:lstStyle/>
          <a:p>
            <a:r>
              <a:rPr lang="en-US" dirty="0"/>
              <a:t>A variety of pedagogies are used to address a range of learning strengths and styles.</a:t>
            </a:r>
          </a:p>
          <a:p>
            <a:r>
              <a:rPr lang="en-US" dirty="0"/>
              <a:t>Content is relevant and facilitates real-world problem-solving.</a:t>
            </a:r>
          </a:p>
          <a:p>
            <a:r>
              <a:rPr lang="en-US" dirty="0"/>
              <a:t>Relationship building, intentional outreach, validation, humanizing practices, and race consciousness are embedded in the course.</a:t>
            </a:r>
          </a:p>
          <a:p>
            <a:r>
              <a:rPr lang="en-US" dirty="0"/>
              <a:t>Critical resources are made available at the start of the course.</a:t>
            </a:r>
          </a:p>
          <a:p>
            <a:r>
              <a:rPr lang="en-US" dirty="0"/>
              <a:t>Course policies relating to grading, attendance, participation, required texts, and the submission of assignments do not disadvantage disproportionately impacted students.</a:t>
            </a:r>
          </a:p>
          <a:p>
            <a:pPr marL="0" indent="0">
              <a:buNone/>
            </a:pPr>
            <a:endParaRPr lang="en-US" dirty="0"/>
          </a:p>
          <a:p>
            <a:pPr marL="0" indent="0">
              <a:buNone/>
            </a:pPr>
            <a:r>
              <a:rPr lang="en-US" sz="1600" dirty="0">
                <a:solidFill>
                  <a:schemeClr val="accent1"/>
                </a:solidFill>
              </a:rPr>
              <a:t>Adapted from the work of Frank Harris III</a:t>
            </a:r>
          </a:p>
        </p:txBody>
      </p:sp>
      <p:sp>
        <p:nvSpPr>
          <p:cNvPr id="4" name="Slide Number Placeholder 3">
            <a:extLst>
              <a:ext uri="{FF2B5EF4-FFF2-40B4-BE49-F238E27FC236}">
                <a16:creationId xmlns:a16="http://schemas.microsoft.com/office/drawing/2014/main" id="{2F00CD65-22F1-43B8-9DE1-AF9C5EAC902B}"/>
              </a:ext>
            </a:extLst>
          </p:cNvPr>
          <p:cNvSpPr>
            <a:spLocks noGrp="1"/>
          </p:cNvSpPr>
          <p:nvPr>
            <p:ph type="sldNum" sz="quarter" idx="10"/>
          </p:nvPr>
        </p:nvSpPr>
        <p:spPr/>
        <p:txBody>
          <a:bodyPr/>
          <a:lstStyle/>
          <a:p>
            <a:pPr>
              <a:defRPr/>
            </a:pPr>
            <a:fld id="{B5AAC240-3AD5-A24F-966A-E5C017D52667}" type="slidenum">
              <a:rPr lang="en-US" altLang="en-US" smtClean="0"/>
              <a:pPr>
                <a:defRPr/>
              </a:pPr>
              <a:t>14</a:t>
            </a:fld>
            <a:endParaRPr lang="en-US" altLang="en-US"/>
          </a:p>
        </p:txBody>
      </p:sp>
    </p:spTree>
    <p:extLst>
      <p:ext uri="{BB962C8B-B14F-4D97-AF65-F5344CB8AC3E}">
        <p14:creationId xmlns:p14="http://schemas.microsoft.com/office/powerpoint/2010/main" val="326054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1E7E-4182-4200-850E-76099D4E0E45}"/>
              </a:ext>
            </a:extLst>
          </p:cNvPr>
          <p:cNvSpPr>
            <a:spLocks noGrp="1"/>
          </p:cNvSpPr>
          <p:nvPr>
            <p:ph type="title"/>
          </p:nvPr>
        </p:nvSpPr>
        <p:spPr/>
        <p:txBody>
          <a:bodyPr/>
          <a:lstStyle/>
          <a:p>
            <a:r>
              <a:rPr lang="en-US" dirty="0"/>
              <a:t>Areas for Inquiry</a:t>
            </a:r>
          </a:p>
        </p:txBody>
      </p:sp>
      <p:sp>
        <p:nvSpPr>
          <p:cNvPr id="3" name="Content Placeholder 2">
            <a:extLst>
              <a:ext uri="{FF2B5EF4-FFF2-40B4-BE49-F238E27FC236}">
                <a16:creationId xmlns:a16="http://schemas.microsoft.com/office/drawing/2014/main" id="{EEC07C9C-121A-43CE-81C3-2B4450C3C488}"/>
              </a:ext>
            </a:extLst>
          </p:cNvPr>
          <p:cNvSpPr>
            <a:spLocks noGrp="1"/>
          </p:cNvSpPr>
          <p:nvPr>
            <p:ph sz="half" idx="1"/>
          </p:nvPr>
        </p:nvSpPr>
        <p:spPr/>
        <p:txBody>
          <a:bodyPr/>
          <a:lstStyle/>
          <a:p>
            <a:r>
              <a:rPr lang="en-US" dirty="0"/>
              <a:t>Title</a:t>
            </a:r>
          </a:p>
          <a:p>
            <a:r>
              <a:rPr lang="en-US" dirty="0"/>
              <a:t>Course Description</a:t>
            </a:r>
          </a:p>
          <a:p>
            <a:r>
              <a:rPr lang="en-US" dirty="0"/>
              <a:t>Learning Outcomes</a:t>
            </a:r>
          </a:p>
          <a:p>
            <a:r>
              <a:rPr lang="en-US" dirty="0"/>
              <a:t>Assessments</a:t>
            </a:r>
          </a:p>
          <a:p>
            <a:r>
              <a:rPr lang="en-US" dirty="0"/>
              <a:t>Discipline</a:t>
            </a:r>
          </a:p>
          <a:p>
            <a:r>
              <a:rPr lang="en-US" dirty="0"/>
              <a:t>Grading</a:t>
            </a:r>
          </a:p>
          <a:p>
            <a:r>
              <a:rPr lang="en-US" dirty="0"/>
              <a:t>Resources</a:t>
            </a:r>
          </a:p>
          <a:p>
            <a:r>
              <a:rPr lang="en-US" dirty="0"/>
              <a:t>Theoretical Perspectives</a:t>
            </a:r>
          </a:p>
          <a:p>
            <a:r>
              <a:rPr lang="en-US" dirty="0"/>
              <a:t>Syllabus</a:t>
            </a:r>
          </a:p>
        </p:txBody>
      </p:sp>
      <p:sp>
        <p:nvSpPr>
          <p:cNvPr id="4" name="Slide Number Placeholder 3">
            <a:extLst>
              <a:ext uri="{FF2B5EF4-FFF2-40B4-BE49-F238E27FC236}">
                <a16:creationId xmlns:a16="http://schemas.microsoft.com/office/drawing/2014/main" id="{529E0A45-DFD1-488A-A3D9-8E94DC26B74B}"/>
              </a:ext>
            </a:extLst>
          </p:cNvPr>
          <p:cNvSpPr>
            <a:spLocks noGrp="1"/>
          </p:cNvSpPr>
          <p:nvPr>
            <p:ph type="sldNum" sz="quarter" idx="10"/>
          </p:nvPr>
        </p:nvSpPr>
        <p:spPr/>
        <p:txBody>
          <a:bodyPr/>
          <a:lstStyle/>
          <a:p>
            <a:pPr>
              <a:defRPr/>
            </a:pPr>
            <a:fld id="{B5AAC240-3AD5-A24F-966A-E5C017D52667}" type="slidenum">
              <a:rPr lang="en-US" altLang="en-US" smtClean="0"/>
              <a:pPr>
                <a:defRPr/>
              </a:pPr>
              <a:t>15</a:t>
            </a:fld>
            <a:endParaRPr lang="en-US" altLang="en-US"/>
          </a:p>
        </p:txBody>
      </p:sp>
    </p:spTree>
    <p:extLst>
      <p:ext uri="{BB962C8B-B14F-4D97-AF65-F5344CB8AC3E}">
        <p14:creationId xmlns:p14="http://schemas.microsoft.com/office/powerpoint/2010/main" val="3527080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AAC240-3AD5-A24F-966A-E5C017D52667}" type="slidenum">
              <a:rPr lang="en-US" altLang="en-US" smtClean="0"/>
              <a:pPr>
                <a:defRPr/>
              </a:pPr>
              <a:t>16</a:t>
            </a:fld>
            <a:endParaRPr lang="en-US" altLang="en-US"/>
          </a:p>
        </p:txBody>
      </p:sp>
    </p:spTree>
    <p:extLst>
      <p:ext uri="{BB962C8B-B14F-4D97-AF65-F5344CB8AC3E}">
        <p14:creationId xmlns:p14="http://schemas.microsoft.com/office/powerpoint/2010/main" val="181205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D8D4-B0AB-4D08-AED1-C303692E9A1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1A5A28E-CA85-48C6-A3A5-B2BC6E6E83F3}"/>
              </a:ext>
            </a:extLst>
          </p:cNvPr>
          <p:cNvSpPr>
            <a:spLocks noGrp="1"/>
          </p:cNvSpPr>
          <p:nvPr>
            <p:ph sz="half" idx="1"/>
          </p:nvPr>
        </p:nvSpPr>
        <p:spPr/>
        <p:txBody>
          <a:bodyPr/>
          <a:lstStyle/>
          <a:p>
            <a:r>
              <a:rPr lang="en-US" dirty="0">
                <a:hlinkClick r:id="rId2"/>
              </a:rPr>
              <a:t>https://independentsector.org/resource/why-diversity-equity-and-inclusion-matter/</a:t>
            </a:r>
            <a:endParaRPr lang="en-US" dirty="0"/>
          </a:p>
          <a:p>
            <a:endParaRPr lang="en-US" dirty="0"/>
          </a:p>
          <a:p>
            <a:r>
              <a:rPr lang="en-US" dirty="0">
                <a:hlinkClick r:id="rId3"/>
              </a:rPr>
              <a:t>https://cue.usc.edu/about/equity/equity-mindedness/</a:t>
            </a: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8912298-7BFC-4989-999E-6967285EE061}"/>
              </a:ext>
            </a:extLst>
          </p:cNvPr>
          <p:cNvSpPr>
            <a:spLocks noGrp="1"/>
          </p:cNvSpPr>
          <p:nvPr>
            <p:ph type="sldNum" sz="quarter" idx="10"/>
          </p:nvPr>
        </p:nvSpPr>
        <p:spPr/>
        <p:txBody>
          <a:bodyPr/>
          <a:lstStyle/>
          <a:p>
            <a:pPr>
              <a:defRPr/>
            </a:pPr>
            <a:fld id="{B5AAC240-3AD5-A24F-966A-E5C017D52667}" type="slidenum">
              <a:rPr lang="en-US" altLang="en-US" smtClean="0"/>
              <a:pPr>
                <a:defRPr/>
              </a:pPr>
              <a:t>17</a:t>
            </a:fld>
            <a:endParaRPr lang="en-US" altLang="en-US"/>
          </a:p>
        </p:txBody>
      </p:sp>
    </p:spTree>
    <p:extLst>
      <p:ext uri="{BB962C8B-B14F-4D97-AF65-F5344CB8AC3E}">
        <p14:creationId xmlns:p14="http://schemas.microsoft.com/office/powerpoint/2010/main" val="341744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a:xfrm>
            <a:off x="4360477" y="598400"/>
            <a:ext cx="6672648" cy="5091744"/>
          </a:xfrm>
        </p:spPr>
        <p:txBody>
          <a:bodyPr/>
          <a:lstStyle/>
          <a:p>
            <a:r>
              <a:rPr lang="en-US" sz="2200" dirty="0"/>
              <a:t>Dr. M. Leonor Cadena, NOCCCD Diversity &amp; Inclusion Faculty Fellow</a:t>
            </a:r>
          </a:p>
          <a:p>
            <a:r>
              <a:rPr lang="en-US" sz="1800" dirty="0"/>
              <a:t>mcadena@fullcoll.edu</a:t>
            </a:r>
          </a:p>
          <a:p>
            <a:endParaRPr lang="en-US" dirty="0"/>
          </a:p>
          <a:p>
            <a:r>
              <a:rPr lang="en-US" sz="2200" dirty="0"/>
              <a:t>Raine </a:t>
            </a:r>
            <a:r>
              <a:rPr lang="en-US" sz="2200" dirty="0" err="1"/>
              <a:t>Hambly</a:t>
            </a:r>
            <a:r>
              <a:rPr lang="en-US" sz="2200" dirty="0"/>
              <a:t>, NOCE Director Career Technical Education</a:t>
            </a:r>
          </a:p>
          <a:p>
            <a:r>
              <a:rPr lang="en-US" sz="1800" dirty="0"/>
              <a:t>rhambly@noce.edu</a:t>
            </a:r>
          </a:p>
          <a:p>
            <a:endParaRPr lang="en-US" dirty="0"/>
          </a:p>
          <a:p>
            <a:r>
              <a:rPr lang="en-US" sz="2200" dirty="0"/>
              <a:t>Dr. LaTonya Parker, ASCCC Equity and Diversity Action Chair</a:t>
            </a:r>
          </a:p>
          <a:p>
            <a:r>
              <a:rPr lang="en-US" sz="1800" dirty="0"/>
              <a:t>latonya.parker@mvc.edu</a:t>
            </a:r>
          </a:p>
          <a:p>
            <a:endParaRPr lang="en-US" dirty="0"/>
          </a:p>
          <a:p>
            <a:r>
              <a:rPr lang="en-US" sz="2200" dirty="0"/>
              <a:t>Dr. Kimberley H. Stiemke, ASCCC Noncredit &amp; Basic Skills Committee</a:t>
            </a:r>
          </a:p>
          <a:p>
            <a:r>
              <a:rPr lang="en-US" sz="1800" dirty="0"/>
              <a:t>kstiemke@noce.edu</a:t>
            </a:r>
            <a:br>
              <a:rPr lang="en-US" dirty="0"/>
            </a:br>
            <a:br>
              <a:rPr lang="en-US" dirty="0"/>
            </a:br>
            <a:endParaRPr lang="en-US" dirty="0"/>
          </a:p>
        </p:txBody>
      </p:sp>
      <p:sp>
        <p:nvSpPr>
          <p:cNvPr id="4" name="Text Placeholder 3"/>
          <p:cNvSpPr>
            <a:spLocks noGrp="1"/>
          </p:cNvSpPr>
          <p:nvPr>
            <p:ph type="body" sz="half" idx="2"/>
          </p:nvPr>
        </p:nvSpPr>
        <p:spPr>
          <a:xfrm>
            <a:off x="247135" y="2924729"/>
            <a:ext cx="3583461" cy="2514600"/>
          </a:xfrm>
        </p:spPr>
        <p:txBody>
          <a:bodyPr/>
          <a:lstStyle/>
          <a:p>
            <a:endParaRPr lang="en-US" dirty="0"/>
          </a:p>
        </p:txBody>
      </p:sp>
      <p:sp>
        <p:nvSpPr>
          <p:cNvPr id="5" name="Slide Number Placeholder 4"/>
          <p:cNvSpPr>
            <a:spLocks noGrp="1"/>
          </p:cNvSpPr>
          <p:nvPr>
            <p:ph type="sldNum" sz="quarter" idx="10"/>
          </p:nvPr>
        </p:nvSpPr>
        <p:spPr/>
        <p:txBody>
          <a:bodyPr/>
          <a:lstStyle/>
          <a:p>
            <a:pPr>
              <a:defRPr/>
            </a:pPr>
            <a:fld id="{911D56BD-FF35-5845-A858-DD99D8FD6DD4}" type="slidenum">
              <a:rPr lang="en-US" altLang="en-US" smtClean="0"/>
              <a:pPr>
                <a:defRPr/>
              </a:pPr>
              <a:t>2</a:t>
            </a:fld>
            <a:endParaRPr lang="en-US" altLang="en-US"/>
          </a:p>
        </p:txBody>
      </p:sp>
    </p:spTree>
    <p:extLst>
      <p:ext uri="{BB962C8B-B14F-4D97-AF65-F5344CB8AC3E}">
        <p14:creationId xmlns:p14="http://schemas.microsoft.com/office/powerpoint/2010/main" val="184054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Description</a:t>
            </a:r>
          </a:p>
        </p:txBody>
      </p:sp>
      <p:sp>
        <p:nvSpPr>
          <p:cNvPr id="3" name="Content Placeholder 2"/>
          <p:cNvSpPr>
            <a:spLocks noGrp="1"/>
          </p:cNvSpPr>
          <p:nvPr>
            <p:ph idx="1"/>
          </p:nvPr>
        </p:nvSpPr>
        <p:spPr>
          <a:xfrm>
            <a:off x="4360759" y="476180"/>
            <a:ext cx="6672648" cy="4479533"/>
          </a:xfrm>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911D56BD-FF35-5845-A858-DD99D8FD6DD4}" type="slidenum">
              <a:rPr lang="en-US" altLang="en-US" smtClean="0"/>
              <a:pPr>
                <a:defRPr/>
              </a:pPr>
              <a:t>3</a:t>
            </a:fld>
            <a:endParaRPr lang="en-US" altLang="en-US"/>
          </a:p>
        </p:txBody>
      </p:sp>
      <p:sp>
        <p:nvSpPr>
          <p:cNvPr id="6" name="Rectangle 5"/>
          <p:cNvSpPr/>
          <p:nvPr/>
        </p:nvSpPr>
        <p:spPr>
          <a:xfrm>
            <a:off x="4360759" y="2298605"/>
            <a:ext cx="6096000" cy="2677656"/>
          </a:xfrm>
          <a:prstGeom prst="rect">
            <a:avLst/>
          </a:prstGeom>
        </p:spPr>
        <p:txBody>
          <a:bodyPr wrap="square">
            <a:spAutoFit/>
          </a:bodyPr>
          <a:lstStyle/>
          <a:p>
            <a:r>
              <a:rPr lang="en-US" sz="2800" dirty="0"/>
              <a:t>Through an equity lens, participants will explore curriculum approaches that build student agency and address teachers' beliefs and mindsets in Noncredit and CTE courses.</a:t>
            </a:r>
          </a:p>
        </p:txBody>
      </p:sp>
    </p:spTree>
    <p:extLst>
      <p:ext uri="{BB962C8B-B14F-4D97-AF65-F5344CB8AC3E}">
        <p14:creationId xmlns:p14="http://schemas.microsoft.com/office/powerpoint/2010/main" val="322952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t>
            </a:r>
            <a:r>
              <a:rPr lang="en-US" dirty="0" err="1"/>
              <a:t>Aways</a:t>
            </a:r>
            <a:endParaRPr lang="en-US" dirty="0"/>
          </a:p>
        </p:txBody>
      </p:sp>
      <p:sp>
        <p:nvSpPr>
          <p:cNvPr id="3" name="Content Placeholder 2"/>
          <p:cNvSpPr>
            <a:spLocks noGrp="1"/>
          </p:cNvSpPr>
          <p:nvPr>
            <p:ph idx="1"/>
          </p:nvPr>
        </p:nvSpPr>
        <p:spPr/>
        <p:txBody>
          <a:bodyPr/>
          <a:lstStyle/>
          <a:p>
            <a:endParaRPr lang="en-US" dirty="0"/>
          </a:p>
          <a:p>
            <a:endParaRPr lang="en-US" dirty="0"/>
          </a:p>
          <a:p>
            <a:pPr marL="342900" indent="-342900">
              <a:buFont typeface="Arial" panose="020B0604020202020204" pitchFamily="34" charset="0"/>
              <a:buChar char="•"/>
            </a:pPr>
            <a:r>
              <a:rPr lang="en-US" dirty="0"/>
              <a:t>Greater understanding of equity</a:t>
            </a:r>
          </a:p>
          <a:p>
            <a:pPr marL="342900" indent="-342900">
              <a:buFont typeface="Arial" panose="020B0604020202020204" pitchFamily="34" charset="0"/>
              <a:buChar char="•"/>
            </a:pPr>
            <a:r>
              <a:rPr lang="en-US" dirty="0"/>
              <a:t>Reflect on current practices </a:t>
            </a:r>
          </a:p>
          <a:p>
            <a:pPr marL="342900" indent="-342900">
              <a:buFont typeface="Arial" panose="020B0604020202020204" pitchFamily="34" charset="0"/>
              <a:buChar char="•"/>
            </a:pPr>
            <a:r>
              <a:rPr lang="en-US" dirty="0"/>
              <a:t>Spark conversation </a:t>
            </a:r>
          </a:p>
          <a:p>
            <a:pPr marL="342900" indent="-342900">
              <a:buFont typeface="Arial" panose="020B0604020202020204" pitchFamily="34" charset="0"/>
              <a:buChar char="•"/>
            </a:pPr>
            <a:r>
              <a:rPr lang="en-US" dirty="0"/>
              <a:t>Develop and advance DEIA and social justice in the classroom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sz="1800" dirty="0"/>
              <a:t>DEIA - Diversity, Equity, Inclusion, and Anti-Racism</a:t>
            </a:r>
          </a:p>
        </p:txBody>
      </p:sp>
      <p:sp>
        <p:nvSpPr>
          <p:cNvPr id="4" name="Text Placeholder 3"/>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911D56BD-FF35-5845-A858-DD99D8FD6DD4}" type="slidenum">
              <a:rPr lang="en-US" altLang="en-US" smtClean="0"/>
              <a:pPr>
                <a:defRPr/>
              </a:pPr>
              <a:t>4</a:t>
            </a:fld>
            <a:endParaRPr lang="en-US" altLang="en-US"/>
          </a:p>
        </p:txBody>
      </p:sp>
    </p:spTree>
    <p:extLst>
      <p:ext uri="{BB962C8B-B14F-4D97-AF65-F5344CB8AC3E}">
        <p14:creationId xmlns:p14="http://schemas.microsoft.com/office/powerpoint/2010/main" val="283061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9DE4-5000-4554-A5FF-0D2DD8C63796}"/>
              </a:ext>
            </a:extLst>
          </p:cNvPr>
          <p:cNvSpPr>
            <a:spLocks noGrp="1"/>
          </p:cNvSpPr>
          <p:nvPr>
            <p:ph type="title"/>
          </p:nvPr>
        </p:nvSpPr>
        <p:spPr>
          <a:xfrm>
            <a:off x="247135" y="1335092"/>
            <a:ext cx="3583461" cy="1221841"/>
          </a:xfrm>
        </p:spPr>
        <p:txBody>
          <a:bodyPr/>
          <a:lstStyle/>
          <a:p>
            <a:r>
              <a:rPr lang="en-US" dirty="0"/>
              <a:t>Icebreaker</a:t>
            </a:r>
          </a:p>
        </p:txBody>
      </p:sp>
      <p:sp>
        <p:nvSpPr>
          <p:cNvPr id="4" name="Text Placeholder 3">
            <a:extLst>
              <a:ext uri="{FF2B5EF4-FFF2-40B4-BE49-F238E27FC236}">
                <a16:creationId xmlns:a16="http://schemas.microsoft.com/office/drawing/2014/main" id="{616CCE3F-7CCB-42A9-ABFB-CFF27FAEF1D5}"/>
              </a:ext>
            </a:extLst>
          </p:cNvPr>
          <p:cNvSpPr>
            <a:spLocks noGrp="1"/>
          </p:cNvSpPr>
          <p:nvPr>
            <p:ph type="body" sz="half" idx="2"/>
          </p:nvPr>
        </p:nvSpPr>
        <p:spPr>
          <a:xfrm>
            <a:off x="247135" y="2947086"/>
            <a:ext cx="3583461" cy="2327647"/>
          </a:xfrm>
        </p:spPr>
        <p:txBody>
          <a:bodyPr/>
          <a:lstStyle/>
          <a:p>
            <a:r>
              <a:rPr lang="en-US" dirty="0"/>
              <a:t>What color is the dress? </a:t>
            </a:r>
          </a:p>
          <a:p>
            <a:endParaRPr lang="en-US" dirty="0"/>
          </a:p>
          <a:p>
            <a:r>
              <a:rPr lang="en-US" dirty="0"/>
              <a:t>Please type your response in the chat.</a:t>
            </a:r>
          </a:p>
        </p:txBody>
      </p:sp>
      <p:sp>
        <p:nvSpPr>
          <p:cNvPr id="5" name="Slide Number Placeholder 4">
            <a:extLst>
              <a:ext uri="{FF2B5EF4-FFF2-40B4-BE49-F238E27FC236}">
                <a16:creationId xmlns:a16="http://schemas.microsoft.com/office/drawing/2014/main" id="{1F33EDBE-9ABA-42C6-A9CE-FF95574F07A1}"/>
              </a:ext>
            </a:extLst>
          </p:cNvPr>
          <p:cNvSpPr>
            <a:spLocks noGrp="1"/>
          </p:cNvSpPr>
          <p:nvPr>
            <p:ph type="sldNum" sz="quarter" idx="10"/>
          </p:nvPr>
        </p:nvSpPr>
        <p:spPr/>
        <p:txBody>
          <a:bodyPr/>
          <a:lstStyle/>
          <a:p>
            <a:pPr>
              <a:defRPr/>
            </a:pPr>
            <a:fld id="{911D56BD-FF35-5845-A858-DD99D8FD6DD4}" type="slidenum">
              <a:rPr lang="en-US" altLang="en-US" smtClean="0"/>
              <a:pPr>
                <a:defRPr/>
              </a:pPr>
              <a:t>5</a:t>
            </a:fld>
            <a:endParaRPr lang="en-US" altLang="en-US"/>
          </a:p>
        </p:txBody>
      </p:sp>
      <p:pic>
        <p:nvPicPr>
          <p:cNvPr id="1026" name="Picture 2">
            <a:extLst>
              <a:ext uri="{FF2B5EF4-FFF2-40B4-BE49-F238E27FC236}">
                <a16:creationId xmlns:a16="http://schemas.microsoft.com/office/drawing/2014/main" id="{9C473305-CACA-4BBE-AF41-9DBDFB2E98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2214" y="1151467"/>
            <a:ext cx="3827114" cy="509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30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6124-4FDA-4444-96F8-744D97AAF02F}"/>
              </a:ext>
            </a:extLst>
          </p:cNvPr>
          <p:cNvSpPr>
            <a:spLocks noGrp="1"/>
          </p:cNvSpPr>
          <p:nvPr>
            <p:ph type="title"/>
          </p:nvPr>
        </p:nvSpPr>
        <p:spPr>
          <a:xfrm>
            <a:off x="247135" y="1335092"/>
            <a:ext cx="3583461" cy="1416576"/>
          </a:xfrm>
        </p:spPr>
        <p:txBody>
          <a:bodyPr>
            <a:normAutofit/>
          </a:bodyPr>
          <a:lstStyle/>
          <a:p>
            <a:r>
              <a:rPr lang="en-US" i="1" dirty="0"/>
              <a:t>This is Equity</a:t>
            </a:r>
          </a:p>
        </p:txBody>
      </p:sp>
      <p:pic>
        <p:nvPicPr>
          <p:cNvPr id="6" name="Online Media 5" title="This is Equity.">
            <a:hlinkClick r:id="" action="ppaction://media"/>
            <a:extLst>
              <a:ext uri="{FF2B5EF4-FFF2-40B4-BE49-F238E27FC236}">
                <a16:creationId xmlns:a16="http://schemas.microsoft.com/office/drawing/2014/main" id="{4ECC820C-6BF5-4193-B111-02C1EB154B8E}"/>
              </a:ext>
            </a:extLst>
          </p:cNvPr>
          <p:cNvPicPr>
            <a:picLocks noGrp="1" noRot="1" noChangeAspect="1"/>
          </p:cNvPicPr>
          <p:nvPr>
            <p:ph idx="1"/>
            <a:videoFile r:link="rId1"/>
          </p:nvPr>
        </p:nvPicPr>
        <p:blipFill>
          <a:blip r:embed="rId4"/>
          <a:stretch>
            <a:fillRect/>
          </a:stretch>
        </p:blipFill>
        <p:spPr>
          <a:xfrm>
            <a:off x="4360863" y="1773238"/>
            <a:ext cx="6672262" cy="3770312"/>
          </a:xfrm>
          <a:prstGeom prst="rect">
            <a:avLst/>
          </a:prstGeom>
        </p:spPr>
      </p:pic>
      <p:sp>
        <p:nvSpPr>
          <p:cNvPr id="4" name="Text Placeholder 3">
            <a:extLst>
              <a:ext uri="{FF2B5EF4-FFF2-40B4-BE49-F238E27FC236}">
                <a16:creationId xmlns:a16="http://schemas.microsoft.com/office/drawing/2014/main" id="{F75FE68A-DB45-4870-A45F-5051ACDB8D73}"/>
              </a:ext>
            </a:extLst>
          </p:cNvPr>
          <p:cNvSpPr>
            <a:spLocks noGrp="1"/>
          </p:cNvSpPr>
          <p:nvPr>
            <p:ph type="body" sz="half" idx="2"/>
          </p:nvPr>
        </p:nvSpPr>
        <p:spPr/>
        <p:txBody>
          <a:bodyPr/>
          <a:lstStyle/>
          <a:p>
            <a:r>
              <a:rPr lang="en-US" dirty="0"/>
              <a:t>Share at least one take away, “aha moment”, from the video by writing it in the chat.</a:t>
            </a:r>
          </a:p>
        </p:txBody>
      </p:sp>
      <p:sp>
        <p:nvSpPr>
          <p:cNvPr id="5" name="Slide Number Placeholder 4">
            <a:extLst>
              <a:ext uri="{FF2B5EF4-FFF2-40B4-BE49-F238E27FC236}">
                <a16:creationId xmlns:a16="http://schemas.microsoft.com/office/drawing/2014/main" id="{1B316CAD-4984-473C-B764-CC94CDDDBCF6}"/>
              </a:ext>
            </a:extLst>
          </p:cNvPr>
          <p:cNvSpPr>
            <a:spLocks noGrp="1"/>
          </p:cNvSpPr>
          <p:nvPr>
            <p:ph type="sldNum" sz="quarter" idx="10"/>
          </p:nvPr>
        </p:nvSpPr>
        <p:spPr/>
        <p:txBody>
          <a:bodyPr/>
          <a:lstStyle/>
          <a:p>
            <a:pPr>
              <a:defRPr/>
            </a:pPr>
            <a:fld id="{911D56BD-FF35-5845-A858-DD99D8FD6DD4}" type="slidenum">
              <a:rPr lang="en-US" altLang="en-US" smtClean="0"/>
              <a:pPr>
                <a:defRPr/>
              </a:pPr>
              <a:t>6</a:t>
            </a:fld>
            <a:endParaRPr lang="en-US" altLang="en-US"/>
          </a:p>
        </p:txBody>
      </p:sp>
    </p:spTree>
    <p:extLst>
      <p:ext uri="{BB962C8B-B14F-4D97-AF65-F5344CB8AC3E}">
        <p14:creationId xmlns:p14="http://schemas.microsoft.com/office/powerpoint/2010/main" val="11037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B4E6-5DA3-4727-B4F2-A996B6147978}"/>
              </a:ext>
            </a:extLst>
          </p:cNvPr>
          <p:cNvSpPr>
            <a:spLocks noGrp="1"/>
          </p:cNvSpPr>
          <p:nvPr>
            <p:ph type="title"/>
          </p:nvPr>
        </p:nvSpPr>
        <p:spPr>
          <a:xfrm>
            <a:off x="1277650" y="365125"/>
            <a:ext cx="10046043" cy="1325563"/>
          </a:xfrm>
        </p:spPr>
        <p:txBody>
          <a:bodyPr wrap="square" anchor="b">
            <a:normAutofit/>
          </a:bodyPr>
          <a:lstStyle/>
          <a:p>
            <a:r>
              <a:rPr lang="en-US" dirty="0"/>
              <a:t>What is equity?</a:t>
            </a:r>
          </a:p>
        </p:txBody>
      </p:sp>
      <p:sp>
        <p:nvSpPr>
          <p:cNvPr id="3" name="Content Placeholder 2">
            <a:extLst>
              <a:ext uri="{FF2B5EF4-FFF2-40B4-BE49-F238E27FC236}">
                <a16:creationId xmlns:a16="http://schemas.microsoft.com/office/drawing/2014/main" id="{92412AA0-ED03-413A-A6C3-782162ECF853}"/>
              </a:ext>
            </a:extLst>
          </p:cNvPr>
          <p:cNvSpPr>
            <a:spLocks noGrp="1"/>
          </p:cNvSpPr>
          <p:nvPr>
            <p:ph sz="half" idx="1"/>
          </p:nvPr>
        </p:nvSpPr>
        <p:spPr>
          <a:xfrm>
            <a:off x="1277650" y="1798320"/>
            <a:ext cx="10058400" cy="4419600"/>
          </a:xfrm>
        </p:spPr>
        <p:txBody>
          <a:bodyPr wrap="square" anchor="t">
            <a:normAutofit/>
          </a:bodyPr>
          <a:lstStyle/>
          <a:p>
            <a:r>
              <a:rPr lang="en-US" sz="2000" dirty="0"/>
              <a:t>Equity is the fair treatment, access, opportunity, and advancement for all people, while at the same time striving to identify and eliminate barriers that have prevented the full participation of some groups. </a:t>
            </a:r>
          </a:p>
          <a:p>
            <a:endParaRPr lang="en-US" sz="2000" dirty="0"/>
          </a:p>
          <a:p>
            <a:r>
              <a:rPr lang="en-US" sz="2000" dirty="0"/>
              <a:t>Improving equity involves increasing justice and fairness within the procedures and processes of institutions or systems, as well as their distribution of resources. </a:t>
            </a:r>
          </a:p>
          <a:p>
            <a:pPr marL="0" indent="0">
              <a:buNone/>
            </a:pPr>
            <a:endParaRPr lang="en-US" sz="2000" dirty="0"/>
          </a:p>
          <a:p>
            <a:r>
              <a:rPr lang="en-US" sz="2000" dirty="0"/>
              <a:t>Tackling equity issues requires an understanding of the root causes of outcome disparities within our society.</a:t>
            </a:r>
          </a:p>
          <a:p>
            <a:pPr marL="0" indent="0">
              <a:buNone/>
            </a:pPr>
            <a:endParaRPr lang="en-US" sz="2000" dirty="0"/>
          </a:p>
          <a:p>
            <a:pPr marL="0" indent="0">
              <a:buNone/>
            </a:pPr>
            <a:r>
              <a:rPr lang="en-US" sz="1600" dirty="0">
                <a:solidFill>
                  <a:schemeClr val="accent1"/>
                </a:solidFill>
              </a:rPr>
              <a:t>https://independentsector.org/resource/why-diversity-equity-and-inclusion-matter/</a:t>
            </a:r>
          </a:p>
          <a:p>
            <a:pPr marL="0"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E2622F17-0C13-4D72-B79C-EB92D715FFD4}"/>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B5AAC240-3AD5-A24F-966A-E5C017D52667}" type="slidenum">
              <a:rPr lang="en-US" altLang="en-US" smtClean="0"/>
              <a:pPr>
                <a:spcAft>
                  <a:spcPts val="600"/>
                </a:spcAft>
                <a:defRPr/>
              </a:pPr>
              <a:t>7</a:t>
            </a:fld>
            <a:endParaRPr lang="en-US" altLang="en-US"/>
          </a:p>
        </p:txBody>
      </p:sp>
    </p:spTree>
    <p:extLst>
      <p:ext uri="{BB962C8B-B14F-4D97-AF65-F5344CB8AC3E}">
        <p14:creationId xmlns:p14="http://schemas.microsoft.com/office/powerpoint/2010/main" val="65571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0D24F1D6-8793-4DF6-8476-D4AB2FE02E97}"/>
              </a:ext>
            </a:extLst>
          </p:cNvPr>
          <p:cNvSpPr>
            <a:spLocks noGrp="1"/>
          </p:cNvSpPr>
          <p:nvPr>
            <p:ph type="title"/>
          </p:nvPr>
        </p:nvSpPr>
        <p:spPr>
          <a:xfrm>
            <a:off x="1277650" y="365125"/>
            <a:ext cx="10046043" cy="1325563"/>
          </a:xfrm>
        </p:spPr>
        <p:txBody>
          <a:bodyPr wrap="square" anchor="b">
            <a:normAutofit/>
          </a:bodyPr>
          <a:lstStyle/>
          <a:p>
            <a:r>
              <a:rPr lang="en-US" dirty="0"/>
              <a:t>The District Scenario</a:t>
            </a:r>
          </a:p>
        </p:txBody>
      </p:sp>
      <p:pic>
        <p:nvPicPr>
          <p:cNvPr id="5122" name="Picture 2" descr="Computer Lab Education - Free photo on Pixabay">
            <a:extLst>
              <a:ext uri="{FF2B5EF4-FFF2-40B4-BE49-F238E27FC236}">
                <a16:creationId xmlns:a16="http://schemas.microsoft.com/office/drawing/2014/main" id="{2A598DD4-BCF5-4B31-8509-C6D908A9803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5827" r="1119"/>
          <a:stretch/>
        </p:blipFill>
        <p:spPr bwMode="auto">
          <a:xfrm>
            <a:off x="1277650" y="1798320"/>
            <a:ext cx="4922537" cy="4391343"/>
          </a:xfrm>
          <a:prstGeom prst="rect">
            <a:avLst/>
          </a:prstGeom>
          <a:noFill/>
          <a:extLst>
            <a:ext uri="{909E8E84-426E-40DD-AFC4-6F175D3DCCD1}">
              <a14:hiddenFill xmlns:a14="http://schemas.microsoft.com/office/drawing/2010/main">
                <a:solidFill>
                  <a:srgbClr val="FFFFFF"/>
                </a:solidFill>
              </a14:hiddenFill>
            </a:ext>
          </a:extLst>
        </p:spPr>
      </p:pic>
      <p:sp>
        <p:nvSpPr>
          <p:cNvPr id="5125" name="Content Placeholder 3">
            <a:extLst>
              <a:ext uri="{FF2B5EF4-FFF2-40B4-BE49-F238E27FC236}">
                <a16:creationId xmlns:a16="http://schemas.microsoft.com/office/drawing/2014/main" id="{1A907AAE-6388-4720-8950-EE0BD4B89908}"/>
              </a:ext>
            </a:extLst>
          </p:cNvPr>
          <p:cNvSpPr>
            <a:spLocks noGrp="1"/>
          </p:cNvSpPr>
          <p:nvPr>
            <p:ph sz="quarter" idx="4"/>
          </p:nvPr>
        </p:nvSpPr>
        <p:spPr>
          <a:xfrm>
            <a:off x="6388259" y="1350335"/>
            <a:ext cx="4948881" cy="5006016"/>
          </a:xfrm>
        </p:spPr>
        <p:txBody>
          <a:bodyPr wrap="square" anchor="t">
            <a:normAutofit lnSpcReduction="10000"/>
          </a:bodyPr>
          <a:lstStyle/>
          <a:p>
            <a:pPr marL="0" indent="0">
              <a:buNone/>
            </a:pPr>
            <a:endParaRPr lang="en-US" dirty="0"/>
          </a:p>
          <a:p>
            <a:pPr marL="0" indent="0">
              <a:buNone/>
            </a:pPr>
            <a:r>
              <a:rPr lang="en-US" dirty="0"/>
              <a:t>The District has funds to purchase 100 new computers for student use to be split between College A and College B. College “A” and “B” have the same number of students, but College “A currently has 20 computers and College “B” currently has 60 computers.</a:t>
            </a:r>
          </a:p>
          <a:p>
            <a:pPr marL="0" indent="0">
              <a:buNone/>
            </a:pPr>
            <a:endParaRPr lang="en-US" dirty="0"/>
          </a:p>
          <a:p>
            <a:pPr marL="0" indent="0">
              <a:buNone/>
            </a:pPr>
            <a:r>
              <a:rPr lang="en-US" dirty="0"/>
              <a:t>What is an </a:t>
            </a:r>
            <a:r>
              <a:rPr lang="en-US" b="1" dirty="0"/>
              <a:t>equal</a:t>
            </a:r>
            <a:r>
              <a:rPr lang="en-US" dirty="0"/>
              <a:t> distribution of the 100 new computers?</a:t>
            </a:r>
          </a:p>
          <a:p>
            <a:pPr marL="0" indent="0">
              <a:buNone/>
            </a:pPr>
            <a:r>
              <a:rPr lang="en-US" dirty="0"/>
              <a:t>What is an </a:t>
            </a:r>
            <a:r>
              <a:rPr lang="en-US" b="1" dirty="0"/>
              <a:t>equitable</a:t>
            </a:r>
            <a:r>
              <a:rPr lang="en-US" dirty="0"/>
              <a:t> distribution of the 100 new computers?</a:t>
            </a:r>
          </a:p>
        </p:txBody>
      </p:sp>
      <p:sp>
        <p:nvSpPr>
          <p:cNvPr id="5" name="Slide Number Placeholder 4">
            <a:extLst>
              <a:ext uri="{FF2B5EF4-FFF2-40B4-BE49-F238E27FC236}">
                <a16:creationId xmlns:a16="http://schemas.microsoft.com/office/drawing/2014/main" id="{FCAB9A09-9CC4-46FC-9A1B-8F41BEA193BA}"/>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911D56BD-FF35-5845-A858-DD99D8FD6DD4}"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197696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0194-19BD-471D-BCFB-5788482DC1C4}"/>
              </a:ext>
            </a:extLst>
          </p:cNvPr>
          <p:cNvSpPr>
            <a:spLocks noGrp="1"/>
          </p:cNvSpPr>
          <p:nvPr>
            <p:ph type="title"/>
          </p:nvPr>
        </p:nvSpPr>
        <p:spPr/>
        <p:txBody>
          <a:bodyPr/>
          <a:lstStyle/>
          <a:p>
            <a:r>
              <a:rPr lang="en-US" dirty="0"/>
              <a:t>What is Equity-Mindedness?</a:t>
            </a:r>
          </a:p>
        </p:txBody>
      </p:sp>
      <p:sp>
        <p:nvSpPr>
          <p:cNvPr id="3" name="Content Placeholder 2">
            <a:extLst>
              <a:ext uri="{FF2B5EF4-FFF2-40B4-BE49-F238E27FC236}">
                <a16:creationId xmlns:a16="http://schemas.microsoft.com/office/drawing/2014/main" id="{354C5693-28DA-4AEA-B1A7-8724A7D3C876}"/>
              </a:ext>
            </a:extLst>
          </p:cNvPr>
          <p:cNvSpPr>
            <a:spLocks noGrp="1"/>
          </p:cNvSpPr>
          <p:nvPr>
            <p:ph sz="half" idx="1"/>
          </p:nvPr>
        </p:nvSpPr>
        <p:spPr/>
        <p:txBody>
          <a:bodyPr/>
          <a:lstStyle/>
          <a:p>
            <a:r>
              <a:rPr lang="en-US" dirty="0"/>
              <a:t>The term refers to the perspective or mode of thinking exhibited by practitioners who call attention to patterns of inequity in student outcomes.</a:t>
            </a:r>
          </a:p>
          <a:p>
            <a:r>
              <a:rPr lang="en-US" dirty="0"/>
              <a:t>These practitioners are willing to take personal and institutional responsibility for the success of their students, and critically reassess their own practices.</a:t>
            </a:r>
          </a:p>
          <a:p>
            <a:r>
              <a:rPr lang="en-US" dirty="0"/>
              <a:t>It also requires that practitioners are race-conscious and aware of the social and historical context of exclusionary practices in American Higher Education</a:t>
            </a:r>
          </a:p>
          <a:p>
            <a:endParaRPr lang="en-US" dirty="0"/>
          </a:p>
          <a:p>
            <a:pPr marL="0" indent="0">
              <a:buNone/>
            </a:pPr>
            <a:r>
              <a:rPr lang="en-US" sz="1600" dirty="0">
                <a:solidFill>
                  <a:schemeClr val="accent1"/>
                </a:solidFill>
              </a:rPr>
              <a:t>https://cue.usc.edu/about/equity/equity-mindedness/</a:t>
            </a:r>
          </a:p>
        </p:txBody>
      </p:sp>
      <p:sp>
        <p:nvSpPr>
          <p:cNvPr id="4" name="Slide Number Placeholder 3">
            <a:extLst>
              <a:ext uri="{FF2B5EF4-FFF2-40B4-BE49-F238E27FC236}">
                <a16:creationId xmlns:a16="http://schemas.microsoft.com/office/drawing/2014/main" id="{6AB6F31B-52B3-427B-9CC6-3E70D0E20F7C}"/>
              </a:ext>
            </a:extLst>
          </p:cNvPr>
          <p:cNvSpPr>
            <a:spLocks noGrp="1"/>
          </p:cNvSpPr>
          <p:nvPr>
            <p:ph type="sldNum" sz="quarter" idx="10"/>
          </p:nvPr>
        </p:nvSpPr>
        <p:spPr/>
        <p:txBody>
          <a:bodyPr/>
          <a:lstStyle/>
          <a:p>
            <a:pPr>
              <a:defRPr/>
            </a:pPr>
            <a:fld id="{B5AAC240-3AD5-A24F-966A-E5C017D52667}" type="slidenum">
              <a:rPr lang="en-US" altLang="en-US" smtClean="0"/>
              <a:pPr>
                <a:defRPr/>
              </a:pPr>
              <a:t>9</a:t>
            </a:fld>
            <a:endParaRPr lang="en-US" altLang="en-US"/>
          </a:p>
        </p:txBody>
      </p:sp>
    </p:spTree>
    <p:extLst>
      <p:ext uri="{BB962C8B-B14F-4D97-AF65-F5344CB8AC3E}">
        <p14:creationId xmlns:p14="http://schemas.microsoft.com/office/powerpoint/2010/main" val="1343778663"/>
      </p:ext>
    </p:extLst>
  </p:cSld>
  <p:clrMapOvr>
    <a:masterClrMapping/>
  </p:clrMapOvr>
</p:sld>
</file>

<file path=ppt/theme/theme1.xml><?xml version="1.0" encoding="utf-8"?>
<a:theme xmlns:a="http://schemas.openxmlformats.org/drawingml/2006/main" name="ASCCC Curriculum Inst. 2020 Theme">
  <a:themeElements>
    <a:clrScheme name="ASCCC CNEI 3">
      <a:dk1>
        <a:srgbClr val="0A3D57"/>
      </a:dk1>
      <a:lt1>
        <a:srgbClr val="FFFFFF"/>
      </a:lt1>
      <a:dk2>
        <a:srgbClr val="1B83A7"/>
      </a:dk2>
      <a:lt2>
        <a:srgbClr val="EFC38F"/>
      </a:lt2>
      <a:accent1>
        <a:srgbClr val="409C94"/>
      </a:accent1>
      <a:accent2>
        <a:srgbClr val="DB5F75"/>
      </a:accent2>
      <a:accent3>
        <a:srgbClr val="B196DA"/>
      </a:accent3>
      <a:accent4>
        <a:srgbClr val="E89575"/>
      </a:accent4>
      <a:accent5>
        <a:srgbClr val="8AC1D3"/>
      </a:accent5>
      <a:accent6>
        <a:srgbClr val="0A3D57"/>
      </a:accent6>
      <a:hlink>
        <a:srgbClr val="1A83A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NEI 2021 ppt template 2" id="{2AE1E680-6FBF-634F-983A-65F23EFC29DD}" vid="{F134717E-33D8-B840-B219-321B234C9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CNEI 2021 ppt template 2</Template>
  <TotalTime>779</TotalTime>
  <Words>1122</Words>
  <Application>Microsoft Office PowerPoint</Application>
  <PresentationFormat>Widescreen</PresentationFormat>
  <Paragraphs>145</Paragraphs>
  <Slides>17</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Palatino</vt:lpstr>
      <vt:lpstr>ASCCC Curriculum Inst. 2020 Theme</vt:lpstr>
      <vt:lpstr>   Curriculum Development for Noncredit  and CTE Through an Equity Lens  Saturday, May 1, 2021 2:00 p.m. to 3:00 p.m. Breakout Session 6    </vt:lpstr>
      <vt:lpstr>Presenters</vt:lpstr>
      <vt:lpstr>Session Description</vt:lpstr>
      <vt:lpstr>Take Aways</vt:lpstr>
      <vt:lpstr>Icebreaker</vt:lpstr>
      <vt:lpstr>This is Equity</vt:lpstr>
      <vt:lpstr>What is equity?</vt:lpstr>
      <vt:lpstr>The District Scenario</vt:lpstr>
      <vt:lpstr>What is Equity-Mindedness?</vt:lpstr>
      <vt:lpstr>Recognizing Obstacles to Equity-Mindedness </vt:lpstr>
      <vt:lpstr>What does it mean to be an “equity-minded practitioner”?</vt:lpstr>
      <vt:lpstr>How would an equity-minded practitioner approach this opportunity?</vt:lpstr>
      <vt:lpstr>What Makes a Course Equity-Minded?</vt:lpstr>
      <vt:lpstr>What Makes a Course Equity-Minded? (cont.)</vt:lpstr>
      <vt:lpstr>Areas for Inquiry</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for Noncredit and CTE through an Equity Lens    Saturday, May 1, 2021 2:00 p.m. to 3:00 p.m. Breakout Session 6</dc:title>
  <dc:creator>LaTonya Parker</dc:creator>
  <cp:lastModifiedBy>Raine Hambly</cp:lastModifiedBy>
  <cp:revision>51</cp:revision>
  <cp:lastPrinted>2020-11-24T19:39:26Z</cp:lastPrinted>
  <dcterms:created xsi:type="dcterms:W3CDTF">2021-03-30T20:42:25Z</dcterms:created>
  <dcterms:modified xsi:type="dcterms:W3CDTF">2021-05-01T19:06:44Z</dcterms:modified>
</cp:coreProperties>
</file>