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29" r:id="rId2"/>
  </p:sldMasterIdLst>
  <p:notesMasterIdLst>
    <p:notesMasterId r:id="rId106"/>
  </p:notesMasterIdLst>
  <p:handoutMasterIdLst>
    <p:handoutMasterId r:id="rId107"/>
  </p:handoutMasterIdLst>
  <p:sldIdLst>
    <p:sldId id="258" r:id="rId3"/>
    <p:sldId id="256" r:id="rId4"/>
    <p:sldId id="358" r:id="rId5"/>
    <p:sldId id="356" r:id="rId6"/>
    <p:sldId id="357" r:id="rId7"/>
    <p:sldId id="291" r:id="rId8"/>
    <p:sldId id="355" r:id="rId9"/>
    <p:sldId id="292" r:id="rId10"/>
    <p:sldId id="359" r:id="rId11"/>
    <p:sldId id="260" r:id="rId12"/>
    <p:sldId id="360" r:id="rId13"/>
    <p:sldId id="265" r:id="rId14"/>
    <p:sldId id="266" r:id="rId15"/>
    <p:sldId id="267" r:id="rId16"/>
    <p:sldId id="268" r:id="rId17"/>
    <p:sldId id="269" r:id="rId18"/>
    <p:sldId id="343" r:id="rId19"/>
    <p:sldId id="336" r:id="rId20"/>
    <p:sldId id="337" r:id="rId21"/>
    <p:sldId id="338" r:id="rId22"/>
    <p:sldId id="339" r:id="rId23"/>
    <p:sldId id="340" r:id="rId24"/>
    <p:sldId id="341" r:id="rId25"/>
    <p:sldId id="342" r:id="rId26"/>
    <p:sldId id="261" r:id="rId27"/>
    <p:sldId id="361" r:id="rId28"/>
    <p:sldId id="270" r:id="rId29"/>
    <p:sldId id="271" r:id="rId30"/>
    <p:sldId id="272" r:id="rId31"/>
    <p:sldId id="274" r:id="rId32"/>
    <p:sldId id="301" r:id="rId33"/>
    <p:sldId id="303" r:id="rId34"/>
    <p:sldId id="304" r:id="rId35"/>
    <p:sldId id="374" r:id="rId36"/>
    <p:sldId id="305" r:id="rId37"/>
    <p:sldId id="262" r:id="rId38"/>
    <p:sldId id="375" r:id="rId39"/>
    <p:sldId id="306" r:id="rId40"/>
    <p:sldId id="275" r:id="rId41"/>
    <p:sldId id="276" r:id="rId42"/>
    <p:sldId id="277" r:id="rId43"/>
    <p:sldId id="278" r:id="rId44"/>
    <p:sldId id="376" r:id="rId45"/>
    <p:sldId id="263" r:id="rId46"/>
    <p:sldId id="362" r:id="rId47"/>
    <p:sldId id="280" r:id="rId48"/>
    <p:sldId id="281" r:id="rId49"/>
    <p:sldId id="282" r:id="rId50"/>
    <p:sldId id="283" r:id="rId51"/>
    <p:sldId id="284" r:id="rId52"/>
    <p:sldId id="307" r:id="rId53"/>
    <p:sldId id="264" r:id="rId54"/>
    <p:sldId id="363" r:id="rId55"/>
    <p:sldId id="332" r:id="rId56"/>
    <p:sldId id="285" r:id="rId57"/>
    <p:sldId id="286" r:id="rId58"/>
    <p:sldId id="287" r:id="rId59"/>
    <p:sldId id="288" r:id="rId60"/>
    <p:sldId id="289" r:id="rId61"/>
    <p:sldId id="308" r:id="rId62"/>
    <p:sldId id="309"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64" r:id="rId76"/>
    <p:sldId id="365" r:id="rId77"/>
    <p:sldId id="366" r:id="rId78"/>
    <p:sldId id="367" r:id="rId79"/>
    <p:sldId id="368" r:id="rId80"/>
    <p:sldId id="369" r:id="rId81"/>
    <p:sldId id="370" r:id="rId82"/>
    <p:sldId id="377" r:id="rId83"/>
    <p:sldId id="371" r:id="rId84"/>
    <p:sldId id="372" r:id="rId85"/>
    <p:sldId id="373" r:id="rId86"/>
    <p:sldId id="378" r:id="rId87"/>
    <p:sldId id="335" r:id="rId88"/>
    <p:sldId id="333" r:id="rId89"/>
    <p:sldId id="334" r:id="rId90"/>
    <p:sldId id="297" r:id="rId91"/>
    <p:sldId id="300" r:id="rId92"/>
    <p:sldId id="344" r:id="rId93"/>
    <p:sldId id="345" r:id="rId94"/>
    <p:sldId id="354" r:id="rId95"/>
    <p:sldId id="346" r:id="rId96"/>
    <p:sldId id="347" r:id="rId97"/>
    <p:sldId id="348" r:id="rId98"/>
    <p:sldId id="349" r:id="rId99"/>
    <p:sldId id="350" r:id="rId100"/>
    <p:sldId id="351" r:id="rId101"/>
    <p:sldId id="352" r:id="rId102"/>
    <p:sldId id="353" r:id="rId103"/>
    <p:sldId id="310" r:id="rId104"/>
    <p:sldId id="317" r:id="rId10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929"/>
    <p:restoredTop sz="96098"/>
  </p:normalViewPr>
  <p:slideViewPr>
    <p:cSldViewPr snapToGrid="0" snapToObjects="1">
      <p:cViewPr varScale="1">
        <p:scale>
          <a:sx n="76" d="100"/>
          <a:sy n="76" d="100"/>
        </p:scale>
        <p:origin x="106" y="274"/>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D1AA54-FC80-1747-806F-5831F8970B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C7BFAA4-815D-C24E-8152-16E94FABE0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DFF0BBF-0D95-0B43-B94C-C2BD398ECDEE}" type="datetimeFigureOut">
              <a:rPr lang="en-US"/>
              <a:pPr>
                <a:defRPr/>
              </a:pPr>
              <a:t>4/22/2021</a:t>
            </a:fld>
            <a:endParaRPr lang="en-US"/>
          </a:p>
        </p:txBody>
      </p:sp>
      <p:sp>
        <p:nvSpPr>
          <p:cNvPr id="4" name="Footer Placeholder 3">
            <a:extLst>
              <a:ext uri="{FF2B5EF4-FFF2-40B4-BE49-F238E27FC236}">
                <a16:creationId xmlns:a16="http://schemas.microsoft.com/office/drawing/2014/main" id="{9044CEC2-90C8-4842-AFFE-B6DB0AA73E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564ADF84-F17B-F644-9C76-1636F6C0F55A}"/>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41416F6-4916-4744-B419-4FC58D79013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8298B4-0FC4-3548-BAFA-C86B436840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BDE44BD-FBCE-C34F-A4AA-E52259B1E4F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96C3B21-0680-4A49-AC0D-EA65E1574030}" type="datetimeFigureOut">
              <a:rPr lang="en-US"/>
              <a:pPr>
                <a:defRPr/>
              </a:pPr>
              <a:t>4/22/2021</a:t>
            </a:fld>
            <a:endParaRPr lang="en-US"/>
          </a:p>
        </p:txBody>
      </p:sp>
      <p:sp>
        <p:nvSpPr>
          <p:cNvPr id="4" name="Slide Image Placeholder 3">
            <a:extLst>
              <a:ext uri="{FF2B5EF4-FFF2-40B4-BE49-F238E27FC236}">
                <a16:creationId xmlns:a16="http://schemas.microsoft.com/office/drawing/2014/main" id="{3FE0EB47-C290-E244-A30D-F2D0B202A89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F1CA7DA-A92A-8F49-9922-F7E8C281829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37EC2FD-1BF0-A349-828A-7B74C7773D0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AB3F788D-9B5B-D947-9A63-D57B20C3F6C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1B73912-B9B7-084A-B299-4C4347CA0E8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a:t>
            </a:r>
            <a:r>
              <a:rPr lang="en-US" baseline="0" dirty="0"/>
              <a:t> Get a sense of the audience, and adjust examples on slides to be relevant to the people in attendance. </a:t>
            </a:r>
          </a:p>
          <a:p>
            <a:r>
              <a:rPr lang="en-US" baseline="0" dirty="0"/>
              <a:t>- Set a light tone, even though the content of the presentation is theory-driven.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A5B3C3-178C-0345-A589-223066A02B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622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A5B3C3-178C-0345-A589-223066A02B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702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A5B3C3-178C-0345-A589-223066A02B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137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762307" y="914401"/>
            <a:ext cx="4805916" cy="5018566"/>
          </a:xfrm>
        </p:spPr>
        <p:txBody>
          <a:bodyPr>
            <a:normAutofit/>
          </a:bodyPr>
          <a:lstStyle>
            <a:lvl1pPr algn="ctr">
              <a:lnSpc>
                <a:spcPct val="100000"/>
              </a:lnSpc>
              <a:defRPr sz="4400">
                <a:solidFill>
                  <a:srgbClr val="E89576"/>
                </a:solidFill>
              </a:defRPr>
            </a:lvl1pPr>
          </a:lstStyle>
          <a:p>
            <a:r>
              <a:rPr lang="en-US"/>
              <a:t>Click to edit Master title style</a:t>
            </a:r>
            <a:endParaRPr lang="en-US" dirty="0"/>
          </a:p>
        </p:txBody>
      </p:sp>
    </p:spTree>
    <p:extLst>
      <p:ext uri="{BB962C8B-B14F-4D97-AF65-F5344CB8AC3E}">
        <p14:creationId xmlns:p14="http://schemas.microsoft.com/office/powerpoint/2010/main" val="64658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ubtitle 2"/>
          <p:cNvSpPr>
            <a:spLocks noGrp="1"/>
          </p:cNvSpPr>
          <p:nvPr>
            <p:ph type="subTitle" idx="1"/>
          </p:nvPr>
        </p:nvSpPr>
        <p:spPr>
          <a:xfrm>
            <a:off x="8534400" y="6008914"/>
            <a:ext cx="3657600" cy="838200"/>
          </a:xfrm>
          <a:solidFill>
            <a:schemeClr val="bg1"/>
          </a:solidFill>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ECB417F6-2AF6-9046-B7AC-A600D71E03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747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ubtitle 2"/>
          <p:cNvSpPr>
            <a:spLocks noGrp="1"/>
          </p:cNvSpPr>
          <p:nvPr>
            <p:ph type="subTitle" idx="1"/>
          </p:nvPr>
        </p:nvSpPr>
        <p:spPr>
          <a:xfrm>
            <a:off x="8534400" y="6008914"/>
            <a:ext cx="3657600" cy="838200"/>
          </a:xfrm>
          <a:solidFill>
            <a:schemeClr val="bg1"/>
          </a:solidFill>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ECB417F6-2AF6-9046-B7AC-A600D71E03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66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ubtitle 2"/>
          <p:cNvSpPr>
            <a:spLocks noGrp="1"/>
          </p:cNvSpPr>
          <p:nvPr>
            <p:ph type="subTitle" idx="1"/>
          </p:nvPr>
        </p:nvSpPr>
        <p:spPr>
          <a:xfrm>
            <a:off x="8534400" y="6008914"/>
            <a:ext cx="3657600" cy="838200"/>
          </a:xfrm>
          <a:solidFill>
            <a:schemeClr val="bg1"/>
          </a:solidFill>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ECB417F6-2AF6-9046-B7AC-A600D71E03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3360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ubtitle 2"/>
          <p:cNvSpPr>
            <a:spLocks noGrp="1"/>
          </p:cNvSpPr>
          <p:nvPr>
            <p:ph type="subTitle" idx="1"/>
          </p:nvPr>
        </p:nvSpPr>
        <p:spPr>
          <a:xfrm>
            <a:off x="8534400" y="6008914"/>
            <a:ext cx="3657600" cy="838200"/>
          </a:xfrm>
          <a:solidFill>
            <a:schemeClr val="bg1"/>
          </a:solidFill>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ECB417F6-2AF6-9046-B7AC-A600D71E03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970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ubtitle 2"/>
          <p:cNvSpPr>
            <a:spLocks noGrp="1"/>
          </p:cNvSpPr>
          <p:nvPr>
            <p:ph type="subTitle" idx="1"/>
          </p:nvPr>
        </p:nvSpPr>
        <p:spPr>
          <a:xfrm>
            <a:off x="8534400" y="6008914"/>
            <a:ext cx="3657600" cy="838200"/>
          </a:xfrm>
          <a:solidFill>
            <a:schemeClr val="bg1"/>
          </a:solidFill>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ECB417F6-2AF6-9046-B7AC-A600D71E03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606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ubtitle 2"/>
          <p:cNvSpPr>
            <a:spLocks noGrp="1"/>
          </p:cNvSpPr>
          <p:nvPr>
            <p:ph type="subTitle" idx="1"/>
          </p:nvPr>
        </p:nvSpPr>
        <p:spPr>
          <a:xfrm>
            <a:off x="8534400" y="6008914"/>
            <a:ext cx="3657600" cy="838200"/>
          </a:xfrm>
          <a:solidFill>
            <a:schemeClr val="bg1"/>
          </a:solidFill>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ECB417F6-2AF6-9046-B7AC-A600D71E03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071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8" descr="http://www.aztecsoftware.com/wp-content/uploads/2015/04/KaplanLearning-Horizontal-HSE.jpg"/>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9027584" y="6332539"/>
            <a:ext cx="316441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4" name="Rectangle 6"/>
          <p:cNvSpPr>
            <a:spLocks noGrp="1" noChangeArrowheads="1"/>
          </p:cNvSpPr>
          <p:nvPr>
            <p:ph type="sldNum" sz="quarter" idx="10"/>
          </p:nvPr>
        </p:nvSpPr>
        <p:spPr/>
        <p:txBody>
          <a:bodyPr/>
          <a:lstStyle>
            <a:lvl1pPr>
              <a:defRPr/>
            </a:lvl1pPr>
          </a:lstStyle>
          <a:p>
            <a:pPr>
              <a:defRPr/>
            </a:pPr>
            <a:fld id="{3709283B-49A6-514C-BD38-58D64A6D32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424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1"/>
          </p:nvPr>
        </p:nvSpPr>
        <p:spPr>
          <a:xfrm>
            <a:off x="8534400" y="6008914"/>
            <a:ext cx="3657600" cy="838200"/>
          </a:xfrm>
          <a:solidFill>
            <a:schemeClr val="bg1"/>
          </a:solidFill>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C54C0AE-B42E-1D4F-8780-11FD8D9C52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9503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Subtitle 2"/>
          <p:cNvSpPr>
            <a:spLocks noGrp="1"/>
          </p:cNvSpPr>
          <p:nvPr>
            <p:ph type="subTitle" idx="11"/>
          </p:nvPr>
        </p:nvSpPr>
        <p:spPr>
          <a:xfrm>
            <a:off x="8534400" y="6008914"/>
            <a:ext cx="3657600" cy="838200"/>
          </a:xfrm>
          <a:solidFill>
            <a:schemeClr val="bg1"/>
          </a:solidFill>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C355EFE-B525-524F-BE4B-E124204CF3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1083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p:cNvSpPr>
            <a:spLocks noGrp="1"/>
          </p:cNvSpPr>
          <p:nvPr>
            <p:ph type="subTitle" idx="11"/>
          </p:nvPr>
        </p:nvSpPr>
        <p:spPr>
          <a:xfrm>
            <a:off x="8534400" y="6008914"/>
            <a:ext cx="3657600" cy="838200"/>
          </a:xfrm>
          <a:solidFill>
            <a:schemeClr val="bg1"/>
          </a:solidFill>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2295BB9-8C77-2B43-B6AA-BD42BB6D8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1053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Sec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1AD57-F60C-F749-9693-138E001B8B0B}"/>
              </a:ext>
            </a:extLst>
          </p:cNvPr>
          <p:cNvPicPr>
            <a:picLocks noChangeAspect="1"/>
          </p:cNvPicPr>
          <p:nvPr userDrawn="1"/>
        </p:nvPicPr>
        <p:blipFill>
          <a:blip r:embed="rId2"/>
          <a:srcRect/>
          <a:stretch/>
        </p:blipFill>
        <p:spPr>
          <a:xfrm>
            <a:off x="20638" y="1588"/>
            <a:ext cx="4008437" cy="6923087"/>
          </a:xfrm>
          <a:prstGeom prst="rect">
            <a:avLst/>
          </a:prstGeom>
          <a:effectLst>
            <a:outerShdw blurRad="190500" dist="38100" algn="l" rotWithShape="0">
              <a:prstClr val="black">
                <a:alpha val="40000"/>
              </a:prstClr>
            </a:outerShdw>
          </a:effectLst>
        </p:spPr>
      </p:pic>
      <p:sp>
        <p:nvSpPr>
          <p:cNvPr id="6" name="Rectangle 5">
            <a:extLst>
              <a:ext uri="{FF2B5EF4-FFF2-40B4-BE49-F238E27FC236}">
                <a16:creationId xmlns:a16="http://schemas.microsoft.com/office/drawing/2014/main" id="{6B4FD5C8-AF9E-4B43-85A6-7F29A5C3DD76}"/>
              </a:ext>
            </a:extLst>
          </p:cNvPr>
          <p:cNvSpPr/>
          <p:nvPr userDrawn="1"/>
        </p:nvSpPr>
        <p:spPr>
          <a:xfrm>
            <a:off x="-22225" y="1130300"/>
            <a:ext cx="4071938" cy="4559300"/>
          </a:xfrm>
          <a:prstGeom prst="rect">
            <a:avLst/>
          </a:prstGeom>
          <a:solidFill>
            <a:schemeClr val="tx1">
              <a:alpha val="73000"/>
            </a:schemeClr>
          </a:solidFill>
          <a:ln>
            <a:noFill/>
          </a:ln>
          <a:effectLst>
            <a:outerShdw blurRad="393700" dist="50800" dir="114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8DC3EA67-449B-E54A-B080-2F627FEBEAAA}"/>
              </a:ext>
            </a:extLst>
          </p:cNvPr>
          <p:cNvSpPr/>
          <p:nvPr userDrawn="1"/>
        </p:nvSpPr>
        <p:spPr>
          <a:xfrm>
            <a:off x="11510963" y="-36513"/>
            <a:ext cx="681037" cy="6894513"/>
          </a:xfrm>
          <a:prstGeom prst="rect">
            <a:avLst/>
          </a:prstGeom>
          <a:solidFill>
            <a:schemeClr val="tx1"/>
          </a:solidFill>
          <a:ln>
            <a:noFill/>
          </a:ln>
          <a:effectLst>
            <a:outerShdw blurRad="1905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8">
            <a:extLst>
              <a:ext uri="{FF2B5EF4-FFF2-40B4-BE49-F238E27FC236}">
                <a16:creationId xmlns:a16="http://schemas.microsoft.com/office/drawing/2014/main" id="{A63843A6-5FC2-5945-B8A0-15B5398A01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227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7135" y="1335091"/>
            <a:ext cx="3583461" cy="1611995"/>
          </a:xfrm>
        </p:spPr>
        <p:txBody>
          <a:bodyPr anchor="b">
            <a:normAutofit/>
          </a:bodyPr>
          <a:lstStyle>
            <a:lvl1pPr algn="ctr">
              <a:defRPr sz="3600">
                <a:solidFill>
                  <a:schemeClr val="bg2"/>
                </a:solidFill>
              </a:defRPr>
            </a:lvl1pPr>
          </a:lstStyle>
          <a:p>
            <a:r>
              <a:rPr lang="en-US"/>
              <a:t>Click to edit Master title style</a:t>
            </a:r>
            <a:endParaRPr lang="en-US" dirty="0"/>
          </a:p>
        </p:txBody>
      </p:sp>
      <p:sp>
        <p:nvSpPr>
          <p:cNvPr id="3" name="Content Placeholder 2"/>
          <p:cNvSpPr>
            <a:spLocks noGrp="1"/>
          </p:cNvSpPr>
          <p:nvPr>
            <p:ph idx="1"/>
          </p:nvPr>
        </p:nvSpPr>
        <p:spPr>
          <a:xfrm>
            <a:off x="4360759" y="1112108"/>
            <a:ext cx="6672648" cy="509174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2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247135" y="2947086"/>
            <a:ext cx="3583461" cy="2514600"/>
          </a:xfrm>
          <a:ln>
            <a:noFill/>
          </a:ln>
        </p:spPr>
        <p:txBody>
          <a:bodyPr>
            <a:normAutofit/>
          </a:bodyPr>
          <a:lstStyle>
            <a:lvl1pPr marL="0" indent="0" algn="ctr">
              <a:buNone/>
              <a:defRPr sz="2600">
                <a:solidFill>
                  <a:srgbClr val="E8957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6">
            <a:extLst>
              <a:ext uri="{FF2B5EF4-FFF2-40B4-BE49-F238E27FC236}">
                <a16:creationId xmlns:a16="http://schemas.microsoft.com/office/drawing/2014/main" id="{2D6B7F86-9CD6-CC46-BDBD-C2764BFA59AC}"/>
              </a:ext>
            </a:extLst>
          </p:cNvPr>
          <p:cNvSpPr>
            <a:spLocks noGrp="1"/>
          </p:cNvSpPr>
          <p:nvPr>
            <p:ph type="sldNum" sz="quarter" idx="10"/>
          </p:nvPr>
        </p:nvSpPr>
        <p:spPr>
          <a:xfrm>
            <a:off x="9890125" y="6356350"/>
            <a:ext cx="1143000" cy="368300"/>
          </a:xfrm>
        </p:spPr>
        <p:txBody>
          <a:bodyPr/>
          <a:lstStyle>
            <a:lvl1pPr>
              <a:defRPr/>
            </a:lvl1pPr>
          </a:lstStyle>
          <a:p>
            <a:pPr>
              <a:defRPr/>
            </a:pPr>
            <a:fld id="{911D56BD-FF35-5845-A858-DD99D8FD6DD4}" type="slidenum">
              <a:rPr lang="en-US" altLang="en-US"/>
              <a:pPr>
                <a:defRPr/>
              </a:pPr>
              <a:t>‹#›</a:t>
            </a:fld>
            <a:endParaRPr lang="en-US" altLang="en-US"/>
          </a:p>
        </p:txBody>
      </p:sp>
    </p:spTree>
    <p:extLst>
      <p:ext uri="{BB962C8B-B14F-4D97-AF65-F5344CB8AC3E}">
        <p14:creationId xmlns:p14="http://schemas.microsoft.com/office/powerpoint/2010/main" val="740907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p:cNvSpPr>
            <a:spLocks noGrp="1"/>
          </p:cNvSpPr>
          <p:nvPr>
            <p:ph type="subTitle" idx="11"/>
          </p:nvPr>
        </p:nvSpPr>
        <p:spPr>
          <a:xfrm>
            <a:off x="8534400" y="6008914"/>
            <a:ext cx="3657600" cy="838200"/>
          </a:xfrm>
          <a:solidFill>
            <a:schemeClr val="bg1"/>
          </a:solidFill>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799534A-51E1-FF4C-8526-0A438CC4A5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606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ubtitle 2"/>
          <p:cNvSpPr>
            <a:spLocks noGrp="1"/>
          </p:cNvSpPr>
          <p:nvPr>
            <p:ph type="subTitle" idx="1"/>
          </p:nvPr>
        </p:nvSpPr>
        <p:spPr>
          <a:xfrm>
            <a:off x="8534400" y="6008914"/>
            <a:ext cx="3657600" cy="838200"/>
          </a:xfrm>
          <a:solidFill>
            <a:schemeClr val="bg1"/>
          </a:solidFill>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FDB59AAC-9CAF-474D-91A0-3F692426A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70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031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642F4D-D2A0-E241-91CA-FF1303E1921B}"/>
              </a:ext>
            </a:extLst>
          </p:cNvPr>
          <p:cNvSpPr/>
          <p:nvPr userDrawn="1"/>
        </p:nvSpPr>
        <p:spPr>
          <a:xfrm>
            <a:off x="0" y="0"/>
            <a:ext cx="927100" cy="6858000"/>
          </a:xfrm>
          <a:prstGeom prst="rect">
            <a:avLst/>
          </a:prstGeom>
          <a:solidFill>
            <a:schemeClr val="tx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5">
            <a:extLst>
              <a:ext uri="{FF2B5EF4-FFF2-40B4-BE49-F238E27FC236}">
                <a16:creationId xmlns:a16="http://schemas.microsoft.com/office/drawing/2014/main" id="{C505B35A-51E7-874B-8EBA-35A23CC7FB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493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0C18BB47-3698-1F48-9C72-E54FE4C7CD29}"/>
              </a:ext>
            </a:extLst>
          </p:cNvPr>
          <p:cNvSpPr>
            <a:spLocks noGrp="1"/>
          </p:cNvSpPr>
          <p:nvPr>
            <p:ph type="sldNum" sz="quarter" idx="10"/>
          </p:nvPr>
        </p:nvSpPr>
        <p:spPr/>
        <p:txBody>
          <a:bodyPr/>
          <a:lstStyle>
            <a:lvl1pPr>
              <a:defRPr/>
            </a:lvl1pPr>
          </a:lstStyle>
          <a:p>
            <a:pPr>
              <a:defRPr/>
            </a:pPr>
            <a:fld id="{0CEB0572-8CBC-9C44-9FF9-48B53DED16CB}" type="slidenum">
              <a:rPr lang="en-US" altLang="en-US"/>
              <a:pPr>
                <a:defRPr/>
              </a:pPr>
              <a:t>‹#›</a:t>
            </a:fld>
            <a:endParaRPr lang="en-US" altLang="en-US"/>
          </a:p>
        </p:txBody>
      </p:sp>
    </p:spTree>
    <p:extLst>
      <p:ext uri="{BB962C8B-B14F-4D97-AF65-F5344CB8AC3E}">
        <p14:creationId xmlns:p14="http://schemas.microsoft.com/office/powerpoint/2010/main" val="3516186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AE0868-9C06-B248-BC15-466B850955E3}"/>
              </a:ext>
            </a:extLst>
          </p:cNvPr>
          <p:cNvSpPr/>
          <p:nvPr userDrawn="1"/>
        </p:nvSpPr>
        <p:spPr>
          <a:xfrm>
            <a:off x="0" y="0"/>
            <a:ext cx="927100" cy="6858000"/>
          </a:xfrm>
          <a:prstGeom prst="rect">
            <a:avLst/>
          </a:prstGeom>
          <a:solidFill>
            <a:schemeClr val="tx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8CA7657D-9BC4-AD4B-A8C3-7AB11BF096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50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B90EE004-67D3-AE41-94D9-04B36B6B28D8}"/>
              </a:ext>
            </a:extLst>
          </p:cNvPr>
          <p:cNvSpPr>
            <a:spLocks noGrp="1"/>
          </p:cNvSpPr>
          <p:nvPr>
            <p:ph type="sldNum" sz="quarter" idx="10"/>
          </p:nvPr>
        </p:nvSpPr>
        <p:spPr/>
        <p:txBody>
          <a:bodyPr/>
          <a:lstStyle>
            <a:lvl1pPr>
              <a:defRPr/>
            </a:lvl1pPr>
          </a:lstStyle>
          <a:p>
            <a:pPr>
              <a:defRPr/>
            </a:pPr>
            <a:fld id="{B5AAC240-3AD5-A24F-966A-E5C017D52667}" type="slidenum">
              <a:rPr lang="en-US" altLang="en-US"/>
              <a:pPr>
                <a:defRPr/>
              </a:pPr>
              <a:t>‹#›</a:t>
            </a:fld>
            <a:endParaRPr lang="en-US" altLang="en-US"/>
          </a:p>
        </p:txBody>
      </p:sp>
    </p:spTree>
    <p:extLst>
      <p:ext uri="{BB962C8B-B14F-4D97-AF65-F5344CB8AC3E}">
        <p14:creationId xmlns:p14="http://schemas.microsoft.com/office/powerpoint/2010/main" val="379011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D64E7467-753A-584F-A4C1-6BB5CFBF9F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3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E6F5B2B3-CE76-6D45-923E-8D8B8D7721EE}"/>
              </a:ext>
            </a:extLst>
          </p:cNvPr>
          <p:cNvSpPr>
            <a:spLocks noGrp="1"/>
          </p:cNvSpPr>
          <p:nvPr>
            <p:ph type="sldNum" sz="quarter" idx="10"/>
          </p:nvPr>
        </p:nvSpPr>
        <p:spPr>
          <a:xfrm>
            <a:off x="10298113" y="6356350"/>
            <a:ext cx="1055687" cy="365125"/>
          </a:xfrm>
        </p:spPr>
        <p:txBody>
          <a:bodyPr/>
          <a:lstStyle>
            <a:lvl1pPr>
              <a:defRPr/>
            </a:lvl1pPr>
          </a:lstStyle>
          <a:p>
            <a:pPr>
              <a:defRPr/>
            </a:pPr>
            <a:fld id="{C4825D2C-70F7-7749-8A8E-BF06BD5FF79E}" type="slidenum">
              <a:rPr lang="en-US" altLang="en-US"/>
              <a:pPr>
                <a:defRPr/>
              </a:pPr>
              <a:t>‹#›</a:t>
            </a:fld>
            <a:endParaRPr lang="en-US" altLang="en-US"/>
          </a:p>
        </p:txBody>
      </p:sp>
    </p:spTree>
    <p:extLst>
      <p:ext uri="{BB962C8B-B14F-4D97-AF65-F5344CB8AC3E}">
        <p14:creationId xmlns:p14="http://schemas.microsoft.com/office/powerpoint/2010/main" val="392444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A3E014-1458-DF4B-9F88-0318C27CF75F}" type="datetimeFigureOut">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3F6BC-AE3E-564F-8213-A8A76559D560}" type="slidenum">
              <a:rPr lang="en-US" smtClean="0"/>
              <a:t>‹#›</a:t>
            </a:fld>
            <a:endParaRPr lang="en-US"/>
          </a:p>
        </p:txBody>
      </p:sp>
    </p:spTree>
    <p:extLst>
      <p:ext uri="{BB962C8B-B14F-4D97-AF65-F5344CB8AC3E}">
        <p14:creationId xmlns:p14="http://schemas.microsoft.com/office/powerpoint/2010/main" val="2631935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A3E014-1458-DF4B-9F88-0318C27CF75F}" type="datetimeFigureOut">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3F6BC-AE3E-564F-8213-A8A76559D560}" type="slidenum">
              <a:rPr lang="en-US" smtClean="0"/>
              <a:t>‹#›</a:t>
            </a:fld>
            <a:endParaRPr lang="en-US"/>
          </a:p>
        </p:txBody>
      </p:sp>
    </p:spTree>
    <p:extLst>
      <p:ext uri="{BB962C8B-B14F-4D97-AF65-F5344CB8AC3E}">
        <p14:creationId xmlns:p14="http://schemas.microsoft.com/office/powerpoint/2010/main" val="2537998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06577F2-881D-7D48-8025-CB99A2A030F1}" type="slidenum">
              <a:rPr lang="en-US"/>
              <a:pPr>
                <a:defRPr/>
              </a:pPr>
              <a:t>‹#›</a:t>
            </a:fld>
            <a:endParaRPr lang="en-US" dirty="0"/>
          </a:p>
        </p:txBody>
      </p:sp>
    </p:spTree>
    <p:extLst>
      <p:ext uri="{BB962C8B-B14F-4D97-AF65-F5344CB8AC3E}">
        <p14:creationId xmlns:p14="http://schemas.microsoft.com/office/powerpoint/2010/main" val="1089151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ubtitle 2"/>
          <p:cNvSpPr>
            <a:spLocks noGrp="1"/>
          </p:cNvSpPr>
          <p:nvPr>
            <p:ph type="subTitle" idx="1"/>
          </p:nvPr>
        </p:nvSpPr>
        <p:spPr>
          <a:xfrm>
            <a:off x="8534400" y="6008914"/>
            <a:ext cx="3657600" cy="838200"/>
          </a:xfrm>
          <a:solidFill>
            <a:schemeClr val="bg1"/>
          </a:solidFill>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ECB417F6-2AF6-9046-B7AC-A600D71E03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7377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4.jpe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A184014-C0D6-B442-AEF0-2C9019B3B67C}"/>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CD35299-580B-0D44-9DD9-BE1637AD3F8A}"/>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B89D5817-12ED-374B-8017-4F45996639E5}"/>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644421B9-2206-154B-8E3A-A23E2A737D3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hf hdr="0" dt="0"/>
  <p:txStyles>
    <p:titleStyle>
      <a:lvl1pPr algn="l" rtl="0" eaLnBrk="1" fontAlgn="base" hangingPunct="1">
        <a:lnSpc>
          <a:spcPct val="90000"/>
        </a:lnSpc>
        <a:spcBef>
          <a:spcPct val="0"/>
        </a:spcBef>
        <a:spcAft>
          <a:spcPct val="0"/>
        </a:spcAft>
        <a:defRPr sz="4400" kern="1200">
          <a:solidFill>
            <a:srgbClr val="10476C"/>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3E014-1458-DF4B-9F88-0318C27CF75F}" type="datetimeFigureOut">
              <a:rPr lang="en-US" smtClean="0"/>
              <a:t>4/22/2021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3F6BC-AE3E-564F-8213-A8A76559D560}" type="slidenum">
              <a:rPr lang="en-US" smtClean="0"/>
              <a:t>‹#›</a:t>
            </a:fld>
            <a:endParaRPr lang="en-US"/>
          </a:p>
        </p:txBody>
      </p:sp>
      <p:pic>
        <p:nvPicPr>
          <p:cNvPr id="7" name="Content Placeholder 3"/>
          <p:cNvPicPr>
            <a:picLocks noChangeAspect="1"/>
          </p:cNvPicPr>
          <p:nvPr userDrawn="1"/>
        </p:nvPicPr>
        <p:blipFill rotWithShape="1">
          <a:blip r:embed="rId19" cstate="hqprint">
            <a:extLst>
              <a:ext uri="{28A0092B-C50C-407E-A947-70E740481C1C}">
                <a14:useLocalDpi xmlns:a14="http://schemas.microsoft.com/office/drawing/2010/main"/>
              </a:ext>
            </a:extLst>
          </a:blip>
          <a:srcRect/>
          <a:stretch/>
        </p:blipFill>
        <p:spPr>
          <a:xfrm>
            <a:off x="10766" y="5902035"/>
            <a:ext cx="12170468" cy="955965"/>
          </a:xfrm>
          <a:prstGeom prst="rect">
            <a:avLst/>
          </a:prstGeom>
        </p:spPr>
      </p:pic>
    </p:spTree>
    <p:extLst>
      <p:ext uri="{BB962C8B-B14F-4D97-AF65-F5344CB8AC3E}">
        <p14:creationId xmlns:p14="http://schemas.microsoft.com/office/powerpoint/2010/main" val="374691040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hyperlink" Target="http://old.biz.colostate.edu/mti/tips/pages/WhatisYourTeachingStyle.aspx"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hyperlink" Target="http://old.biz.colostate.edu/mti/tips/pages/WhatisYourTeachingStyle.aspx"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K05lRdL9d4k"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mailto:Ediaz@sbccd.edu" TargetMode="External"/><Relationship Id="rId2" Type="http://schemas.openxmlformats.org/officeDocument/2006/relationships/hyperlink" Target="mailto:Mitch.Rosin2@gmail.com"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hyperlink" Target="https://www.edsurge.com/n/2015-02-06-a-guide-for-bringing-the-samr-model-to-ipads" TargetMode="Externa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hyperlink" Target="https://www.edsurge.com/n/2015-02-06-a-guide-for-bringing-the-samr-model-to-ipads"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hyperlink" Target="https://www.edsurge.com/n/2015-02-06-a-guide-for-bringing-the-samr-model-to-ipads"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hyperlink" Target="https://www.edsurge.com/n/2015-02-06-a-guide-for-bringing-the-samr-model-to-ipads"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www.edsurge.com/n/2015-02-06-a-guide-for-bringing-the-samr-model-to-ipads" TargetMode="External"/><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cOTEzb0GzLs"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CKaI6swfrFY"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S23Y_3UwAB4"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l41pEGDdzx8"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2" Type="http://schemas.openxmlformats.org/officeDocument/2006/relationships/hyperlink" Target="http://www.ideo.org/" TargetMode="Externa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hyperlink" Target="http://www.wired.com/2013/12/human-centered-design-matters/" TargetMode="Externa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hyperlink" Target="http://www.wired.com/2013/12/human-centered-design-matters/" TargetMode="Externa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hyperlink" Target="http://www.wired.com/2013/12/human-centered-design-matters/" TargetMode="Externa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hyperlink" Target="http://www.wired.com/2013/12/human-centered-design-matters/"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hyperlink" Target="http://www.wired.com/2013/12/human-centered-design-matters/" TargetMode="Externa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hyperlink" Target="http://www.designkit.org/human-centered-design" TargetMode="Externa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hyperlink" Target="http://www.designkit.org/human-centered-design" TargetMode="Externa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youtube.com/watch?v=fW8amMCVAJQ"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hyperlink" Target="http://old.biz.colostate.edu/mti/tips/pages/WhatisYourTeachingStyle.aspx"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hyperlink" Target="http://old.biz.colostate.edu/mti/tips/pages/WhatisYourTeachingStyle.aspx" TargetMode="Externa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hyperlink" Target="http://old.biz.colostate.edu/mti/tips/pages/WhatisYourTeachingStyle.aspx"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5C1C-665F-3341-9B83-B2B9ACF78ACD}"/>
              </a:ext>
            </a:extLst>
          </p:cNvPr>
          <p:cNvSpPr>
            <a:spLocks noGrp="1"/>
          </p:cNvSpPr>
          <p:nvPr>
            <p:ph type="title"/>
          </p:nvPr>
        </p:nvSpPr>
        <p:spPr/>
        <p:txBody>
          <a:bodyPr/>
          <a:lstStyle/>
          <a:p>
            <a:r>
              <a:rPr lang="en-US" dirty="0"/>
              <a:t>Innovation and Leadership: Theory to Practice for Adult Educators</a:t>
            </a:r>
          </a:p>
        </p:txBody>
      </p:sp>
    </p:spTree>
    <p:extLst>
      <p:ext uri="{BB962C8B-B14F-4D97-AF65-F5344CB8AC3E}">
        <p14:creationId xmlns:p14="http://schemas.microsoft.com/office/powerpoint/2010/main" val="2200293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9818"/>
          </a:xfrm>
        </p:spPr>
        <p:txBody>
          <a:bodyPr/>
          <a:lstStyle/>
          <a:p>
            <a:r>
              <a:rPr lang="en-US" b="1" dirty="0"/>
              <a:t>Skill #1 - Associating</a:t>
            </a:r>
          </a:p>
        </p:txBody>
      </p:sp>
      <p:sp>
        <p:nvSpPr>
          <p:cNvPr id="3" name="Content Placeholder 2"/>
          <p:cNvSpPr>
            <a:spLocks noGrp="1"/>
          </p:cNvSpPr>
          <p:nvPr>
            <p:ph idx="1"/>
          </p:nvPr>
        </p:nvSpPr>
        <p:spPr>
          <a:xfrm>
            <a:off x="0" y="969819"/>
            <a:ext cx="12026348" cy="3987945"/>
          </a:xfrm>
        </p:spPr>
        <p:txBody>
          <a:bodyPr>
            <a:noAutofit/>
          </a:bodyPr>
          <a:lstStyle/>
          <a:p>
            <a:pPr marL="0" indent="0" algn="ctr">
              <a:buNone/>
            </a:pPr>
            <a:r>
              <a:rPr lang="en-US" sz="6600" dirty="0"/>
              <a:t>The ability to make surprising connections across areas of knowledge, industries, and geographies. </a:t>
            </a:r>
          </a:p>
        </p:txBody>
      </p:sp>
    </p:spTree>
    <p:extLst>
      <p:ext uri="{BB962C8B-B14F-4D97-AF65-F5344CB8AC3E}">
        <p14:creationId xmlns:p14="http://schemas.microsoft.com/office/powerpoint/2010/main" val="9496932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52475"/>
          </a:xfrm>
        </p:spPr>
        <p:txBody>
          <a:bodyPr/>
          <a:lstStyle/>
          <a:p>
            <a:r>
              <a:rPr lang="en-US" dirty="0">
                <a:solidFill>
                  <a:schemeClr val="accent1">
                    <a:lumMod val="75000"/>
                  </a:schemeClr>
                </a:solidFill>
              </a:rPr>
              <a:t>Facilitator</a:t>
            </a:r>
          </a:p>
        </p:txBody>
      </p:sp>
      <p:sp>
        <p:nvSpPr>
          <p:cNvPr id="3" name="Content Placeholder 2"/>
          <p:cNvSpPr>
            <a:spLocks noGrp="1"/>
          </p:cNvSpPr>
          <p:nvPr>
            <p:ph idx="1"/>
          </p:nvPr>
        </p:nvSpPr>
        <p:spPr>
          <a:xfrm>
            <a:off x="321733" y="734929"/>
            <a:ext cx="11565467" cy="5424488"/>
          </a:xfrm>
        </p:spPr>
        <p:txBody>
          <a:bodyPr>
            <a:noAutofit/>
          </a:bodyPr>
          <a:lstStyle/>
          <a:p>
            <a:r>
              <a:rPr lang="en-US" sz="2400" b="1" dirty="0">
                <a:latin typeface="+mj-lt"/>
              </a:rPr>
              <a:t>Instructors tend to focus on activities</a:t>
            </a:r>
            <a:r>
              <a:rPr lang="en-US" sz="2400" dirty="0">
                <a:latin typeface="+mj-lt"/>
              </a:rPr>
              <a:t>. This style emphasizes student-centered learning and much more responsibility is placed on the students to take the initiative for meeting the demands of various learning tasks.</a:t>
            </a:r>
          </a:p>
          <a:p>
            <a:endParaRPr lang="en-US" sz="1400" dirty="0">
              <a:latin typeface="+mj-lt"/>
            </a:endParaRPr>
          </a:p>
          <a:p>
            <a:r>
              <a:rPr lang="en-US" sz="2400" dirty="0">
                <a:latin typeface="+mj-lt"/>
              </a:rPr>
              <a:t>Works best for learners who are comfortable with independent learning and who can actively participate and collaborate with other students.</a:t>
            </a:r>
          </a:p>
          <a:p>
            <a:endParaRPr lang="en-US" sz="1400" dirty="0">
              <a:latin typeface="+mj-lt"/>
            </a:endParaRPr>
          </a:p>
          <a:p>
            <a:r>
              <a:rPr lang="en-US" sz="2400" dirty="0">
                <a:latin typeface="+mj-lt"/>
              </a:rPr>
              <a:t>Instructors design group activities which necessitate active learning, student-to-student collaboration and problem solving. Learning situations and activities are designed that require student processing and application of course content in creative and original ways.</a:t>
            </a:r>
            <a:endParaRPr lang="en-US" sz="1400" b="1" dirty="0">
              <a:latin typeface="+mj-lt"/>
            </a:endParaRPr>
          </a:p>
          <a:p>
            <a:pPr marL="0" indent="0">
              <a:buNone/>
            </a:pPr>
            <a:r>
              <a:rPr lang="en-US" sz="2400" b="1" u="sng" dirty="0">
                <a:latin typeface="+mj-lt"/>
              </a:rPr>
              <a:t>Advantages</a:t>
            </a:r>
            <a:r>
              <a:rPr lang="en-US" sz="2400" dirty="0">
                <a:latin typeface="+mj-lt"/>
              </a:rPr>
              <a:t>: Focus on students' specific needs and goals; provides options or alternatives for students; encourages higher-level teaching skills.</a:t>
            </a:r>
            <a:endParaRPr lang="en-US" sz="1400" dirty="0">
              <a:latin typeface="+mj-lt"/>
            </a:endParaRPr>
          </a:p>
          <a:p>
            <a:pPr marL="0" indent="0">
              <a:buNone/>
            </a:pPr>
            <a:r>
              <a:rPr lang="en-US" sz="2400" b="1" u="sng" dirty="0">
                <a:latin typeface="+mj-lt"/>
              </a:rPr>
              <a:t>Disadvantage</a:t>
            </a:r>
            <a:r>
              <a:rPr lang="en-US" sz="2400" dirty="0">
                <a:latin typeface="+mj-lt"/>
              </a:rPr>
              <a:t>: Time consuming (less material can be covered), unpredictable (instructor must be flexible).</a:t>
            </a:r>
          </a:p>
        </p:txBody>
      </p:sp>
      <p:sp>
        <p:nvSpPr>
          <p:cNvPr id="5" name="TextBox 4"/>
          <p:cNvSpPr txBox="1"/>
          <p:nvPr/>
        </p:nvSpPr>
        <p:spPr>
          <a:xfrm>
            <a:off x="8085222" y="5617169"/>
            <a:ext cx="42672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2"/>
              </a:rPr>
              <a:t>://</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old.biz.colostate.edu/mti/tips/pages/WhatisYourTeachingStyle.aspx</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8770292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52475"/>
          </a:xfrm>
        </p:spPr>
        <p:txBody>
          <a:bodyPr/>
          <a:lstStyle/>
          <a:p>
            <a:r>
              <a:rPr lang="en-US" dirty="0">
                <a:solidFill>
                  <a:schemeClr val="accent1">
                    <a:lumMod val="75000"/>
                  </a:schemeClr>
                </a:solidFill>
              </a:rPr>
              <a:t>Delegator</a:t>
            </a:r>
          </a:p>
        </p:txBody>
      </p:sp>
      <p:sp>
        <p:nvSpPr>
          <p:cNvPr id="3" name="Content Placeholder 2"/>
          <p:cNvSpPr>
            <a:spLocks noGrp="1"/>
          </p:cNvSpPr>
          <p:nvPr>
            <p:ph idx="1"/>
          </p:nvPr>
        </p:nvSpPr>
        <p:spPr>
          <a:xfrm>
            <a:off x="321733" y="752474"/>
            <a:ext cx="11032067" cy="6105525"/>
          </a:xfrm>
        </p:spPr>
        <p:txBody>
          <a:bodyPr>
            <a:noAutofit/>
          </a:bodyPr>
          <a:lstStyle/>
          <a:p>
            <a:r>
              <a:rPr lang="en-US" sz="2400" dirty="0">
                <a:latin typeface="+mj-lt"/>
              </a:rPr>
              <a:t>Instructors tend to </a:t>
            </a:r>
            <a:r>
              <a:rPr lang="en-US" sz="2400" b="1" u="sng" dirty="0">
                <a:latin typeface="+mj-lt"/>
              </a:rPr>
              <a:t>place much control and responsibility for learning on individuals </a:t>
            </a:r>
            <a:r>
              <a:rPr lang="en-US" sz="2400" dirty="0">
                <a:latin typeface="+mj-lt"/>
              </a:rPr>
              <a:t>or groups of students.</a:t>
            </a:r>
          </a:p>
          <a:p>
            <a:endParaRPr lang="en-US" sz="1400" dirty="0">
              <a:latin typeface="+mj-lt"/>
            </a:endParaRPr>
          </a:p>
          <a:p>
            <a:r>
              <a:rPr lang="en-US" sz="2400" dirty="0">
                <a:latin typeface="+mj-lt"/>
              </a:rPr>
              <a:t>Instructors often </a:t>
            </a:r>
            <a:r>
              <a:rPr lang="en-US" sz="2400" b="1" u="sng" dirty="0">
                <a:latin typeface="+mj-lt"/>
              </a:rPr>
              <a:t>give students a choice designing and implementing </a:t>
            </a:r>
            <a:r>
              <a:rPr lang="en-US" sz="2400" dirty="0">
                <a:latin typeface="+mj-lt"/>
              </a:rPr>
              <a:t>their own complex learning projects and will act in a consultative role.</a:t>
            </a:r>
          </a:p>
          <a:p>
            <a:endParaRPr lang="en-US" sz="1400" dirty="0">
              <a:latin typeface="+mj-lt"/>
            </a:endParaRPr>
          </a:p>
          <a:p>
            <a:r>
              <a:rPr lang="en-US" sz="2400" dirty="0">
                <a:latin typeface="+mj-lt"/>
              </a:rPr>
              <a:t>Learners often </a:t>
            </a:r>
            <a:r>
              <a:rPr lang="en-US" sz="2400" b="1" u="sng" dirty="0">
                <a:latin typeface="+mj-lt"/>
              </a:rPr>
              <a:t>asked to work independently or in groups </a:t>
            </a:r>
            <a:r>
              <a:rPr lang="en-US" sz="2400" dirty="0">
                <a:latin typeface="+mj-lt"/>
              </a:rPr>
              <a:t>and must be able to maintain motivation and focus for complex projects. Students working in this type of setting learn more than just course specific topics as they also must be able to effectively work in group situations and manage various interpersonal roles.</a:t>
            </a:r>
          </a:p>
          <a:p>
            <a:endParaRPr lang="en-US" sz="1400" dirty="0">
              <a:latin typeface="+mj-lt"/>
            </a:endParaRPr>
          </a:p>
          <a:p>
            <a:pPr marL="0" indent="0">
              <a:buNone/>
            </a:pPr>
            <a:r>
              <a:rPr lang="en-US" sz="2400" b="1" u="sng" dirty="0">
                <a:latin typeface="+mj-lt"/>
              </a:rPr>
              <a:t>Advantage</a:t>
            </a:r>
            <a:r>
              <a:rPr lang="en-US" sz="2400" dirty="0">
                <a:latin typeface="+mj-lt"/>
              </a:rPr>
              <a:t>: Helps students to perceive themselves as independent learners.</a:t>
            </a:r>
            <a:endParaRPr lang="en-US" sz="1400" dirty="0">
              <a:latin typeface="+mj-lt"/>
            </a:endParaRPr>
          </a:p>
          <a:p>
            <a:pPr marL="0" indent="0">
              <a:buNone/>
            </a:pPr>
            <a:r>
              <a:rPr lang="en-US" sz="2400" b="1" u="sng" dirty="0">
                <a:latin typeface="+mj-lt"/>
              </a:rPr>
              <a:t>Disadvantage</a:t>
            </a:r>
            <a:r>
              <a:rPr lang="en-US" sz="2400" dirty="0">
                <a:latin typeface="+mj-lt"/>
              </a:rPr>
              <a:t>: May misread student's readiness for independent work. Some students may become anxious when given autonomy.</a:t>
            </a:r>
          </a:p>
          <a:p>
            <a:endParaRPr lang="en-US" sz="2400" dirty="0">
              <a:latin typeface="+mj-lt"/>
            </a:endParaRPr>
          </a:p>
        </p:txBody>
      </p:sp>
      <p:sp>
        <p:nvSpPr>
          <p:cNvPr id="5" name="TextBox 4"/>
          <p:cNvSpPr txBox="1"/>
          <p:nvPr/>
        </p:nvSpPr>
        <p:spPr>
          <a:xfrm>
            <a:off x="8085222" y="5617169"/>
            <a:ext cx="42672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2"/>
              </a:rPr>
              <a:t>://</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old.biz.colostate.edu/mti/tips/pages/WhatisYourTeachingStyle.aspx</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6949899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9273"/>
            <a:ext cx="12192000" cy="1325563"/>
          </a:xfrm>
        </p:spPr>
        <p:txBody>
          <a:bodyPr>
            <a:normAutofit fontScale="90000"/>
          </a:bodyPr>
          <a:lstStyle/>
          <a:p>
            <a:pPr algn="ctr"/>
            <a:r>
              <a:rPr lang="en-US" sz="6600" dirty="0"/>
              <a:t>Key Takeaways</a:t>
            </a:r>
            <a:br>
              <a:rPr lang="en-US" sz="6600" dirty="0"/>
            </a:br>
            <a:br>
              <a:rPr lang="en-US" sz="6600" dirty="0"/>
            </a:br>
            <a:r>
              <a:rPr lang="en-US" sz="6600" dirty="0"/>
              <a:t>What can YOU do Tomorrow?</a:t>
            </a:r>
          </a:p>
        </p:txBody>
      </p:sp>
      <p:pic>
        <p:nvPicPr>
          <p:cNvPr id="1026" name="Picture 2" descr="mage result for take away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18948" y="3442476"/>
            <a:ext cx="4996094" cy="2461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3245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9600" dirty="0"/>
              <a:t>Questions</a:t>
            </a:r>
          </a:p>
        </p:txBody>
      </p:sp>
    </p:spTree>
    <p:extLst>
      <p:ext uri="{BB962C8B-B14F-4D97-AF65-F5344CB8AC3E}">
        <p14:creationId xmlns:p14="http://schemas.microsoft.com/office/powerpoint/2010/main" val="615039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9818"/>
          </a:xfrm>
        </p:spPr>
        <p:txBody>
          <a:bodyPr/>
          <a:lstStyle/>
          <a:p>
            <a:r>
              <a:rPr lang="en-US" b="1" dirty="0"/>
              <a:t>Skill #1 - Associating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108" y="1442071"/>
            <a:ext cx="5877121" cy="2911267"/>
          </a:xfrm>
          <a:prstGeom prst="rect">
            <a:avLst/>
          </a:prstGeom>
        </p:spPr>
      </p:pic>
      <p:sp>
        <p:nvSpPr>
          <p:cNvPr id="5" name="TextBox 4"/>
          <p:cNvSpPr txBox="1"/>
          <p:nvPr/>
        </p:nvSpPr>
        <p:spPr>
          <a:xfrm>
            <a:off x="3975652" y="4957764"/>
            <a:ext cx="4873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www.youtube.com/watch?v=K05lRdL9d4k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76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Force New Associations</a:t>
            </a:r>
          </a:p>
        </p:txBody>
      </p:sp>
      <p:sp>
        <p:nvSpPr>
          <p:cNvPr id="4" name="Content Placeholder 3"/>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The more random associations you can link to your work and other issues you are working to solve, the more ideas you will generate. </a:t>
            </a:r>
          </a:p>
        </p:txBody>
      </p:sp>
      <p:graphicFrame>
        <p:nvGraphicFramePr>
          <p:cNvPr id="3" name="Table 2"/>
          <p:cNvGraphicFramePr>
            <a:graphicFrameLocks noGrp="1"/>
          </p:cNvGraphicFramePr>
          <p:nvPr/>
        </p:nvGraphicFramePr>
        <p:xfrm>
          <a:off x="1149929" y="3019518"/>
          <a:ext cx="9712035" cy="2168610"/>
        </p:xfrm>
        <a:graphic>
          <a:graphicData uri="http://schemas.openxmlformats.org/drawingml/2006/table">
            <a:tbl>
              <a:tblPr firstRow="1" bandRow="1">
                <a:tableStyleId>{5C22544A-7EE6-4342-B048-85BDC9FD1C3A}</a:tableStyleId>
              </a:tblPr>
              <a:tblGrid>
                <a:gridCol w="3237345">
                  <a:extLst>
                    <a:ext uri="{9D8B030D-6E8A-4147-A177-3AD203B41FA5}">
                      <a16:colId xmlns:a16="http://schemas.microsoft.com/office/drawing/2014/main" val="20000"/>
                    </a:ext>
                  </a:extLst>
                </a:gridCol>
                <a:gridCol w="3237345">
                  <a:extLst>
                    <a:ext uri="{9D8B030D-6E8A-4147-A177-3AD203B41FA5}">
                      <a16:colId xmlns:a16="http://schemas.microsoft.com/office/drawing/2014/main" val="20001"/>
                    </a:ext>
                  </a:extLst>
                </a:gridCol>
                <a:gridCol w="3237345">
                  <a:extLst>
                    <a:ext uri="{9D8B030D-6E8A-4147-A177-3AD203B41FA5}">
                      <a16:colId xmlns:a16="http://schemas.microsoft.com/office/drawing/2014/main" val="20002"/>
                    </a:ext>
                  </a:extLst>
                </a:gridCol>
              </a:tblGrid>
              <a:tr h="457973">
                <a:tc>
                  <a:txBody>
                    <a:bodyPr/>
                    <a:lstStyle/>
                    <a:p>
                      <a:r>
                        <a:rPr lang="en-US" dirty="0"/>
                        <a:t>Unsolved</a:t>
                      </a:r>
                      <a:r>
                        <a:rPr lang="en-US" baseline="0" dirty="0"/>
                        <a:t> Problem</a:t>
                      </a:r>
                      <a:endParaRPr lang="en-US" dirty="0"/>
                    </a:p>
                  </a:txBody>
                  <a:tcPr/>
                </a:tc>
                <a:tc>
                  <a:txBody>
                    <a:bodyPr/>
                    <a:lstStyle/>
                    <a:p>
                      <a:r>
                        <a:rPr lang="en-US" dirty="0"/>
                        <a:t>Unrelated Random Item</a:t>
                      </a:r>
                      <a:r>
                        <a:rPr lang="en-US" baseline="0" dirty="0"/>
                        <a:t> or Idea</a:t>
                      </a:r>
                      <a:endParaRPr lang="en-US" dirty="0"/>
                    </a:p>
                  </a:txBody>
                  <a:tcPr/>
                </a:tc>
                <a:tc>
                  <a:txBody>
                    <a:bodyPr/>
                    <a:lstStyle/>
                    <a:p>
                      <a:r>
                        <a:rPr lang="en-US" dirty="0"/>
                        <a:t>Potential Associations</a:t>
                      </a:r>
                    </a:p>
                  </a:txBody>
                  <a:tcPr/>
                </a:tc>
                <a:extLst>
                  <a:ext uri="{0D108BD9-81ED-4DB2-BD59-A6C34878D82A}">
                    <a16:rowId xmlns:a16="http://schemas.microsoft.com/office/drawing/2014/main" val="10000"/>
                  </a:ext>
                </a:extLst>
              </a:tr>
              <a:tr h="1710637">
                <a:tc>
                  <a:txBody>
                    <a:bodyPr/>
                    <a:lstStyle/>
                    <a:p>
                      <a:r>
                        <a:rPr lang="en-US" dirty="0"/>
                        <a:t>Need more CASAS proctors</a:t>
                      </a:r>
                    </a:p>
                  </a:txBody>
                  <a:tcPr/>
                </a:tc>
                <a:tc>
                  <a:txBody>
                    <a:bodyPr/>
                    <a:lstStyle/>
                    <a:p>
                      <a:r>
                        <a:rPr lang="en-US" dirty="0"/>
                        <a:t>Local</a:t>
                      </a:r>
                      <a:r>
                        <a:rPr lang="en-US" baseline="0" dirty="0"/>
                        <a:t> college is looking for internship options for students</a:t>
                      </a:r>
                      <a:endParaRPr lang="en-US" dirty="0"/>
                    </a:p>
                  </a:txBody>
                  <a:tcPr/>
                </a:tc>
                <a:tc>
                  <a:txBody>
                    <a:bodyPr/>
                    <a:lstStyle/>
                    <a:p>
                      <a:r>
                        <a:rPr lang="en-US" dirty="0"/>
                        <a:t>College students could</a:t>
                      </a:r>
                      <a:r>
                        <a:rPr lang="en-US" baseline="0" dirty="0"/>
                        <a:t> be trained as proctors</a:t>
                      </a:r>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64034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10515600" cy="1325563"/>
          </a:xfrm>
        </p:spPr>
        <p:txBody>
          <a:bodyPr/>
          <a:lstStyle/>
          <a:p>
            <a:r>
              <a:rPr lang="en-US" dirty="0"/>
              <a:t>Take on the Persona of a Different Agency</a:t>
            </a:r>
          </a:p>
        </p:txBody>
      </p:sp>
      <p:sp>
        <p:nvSpPr>
          <p:cNvPr id="4" name="Content Placeholder 3"/>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Dedicate a few minutes of a meeting to “disruption” and generate ideas of how other agencies do things.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lvl="1">
              <a:lnSpc>
                <a:spcPct val="100000"/>
              </a:lnSpc>
              <a:spcBef>
                <a:spcPts val="0"/>
              </a:spcBef>
              <a:defRPr/>
            </a:pPr>
            <a:r>
              <a:rPr lang="en-US" sz="2800" dirty="0"/>
              <a:t>Healthcare services have Social Workers … Adult Education needs someone to navigate a complex industry and provide resources for students.</a:t>
            </a:r>
          </a:p>
        </p:txBody>
      </p:sp>
    </p:spTree>
    <p:extLst>
      <p:ext uri="{BB962C8B-B14F-4D97-AF65-F5344CB8AC3E}">
        <p14:creationId xmlns:p14="http://schemas.microsoft.com/office/powerpoint/2010/main" val="1330477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Generate Metaphors</a:t>
            </a:r>
          </a:p>
        </p:txBody>
      </p:sp>
      <p:sp>
        <p:nvSpPr>
          <p:cNvPr id="4" name="Content Placeholder 3"/>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Create a list of “What If” statements that link ideas</a:t>
            </a:r>
          </a:p>
        </p:txBody>
      </p:sp>
      <p:graphicFrame>
        <p:nvGraphicFramePr>
          <p:cNvPr id="3" name="Table 2"/>
          <p:cNvGraphicFramePr>
            <a:graphicFrameLocks noGrp="1"/>
          </p:cNvGraphicFramePr>
          <p:nvPr/>
        </p:nvGraphicFramePr>
        <p:xfrm>
          <a:off x="2032000" y="2783993"/>
          <a:ext cx="8128000" cy="16510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en-US" dirty="0"/>
                        <a:t>What If . . . </a:t>
                      </a:r>
                    </a:p>
                  </a:txBody>
                  <a:tcPr/>
                </a:tc>
                <a:tc>
                  <a:txBody>
                    <a:bodyPr/>
                    <a:lstStyle/>
                    <a:p>
                      <a:r>
                        <a:rPr lang="en-US" dirty="0"/>
                        <a:t>Possible New Feature</a:t>
                      </a:r>
                      <a:r>
                        <a:rPr lang="en-US" baseline="0" dirty="0"/>
                        <a:t> or Benefit</a:t>
                      </a:r>
                      <a:endParaRPr lang="en-US" dirty="0"/>
                    </a:p>
                  </a:txBody>
                  <a:tcPr/>
                </a:tc>
                <a:extLst>
                  <a:ext uri="{0D108BD9-81ED-4DB2-BD59-A6C34878D82A}">
                    <a16:rowId xmlns:a16="http://schemas.microsoft.com/office/drawing/2014/main" val="10000"/>
                  </a:ext>
                </a:extLst>
              </a:tr>
              <a:tr h="370840">
                <a:tc>
                  <a:txBody>
                    <a:bodyPr/>
                    <a:lstStyle/>
                    <a:p>
                      <a:r>
                        <a:rPr lang="en-US" dirty="0"/>
                        <a:t>My school developed</a:t>
                      </a:r>
                      <a:r>
                        <a:rPr lang="en-US" baseline="0" dirty="0"/>
                        <a:t> a 100% Distance Learning policy?</a:t>
                      </a:r>
                      <a:endParaRPr lang="en-US" dirty="0"/>
                    </a:p>
                  </a:txBody>
                  <a:tcPr/>
                </a:tc>
                <a:tc>
                  <a:txBody>
                    <a:bodyPr/>
                    <a:lstStyle/>
                    <a:p>
                      <a:r>
                        <a:rPr lang="en-US" dirty="0"/>
                        <a:t>We could reach remote sections</a:t>
                      </a:r>
                      <a:r>
                        <a:rPr lang="en-US" baseline="0" dirty="0"/>
                        <a:t> of our service area. </a:t>
                      </a:r>
                      <a:endParaRPr lang="en-US" dirty="0"/>
                    </a:p>
                  </a:txBody>
                  <a:tcPr/>
                </a:tc>
                <a:extLst>
                  <a:ext uri="{0D108BD9-81ED-4DB2-BD59-A6C34878D82A}">
                    <a16:rowId xmlns:a16="http://schemas.microsoft.com/office/drawing/2014/main" val="10001"/>
                  </a:ext>
                </a:extLst>
              </a:tr>
              <a:tr h="370840">
                <a:tc>
                  <a:txBody>
                    <a:bodyPr/>
                    <a:lstStyle/>
                    <a:p>
                      <a:r>
                        <a:rPr lang="en-US" dirty="0"/>
                        <a:t>Adult Education classes</a:t>
                      </a:r>
                      <a:r>
                        <a:rPr lang="en-US" baseline="0" dirty="0"/>
                        <a:t> were offered on Saturday mornings?</a:t>
                      </a:r>
                      <a:endParaRPr lang="en-US" dirty="0"/>
                    </a:p>
                  </a:txBody>
                  <a:tcPr/>
                </a:tc>
                <a:tc>
                  <a:txBody>
                    <a:bodyPr/>
                    <a:lstStyle/>
                    <a:p>
                      <a:r>
                        <a:rPr lang="en-US" dirty="0"/>
                        <a:t>Students who work Monday thru Friday could attend classes</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36500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Build Your Own Curiosity Box</a:t>
            </a:r>
          </a:p>
        </p:txBody>
      </p:sp>
      <p:sp>
        <p:nvSpPr>
          <p:cNvPr id="4" name="Content Placeholder 3"/>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Start a collection of odd things that can be used to generate ideas:</a:t>
            </a:r>
          </a:p>
          <a:p>
            <a:pPr>
              <a:lnSpc>
                <a:spcPct val="100000"/>
              </a:lnSpc>
              <a:spcBef>
                <a:spcPts val="0"/>
              </a:spcBef>
              <a:defRPr/>
            </a:pPr>
            <a:r>
              <a:rPr lang="en-US" dirty="0"/>
              <a:t>Slinky = Spiraling of Curriculum</a:t>
            </a:r>
          </a:p>
          <a:p>
            <a:pPr>
              <a:lnSpc>
                <a:spcPct val="100000"/>
              </a:lnSpc>
              <a:spcBef>
                <a:spcPts val="0"/>
              </a:spcBef>
              <a:defRPr/>
            </a:pPr>
            <a:r>
              <a:rPr lang="en-US" dirty="0"/>
              <a:t>Lego = Building new pathways or programs</a:t>
            </a:r>
          </a:p>
          <a:p>
            <a:pPr>
              <a:lnSpc>
                <a:spcPct val="100000"/>
              </a:lnSpc>
              <a:spcBef>
                <a:spcPts val="0"/>
              </a:spcBef>
              <a:defRPr/>
            </a:pPr>
            <a:r>
              <a:rPr lang="en-US" dirty="0"/>
              <a:t>Puzzles = Connect new ideas </a:t>
            </a:r>
          </a:p>
          <a:p>
            <a:pPr>
              <a:lnSpc>
                <a:spcPct val="100000"/>
              </a:lnSpc>
              <a:spcBef>
                <a:spcPts val="0"/>
              </a:spcBef>
              <a:defRPr/>
            </a:pPr>
            <a:endParaRPr lang="en-US" dirty="0"/>
          </a:p>
        </p:txBody>
      </p:sp>
    </p:spTree>
    <p:extLst>
      <p:ext uri="{BB962C8B-B14F-4D97-AF65-F5344CB8AC3E}">
        <p14:creationId xmlns:p14="http://schemas.microsoft.com/office/powerpoint/2010/main" val="1064619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0515600" cy="1325563"/>
          </a:xfrm>
        </p:spPr>
        <p:txBody>
          <a:bodyPr/>
          <a:lstStyle/>
          <a:p>
            <a:r>
              <a:rPr lang="en-US" dirty="0"/>
              <a:t>SCAMPER!</a:t>
            </a:r>
          </a:p>
        </p:txBody>
      </p:sp>
      <p:sp>
        <p:nvSpPr>
          <p:cNvPr id="4" name="Content Placeholder 3"/>
          <p:cNvSpPr>
            <a:spLocks noGrp="1"/>
          </p:cNvSpPr>
          <p:nvPr>
            <p:ph idx="1"/>
          </p:nvPr>
        </p:nvSpPr>
        <p:spPr/>
        <p:txBody>
          <a:bodyPr/>
          <a:lstStyle/>
          <a:p>
            <a:r>
              <a:rPr lang="en-US" dirty="0">
                <a:solidFill>
                  <a:srgbClr val="FF0000"/>
                </a:solidFill>
              </a:rPr>
              <a:t>S</a:t>
            </a:r>
            <a:r>
              <a:rPr lang="en-US" dirty="0"/>
              <a:t>ubstitute</a:t>
            </a:r>
          </a:p>
          <a:p>
            <a:r>
              <a:rPr lang="en-US" dirty="0">
                <a:solidFill>
                  <a:srgbClr val="FF0000"/>
                </a:solidFill>
              </a:rPr>
              <a:t>C</a:t>
            </a:r>
            <a:r>
              <a:rPr lang="en-US" dirty="0"/>
              <a:t>ombine</a:t>
            </a:r>
          </a:p>
          <a:p>
            <a:r>
              <a:rPr lang="en-US" dirty="0">
                <a:solidFill>
                  <a:srgbClr val="FF0000"/>
                </a:solidFill>
              </a:rPr>
              <a:t>A</a:t>
            </a:r>
            <a:r>
              <a:rPr lang="en-US" dirty="0"/>
              <a:t>dapt</a:t>
            </a:r>
          </a:p>
          <a:p>
            <a:r>
              <a:rPr lang="en-US" dirty="0">
                <a:solidFill>
                  <a:srgbClr val="FF0000"/>
                </a:solidFill>
              </a:rPr>
              <a:t>M</a:t>
            </a:r>
            <a:r>
              <a:rPr lang="en-US" dirty="0"/>
              <a:t>agnify/</a:t>
            </a:r>
            <a:r>
              <a:rPr lang="en-US" dirty="0">
                <a:solidFill>
                  <a:srgbClr val="FF0000"/>
                </a:solidFill>
              </a:rPr>
              <a:t>M</a:t>
            </a:r>
            <a:r>
              <a:rPr lang="en-US" dirty="0"/>
              <a:t>inimize/</a:t>
            </a:r>
            <a:r>
              <a:rPr lang="en-US" dirty="0">
                <a:solidFill>
                  <a:srgbClr val="FF0000"/>
                </a:solidFill>
              </a:rPr>
              <a:t>M</a:t>
            </a:r>
            <a:r>
              <a:rPr lang="en-US" dirty="0"/>
              <a:t>odify</a:t>
            </a:r>
          </a:p>
          <a:p>
            <a:r>
              <a:rPr lang="en-US" dirty="0">
                <a:solidFill>
                  <a:srgbClr val="FF0000"/>
                </a:solidFill>
              </a:rPr>
              <a:t>P</a:t>
            </a:r>
            <a:r>
              <a:rPr lang="en-US" dirty="0"/>
              <a:t>ut to other uses</a:t>
            </a:r>
          </a:p>
          <a:p>
            <a:r>
              <a:rPr lang="en-US" dirty="0">
                <a:solidFill>
                  <a:srgbClr val="FF0000"/>
                </a:solidFill>
              </a:rPr>
              <a:t>E</a:t>
            </a:r>
            <a:r>
              <a:rPr lang="en-US" dirty="0"/>
              <a:t>liminate</a:t>
            </a:r>
          </a:p>
          <a:p>
            <a:r>
              <a:rPr lang="en-US" dirty="0">
                <a:solidFill>
                  <a:srgbClr val="FF0000"/>
                </a:solidFill>
              </a:rPr>
              <a:t>R</a:t>
            </a:r>
            <a:r>
              <a:rPr lang="en-US" dirty="0"/>
              <a:t>everse/Rearrange</a:t>
            </a:r>
          </a:p>
        </p:txBody>
      </p:sp>
      <p:pic>
        <p:nvPicPr>
          <p:cNvPr id="3074" name="Picture 2" descr="mage result for SCAMP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7834" y="365125"/>
            <a:ext cx="6132787" cy="5173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51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11216"/>
          </a:xfrm>
        </p:spPr>
        <p:txBody>
          <a:bodyPr>
            <a:normAutofit/>
          </a:bodyPr>
          <a:lstStyle/>
          <a:p>
            <a:r>
              <a:rPr lang="en-US" dirty="0"/>
              <a:t>If SCAMPER is too much . . . </a:t>
            </a:r>
            <a:br>
              <a:rPr lang="en-US" dirty="0"/>
            </a:br>
            <a:br>
              <a:rPr lang="en-US" dirty="0"/>
            </a:br>
            <a:r>
              <a:rPr lang="en-US" dirty="0"/>
              <a:t>			Think about SAMR</a:t>
            </a:r>
          </a:p>
        </p:txBody>
      </p:sp>
    </p:spTree>
    <p:extLst>
      <p:ext uri="{BB962C8B-B14F-4D97-AF65-F5344CB8AC3E}">
        <p14:creationId xmlns:p14="http://schemas.microsoft.com/office/powerpoint/2010/main" val="618400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http://thelearningcounsel.com/repository/sam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3775" y="538396"/>
            <a:ext cx="766445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Rectangle 9"/>
          <p:cNvSpPr>
            <a:spLocks noChangeArrowheads="1"/>
          </p:cNvSpPr>
          <p:nvPr/>
        </p:nvSpPr>
        <p:spPr bwMode="auto">
          <a:xfrm>
            <a:off x="2933076" y="0"/>
            <a:ext cx="9144000" cy="53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altLang="en-US" sz="2800" b="1" i="1" u="none" strike="noStrike" kern="1200" cap="none" spc="0" normalizeH="0" baseline="0" noProof="0">
                <a:ln>
                  <a:noFill/>
                </a:ln>
                <a:solidFill>
                  <a:srgbClr val="FFCC00"/>
                </a:solidFill>
                <a:effectLst/>
                <a:uLnTx/>
                <a:uFillTx/>
                <a:latin typeface="Arial" charset="0"/>
                <a:ea typeface="MS PGothic" charset="-128"/>
                <a:cs typeface="+mn-cs"/>
              </a:rPr>
              <a:t>Models of Implementation</a:t>
            </a:r>
          </a:p>
        </p:txBody>
      </p:sp>
    </p:spTree>
    <p:extLst>
      <p:ext uri="{BB962C8B-B14F-4D97-AF65-F5344CB8AC3E}">
        <p14:creationId xmlns:p14="http://schemas.microsoft.com/office/powerpoint/2010/main" val="272709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2" descr="http://pbs.twimg.com/media/BxNNic0CEAAFR4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6706" y="944562"/>
            <a:ext cx="6478588"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0"/>
            <a:ext cx="8229600" cy="517525"/>
          </a:xfrm>
        </p:spPr>
        <p:txBody>
          <a:bodyPr>
            <a:normAutofit fontScale="90000"/>
          </a:bodyPr>
          <a:lstStyle/>
          <a:p>
            <a:r>
              <a:rPr lang="en-US" altLang="en-US">
                <a:ea typeface="MS PGothic" charset="-128"/>
              </a:rPr>
              <a:t>SAMR Model</a:t>
            </a:r>
          </a:p>
        </p:txBody>
      </p:sp>
      <p:sp>
        <p:nvSpPr>
          <p:cNvPr id="7" name="Rectangle 9"/>
          <p:cNvSpPr>
            <a:spLocks noChangeArrowheads="1"/>
          </p:cNvSpPr>
          <p:nvPr/>
        </p:nvSpPr>
        <p:spPr bwMode="auto">
          <a:xfrm>
            <a:off x="1524000" y="0"/>
            <a:ext cx="10668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altLang="en-US" sz="2800" b="1" i="1" u="none" strike="noStrike" kern="1200" cap="none" spc="0" normalizeH="0" baseline="0" noProof="0" dirty="0">
                <a:ln>
                  <a:noFill/>
                </a:ln>
                <a:solidFill>
                  <a:srgbClr val="FFCC00"/>
                </a:solidFill>
                <a:effectLst/>
                <a:uLnTx/>
                <a:uFillTx/>
                <a:latin typeface="Arial" charset="0"/>
                <a:ea typeface="MS PGothic" charset="-128"/>
                <a:cs typeface="+mn-cs"/>
              </a:rPr>
              <a:t>Models of Implementation</a:t>
            </a:r>
          </a:p>
        </p:txBody>
      </p:sp>
    </p:spTree>
    <p:extLst>
      <p:ext uri="{BB962C8B-B14F-4D97-AF65-F5344CB8AC3E}">
        <p14:creationId xmlns:p14="http://schemas.microsoft.com/office/powerpoint/2010/main" val="698480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804"/>
            <a:ext cx="12192000" cy="2387600"/>
          </a:xfrm>
        </p:spPr>
        <p:txBody>
          <a:bodyPr>
            <a:normAutofit fontScale="90000"/>
          </a:bodyPr>
          <a:lstStyle/>
          <a:p>
            <a:r>
              <a:rPr lang="en-US" dirty="0">
                <a:latin typeface="+mn-lt"/>
              </a:rPr>
              <a:t>Innovation and Leadership: </a:t>
            </a:r>
            <a:br>
              <a:rPr lang="en-US" dirty="0">
                <a:latin typeface="+mn-lt"/>
              </a:rPr>
            </a:br>
            <a:r>
              <a:rPr lang="en-US" dirty="0">
                <a:latin typeface="+mn-lt"/>
              </a:rPr>
              <a:t>Theory to Practice for </a:t>
            </a:r>
            <a:br>
              <a:rPr lang="en-US" dirty="0">
                <a:latin typeface="+mn-lt"/>
              </a:rPr>
            </a:br>
            <a:r>
              <a:rPr lang="en-US" dirty="0">
                <a:latin typeface="+mn-lt"/>
              </a:rPr>
              <a:t>Adult Educators</a:t>
            </a:r>
          </a:p>
        </p:txBody>
      </p:sp>
      <p:sp>
        <p:nvSpPr>
          <p:cNvPr id="4" name="TextBox 3"/>
          <p:cNvSpPr txBox="1"/>
          <p:nvPr/>
        </p:nvSpPr>
        <p:spPr>
          <a:xfrm>
            <a:off x="3316168" y="5512809"/>
            <a:ext cx="55596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Based on the work of Clayton Christensen and Ed Catmull</a:t>
            </a:r>
          </a:p>
        </p:txBody>
      </p:sp>
      <p:sp>
        <p:nvSpPr>
          <p:cNvPr id="6" name="TextBox 5"/>
          <p:cNvSpPr txBox="1"/>
          <p:nvPr/>
        </p:nvSpPr>
        <p:spPr>
          <a:xfrm>
            <a:off x="4497819" y="2608117"/>
            <a:ext cx="253787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FF0000"/>
                </a:solidFill>
                <a:effectLst/>
                <a:uLnTx/>
                <a:uFillTx/>
                <a:latin typeface="Calibri" panose="020F0502020204030204"/>
                <a:ea typeface="+mn-ea"/>
                <a:cs typeface="+mn-cs"/>
              </a:rPr>
              <a:t>CNEI 2021</a:t>
            </a:r>
          </a:p>
        </p:txBody>
      </p:sp>
      <p:sp>
        <p:nvSpPr>
          <p:cNvPr id="7" name="Subtitle 2"/>
          <p:cNvSpPr txBox="1">
            <a:spLocks/>
          </p:cNvSpPr>
          <p:nvPr/>
        </p:nvSpPr>
        <p:spPr>
          <a:xfrm>
            <a:off x="1037095" y="3752273"/>
            <a:ext cx="4558145" cy="14687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Mitch Rosin, Strategist</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P2C Solutions, LLC</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Mitch.Rosin2@gmail.com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Subtitle 2">
            <a:extLst>
              <a:ext uri="{FF2B5EF4-FFF2-40B4-BE49-F238E27FC236}">
                <a16:creationId xmlns:a16="http://schemas.microsoft.com/office/drawing/2014/main" id="{F0695E52-5A18-A044-AD93-6AE8D914C15C}"/>
              </a:ext>
            </a:extLst>
          </p:cNvPr>
          <p:cNvSpPr txBox="1">
            <a:spLocks/>
          </p:cNvSpPr>
          <p:nvPr/>
        </p:nvSpPr>
        <p:spPr>
          <a:xfrm>
            <a:off x="6245480" y="3752272"/>
            <a:ext cx="4558145" cy="1468727"/>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Emma Diaz, Ed.D.</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solidFill>
                  <a:prstClr val="black"/>
                </a:solidFill>
                <a:latin typeface="Calibri" panose="020F0502020204030204"/>
              </a:rPr>
              <a:t>Noncredit &amp; Basic Skills Committee</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San Bernardino Valley College</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Ediaz@sbccd.edu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0855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Box 4"/>
          <p:cNvSpPr txBox="1">
            <a:spLocks noChangeArrowheads="1"/>
          </p:cNvSpPr>
          <p:nvPr/>
        </p:nvSpPr>
        <p:spPr bwMode="auto">
          <a:xfrm>
            <a:off x="951250" y="714350"/>
            <a:ext cx="9871647"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charset="-128"/>
              </a:defRPr>
            </a:lvl1pPr>
            <a:lvl2pPr marL="465138" indent="-233363">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alibri" charset="0"/>
                <a:ea typeface="MS PGothic" charset="-128"/>
                <a:cs typeface="+mn-cs"/>
              </a:rPr>
              <a:t>Substitution</a:t>
            </a:r>
            <a:r>
              <a:rPr kumimoji="0" lang="en-US" altLang="en-US" sz="2000" b="1" i="0" u="none" strike="noStrike" kern="1200" cap="none" spc="0" normalizeH="0" baseline="0" noProof="0" dirty="0">
                <a:ln>
                  <a:noFill/>
                </a:ln>
                <a:solidFill>
                  <a:srgbClr val="000000"/>
                </a:solidFill>
                <a:effectLst/>
                <a:uLnTx/>
                <a:uFillTx/>
                <a:latin typeface="Calibri" charset="0"/>
                <a:ea typeface="MS PGothic" charset="-128"/>
                <a:cs typeface="+mn-cs"/>
              </a:rPr>
              <a:t>: Same Task, New Technology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charset="0"/>
                <a:ea typeface="MS PGothic" charset="-128"/>
                <a:cs typeface="+mn-cs"/>
              </a:rPr>
              <a:t>At the </a:t>
            </a:r>
            <a:r>
              <a:rPr kumimoji="0" lang="en-US" altLang="en-US" sz="2000" b="1" i="0" u="none" strike="noStrike" kern="1200" cap="none" spc="0" normalizeH="0" baseline="0" noProof="0" dirty="0">
                <a:ln>
                  <a:noFill/>
                </a:ln>
                <a:solidFill>
                  <a:srgbClr val="000000"/>
                </a:solidFill>
                <a:effectLst/>
                <a:uLnTx/>
                <a:uFillTx/>
                <a:latin typeface="Calibri" charset="0"/>
                <a:ea typeface="MS PGothic" charset="-128"/>
                <a:cs typeface="+mn-cs"/>
              </a:rPr>
              <a:t>Substitution Level</a:t>
            </a:r>
            <a:r>
              <a:rPr kumimoji="0" lang="en-US" altLang="en-US" sz="2000" b="0" i="0" u="none" strike="noStrike" kern="1200" cap="none" spc="0" normalizeH="0" baseline="0" noProof="0" dirty="0">
                <a:ln>
                  <a:noFill/>
                </a:ln>
                <a:solidFill>
                  <a:srgbClr val="000000"/>
                </a:solidFill>
                <a:effectLst/>
                <a:uLnTx/>
                <a:uFillTx/>
                <a:latin typeface="Calibri" charset="0"/>
                <a:ea typeface="MS PGothic" charset="-128"/>
                <a:cs typeface="+mn-cs"/>
              </a:rPr>
              <a:t>, you are substituting a cup of coffee that we could make at home or school with a cup of coffee from Starbucks. It’s still coffee: </a:t>
            </a:r>
            <a:r>
              <a:rPr kumimoji="0" lang="en-US" altLang="en-US" sz="2000" b="0" i="0" u="sng" strike="noStrike" kern="1200" cap="none" spc="0" normalizeH="0" baseline="0" noProof="0" dirty="0">
                <a:ln>
                  <a:noFill/>
                </a:ln>
                <a:solidFill>
                  <a:srgbClr val="000000"/>
                </a:solidFill>
                <a:effectLst/>
                <a:uLnTx/>
                <a:uFillTx/>
                <a:latin typeface="Calibri" charset="0"/>
                <a:ea typeface="MS PGothic" charset="-128"/>
                <a:cs typeface="+mn-cs"/>
              </a:rPr>
              <a:t>there’s no real change</a:t>
            </a:r>
            <a:r>
              <a:rPr kumimoji="0" lang="en-US" altLang="en-US" sz="2000" b="0" i="0" u="none" strike="noStrike" kern="1200" cap="none" spc="0" normalizeH="0" baseline="0" noProof="0" dirty="0">
                <a:ln>
                  <a:noFill/>
                </a:ln>
                <a:solidFill>
                  <a:srgbClr val="000000"/>
                </a:solidFill>
                <a:effectLst/>
                <a:uLnTx/>
                <a:uFillTx/>
                <a:latin typeface="Calibri" charset="0"/>
                <a:ea typeface="MS PGothic"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465138" marR="0" lvl="1" indent="-233363"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altLang="en-US" sz="2000" b="0" i="0" u="none" strike="noStrike" kern="1200" cap="none" spc="0" normalizeH="0" baseline="0" noProof="0" dirty="0">
                <a:ln>
                  <a:noFill/>
                </a:ln>
                <a:solidFill>
                  <a:srgbClr val="000000"/>
                </a:solidFill>
                <a:effectLst/>
                <a:uLnTx/>
                <a:uFillTx/>
                <a:latin typeface="Calibri" charset="0"/>
                <a:ea typeface="MS PGothic" charset="-128"/>
                <a:cs typeface="+mn-cs"/>
              </a:rPr>
              <a:t>Reading a book on the </a:t>
            </a:r>
            <a:r>
              <a:rPr kumimoji="0" lang="en-US" altLang="en-US" sz="2000" b="1" i="0" u="none" strike="noStrike" kern="1200" cap="none" spc="0" normalizeH="0" baseline="0" noProof="0" dirty="0">
                <a:ln>
                  <a:noFill/>
                </a:ln>
                <a:solidFill>
                  <a:srgbClr val="FF0000"/>
                </a:solidFill>
                <a:effectLst/>
                <a:uLnTx/>
                <a:uFillTx/>
                <a:latin typeface="Calibri" charset="0"/>
                <a:ea typeface="MS PGothic" charset="-128"/>
                <a:cs typeface="+mn-cs"/>
              </a:rPr>
              <a:t>iPad</a:t>
            </a:r>
            <a:r>
              <a:rPr kumimoji="0" lang="en-US" altLang="en-US" sz="2000" b="0" i="0" u="none" strike="noStrike" kern="1200" cap="none" spc="0" normalizeH="0" baseline="0" noProof="0" dirty="0">
                <a:ln>
                  <a:noFill/>
                </a:ln>
                <a:solidFill>
                  <a:srgbClr val="FF0000"/>
                </a:solidFill>
                <a:effectLst/>
                <a:uLnTx/>
                <a:uFillTx/>
                <a:latin typeface="Calibri" charset="0"/>
                <a:ea typeface="MS PGothic" charset="-128"/>
                <a:cs typeface="+mn-cs"/>
              </a:rPr>
              <a:t> </a:t>
            </a:r>
            <a:r>
              <a:rPr kumimoji="0" lang="en-US" altLang="en-US" sz="2000" b="0" i="0" u="none" strike="noStrike" kern="1200" cap="none" spc="0" normalizeH="0" baseline="0" noProof="0" dirty="0">
                <a:ln>
                  <a:noFill/>
                </a:ln>
                <a:solidFill>
                  <a:srgbClr val="000000"/>
                </a:solidFill>
                <a:effectLst/>
                <a:uLnTx/>
                <a:uFillTx/>
                <a:latin typeface="Calibri" charset="0"/>
                <a:ea typeface="MS PGothic" charset="-128"/>
                <a:cs typeface="+mn-cs"/>
              </a:rPr>
              <a:t>would be considered substitution, as you are simply substituting a handheld book for a digital book. </a:t>
            </a:r>
          </a:p>
          <a:p>
            <a:pPr marL="465138" marR="0" lvl="1" indent="-233363" algn="l" defTabSz="914400" rtl="0" eaLnBrk="0" fontAlgn="base" latinLnBrk="0" hangingPunct="0">
              <a:lnSpc>
                <a:spcPct val="100000"/>
              </a:lnSpc>
              <a:spcBef>
                <a:spcPct val="0"/>
              </a:spcBef>
              <a:spcAft>
                <a:spcPct val="0"/>
              </a:spcAft>
              <a:buClrTx/>
              <a:buSzTx/>
              <a:buFont typeface="Wingdings" charset="2"/>
              <a:buChar char="ü"/>
              <a:tabLst/>
              <a:defRPr/>
            </a:pPr>
            <a:endParaRPr kumimoji="0" lang="en-US" altLang="en-US" sz="20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465138" marR="0" lvl="1" indent="-233363"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altLang="en-US" sz="2000" b="0" i="0" u="none" strike="noStrike" kern="1200" cap="none" spc="0" normalizeH="0" baseline="0" noProof="0" dirty="0">
                <a:ln>
                  <a:noFill/>
                </a:ln>
                <a:solidFill>
                  <a:srgbClr val="000000"/>
                </a:solidFill>
                <a:effectLst/>
                <a:uLnTx/>
                <a:uFillTx/>
                <a:latin typeface="Calibri" charset="0"/>
                <a:ea typeface="MS PGothic" charset="-128"/>
                <a:cs typeface="+mn-cs"/>
              </a:rPr>
              <a:t>Taking notes or writing an essay using </a:t>
            </a:r>
            <a:r>
              <a:rPr kumimoji="0" lang="en-US" altLang="en-US" sz="2000" b="1" i="0" u="none" strike="noStrike" kern="1200" cap="none" spc="0" normalizeH="0" baseline="0" noProof="0" dirty="0">
                <a:ln>
                  <a:noFill/>
                </a:ln>
                <a:solidFill>
                  <a:srgbClr val="000000"/>
                </a:solidFill>
                <a:effectLst/>
                <a:uLnTx/>
                <a:uFillTx/>
                <a:latin typeface="Calibri" charset="0"/>
                <a:ea typeface="MS PGothic" charset="-128"/>
                <a:cs typeface="+mn-cs"/>
              </a:rPr>
              <a:t>Google Docs </a:t>
            </a:r>
            <a:r>
              <a:rPr kumimoji="0" lang="en-US" altLang="en-US" sz="2000" b="0" i="0" u="none" strike="noStrike" kern="1200" cap="none" spc="0" normalizeH="0" baseline="0" noProof="0" dirty="0">
                <a:ln>
                  <a:noFill/>
                </a:ln>
                <a:solidFill>
                  <a:srgbClr val="000000"/>
                </a:solidFill>
                <a:effectLst/>
                <a:uLnTx/>
                <a:uFillTx/>
                <a:latin typeface="Calibri" charset="0"/>
                <a:ea typeface="MS PGothic" charset="-128"/>
                <a:cs typeface="+mn-cs"/>
              </a:rPr>
              <a:t>or </a:t>
            </a:r>
            <a:r>
              <a:rPr kumimoji="0" lang="en-US" altLang="en-US" sz="2000" b="1" i="0" u="none" strike="noStrike" kern="1200" cap="none" spc="0" normalizeH="0" baseline="0" noProof="0" dirty="0">
                <a:ln>
                  <a:noFill/>
                </a:ln>
                <a:solidFill>
                  <a:srgbClr val="000000"/>
                </a:solidFill>
                <a:effectLst/>
                <a:uLnTx/>
                <a:uFillTx/>
                <a:latin typeface="Calibri" charset="0"/>
                <a:ea typeface="MS PGothic" charset="-128"/>
                <a:cs typeface="+mn-cs"/>
              </a:rPr>
              <a:t>Evernote</a:t>
            </a:r>
            <a:r>
              <a:rPr kumimoji="0" lang="en-US" altLang="en-US" sz="2000" b="0" i="0" u="none" strike="noStrike" kern="1200" cap="none" spc="0" normalizeH="0" baseline="0" noProof="0" dirty="0">
                <a:ln>
                  <a:noFill/>
                </a:ln>
                <a:solidFill>
                  <a:srgbClr val="000000"/>
                </a:solidFill>
                <a:effectLst/>
                <a:uLnTx/>
                <a:uFillTx/>
                <a:latin typeface="Calibri" charset="0"/>
                <a:ea typeface="MS PGothic" charset="-128"/>
                <a:cs typeface="+mn-cs"/>
              </a:rPr>
              <a:t> instead of using paper and pencil are other examples of substitution.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charset="0"/>
                <a:ea typeface="MS PGothic" charset="-128"/>
                <a:cs typeface="+mn-cs"/>
              </a:rPr>
              <a:t>Although these activities engage students and enhance learning, the level of tech integration is low: teachers are just substituting technology for things you could do without technology.</a:t>
            </a:r>
          </a:p>
        </p:txBody>
      </p:sp>
      <p:sp>
        <p:nvSpPr>
          <p:cNvPr id="136196" name="Rectangle 2"/>
          <p:cNvSpPr>
            <a:spLocks noChangeArrowheads="1"/>
          </p:cNvSpPr>
          <p:nvPr/>
        </p:nvSpPr>
        <p:spPr bwMode="auto">
          <a:xfrm>
            <a:off x="0" y="5595450"/>
            <a:ext cx="411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charset="0"/>
                <a:ea typeface="MS PGothic" charset="-128"/>
                <a:cs typeface="+mn-cs"/>
                <a:hlinkClick r:id="rId2"/>
              </a:rPr>
              <a:t>https://www.edsurge.com/n/2015-02-06-a-guide-for-bringing-the-samr-model-to-ipads</a:t>
            </a:r>
            <a:r>
              <a:rPr kumimoji="0" lang="en-US" altLang="en-US" sz="800" b="0" i="0" u="none" strike="noStrike" kern="1200" cap="none" spc="0" normalizeH="0" baseline="0" noProof="0" dirty="0">
                <a:ln>
                  <a:noFill/>
                </a:ln>
                <a:solidFill>
                  <a:srgbClr val="000000"/>
                </a:solidFill>
                <a:effectLst/>
                <a:uLnTx/>
                <a:uFillTx/>
                <a:latin typeface="Arial" charset="0"/>
                <a:ea typeface="MS PGothic" charset="-128"/>
                <a:cs typeface="+mn-cs"/>
              </a:rPr>
              <a:t> </a:t>
            </a:r>
          </a:p>
        </p:txBody>
      </p:sp>
      <p:sp>
        <p:nvSpPr>
          <p:cNvPr id="7" name="Title 1"/>
          <p:cNvSpPr>
            <a:spLocks noGrp="1"/>
          </p:cNvSpPr>
          <p:nvPr>
            <p:ph type="title"/>
          </p:nvPr>
        </p:nvSpPr>
        <p:spPr>
          <a:xfrm>
            <a:off x="0" y="0"/>
            <a:ext cx="8229600" cy="517525"/>
          </a:xfrm>
        </p:spPr>
        <p:txBody>
          <a:bodyPr>
            <a:normAutofit fontScale="90000"/>
          </a:bodyPr>
          <a:lstStyle/>
          <a:p>
            <a:r>
              <a:rPr lang="en-US" altLang="en-US">
                <a:ea typeface="MS PGothic" charset="-128"/>
              </a:rPr>
              <a:t>SAMR Model</a:t>
            </a:r>
          </a:p>
        </p:txBody>
      </p:sp>
      <p:sp>
        <p:nvSpPr>
          <p:cNvPr id="8" name="Rectangle 9"/>
          <p:cNvSpPr>
            <a:spLocks noChangeArrowheads="1"/>
          </p:cNvSpPr>
          <p:nvPr/>
        </p:nvSpPr>
        <p:spPr bwMode="auto">
          <a:xfrm>
            <a:off x="1524000" y="0"/>
            <a:ext cx="10668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altLang="en-US" sz="2800" b="1" i="1" u="none" strike="noStrike" kern="1200" cap="none" spc="0" normalizeH="0" baseline="0" noProof="0" dirty="0">
                <a:ln>
                  <a:noFill/>
                </a:ln>
                <a:solidFill>
                  <a:srgbClr val="FFCC00"/>
                </a:solidFill>
                <a:effectLst/>
                <a:uLnTx/>
                <a:uFillTx/>
                <a:latin typeface="Arial" charset="0"/>
                <a:ea typeface="MS PGothic" charset="-128"/>
                <a:cs typeface="+mn-cs"/>
              </a:rPr>
              <a:t>Models of Implementation</a:t>
            </a:r>
          </a:p>
        </p:txBody>
      </p:sp>
    </p:spTree>
    <p:extLst>
      <p:ext uri="{BB962C8B-B14F-4D97-AF65-F5344CB8AC3E}">
        <p14:creationId xmlns:p14="http://schemas.microsoft.com/office/powerpoint/2010/main" val="1217980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Box 4"/>
          <p:cNvSpPr txBox="1">
            <a:spLocks noChangeArrowheads="1"/>
          </p:cNvSpPr>
          <p:nvPr/>
        </p:nvSpPr>
        <p:spPr bwMode="auto">
          <a:xfrm>
            <a:off x="1030573" y="824706"/>
            <a:ext cx="1019706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charset="-128"/>
              </a:defRPr>
            </a:lvl1pPr>
            <a:lvl2pPr marL="465138" indent="-233363">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charset="0"/>
                <a:ea typeface="MS PGothic" charset="-128"/>
                <a:cs typeface="+mn-cs"/>
              </a:rPr>
              <a:t>Augmentation</a:t>
            </a:r>
            <a:r>
              <a:rPr kumimoji="0" lang="en-US" altLang="en-US" sz="1800" b="1" i="0" u="none" strike="noStrike" kern="1200" cap="none" spc="0" normalizeH="0" baseline="0" noProof="0" dirty="0">
                <a:ln>
                  <a:noFill/>
                </a:ln>
                <a:solidFill>
                  <a:srgbClr val="000000"/>
                </a:solidFill>
                <a:effectLst/>
                <a:uLnTx/>
                <a:uFillTx/>
                <a:latin typeface="Calibri" charset="0"/>
                <a:ea typeface="MS PGothic" charset="-128"/>
                <a:cs typeface="+mn-cs"/>
              </a:rPr>
              <a:t>: Improve the Task with New Features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At the </a:t>
            </a:r>
            <a:r>
              <a:rPr kumimoji="0" lang="en-US" altLang="en-US" sz="1800" b="1" i="0" u="none" strike="noStrike" kern="1200" cap="none" spc="0" normalizeH="0" baseline="0" noProof="0" dirty="0">
                <a:ln>
                  <a:noFill/>
                </a:ln>
                <a:solidFill>
                  <a:srgbClr val="000000"/>
                </a:solidFill>
                <a:effectLst/>
                <a:uLnTx/>
                <a:uFillTx/>
                <a:latin typeface="Calibri" charset="0"/>
                <a:ea typeface="MS PGothic" charset="-128"/>
                <a:cs typeface="+mn-cs"/>
              </a:rPr>
              <a:t>Augmentation Level</a:t>
            </a: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 you are taking regular coffee and making it better by adding ice, or a little cinnamon on top. We didn’t change the coffee, but it tastes better because we augmented and enhanced it with additional ingredients.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465138" marR="0" lvl="1" indent="-233363"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With a digital book, students can </a:t>
            </a:r>
            <a:r>
              <a:rPr kumimoji="0" lang="en-US" altLang="en-US" sz="1800" b="1" i="0" u="none" strike="noStrike" kern="1200" cap="none" spc="0" normalizeH="0" baseline="0" noProof="0" dirty="0">
                <a:ln>
                  <a:noFill/>
                </a:ln>
                <a:solidFill>
                  <a:srgbClr val="000000"/>
                </a:solidFill>
                <a:effectLst/>
                <a:uLnTx/>
                <a:uFillTx/>
                <a:latin typeface="Calibri" charset="0"/>
                <a:ea typeface="MS PGothic" charset="-128"/>
                <a:cs typeface="+mn-cs"/>
              </a:rPr>
              <a:t>click on a word and get a definition</a:t>
            </a: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 synonym, or a link that may take them to more information about that subject area. </a:t>
            </a:r>
          </a:p>
          <a:p>
            <a:pPr marL="465138" marR="0" lvl="1" indent="-233363" algn="l" defTabSz="914400" rtl="0" eaLnBrk="0" fontAlgn="base" latinLnBrk="0" hangingPunct="0">
              <a:lnSpc>
                <a:spcPct val="100000"/>
              </a:lnSpc>
              <a:spcBef>
                <a:spcPct val="0"/>
              </a:spcBef>
              <a:spcAft>
                <a:spcPct val="0"/>
              </a:spcAft>
              <a:buClrTx/>
              <a:buSzTx/>
              <a:buFont typeface="Wingdings" charset="2"/>
              <a:buChar char="ü"/>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465138" marR="0" lvl="1" indent="-233363"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While writing, students can </a:t>
            </a:r>
            <a:r>
              <a:rPr kumimoji="0" lang="en-US" altLang="en-US" sz="1800" b="1" i="0" u="none" strike="noStrike" kern="1200" cap="none" spc="0" normalizeH="0" baseline="0" noProof="0" dirty="0">
                <a:ln>
                  <a:noFill/>
                </a:ln>
                <a:solidFill>
                  <a:srgbClr val="000000"/>
                </a:solidFill>
                <a:effectLst/>
                <a:uLnTx/>
                <a:uFillTx/>
                <a:latin typeface="Calibri" charset="0"/>
                <a:ea typeface="MS PGothic" charset="-128"/>
                <a:cs typeface="+mn-cs"/>
              </a:rPr>
              <a:t>highlight a word, spellcheck, customize and format font</a:t>
            </a: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a:t>
            </a:r>
          </a:p>
          <a:p>
            <a:pPr marL="465138" marR="0" lvl="1" indent="-233363" algn="l" defTabSz="914400" rtl="0" eaLnBrk="0" fontAlgn="base" latinLnBrk="0" hangingPunct="0">
              <a:lnSpc>
                <a:spcPct val="100000"/>
              </a:lnSpc>
              <a:spcBef>
                <a:spcPct val="0"/>
              </a:spcBef>
              <a:spcAft>
                <a:spcPct val="0"/>
              </a:spcAft>
              <a:buClrTx/>
              <a:buSzTx/>
              <a:buFont typeface="Wingdings" charset="2"/>
              <a:buChar char="ü"/>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465138" marR="0" lvl="1" indent="-233363"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altLang="en-US" sz="1800" b="1" i="0" u="none" strike="noStrike" kern="1200" cap="none" spc="0" normalizeH="0" baseline="0" noProof="0" dirty="0" err="1">
                <a:ln>
                  <a:noFill/>
                </a:ln>
                <a:solidFill>
                  <a:srgbClr val="000000"/>
                </a:solidFill>
                <a:effectLst/>
                <a:uLnTx/>
                <a:uFillTx/>
                <a:latin typeface="Calibri" charset="0"/>
                <a:ea typeface="MS PGothic" charset="-128"/>
                <a:cs typeface="+mn-cs"/>
              </a:rPr>
              <a:t>Skitch</a:t>
            </a:r>
            <a:r>
              <a:rPr kumimoji="0" lang="en-US" altLang="en-US" sz="1800" b="1" i="0" u="none" strike="noStrike" kern="1200" cap="none" spc="0" normalizeH="0" baseline="0" noProof="0" dirty="0">
                <a:ln>
                  <a:noFill/>
                </a:ln>
                <a:solidFill>
                  <a:srgbClr val="000000"/>
                </a:solidFill>
                <a:effectLst/>
                <a:uLnTx/>
                <a:uFillTx/>
                <a:latin typeface="Calibri" charset="0"/>
                <a:ea typeface="MS PGothic" charset="-128"/>
                <a:cs typeface="+mn-cs"/>
              </a:rPr>
              <a:t>/Evernote</a:t>
            </a: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 or </a:t>
            </a:r>
            <a:r>
              <a:rPr kumimoji="0" lang="en-US" altLang="en-US" sz="1800" b="1" i="0" u="none" strike="noStrike" kern="1200" cap="none" spc="0" normalizeH="0" baseline="0" noProof="0" dirty="0" err="1">
                <a:ln>
                  <a:noFill/>
                </a:ln>
                <a:solidFill>
                  <a:srgbClr val="000000"/>
                </a:solidFill>
                <a:effectLst/>
                <a:uLnTx/>
                <a:uFillTx/>
                <a:latin typeface="Calibri" charset="0"/>
                <a:ea typeface="MS PGothic" charset="-128"/>
                <a:cs typeface="+mn-cs"/>
              </a:rPr>
              <a:t>PicCollage</a:t>
            </a: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 are apps that allow you to augment learning by annotating images. Students can find objects in the classroom, take pictures, then label their work, whether it be math, word work, or science. </a:t>
            </a:r>
          </a:p>
          <a:p>
            <a:pPr marL="465138" marR="0" lvl="1" indent="-233363" algn="l" defTabSz="914400" rtl="0" eaLnBrk="0" fontAlgn="base" latinLnBrk="0" hangingPunct="0">
              <a:lnSpc>
                <a:spcPct val="100000"/>
              </a:lnSpc>
              <a:spcBef>
                <a:spcPct val="0"/>
              </a:spcBef>
              <a:spcAft>
                <a:spcPct val="0"/>
              </a:spcAft>
              <a:buClrTx/>
              <a:buSzTx/>
              <a:buFont typeface="Wingdings" charset="2"/>
              <a:buChar char="ü"/>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465138" marR="0" lvl="1" indent="-233363"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Using a </a:t>
            </a:r>
            <a:r>
              <a:rPr kumimoji="0" lang="en-US" altLang="en-US" sz="1800" b="1" i="0" u="none" strike="noStrike" kern="1200" cap="none" spc="0" normalizeH="0" baseline="0" noProof="0" dirty="0">
                <a:ln>
                  <a:noFill/>
                </a:ln>
                <a:solidFill>
                  <a:srgbClr val="FF0000"/>
                </a:solidFill>
                <a:effectLst/>
                <a:uLnTx/>
                <a:uFillTx/>
                <a:latin typeface="Calibri" charset="0"/>
                <a:ea typeface="MS PGothic" charset="-128"/>
                <a:cs typeface="+mn-cs"/>
              </a:rPr>
              <a:t>Video App</a:t>
            </a: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 students could complete a </a:t>
            </a:r>
            <a:r>
              <a:rPr kumimoji="0" lang="en-US" altLang="en-US" sz="1800" b="1" i="0" u="none" strike="noStrike" kern="1200" cap="none" spc="0" normalizeH="0" baseline="0" noProof="0" dirty="0">
                <a:ln>
                  <a:noFill/>
                </a:ln>
                <a:solidFill>
                  <a:srgbClr val="000000"/>
                </a:solidFill>
                <a:effectLst/>
                <a:uLnTx/>
                <a:uFillTx/>
                <a:latin typeface="Calibri" charset="0"/>
                <a:ea typeface="MS PGothic" charset="-128"/>
                <a:cs typeface="+mn-cs"/>
              </a:rPr>
              <a:t>fluency boot camp</a:t>
            </a: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 where they would record themselves reading a passage, and play it back checking for fluency and expression.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Although these examples enhance learning, the tasks do not change.</a:t>
            </a:r>
          </a:p>
        </p:txBody>
      </p:sp>
      <p:sp>
        <p:nvSpPr>
          <p:cNvPr id="138244" name="Rectangle 2"/>
          <p:cNvSpPr>
            <a:spLocks noChangeArrowheads="1"/>
          </p:cNvSpPr>
          <p:nvPr/>
        </p:nvSpPr>
        <p:spPr bwMode="auto">
          <a:xfrm>
            <a:off x="8077200" y="5656359"/>
            <a:ext cx="411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charset="0"/>
                <a:ea typeface="MS PGothic" charset="-128"/>
                <a:cs typeface="+mn-cs"/>
                <a:hlinkClick r:id="rId2"/>
              </a:rPr>
              <a:t>https://www.edsurge.com/n/2015-02-06-a-guide-for-bringing-the-samr-model-to-ipads</a:t>
            </a:r>
            <a:r>
              <a:rPr kumimoji="0" lang="en-US" altLang="en-US" sz="800" b="0" i="0" u="none" strike="noStrike" kern="1200" cap="none" spc="0" normalizeH="0" baseline="0" noProof="0" dirty="0">
                <a:ln>
                  <a:noFill/>
                </a:ln>
                <a:solidFill>
                  <a:srgbClr val="000000"/>
                </a:solidFill>
                <a:effectLst/>
                <a:uLnTx/>
                <a:uFillTx/>
                <a:latin typeface="Arial" charset="0"/>
                <a:ea typeface="MS PGothic" charset="-128"/>
                <a:cs typeface="+mn-cs"/>
              </a:rPr>
              <a:t> </a:t>
            </a:r>
          </a:p>
        </p:txBody>
      </p:sp>
      <p:sp>
        <p:nvSpPr>
          <p:cNvPr id="7" name="Title 1"/>
          <p:cNvSpPr>
            <a:spLocks noGrp="1"/>
          </p:cNvSpPr>
          <p:nvPr>
            <p:ph type="title"/>
          </p:nvPr>
        </p:nvSpPr>
        <p:spPr>
          <a:xfrm>
            <a:off x="0" y="0"/>
            <a:ext cx="8229600" cy="517525"/>
          </a:xfrm>
        </p:spPr>
        <p:txBody>
          <a:bodyPr>
            <a:normAutofit fontScale="90000"/>
          </a:bodyPr>
          <a:lstStyle/>
          <a:p>
            <a:r>
              <a:rPr lang="en-US" altLang="en-US">
                <a:ea typeface="MS PGothic" charset="-128"/>
              </a:rPr>
              <a:t>SAMR Model</a:t>
            </a:r>
          </a:p>
        </p:txBody>
      </p:sp>
      <p:sp>
        <p:nvSpPr>
          <p:cNvPr id="8" name="Rectangle 9"/>
          <p:cNvSpPr>
            <a:spLocks noChangeArrowheads="1"/>
          </p:cNvSpPr>
          <p:nvPr/>
        </p:nvSpPr>
        <p:spPr bwMode="auto">
          <a:xfrm>
            <a:off x="1524000" y="0"/>
            <a:ext cx="10668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altLang="en-US" sz="2800" b="1" i="1" u="none" strike="noStrike" kern="1200" cap="none" spc="0" normalizeH="0" baseline="0" noProof="0" dirty="0">
                <a:ln>
                  <a:noFill/>
                </a:ln>
                <a:solidFill>
                  <a:srgbClr val="FFCC00"/>
                </a:solidFill>
                <a:effectLst/>
                <a:uLnTx/>
                <a:uFillTx/>
                <a:latin typeface="Arial" charset="0"/>
                <a:ea typeface="MS PGothic" charset="-128"/>
                <a:cs typeface="+mn-cs"/>
              </a:rPr>
              <a:t>Models of Implementation</a:t>
            </a:r>
          </a:p>
        </p:txBody>
      </p:sp>
    </p:spTree>
    <p:extLst>
      <p:ext uri="{BB962C8B-B14F-4D97-AF65-F5344CB8AC3E}">
        <p14:creationId xmlns:p14="http://schemas.microsoft.com/office/powerpoint/2010/main" val="791888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Box 4"/>
          <p:cNvSpPr txBox="1">
            <a:spLocks noChangeArrowheads="1"/>
          </p:cNvSpPr>
          <p:nvPr/>
        </p:nvSpPr>
        <p:spPr bwMode="auto">
          <a:xfrm>
            <a:off x="1028623" y="705839"/>
            <a:ext cx="10768636"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charset="-128"/>
              </a:defRPr>
            </a:lvl1pPr>
            <a:lvl2pPr marL="347663" indent="-231775">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charset="0"/>
                <a:ea typeface="MS PGothic" charset="-128"/>
                <a:cs typeface="+mn-cs"/>
              </a:rPr>
              <a:t>Modification</a:t>
            </a:r>
            <a:r>
              <a:rPr kumimoji="0" lang="en-US" altLang="en-US" sz="1800" b="1" i="0" u="none" strike="noStrike" kern="1200" cap="none" spc="0" normalizeH="0" baseline="0" noProof="0" dirty="0">
                <a:ln>
                  <a:noFill/>
                </a:ln>
                <a:solidFill>
                  <a:srgbClr val="000000"/>
                </a:solidFill>
                <a:effectLst/>
                <a:uLnTx/>
                <a:uFillTx/>
                <a:latin typeface="Calibri" charset="0"/>
                <a:ea typeface="MS PGothic" charset="-128"/>
                <a:cs typeface="+mn-cs"/>
              </a:rPr>
              <a:t>: Changing the Task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At the </a:t>
            </a:r>
            <a:r>
              <a:rPr kumimoji="0" lang="en-US" altLang="en-US" sz="1800" b="1" i="0" u="none" strike="noStrike" kern="1200" cap="none" spc="0" normalizeH="0" baseline="0" noProof="0" dirty="0">
                <a:ln>
                  <a:noFill/>
                </a:ln>
                <a:solidFill>
                  <a:srgbClr val="000000"/>
                </a:solidFill>
                <a:effectLst/>
                <a:uLnTx/>
                <a:uFillTx/>
                <a:latin typeface="Calibri" charset="0"/>
                <a:ea typeface="MS PGothic" charset="-128"/>
                <a:cs typeface="+mn-cs"/>
              </a:rPr>
              <a:t>Modification Level</a:t>
            </a: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 we add some bells and whistles to the augmented coffee. We add a little whipped cream, caramel, and some special flavoring, and we now have a salted caramel mocha with a fancy design.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347663" marR="0" lvl="1" indent="-231775"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At this level, technology allows for significant task redesign, like collaborating in real-time using </a:t>
            </a:r>
            <a:r>
              <a:rPr kumimoji="0" lang="en-US" altLang="en-US" sz="1800" b="1" i="0" u="none" strike="noStrike" kern="1200" cap="none" spc="0" normalizeH="0" baseline="0" noProof="0" dirty="0">
                <a:ln>
                  <a:noFill/>
                </a:ln>
                <a:solidFill>
                  <a:srgbClr val="FF0000"/>
                </a:solidFill>
                <a:effectLst/>
                <a:uLnTx/>
                <a:uFillTx/>
                <a:latin typeface="Calibri" charset="0"/>
                <a:ea typeface="MS PGothic" charset="-128"/>
                <a:cs typeface="+mn-cs"/>
              </a:rPr>
              <a:t>Google Drive</a:t>
            </a: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 </a:t>
            </a:r>
          </a:p>
          <a:p>
            <a:pPr marL="347663" marR="0" lvl="1" indent="-231775" algn="l" defTabSz="914400" rtl="0" eaLnBrk="0" fontAlgn="base" latinLnBrk="0" hangingPunct="0">
              <a:lnSpc>
                <a:spcPct val="100000"/>
              </a:lnSpc>
              <a:spcBef>
                <a:spcPct val="0"/>
              </a:spcBef>
              <a:spcAft>
                <a:spcPct val="0"/>
              </a:spcAft>
              <a:buClrTx/>
              <a:buSzTx/>
              <a:buFont typeface="Wingdings" charset="2"/>
              <a:buChar char="ü"/>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347663" marR="0" lvl="1" indent="-231775"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Students are motivated to write for their peers and engage with a global network. </a:t>
            </a:r>
          </a:p>
          <a:p>
            <a:pPr marL="347663" marR="0" lvl="1" indent="-231775" algn="l" defTabSz="914400" rtl="0" eaLnBrk="0" fontAlgn="base" latinLnBrk="0" hangingPunct="0">
              <a:lnSpc>
                <a:spcPct val="100000"/>
              </a:lnSpc>
              <a:spcBef>
                <a:spcPct val="0"/>
              </a:spcBef>
              <a:spcAft>
                <a:spcPct val="0"/>
              </a:spcAft>
              <a:buClrTx/>
              <a:buSzTx/>
              <a:buFont typeface="Wingdings" charset="2"/>
              <a:buChar char="ü"/>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347663" marR="0" lvl="1" indent="-231775"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To use technology to modify learning, we add multimedia through video, sound and audio. </a:t>
            </a:r>
          </a:p>
          <a:p>
            <a:pPr marL="347663" marR="0" lvl="1" indent="-231775" algn="l" defTabSz="914400" rtl="0" eaLnBrk="0" fontAlgn="base" latinLnBrk="0" hangingPunct="0">
              <a:lnSpc>
                <a:spcPct val="100000"/>
              </a:lnSpc>
              <a:spcBef>
                <a:spcPct val="0"/>
              </a:spcBef>
              <a:spcAft>
                <a:spcPct val="0"/>
              </a:spcAft>
              <a:buClrTx/>
              <a:buSzTx/>
              <a:buFont typeface="Wingdings" charset="2"/>
              <a:buChar char="ü"/>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347663" marR="0" lvl="1" indent="-231775"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Students could create a soundtrack in </a:t>
            </a:r>
            <a:r>
              <a:rPr kumimoji="0" lang="en-US" altLang="en-US" sz="1800" b="1" i="0" u="none" strike="noStrike" kern="1200" cap="none" spc="0" normalizeH="0" baseline="0" noProof="0" dirty="0" err="1">
                <a:ln>
                  <a:noFill/>
                </a:ln>
                <a:solidFill>
                  <a:srgbClr val="000000"/>
                </a:solidFill>
                <a:effectLst/>
                <a:uLnTx/>
                <a:uFillTx/>
                <a:latin typeface="Calibri" charset="0"/>
                <a:ea typeface="MS PGothic" charset="-128"/>
                <a:cs typeface="+mn-cs"/>
              </a:rPr>
              <a:t>Garageband</a:t>
            </a: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 for a multimedia presentation. </a:t>
            </a:r>
          </a:p>
          <a:p>
            <a:pPr marL="347663" marR="0" lvl="1" indent="-231775" algn="l" defTabSz="914400" rtl="0" eaLnBrk="0" fontAlgn="base" latinLnBrk="0" hangingPunct="0">
              <a:lnSpc>
                <a:spcPct val="100000"/>
              </a:lnSpc>
              <a:spcBef>
                <a:spcPct val="0"/>
              </a:spcBef>
              <a:spcAft>
                <a:spcPct val="0"/>
              </a:spcAft>
              <a:buClrTx/>
              <a:buSzTx/>
              <a:buFont typeface="Wingdings" charset="2"/>
              <a:buChar char="ü"/>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347663" marR="0" lvl="1" indent="-231775"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Students could use </a:t>
            </a:r>
            <a:r>
              <a:rPr kumimoji="0" lang="en-US" altLang="en-US" sz="1800" b="1" i="0" u="none" strike="noStrike" kern="1200" cap="none" spc="0" normalizeH="0" baseline="0" noProof="0" dirty="0">
                <a:ln>
                  <a:noFill/>
                </a:ln>
                <a:solidFill>
                  <a:srgbClr val="000000"/>
                </a:solidFill>
                <a:effectLst/>
                <a:uLnTx/>
                <a:uFillTx/>
                <a:latin typeface="Calibri" charset="0"/>
                <a:ea typeface="MS PGothic" charset="-128"/>
                <a:cs typeface="+mn-cs"/>
              </a:rPr>
              <a:t>iMovie App</a:t>
            </a: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 to create </a:t>
            </a:r>
            <a:r>
              <a:rPr kumimoji="0" lang="en-US" altLang="en-US" sz="1800" b="1" i="0" u="none" strike="noStrike" kern="1200" cap="none" spc="0" normalizeH="0" baseline="0" noProof="0" dirty="0">
                <a:ln>
                  <a:noFill/>
                </a:ln>
                <a:solidFill>
                  <a:srgbClr val="000000"/>
                </a:solidFill>
                <a:effectLst/>
                <a:uLnTx/>
                <a:uFillTx/>
                <a:latin typeface="Calibri" charset="0"/>
                <a:ea typeface="MS PGothic" charset="-128"/>
                <a:cs typeface="+mn-cs"/>
              </a:rPr>
              <a:t>iMovie Book Trailers</a:t>
            </a:r>
            <a:r>
              <a:rPr kumimoji="0" lang="en-US" altLang="en-US" sz="1800" b="0" i="0" u="sng" strike="noStrike" kern="1200" cap="none" spc="0" normalizeH="0" baseline="0" noProof="0" dirty="0">
                <a:ln>
                  <a:noFill/>
                </a:ln>
                <a:solidFill>
                  <a:srgbClr val="000000"/>
                </a:solidFill>
                <a:effectLst/>
                <a:uLnTx/>
                <a:uFillTx/>
                <a:latin typeface="Calibri" charset="0"/>
                <a:ea typeface="MS PGothic" charset="-128"/>
                <a:cs typeface="+mn-cs"/>
              </a:rPr>
              <a:t>,</a:t>
            </a: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 or digital stories using the </a:t>
            </a:r>
            <a:r>
              <a:rPr kumimoji="0" lang="en-US" altLang="en-US" sz="1800" b="1" i="0" u="none" strike="noStrike" kern="1200" cap="none" spc="0" normalizeH="0" baseline="0" noProof="0" dirty="0" err="1">
                <a:ln>
                  <a:noFill/>
                </a:ln>
                <a:solidFill>
                  <a:srgbClr val="000000"/>
                </a:solidFill>
                <a:effectLst/>
                <a:uLnTx/>
                <a:uFillTx/>
                <a:latin typeface="Calibri" charset="0"/>
                <a:ea typeface="MS PGothic" charset="-128"/>
                <a:cs typeface="+mn-cs"/>
              </a:rPr>
              <a:t>Videolicious</a:t>
            </a:r>
            <a:r>
              <a:rPr kumimoji="0" lang="en-US" altLang="en-US" sz="1800" b="1" i="0" u="none" strike="noStrike" kern="1200" cap="none" spc="0" normalizeH="0" baseline="0" noProof="0" dirty="0">
                <a:ln>
                  <a:noFill/>
                </a:ln>
                <a:solidFill>
                  <a:srgbClr val="000000"/>
                </a:solidFill>
                <a:effectLst/>
                <a:uLnTx/>
                <a:uFillTx/>
                <a:latin typeface="Calibri" charset="0"/>
                <a:ea typeface="MS PGothic" charset="-128"/>
                <a:cs typeface="+mn-cs"/>
              </a:rPr>
              <a:t> App.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MS PGothic" charset="-128"/>
                <a:cs typeface="+mn-cs"/>
              </a:rPr>
              <a:t>Modification involves changing the task, and personalizing the project.</a:t>
            </a:r>
          </a:p>
        </p:txBody>
      </p:sp>
      <p:sp>
        <p:nvSpPr>
          <p:cNvPr id="140292" name="Rectangle 2"/>
          <p:cNvSpPr>
            <a:spLocks noChangeArrowheads="1"/>
          </p:cNvSpPr>
          <p:nvPr/>
        </p:nvSpPr>
        <p:spPr bwMode="auto">
          <a:xfrm>
            <a:off x="0" y="5630619"/>
            <a:ext cx="411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charset="0"/>
                <a:ea typeface="MS PGothic" charset="-128"/>
                <a:cs typeface="+mn-cs"/>
                <a:hlinkClick r:id="rId2"/>
              </a:rPr>
              <a:t>https://www.edsurge.com/n/2015-02-06-a-guide-for-bringing-the-samr-model-to-ipads</a:t>
            </a:r>
            <a:r>
              <a:rPr kumimoji="0" lang="en-US" altLang="en-US" sz="800" b="0" i="0" u="none" strike="noStrike" kern="1200" cap="none" spc="0" normalizeH="0" baseline="0" noProof="0" dirty="0">
                <a:ln>
                  <a:noFill/>
                </a:ln>
                <a:solidFill>
                  <a:srgbClr val="000000"/>
                </a:solidFill>
                <a:effectLst/>
                <a:uLnTx/>
                <a:uFillTx/>
                <a:latin typeface="Arial" charset="0"/>
                <a:ea typeface="MS PGothic" charset="-128"/>
                <a:cs typeface="+mn-cs"/>
              </a:rPr>
              <a:t> </a:t>
            </a:r>
          </a:p>
        </p:txBody>
      </p:sp>
      <p:sp>
        <p:nvSpPr>
          <p:cNvPr id="7" name="Title 1"/>
          <p:cNvSpPr>
            <a:spLocks noGrp="1"/>
          </p:cNvSpPr>
          <p:nvPr>
            <p:ph type="title"/>
          </p:nvPr>
        </p:nvSpPr>
        <p:spPr>
          <a:xfrm>
            <a:off x="0" y="0"/>
            <a:ext cx="8229600" cy="517525"/>
          </a:xfrm>
        </p:spPr>
        <p:txBody>
          <a:bodyPr>
            <a:normAutofit fontScale="90000"/>
          </a:bodyPr>
          <a:lstStyle/>
          <a:p>
            <a:r>
              <a:rPr lang="en-US" altLang="en-US">
                <a:ea typeface="MS PGothic" charset="-128"/>
              </a:rPr>
              <a:t>SAMR Model</a:t>
            </a:r>
          </a:p>
        </p:txBody>
      </p:sp>
      <p:sp>
        <p:nvSpPr>
          <p:cNvPr id="8" name="Rectangle 9"/>
          <p:cNvSpPr>
            <a:spLocks noChangeArrowheads="1"/>
          </p:cNvSpPr>
          <p:nvPr/>
        </p:nvSpPr>
        <p:spPr bwMode="auto">
          <a:xfrm>
            <a:off x="1524000" y="0"/>
            <a:ext cx="10668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altLang="en-US" sz="2800" b="1" i="1" u="none" strike="noStrike" kern="1200" cap="none" spc="0" normalizeH="0" baseline="0" noProof="0" dirty="0">
                <a:ln>
                  <a:noFill/>
                </a:ln>
                <a:solidFill>
                  <a:srgbClr val="FFCC00"/>
                </a:solidFill>
                <a:effectLst/>
                <a:uLnTx/>
                <a:uFillTx/>
                <a:latin typeface="Arial" charset="0"/>
                <a:ea typeface="MS PGothic" charset="-128"/>
                <a:cs typeface="+mn-cs"/>
              </a:rPr>
              <a:t>Models of Implementation</a:t>
            </a:r>
          </a:p>
        </p:txBody>
      </p:sp>
    </p:spTree>
    <p:extLst>
      <p:ext uri="{BB962C8B-B14F-4D97-AF65-F5344CB8AC3E}">
        <p14:creationId xmlns:p14="http://schemas.microsoft.com/office/powerpoint/2010/main" val="1310884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4"/>
          <p:cNvSpPr txBox="1">
            <a:spLocks noChangeArrowheads="1"/>
          </p:cNvSpPr>
          <p:nvPr/>
        </p:nvSpPr>
        <p:spPr bwMode="auto">
          <a:xfrm>
            <a:off x="875051" y="517525"/>
            <a:ext cx="9962838"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Redefinition</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A Whole New Task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Finally, at the </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Redefinition Level</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we are ordering a pumpkin spice latte, redefining a regular cup of coffee to something you can only get at Starbucks. We are completing a task that cannot be done without the use of technology. This is the same as higher order thinking levels in Bloom’s Taxonomy like analyzing, creating, and evaluation.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The students are researching, sharing, collaborating, and connecting with not only their classrooms but with classrooms around the world.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They are generating questions, and exploring topics and content using current technologies.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Teachers are using virtual book club discussions through </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Hangouts</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taking </a:t>
            </a:r>
            <a:r>
              <a:rPr kumimoji="0" lang="en-US" altLang="en-US" sz="1600" b="1" i="0" u="none" strike="noStrike" kern="1200" cap="none" spc="0" normalizeH="0" baseline="0" noProof="0" dirty="0">
                <a:ln>
                  <a:noFill/>
                </a:ln>
                <a:solidFill>
                  <a:srgbClr val="FF0000"/>
                </a:solidFill>
                <a:effectLst/>
                <a:uLnTx/>
                <a:uFillTx/>
                <a:latin typeface="Calibri" panose="020F0502020204030204" pitchFamily="34" charset="0"/>
                <a:ea typeface="MS PGothic" panose="020B0600070205080204" pitchFamily="34" charset="-128"/>
                <a:cs typeface="+mn-cs"/>
              </a:rPr>
              <a:t>Virtual Field Trips</a:t>
            </a:r>
            <a:r>
              <a:rPr kumimoji="0" lang="en-US" altLang="en-US" sz="1600" b="0" i="0" u="none" strike="noStrike" kern="1200" cap="none" spc="0" normalizeH="0" baseline="0" noProof="0" dirty="0">
                <a:ln>
                  <a:noFill/>
                </a:ln>
                <a:solidFill>
                  <a:srgbClr val="FF0000"/>
                </a:solidFill>
                <a:effectLst/>
                <a:uLnTx/>
                <a:uFillTx/>
                <a:latin typeface="Calibri" panose="020F0502020204030204" pitchFamily="34" charset="0"/>
                <a:ea typeface="MS PGothic" panose="020B0600070205080204" pitchFamily="34" charset="-128"/>
                <a:cs typeface="+mn-cs"/>
              </a:rPr>
              <a:t>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to the White House, or talking with experts in the field via </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Google Connected Classrooms.</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Students are developing mapping, critical thinking, and problem solving skills through </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Mystery Skypes</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completing collaborative writing through </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Google Docs,</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and connecting to the world through social media like </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Twitter</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Students are using </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iBook Author</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or </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Storybook Maker</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to create their own digital books are more ways students can reach redefinition levels.</a:t>
            </a:r>
          </a:p>
        </p:txBody>
      </p:sp>
      <p:sp>
        <p:nvSpPr>
          <p:cNvPr id="142340" name="Rectangle 2"/>
          <p:cNvSpPr>
            <a:spLocks noChangeArrowheads="1"/>
          </p:cNvSpPr>
          <p:nvPr/>
        </p:nvSpPr>
        <p:spPr bwMode="auto">
          <a:xfrm>
            <a:off x="0" y="5651242"/>
            <a:ext cx="411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charset="0"/>
                <a:ea typeface="MS PGothic" charset="-128"/>
                <a:cs typeface="+mn-cs"/>
                <a:hlinkClick r:id="rId2"/>
              </a:rPr>
              <a:t>https://www.edsurge.com/n/2015-02-06-a-guide-for-bringing-the-samr-model-to-ipads</a:t>
            </a:r>
            <a:r>
              <a:rPr kumimoji="0" lang="en-US" altLang="en-US" sz="800" b="0" i="0" u="none" strike="noStrike" kern="1200" cap="none" spc="0" normalizeH="0" baseline="0" noProof="0" dirty="0">
                <a:ln>
                  <a:noFill/>
                </a:ln>
                <a:solidFill>
                  <a:srgbClr val="000000"/>
                </a:solidFill>
                <a:effectLst/>
                <a:uLnTx/>
                <a:uFillTx/>
                <a:latin typeface="Arial" charset="0"/>
                <a:ea typeface="MS PGothic" charset="-128"/>
                <a:cs typeface="+mn-cs"/>
              </a:rPr>
              <a:t> </a:t>
            </a:r>
          </a:p>
        </p:txBody>
      </p:sp>
      <p:sp>
        <p:nvSpPr>
          <p:cNvPr id="7" name="Title 1"/>
          <p:cNvSpPr txBox="1">
            <a:spLocks/>
          </p:cNvSpPr>
          <p:nvPr/>
        </p:nvSpPr>
        <p:spPr>
          <a:xfrm>
            <a:off x="0" y="0"/>
            <a:ext cx="8229600" cy="517525"/>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400" b="0" i="0" u="none" strike="noStrike" kern="1200" cap="none" spc="0" normalizeH="0" baseline="0" noProof="0">
                <a:ln>
                  <a:noFill/>
                </a:ln>
                <a:solidFill>
                  <a:prstClr val="black"/>
                </a:solidFill>
                <a:effectLst/>
                <a:uLnTx/>
                <a:uFillTx/>
                <a:latin typeface="Calibri Light" panose="020F0302020204030204"/>
                <a:ea typeface="MS PGothic" charset="-128"/>
                <a:cs typeface="+mj-cs"/>
              </a:rPr>
              <a:t>SAMR Model</a:t>
            </a:r>
          </a:p>
        </p:txBody>
      </p:sp>
      <p:sp>
        <p:nvSpPr>
          <p:cNvPr id="8" name="Rectangle 9"/>
          <p:cNvSpPr>
            <a:spLocks noChangeArrowheads="1"/>
          </p:cNvSpPr>
          <p:nvPr/>
        </p:nvSpPr>
        <p:spPr bwMode="auto">
          <a:xfrm>
            <a:off x="1524000" y="0"/>
            <a:ext cx="10668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altLang="en-US" sz="2800" b="1" i="1" u="none" strike="noStrike" kern="1200" cap="none" spc="0" normalizeH="0" baseline="0" noProof="0" dirty="0">
                <a:ln>
                  <a:noFill/>
                </a:ln>
                <a:solidFill>
                  <a:srgbClr val="FFCC00"/>
                </a:solidFill>
                <a:effectLst/>
                <a:uLnTx/>
                <a:uFillTx/>
                <a:latin typeface="Arial" charset="0"/>
                <a:ea typeface="MS PGothic" charset="-128"/>
                <a:cs typeface="+mn-cs"/>
              </a:rPr>
              <a:t>Models of Implementation</a:t>
            </a:r>
          </a:p>
        </p:txBody>
      </p:sp>
    </p:spTree>
    <p:extLst>
      <p:ext uri="{BB962C8B-B14F-4D97-AF65-F5344CB8AC3E}">
        <p14:creationId xmlns:p14="http://schemas.microsoft.com/office/powerpoint/2010/main" val="996048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p:nvPr>
        </p:nvSpPr>
        <p:spPr>
          <a:xfrm>
            <a:off x="0" y="0"/>
            <a:ext cx="8229600" cy="517525"/>
          </a:xfrm>
        </p:spPr>
        <p:txBody>
          <a:bodyPr>
            <a:normAutofit fontScale="90000"/>
          </a:bodyPr>
          <a:lstStyle/>
          <a:p>
            <a:r>
              <a:rPr lang="en-US" altLang="en-US">
                <a:ea typeface="MS PGothic" charset="-128"/>
              </a:rPr>
              <a:t>SAMR Model</a:t>
            </a:r>
          </a:p>
        </p:txBody>
      </p:sp>
      <p:sp>
        <p:nvSpPr>
          <p:cNvPr id="144386" name="Rectangle 9"/>
          <p:cNvSpPr>
            <a:spLocks noChangeArrowheads="1"/>
          </p:cNvSpPr>
          <p:nvPr/>
        </p:nvSpPr>
        <p:spPr bwMode="auto">
          <a:xfrm>
            <a:off x="1524000" y="0"/>
            <a:ext cx="10668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altLang="en-US" sz="2800" b="1" i="1" u="none" strike="noStrike" kern="1200" cap="none" spc="0" normalizeH="0" baseline="0" noProof="0" dirty="0">
                <a:ln>
                  <a:noFill/>
                </a:ln>
                <a:solidFill>
                  <a:srgbClr val="FFCC00"/>
                </a:solidFill>
                <a:effectLst/>
                <a:uLnTx/>
                <a:uFillTx/>
                <a:latin typeface="Arial" charset="0"/>
                <a:ea typeface="MS PGothic" charset="-128"/>
                <a:cs typeface="+mn-cs"/>
              </a:rPr>
              <a:t>Models of Implementation</a:t>
            </a:r>
          </a:p>
        </p:txBody>
      </p:sp>
      <p:pic>
        <p:nvPicPr>
          <p:cNvPr id="144387" name="Picture 2" descr="http://elearningrnps.global2.vic.edu.au/files/2014/05/padagogy-version2-1rv2wvp.png"/>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3322820" y="258762"/>
            <a:ext cx="5486400"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Rectangle 2"/>
          <p:cNvSpPr>
            <a:spLocks noChangeArrowheads="1"/>
          </p:cNvSpPr>
          <p:nvPr/>
        </p:nvSpPr>
        <p:spPr bwMode="auto">
          <a:xfrm>
            <a:off x="0" y="5635624"/>
            <a:ext cx="411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1200">
                <a:solidFill>
                  <a:schemeClr val="tx1"/>
                </a:solidFill>
                <a:latin typeface="Arial" charset="0"/>
                <a:ea typeface="MS PGothic" charset="-128"/>
              </a:defRPr>
            </a:lvl4pPr>
            <a:lvl5pPr marL="2057400" indent="-228600">
              <a:spcBef>
                <a:spcPct val="20000"/>
              </a:spcBef>
              <a:buChar char="»"/>
              <a:defRPr sz="1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000">
                <a:solidFill>
                  <a:schemeClr val="tx1"/>
                </a:solidFill>
                <a:latin typeface="Arial"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charset="0"/>
                <a:ea typeface="MS PGothic" charset="-128"/>
                <a:cs typeface="+mn-cs"/>
                <a:hlinkClick r:id="rId3"/>
              </a:rPr>
              <a:t>https://www.edsurge.com/n/2015-02-06-a-guide-for-bringing-the-samr-model-to-ipads</a:t>
            </a:r>
            <a:r>
              <a:rPr kumimoji="0" lang="en-US" altLang="en-US" sz="800" b="0" i="0" u="none" strike="noStrike" kern="1200" cap="none" spc="0" normalizeH="0" baseline="0" noProof="0" dirty="0">
                <a:ln>
                  <a:noFill/>
                </a:ln>
                <a:solidFill>
                  <a:srgbClr val="000000"/>
                </a:solidFill>
                <a:effectLst/>
                <a:uLnTx/>
                <a:uFillTx/>
                <a:latin typeface="Arial" charset="0"/>
                <a:ea typeface="MS PGothic" charset="-128"/>
                <a:cs typeface="+mn-cs"/>
              </a:rPr>
              <a:t> </a:t>
            </a:r>
          </a:p>
        </p:txBody>
      </p:sp>
    </p:spTree>
    <p:extLst>
      <p:ext uri="{BB962C8B-B14F-4D97-AF65-F5344CB8AC3E}">
        <p14:creationId xmlns:p14="http://schemas.microsoft.com/office/powerpoint/2010/main" val="951119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9818"/>
          </a:xfrm>
        </p:spPr>
        <p:txBody>
          <a:bodyPr/>
          <a:lstStyle/>
          <a:p>
            <a:r>
              <a:rPr lang="en-US" b="1" dirty="0"/>
              <a:t>Skill #2 - Questioning</a:t>
            </a:r>
          </a:p>
        </p:txBody>
      </p:sp>
      <p:sp>
        <p:nvSpPr>
          <p:cNvPr id="3" name="Content Placeholder 2"/>
          <p:cNvSpPr>
            <a:spLocks noGrp="1"/>
          </p:cNvSpPr>
          <p:nvPr>
            <p:ph idx="1"/>
          </p:nvPr>
        </p:nvSpPr>
        <p:spPr>
          <a:xfrm>
            <a:off x="838200" y="969819"/>
            <a:ext cx="10515600" cy="2926320"/>
          </a:xfrm>
        </p:spPr>
        <p:txBody>
          <a:bodyPr>
            <a:normAutofit/>
          </a:bodyPr>
          <a:lstStyle/>
          <a:p>
            <a:pPr marL="0" indent="0" algn="ctr">
              <a:buNone/>
            </a:pPr>
            <a:r>
              <a:rPr lang="en-US" sz="6600" dirty="0"/>
              <a:t>Asking a lot of questions is the key to generating powerful solutions to problems. </a:t>
            </a:r>
          </a:p>
        </p:txBody>
      </p:sp>
    </p:spTree>
    <p:extLst>
      <p:ext uri="{BB962C8B-B14F-4D97-AF65-F5344CB8AC3E}">
        <p14:creationId xmlns:p14="http://schemas.microsoft.com/office/powerpoint/2010/main" val="1377584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9818"/>
          </a:xfrm>
        </p:spPr>
        <p:txBody>
          <a:bodyPr/>
          <a:lstStyle/>
          <a:p>
            <a:r>
              <a:rPr lang="en-US" b="1" dirty="0"/>
              <a:t>Skill #2 - Questioning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4817" y="1371601"/>
            <a:ext cx="5959061" cy="3021495"/>
          </a:xfrm>
          <a:prstGeom prst="rect">
            <a:avLst/>
          </a:prstGeom>
        </p:spPr>
      </p:pic>
      <p:sp>
        <p:nvSpPr>
          <p:cNvPr id="5" name="TextBox 4"/>
          <p:cNvSpPr txBox="1"/>
          <p:nvPr/>
        </p:nvSpPr>
        <p:spPr>
          <a:xfrm>
            <a:off x="3653247" y="4739381"/>
            <a:ext cx="4885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www.youtube.com/watch?v=cOTEzb0GzLs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470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8255"/>
            <a:ext cx="10515600" cy="1325563"/>
          </a:xfrm>
        </p:spPr>
        <p:txBody>
          <a:bodyPr/>
          <a:lstStyle/>
          <a:p>
            <a:r>
              <a:rPr lang="en-US" dirty="0"/>
              <a:t>Ask “What Is” Questions</a:t>
            </a:r>
          </a:p>
        </p:txBody>
      </p:sp>
      <p:sp>
        <p:nvSpPr>
          <p:cNvPr id="4" name="Content Placeholder 3"/>
          <p:cNvSpPr>
            <a:spLocks noGrp="1"/>
          </p:cNvSpPr>
          <p:nvPr>
            <p:ph idx="1"/>
          </p:nvPr>
        </p:nvSpPr>
        <p:spPr>
          <a:xfrm>
            <a:off x="838200" y="1253331"/>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What is our goal?</a:t>
            </a:r>
          </a:p>
          <a:p>
            <a:pPr marL="0" marR="0" lvl="0" indent="0" defTabSz="914400" eaLnBrk="1" fontAlgn="auto" latinLnBrk="0" hangingPunct="1">
              <a:lnSpc>
                <a:spcPct val="100000"/>
              </a:lnSpc>
              <a:spcBef>
                <a:spcPts val="0"/>
              </a:spcBef>
              <a:spcAft>
                <a:spcPts val="0"/>
              </a:spcAft>
              <a:buClrTx/>
              <a:buSzTx/>
              <a:buFontTx/>
              <a:buNone/>
              <a:tabLst/>
              <a:defRPr/>
            </a:pPr>
            <a:r>
              <a:rPr lang="en-US" dirty="0"/>
              <a:t>What is our expected outcome?</a:t>
            </a:r>
          </a:p>
          <a:p>
            <a:pPr marL="0" marR="0" lvl="0" indent="0" defTabSz="914400" eaLnBrk="1" fontAlgn="auto" latinLnBrk="0" hangingPunct="1">
              <a:lnSpc>
                <a:spcPct val="100000"/>
              </a:lnSpc>
              <a:spcBef>
                <a:spcPts val="0"/>
              </a:spcBef>
              <a:spcAft>
                <a:spcPts val="0"/>
              </a:spcAft>
              <a:buClrTx/>
              <a:buSzTx/>
              <a:buFontTx/>
              <a:buNone/>
              <a:tabLst/>
              <a:defRPr/>
            </a:pPr>
            <a:r>
              <a:rPr lang="en-US" dirty="0"/>
              <a:t>What is accomplished if we . . .</a:t>
            </a:r>
          </a:p>
          <a:p>
            <a:pPr marL="0" marR="0" lvl="0" indent="0" defTabSz="914400" eaLnBrk="1" fontAlgn="auto" latinLnBrk="0" hangingPunct="1">
              <a:lnSpc>
                <a:spcPct val="100000"/>
              </a:lnSpc>
              <a:spcBef>
                <a:spcPts val="0"/>
              </a:spcBef>
              <a:spcAft>
                <a:spcPts val="0"/>
              </a:spcAft>
              <a:buClrTx/>
              <a:buSzTx/>
              <a:buFontTx/>
              <a:buNone/>
              <a:tabLst/>
              <a:defRPr/>
            </a:pPr>
            <a:r>
              <a:rPr lang="en-US" dirty="0"/>
              <a:t>What is most important?</a:t>
            </a:r>
          </a:p>
          <a:p>
            <a:pPr marL="0" marR="0" lvl="0" indent="0" defTabSz="914400" eaLnBrk="1" fontAlgn="auto" latinLnBrk="0" hangingPunct="1">
              <a:lnSpc>
                <a:spcPct val="100000"/>
              </a:lnSpc>
              <a:spcBef>
                <a:spcPts val="0"/>
              </a:spcBef>
              <a:spcAft>
                <a:spcPts val="0"/>
              </a:spcAft>
              <a:buClrTx/>
              <a:buSzTx/>
              <a:buFontTx/>
              <a:buNone/>
              <a:tabLst/>
              <a:defRPr/>
            </a:pPr>
            <a:r>
              <a:rPr lang="en-US" dirty="0"/>
              <a:t>What is the real problem?</a:t>
            </a:r>
          </a:p>
          <a:p>
            <a:pPr marL="0" marR="0" lvl="0" indent="0" defTabSz="914400" eaLnBrk="1" fontAlgn="auto" latinLnBrk="0" hangingPunct="1">
              <a:lnSpc>
                <a:spcPct val="100000"/>
              </a:lnSpc>
              <a:spcBef>
                <a:spcPts val="0"/>
              </a:spcBef>
              <a:spcAft>
                <a:spcPts val="0"/>
              </a:spcAft>
              <a:buClrTx/>
              <a:buSzTx/>
              <a:buFontTx/>
              <a:buNone/>
              <a:tabLst/>
              <a:defRPr/>
            </a:pPr>
            <a:r>
              <a:rPr lang="en-US" dirty="0"/>
              <a:t>What is the cause of . . . </a:t>
            </a:r>
          </a:p>
          <a:p>
            <a:pPr marL="0" marR="0" lvl="0" indent="0" defTabSz="914400" eaLnBrk="1" fontAlgn="auto" latinLnBrk="0" hangingPunct="1">
              <a:lnSpc>
                <a:spcPct val="100000"/>
              </a:lnSpc>
              <a:spcBef>
                <a:spcPts val="0"/>
              </a:spcBef>
              <a:spcAft>
                <a:spcPts val="0"/>
              </a:spcAft>
              <a:buClrTx/>
              <a:buSzTx/>
              <a:buFontTx/>
              <a:buNone/>
              <a:tabLst/>
              <a:defRPr/>
            </a:pPr>
            <a:r>
              <a:rPr lang="en-US" dirty="0"/>
              <a:t>What is . . .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098" name="Picture 2" descr="mage result for what i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8848" y="4508938"/>
            <a:ext cx="5633152" cy="127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449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Ask “What Caused” Questions</a:t>
            </a:r>
          </a:p>
        </p:txBody>
      </p:sp>
      <p:sp>
        <p:nvSpPr>
          <p:cNvPr id="4" name="Content Placeholder 3"/>
          <p:cNvSpPr>
            <a:spLocks noGrp="1"/>
          </p:cNvSpPr>
          <p:nvPr>
            <p:ph idx="1"/>
          </p:nvPr>
        </p:nvSpPr>
        <p:spPr>
          <a:xfrm>
            <a:off x="838200" y="1253331"/>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What caused our lower ABE enrollment?</a:t>
            </a:r>
          </a:p>
          <a:p>
            <a:pPr marL="0" marR="0" lvl="0" indent="0" defTabSz="914400" eaLnBrk="1" fontAlgn="auto" latinLnBrk="0" hangingPunct="1">
              <a:lnSpc>
                <a:spcPct val="100000"/>
              </a:lnSpc>
              <a:spcBef>
                <a:spcPts val="0"/>
              </a:spcBef>
              <a:spcAft>
                <a:spcPts val="0"/>
              </a:spcAft>
              <a:buClrTx/>
              <a:buSzTx/>
              <a:buFontTx/>
              <a:buNone/>
              <a:tabLst/>
              <a:defRPr/>
            </a:pPr>
            <a:r>
              <a:rPr lang="en-US" dirty="0"/>
              <a:t>What caused reduced CASAS outcomes?</a:t>
            </a:r>
          </a:p>
          <a:p>
            <a:pPr marL="0" marR="0" lvl="0" indent="0" defTabSz="914400" eaLnBrk="1" fontAlgn="auto" latinLnBrk="0" hangingPunct="1">
              <a:lnSpc>
                <a:spcPct val="100000"/>
              </a:lnSpc>
              <a:spcBef>
                <a:spcPts val="0"/>
              </a:spcBef>
              <a:spcAft>
                <a:spcPts val="0"/>
              </a:spcAft>
              <a:buClrTx/>
              <a:buSzTx/>
              <a:buFontTx/>
              <a:buNone/>
              <a:tabLst/>
              <a:defRPr/>
            </a:pPr>
            <a:r>
              <a:rPr lang="en-US" dirty="0"/>
              <a:t>What caused CNA students to drop out?</a:t>
            </a:r>
          </a:p>
          <a:p>
            <a:pPr marL="0" marR="0" lvl="0" indent="0" defTabSz="914400" eaLnBrk="1" fontAlgn="auto" latinLnBrk="0" hangingPunct="1">
              <a:lnSpc>
                <a:spcPct val="100000"/>
              </a:lnSpc>
              <a:spcBef>
                <a:spcPts val="0"/>
              </a:spcBef>
              <a:spcAft>
                <a:spcPts val="0"/>
              </a:spcAft>
              <a:buClrTx/>
              <a:buSzTx/>
              <a:buFontTx/>
              <a:buNone/>
              <a:tabLst/>
              <a:defRPr/>
            </a:pPr>
            <a:r>
              <a:rPr lang="en-US" dirty="0"/>
              <a:t>What caused . . . </a:t>
            </a:r>
          </a:p>
        </p:txBody>
      </p:sp>
    </p:spTree>
    <p:extLst>
      <p:ext uri="{BB962C8B-B14F-4D97-AF65-F5344CB8AC3E}">
        <p14:creationId xmlns:p14="http://schemas.microsoft.com/office/powerpoint/2010/main" val="35696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10515600" cy="1325563"/>
          </a:xfrm>
        </p:spPr>
        <p:txBody>
          <a:bodyPr/>
          <a:lstStyle/>
          <a:p>
            <a:r>
              <a:rPr lang="en-US" dirty="0"/>
              <a:t>Ask “Why” and “Why Not” Questions</a:t>
            </a:r>
          </a:p>
        </p:txBody>
      </p:sp>
      <p:sp>
        <p:nvSpPr>
          <p:cNvPr id="4" name="Content Placeholder 3"/>
          <p:cNvSpPr>
            <a:spLocks noGrp="1"/>
          </p:cNvSpPr>
          <p:nvPr>
            <p:ph idx="1"/>
          </p:nvPr>
        </p:nvSpPr>
        <p:spPr>
          <a:xfrm>
            <a:off x="838200" y="1343818"/>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Question the Norm:</a:t>
            </a:r>
          </a:p>
          <a:p>
            <a:pPr marL="0" marR="0" lvl="0" indent="0" defTabSz="914400" eaLnBrk="1" fontAlgn="auto" latinLnBrk="0" hangingPunct="1">
              <a:lnSpc>
                <a:spcPct val="100000"/>
              </a:lnSpc>
              <a:spcBef>
                <a:spcPts val="0"/>
              </a:spcBef>
              <a:spcAft>
                <a:spcPts val="0"/>
              </a:spcAft>
              <a:buClrTx/>
              <a:buSzTx/>
              <a:buFontTx/>
              <a:buNone/>
              <a:tabLst/>
              <a:defRPr/>
            </a:pPr>
            <a:r>
              <a:rPr lang="en-US" dirty="0"/>
              <a:t>     - Why do we open at 2pm? </a:t>
            </a:r>
          </a:p>
          <a:p>
            <a:pPr marL="0" marR="0" lvl="0" indent="0" defTabSz="914400" eaLnBrk="1" fontAlgn="auto" latinLnBrk="0" hangingPunct="1">
              <a:lnSpc>
                <a:spcPct val="100000"/>
              </a:lnSpc>
              <a:spcBef>
                <a:spcPts val="0"/>
              </a:spcBef>
              <a:spcAft>
                <a:spcPts val="0"/>
              </a:spcAft>
              <a:buClrTx/>
              <a:buSzTx/>
              <a:buFontTx/>
              <a:buNone/>
              <a:tabLst/>
              <a:defRPr/>
            </a:pPr>
            <a:r>
              <a:rPr lang="en-US" dirty="0"/>
              <a:t>		Why not open earlier?</a:t>
            </a:r>
          </a:p>
          <a:p>
            <a:pPr marL="0" marR="0" lvl="0" indent="0" defTabSz="914400" eaLnBrk="1" fontAlgn="auto" latinLnBrk="0" hangingPunct="1">
              <a:lnSpc>
                <a:spcPct val="100000"/>
              </a:lnSpc>
              <a:spcBef>
                <a:spcPts val="0"/>
              </a:spcBef>
              <a:spcAft>
                <a:spcPts val="0"/>
              </a:spcAft>
              <a:buClrTx/>
              <a:buSzTx/>
              <a:buFontTx/>
              <a:buNone/>
              <a:tabLst/>
              <a:defRPr/>
            </a:pPr>
            <a:r>
              <a:rPr lang="en-US" dirty="0"/>
              <a:t>     - Why do we only offer CASAS testing on Tuesdays?</a:t>
            </a:r>
          </a:p>
          <a:p>
            <a:pPr marL="0" marR="0" lvl="0" indent="0" defTabSz="914400" eaLnBrk="1" fontAlgn="auto" latinLnBrk="0" hangingPunct="1">
              <a:lnSpc>
                <a:spcPct val="100000"/>
              </a:lnSpc>
              <a:spcBef>
                <a:spcPts val="0"/>
              </a:spcBef>
              <a:spcAft>
                <a:spcPts val="0"/>
              </a:spcAft>
              <a:buClrTx/>
              <a:buSzTx/>
              <a:buFontTx/>
              <a:buNone/>
              <a:tabLst/>
              <a:defRPr/>
            </a:pPr>
            <a:r>
              <a:rPr lang="en-US" dirty="0"/>
              <a:t>		Why not offer testing on multiple days?</a:t>
            </a:r>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p>
        </p:txBody>
      </p:sp>
    </p:spTree>
    <p:extLst>
      <p:ext uri="{BB962C8B-B14F-4D97-AF65-F5344CB8AC3E}">
        <p14:creationId xmlns:p14="http://schemas.microsoft.com/office/powerpoint/2010/main" val="80191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18322" y="143668"/>
            <a:ext cx="10515600" cy="1325563"/>
          </a:xfrm>
        </p:spPr>
        <p:txBody>
          <a:bodyPr/>
          <a:lstStyle/>
          <a:p>
            <a:r>
              <a:rPr lang="en-US" dirty="0"/>
              <a:t>How Many of You are Teachers?</a:t>
            </a:r>
          </a:p>
        </p:txBody>
      </p:sp>
      <p:sp>
        <p:nvSpPr>
          <p:cNvPr id="4" name="Title 1"/>
          <p:cNvSpPr txBox="1">
            <a:spLocks/>
          </p:cNvSpPr>
          <p:nvPr/>
        </p:nvSpPr>
        <p:spPr>
          <a:xfrm>
            <a:off x="818322" y="12331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How Many of You are Administrators?</a:t>
            </a:r>
          </a:p>
        </p:txBody>
      </p:sp>
      <p:sp>
        <p:nvSpPr>
          <p:cNvPr id="5" name="Title 1"/>
          <p:cNvSpPr txBox="1">
            <a:spLocks/>
          </p:cNvSpPr>
          <p:nvPr/>
        </p:nvSpPr>
        <p:spPr>
          <a:xfrm>
            <a:off x="818322" y="23738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How Many of You are Staff?</a:t>
            </a:r>
          </a:p>
        </p:txBody>
      </p:sp>
      <p:sp>
        <p:nvSpPr>
          <p:cNvPr id="6" name="Title 1"/>
          <p:cNvSpPr txBox="1">
            <a:spLocks/>
          </p:cNvSpPr>
          <p:nvPr/>
        </p:nvSpPr>
        <p:spPr>
          <a:xfrm>
            <a:off x="818322" y="35192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How Many of You are Something Else?</a:t>
            </a:r>
          </a:p>
        </p:txBody>
      </p:sp>
      <p:sp>
        <p:nvSpPr>
          <p:cNvPr id="7" name="Title 1"/>
          <p:cNvSpPr txBox="1">
            <a:spLocks/>
          </p:cNvSpPr>
          <p:nvPr/>
        </p:nvSpPr>
        <p:spPr>
          <a:xfrm>
            <a:off x="818322" y="46040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How Many of You are Unicorns?</a:t>
            </a:r>
          </a:p>
        </p:txBody>
      </p:sp>
    </p:spTree>
    <p:extLst>
      <p:ext uri="{BB962C8B-B14F-4D97-AF65-F5344CB8AC3E}">
        <p14:creationId xmlns:p14="http://schemas.microsoft.com/office/powerpoint/2010/main" val="1041788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Ask “What If” Questions</a:t>
            </a:r>
          </a:p>
        </p:txBody>
      </p:sp>
      <p:sp>
        <p:nvSpPr>
          <p:cNvPr id="4" name="Content Placeholder 3"/>
          <p:cNvSpPr>
            <a:spLocks noGrp="1"/>
          </p:cNvSpPr>
          <p:nvPr>
            <p:ph idx="1"/>
          </p:nvPr>
        </p:nvSpPr>
        <p:spPr>
          <a:xfrm>
            <a:off x="715108" y="1253331"/>
            <a:ext cx="10515600" cy="4351338"/>
          </a:xfrm>
        </p:spPr>
        <p:txBody>
          <a:bodyPr/>
          <a:lstStyle/>
          <a:p>
            <a:pPr marR="0" lvl="0" defTabSz="914400" eaLnBrk="1" fontAlgn="auto" latinLnBrk="0" hangingPunct="1">
              <a:lnSpc>
                <a:spcPct val="100000"/>
              </a:lnSpc>
              <a:spcBef>
                <a:spcPts val="0"/>
              </a:spcBef>
              <a:spcAft>
                <a:spcPts val="0"/>
              </a:spcAft>
              <a:buClrTx/>
              <a:buSzTx/>
              <a:buFontTx/>
              <a:buChar char="-"/>
              <a:tabLst/>
              <a:defRPr/>
            </a:pPr>
            <a:r>
              <a:rPr lang="en-US" dirty="0"/>
              <a:t>What if our school had a full-time transition counselor?</a:t>
            </a:r>
          </a:p>
          <a:p>
            <a:pPr marR="0" lvl="0" defTabSz="914400" eaLnBrk="1" fontAlgn="auto" latinLnBrk="0" hangingPunct="1">
              <a:lnSpc>
                <a:spcPct val="100000"/>
              </a:lnSpc>
              <a:spcBef>
                <a:spcPts val="0"/>
              </a:spcBef>
              <a:spcAft>
                <a:spcPts val="0"/>
              </a:spcAft>
              <a:buClrTx/>
              <a:buSzTx/>
              <a:buFontTx/>
              <a:buChar char="-"/>
              <a:tabLst/>
              <a:defRPr/>
            </a:pPr>
            <a:r>
              <a:rPr lang="en-US" dirty="0"/>
              <a:t>What if we offered more blended learning opportunities?</a:t>
            </a:r>
          </a:p>
          <a:p>
            <a:pPr marR="0" lvl="0" defTabSz="914400" eaLnBrk="1" fontAlgn="auto" latinLnBrk="0" hangingPunct="1">
              <a:lnSpc>
                <a:spcPct val="100000"/>
              </a:lnSpc>
              <a:spcBef>
                <a:spcPts val="0"/>
              </a:spcBef>
              <a:spcAft>
                <a:spcPts val="0"/>
              </a:spcAft>
              <a:buClrTx/>
              <a:buSzTx/>
              <a:buFontTx/>
              <a:buChar char="-"/>
              <a:tabLst/>
              <a:defRPr/>
            </a:pPr>
            <a:r>
              <a:rPr lang="en-US" dirty="0"/>
              <a:t>What if we partnered with a local employer to offer on-site classes?</a:t>
            </a:r>
          </a:p>
          <a:p>
            <a:pPr marR="0" lvl="0" defTabSz="914400" eaLnBrk="1" fontAlgn="auto" latinLnBrk="0" hangingPunct="1">
              <a:lnSpc>
                <a:spcPct val="100000"/>
              </a:lnSpc>
              <a:spcBef>
                <a:spcPts val="0"/>
              </a:spcBef>
              <a:spcAft>
                <a:spcPts val="0"/>
              </a:spcAft>
              <a:buClrTx/>
              <a:buSzTx/>
              <a:buFontTx/>
              <a:buChar char="-"/>
              <a:tabLst/>
              <a:defRPr/>
            </a:pPr>
            <a:r>
              <a:rPr lang="en-US" dirty="0"/>
              <a:t>What if we could reach every single person who needed adult </a:t>
            </a:r>
            <a:r>
              <a:rPr lang="en-US" dirty="0" err="1"/>
              <a:t>ed</a:t>
            </a:r>
            <a:r>
              <a:rPr lang="en-US" dirty="0"/>
              <a:t>?</a:t>
            </a:r>
          </a:p>
          <a:p>
            <a:pPr marR="0" lvl="0" defTabSz="914400" eaLnBrk="1" fontAlgn="auto" latinLnBrk="0" hangingPunct="1">
              <a:lnSpc>
                <a:spcPct val="100000"/>
              </a:lnSpc>
              <a:spcBef>
                <a:spcPts val="0"/>
              </a:spcBef>
              <a:spcAft>
                <a:spcPts val="0"/>
              </a:spcAft>
              <a:buClrTx/>
              <a:buSzTx/>
              <a:buFontTx/>
              <a:buChar char="-"/>
              <a:tabLst/>
              <a:defRPr/>
            </a:pPr>
            <a:r>
              <a:rPr lang="en-US" dirty="0"/>
              <a:t>What if we lost all our funding? How would we stay open?</a:t>
            </a:r>
          </a:p>
          <a:p>
            <a:pPr marR="0" lvl="0" defTabSz="914400" eaLnBrk="1" fontAlgn="auto" latinLnBrk="0" hangingPunct="1">
              <a:lnSpc>
                <a:spcPct val="100000"/>
              </a:lnSpc>
              <a:spcBef>
                <a:spcPts val="0"/>
              </a:spcBef>
              <a:spcAft>
                <a:spcPts val="0"/>
              </a:spcAft>
              <a:buClrTx/>
              <a:buSzTx/>
              <a:buFontTx/>
              <a:buChar char="-"/>
              <a:tabLst/>
              <a:defRPr/>
            </a:pPr>
            <a:endParaRPr lang="en-US" dirty="0"/>
          </a:p>
        </p:txBody>
      </p:sp>
    </p:spTree>
    <p:extLst>
      <p:ext uri="{BB962C8B-B14F-4D97-AF65-F5344CB8AC3E}">
        <p14:creationId xmlns:p14="http://schemas.microsoft.com/office/powerpoint/2010/main" val="482209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788"/>
            <a:ext cx="10515600" cy="1325563"/>
          </a:xfrm>
        </p:spPr>
        <p:txBody>
          <a:bodyPr/>
          <a:lstStyle/>
          <a:p>
            <a:r>
              <a:rPr lang="en-US" dirty="0"/>
              <a:t>Engage is Question Storming</a:t>
            </a:r>
          </a:p>
        </p:txBody>
      </p:sp>
      <p:sp>
        <p:nvSpPr>
          <p:cNvPr id="4" name="Content Placeholder 3"/>
          <p:cNvSpPr>
            <a:spLocks noGrp="1"/>
          </p:cNvSpPr>
          <p:nvPr>
            <p:ph idx="1"/>
          </p:nvPr>
        </p:nvSpPr>
        <p:spPr>
          <a:xfrm>
            <a:off x="838200" y="1347514"/>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Dedicate time during a meeting to generate random questions about 1 aspect of your program.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Generate at least 50 questions about the topic.</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Everyone should contribute at least one question.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Prioritize the list, and discuss possible solutions. </a:t>
            </a:r>
          </a:p>
        </p:txBody>
      </p:sp>
      <p:sp>
        <p:nvSpPr>
          <p:cNvPr id="3" name="AutoShape 2" descr="mage result for question stormi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0656" y="2869324"/>
            <a:ext cx="2650025" cy="2641162"/>
          </a:xfrm>
          <a:prstGeom prst="rect">
            <a:avLst/>
          </a:prstGeom>
        </p:spPr>
      </p:pic>
    </p:spTree>
    <p:extLst>
      <p:ext uri="{BB962C8B-B14F-4D97-AF65-F5344CB8AC3E}">
        <p14:creationId xmlns:p14="http://schemas.microsoft.com/office/powerpoint/2010/main" val="460928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Cultivate Question Thinking</a:t>
            </a:r>
          </a:p>
        </p:txBody>
      </p:sp>
      <p:sp>
        <p:nvSpPr>
          <p:cNvPr id="4" name="Content Placeholder 3"/>
          <p:cNvSpPr>
            <a:spLocks noGrp="1"/>
          </p:cNvSpPr>
          <p:nvPr>
            <p:ph idx="1"/>
          </p:nvPr>
        </p:nvSpPr>
        <p:spPr>
          <a:xfrm>
            <a:off x="838200" y="1325563"/>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Generate 3 statements about your agency.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Turn the statements into questions.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Discuss solutions to the questions.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Example: </a:t>
            </a:r>
          </a:p>
          <a:p>
            <a:pPr marL="0" marR="0" lvl="0" indent="0" defTabSz="914400" eaLnBrk="1" fontAlgn="auto" latinLnBrk="0" hangingPunct="1">
              <a:lnSpc>
                <a:spcPct val="100000"/>
              </a:lnSpc>
              <a:spcBef>
                <a:spcPts val="0"/>
              </a:spcBef>
              <a:spcAft>
                <a:spcPts val="0"/>
              </a:spcAft>
              <a:buClrTx/>
              <a:buSzTx/>
              <a:buFontTx/>
              <a:buNone/>
              <a:tabLst/>
              <a:defRPr/>
            </a:pPr>
            <a:r>
              <a:rPr lang="en-US" dirty="0"/>
              <a:t>     S: We have the best CNA program in the region. </a:t>
            </a:r>
          </a:p>
          <a:p>
            <a:pPr marL="0" marR="0" lvl="0" indent="0" defTabSz="914400" eaLnBrk="1" fontAlgn="auto" latinLnBrk="0" hangingPunct="1">
              <a:lnSpc>
                <a:spcPct val="100000"/>
              </a:lnSpc>
              <a:spcBef>
                <a:spcPts val="0"/>
              </a:spcBef>
              <a:spcAft>
                <a:spcPts val="0"/>
              </a:spcAft>
              <a:buClrTx/>
              <a:buSzTx/>
              <a:buFontTx/>
              <a:buNone/>
              <a:tabLst/>
              <a:defRPr/>
            </a:pPr>
            <a:r>
              <a:rPr lang="en-US" dirty="0"/>
              <a:t>     Q: What would we do if our CNA program lost students?</a:t>
            </a:r>
          </a:p>
        </p:txBody>
      </p:sp>
    </p:spTree>
    <p:extLst>
      <p:ext uri="{BB962C8B-B14F-4D97-AF65-F5344CB8AC3E}">
        <p14:creationId xmlns:p14="http://schemas.microsoft.com/office/powerpoint/2010/main" val="211968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92"/>
            <a:ext cx="10515600" cy="1325563"/>
          </a:xfrm>
        </p:spPr>
        <p:txBody>
          <a:bodyPr/>
          <a:lstStyle/>
          <a:p>
            <a:r>
              <a:rPr lang="en-US" dirty="0"/>
              <a:t>Track Your Q/A Ratio</a:t>
            </a:r>
          </a:p>
        </p:txBody>
      </p:sp>
      <p:sp>
        <p:nvSpPr>
          <p:cNvPr id="4" name="Content Placeholder 3"/>
          <p:cNvSpPr>
            <a:spLocks noGrp="1"/>
          </p:cNvSpPr>
          <p:nvPr>
            <p:ph idx="1"/>
          </p:nvPr>
        </p:nvSpPr>
        <p:spPr>
          <a:xfrm>
            <a:off x="838200" y="1421178"/>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You should be asking more questions than finding answers!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lvl="0" indent="0">
              <a:lnSpc>
                <a:spcPct val="100000"/>
              </a:lnSpc>
              <a:spcBef>
                <a:spcPts val="0"/>
              </a:spcBef>
              <a:buNone/>
            </a:pPr>
            <a:r>
              <a:rPr lang="en-US" dirty="0"/>
              <a:t>Thomas Edison famously said, “I have not </a:t>
            </a:r>
            <a:r>
              <a:rPr lang="en-US" b="1" dirty="0"/>
              <a:t>failed</a:t>
            </a:r>
            <a:r>
              <a:rPr lang="en-US" dirty="0"/>
              <a:t>. I've just found 10,000 ways that won't work.”</a:t>
            </a:r>
          </a:p>
        </p:txBody>
      </p:sp>
    </p:spTree>
    <p:extLst>
      <p:ext uri="{BB962C8B-B14F-4D97-AF65-F5344CB8AC3E}">
        <p14:creationId xmlns:p14="http://schemas.microsoft.com/office/powerpoint/2010/main" val="2023381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23" t="273" r="-223" b="6074"/>
          <a:stretch/>
        </p:blipFill>
        <p:spPr>
          <a:xfrm>
            <a:off x="3152953" y="911226"/>
            <a:ext cx="6400444" cy="4075112"/>
          </a:xfrm>
        </p:spPr>
      </p:pic>
    </p:spTree>
    <p:extLst>
      <p:ext uri="{BB962C8B-B14F-4D97-AF65-F5344CB8AC3E}">
        <p14:creationId xmlns:p14="http://schemas.microsoft.com/office/powerpoint/2010/main" val="1633577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420"/>
            <a:ext cx="10515600" cy="1325563"/>
          </a:xfrm>
        </p:spPr>
        <p:txBody>
          <a:bodyPr/>
          <a:lstStyle/>
          <a:p>
            <a:r>
              <a:rPr lang="en-US" dirty="0"/>
              <a:t>Keep a Question-Centered Notebook</a:t>
            </a:r>
          </a:p>
        </p:txBody>
      </p:sp>
      <p:sp>
        <p:nvSpPr>
          <p:cNvPr id="4" name="Content Placeholder 3"/>
          <p:cNvSpPr>
            <a:spLocks noGrp="1"/>
          </p:cNvSpPr>
          <p:nvPr>
            <p:ph idx="1"/>
          </p:nvPr>
        </p:nvSpPr>
        <p:spPr>
          <a:xfrm>
            <a:off x="838200" y="1473930"/>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What are your question patterns? What kinds of questions do you ask the most?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What questions yield unexpected insights into the way things are?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How often do your questions challenge the status quo?</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Do your questions generate an emotional response?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574278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9818"/>
          </a:xfrm>
        </p:spPr>
        <p:txBody>
          <a:bodyPr/>
          <a:lstStyle/>
          <a:p>
            <a:r>
              <a:rPr lang="en-US" b="1" dirty="0"/>
              <a:t>Skill #3 - Observing</a:t>
            </a:r>
          </a:p>
        </p:txBody>
      </p:sp>
      <p:sp>
        <p:nvSpPr>
          <p:cNvPr id="3" name="Content Placeholder 2"/>
          <p:cNvSpPr>
            <a:spLocks noGrp="1"/>
          </p:cNvSpPr>
          <p:nvPr>
            <p:ph idx="1"/>
          </p:nvPr>
        </p:nvSpPr>
        <p:spPr>
          <a:xfrm>
            <a:off x="838200" y="1749287"/>
            <a:ext cx="10515600" cy="2989980"/>
          </a:xfrm>
        </p:spPr>
        <p:txBody>
          <a:bodyPr>
            <a:normAutofit/>
          </a:bodyPr>
          <a:lstStyle/>
          <a:p>
            <a:pPr marL="0" indent="0" algn="ctr">
              <a:buNone/>
            </a:pPr>
            <a:r>
              <a:rPr lang="en-US" sz="6600" dirty="0"/>
              <a:t>Connect common threads across unconnected data. </a:t>
            </a:r>
          </a:p>
        </p:txBody>
      </p:sp>
    </p:spTree>
    <p:extLst>
      <p:ext uri="{BB962C8B-B14F-4D97-AF65-F5344CB8AC3E}">
        <p14:creationId xmlns:p14="http://schemas.microsoft.com/office/powerpoint/2010/main" val="1035106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9818"/>
          </a:xfrm>
        </p:spPr>
        <p:txBody>
          <a:bodyPr/>
          <a:lstStyle/>
          <a:p>
            <a:r>
              <a:rPr lang="en-US" b="1" dirty="0"/>
              <a:t>Skill #3 - Observing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0009" y="1113181"/>
            <a:ext cx="6662529" cy="3361549"/>
          </a:xfrm>
          <a:prstGeom prst="rect">
            <a:avLst/>
          </a:prstGeom>
        </p:spPr>
      </p:pic>
      <p:sp>
        <p:nvSpPr>
          <p:cNvPr id="5" name="TextBox 4"/>
          <p:cNvSpPr txBox="1"/>
          <p:nvPr/>
        </p:nvSpPr>
        <p:spPr>
          <a:xfrm>
            <a:off x="3717355" y="4869690"/>
            <a:ext cx="48104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www.youtube.com/watch?v=CKaI6swfrFY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283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70"/>
            <a:ext cx="10515600" cy="1325563"/>
          </a:xfrm>
        </p:spPr>
        <p:txBody>
          <a:bodyPr/>
          <a:lstStyle/>
          <a:p>
            <a:r>
              <a:rPr lang="en-US" dirty="0"/>
              <a:t>Look for “</a:t>
            </a:r>
            <a:r>
              <a:rPr lang="en-US" dirty="0" err="1"/>
              <a:t>Vuja</a:t>
            </a:r>
            <a:r>
              <a:rPr lang="en-US" dirty="0"/>
              <a:t> De”</a:t>
            </a:r>
          </a:p>
        </p:txBody>
      </p:sp>
      <p:sp>
        <p:nvSpPr>
          <p:cNvPr id="3" name="Content Placeholder 2"/>
          <p:cNvSpPr>
            <a:spLocks noGrp="1"/>
          </p:cNvSpPr>
          <p:nvPr>
            <p:ph idx="1"/>
          </p:nvPr>
        </p:nvSpPr>
        <p:spPr>
          <a:xfrm>
            <a:off x="838200" y="1421170"/>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The opposite of Deja Vu</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A sense of seeing something for the first time, even if you have actually seen it many times!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70362" y="3632638"/>
            <a:ext cx="4279900" cy="2209800"/>
          </a:xfrm>
          <a:prstGeom prst="rect">
            <a:avLst/>
          </a:prstGeom>
        </p:spPr>
      </p:pic>
    </p:spTree>
    <p:extLst>
      <p:ext uri="{BB962C8B-B14F-4D97-AF65-F5344CB8AC3E}">
        <p14:creationId xmlns:p14="http://schemas.microsoft.com/office/powerpoint/2010/main" val="326903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0"/>
            <a:ext cx="10515600" cy="1325563"/>
          </a:xfrm>
        </p:spPr>
        <p:txBody>
          <a:bodyPr/>
          <a:lstStyle/>
          <a:p>
            <a:r>
              <a:rPr lang="en-US" dirty="0"/>
              <a:t>Observe Your Customers</a:t>
            </a:r>
          </a:p>
        </p:txBody>
      </p:sp>
      <p:sp>
        <p:nvSpPr>
          <p:cNvPr id="4" name="Content Placeholder 3"/>
          <p:cNvSpPr>
            <a:spLocks noGrp="1"/>
          </p:cNvSpPr>
          <p:nvPr>
            <p:ph idx="1"/>
          </p:nvPr>
        </p:nvSpPr>
        <p:spPr>
          <a:xfrm>
            <a:off x="838200" y="1579441"/>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First, however, identify your customers! Are they students? Teachers? Administrators? Community Stakeholders? Employers? Or all of them!</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How do your customers become aware of your services?</a:t>
            </a:r>
          </a:p>
          <a:p>
            <a:pPr marL="0" marR="0" lvl="0" indent="0" defTabSz="914400" eaLnBrk="1" fontAlgn="auto" latinLnBrk="0" hangingPunct="1">
              <a:lnSpc>
                <a:spcPct val="100000"/>
              </a:lnSpc>
              <a:spcBef>
                <a:spcPts val="0"/>
              </a:spcBef>
              <a:spcAft>
                <a:spcPts val="0"/>
              </a:spcAft>
              <a:buClrTx/>
              <a:buSzTx/>
              <a:buFontTx/>
              <a:buNone/>
              <a:tabLst/>
              <a:defRPr/>
            </a:pPr>
            <a:r>
              <a:rPr lang="en-US" dirty="0"/>
              <a:t>What benefit do your customers expect?</a:t>
            </a:r>
          </a:p>
          <a:p>
            <a:pPr marL="0" marR="0" lvl="0" indent="0" defTabSz="914400" eaLnBrk="1" fontAlgn="auto" latinLnBrk="0" hangingPunct="1">
              <a:lnSpc>
                <a:spcPct val="100000"/>
              </a:lnSpc>
              <a:spcBef>
                <a:spcPts val="0"/>
              </a:spcBef>
              <a:spcAft>
                <a:spcPts val="0"/>
              </a:spcAft>
              <a:buClrTx/>
              <a:buSzTx/>
              <a:buFontTx/>
              <a:buNone/>
              <a:tabLst/>
              <a:defRPr/>
            </a:pPr>
            <a:r>
              <a:rPr lang="en-US" dirty="0"/>
              <a:t>What is the most important feature your customer expects?</a:t>
            </a:r>
          </a:p>
          <a:p>
            <a:pPr marL="0" marR="0" lvl="0" indent="0" defTabSz="914400" eaLnBrk="1" fontAlgn="auto" latinLnBrk="0" hangingPunct="1">
              <a:lnSpc>
                <a:spcPct val="100000"/>
              </a:lnSpc>
              <a:spcBef>
                <a:spcPts val="0"/>
              </a:spcBef>
              <a:spcAft>
                <a:spcPts val="0"/>
              </a:spcAft>
              <a:buClrTx/>
              <a:buSzTx/>
              <a:buFontTx/>
              <a:buNone/>
              <a:tabLst/>
              <a:defRPr/>
            </a:pPr>
            <a:r>
              <a:rPr lang="en-US" dirty="0"/>
              <a:t>How do your customers interact with your service?</a:t>
            </a:r>
          </a:p>
          <a:p>
            <a:pPr marL="0" marR="0" lvl="0" indent="0" defTabSz="914400" eaLnBrk="1" fontAlgn="auto" latinLnBrk="0" hangingPunct="1">
              <a:lnSpc>
                <a:spcPct val="100000"/>
              </a:lnSpc>
              <a:spcBef>
                <a:spcPts val="0"/>
              </a:spcBef>
              <a:spcAft>
                <a:spcPts val="0"/>
              </a:spcAft>
              <a:buClrTx/>
              <a:buSzTx/>
              <a:buFontTx/>
              <a:buNone/>
              <a:tabLst/>
              <a:defRPr/>
            </a:pPr>
            <a:r>
              <a:rPr lang="en-US" dirty="0"/>
              <a:t>How can you streamline your service to meet your customers’ needs?</a:t>
            </a:r>
          </a:p>
          <a:p>
            <a:pPr marL="0" marR="0" lvl="0" indent="0" defTabSz="914400" eaLnBrk="1" fontAlgn="auto" latinLnBrk="0" hangingPunct="1">
              <a:lnSpc>
                <a:spcPct val="100000"/>
              </a:lnSpc>
              <a:spcBef>
                <a:spcPts val="0"/>
              </a:spcBef>
              <a:spcAft>
                <a:spcPts val="0"/>
              </a:spcAft>
              <a:buClrTx/>
              <a:buSzTx/>
              <a:buFontTx/>
              <a:buNone/>
              <a:tabLst/>
              <a:defRPr/>
            </a:pPr>
            <a:r>
              <a:rPr lang="en-US" dirty="0"/>
              <a:t>What frustrates your customer?</a:t>
            </a:r>
          </a:p>
        </p:txBody>
      </p:sp>
    </p:spTree>
    <p:extLst>
      <p:ext uri="{BB962C8B-B14F-4D97-AF65-F5344CB8AC3E}">
        <p14:creationId xmlns:p14="http://schemas.microsoft.com/office/powerpoint/2010/main" val="2046005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2368" y="766846"/>
            <a:ext cx="10515600" cy="4351338"/>
          </a:xfrm>
        </p:spPr>
        <p:txBody>
          <a:bodyPr>
            <a:normAutofit/>
          </a:bodyPr>
          <a:lstStyle/>
          <a:p>
            <a:pPr marL="0" indent="0" algn="ctr">
              <a:buNone/>
            </a:pPr>
            <a:r>
              <a:rPr lang="en-US" sz="5400" dirty="0"/>
              <a:t>Noticing the unnoticed calls for a peripheral vision where innovators habitually surface new ideas by noticing things at the edge of experience.</a:t>
            </a:r>
          </a:p>
        </p:txBody>
      </p:sp>
    </p:spTree>
    <p:extLst>
      <p:ext uri="{BB962C8B-B14F-4D97-AF65-F5344CB8AC3E}">
        <p14:creationId xmlns:p14="http://schemas.microsoft.com/office/powerpoint/2010/main" val="111278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31"/>
            <a:ext cx="10515600" cy="1325563"/>
          </a:xfrm>
        </p:spPr>
        <p:txBody>
          <a:bodyPr/>
          <a:lstStyle/>
          <a:p>
            <a:r>
              <a:rPr lang="en-US" dirty="0"/>
              <a:t>Observe Your Competitors</a:t>
            </a:r>
          </a:p>
        </p:txBody>
      </p:sp>
      <p:sp>
        <p:nvSpPr>
          <p:cNvPr id="4" name="Content Placeholder 3"/>
          <p:cNvSpPr>
            <a:spLocks noGrp="1"/>
          </p:cNvSpPr>
          <p:nvPr>
            <p:ph idx="1"/>
          </p:nvPr>
        </p:nvSpPr>
        <p:spPr>
          <a:xfrm>
            <a:off x="838200" y="1473931"/>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Visit other agencies in your community.</a:t>
            </a:r>
          </a:p>
          <a:p>
            <a:pPr marL="0" marR="0" lvl="0" indent="0" defTabSz="914400" eaLnBrk="1" fontAlgn="auto" latinLnBrk="0" hangingPunct="1">
              <a:lnSpc>
                <a:spcPct val="100000"/>
              </a:lnSpc>
              <a:spcBef>
                <a:spcPts val="0"/>
              </a:spcBef>
              <a:spcAft>
                <a:spcPts val="0"/>
              </a:spcAft>
              <a:buClrTx/>
              <a:buSzTx/>
              <a:buFontTx/>
              <a:buNone/>
              <a:tabLst/>
              <a:defRPr/>
            </a:pPr>
            <a:r>
              <a:rPr lang="en-US" dirty="0"/>
              <a:t>Look at:</a:t>
            </a:r>
          </a:p>
          <a:p>
            <a:pPr marL="0" marR="0" lvl="0" indent="0" defTabSz="914400" eaLnBrk="1" fontAlgn="auto" latinLnBrk="0" hangingPunct="1">
              <a:lnSpc>
                <a:spcPct val="100000"/>
              </a:lnSpc>
              <a:spcBef>
                <a:spcPts val="0"/>
              </a:spcBef>
              <a:spcAft>
                <a:spcPts val="0"/>
              </a:spcAft>
              <a:buClrTx/>
              <a:buSzTx/>
              <a:buFontTx/>
              <a:buNone/>
              <a:tabLst/>
              <a:defRPr/>
            </a:pPr>
            <a:r>
              <a:rPr lang="en-US" dirty="0"/>
              <a:t>     - How they address customer needs</a:t>
            </a:r>
          </a:p>
          <a:p>
            <a:pPr marL="0" marR="0" lvl="0" indent="0" defTabSz="914400" eaLnBrk="1" fontAlgn="auto" latinLnBrk="0" hangingPunct="1">
              <a:lnSpc>
                <a:spcPct val="100000"/>
              </a:lnSpc>
              <a:spcBef>
                <a:spcPts val="0"/>
              </a:spcBef>
              <a:spcAft>
                <a:spcPts val="0"/>
              </a:spcAft>
              <a:buClrTx/>
              <a:buSzTx/>
              <a:buFontTx/>
              <a:buNone/>
              <a:tabLst/>
              <a:defRPr/>
            </a:pPr>
            <a:r>
              <a:rPr lang="en-US" dirty="0"/>
              <a:t>     - How they are different</a:t>
            </a:r>
          </a:p>
          <a:p>
            <a:pPr marL="0" marR="0" lvl="0" indent="0" defTabSz="914400" eaLnBrk="1" fontAlgn="auto" latinLnBrk="0" hangingPunct="1">
              <a:lnSpc>
                <a:spcPct val="100000"/>
              </a:lnSpc>
              <a:spcBef>
                <a:spcPts val="0"/>
              </a:spcBef>
              <a:spcAft>
                <a:spcPts val="0"/>
              </a:spcAft>
              <a:buClrTx/>
              <a:buSzTx/>
              <a:buFontTx/>
              <a:buNone/>
              <a:tabLst/>
              <a:defRPr/>
            </a:pPr>
            <a:r>
              <a:rPr lang="en-US" dirty="0"/>
              <a:t>     - How they challenge the norms</a:t>
            </a:r>
          </a:p>
          <a:p>
            <a:pPr marL="0" marR="0" lvl="0" indent="0" defTabSz="914400" eaLnBrk="1" fontAlgn="auto" latinLnBrk="0" hangingPunct="1">
              <a:lnSpc>
                <a:spcPct val="100000"/>
              </a:lnSpc>
              <a:spcBef>
                <a:spcPts val="0"/>
              </a:spcBef>
              <a:spcAft>
                <a:spcPts val="0"/>
              </a:spcAft>
              <a:buClrTx/>
              <a:buSzTx/>
              <a:buFontTx/>
              <a:buNone/>
              <a:tabLst/>
              <a:defRPr/>
            </a:pPr>
            <a:r>
              <a:rPr lang="en-US" dirty="0"/>
              <a:t>     - How they succeed in ways your agency doesn’t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14282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00"/>
            <a:ext cx="10515600" cy="1325563"/>
          </a:xfrm>
        </p:spPr>
        <p:txBody>
          <a:bodyPr/>
          <a:lstStyle/>
          <a:p>
            <a:r>
              <a:rPr lang="en-US" dirty="0"/>
              <a:t>Observe Whatever Makes you Think</a:t>
            </a:r>
          </a:p>
        </p:txBody>
      </p:sp>
      <p:sp>
        <p:nvSpPr>
          <p:cNvPr id="4" name="Content Placeholder 3"/>
          <p:cNvSpPr>
            <a:spLocks noGrp="1"/>
          </p:cNvSpPr>
          <p:nvPr>
            <p:ph idx="1"/>
          </p:nvPr>
        </p:nvSpPr>
        <p:spPr>
          <a:xfrm>
            <a:off x="838200" y="1561850"/>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Really bad ideas often lead to really good ones!</a:t>
            </a:r>
          </a:p>
        </p:txBody>
      </p:sp>
      <p:pic>
        <p:nvPicPr>
          <p:cNvPr id="2050" name="Picture 2" descr="mage result for what makes you think?"/>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7686675" y="3097664"/>
            <a:ext cx="4505325" cy="263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54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32"/>
            <a:ext cx="10515600" cy="1325563"/>
          </a:xfrm>
        </p:spPr>
        <p:txBody>
          <a:bodyPr/>
          <a:lstStyle/>
          <a:p>
            <a:r>
              <a:rPr lang="en-US" dirty="0"/>
              <a:t>Observe with All Your Senses</a:t>
            </a:r>
          </a:p>
        </p:txBody>
      </p:sp>
      <p:sp>
        <p:nvSpPr>
          <p:cNvPr id="5" name="Content Placeholder 4"/>
          <p:cNvSpPr>
            <a:spLocks noGrp="1"/>
          </p:cNvSpPr>
          <p:nvPr>
            <p:ph idx="1"/>
          </p:nvPr>
        </p:nvSpPr>
        <p:spPr>
          <a:xfrm>
            <a:off x="838200" y="1421178"/>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We often observe with our eyes . . . Don’t forget to use your other senses also!</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1026" name="Picture 2" descr="mage result for benefits of observing with all sens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65305" y="2165333"/>
            <a:ext cx="3288495"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70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lstStyle/>
          <a:p>
            <a:pPr algn="ctr"/>
            <a:r>
              <a:rPr lang="en-US" dirty="0"/>
              <a:t>If you focus too much on the problem, </a:t>
            </a:r>
            <a:br>
              <a:rPr lang="en-US" dirty="0"/>
            </a:br>
            <a:r>
              <a:rPr lang="en-US" dirty="0"/>
              <a:t>you might miss the answer.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9593" y="1482725"/>
            <a:ext cx="3412814" cy="4351338"/>
          </a:xfrm>
        </p:spPr>
      </p:pic>
    </p:spTree>
    <p:extLst>
      <p:ext uri="{BB962C8B-B14F-4D97-AF65-F5344CB8AC3E}">
        <p14:creationId xmlns:p14="http://schemas.microsoft.com/office/powerpoint/2010/main" val="1265093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9818"/>
          </a:xfrm>
        </p:spPr>
        <p:txBody>
          <a:bodyPr/>
          <a:lstStyle/>
          <a:p>
            <a:r>
              <a:rPr lang="en-US" b="1" dirty="0"/>
              <a:t>Skill #4 - Networking</a:t>
            </a:r>
          </a:p>
        </p:txBody>
      </p:sp>
      <p:sp>
        <p:nvSpPr>
          <p:cNvPr id="3" name="Content Placeholder 2"/>
          <p:cNvSpPr>
            <a:spLocks noGrp="1"/>
          </p:cNvSpPr>
          <p:nvPr>
            <p:ph idx="1"/>
          </p:nvPr>
        </p:nvSpPr>
        <p:spPr>
          <a:xfrm>
            <a:off x="838200" y="1246909"/>
            <a:ext cx="10515600" cy="4516582"/>
          </a:xfrm>
        </p:spPr>
        <p:txBody>
          <a:bodyPr>
            <a:normAutofit lnSpcReduction="10000"/>
          </a:bodyPr>
          <a:lstStyle/>
          <a:p>
            <a:pPr marL="0" indent="0" algn="ctr">
              <a:buNone/>
            </a:pPr>
            <a:r>
              <a:rPr lang="en-US" sz="6600" dirty="0"/>
              <a:t>Link the ideas in your area of knowledge with those of others who play in different boxes . . . </a:t>
            </a:r>
          </a:p>
          <a:p>
            <a:pPr marL="0" indent="0" algn="ctr">
              <a:buNone/>
            </a:pPr>
            <a:r>
              <a:rPr lang="en-US" sz="6600" dirty="0"/>
              <a:t>outside your sphere. </a:t>
            </a:r>
          </a:p>
        </p:txBody>
      </p:sp>
    </p:spTree>
    <p:extLst>
      <p:ext uri="{BB962C8B-B14F-4D97-AF65-F5344CB8AC3E}">
        <p14:creationId xmlns:p14="http://schemas.microsoft.com/office/powerpoint/2010/main" val="270475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9818"/>
          </a:xfrm>
        </p:spPr>
        <p:txBody>
          <a:bodyPr/>
          <a:lstStyle/>
          <a:p>
            <a:r>
              <a:rPr lang="en-US" b="1" dirty="0"/>
              <a:t>Skill #4 - Networking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911" y="969819"/>
            <a:ext cx="6230178" cy="3100510"/>
          </a:xfrm>
          <a:prstGeom prst="rect">
            <a:avLst/>
          </a:prstGeom>
        </p:spPr>
      </p:pic>
      <p:sp>
        <p:nvSpPr>
          <p:cNvPr id="6" name="TextBox 5"/>
          <p:cNvSpPr txBox="1"/>
          <p:nvPr/>
        </p:nvSpPr>
        <p:spPr>
          <a:xfrm>
            <a:off x="3578900" y="4670815"/>
            <a:ext cx="50341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www.youtube.com/watch?v=S23Y_3UwAB4</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256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31"/>
            <a:ext cx="10515600" cy="1325563"/>
          </a:xfrm>
        </p:spPr>
        <p:txBody>
          <a:bodyPr/>
          <a:lstStyle/>
          <a:p>
            <a:r>
              <a:rPr lang="en-US" dirty="0"/>
              <a:t>Expand the Diversity of Your Network</a:t>
            </a:r>
          </a:p>
        </p:txBody>
      </p:sp>
      <p:sp>
        <p:nvSpPr>
          <p:cNvPr id="4" name="Content Placeholder 3"/>
          <p:cNvSpPr>
            <a:spLocks noGrp="1"/>
          </p:cNvSpPr>
          <p:nvPr>
            <p:ph idx="1"/>
          </p:nvPr>
        </p:nvSpPr>
        <p:spPr>
          <a:xfrm>
            <a:off x="838200" y="1473931"/>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People connected to groups beyond their own can expect to find themselves delivering valuable ideas.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Build a bridge into a different area of knowledge.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Interact with people who you normally don’t interact with. </a:t>
            </a:r>
          </a:p>
        </p:txBody>
      </p:sp>
    </p:spTree>
    <p:extLst>
      <p:ext uri="{BB962C8B-B14F-4D97-AF65-F5344CB8AC3E}">
        <p14:creationId xmlns:p14="http://schemas.microsoft.com/office/powerpoint/2010/main" val="1207549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16"/>
            <a:ext cx="10515600" cy="1325563"/>
          </a:xfrm>
        </p:spPr>
        <p:txBody>
          <a:bodyPr/>
          <a:lstStyle/>
          <a:p>
            <a:r>
              <a:rPr lang="en-US" dirty="0"/>
              <a:t>Start a “Mealtime Networking” Plan</a:t>
            </a:r>
          </a:p>
        </p:txBody>
      </p:sp>
      <p:sp>
        <p:nvSpPr>
          <p:cNvPr id="4" name="Content Placeholder 3"/>
          <p:cNvSpPr>
            <a:spLocks noGrp="1"/>
          </p:cNvSpPr>
          <p:nvPr>
            <p:ph idx="1"/>
          </p:nvPr>
        </p:nvSpPr>
        <p:spPr>
          <a:xfrm>
            <a:off x="838200" y="1473931"/>
            <a:ext cx="7186448"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NAWB holds regular “consultant guild” lunch calls, where consultants from around the country share “the buzz” with each other.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7170" name="Picture 2" descr="mage result for network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20150" y="2663929"/>
            <a:ext cx="4507757" cy="3003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015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35"/>
            <a:ext cx="11277600" cy="1325563"/>
          </a:xfrm>
        </p:spPr>
        <p:txBody>
          <a:bodyPr/>
          <a:lstStyle/>
          <a:p>
            <a:r>
              <a:rPr lang="en-US" dirty="0"/>
              <a:t>Plan to Attend at Least 2 Conferences Next Year</a:t>
            </a:r>
          </a:p>
        </p:txBody>
      </p:sp>
      <p:sp>
        <p:nvSpPr>
          <p:cNvPr id="4" name="Content Placeholder 3"/>
          <p:cNvSpPr>
            <a:spLocks noGrp="1"/>
          </p:cNvSpPr>
          <p:nvPr>
            <p:ph idx="1"/>
          </p:nvPr>
        </p:nvSpPr>
        <p:spPr>
          <a:xfrm>
            <a:off x="838200" y="1456345"/>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Find local meetings that are “Venn To You” . . . </a:t>
            </a:r>
          </a:p>
        </p:txBody>
      </p:sp>
    </p:spTree>
    <p:extLst>
      <p:ext uri="{BB962C8B-B14F-4D97-AF65-F5344CB8AC3E}">
        <p14:creationId xmlns:p14="http://schemas.microsoft.com/office/powerpoint/2010/main" val="1961651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243"/>
            <a:ext cx="10515600" cy="1325563"/>
          </a:xfrm>
        </p:spPr>
        <p:txBody>
          <a:bodyPr/>
          <a:lstStyle/>
          <a:p>
            <a:r>
              <a:rPr lang="en-US" dirty="0"/>
              <a:t>Start a Creative Community</a:t>
            </a:r>
          </a:p>
        </p:txBody>
      </p:sp>
      <p:sp>
        <p:nvSpPr>
          <p:cNvPr id="4" name="Content Placeholder 3"/>
          <p:cNvSpPr>
            <a:spLocks noGrp="1"/>
          </p:cNvSpPr>
          <p:nvPr>
            <p:ph idx="1"/>
          </p:nvPr>
        </p:nvSpPr>
        <p:spPr>
          <a:xfrm>
            <a:off x="838200" y="1421175"/>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Educators call this PLCs (Professional Learning Circles), but you can expand beyond your own profession. </a:t>
            </a:r>
          </a:p>
        </p:txBody>
      </p:sp>
      <p:sp>
        <p:nvSpPr>
          <p:cNvPr id="3" name="AutoShape 2" descr="mage result for trend spotting"/>
          <p:cNvSpPr>
            <a:spLocks noChangeAspect="1" noChangeArrowheads="1"/>
          </p:cNvSpPr>
          <p:nvPr/>
        </p:nvSpPr>
        <p:spPr bwMode="auto">
          <a:xfrm>
            <a:off x="0" y="-404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6" descr="mage result for trend spotting"/>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8002479" y="3118394"/>
            <a:ext cx="4189521" cy="2793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946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78569" y="1423517"/>
            <a:ext cx="537410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rPr>
              <a:t>High Cotton, Inc. </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rPr>
              <a:t>Doormat Label</a:t>
            </a:r>
          </a:p>
        </p:txBody>
      </p:sp>
      <p:pic>
        <p:nvPicPr>
          <p:cNvPr id="1028" name="Picture 4" descr="mage result for high cotton funny warning l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1"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584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410"/>
            <a:ext cx="10515600" cy="1325563"/>
          </a:xfrm>
        </p:spPr>
        <p:txBody>
          <a:bodyPr/>
          <a:lstStyle/>
          <a:p>
            <a:r>
              <a:rPr lang="en-US" dirty="0"/>
              <a:t>Invite an Outsider</a:t>
            </a:r>
          </a:p>
        </p:txBody>
      </p:sp>
      <p:sp>
        <p:nvSpPr>
          <p:cNvPr id="5" name="Content Placeholder 4"/>
          <p:cNvSpPr>
            <a:spLocks noGrp="1"/>
          </p:cNvSpPr>
          <p:nvPr>
            <p:ph idx="1"/>
          </p:nvPr>
        </p:nvSpPr>
        <p:spPr>
          <a:xfrm>
            <a:off x="838200" y="1473930"/>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Invite people outside your agency to join staff meetings, and present on their needs, pain points, and stressors of their industry.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Then Question Storm!</a:t>
            </a:r>
          </a:p>
        </p:txBody>
      </p:sp>
    </p:spTree>
    <p:extLst>
      <p:ext uri="{BB962C8B-B14F-4D97-AF65-F5344CB8AC3E}">
        <p14:creationId xmlns:p14="http://schemas.microsoft.com/office/powerpoint/2010/main" val="1754558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26"/>
            <a:ext cx="10515600" cy="1325563"/>
          </a:xfrm>
        </p:spPr>
        <p:txBody>
          <a:bodyPr/>
          <a:lstStyle/>
          <a:p>
            <a:r>
              <a:rPr lang="en-US" dirty="0"/>
              <a:t>Cross-Train with Experts</a:t>
            </a:r>
          </a:p>
        </p:txBody>
      </p:sp>
      <p:sp>
        <p:nvSpPr>
          <p:cNvPr id="4" name="Content Placeholder 3"/>
          <p:cNvSpPr>
            <a:spLocks noGrp="1"/>
          </p:cNvSpPr>
          <p:nvPr>
            <p:ph idx="1"/>
          </p:nvPr>
        </p:nvSpPr>
        <p:spPr>
          <a:xfrm>
            <a:off x="838200" y="1491516"/>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Don’t be afraid to learn what you don’t know!</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Every community has experts who are willing to share their knowledge:</a:t>
            </a:r>
          </a:p>
          <a:p>
            <a:pPr marL="0" marR="0" lvl="0" indent="0" defTabSz="914400" eaLnBrk="1" fontAlgn="auto" latinLnBrk="0" hangingPunct="1">
              <a:lnSpc>
                <a:spcPct val="100000"/>
              </a:lnSpc>
              <a:spcBef>
                <a:spcPts val="0"/>
              </a:spcBef>
              <a:spcAft>
                <a:spcPts val="0"/>
              </a:spcAft>
              <a:buClrTx/>
              <a:buSzTx/>
              <a:buFontTx/>
              <a:buNone/>
              <a:tabLst/>
              <a:defRPr/>
            </a:pPr>
            <a:r>
              <a:rPr lang="en-US" dirty="0"/>
              <a:t>  - Workforce Boards</a:t>
            </a:r>
          </a:p>
          <a:p>
            <a:pPr marL="0" marR="0" lvl="0" indent="0" defTabSz="914400" eaLnBrk="1" fontAlgn="auto" latinLnBrk="0" hangingPunct="1">
              <a:lnSpc>
                <a:spcPct val="100000"/>
              </a:lnSpc>
              <a:spcBef>
                <a:spcPts val="0"/>
              </a:spcBef>
              <a:spcAft>
                <a:spcPts val="0"/>
              </a:spcAft>
              <a:buClrTx/>
              <a:buSzTx/>
              <a:buFontTx/>
              <a:buNone/>
              <a:tabLst/>
              <a:defRPr/>
            </a:pPr>
            <a:r>
              <a:rPr lang="en-US" dirty="0"/>
              <a:t>  - Library Literacy Programs</a:t>
            </a:r>
          </a:p>
          <a:p>
            <a:pPr marL="0" marR="0" lvl="0" indent="0" defTabSz="914400" eaLnBrk="1" fontAlgn="auto" latinLnBrk="0" hangingPunct="1">
              <a:lnSpc>
                <a:spcPct val="100000"/>
              </a:lnSpc>
              <a:spcBef>
                <a:spcPts val="0"/>
              </a:spcBef>
              <a:spcAft>
                <a:spcPts val="0"/>
              </a:spcAft>
              <a:buClrTx/>
              <a:buSzTx/>
              <a:buFontTx/>
              <a:buNone/>
              <a:tabLst/>
              <a:defRPr/>
            </a:pPr>
            <a:r>
              <a:rPr lang="en-US" dirty="0"/>
              <a:t>  - Economic Development Boards</a:t>
            </a:r>
          </a:p>
          <a:p>
            <a:pPr marL="0" marR="0" lvl="0" indent="0" defTabSz="914400" eaLnBrk="1" fontAlgn="auto" latinLnBrk="0" hangingPunct="1">
              <a:lnSpc>
                <a:spcPct val="100000"/>
              </a:lnSpc>
              <a:spcBef>
                <a:spcPts val="0"/>
              </a:spcBef>
              <a:spcAft>
                <a:spcPts val="0"/>
              </a:spcAft>
              <a:buClrTx/>
              <a:buSzTx/>
              <a:buFontTx/>
              <a:buNone/>
              <a:tabLst/>
              <a:defRPr/>
            </a:pPr>
            <a:r>
              <a:rPr lang="en-US" dirty="0"/>
              <a:t>  - Chambers of Commerce</a:t>
            </a:r>
          </a:p>
          <a:p>
            <a:pPr marL="0" marR="0" lvl="0" indent="0" defTabSz="914400" eaLnBrk="1" fontAlgn="auto" latinLnBrk="0" hangingPunct="1">
              <a:lnSpc>
                <a:spcPct val="100000"/>
              </a:lnSpc>
              <a:spcBef>
                <a:spcPts val="0"/>
              </a:spcBef>
              <a:spcAft>
                <a:spcPts val="0"/>
              </a:spcAft>
              <a:buClrTx/>
              <a:buSzTx/>
              <a:buFontTx/>
              <a:buNone/>
              <a:tabLst/>
              <a:defRPr/>
            </a:pPr>
            <a:r>
              <a:rPr lang="en-US" dirty="0"/>
              <a:t>  - Unions</a:t>
            </a:r>
          </a:p>
          <a:p>
            <a:pPr marL="0" marR="0" lvl="0" indent="0" defTabSz="914400" eaLnBrk="1" fontAlgn="auto" latinLnBrk="0" hangingPunct="1">
              <a:lnSpc>
                <a:spcPct val="100000"/>
              </a:lnSpc>
              <a:spcBef>
                <a:spcPts val="0"/>
              </a:spcBef>
              <a:spcAft>
                <a:spcPts val="0"/>
              </a:spcAft>
              <a:buClrTx/>
              <a:buSzTx/>
              <a:buFontTx/>
              <a:buNone/>
              <a:tabLst/>
              <a:defRPr/>
            </a:pPr>
            <a:r>
              <a:rPr lang="en-US" dirty="0"/>
              <a:t>  - You tell us!</a:t>
            </a:r>
          </a:p>
        </p:txBody>
      </p:sp>
    </p:spTree>
    <p:extLst>
      <p:ext uri="{BB962C8B-B14F-4D97-AF65-F5344CB8AC3E}">
        <p14:creationId xmlns:p14="http://schemas.microsoft.com/office/powerpoint/2010/main" val="1689650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9818"/>
          </a:xfrm>
        </p:spPr>
        <p:txBody>
          <a:bodyPr/>
          <a:lstStyle/>
          <a:p>
            <a:r>
              <a:rPr lang="en-US" b="1" dirty="0"/>
              <a:t>Skill #5 - Experimenting</a:t>
            </a:r>
          </a:p>
        </p:txBody>
      </p:sp>
      <p:sp>
        <p:nvSpPr>
          <p:cNvPr id="3" name="Content Placeholder 2"/>
          <p:cNvSpPr>
            <a:spLocks noGrp="1"/>
          </p:cNvSpPr>
          <p:nvPr>
            <p:ph idx="1"/>
          </p:nvPr>
        </p:nvSpPr>
        <p:spPr>
          <a:xfrm>
            <a:off x="838200" y="1496291"/>
            <a:ext cx="10515600" cy="3824866"/>
          </a:xfrm>
        </p:spPr>
        <p:txBody>
          <a:bodyPr>
            <a:normAutofit/>
          </a:bodyPr>
          <a:lstStyle/>
          <a:p>
            <a:pPr marL="0" indent="0" algn="ctr">
              <a:buNone/>
            </a:pPr>
            <a:r>
              <a:rPr lang="en-US" sz="6600" dirty="0"/>
              <a:t>Actively try out new ideas by creating prototypes and launching pilot tests. </a:t>
            </a:r>
          </a:p>
        </p:txBody>
      </p:sp>
    </p:spTree>
    <p:extLst>
      <p:ext uri="{BB962C8B-B14F-4D97-AF65-F5344CB8AC3E}">
        <p14:creationId xmlns:p14="http://schemas.microsoft.com/office/powerpoint/2010/main" val="1965536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9818"/>
          </a:xfrm>
        </p:spPr>
        <p:txBody>
          <a:bodyPr/>
          <a:lstStyle/>
          <a:p>
            <a:r>
              <a:rPr lang="en-US" b="1" dirty="0"/>
              <a:t>Skill #5 - Experimenting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3303" y="1252330"/>
            <a:ext cx="5845393" cy="2936461"/>
          </a:xfrm>
          <a:prstGeom prst="rect">
            <a:avLst/>
          </a:prstGeom>
        </p:spPr>
      </p:pic>
      <p:sp>
        <p:nvSpPr>
          <p:cNvPr id="6" name="TextBox 5"/>
          <p:cNvSpPr txBox="1"/>
          <p:nvPr/>
        </p:nvSpPr>
        <p:spPr>
          <a:xfrm>
            <a:off x="3646706" y="4750905"/>
            <a:ext cx="48985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www.youtube.com/watch?v=l41pEGDdzx8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553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991599" y="14518341"/>
            <a:ext cx="5910301" cy="42162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3753" y="122345"/>
            <a:ext cx="8150772" cy="5750202"/>
          </a:xfrm>
          <a:prstGeom prst="rect">
            <a:avLst/>
          </a:prstGeom>
        </p:spPr>
      </p:pic>
    </p:spTree>
    <p:extLst>
      <p:ext uri="{BB962C8B-B14F-4D97-AF65-F5344CB8AC3E}">
        <p14:creationId xmlns:p14="http://schemas.microsoft.com/office/powerpoint/2010/main" val="2514788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26"/>
            <a:ext cx="10515600" cy="1325563"/>
          </a:xfrm>
        </p:spPr>
        <p:txBody>
          <a:bodyPr/>
          <a:lstStyle/>
          <a:p>
            <a:r>
              <a:rPr lang="en-US" dirty="0"/>
              <a:t>Cross Physical Borders</a:t>
            </a:r>
          </a:p>
        </p:txBody>
      </p:sp>
      <p:sp>
        <p:nvSpPr>
          <p:cNvPr id="4" name="Content Placeholder 3"/>
          <p:cNvSpPr>
            <a:spLocks noGrp="1"/>
          </p:cNvSpPr>
          <p:nvPr>
            <p:ph idx="1"/>
          </p:nvPr>
        </p:nvSpPr>
        <p:spPr>
          <a:xfrm>
            <a:off x="838200" y="1491516"/>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Diversity of experience leads to divergent thinking.</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Visit agencies in areas where you normally don’t go.</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Attend conferences in cities that are new to you.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Experience cultures that stretch your mind. </a:t>
            </a:r>
          </a:p>
        </p:txBody>
      </p:sp>
    </p:spTree>
    <p:extLst>
      <p:ext uri="{BB962C8B-B14F-4D97-AF65-F5344CB8AC3E}">
        <p14:creationId xmlns:p14="http://schemas.microsoft.com/office/powerpoint/2010/main" val="1760248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421"/>
            <a:ext cx="10515600" cy="1325563"/>
          </a:xfrm>
        </p:spPr>
        <p:txBody>
          <a:bodyPr/>
          <a:lstStyle/>
          <a:p>
            <a:r>
              <a:rPr lang="en-US" dirty="0"/>
              <a:t>Cross Intellectual Borders</a:t>
            </a:r>
          </a:p>
        </p:txBody>
      </p:sp>
      <p:sp>
        <p:nvSpPr>
          <p:cNvPr id="4" name="Content Placeholder 3"/>
          <p:cNvSpPr>
            <a:spLocks noGrp="1"/>
          </p:cNvSpPr>
          <p:nvPr>
            <p:ph idx="1"/>
          </p:nvPr>
        </p:nvSpPr>
        <p:spPr>
          <a:xfrm>
            <a:off x="838200" y="1473931"/>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Join list serves that provide new and different ideas in adjoining markets.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Read about your profession in publications from other countries. What do Adult Education teachers focus on in South Africa? Korea?</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757347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37"/>
            <a:ext cx="10515600" cy="1325563"/>
          </a:xfrm>
        </p:spPr>
        <p:txBody>
          <a:bodyPr/>
          <a:lstStyle/>
          <a:p>
            <a:r>
              <a:rPr lang="en-US" dirty="0"/>
              <a:t>Develop a New Skill</a:t>
            </a:r>
          </a:p>
        </p:txBody>
      </p:sp>
      <p:sp>
        <p:nvSpPr>
          <p:cNvPr id="4" name="Content Placeholder 3"/>
          <p:cNvSpPr>
            <a:spLocks noGrp="1"/>
          </p:cNvSpPr>
          <p:nvPr>
            <p:ph idx="1"/>
          </p:nvPr>
        </p:nvSpPr>
        <p:spPr>
          <a:xfrm>
            <a:off x="838200" y="1456346"/>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We spend our days coaching our students to develop new skills that will allow them to be successful in their academic and career pathways. Do we do the same?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Get your Microsoft Office Suite certification!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Get your Google certification!</a:t>
            </a:r>
          </a:p>
        </p:txBody>
      </p:sp>
    </p:spTree>
    <p:extLst>
      <p:ext uri="{BB962C8B-B14F-4D97-AF65-F5344CB8AC3E}">
        <p14:creationId xmlns:p14="http://schemas.microsoft.com/office/powerpoint/2010/main" val="608327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31"/>
            <a:ext cx="10515600" cy="1325563"/>
          </a:xfrm>
        </p:spPr>
        <p:txBody>
          <a:bodyPr/>
          <a:lstStyle/>
          <a:p>
            <a:r>
              <a:rPr lang="en-US" dirty="0"/>
              <a:t>Disassemble (or Deconstruct) a Product</a:t>
            </a:r>
          </a:p>
        </p:txBody>
      </p:sp>
      <p:sp>
        <p:nvSpPr>
          <p:cNvPr id="4" name="Content Placeholder 3"/>
          <p:cNvSpPr>
            <a:spLocks noGrp="1"/>
          </p:cNvSpPr>
          <p:nvPr>
            <p:ph idx="1"/>
          </p:nvPr>
        </p:nvSpPr>
        <p:spPr>
          <a:xfrm>
            <a:off x="838200" y="1473931"/>
            <a:ext cx="10515600" cy="4351338"/>
          </a:xfrm>
        </p:spPr>
        <p:txBody>
          <a:bodyPr/>
          <a:lstStyle/>
          <a:p>
            <a:pPr marL="0" lvl="0" indent="0">
              <a:lnSpc>
                <a:spcPct val="100000"/>
              </a:lnSpc>
              <a:spcBef>
                <a:spcPts val="0"/>
              </a:spcBef>
              <a:buNone/>
              <a:defRPr/>
            </a:pPr>
            <a:r>
              <a:rPr lang="en-US" dirty="0"/>
              <a:t>Please hold . . . More on this in the next section!</a:t>
            </a:r>
          </a:p>
        </p:txBody>
      </p:sp>
      <p:pic>
        <p:nvPicPr>
          <p:cNvPr id="8194" name="Picture 2" descr="mage result for smartphone componen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57850" y="2617076"/>
            <a:ext cx="6534150" cy="328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334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74"/>
            <a:ext cx="10515600" cy="1325563"/>
          </a:xfrm>
        </p:spPr>
        <p:txBody>
          <a:bodyPr/>
          <a:lstStyle/>
          <a:p>
            <a:r>
              <a:rPr lang="en-US" dirty="0"/>
              <a:t>Build Prototypes</a:t>
            </a:r>
          </a:p>
        </p:txBody>
      </p:sp>
      <p:sp>
        <p:nvSpPr>
          <p:cNvPr id="4" name="Content Placeholder 3"/>
          <p:cNvSpPr>
            <a:spLocks noGrp="1"/>
          </p:cNvSpPr>
          <p:nvPr>
            <p:ph idx="1"/>
          </p:nvPr>
        </p:nvSpPr>
        <p:spPr>
          <a:xfrm>
            <a:off x="838200" y="1403593"/>
            <a:ext cx="10515600" cy="4351338"/>
          </a:xfrm>
        </p:spPr>
        <p:txBody>
          <a:bodyPr/>
          <a:lstStyle/>
          <a:p>
            <a:pPr marL="0" lvl="0" indent="0">
              <a:lnSpc>
                <a:spcPct val="100000"/>
              </a:lnSpc>
              <a:spcBef>
                <a:spcPts val="0"/>
              </a:spcBef>
              <a:buNone/>
              <a:defRPr/>
            </a:pPr>
            <a:r>
              <a:rPr lang="en-US" dirty="0"/>
              <a:t>Please hold . . . More on this in the next section!</a:t>
            </a:r>
          </a:p>
        </p:txBody>
      </p:sp>
      <p:pic>
        <p:nvPicPr>
          <p:cNvPr id="9218" name="Picture 2" descr="mage result for build a prototype"/>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b="4780"/>
          <a:stretch/>
        </p:blipFill>
        <p:spPr bwMode="auto">
          <a:xfrm>
            <a:off x="7167935" y="3473564"/>
            <a:ext cx="5024065" cy="2429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687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9510"/>
            <a:ext cx="5005138" cy="1973179"/>
          </a:xfrm>
        </p:spPr>
        <p:txBody>
          <a:bodyPr>
            <a:noAutofit/>
          </a:bodyPr>
          <a:lstStyle/>
          <a:p>
            <a:pPr algn="ctr"/>
            <a:r>
              <a:rPr lang="en-US" sz="2800" dirty="0">
                <a:solidFill>
                  <a:schemeClr val="accent1">
                    <a:lumMod val="75000"/>
                  </a:schemeClr>
                </a:solidFill>
              </a:rPr>
              <a:t>Creativity is thinking of something new. </a:t>
            </a:r>
            <a:br>
              <a:rPr lang="en-US" sz="2800" dirty="0">
                <a:solidFill>
                  <a:schemeClr val="accent1">
                    <a:lumMod val="75000"/>
                  </a:schemeClr>
                </a:solidFill>
              </a:rPr>
            </a:br>
            <a:r>
              <a:rPr lang="en-US" sz="2800" dirty="0">
                <a:solidFill>
                  <a:schemeClr val="accent1">
                    <a:lumMod val="75000"/>
                  </a:schemeClr>
                </a:solidFill>
              </a:rPr>
              <a:t>Innovation is the implementation of something new.</a:t>
            </a:r>
          </a:p>
        </p:txBody>
      </p:sp>
      <p:sp>
        <p:nvSpPr>
          <p:cNvPr id="3" name="Content Placeholder 2"/>
          <p:cNvSpPr>
            <a:spLocks noGrp="1"/>
          </p:cNvSpPr>
          <p:nvPr>
            <p:ph idx="1"/>
          </p:nvPr>
        </p:nvSpPr>
        <p:spPr>
          <a:xfrm>
            <a:off x="838200" y="1905135"/>
            <a:ext cx="10515600" cy="827634"/>
          </a:xfrm>
        </p:spPr>
        <p:txBody>
          <a:bodyPr>
            <a:normAutofit fontScale="77500" lnSpcReduction="20000"/>
          </a:bodyPr>
          <a:lstStyle/>
          <a:p>
            <a:pPr marL="0" indent="0" algn="ctr">
              <a:buNone/>
            </a:pPr>
            <a:r>
              <a:rPr lang="en-US" sz="8500" dirty="0"/>
              <a:t>How is Innovation defined?</a:t>
            </a:r>
          </a:p>
          <a:p>
            <a:pPr marL="0" indent="0" algn="ctr">
              <a:buNone/>
            </a:pPr>
            <a:endParaRPr lang="en-US" sz="3200" dirty="0"/>
          </a:p>
        </p:txBody>
      </p:sp>
      <p:sp>
        <p:nvSpPr>
          <p:cNvPr id="4" name="TextBox 3"/>
          <p:cNvSpPr txBox="1"/>
          <p:nvPr/>
        </p:nvSpPr>
        <p:spPr>
          <a:xfrm>
            <a:off x="192505" y="2732769"/>
            <a:ext cx="5021179"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 process by which a product or </a:t>
            </a:r>
            <a:r>
              <a:rPr kumimoji="0" lang="en-US" sz="2800" b="0" i="0" u="sng" strike="noStrike" kern="1200" cap="none" spc="0" normalizeH="0" baseline="0" noProof="0" dirty="0">
                <a:ln>
                  <a:noFill/>
                </a:ln>
                <a:solidFill>
                  <a:srgbClr val="ED7D31">
                    <a:lumMod val="75000"/>
                  </a:srgbClr>
                </a:solidFill>
                <a:effectLst/>
                <a:uLnTx/>
                <a:uFillTx/>
                <a:latin typeface="Calibri" panose="020F0502020204030204"/>
                <a:ea typeface="+mn-ea"/>
                <a:cs typeface="+mn-cs"/>
              </a:rPr>
              <a:t>service</a:t>
            </a:r>
            <a:r>
              <a:rPr kumimoji="0" lang="en-US" sz="2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takes root initially in simple applications at the bottom of a market and then relentlessly moves up market, eventually displacing established competitors.</a:t>
            </a:r>
          </a:p>
        </p:txBody>
      </p:sp>
      <p:sp>
        <p:nvSpPr>
          <p:cNvPr id="5" name="TextBox 4"/>
          <p:cNvSpPr txBox="1"/>
          <p:nvPr/>
        </p:nvSpPr>
        <p:spPr>
          <a:xfrm>
            <a:off x="7234989" y="287349"/>
            <a:ext cx="463617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Turning an idea into a solution that adds value from a customer’s perspective</a:t>
            </a:r>
          </a:p>
        </p:txBody>
      </p:sp>
      <p:sp>
        <p:nvSpPr>
          <p:cNvPr id="6" name="TextBox 5"/>
          <p:cNvSpPr txBox="1"/>
          <p:nvPr/>
        </p:nvSpPr>
        <p:spPr>
          <a:xfrm>
            <a:off x="8642686" y="2739081"/>
            <a:ext cx="354931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rPr>
              <a:t>An innovation is a feasible relevant offering such as a product, </a:t>
            </a:r>
            <a:r>
              <a:rPr kumimoji="0" lang="en-US" sz="2400" b="0" i="0" u="sng" strike="noStrike" kern="1200" cap="none" spc="0" normalizeH="0" baseline="0" noProof="0" dirty="0">
                <a:ln>
                  <a:noFill/>
                </a:ln>
                <a:solidFill>
                  <a:srgbClr val="7030A0"/>
                </a:solidFill>
                <a:effectLst/>
                <a:uLnTx/>
                <a:uFillTx/>
                <a:latin typeface="Calibri" panose="020F0502020204030204"/>
                <a:ea typeface="+mn-ea"/>
                <a:cs typeface="+mn-cs"/>
              </a:rPr>
              <a:t>service</a:t>
            </a:r>
            <a:r>
              <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rPr>
              <a:t>, process or experience with a viable business model that is perceived as new and is adopted by customers.</a:t>
            </a:r>
          </a:p>
        </p:txBody>
      </p:sp>
      <p:sp>
        <p:nvSpPr>
          <p:cNvPr id="7" name="TextBox 6"/>
          <p:cNvSpPr txBox="1"/>
          <p:nvPr/>
        </p:nvSpPr>
        <p:spPr>
          <a:xfrm>
            <a:off x="5875422" y="2777119"/>
            <a:ext cx="2105525"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introduction of new products and </a:t>
            </a:r>
            <a:r>
              <a:rPr kumimoji="0" lang="en-US" sz="2400" b="0" i="0" u="sng" strike="noStrike" kern="1200" cap="none" spc="0" normalizeH="0" baseline="0" noProof="0" dirty="0">
                <a:ln>
                  <a:noFill/>
                </a:ln>
                <a:solidFill>
                  <a:srgbClr val="C00000"/>
                </a:solidFill>
                <a:effectLst/>
                <a:uLnTx/>
                <a:uFillTx/>
                <a:latin typeface="Calibri" panose="020F0502020204030204"/>
                <a:ea typeface="+mn-ea"/>
                <a:cs typeface="+mn-cs"/>
              </a:rPr>
              <a:t>services</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 that add value to the organization.</a:t>
            </a:r>
          </a:p>
        </p:txBody>
      </p:sp>
      <p:sp>
        <p:nvSpPr>
          <p:cNvPr id="8" name="TextBox 7"/>
          <p:cNvSpPr txBox="1"/>
          <p:nvPr/>
        </p:nvSpPr>
        <p:spPr>
          <a:xfrm>
            <a:off x="11658355" y="-7662952"/>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026" name="Picture 2" descr="mage result for question mark"/>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385893" y="170801"/>
            <a:ext cx="1720760" cy="172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90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48"/>
            <a:ext cx="10515600" cy="1325563"/>
          </a:xfrm>
        </p:spPr>
        <p:txBody>
          <a:bodyPr/>
          <a:lstStyle/>
          <a:p>
            <a:r>
              <a:rPr lang="en-US" dirty="0"/>
              <a:t>Regularly Pilot New Ideas</a:t>
            </a:r>
          </a:p>
        </p:txBody>
      </p:sp>
      <p:sp>
        <p:nvSpPr>
          <p:cNvPr id="4" name="Content Placeholder 3"/>
          <p:cNvSpPr>
            <a:spLocks noGrp="1"/>
          </p:cNvSpPr>
          <p:nvPr>
            <p:ph idx="1"/>
          </p:nvPr>
        </p:nvSpPr>
        <p:spPr>
          <a:xfrm>
            <a:off x="838200" y="1438763"/>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Please hold . . . More on this in the next section!</a:t>
            </a:r>
          </a:p>
        </p:txBody>
      </p:sp>
      <p:sp>
        <p:nvSpPr>
          <p:cNvPr id="3" name="TextBox 2"/>
          <p:cNvSpPr txBox="1"/>
          <p:nvPr/>
        </p:nvSpPr>
        <p:spPr>
          <a:xfrm>
            <a:off x="-110359" y="45720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42" name="Picture 2" descr="mage result for try new ide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0448" y="2885091"/>
            <a:ext cx="6831552" cy="301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75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80"/>
            <a:ext cx="10515600" cy="1325563"/>
          </a:xfrm>
        </p:spPr>
        <p:txBody>
          <a:bodyPr/>
          <a:lstStyle/>
          <a:p>
            <a:r>
              <a:rPr lang="en-US" dirty="0"/>
              <a:t>Go Trend Spotting</a:t>
            </a:r>
          </a:p>
        </p:txBody>
      </p:sp>
      <p:sp>
        <p:nvSpPr>
          <p:cNvPr id="4" name="Content Placeholder 3"/>
          <p:cNvSpPr>
            <a:spLocks noGrp="1"/>
          </p:cNvSpPr>
          <p:nvPr>
            <p:ph idx="1"/>
          </p:nvPr>
        </p:nvSpPr>
        <p:spPr>
          <a:xfrm>
            <a:off x="838200" y="1421178"/>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Actively seek out information on new ideas in Adult Education</a:t>
            </a:r>
          </a:p>
          <a:p>
            <a:pPr marL="0" marR="0" lvl="0" indent="0" defTabSz="914400" eaLnBrk="1" fontAlgn="auto" latinLnBrk="0" hangingPunct="1">
              <a:lnSpc>
                <a:spcPct val="100000"/>
              </a:lnSpc>
              <a:spcBef>
                <a:spcPts val="0"/>
              </a:spcBef>
              <a:spcAft>
                <a:spcPts val="0"/>
              </a:spcAft>
              <a:buClrTx/>
              <a:buSzTx/>
              <a:buFontTx/>
              <a:buNone/>
              <a:tabLst/>
              <a:defRPr/>
            </a:pPr>
            <a:r>
              <a:rPr lang="en-US" dirty="0"/>
              <a:t>     - LINCS</a:t>
            </a:r>
          </a:p>
          <a:p>
            <a:pPr marL="0" marR="0" lvl="0" indent="0" defTabSz="914400" eaLnBrk="1" fontAlgn="auto" latinLnBrk="0" hangingPunct="1">
              <a:lnSpc>
                <a:spcPct val="100000"/>
              </a:lnSpc>
              <a:spcBef>
                <a:spcPts val="0"/>
              </a:spcBef>
              <a:spcAft>
                <a:spcPts val="0"/>
              </a:spcAft>
              <a:buClrTx/>
              <a:buSzTx/>
              <a:buFontTx/>
              <a:buNone/>
              <a:tabLst/>
              <a:defRPr/>
            </a:pPr>
            <a:r>
              <a:rPr lang="en-US" dirty="0"/>
              <a:t>     - COABE Journal</a:t>
            </a:r>
          </a:p>
          <a:p>
            <a:pPr marL="0" marR="0" lvl="0" indent="0" defTabSz="914400" eaLnBrk="1" fontAlgn="auto" latinLnBrk="0" hangingPunct="1">
              <a:lnSpc>
                <a:spcPct val="100000"/>
              </a:lnSpc>
              <a:spcBef>
                <a:spcPts val="0"/>
              </a:spcBef>
              <a:spcAft>
                <a:spcPts val="0"/>
              </a:spcAft>
              <a:buClrTx/>
              <a:buSzTx/>
              <a:buFontTx/>
              <a:buNone/>
              <a:tabLst/>
              <a:defRPr/>
            </a:pPr>
            <a:r>
              <a:rPr lang="en-US" dirty="0"/>
              <a:t>     - TESOL</a:t>
            </a:r>
          </a:p>
          <a:p>
            <a:pPr marL="0" marR="0" lvl="0" indent="0" defTabSz="914400" eaLnBrk="1" fontAlgn="auto" latinLnBrk="0" hangingPunct="1">
              <a:lnSpc>
                <a:spcPct val="100000"/>
              </a:lnSpc>
              <a:spcBef>
                <a:spcPts val="0"/>
              </a:spcBef>
              <a:spcAft>
                <a:spcPts val="0"/>
              </a:spcAft>
              <a:buClrTx/>
              <a:buSzTx/>
              <a:buFontTx/>
              <a:buNone/>
              <a:tabLst/>
              <a:defRPr/>
            </a:pPr>
            <a:r>
              <a:rPr lang="en-US" dirty="0"/>
              <a:t>     - CWA</a:t>
            </a:r>
          </a:p>
          <a:p>
            <a:pPr marL="0" marR="0" lvl="0" indent="0" defTabSz="914400" eaLnBrk="1" fontAlgn="auto" latinLnBrk="0" hangingPunct="1">
              <a:lnSpc>
                <a:spcPct val="100000"/>
              </a:lnSpc>
              <a:spcBef>
                <a:spcPts val="0"/>
              </a:spcBef>
              <a:spcAft>
                <a:spcPts val="0"/>
              </a:spcAft>
              <a:buClrTx/>
              <a:buSzTx/>
              <a:buFontTx/>
              <a:buNone/>
              <a:tabLst/>
              <a:defRPr/>
            </a:pPr>
            <a:r>
              <a:rPr lang="en-US" dirty="0"/>
              <a:t>     - NAWB</a:t>
            </a:r>
          </a:p>
          <a:p>
            <a:pPr marL="0" marR="0" lvl="0" indent="0" defTabSz="914400" eaLnBrk="1" fontAlgn="auto" latinLnBrk="0" hangingPunct="1">
              <a:lnSpc>
                <a:spcPct val="100000"/>
              </a:lnSpc>
              <a:spcBef>
                <a:spcPts val="0"/>
              </a:spcBef>
              <a:spcAft>
                <a:spcPts val="0"/>
              </a:spcAft>
              <a:buClrTx/>
              <a:buSzTx/>
              <a:buFontTx/>
              <a:buNone/>
              <a:tabLst/>
              <a:defRPr/>
            </a:pPr>
            <a:r>
              <a:rPr lang="en-US"/>
              <a:t>     - AAACE</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12290" name="Picture 2" descr="mage result for trend spott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96243" y="3429000"/>
            <a:ext cx="3695757" cy="258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3267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le 1"/>
          <p:cNvSpPr>
            <a:spLocks noGrp="1"/>
          </p:cNvSpPr>
          <p:nvPr>
            <p:ph type="title"/>
          </p:nvPr>
        </p:nvSpPr>
        <p:spPr>
          <a:xfrm>
            <a:off x="1981200" y="777876"/>
            <a:ext cx="8229600" cy="669925"/>
          </a:xfrm>
        </p:spPr>
        <p:txBody>
          <a:bodyPr>
            <a:normAutofit fontScale="90000"/>
          </a:bodyPr>
          <a:lstStyle/>
          <a:p>
            <a:r>
              <a:rPr lang="en-US" altLang="en-US">
                <a:latin typeface="Calibri" charset="0"/>
                <a:ea typeface="MS PGothic" charset="-128"/>
              </a:rPr>
              <a:t>Customer (Human)-Centered Design</a:t>
            </a:r>
          </a:p>
        </p:txBody>
      </p:sp>
      <p:sp>
        <p:nvSpPr>
          <p:cNvPr id="196610" name="Rectangle 22"/>
          <p:cNvSpPr>
            <a:spLocks noChangeArrowheads="1"/>
          </p:cNvSpPr>
          <p:nvPr/>
        </p:nvSpPr>
        <p:spPr bwMode="auto">
          <a:xfrm>
            <a:off x="3048000" y="73820"/>
            <a:ext cx="9144000" cy="646113"/>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dirty="0">
                <a:ln>
                  <a:noFill/>
                </a:ln>
                <a:solidFill>
                  <a:srgbClr val="FFCC00"/>
                </a:solidFill>
                <a:effectLst/>
                <a:uLnTx/>
                <a:uFillTx/>
                <a:latin typeface="Calibri" charset="0"/>
                <a:ea typeface="MS PGothic" charset="-128"/>
                <a:cs typeface="+mn-cs"/>
              </a:rPr>
              <a:t>WIOA: Customer-Centered Design</a:t>
            </a:r>
          </a:p>
        </p:txBody>
      </p:sp>
      <p:pic>
        <p:nvPicPr>
          <p:cNvPr id="196611" name="Picture 5" descr="http://mw2013.museumsandtheweb.com/wp-content/uploads/2013/02/mitroff.fig1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464" y="1828800"/>
            <a:ext cx="86010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0605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a:xfrm>
            <a:off x="554181" y="639330"/>
            <a:ext cx="8229600" cy="669925"/>
          </a:xfrm>
        </p:spPr>
        <p:txBody>
          <a:bodyPr>
            <a:normAutofit fontScale="90000"/>
          </a:bodyPr>
          <a:lstStyle/>
          <a:p>
            <a:r>
              <a:rPr lang="en-US" altLang="en-US">
                <a:latin typeface="Calibri" charset="0"/>
                <a:ea typeface="MS PGothic" charset="-128"/>
              </a:rPr>
              <a:t>Customer-Centered Design</a:t>
            </a:r>
          </a:p>
        </p:txBody>
      </p:sp>
      <p:sp>
        <p:nvSpPr>
          <p:cNvPr id="197634" name="Rectangle 22"/>
          <p:cNvSpPr>
            <a:spLocks noChangeArrowheads="1"/>
          </p:cNvSpPr>
          <p:nvPr/>
        </p:nvSpPr>
        <p:spPr bwMode="auto">
          <a:xfrm>
            <a:off x="2881746" y="-87312"/>
            <a:ext cx="9144000" cy="120015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a:ln>
                  <a:noFill/>
                </a:ln>
                <a:solidFill>
                  <a:srgbClr val="FFCC00"/>
                </a:solidFill>
                <a:effectLst/>
                <a:uLnTx/>
                <a:uFillTx/>
                <a:latin typeface="Calibri" charset="0"/>
                <a:ea typeface="MS PGothic" charset="-128"/>
                <a:cs typeface="+mn-cs"/>
              </a:rPr>
              <a:t>WIOA: Customer-Centered Design</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600" b="1" i="1" u="none" strike="noStrike" kern="1200" cap="none" spc="0" normalizeH="0" baseline="0" noProof="0" dirty="0">
              <a:ln>
                <a:noFill/>
              </a:ln>
              <a:solidFill>
                <a:srgbClr val="FFCC00"/>
              </a:solidFill>
              <a:effectLst/>
              <a:uLnTx/>
              <a:uFillTx/>
              <a:latin typeface="Calibri" charset="0"/>
              <a:ea typeface="MS PGothic" charset="-128"/>
              <a:cs typeface="+mn-cs"/>
            </a:endParaRPr>
          </a:p>
        </p:txBody>
      </p:sp>
      <p:pic>
        <p:nvPicPr>
          <p:cNvPr id="197635" name="Picture 7" descr="http://www.jenniferpotratz.com/uploads/1/5/4/7/15478192/8632981.jpg?85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455" y="1200150"/>
            <a:ext cx="9144000"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600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a:xfrm>
            <a:off x="972203" y="131482"/>
            <a:ext cx="8229600" cy="593725"/>
          </a:xfrm>
        </p:spPr>
        <p:txBody>
          <a:bodyPr>
            <a:normAutofit fontScale="90000"/>
          </a:bodyPr>
          <a:lstStyle/>
          <a:p>
            <a:r>
              <a:rPr lang="en-US" altLang="en-US">
                <a:latin typeface="Calibri" charset="0"/>
                <a:ea typeface="MS PGothic" charset="-128"/>
              </a:rPr>
              <a:t>What’s a TEGL?</a:t>
            </a:r>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43603" y="725206"/>
            <a:ext cx="39624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521729" y="1012544"/>
            <a:ext cx="5889625"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543953" y="3992281"/>
            <a:ext cx="58674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8661" name="Rectangle 22"/>
          <p:cNvSpPr>
            <a:spLocks noChangeArrowheads="1"/>
          </p:cNvSpPr>
          <p:nvPr/>
        </p:nvSpPr>
        <p:spPr bwMode="auto">
          <a:xfrm>
            <a:off x="3048000" y="-54256"/>
            <a:ext cx="9144000" cy="120015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a:ln>
                  <a:noFill/>
                </a:ln>
                <a:solidFill>
                  <a:srgbClr val="FFCC00"/>
                </a:solidFill>
                <a:effectLst/>
                <a:uLnTx/>
                <a:uFillTx/>
                <a:latin typeface="Calibri" charset="0"/>
                <a:ea typeface="MS PGothic" charset="-128"/>
                <a:cs typeface="+mn-cs"/>
              </a:rPr>
              <a:t>WIOA: Customer-Centered Design</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600" b="1" i="1" u="none" strike="noStrike" kern="1200" cap="none" spc="0" normalizeH="0" baseline="0" noProof="0" dirty="0">
              <a:ln>
                <a:noFill/>
              </a:ln>
              <a:solidFill>
                <a:srgbClr val="FFCC00"/>
              </a:solidFill>
              <a:effectLst/>
              <a:uLnTx/>
              <a:uFillTx/>
              <a:latin typeface="Calibri" charset="0"/>
              <a:ea typeface="MS PGothic" charset="-128"/>
              <a:cs typeface="+mn-cs"/>
            </a:endParaRPr>
          </a:p>
        </p:txBody>
      </p:sp>
    </p:spTree>
    <p:extLst>
      <p:ext uri="{BB962C8B-B14F-4D97-AF65-F5344CB8AC3E}">
        <p14:creationId xmlns:p14="http://schemas.microsoft.com/office/powerpoint/2010/main" val="139784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2"/>
          <p:cNvSpPr>
            <a:spLocks noChangeArrowheads="1"/>
          </p:cNvSpPr>
          <p:nvPr/>
        </p:nvSpPr>
        <p:spPr bwMode="auto">
          <a:xfrm>
            <a:off x="3048000" y="0"/>
            <a:ext cx="9144000" cy="120015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dirty="0">
                <a:ln>
                  <a:noFill/>
                </a:ln>
                <a:solidFill>
                  <a:srgbClr val="FFCC00"/>
                </a:solidFill>
                <a:effectLst/>
                <a:uLnTx/>
                <a:uFillTx/>
                <a:latin typeface="Calibri" charset="0"/>
                <a:ea typeface="MS PGothic" charset="-128"/>
                <a:cs typeface="+mn-cs"/>
              </a:rPr>
              <a:t>WIOA: Customer-Centered Design</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600" b="1" i="1" u="none" strike="noStrike" kern="1200" cap="none" spc="0" normalizeH="0" baseline="0" noProof="0" dirty="0">
              <a:ln>
                <a:noFill/>
              </a:ln>
              <a:solidFill>
                <a:srgbClr val="FFCC00"/>
              </a:solidFill>
              <a:effectLst/>
              <a:uLnTx/>
              <a:uFillTx/>
              <a:latin typeface="Calibri" charset="0"/>
              <a:ea typeface="MS PGothic" charset="-128"/>
              <a:cs typeface="+mn-cs"/>
            </a:endParaRPr>
          </a:p>
        </p:txBody>
      </p:sp>
      <p:sp>
        <p:nvSpPr>
          <p:cNvPr id="199682" name="Rectangle 1"/>
          <p:cNvSpPr>
            <a:spLocks noChangeArrowheads="1"/>
          </p:cNvSpPr>
          <p:nvPr/>
        </p:nvSpPr>
        <p:spPr bwMode="auto">
          <a:xfrm>
            <a:off x="834189" y="1447801"/>
            <a:ext cx="1078029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222222"/>
                </a:solidFill>
                <a:effectLst/>
                <a:uLnTx/>
                <a:uFillTx/>
                <a:latin typeface="Calibri" charset="0"/>
                <a:ea typeface="MS PGothic" charset="-128"/>
                <a:cs typeface="+mn-cs"/>
              </a:rPr>
              <a:t>Human-centered design is a creative approach to problem solving and the backbone of work at </a:t>
            </a:r>
            <a:r>
              <a:rPr kumimoji="0" lang="en-US" altLang="en-US" sz="3600" b="0" i="0" u="none" strike="noStrike" kern="1200" cap="none" spc="0" normalizeH="0" baseline="0" noProof="0" dirty="0">
                <a:ln>
                  <a:noFill/>
                </a:ln>
                <a:solidFill>
                  <a:srgbClr val="222222"/>
                </a:solidFill>
                <a:effectLst/>
                <a:uLnTx/>
                <a:uFillTx/>
                <a:latin typeface="Calibri" charset="0"/>
                <a:ea typeface="MS PGothic" charset="-128"/>
                <a:cs typeface="+mn-cs"/>
                <a:hlinkClick r:id="rId2"/>
              </a:rPr>
              <a:t>www.IDEO.org</a:t>
            </a:r>
            <a:r>
              <a:rPr kumimoji="0" lang="en-US" altLang="en-US" sz="3600" b="0" i="0" u="none" strike="noStrike" kern="1200" cap="none" spc="0" normalizeH="0" baseline="0" noProof="0" dirty="0">
                <a:ln>
                  <a:noFill/>
                </a:ln>
                <a:solidFill>
                  <a:srgbClr val="222222"/>
                </a:solidFill>
                <a:effectLst/>
                <a:uLnTx/>
                <a:uFillTx/>
                <a:latin typeface="Calibri" charset="0"/>
                <a:ea typeface="MS PGothic" charset="-128"/>
                <a:cs typeface="+mn-cs"/>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222222"/>
              </a:solidFill>
              <a:effectLst/>
              <a:uLnTx/>
              <a:uFillTx/>
              <a:latin typeface="Calibri" charset="0"/>
              <a:ea typeface="MS PGothic"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222222"/>
                </a:solidFill>
                <a:effectLst/>
                <a:uLnTx/>
                <a:uFillTx/>
                <a:latin typeface="Calibri" charset="0"/>
                <a:ea typeface="MS PGothic" charset="-128"/>
                <a:cs typeface="+mn-cs"/>
              </a:rPr>
              <a:t>It's a process that starts with the people you're designing for and ends with new solutions that are tailor made to suit their needs.</a:t>
            </a:r>
          </a:p>
        </p:txBody>
      </p:sp>
      <p:sp>
        <p:nvSpPr>
          <p:cNvPr id="6" name="Title 1"/>
          <p:cNvSpPr txBox="1">
            <a:spLocks/>
          </p:cNvSpPr>
          <p:nvPr/>
        </p:nvSpPr>
        <p:spPr bwMode="auto">
          <a:xfrm>
            <a:off x="1981200" y="777876"/>
            <a:ext cx="82296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1pPr>
            <a:lvl2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2pPr>
            <a:lvl3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3pPr>
            <a:lvl4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4pPr>
            <a:lvl5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5pPr>
            <a:lvl6pPr marL="457200" algn="ctr" rtl="0" fontAlgn="base">
              <a:spcBef>
                <a:spcPct val="0"/>
              </a:spcBef>
              <a:spcAft>
                <a:spcPct val="0"/>
              </a:spcAft>
              <a:defRPr sz="2400">
                <a:solidFill>
                  <a:schemeClr val="tx2"/>
                </a:solidFill>
                <a:latin typeface="Arial" pitchFamily="-110" charset="0"/>
              </a:defRPr>
            </a:lvl6pPr>
            <a:lvl7pPr marL="914400" algn="ctr" rtl="0" fontAlgn="base">
              <a:spcBef>
                <a:spcPct val="0"/>
              </a:spcBef>
              <a:spcAft>
                <a:spcPct val="0"/>
              </a:spcAft>
              <a:defRPr sz="2400">
                <a:solidFill>
                  <a:schemeClr val="tx2"/>
                </a:solidFill>
                <a:latin typeface="Arial" pitchFamily="-110" charset="0"/>
              </a:defRPr>
            </a:lvl7pPr>
            <a:lvl8pPr marL="1371600" algn="ctr" rtl="0" fontAlgn="base">
              <a:spcBef>
                <a:spcPct val="0"/>
              </a:spcBef>
              <a:spcAft>
                <a:spcPct val="0"/>
              </a:spcAft>
              <a:defRPr sz="2400">
                <a:solidFill>
                  <a:schemeClr val="tx2"/>
                </a:solidFill>
                <a:latin typeface="Arial" pitchFamily="-110" charset="0"/>
              </a:defRPr>
            </a:lvl8pPr>
            <a:lvl9pPr marL="1828800" algn="ctr" rtl="0" fontAlgn="base">
              <a:spcBef>
                <a:spcPct val="0"/>
              </a:spcBef>
              <a:spcAft>
                <a:spcPct val="0"/>
              </a:spcAft>
              <a:defRPr sz="2400">
                <a:solidFill>
                  <a:schemeClr val="tx2"/>
                </a:solidFill>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36699"/>
                </a:solidFill>
                <a:effectLst/>
                <a:uLnTx/>
                <a:uFillTx/>
                <a:latin typeface="Calibri" panose="020F0502020204030204" pitchFamily="34" charset="0"/>
                <a:ea typeface="MS PGothic" pitchFamily="34" charset="-128"/>
              </a:rPr>
              <a:t>Customer-Centered Design</a:t>
            </a:r>
            <a:endParaRPr kumimoji="0" lang="en-US" altLang="en-US" sz="3600" b="1" i="0" u="none" strike="noStrike" kern="0" cap="none" spc="0" normalizeH="0" baseline="0" noProof="0" dirty="0">
              <a:ln>
                <a:noFill/>
              </a:ln>
              <a:solidFill>
                <a:srgbClr val="336699"/>
              </a:solidFill>
              <a:effectLst/>
              <a:uLnTx/>
              <a:uFillTx/>
              <a:latin typeface="Calibri" panose="020F0502020204030204" pitchFamily="34" charset="0"/>
              <a:ea typeface="MS PGothic" pitchFamily="34" charset="-128"/>
            </a:endParaRPr>
          </a:p>
        </p:txBody>
      </p:sp>
    </p:spTree>
    <p:extLst>
      <p:ext uri="{BB962C8B-B14F-4D97-AF65-F5344CB8AC3E}">
        <p14:creationId xmlns:p14="http://schemas.microsoft.com/office/powerpoint/2010/main" val="28134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2"/>
          <p:cNvSpPr>
            <a:spLocks noChangeArrowheads="1"/>
          </p:cNvSpPr>
          <p:nvPr/>
        </p:nvSpPr>
        <p:spPr bwMode="auto">
          <a:xfrm>
            <a:off x="2946400" y="46039"/>
            <a:ext cx="9144000" cy="120015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a:ln>
                  <a:noFill/>
                </a:ln>
                <a:solidFill>
                  <a:srgbClr val="FFCC00"/>
                </a:solidFill>
                <a:effectLst/>
                <a:uLnTx/>
                <a:uFillTx/>
                <a:latin typeface="Calibri" charset="0"/>
                <a:ea typeface="MS PGothic" charset="-128"/>
                <a:cs typeface="+mn-cs"/>
              </a:rPr>
              <a:t>WIOA: Customer-Centered Design</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600" b="1" i="1" u="none" strike="noStrike" kern="1200" cap="none" spc="0" normalizeH="0" baseline="0" noProof="0" dirty="0">
              <a:ln>
                <a:noFill/>
              </a:ln>
              <a:solidFill>
                <a:srgbClr val="FFCC00"/>
              </a:solidFill>
              <a:effectLst/>
              <a:uLnTx/>
              <a:uFillTx/>
              <a:latin typeface="Calibri" charset="0"/>
              <a:ea typeface="MS PGothic" charset="-128"/>
              <a:cs typeface="+mn-cs"/>
            </a:endParaRPr>
          </a:p>
        </p:txBody>
      </p:sp>
      <p:sp>
        <p:nvSpPr>
          <p:cNvPr id="31747" name="Rectangle 1"/>
          <p:cNvSpPr>
            <a:spLocks noChangeArrowheads="1"/>
          </p:cNvSpPr>
          <p:nvPr/>
        </p:nvSpPr>
        <p:spPr bwMode="auto">
          <a:xfrm>
            <a:off x="978568" y="1579563"/>
            <a:ext cx="1061987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Ask The Right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Most people ask the wrong questions. Questions need to be customer-centered: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“How can we help busy families access our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“How can we reduce frustration during the intake process?” </a:t>
            </a:r>
          </a:p>
        </p:txBody>
      </p:sp>
      <p:sp>
        <p:nvSpPr>
          <p:cNvPr id="200707" name="Rectangle 2"/>
          <p:cNvSpPr>
            <a:spLocks noChangeArrowheads="1"/>
          </p:cNvSpPr>
          <p:nvPr/>
        </p:nvSpPr>
        <p:spPr bwMode="auto">
          <a:xfrm>
            <a:off x="1498600" y="6642100"/>
            <a:ext cx="2895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hlinkClick r:id="rId2"/>
              </a:rPr>
              <a:t>www.wired.com/2013/12/human-centered-design-matters/</a:t>
            </a: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rPr>
              <a:t> </a:t>
            </a:r>
          </a:p>
        </p:txBody>
      </p:sp>
      <p:sp>
        <p:nvSpPr>
          <p:cNvPr id="7" name="Title 1"/>
          <p:cNvSpPr txBox="1">
            <a:spLocks/>
          </p:cNvSpPr>
          <p:nvPr/>
        </p:nvSpPr>
        <p:spPr bwMode="auto">
          <a:xfrm>
            <a:off x="1981200" y="777876"/>
            <a:ext cx="82296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1pPr>
            <a:lvl2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2pPr>
            <a:lvl3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3pPr>
            <a:lvl4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4pPr>
            <a:lvl5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5pPr>
            <a:lvl6pPr marL="457200" algn="ctr" rtl="0" fontAlgn="base">
              <a:spcBef>
                <a:spcPct val="0"/>
              </a:spcBef>
              <a:spcAft>
                <a:spcPct val="0"/>
              </a:spcAft>
              <a:defRPr sz="2400">
                <a:solidFill>
                  <a:schemeClr val="tx2"/>
                </a:solidFill>
                <a:latin typeface="Arial" pitchFamily="-110" charset="0"/>
              </a:defRPr>
            </a:lvl6pPr>
            <a:lvl7pPr marL="914400" algn="ctr" rtl="0" fontAlgn="base">
              <a:spcBef>
                <a:spcPct val="0"/>
              </a:spcBef>
              <a:spcAft>
                <a:spcPct val="0"/>
              </a:spcAft>
              <a:defRPr sz="2400">
                <a:solidFill>
                  <a:schemeClr val="tx2"/>
                </a:solidFill>
                <a:latin typeface="Arial" pitchFamily="-110" charset="0"/>
              </a:defRPr>
            </a:lvl7pPr>
            <a:lvl8pPr marL="1371600" algn="ctr" rtl="0" fontAlgn="base">
              <a:spcBef>
                <a:spcPct val="0"/>
              </a:spcBef>
              <a:spcAft>
                <a:spcPct val="0"/>
              </a:spcAft>
              <a:defRPr sz="2400">
                <a:solidFill>
                  <a:schemeClr val="tx2"/>
                </a:solidFill>
                <a:latin typeface="Arial" pitchFamily="-110" charset="0"/>
              </a:defRPr>
            </a:lvl8pPr>
            <a:lvl9pPr marL="1828800" algn="ctr" rtl="0" fontAlgn="base">
              <a:spcBef>
                <a:spcPct val="0"/>
              </a:spcBef>
              <a:spcAft>
                <a:spcPct val="0"/>
              </a:spcAft>
              <a:defRPr sz="2400">
                <a:solidFill>
                  <a:schemeClr val="tx2"/>
                </a:solidFill>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36699"/>
                </a:solidFill>
                <a:effectLst/>
                <a:uLnTx/>
                <a:uFillTx/>
                <a:latin typeface="Calibri" panose="020F0502020204030204" pitchFamily="34" charset="0"/>
                <a:ea typeface="MS PGothic" pitchFamily="34" charset="-128"/>
              </a:rPr>
              <a:t>Customer-Centered Design</a:t>
            </a:r>
            <a:endParaRPr kumimoji="0" lang="en-US" altLang="en-US" sz="3600" b="1" i="0" u="none" strike="noStrike" kern="0" cap="none" spc="0" normalizeH="0" baseline="0" noProof="0" dirty="0">
              <a:ln>
                <a:noFill/>
              </a:ln>
              <a:solidFill>
                <a:srgbClr val="336699"/>
              </a:solidFill>
              <a:effectLst/>
              <a:uLnTx/>
              <a:uFillTx/>
              <a:latin typeface="Calibri" panose="020F0502020204030204" pitchFamily="34" charset="0"/>
              <a:ea typeface="MS PGothic" pitchFamily="34" charset="-128"/>
            </a:endParaRPr>
          </a:p>
        </p:txBody>
      </p:sp>
    </p:spTree>
    <p:extLst>
      <p:ext uri="{BB962C8B-B14F-4D97-AF65-F5344CB8AC3E}">
        <p14:creationId xmlns:p14="http://schemas.microsoft.com/office/powerpoint/2010/main" val="415181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1"/>
          <p:cNvSpPr>
            <a:spLocks noChangeArrowheads="1"/>
          </p:cNvSpPr>
          <p:nvPr/>
        </p:nvSpPr>
        <p:spPr bwMode="auto">
          <a:xfrm>
            <a:off x="545432" y="1685925"/>
            <a:ext cx="1108509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Get Out From Behind Your Desk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To stay innovative you need to stay inspired</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Despite the plethora of information available behind the comfortable confines of your computer screen, you risk mental stagnation when you fall into predictable routines.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Get out into the world and into the contexts that people are using your services</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you’ll be surprised how quickly unexpected opportunities are revealed.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1731" name="Rectangle 2"/>
          <p:cNvSpPr>
            <a:spLocks noChangeArrowheads="1"/>
          </p:cNvSpPr>
          <p:nvPr/>
        </p:nvSpPr>
        <p:spPr bwMode="auto">
          <a:xfrm>
            <a:off x="1498600" y="6642100"/>
            <a:ext cx="2895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hlinkClick r:id="rId2"/>
              </a:rPr>
              <a:t>www.wired.com/2013/12/human-centered-design-matters/</a:t>
            </a: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rPr>
              <a:t> </a:t>
            </a:r>
          </a:p>
        </p:txBody>
      </p:sp>
      <p:sp>
        <p:nvSpPr>
          <p:cNvPr id="7" name="Title 1"/>
          <p:cNvSpPr txBox="1">
            <a:spLocks/>
          </p:cNvSpPr>
          <p:nvPr/>
        </p:nvSpPr>
        <p:spPr bwMode="auto">
          <a:xfrm>
            <a:off x="1981200" y="777876"/>
            <a:ext cx="82296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1pPr>
            <a:lvl2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2pPr>
            <a:lvl3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3pPr>
            <a:lvl4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4pPr>
            <a:lvl5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5pPr>
            <a:lvl6pPr marL="457200" algn="ctr" rtl="0" fontAlgn="base">
              <a:spcBef>
                <a:spcPct val="0"/>
              </a:spcBef>
              <a:spcAft>
                <a:spcPct val="0"/>
              </a:spcAft>
              <a:defRPr sz="2400">
                <a:solidFill>
                  <a:schemeClr val="tx2"/>
                </a:solidFill>
                <a:latin typeface="Arial" pitchFamily="-110" charset="0"/>
              </a:defRPr>
            </a:lvl6pPr>
            <a:lvl7pPr marL="914400" algn="ctr" rtl="0" fontAlgn="base">
              <a:spcBef>
                <a:spcPct val="0"/>
              </a:spcBef>
              <a:spcAft>
                <a:spcPct val="0"/>
              </a:spcAft>
              <a:defRPr sz="2400">
                <a:solidFill>
                  <a:schemeClr val="tx2"/>
                </a:solidFill>
                <a:latin typeface="Arial" pitchFamily="-110" charset="0"/>
              </a:defRPr>
            </a:lvl7pPr>
            <a:lvl8pPr marL="1371600" algn="ctr" rtl="0" fontAlgn="base">
              <a:spcBef>
                <a:spcPct val="0"/>
              </a:spcBef>
              <a:spcAft>
                <a:spcPct val="0"/>
              </a:spcAft>
              <a:defRPr sz="2400">
                <a:solidFill>
                  <a:schemeClr val="tx2"/>
                </a:solidFill>
                <a:latin typeface="Arial" pitchFamily="-110" charset="0"/>
              </a:defRPr>
            </a:lvl8pPr>
            <a:lvl9pPr marL="1828800" algn="ctr" rtl="0" fontAlgn="base">
              <a:spcBef>
                <a:spcPct val="0"/>
              </a:spcBef>
              <a:spcAft>
                <a:spcPct val="0"/>
              </a:spcAft>
              <a:defRPr sz="2400">
                <a:solidFill>
                  <a:schemeClr val="tx2"/>
                </a:solidFill>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36699"/>
                </a:solidFill>
                <a:effectLst/>
                <a:uLnTx/>
                <a:uFillTx/>
                <a:latin typeface="Calibri" panose="020F0502020204030204" pitchFamily="34" charset="0"/>
                <a:ea typeface="MS PGothic" pitchFamily="34" charset="-128"/>
              </a:rPr>
              <a:t>Customer-Centered Design</a:t>
            </a:r>
            <a:endParaRPr kumimoji="0" lang="en-US" altLang="en-US" sz="3600" b="1" i="0" u="none" strike="noStrike" kern="0" cap="none" spc="0" normalizeH="0" baseline="0" noProof="0" dirty="0">
              <a:ln>
                <a:noFill/>
              </a:ln>
              <a:solidFill>
                <a:srgbClr val="336699"/>
              </a:solidFill>
              <a:effectLst/>
              <a:uLnTx/>
              <a:uFillTx/>
              <a:latin typeface="Calibri" panose="020F0502020204030204" pitchFamily="34" charset="0"/>
              <a:ea typeface="MS PGothic" pitchFamily="34" charset="-128"/>
            </a:endParaRPr>
          </a:p>
        </p:txBody>
      </p:sp>
      <p:sp>
        <p:nvSpPr>
          <p:cNvPr id="6" name="Rectangle 22"/>
          <p:cNvSpPr>
            <a:spLocks noChangeArrowheads="1"/>
          </p:cNvSpPr>
          <p:nvPr/>
        </p:nvSpPr>
        <p:spPr bwMode="auto">
          <a:xfrm>
            <a:off x="2946400" y="46039"/>
            <a:ext cx="9144000" cy="120015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a:ln>
                  <a:noFill/>
                </a:ln>
                <a:solidFill>
                  <a:srgbClr val="FFCC00"/>
                </a:solidFill>
                <a:effectLst/>
                <a:uLnTx/>
                <a:uFillTx/>
                <a:latin typeface="Calibri" charset="0"/>
                <a:ea typeface="MS PGothic" charset="-128"/>
                <a:cs typeface="+mn-cs"/>
              </a:rPr>
              <a:t>WIOA: Customer-Centered Design</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600" b="1" i="1" u="none" strike="noStrike" kern="1200" cap="none" spc="0" normalizeH="0" baseline="0" noProof="0" dirty="0">
              <a:ln>
                <a:noFill/>
              </a:ln>
              <a:solidFill>
                <a:srgbClr val="FFCC00"/>
              </a:solidFill>
              <a:effectLst/>
              <a:uLnTx/>
              <a:uFillTx/>
              <a:latin typeface="Calibri" charset="0"/>
              <a:ea typeface="MS PGothic" charset="-128"/>
              <a:cs typeface="+mn-cs"/>
            </a:endParaRPr>
          </a:p>
        </p:txBody>
      </p:sp>
    </p:spTree>
    <p:extLst>
      <p:ext uri="{BB962C8B-B14F-4D97-AF65-F5344CB8AC3E}">
        <p14:creationId xmlns:p14="http://schemas.microsoft.com/office/powerpoint/2010/main" val="20104420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1"/>
          <p:cNvSpPr>
            <a:spLocks noChangeArrowheads="1"/>
          </p:cNvSpPr>
          <p:nvPr/>
        </p:nvSpPr>
        <p:spPr bwMode="auto">
          <a:xfrm>
            <a:off x="433137" y="1566864"/>
            <a:ext cx="1143802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Make User Feedback Routine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We are all under pressure. BUT,  </a:t>
            </a:r>
            <a:r>
              <a:rPr kumimoji="0" lang="en-US" altLang="en-US" sz="2400" b="0" i="0"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there’s no substitute for the nuance and depth of insight</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that can come from an in-person conversation.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It doesn’t have to be a formal or lengthy process.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Ask </a:t>
            </a:r>
            <a:r>
              <a:rPr kumimoji="0" lang="en-US" altLang="en-US" sz="2400" b="0" i="0"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participants to verbalize their thought process </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as they use it. Try not to correct the participant or defend your prototype and answer their questions with questions. </a:t>
            </a:r>
          </a:p>
        </p:txBody>
      </p:sp>
      <p:sp>
        <p:nvSpPr>
          <p:cNvPr id="202755" name="Rectangle 2"/>
          <p:cNvSpPr>
            <a:spLocks noChangeArrowheads="1"/>
          </p:cNvSpPr>
          <p:nvPr/>
        </p:nvSpPr>
        <p:spPr bwMode="auto">
          <a:xfrm>
            <a:off x="1498600" y="6642100"/>
            <a:ext cx="2895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hlinkClick r:id="rId2"/>
              </a:rPr>
              <a:t>www.wired.com/2013/12/human-centered-design-matters/</a:t>
            </a: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rPr>
              <a:t> </a:t>
            </a:r>
          </a:p>
        </p:txBody>
      </p:sp>
      <p:sp>
        <p:nvSpPr>
          <p:cNvPr id="7" name="Title 1"/>
          <p:cNvSpPr txBox="1">
            <a:spLocks/>
          </p:cNvSpPr>
          <p:nvPr/>
        </p:nvSpPr>
        <p:spPr bwMode="auto">
          <a:xfrm>
            <a:off x="1981200" y="777876"/>
            <a:ext cx="82296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1pPr>
            <a:lvl2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2pPr>
            <a:lvl3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3pPr>
            <a:lvl4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4pPr>
            <a:lvl5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5pPr>
            <a:lvl6pPr marL="457200" algn="ctr" rtl="0" fontAlgn="base">
              <a:spcBef>
                <a:spcPct val="0"/>
              </a:spcBef>
              <a:spcAft>
                <a:spcPct val="0"/>
              </a:spcAft>
              <a:defRPr sz="2400">
                <a:solidFill>
                  <a:schemeClr val="tx2"/>
                </a:solidFill>
                <a:latin typeface="Arial" pitchFamily="-110" charset="0"/>
              </a:defRPr>
            </a:lvl6pPr>
            <a:lvl7pPr marL="914400" algn="ctr" rtl="0" fontAlgn="base">
              <a:spcBef>
                <a:spcPct val="0"/>
              </a:spcBef>
              <a:spcAft>
                <a:spcPct val="0"/>
              </a:spcAft>
              <a:defRPr sz="2400">
                <a:solidFill>
                  <a:schemeClr val="tx2"/>
                </a:solidFill>
                <a:latin typeface="Arial" pitchFamily="-110" charset="0"/>
              </a:defRPr>
            </a:lvl7pPr>
            <a:lvl8pPr marL="1371600" algn="ctr" rtl="0" fontAlgn="base">
              <a:spcBef>
                <a:spcPct val="0"/>
              </a:spcBef>
              <a:spcAft>
                <a:spcPct val="0"/>
              </a:spcAft>
              <a:defRPr sz="2400">
                <a:solidFill>
                  <a:schemeClr val="tx2"/>
                </a:solidFill>
                <a:latin typeface="Arial" pitchFamily="-110" charset="0"/>
              </a:defRPr>
            </a:lvl8pPr>
            <a:lvl9pPr marL="1828800" algn="ctr" rtl="0" fontAlgn="base">
              <a:spcBef>
                <a:spcPct val="0"/>
              </a:spcBef>
              <a:spcAft>
                <a:spcPct val="0"/>
              </a:spcAft>
              <a:defRPr sz="2400">
                <a:solidFill>
                  <a:schemeClr val="tx2"/>
                </a:solidFill>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36699"/>
                </a:solidFill>
                <a:effectLst/>
                <a:uLnTx/>
                <a:uFillTx/>
                <a:latin typeface="Calibri" panose="020F0502020204030204" pitchFamily="34" charset="0"/>
                <a:ea typeface="MS PGothic" pitchFamily="34" charset="-128"/>
              </a:rPr>
              <a:t>Customer-Centered Design</a:t>
            </a:r>
            <a:endParaRPr kumimoji="0" lang="en-US" altLang="en-US" sz="3600" b="1" i="0" u="none" strike="noStrike" kern="0" cap="none" spc="0" normalizeH="0" baseline="0" noProof="0" dirty="0">
              <a:ln>
                <a:noFill/>
              </a:ln>
              <a:solidFill>
                <a:srgbClr val="336699"/>
              </a:solidFill>
              <a:effectLst/>
              <a:uLnTx/>
              <a:uFillTx/>
              <a:latin typeface="Calibri" panose="020F0502020204030204" pitchFamily="34" charset="0"/>
              <a:ea typeface="MS PGothic" pitchFamily="34" charset="-128"/>
            </a:endParaRPr>
          </a:p>
        </p:txBody>
      </p:sp>
      <p:sp>
        <p:nvSpPr>
          <p:cNvPr id="6" name="Rectangle 22"/>
          <p:cNvSpPr>
            <a:spLocks noChangeArrowheads="1"/>
          </p:cNvSpPr>
          <p:nvPr/>
        </p:nvSpPr>
        <p:spPr bwMode="auto">
          <a:xfrm>
            <a:off x="2946400" y="46039"/>
            <a:ext cx="9144000" cy="120015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a:ln>
                  <a:noFill/>
                </a:ln>
                <a:solidFill>
                  <a:srgbClr val="FFCC00"/>
                </a:solidFill>
                <a:effectLst/>
                <a:uLnTx/>
                <a:uFillTx/>
                <a:latin typeface="Calibri" charset="0"/>
                <a:ea typeface="MS PGothic" charset="-128"/>
                <a:cs typeface="+mn-cs"/>
              </a:rPr>
              <a:t>WIOA: Customer-Centered Design</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600" b="1" i="1" u="none" strike="noStrike" kern="1200" cap="none" spc="0" normalizeH="0" baseline="0" noProof="0" dirty="0">
              <a:ln>
                <a:noFill/>
              </a:ln>
              <a:solidFill>
                <a:srgbClr val="FFCC00"/>
              </a:solidFill>
              <a:effectLst/>
              <a:uLnTx/>
              <a:uFillTx/>
              <a:latin typeface="Calibri" charset="0"/>
              <a:ea typeface="MS PGothic" charset="-128"/>
              <a:cs typeface="+mn-cs"/>
            </a:endParaRPr>
          </a:p>
        </p:txBody>
      </p:sp>
    </p:spTree>
    <p:extLst>
      <p:ext uri="{BB962C8B-B14F-4D97-AF65-F5344CB8AC3E}">
        <p14:creationId xmlns:p14="http://schemas.microsoft.com/office/powerpoint/2010/main" val="991899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
          <p:cNvSpPr>
            <a:spLocks noChangeArrowheads="1"/>
          </p:cNvSpPr>
          <p:nvPr/>
        </p:nvSpPr>
        <p:spPr bwMode="auto">
          <a:xfrm>
            <a:off x="417095" y="1143001"/>
            <a:ext cx="1155031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Think of Design as a Team Sport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Force yourself to articulate your ideas </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to someone else in words or sketches, you are inadvertently advancing your thinking.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Collaboration inevitably bring different frames of reference </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and fresh thinking to the problem, which the work.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It’s important to </a:t>
            </a:r>
            <a:r>
              <a:rPr kumimoji="0" lang="en-US" altLang="en-US" sz="2400" b="0" i="0"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cultivate a shared ownership of ideas</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When a new idea arises, it’s the team’s idea, not an individual’s.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Simple shifts in language go a long way — </a:t>
            </a:r>
            <a:r>
              <a:rPr kumimoji="0" lang="en-US" altLang="en-US" sz="2400" b="0" i="0"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use inclusive language </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like “we” and “our” rather then “my” and “mine.” </a:t>
            </a:r>
          </a:p>
        </p:txBody>
      </p:sp>
      <p:sp>
        <p:nvSpPr>
          <p:cNvPr id="203779" name="Rectangle 2"/>
          <p:cNvSpPr>
            <a:spLocks noChangeArrowheads="1"/>
          </p:cNvSpPr>
          <p:nvPr/>
        </p:nvSpPr>
        <p:spPr bwMode="auto">
          <a:xfrm>
            <a:off x="1498600" y="6642100"/>
            <a:ext cx="2895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hlinkClick r:id="rId2"/>
              </a:rPr>
              <a:t>www.wired.com/2013/12/human-centered-design-matters/</a:t>
            </a: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rPr>
              <a:t> </a:t>
            </a:r>
          </a:p>
        </p:txBody>
      </p:sp>
      <p:sp>
        <p:nvSpPr>
          <p:cNvPr id="7" name="Title 1"/>
          <p:cNvSpPr txBox="1">
            <a:spLocks/>
          </p:cNvSpPr>
          <p:nvPr/>
        </p:nvSpPr>
        <p:spPr bwMode="auto">
          <a:xfrm>
            <a:off x="1981200" y="631826"/>
            <a:ext cx="82296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1pPr>
            <a:lvl2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2pPr>
            <a:lvl3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3pPr>
            <a:lvl4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4pPr>
            <a:lvl5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5pPr>
            <a:lvl6pPr marL="457200" algn="ctr" rtl="0" fontAlgn="base">
              <a:spcBef>
                <a:spcPct val="0"/>
              </a:spcBef>
              <a:spcAft>
                <a:spcPct val="0"/>
              </a:spcAft>
              <a:defRPr sz="2400">
                <a:solidFill>
                  <a:schemeClr val="tx2"/>
                </a:solidFill>
                <a:latin typeface="Arial" pitchFamily="-110" charset="0"/>
              </a:defRPr>
            </a:lvl6pPr>
            <a:lvl7pPr marL="914400" algn="ctr" rtl="0" fontAlgn="base">
              <a:spcBef>
                <a:spcPct val="0"/>
              </a:spcBef>
              <a:spcAft>
                <a:spcPct val="0"/>
              </a:spcAft>
              <a:defRPr sz="2400">
                <a:solidFill>
                  <a:schemeClr val="tx2"/>
                </a:solidFill>
                <a:latin typeface="Arial" pitchFamily="-110" charset="0"/>
              </a:defRPr>
            </a:lvl7pPr>
            <a:lvl8pPr marL="1371600" algn="ctr" rtl="0" fontAlgn="base">
              <a:spcBef>
                <a:spcPct val="0"/>
              </a:spcBef>
              <a:spcAft>
                <a:spcPct val="0"/>
              </a:spcAft>
              <a:defRPr sz="2400">
                <a:solidFill>
                  <a:schemeClr val="tx2"/>
                </a:solidFill>
                <a:latin typeface="Arial" pitchFamily="-110" charset="0"/>
              </a:defRPr>
            </a:lvl8pPr>
            <a:lvl9pPr marL="1828800" algn="ctr" rtl="0" fontAlgn="base">
              <a:spcBef>
                <a:spcPct val="0"/>
              </a:spcBef>
              <a:spcAft>
                <a:spcPct val="0"/>
              </a:spcAft>
              <a:defRPr sz="2400">
                <a:solidFill>
                  <a:schemeClr val="tx2"/>
                </a:solidFill>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36699"/>
                </a:solidFill>
                <a:effectLst/>
                <a:uLnTx/>
                <a:uFillTx/>
                <a:latin typeface="Calibri" panose="020F0502020204030204" pitchFamily="34" charset="0"/>
                <a:ea typeface="MS PGothic" pitchFamily="34" charset="-128"/>
              </a:rPr>
              <a:t>Customer-Centered Design</a:t>
            </a:r>
            <a:endParaRPr kumimoji="0" lang="en-US" altLang="en-US" sz="3600" b="1" i="0" u="none" strike="noStrike" kern="0" cap="none" spc="0" normalizeH="0" baseline="0" noProof="0" dirty="0">
              <a:ln>
                <a:noFill/>
              </a:ln>
              <a:solidFill>
                <a:srgbClr val="336699"/>
              </a:solidFill>
              <a:effectLst/>
              <a:uLnTx/>
              <a:uFillTx/>
              <a:latin typeface="Calibri" panose="020F0502020204030204" pitchFamily="34" charset="0"/>
              <a:ea typeface="MS PGothic" pitchFamily="34" charset="-128"/>
            </a:endParaRPr>
          </a:p>
        </p:txBody>
      </p:sp>
      <p:sp>
        <p:nvSpPr>
          <p:cNvPr id="6" name="Rectangle 22"/>
          <p:cNvSpPr>
            <a:spLocks noChangeArrowheads="1"/>
          </p:cNvSpPr>
          <p:nvPr/>
        </p:nvSpPr>
        <p:spPr bwMode="auto">
          <a:xfrm>
            <a:off x="2946400" y="46039"/>
            <a:ext cx="9144000" cy="120015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a:ln>
                  <a:noFill/>
                </a:ln>
                <a:solidFill>
                  <a:srgbClr val="FFCC00"/>
                </a:solidFill>
                <a:effectLst/>
                <a:uLnTx/>
                <a:uFillTx/>
                <a:latin typeface="Calibri" charset="0"/>
                <a:ea typeface="MS PGothic" charset="-128"/>
                <a:cs typeface="+mn-cs"/>
              </a:rPr>
              <a:t>WIOA: Customer-Centered Design</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600" b="1" i="1" u="none" strike="noStrike" kern="1200" cap="none" spc="0" normalizeH="0" baseline="0" noProof="0" dirty="0">
              <a:ln>
                <a:noFill/>
              </a:ln>
              <a:solidFill>
                <a:srgbClr val="FFCC00"/>
              </a:solidFill>
              <a:effectLst/>
              <a:uLnTx/>
              <a:uFillTx/>
              <a:latin typeface="Calibri" charset="0"/>
              <a:ea typeface="MS PGothic" charset="-128"/>
              <a:cs typeface="+mn-cs"/>
            </a:endParaRPr>
          </a:p>
        </p:txBody>
      </p:sp>
    </p:spTree>
    <p:extLst>
      <p:ext uri="{BB962C8B-B14F-4D97-AF65-F5344CB8AC3E}">
        <p14:creationId xmlns:p14="http://schemas.microsoft.com/office/powerpoint/2010/main" val="2089853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Education is a Business</a:t>
            </a:r>
          </a:p>
        </p:txBody>
      </p:sp>
      <p:sp>
        <p:nvSpPr>
          <p:cNvPr id="3" name="Content Placeholder 2"/>
          <p:cNvSpPr>
            <a:spLocks noGrp="1"/>
          </p:cNvSpPr>
          <p:nvPr>
            <p:ph idx="1"/>
          </p:nvPr>
        </p:nvSpPr>
        <p:spPr>
          <a:xfrm>
            <a:off x="0" y="2791325"/>
            <a:ext cx="12192000" cy="1973179"/>
          </a:xfrm>
        </p:spPr>
        <p:txBody>
          <a:bodyPr>
            <a:normAutofit/>
          </a:bodyPr>
          <a:lstStyle/>
          <a:p>
            <a:pPr marL="0" indent="0" algn="ctr">
              <a:buNone/>
            </a:pPr>
            <a:r>
              <a:rPr lang="en-US" sz="5400" dirty="0"/>
              <a:t>Adult Education is an Economic Driver</a:t>
            </a:r>
          </a:p>
        </p:txBody>
      </p:sp>
      <p:sp>
        <p:nvSpPr>
          <p:cNvPr id="4" name="TextBox 3"/>
          <p:cNvSpPr txBox="1"/>
          <p:nvPr/>
        </p:nvSpPr>
        <p:spPr>
          <a:xfrm>
            <a:off x="-449179" y="222985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wn Arrow 4"/>
          <p:cNvSpPr/>
          <p:nvPr/>
        </p:nvSpPr>
        <p:spPr>
          <a:xfrm>
            <a:off x="5853684" y="1620777"/>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2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1"/>
          <p:cNvSpPr>
            <a:spLocks noChangeArrowheads="1"/>
          </p:cNvSpPr>
          <p:nvPr/>
        </p:nvSpPr>
        <p:spPr bwMode="auto">
          <a:xfrm>
            <a:off x="385011" y="1579563"/>
            <a:ext cx="1129364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Build Minimum Viable Prototypes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 concept of the minimum viable product (MVP) has become </a:t>
            </a:r>
            <a:r>
              <a:rPr kumimoji="0" lang="en-US" altLang="en-US" sz="2400" b="0" i="0"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near doctrine in the startup world</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Before you launch your MVP, think about </a:t>
            </a:r>
            <a:r>
              <a:rPr kumimoji="0" lang="en-US" altLang="en-US" sz="2400" b="0" i="0"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what prototypes you can create cheaply to address your biggest assumptions</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Then </a:t>
            </a:r>
            <a:r>
              <a:rPr kumimoji="0" lang="en-US" altLang="en-US" sz="2400" b="0" i="0"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test, iterate, test again and repeat</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t>
            </a:r>
          </a:p>
        </p:txBody>
      </p:sp>
      <p:sp>
        <p:nvSpPr>
          <p:cNvPr id="204803" name="Rectangle 2"/>
          <p:cNvSpPr>
            <a:spLocks noChangeArrowheads="1"/>
          </p:cNvSpPr>
          <p:nvPr/>
        </p:nvSpPr>
        <p:spPr bwMode="auto">
          <a:xfrm>
            <a:off x="1498600" y="6642100"/>
            <a:ext cx="2895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hlinkClick r:id="rId2"/>
              </a:rPr>
              <a:t>www.wired.com/2013/12/human-centered-design-matters/</a:t>
            </a: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rPr>
              <a:t> </a:t>
            </a:r>
          </a:p>
        </p:txBody>
      </p:sp>
      <p:sp>
        <p:nvSpPr>
          <p:cNvPr id="7" name="Title 1"/>
          <p:cNvSpPr txBox="1">
            <a:spLocks/>
          </p:cNvSpPr>
          <p:nvPr/>
        </p:nvSpPr>
        <p:spPr bwMode="auto">
          <a:xfrm>
            <a:off x="1981200" y="777876"/>
            <a:ext cx="82296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1pPr>
            <a:lvl2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2pPr>
            <a:lvl3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3pPr>
            <a:lvl4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4pPr>
            <a:lvl5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5pPr>
            <a:lvl6pPr marL="457200" algn="ctr" rtl="0" fontAlgn="base">
              <a:spcBef>
                <a:spcPct val="0"/>
              </a:spcBef>
              <a:spcAft>
                <a:spcPct val="0"/>
              </a:spcAft>
              <a:defRPr sz="2400">
                <a:solidFill>
                  <a:schemeClr val="tx2"/>
                </a:solidFill>
                <a:latin typeface="Arial" pitchFamily="-110" charset="0"/>
              </a:defRPr>
            </a:lvl6pPr>
            <a:lvl7pPr marL="914400" algn="ctr" rtl="0" fontAlgn="base">
              <a:spcBef>
                <a:spcPct val="0"/>
              </a:spcBef>
              <a:spcAft>
                <a:spcPct val="0"/>
              </a:spcAft>
              <a:defRPr sz="2400">
                <a:solidFill>
                  <a:schemeClr val="tx2"/>
                </a:solidFill>
                <a:latin typeface="Arial" pitchFamily="-110" charset="0"/>
              </a:defRPr>
            </a:lvl7pPr>
            <a:lvl8pPr marL="1371600" algn="ctr" rtl="0" fontAlgn="base">
              <a:spcBef>
                <a:spcPct val="0"/>
              </a:spcBef>
              <a:spcAft>
                <a:spcPct val="0"/>
              </a:spcAft>
              <a:defRPr sz="2400">
                <a:solidFill>
                  <a:schemeClr val="tx2"/>
                </a:solidFill>
                <a:latin typeface="Arial" pitchFamily="-110" charset="0"/>
              </a:defRPr>
            </a:lvl8pPr>
            <a:lvl9pPr marL="1828800" algn="ctr" rtl="0" fontAlgn="base">
              <a:spcBef>
                <a:spcPct val="0"/>
              </a:spcBef>
              <a:spcAft>
                <a:spcPct val="0"/>
              </a:spcAft>
              <a:defRPr sz="2400">
                <a:solidFill>
                  <a:schemeClr val="tx2"/>
                </a:solidFill>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36699"/>
                </a:solidFill>
                <a:effectLst/>
                <a:uLnTx/>
                <a:uFillTx/>
                <a:latin typeface="Calibri" panose="020F0502020204030204" pitchFamily="34" charset="0"/>
                <a:ea typeface="MS PGothic" pitchFamily="34" charset="-128"/>
              </a:rPr>
              <a:t>Customer-Centered Design</a:t>
            </a:r>
            <a:endParaRPr kumimoji="0" lang="en-US" altLang="en-US" sz="3600" b="1" i="0" u="none" strike="noStrike" kern="0" cap="none" spc="0" normalizeH="0" baseline="0" noProof="0" dirty="0">
              <a:ln>
                <a:noFill/>
              </a:ln>
              <a:solidFill>
                <a:srgbClr val="336699"/>
              </a:solidFill>
              <a:effectLst/>
              <a:uLnTx/>
              <a:uFillTx/>
              <a:latin typeface="Calibri" panose="020F0502020204030204" pitchFamily="34" charset="0"/>
              <a:ea typeface="MS PGothic" pitchFamily="34" charset="-128"/>
            </a:endParaRPr>
          </a:p>
        </p:txBody>
      </p:sp>
      <p:sp>
        <p:nvSpPr>
          <p:cNvPr id="6" name="Rectangle 22"/>
          <p:cNvSpPr>
            <a:spLocks noChangeArrowheads="1"/>
          </p:cNvSpPr>
          <p:nvPr/>
        </p:nvSpPr>
        <p:spPr bwMode="auto">
          <a:xfrm>
            <a:off x="2946400" y="46039"/>
            <a:ext cx="9144000" cy="120015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a:ln>
                  <a:noFill/>
                </a:ln>
                <a:solidFill>
                  <a:srgbClr val="FFCC00"/>
                </a:solidFill>
                <a:effectLst/>
                <a:uLnTx/>
                <a:uFillTx/>
                <a:latin typeface="Calibri" charset="0"/>
                <a:ea typeface="MS PGothic" charset="-128"/>
                <a:cs typeface="+mn-cs"/>
              </a:rPr>
              <a:t>WIOA: Customer-Centered Design</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600" b="1" i="1" u="none" strike="noStrike" kern="1200" cap="none" spc="0" normalizeH="0" baseline="0" noProof="0" dirty="0">
              <a:ln>
                <a:noFill/>
              </a:ln>
              <a:solidFill>
                <a:srgbClr val="FFCC00"/>
              </a:solidFill>
              <a:effectLst/>
              <a:uLnTx/>
              <a:uFillTx/>
              <a:latin typeface="Calibri" charset="0"/>
              <a:ea typeface="MS PGothic" charset="-128"/>
              <a:cs typeface="+mn-cs"/>
            </a:endParaRPr>
          </a:p>
        </p:txBody>
      </p:sp>
    </p:spTree>
    <p:extLst>
      <p:ext uri="{BB962C8B-B14F-4D97-AF65-F5344CB8AC3E}">
        <p14:creationId xmlns:p14="http://schemas.microsoft.com/office/powerpoint/2010/main" val="20768623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ChangeArrowheads="1"/>
          </p:cNvSpPr>
          <p:nvPr/>
        </p:nvSpPr>
        <p:spPr bwMode="auto">
          <a:xfrm>
            <a:off x="465221" y="1447801"/>
            <a:ext cx="1150219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12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rPr>
              <a:t>Customer-Centered Design Consists of Three Phases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rPr>
              <a:t>Inspiration Phase</a:t>
            </a:r>
            <a:r>
              <a:rPr kumimoji="0" lang="en-US" altLang="en-US" sz="2400" b="0" i="0" u="none"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rPr>
              <a:t>: </a:t>
            </a:r>
            <a:r>
              <a:rPr kumimoji="0" lang="en-US" altLang="en-US" sz="2400" b="0" i="0" u="sng"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rPr>
              <a:t>Learn directly from the people </a:t>
            </a:r>
            <a:r>
              <a:rPr kumimoji="0" lang="en-US" altLang="en-US" sz="2400" b="0" i="0" u="none"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rPr>
              <a:t>you’re designing for as you immerse yourself in their lives and come to deeply understand their needs. </a:t>
            </a:r>
          </a:p>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en-US" altLang="en-US" sz="2400" b="0" i="0" u="none"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rPr>
              <a:t>Ideation Phase</a:t>
            </a:r>
            <a:r>
              <a:rPr kumimoji="0" lang="en-US" altLang="en-US" sz="2400" b="0" i="0" u="none"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rPr>
              <a:t>: </a:t>
            </a:r>
            <a:r>
              <a:rPr kumimoji="0" lang="en-US" altLang="en-US" sz="2400" b="0" i="0" u="sng"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rPr>
              <a:t>Make sense of what you learned</a:t>
            </a:r>
            <a:r>
              <a:rPr kumimoji="0" lang="en-US" altLang="en-US" sz="2400" b="0" i="0" u="none"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rPr>
              <a:t>, identify opportunities for design, and prototype possible solutions. </a:t>
            </a:r>
          </a:p>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en-US" altLang="en-US" sz="2400" b="0" i="0" u="none"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rPr>
              <a:t>Implementation Phase</a:t>
            </a:r>
            <a:r>
              <a:rPr kumimoji="0" lang="en-US" altLang="en-US" sz="2400" b="0" i="0" u="none"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rPr>
              <a:t>: </a:t>
            </a:r>
            <a:r>
              <a:rPr kumimoji="0" lang="en-US" altLang="en-US" sz="2400" b="0" i="0" u="sng"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rPr>
              <a:t>Bring your solution to life</a:t>
            </a:r>
            <a:r>
              <a:rPr kumimoji="0" lang="en-US" altLang="en-US" sz="2400" b="0" i="0" u="none" strike="noStrike" kern="1200" cap="none" spc="0" normalizeH="0" baseline="0" noProof="0" dirty="0">
                <a:ln>
                  <a:noFill/>
                </a:ln>
                <a:solidFill>
                  <a:srgbClr val="333333"/>
                </a:solidFill>
                <a:effectLst/>
                <a:uLnTx/>
                <a:uFillTx/>
                <a:latin typeface="Calibri" panose="020F0502020204030204" pitchFamily="34" charset="0"/>
                <a:ea typeface="MS PGothic" panose="020B0600070205080204" pitchFamily="34" charset="-128"/>
                <a:cs typeface="+mn-cs"/>
              </a:rPr>
              <a:t>. And you’ll know that your solution will be a success because you’ve kept the very people you’re looking to serve at the heart of the process.</a:t>
            </a: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05827" name="Rectangle 4"/>
          <p:cNvSpPr>
            <a:spLocks noChangeArrowheads="1"/>
          </p:cNvSpPr>
          <p:nvPr/>
        </p:nvSpPr>
        <p:spPr bwMode="auto">
          <a:xfrm>
            <a:off x="1524000" y="6642100"/>
            <a:ext cx="21732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hlinkClick r:id="rId2"/>
              </a:rPr>
              <a:t>www.designkit.org/human-centered-design</a:t>
            </a: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rPr>
              <a:t> </a:t>
            </a:r>
          </a:p>
        </p:txBody>
      </p:sp>
      <p:sp>
        <p:nvSpPr>
          <p:cNvPr id="8" name="Title 1"/>
          <p:cNvSpPr txBox="1">
            <a:spLocks/>
          </p:cNvSpPr>
          <p:nvPr/>
        </p:nvSpPr>
        <p:spPr bwMode="auto">
          <a:xfrm>
            <a:off x="1524000" y="777876"/>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1pPr>
            <a:lvl2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2pPr>
            <a:lvl3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3pPr>
            <a:lvl4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4pPr>
            <a:lvl5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5pPr>
            <a:lvl6pPr marL="457200" algn="ctr" rtl="0" fontAlgn="base">
              <a:spcBef>
                <a:spcPct val="0"/>
              </a:spcBef>
              <a:spcAft>
                <a:spcPct val="0"/>
              </a:spcAft>
              <a:defRPr sz="2400">
                <a:solidFill>
                  <a:schemeClr val="tx2"/>
                </a:solidFill>
                <a:latin typeface="Arial" pitchFamily="-110" charset="0"/>
              </a:defRPr>
            </a:lvl6pPr>
            <a:lvl7pPr marL="914400" algn="ctr" rtl="0" fontAlgn="base">
              <a:spcBef>
                <a:spcPct val="0"/>
              </a:spcBef>
              <a:spcAft>
                <a:spcPct val="0"/>
              </a:spcAft>
              <a:defRPr sz="2400">
                <a:solidFill>
                  <a:schemeClr val="tx2"/>
                </a:solidFill>
                <a:latin typeface="Arial" pitchFamily="-110" charset="0"/>
              </a:defRPr>
            </a:lvl7pPr>
            <a:lvl8pPr marL="1371600" algn="ctr" rtl="0" fontAlgn="base">
              <a:spcBef>
                <a:spcPct val="0"/>
              </a:spcBef>
              <a:spcAft>
                <a:spcPct val="0"/>
              </a:spcAft>
              <a:defRPr sz="2400">
                <a:solidFill>
                  <a:schemeClr val="tx2"/>
                </a:solidFill>
                <a:latin typeface="Arial" pitchFamily="-110" charset="0"/>
              </a:defRPr>
            </a:lvl8pPr>
            <a:lvl9pPr marL="1828800" algn="ctr" rtl="0" fontAlgn="base">
              <a:spcBef>
                <a:spcPct val="0"/>
              </a:spcBef>
              <a:spcAft>
                <a:spcPct val="0"/>
              </a:spcAft>
              <a:defRPr sz="2400">
                <a:solidFill>
                  <a:schemeClr val="tx2"/>
                </a:solidFill>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36699"/>
                </a:solidFill>
                <a:effectLst/>
                <a:uLnTx/>
                <a:uFillTx/>
                <a:latin typeface="Calibri" panose="020F0502020204030204" pitchFamily="34" charset="0"/>
                <a:ea typeface="MS PGothic" pitchFamily="34" charset="-128"/>
              </a:rPr>
              <a:t>Customer-Centered Design</a:t>
            </a:r>
            <a:endParaRPr kumimoji="0" lang="en-US" altLang="en-US" sz="3600" b="1" i="0" u="none" strike="noStrike" kern="0" cap="none" spc="0" normalizeH="0" baseline="0" noProof="0" dirty="0">
              <a:ln>
                <a:noFill/>
              </a:ln>
              <a:solidFill>
                <a:srgbClr val="336699"/>
              </a:solidFill>
              <a:effectLst/>
              <a:uLnTx/>
              <a:uFillTx/>
              <a:latin typeface="Calibri" panose="020F0502020204030204" pitchFamily="34" charset="0"/>
              <a:ea typeface="MS PGothic" pitchFamily="34" charset="-128"/>
            </a:endParaRPr>
          </a:p>
        </p:txBody>
      </p:sp>
      <p:sp>
        <p:nvSpPr>
          <p:cNvPr id="6" name="Rectangle 22"/>
          <p:cNvSpPr>
            <a:spLocks noChangeArrowheads="1"/>
          </p:cNvSpPr>
          <p:nvPr/>
        </p:nvSpPr>
        <p:spPr bwMode="auto">
          <a:xfrm>
            <a:off x="2946400" y="46039"/>
            <a:ext cx="9144000" cy="120015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a:ln>
                  <a:noFill/>
                </a:ln>
                <a:solidFill>
                  <a:srgbClr val="FFCC00"/>
                </a:solidFill>
                <a:effectLst/>
                <a:uLnTx/>
                <a:uFillTx/>
                <a:latin typeface="Calibri" charset="0"/>
                <a:ea typeface="MS PGothic" charset="-128"/>
                <a:cs typeface="+mn-cs"/>
              </a:rPr>
              <a:t>WIOA: Customer-Centered Design</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600" b="1" i="1" u="none" strike="noStrike" kern="1200" cap="none" spc="0" normalizeH="0" baseline="0" noProof="0" dirty="0">
              <a:ln>
                <a:noFill/>
              </a:ln>
              <a:solidFill>
                <a:srgbClr val="FFCC00"/>
              </a:solidFill>
              <a:effectLst/>
              <a:uLnTx/>
              <a:uFillTx/>
              <a:latin typeface="Calibri" charset="0"/>
              <a:ea typeface="MS PGothic" charset="-128"/>
              <a:cs typeface="+mn-cs"/>
            </a:endParaRPr>
          </a:p>
        </p:txBody>
      </p:sp>
    </p:spTree>
    <p:extLst>
      <p:ext uri="{BB962C8B-B14F-4D97-AF65-F5344CB8AC3E}">
        <p14:creationId xmlns:p14="http://schemas.microsoft.com/office/powerpoint/2010/main" val="6260996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ChangeArrowheads="1"/>
          </p:cNvSpPr>
          <p:nvPr/>
        </p:nvSpPr>
        <p:spPr bwMode="auto">
          <a:xfrm>
            <a:off x="529389" y="1447801"/>
            <a:ext cx="1130968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Calibri" charset="0"/>
                <a:ea typeface="MS PGothic" charset="-128"/>
              </a:defRPr>
            </a:lvl1pPr>
            <a:lvl2pPr marL="1085850" indent="-34290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342900" marR="0" lvl="0" indent="-342900" algn="l" defTabSz="914400" rtl="0" eaLnBrk="1" fontAlgn="auto" latinLnBrk="0" hangingPunct="1">
              <a:lnSpc>
                <a:spcPct val="100000"/>
              </a:lnSpc>
              <a:spcBef>
                <a:spcPct val="0"/>
              </a:spcBef>
              <a:spcAft>
                <a:spcPts val="0"/>
              </a:spcAft>
              <a:buClrTx/>
              <a:buSzTx/>
              <a:buFont typeface="Wingdings" charset="2"/>
              <a:buChar char="Ø"/>
              <a:tabLst/>
              <a:defRPr/>
            </a:pPr>
            <a:r>
              <a:rPr kumimoji="0" lang="en-US" altLang="en-US" sz="2400" b="1" i="0" u="none" strike="noStrike" kern="1200" cap="none" spc="0" normalizeH="0" baseline="0" noProof="0" dirty="0">
                <a:ln>
                  <a:noFill/>
                </a:ln>
                <a:solidFill>
                  <a:prstClr val="black"/>
                </a:solidFill>
                <a:effectLst/>
                <a:uLnTx/>
                <a:uFillTx/>
                <a:latin typeface="Calibri" charset="0"/>
                <a:ea typeface="MS PGothic" charset="-128"/>
                <a:cs typeface="+mn-cs"/>
              </a:rPr>
              <a:t>Customer-centered design is a creative approach to problem solving. </a:t>
            </a:r>
            <a:r>
              <a:rPr kumimoji="0" lang="en-US" altLang="en-US" sz="2400" b="0" i="0" u="none" strike="noStrike" kern="1200" cap="none" spc="0" normalizeH="0" baseline="0" noProof="0" dirty="0">
                <a:ln>
                  <a:noFill/>
                </a:ln>
                <a:solidFill>
                  <a:prstClr val="black"/>
                </a:solidFill>
                <a:effectLst/>
                <a:uLnTx/>
                <a:uFillTx/>
                <a:latin typeface="Calibri" charset="0"/>
                <a:ea typeface="MS PGothic" charset="-128"/>
                <a:cs typeface="+mn-cs"/>
              </a:rPr>
              <a:t>It’s a process that starts with the people you’re designing for and ends with new solutions that are tailor made to suit their needs. </a:t>
            </a:r>
          </a:p>
          <a:p>
            <a:pPr marL="342900" marR="0" lvl="0" indent="-342900" algn="l" defTabSz="914400" rtl="0" eaLnBrk="1" fontAlgn="auto" latinLnBrk="0" hangingPunct="1">
              <a:lnSpc>
                <a:spcPct val="100000"/>
              </a:lnSpc>
              <a:spcBef>
                <a:spcPct val="0"/>
              </a:spcBef>
              <a:spcAft>
                <a:spcPts val="0"/>
              </a:spcAft>
              <a:buClrTx/>
              <a:buSzTx/>
              <a:buFont typeface="Wingdings" charset="2"/>
              <a:buChar char="Ø"/>
              <a:tabLst/>
              <a:defRPr/>
            </a:pPr>
            <a:endParaRPr kumimoji="0" lang="en-US" altLang="en-US" sz="2400" b="0" i="0" u="none" strike="noStrike" kern="1200" cap="none" spc="0" normalizeH="0" baseline="0" noProof="0" dirty="0">
              <a:ln>
                <a:noFill/>
              </a:ln>
              <a:solidFill>
                <a:prstClr val="black"/>
              </a:solidFill>
              <a:effectLst/>
              <a:uLnTx/>
              <a:uFillTx/>
              <a:latin typeface="Calibri" charset="0"/>
              <a:ea typeface="MS PGothic" charset="-128"/>
              <a:cs typeface="+mn-cs"/>
            </a:endParaRPr>
          </a:p>
          <a:p>
            <a:pPr marL="342900" marR="0" lvl="0" indent="-342900" algn="l" defTabSz="914400" rtl="0" eaLnBrk="1" fontAlgn="auto" latinLnBrk="0" hangingPunct="1">
              <a:lnSpc>
                <a:spcPct val="100000"/>
              </a:lnSpc>
              <a:spcBef>
                <a:spcPct val="0"/>
              </a:spcBef>
              <a:spcAft>
                <a:spcPts val="0"/>
              </a:spcAft>
              <a:buClrTx/>
              <a:buSzTx/>
              <a:buFont typeface="Wingdings" charset="2"/>
              <a:buChar char="Ø"/>
              <a:tabLst/>
              <a:defRPr/>
            </a:pPr>
            <a:r>
              <a:rPr kumimoji="0" lang="en-US" altLang="en-US" sz="2400" b="0" i="0" u="none" strike="noStrike" kern="1200" cap="none" spc="0" normalizeH="0" baseline="0" noProof="0" dirty="0">
                <a:ln>
                  <a:noFill/>
                </a:ln>
                <a:solidFill>
                  <a:prstClr val="black"/>
                </a:solidFill>
                <a:effectLst/>
                <a:uLnTx/>
                <a:uFillTx/>
                <a:latin typeface="Calibri" charset="0"/>
                <a:ea typeface="MS PGothic" charset="-128"/>
                <a:cs typeface="+mn-cs"/>
              </a:rPr>
              <a:t>Customer-centered design is all about: </a:t>
            </a:r>
          </a:p>
          <a:p>
            <a:pPr marL="1085850" marR="0" lvl="1" indent="-342900" algn="l" defTabSz="914400" rtl="0" eaLnBrk="1" fontAlgn="auto" latinLnBrk="0" hangingPunct="1">
              <a:lnSpc>
                <a:spcPct val="100000"/>
              </a:lnSpc>
              <a:spcBef>
                <a:spcPct val="0"/>
              </a:spcBef>
              <a:spcAft>
                <a:spcPts val="0"/>
              </a:spcAft>
              <a:buClrTx/>
              <a:buSzTx/>
              <a:buFont typeface="Wingdings" charset="2"/>
              <a:buChar char="Ø"/>
              <a:tabLst/>
              <a:defRPr/>
            </a:pPr>
            <a:r>
              <a:rPr kumimoji="0" lang="en-US" altLang="en-US" sz="2000" b="1" i="0" u="none" strike="noStrike" kern="1200" cap="none" spc="0" normalizeH="0" baseline="0" noProof="0" dirty="0">
                <a:ln>
                  <a:noFill/>
                </a:ln>
                <a:solidFill>
                  <a:prstClr val="black"/>
                </a:solidFill>
                <a:effectLst/>
                <a:uLnTx/>
                <a:uFillTx/>
                <a:latin typeface="Calibri" charset="0"/>
                <a:ea typeface="MS PGothic" charset="-128"/>
                <a:cs typeface="+mn-cs"/>
              </a:rPr>
              <a:t>building a deep empathy </a:t>
            </a:r>
            <a:r>
              <a:rPr kumimoji="0" lang="en-US" altLang="en-US" sz="2000" b="0" i="0" u="none" strike="noStrike" kern="1200" cap="none" spc="0" normalizeH="0" baseline="0" noProof="0" dirty="0">
                <a:ln>
                  <a:noFill/>
                </a:ln>
                <a:solidFill>
                  <a:prstClr val="black"/>
                </a:solidFill>
                <a:effectLst/>
                <a:uLnTx/>
                <a:uFillTx/>
                <a:latin typeface="Calibri" charset="0"/>
                <a:ea typeface="MS PGothic" charset="-128"/>
                <a:cs typeface="+mn-cs"/>
              </a:rPr>
              <a:t>with the people you’re designing for; </a:t>
            </a:r>
          </a:p>
          <a:p>
            <a:pPr marL="1085850" marR="0" lvl="1" indent="-342900" algn="l" defTabSz="914400" rtl="0" eaLnBrk="1" fontAlgn="auto" latinLnBrk="0" hangingPunct="1">
              <a:lnSpc>
                <a:spcPct val="100000"/>
              </a:lnSpc>
              <a:spcBef>
                <a:spcPct val="0"/>
              </a:spcBef>
              <a:spcAft>
                <a:spcPts val="0"/>
              </a:spcAft>
              <a:buClrTx/>
              <a:buSzTx/>
              <a:buFont typeface="Wingdings" charset="2"/>
              <a:buChar char="Ø"/>
              <a:tabLst/>
              <a:defRPr/>
            </a:pPr>
            <a:r>
              <a:rPr kumimoji="0" lang="en-US" altLang="en-US" sz="2000" b="0" i="0" u="none" strike="noStrike" kern="1200" cap="none" spc="0" normalizeH="0" baseline="0" noProof="0" dirty="0">
                <a:ln>
                  <a:noFill/>
                </a:ln>
                <a:solidFill>
                  <a:prstClr val="black"/>
                </a:solidFill>
                <a:effectLst/>
                <a:uLnTx/>
                <a:uFillTx/>
                <a:latin typeface="Calibri" charset="0"/>
                <a:ea typeface="MS PGothic" charset="-128"/>
                <a:cs typeface="+mn-cs"/>
              </a:rPr>
              <a:t>generating tons of </a:t>
            </a:r>
            <a:r>
              <a:rPr kumimoji="0" lang="en-US" altLang="en-US" sz="2000" b="1" i="0" u="none" strike="noStrike" kern="1200" cap="none" spc="0" normalizeH="0" baseline="0" noProof="0" dirty="0">
                <a:ln>
                  <a:noFill/>
                </a:ln>
                <a:solidFill>
                  <a:prstClr val="black"/>
                </a:solidFill>
                <a:effectLst/>
                <a:uLnTx/>
                <a:uFillTx/>
                <a:latin typeface="Calibri" charset="0"/>
                <a:ea typeface="MS PGothic" charset="-128"/>
                <a:cs typeface="+mn-cs"/>
              </a:rPr>
              <a:t>ideas</a:t>
            </a:r>
            <a:r>
              <a:rPr kumimoji="0" lang="en-US" altLang="en-US" sz="2000" b="0" i="0" u="none" strike="noStrike" kern="1200" cap="none" spc="0" normalizeH="0" baseline="0" noProof="0" dirty="0">
                <a:ln>
                  <a:noFill/>
                </a:ln>
                <a:solidFill>
                  <a:prstClr val="black"/>
                </a:solidFill>
                <a:effectLst/>
                <a:uLnTx/>
                <a:uFillTx/>
                <a:latin typeface="Calibri" charset="0"/>
                <a:ea typeface="MS PGothic" charset="-128"/>
                <a:cs typeface="+mn-cs"/>
              </a:rPr>
              <a:t>; </a:t>
            </a:r>
          </a:p>
          <a:p>
            <a:pPr marL="1085850" marR="0" lvl="1" indent="-342900" algn="l" defTabSz="914400" rtl="0" eaLnBrk="1" fontAlgn="auto" latinLnBrk="0" hangingPunct="1">
              <a:lnSpc>
                <a:spcPct val="100000"/>
              </a:lnSpc>
              <a:spcBef>
                <a:spcPct val="0"/>
              </a:spcBef>
              <a:spcAft>
                <a:spcPts val="0"/>
              </a:spcAft>
              <a:buClrTx/>
              <a:buSzTx/>
              <a:buFont typeface="Wingdings" charset="2"/>
              <a:buChar char="Ø"/>
              <a:tabLst/>
              <a:defRPr/>
            </a:pPr>
            <a:r>
              <a:rPr kumimoji="0" lang="en-US" altLang="en-US" sz="2000" b="0" i="0" u="none" strike="noStrike" kern="1200" cap="none" spc="0" normalizeH="0" baseline="0" noProof="0" dirty="0">
                <a:ln>
                  <a:noFill/>
                </a:ln>
                <a:solidFill>
                  <a:prstClr val="black"/>
                </a:solidFill>
                <a:effectLst/>
                <a:uLnTx/>
                <a:uFillTx/>
                <a:latin typeface="Calibri" charset="0"/>
                <a:ea typeface="MS PGothic" charset="-128"/>
                <a:cs typeface="+mn-cs"/>
              </a:rPr>
              <a:t>building a bunch of </a:t>
            </a:r>
            <a:r>
              <a:rPr kumimoji="0" lang="en-US" altLang="en-US" sz="2000" b="1" i="0" u="none" strike="noStrike" kern="1200" cap="none" spc="0" normalizeH="0" baseline="0" noProof="0" dirty="0">
                <a:ln>
                  <a:noFill/>
                </a:ln>
                <a:solidFill>
                  <a:prstClr val="black"/>
                </a:solidFill>
                <a:effectLst/>
                <a:uLnTx/>
                <a:uFillTx/>
                <a:latin typeface="Calibri" charset="0"/>
                <a:ea typeface="MS PGothic" charset="-128"/>
                <a:cs typeface="+mn-cs"/>
              </a:rPr>
              <a:t>prototypes</a:t>
            </a:r>
            <a:r>
              <a:rPr kumimoji="0" lang="en-US" altLang="en-US" sz="2000" b="0" i="0" u="none" strike="noStrike" kern="1200" cap="none" spc="0" normalizeH="0" baseline="0" noProof="0" dirty="0">
                <a:ln>
                  <a:noFill/>
                </a:ln>
                <a:solidFill>
                  <a:prstClr val="black"/>
                </a:solidFill>
                <a:effectLst/>
                <a:uLnTx/>
                <a:uFillTx/>
                <a:latin typeface="Calibri" charset="0"/>
                <a:ea typeface="MS PGothic" charset="-128"/>
                <a:cs typeface="+mn-cs"/>
              </a:rPr>
              <a:t>; </a:t>
            </a:r>
          </a:p>
          <a:p>
            <a:pPr marL="1085850" marR="0" lvl="1" indent="-342900" algn="l" defTabSz="914400" rtl="0" eaLnBrk="1" fontAlgn="auto" latinLnBrk="0" hangingPunct="1">
              <a:lnSpc>
                <a:spcPct val="100000"/>
              </a:lnSpc>
              <a:spcBef>
                <a:spcPct val="0"/>
              </a:spcBef>
              <a:spcAft>
                <a:spcPts val="0"/>
              </a:spcAft>
              <a:buClrTx/>
              <a:buSzTx/>
              <a:buFont typeface="Wingdings" charset="2"/>
              <a:buChar char="Ø"/>
              <a:tabLst/>
              <a:defRPr/>
            </a:pPr>
            <a:r>
              <a:rPr kumimoji="0" lang="en-US" altLang="en-US" sz="2000" b="1" i="0" u="none" strike="noStrike" kern="1200" cap="none" spc="0" normalizeH="0" baseline="0" noProof="0" dirty="0">
                <a:ln>
                  <a:noFill/>
                </a:ln>
                <a:solidFill>
                  <a:prstClr val="black"/>
                </a:solidFill>
                <a:effectLst/>
                <a:uLnTx/>
                <a:uFillTx/>
                <a:latin typeface="Calibri" charset="0"/>
                <a:ea typeface="MS PGothic" charset="-128"/>
                <a:cs typeface="+mn-cs"/>
              </a:rPr>
              <a:t>sharing</a:t>
            </a:r>
            <a:r>
              <a:rPr kumimoji="0" lang="en-US" altLang="en-US" sz="2000" b="0" i="0" u="none" strike="noStrike" kern="1200" cap="none" spc="0" normalizeH="0" baseline="0" noProof="0" dirty="0">
                <a:ln>
                  <a:noFill/>
                </a:ln>
                <a:solidFill>
                  <a:prstClr val="black"/>
                </a:solidFill>
                <a:effectLst/>
                <a:uLnTx/>
                <a:uFillTx/>
                <a:latin typeface="Calibri" charset="0"/>
                <a:ea typeface="MS PGothic" charset="-128"/>
                <a:cs typeface="+mn-cs"/>
              </a:rPr>
              <a:t> what you’ve made </a:t>
            </a:r>
            <a:r>
              <a:rPr kumimoji="0" lang="en-US" altLang="en-US" sz="2000" b="1" i="0" u="none" strike="noStrike" kern="1200" cap="none" spc="0" normalizeH="0" baseline="0" noProof="0" dirty="0">
                <a:ln>
                  <a:noFill/>
                </a:ln>
                <a:solidFill>
                  <a:prstClr val="black"/>
                </a:solidFill>
                <a:effectLst/>
                <a:uLnTx/>
                <a:uFillTx/>
                <a:latin typeface="Calibri" charset="0"/>
                <a:ea typeface="MS PGothic" charset="-128"/>
                <a:cs typeface="+mn-cs"/>
              </a:rPr>
              <a:t>with the people you’re designing for</a:t>
            </a:r>
            <a:r>
              <a:rPr kumimoji="0" lang="en-US" altLang="en-US" sz="2000" b="0" i="0" u="none" strike="noStrike" kern="1200" cap="none" spc="0" normalizeH="0" baseline="0" noProof="0" dirty="0">
                <a:ln>
                  <a:noFill/>
                </a:ln>
                <a:solidFill>
                  <a:prstClr val="black"/>
                </a:solidFill>
                <a:effectLst/>
                <a:uLnTx/>
                <a:uFillTx/>
                <a:latin typeface="Calibri" charset="0"/>
                <a:ea typeface="MS PGothic" charset="-128"/>
                <a:cs typeface="+mn-cs"/>
              </a:rPr>
              <a:t>; </a:t>
            </a:r>
          </a:p>
          <a:p>
            <a:pPr marL="1085850" marR="0" lvl="1" indent="-342900" algn="l" defTabSz="914400" rtl="0" eaLnBrk="1" fontAlgn="auto" latinLnBrk="0" hangingPunct="1">
              <a:lnSpc>
                <a:spcPct val="100000"/>
              </a:lnSpc>
              <a:spcBef>
                <a:spcPct val="0"/>
              </a:spcBef>
              <a:spcAft>
                <a:spcPts val="0"/>
              </a:spcAft>
              <a:buClrTx/>
              <a:buSzTx/>
              <a:buFont typeface="Wingdings" charset="2"/>
              <a:buChar char="Ø"/>
              <a:tabLst/>
              <a:defRPr/>
            </a:pPr>
            <a:r>
              <a:rPr kumimoji="0" lang="en-US" altLang="en-US" sz="2000" b="0" i="0" u="none" strike="noStrike" kern="1200" cap="none" spc="0" normalizeH="0" baseline="0" noProof="0" dirty="0">
                <a:ln>
                  <a:noFill/>
                </a:ln>
                <a:solidFill>
                  <a:prstClr val="black"/>
                </a:solidFill>
                <a:effectLst/>
                <a:uLnTx/>
                <a:uFillTx/>
                <a:latin typeface="Calibri" charset="0"/>
                <a:ea typeface="MS PGothic" charset="-128"/>
                <a:cs typeface="+mn-cs"/>
              </a:rPr>
              <a:t>and eventually putting your </a:t>
            </a:r>
            <a:r>
              <a:rPr kumimoji="0" lang="en-US" altLang="en-US" sz="2000" b="1" i="0" u="none" strike="noStrike" kern="1200" cap="none" spc="0" normalizeH="0" baseline="0" noProof="0" dirty="0">
                <a:ln>
                  <a:noFill/>
                </a:ln>
                <a:solidFill>
                  <a:prstClr val="black"/>
                </a:solidFill>
                <a:effectLst/>
                <a:uLnTx/>
                <a:uFillTx/>
                <a:latin typeface="Calibri" charset="0"/>
                <a:ea typeface="MS PGothic" charset="-128"/>
                <a:cs typeface="+mn-cs"/>
              </a:rPr>
              <a:t>innovative new solution </a:t>
            </a:r>
            <a:r>
              <a:rPr kumimoji="0" lang="en-US" altLang="en-US" sz="2000" b="0" i="0" u="none" strike="noStrike" kern="1200" cap="none" spc="0" normalizeH="0" baseline="0" noProof="0" dirty="0">
                <a:ln>
                  <a:noFill/>
                </a:ln>
                <a:solidFill>
                  <a:prstClr val="black"/>
                </a:solidFill>
                <a:effectLst/>
                <a:uLnTx/>
                <a:uFillTx/>
                <a:latin typeface="Calibri" charset="0"/>
                <a:ea typeface="MS PGothic" charset="-128"/>
                <a:cs typeface="+mn-cs"/>
              </a:rPr>
              <a:t>out in the world.</a:t>
            </a:r>
          </a:p>
        </p:txBody>
      </p:sp>
      <p:sp>
        <p:nvSpPr>
          <p:cNvPr id="206851" name="Rectangle 4"/>
          <p:cNvSpPr>
            <a:spLocks noChangeArrowheads="1"/>
          </p:cNvSpPr>
          <p:nvPr/>
        </p:nvSpPr>
        <p:spPr bwMode="auto">
          <a:xfrm>
            <a:off x="1524000" y="6642100"/>
            <a:ext cx="21732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hlinkClick r:id="rId2"/>
              </a:rPr>
              <a:t>www.designkit.org/human-centered-design</a:t>
            </a:r>
            <a:r>
              <a:rPr kumimoji="0" lang="en-US" altLang="en-US" sz="800" b="0" i="0" u="none" strike="noStrike" kern="1200" cap="none" spc="0" normalizeH="0" baseline="0" noProof="0">
                <a:ln>
                  <a:noFill/>
                </a:ln>
                <a:solidFill>
                  <a:prstClr val="black"/>
                </a:solidFill>
                <a:effectLst/>
                <a:uLnTx/>
                <a:uFillTx/>
                <a:latin typeface="Arial" charset="0"/>
                <a:ea typeface="MS PGothic" charset="-128"/>
                <a:cs typeface="+mn-cs"/>
              </a:rPr>
              <a:t> </a:t>
            </a:r>
          </a:p>
        </p:txBody>
      </p:sp>
      <p:sp>
        <p:nvSpPr>
          <p:cNvPr id="8" name="Title 1"/>
          <p:cNvSpPr txBox="1">
            <a:spLocks/>
          </p:cNvSpPr>
          <p:nvPr/>
        </p:nvSpPr>
        <p:spPr bwMode="auto">
          <a:xfrm>
            <a:off x="1524000" y="777876"/>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1pPr>
            <a:lvl2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2pPr>
            <a:lvl3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3pPr>
            <a:lvl4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4pPr>
            <a:lvl5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5pPr>
            <a:lvl6pPr marL="457200" algn="ctr" rtl="0" fontAlgn="base">
              <a:spcBef>
                <a:spcPct val="0"/>
              </a:spcBef>
              <a:spcAft>
                <a:spcPct val="0"/>
              </a:spcAft>
              <a:defRPr sz="2400">
                <a:solidFill>
                  <a:schemeClr val="tx2"/>
                </a:solidFill>
                <a:latin typeface="Arial" pitchFamily="-110" charset="0"/>
              </a:defRPr>
            </a:lvl6pPr>
            <a:lvl7pPr marL="914400" algn="ctr" rtl="0" fontAlgn="base">
              <a:spcBef>
                <a:spcPct val="0"/>
              </a:spcBef>
              <a:spcAft>
                <a:spcPct val="0"/>
              </a:spcAft>
              <a:defRPr sz="2400">
                <a:solidFill>
                  <a:schemeClr val="tx2"/>
                </a:solidFill>
                <a:latin typeface="Arial" pitchFamily="-110" charset="0"/>
              </a:defRPr>
            </a:lvl7pPr>
            <a:lvl8pPr marL="1371600" algn="ctr" rtl="0" fontAlgn="base">
              <a:spcBef>
                <a:spcPct val="0"/>
              </a:spcBef>
              <a:spcAft>
                <a:spcPct val="0"/>
              </a:spcAft>
              <a:defRPr sz="2400">
                <a:solidFill>
                  <a:schemeClr val="tx2"/>
                </a:solidFill>
                <a:latin typeface="Arial" pitchFamily="-110" charset="0"/>
              </a:defRPr>
            </a:lvl8pPr>
            <a:lvl9pPr marL="1828800" algn="ctr" rtl="0" fontAlgn="base">
              <a:spcBef>
                <a:spcPct val="0"/>
              </a:spcBef>
              <a:spcAft>
                <a:spcPct val="0"/>
              </a:spcAft>
              <a:defRPr sz="2400">
                <a:solidFill>
                  <a:schemeClr val="tx2"/>
                </a:solidFill>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36699"/>
                </a:solidFill>
                <a:effectLst/>
                <a:uLnTx/>
                <a:uFillTx/>
                <a:latin typeface="Calibri" panose="020F0502020204030204" pitchFamily="34" charset="0"/>
                <a:ea typeface="MS PGothic" pitchFamily="34" charset="-128"/>
              </a:rPr>
              <a:t>Customer-Centered Design</a:t>
            </a:r>
            <a:endParaRPr kumimoji="0" lang="en-US" altLang="en-US" sz="3600" b="1" i="0" u="none" strike="noStrike" kern="0" cap="none" spc="0" normalizeH="0" baseline="0" noProof="0" dirty="0">
              <a:ln>
                <a:noFill/>
              </a:ln>
              <a:solidFill>
                <a:srgbClr val="336699"/>
              </a:solidFill>
              <a:effectLst/>
              <a:uLnTx/>
              <a:uFillTx/>
              <a:latin typeface="Calibri" panose="020F0502020204030204" pitchFamily="34" charset="0"/>
              <a:ea typeface="MS PGothic" pitchFamily="34" charset="-128"/>
            </a:endParaRPr>
          </a:p>
        </p:txBody>
      </p:sp>
      <p:sp>
        <p:nvSpPr>
          <p:cNvPr id="6" name="Rectangle 22"/>
          <p:cNvSpPr>
            <a:spLocks noChangeArrowheads="1"/>
          </p:cNvSpPr>
          <p:nvPr/>
        </p:nvSpPr>
        <p:spPr bwMode="auto">
          <a:xfrm>
            <a:off x="2946400" y="46039"/>
            <a:ext cx="9144000" cy="120015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a:ln>
                  <a:noFill/>
                </a:ln>
                <a:solidFill>
                  <a:srgbClr val="FFCC00"/>
                </a:solidFill>
                <a:effectLst/>
                <a:uLnTx/>
                <a:uFillTx/>
                <a:latin typeface="Calibri" charset="0"/>
                <a:ea typeface="MS PGothic" charset="-128"/>
                <a:cs typeface="+mn-cs"/>
              </a:rPr>
              <a:t>WIOA: Customer-Centered Design</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600" b="1" i="1" u="none" strike="noStrike" kern="1200" cap="none" spc="0" normalizeH="0" baseline="0" noProof="0" dirty="0">
              <a:ln>
                <a:noFill/>
              </a:ln>
              <a:solidFill>
                <a:srgbClr val="FFCC00"/>
              </a:solidFill>
              <a:effectLst/>
              <a:uLnTx/>
              <a:uFillTx/>
              <a:latin typeface="Calibri" charset="0"/>
              <a:ea typeface="MS PGothic" charset="-128"/>
              <a:cs typeface="+mn-cs"/>
            </a:endParaRPr>
          </a:p>
        </p:txBody>
      </p:sp>
      <p:sp>
        <p:nvSpPr>
          <p:cNvPr id="2" name="Rectangle 1"/>
          <p:cNvSpPr/>
          <p:nvPr/>
        </p:nvSpPr>
        <p:spPr>
          <a:xfrm>
            <a:off x="529390" y="5199112"/>
            <a:ext cx="1130968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“You have to feed forward if you want feedback.” – Matt Kahn</a:t>
            </a:r>
          </a:p>
        </p:txBody>
      </p:sp>
    </p:spTree>
    <p:extLst>
      <p:ext uri="{BB962C8B-B14F-4D97-AF65-F5344CB8AC3E}">
        <p14:creationId xmlns:p14="http://schemas.microsoft.com/office/powerpoint/2010/main" val="1864598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Picture 15" descr="http://www.waynesbedding.com/wp-content/uploads/2013/10/tempur-pedic-log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23213" y="1350964"/>
            <a:ext cx="38354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9" descr="http://www.blogher.com/files/Swiffer-clos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56438" y="2347913"/>
            <a:ext cx="28575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1"/>
          <p:cNvSpPr txBox="1">
            <a:spLocks noChangeArrowheads="1"/>
          </p:cNvSpPr>
          <p:nvPr/>
        </p:nvSpPr>
        <p:spPr bwMode="auto">
          <a:xfrm>
            <a:off x="3886201" y="1600200"/>
            <a:ext cx="49053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12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1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ea typeface="MS PGothic" panose="020B0600070205080204" pitchFamily="34" charset="-128"/>
              </a:defRPr>
            </a:lvl9pPr>
          </a:lstStyle>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Swiffer</a:t>
            </a:r>
          </a:p>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Tempur-Pedic</a:t>
            </a: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NBC’s Today Show </a:t>
            </a:r>
          </a:p>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IKEA’s 2025 Kitchen</a:t>
            </a:r>
          </a:p>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Apple’s First Mouse</a:t>
            </a:r>
          </a:p>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Stand-Up Toothpaste Tube</a:t>
            </a:r>
          </a:p>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Bank of America: Keep the Change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37892" name="Picture 5" descr="http://www.ideo.com/images/uploads/work/slides/Concept-Kitchen-2025-at-IKEA-Temporary-2_1252px.jpg"/>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62614" y="4090845"/>
            <a:ext cx="327818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7" descr="http://ecx.images-amazon.com/images/I/41CVY6BY8EL.jpg"/>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23082" y="446089"/>
            <a:ext cx="67151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1" descr="http://dynamis.no/wp-content/uploads/2014/01/1984-Apple-Macintosh-Mouse.jpg"/>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644983" y="2877343"/>
            <a:ext cx="8382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3" descr="http://media2.wptv.com/photo/2011/04/08/xtoday_20110408130749_320_240.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582694" y="3757615"/>
            <a:ext cx="277812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7" descr="http://www.hustlermoneyblog.com/wp-content/uploads/2010/03/Keep-the-Chang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96220" y="1852615"/>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bwMode="auto">
          <a:xfrm>
            <a:off x="1981200" y="777876"/>
            <a:ext cx="82296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1pPr>
            <a:lvl2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2pPr>
            <a:lvl3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3pPr>
            <a:lvl4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4pPr>
            <a:lvl5pPr algn="ctr" rtl="0" eaLnBrk="0" fontAlgn="base" hangingPunct="0">
              <a:spcBef>
                <a:spcPct val="0"/>
              </a:spcBef>
              <a:spcAft>
                <a:spcPct val="0"/>
              </a:spcAft>
              <a:defRPr sz="3600" b="1">
                <a:solidFill>
                  <a:srgbClr val="336699"/>
                </a:solidFill>
                <a:latin typeface="Calibri" panose="020F0502020204030204" pitchFamily="34" charset="0"/>
                <a:ea typeface="MS PGothic" pitchFamily="34" charset="-128"/>
                <a:cs typeface="MS PGothic" pitchFamily="34" charset="-128"/>
              </a:defRPr>
            </a:lvl5pPr>
            <a:lvl6pPr marL="457200" algn="ctr" rtl="0" fontAlgn="base">
              <a:spcBef>
                <a:spcPct val="0"/>
              </a:spcBef>
              <a:spcAft>
                <a:spcPct val="0"/>
              </a:spcAft>
              <a:defRPr sz="2400">
                <a:solidFill>
                  <a:schemeClr val="tx2"/>
                </a:solidFill>
                <a:latin typeface="Arial" pitchFamily="-110" charset="0"/>
              </a:defRPr>
            </a:lvl6pPr>
            <a:lvl7pPr marL="914400" algn="ctr" rtl="0" fontAlgn="base">
              <a:spcBef>
                <a:spcPct val="0"/>
              </a:spcBef>
              <a:spcAft>
                <a:spcPct val="0"/>
              </a:spcAft>
              <a:defRPr sz="2400">
                <a:solidFill>
                  <a:schemeClr val="tx2"/>
                </a:solidFill>
                <a:latin typeface="Arial" pitchFamily="-110" charset="0"/>
              </a:defRPr>
            </a:lvl7pPr>
            <a:lvl8pPr marL="1371600" algn="ctr" rtl="0" fontAlgn="base">
              <a:spcBef>
                <a:spcPct val="0"/>
              </a:spcBef>
              <a:spcAft>
                <a:spcPct val="0"/>
              </a:spcAft>
              <a:defRPr sz="2400">
                <a:solidFill>
                  <a:schemeClr val="tx2"/>
                </a:solidFill>
                <a:latin typeface="Arial" pitchFamily="-110" charset="0"/>
              </a:defRPr>
            </a:lvl8pPr>
            <a:lvl9pPr marL="1828800" algn="ctr" rtl="0" fontAlgn="base">
              <a:spcBef>
                <a:spcPct val="0"/>
              </a:spcBef>
              <a:spcAft>
                <a:spcPct val="0"/>
              </a:spcAft>
              <a:defRPr sz="2400">
                <a:solidFill>
                  <a:schemeClr val="tx2"/>
                </a:solidFill>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336699"/>
                </a:solidFill>
                <a:effectLst/>
                <a:uLnTx/>
                <a:uFillTx/>
                <a:latin typeface="Calibri" panose="020F0502020204030204" pitchFamily="34" charset="0"/>
                <a:ea typeface="MS PGothic" pitchFamily="34" charset="-128"/>
              </a:rPr>
              <a:t>Examples of Customer-Design</a:t>
            </a:r>
          </a:p>
        </p:txBody>
      </p:sp>
      <p:sp>
        <p:nvSpPr>
          <p:cNvPr id="12" name="Rectangle 22"/>
          <p:cNvSpPr>
            <a:spLocks noChangeArrowheads="1"/>
          </p:cNvSpPr>
          <p:nvPr/>
        </p:nvSpPr>
        <p:spPr bwMode="auto">
          <a:xfrm>
            <a:off x="2946400" y="46039"/>
            <a:ext cx="9144000" cy="120015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defRPr>
            </a:lvl1pPr>
            <a:lvl2pPr marL="742950" indent="-285750">
              <a:spcBef>
                <a:spcPct val="20000"/>
              </a:spcBef>
              <a:buChar char="–"/>
              <a:defRPr sz="2800">
                <a:solidFill>
                  <a:schemeClr val="tx1"/>
                </a:solidFill>
                <a:latin typeface="Calibri" charset="0"/>
                <a:ea typeface="MS PGothic" charset="-128"/>
              </a:defRPr>
            </a:lvl2pPr>
            <a:lvl3pPr marL="1143000" indent="-228600">
              <a:spcBef>
                <a:spcPct val="20000"/>
              </a:spcBef>
              <a:buChar char="•"/>
              <a:defRPr sz="2400">
                <a:solidFill>
                  <a:schemeClr val="tx1"/>
                </a:solidFill>
                <a:latin typeface="Calibri" charset="0"/>
                <a:ea typeface="MS PGothic" charset="-128"/>
              </a:defRPr>
            </a:lvl3pPr>
            <a:lvl4pPr marL="1600200" indent="-228600">
              <a:spcBef>
                <a:spcPct val="20000"/>
              </a:spcBef>
              <a:buChar char="–"/>
              <a:defRPr sz="1200">
                <a:solidFill>
                  <a:schemeClr val="tx1"/>
                </a:solidFill>
                <a:latin typeface="Calibri" charset="0"/>
                <a:ea typeface="MS PGothic" charset="-128"/>
              </a:defRPr>
            </a:lvl4pPr>
            <a:lvl5pPr marL="2057400" indent="-228600">
              <a:spcBef>
                <a:spcPct val="20000"/>
              </a:spcBef>
              <a:buChar char="»"/>
              <a:defRPr sz="1000">
                <a:solidFill>
                  <a:schemeClr val="tx1"/>
                </a:solidFill>
                <a:latin typeface="Calibri" charset="0"/>
                <a:ea typeface="MS PGothic" charset="-128"/>
              </a:defRPr>
            </a:lvl5pPr>
            <a:lvl6pPr marL="2514600" indent="-228600" eaLnBrk="0" fontAlgn="base" hangingPunct="0">
              <a:spcBef>
                <a:spcPct val="20000"/>
              </a:spcBef>
              <a:spcAft>
                <a:spcPct val="0"/>
              </a:spcAft>
              <a:buChar char="»"/>
              <a:defRPr sz="1000">
                <a:solidFill>
                  <a:schemeClr val="tx1"/>
                </a:solidFill>
                <a:latin typeface="Calibri" charset="0"/>
                <a:ea typeface="MS PGothic" charset="-128"/>
              </a:defRPr>
            </a:lvl6pPr>
            <a:lvl7pPr marL="2971800" indent="-228600" eaLnBrk="0" fontAlgn="base" hangingPunct="0">
              <a:spcBef>
                <a:spcPct val="20000"/>
              </a:spcBef>
              <a:spcAft>
                <a:spcPct val="0"/>
              </a:spcAft>
              <a:buChar char="»"/>
              <a:defRPr sz="1000">
                <a:solidFill>
                  <a:schemeClr val="tx1"/>
                </a:solidFill>
                <a:latin typeface="Calibri" charset="0"/>
                <a:ea typeface="MS PGothic" charset="-128"/>
              </a:defRPr>
            </a:lvl7pPr>
            <a:lvl8pPr marL="3429000" indent="-228600" eaLnBrk="0" fontAlgn="base" hangingPunct="0">
              <a:spcBef>
                <a:spcPct val="20000"/>
              </a:spcBef>
              <a:spcAft>
                <a:spcPct val="0"/>
              </a:spcAft>
              <a:buChar char="»"/>
              <a:defRPr sz="1000">
                <a:solidFill>
                  <a:schemeClr val="tx1"/>
                </a:solidFill>
                <a:latin typeface="Calibri" charset="0"/>
                <a:ea typeface="MS PGothic" charset="-128"/>
              </a:defRPr>
            </a:lvl8pPr>
            <a:lvl9pPr marL="3886200" indent="-228600" eaLnBrk="0" fontAlgn="base" hangingPunct="0">
              <a:spcBef>
                <a:spcPct val="20000"/>
              </a:spcBef>
              <a:spcAft>
                <a:spcPct val="0"/>
              </a:spcAft>
              <a:buChar char="»"/>
              <a:defRPr sz="10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a:ln>
                  <a:noFill/>
                </a:ln>
                <a:solidFill>
                  <a:srgbClr val="FFCC00"/>
                </a:solidFill>
                <a:effectLst/>
                <a:uLnTx/>
                <a:uFillTx/>
                <a:latin typeface="Calibri" charset="0"/>
                <a:ea typeface="MS PGothic" charset="-128"/>
                <a:cs typeface="+mn-cs"/>
              </a:rPr>
              <a:t>WIOA: Customer-Centered Design</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600" b="1" i="1" u="none" strike="noStrike" kern="1200" cap="none" spc="0" normalizeH="0" baseline="0" noProof="0" dirty="0">
              <a:ln>
                <a:noFill/>
              </a:ln>
              <a:solidFill>
                <a:srgbClr val="FFCC00"/>
              </a:solidFill>
              <a:effectLst/>
              <a:uLnTx/>
              <a:uFillTx/>
              <a:latin typeface="Calibri" charset="0"/>
              <a:ea typeface="MS PGothic" charset="-128"/>
              <a:cs typeface="+mn-cs"/>
            </a:endParaRPr>
          </a:p>
        </p:txBody>
      </p:sp>
    </p:spTree>
    <p:extLst>
      <p:ext uri="{BB962C8B-B14F-4D97-AF65-F5344CB8AC3E}">
        <p14:creationId xmlns:p14="http://schemas.microsoft.com/office/powerpoint/2010/main" val="652007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 calcmode="lin" valueType="num">
                                      <p:cBhvr>
                                        <p:cTn id="7" dur="1000" fill="hold"/>
                                        <p:tgtEl>
                                          <p:spTgt spid="37893"/>
                                        </p:tgtEl>
                                        <p:attrNameLst>
                                          <p:attrName>ppt_w</p:attrName>
                                        </p:attrNameLst>
                                      </p:cBhvr>
                                      <p:tavLst>
                                        <p:tav tm="0">
                                          <p:val>
                                            <p:fltVal val="0"/>
                                          </p:val>
                                        </p:tav>
                                        <p:tav tm="100000">
                                          <p:val>
                                            <p:strVal val="#ppt_w"/>
                                          </p:val>
                                        </p:tav>
                                      </p:tavLst>
                                    </p:anim>
                                    <p:anim calcmode="lin" valueType="num">
                                      <p:cBhvr>
                                        <p:cTn id="8" dur="1000" fill="hold"/>
                                        <p:tgtEl>
                                          <p:spTgt spid="37893"/>
                                        </p:tgtEl>
                                        <p:attrNameLst>
                                          <p:attrName>ppt_h</p:attrName>
                                        </p:attrNameLst>
                                      </p:cBhvr>
                                      <p:tavLst>
                                        <p:tav tm="0">
                                          <p:val>
                                            <p:fltVal val="0"/>
                                          </p:val>
                                        </p:tav>
                                        <p:tav tm="100000">
                                          <p:val>
                                            <p:strVal val="#ppt_h"/>
                                          </p:val>
                                        </p:tav>
                                      </p:tavLst>
                                    </p:anim>
                                    <p:anim calcmode="lin" valueType="num">
                                      <p:cBhvr>
                                        <p:cTn id="9" dur="1000" fill="hold"/>
                                        <p:tgtEl>
                                          <p:spTgt spid="37893"/>
                                        </p:tgtEl>
                                        <p:attrNameLst>
                                          <p:attrName>style.rotation</p:attrName>
                                        </p:attrNameLst>
                                      </p:cBhvr>
                                      <p:tavLst>
                                        <p:tav tm="0">
                                          <p:val>
                                            <p:fltVal val="90"/>
                                          </p:val>
                                        </p:tav>
                                        <p:tav tm="100000">
                                          <p:val>
                                            <p:fltVal val="0"/>
                                          </p:val>
                                        </p:tav>
                                      </p:tavLst>
                                    </p:anim>
                                    <p:animEffect transition="in" filter="fade">
                                      <p:cBhvr>
                                        <p:cTn id="10" dur="1000"/>
                                        <p:tgtEl>
                                          <p:spTgt spid="3789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childTnLst>
                                    <p:set>
                                      <p:cBhvr>
                                        <p:cTn id="13" dur="1" fill="hold">
                                          <p:stCondLst>
                                            <p:cond delay="0"/>
                                          </p:stCondLst>
                                        </p:cTn>
                                        <p:tgtEl>
                                          <p:spTgt spid="37898"/>
                                        </p:tgtEl>
                                        <p:attrNameLst>
                                          <p:attrName>style.visibility</p:attrName>
                                        </p:attrNameLst>
                                      </p:cBhvr>
                                      <p:to>
                                        <p:strVal val="visible"/>
                                      </p:to>
                                    </p:set>
                                    <p:anim calcmode="lin" valueType="num">
                                      <p:cBhvr>
                                        <p:cTn id="14" dur="1000" fill="hold"/>
                                        <p:tgtEl>
                                          <p:spTgt spid="37898"/>
                                        </p:tgtEl>
                                        <p:attrNameLst>
                                          <p:attrName>ppt_w</p:attrName>
                                        </p:attrNameLst>
                                      </p:cBhvr>
                                      <p:tavLst>
                                        <p:tav tm="0">
                                          <p:val>
                                            <p:fltVal val="0"/>
                                          </p:val>
                                        </p:tav>
                                        <p:tav tm="100000">
                                          <p:val>
                                            <p:strVal val="#ppt_w"/>
                                          </p:val>
                                        </p:tav>
                                      </p:tavLst>
                                    </p:anim>
                                    <p:anim calcmode="lin" valueType="num">
                                      <p:cBhvr>
                                        <p:cTn id="15" dur="1000" fill="hold"/>
                                        <p:tgtEl>
                                          <p:spTgt spid="37898"/>
                                        </p:tgtEl>
                                        <p:attrNameLst>
                                          <p:attrName>ppt_h</p:attrName>
                                        </p:attrNameLst>
                                      </p:cBhvr>
                                      <p:tavLst>
                                        <p:tav tm="0">
                                          <p:val>
                                            <p:fltVal val="0"/>
                                          </p:val>
                                        </p:tav>
                                        <p:tav tm="100000">
                                          <p:val>
                                            <p:strVal val="#ppt_h"/>
                                          </p:val>
                                        </p:tav>
                                      </p:tavLst>
                                    </p:anim>
                                    <p:anim calcmode="lin" valueType="num">
                                      <p:cBhvr>
                                        <p:cTn id="16" dur="1000" fill="hold"/>
                                        <p:tgtEl>
                                          <p:spTgt spid="37898"/>
                                        </p:tgtEl>
                                        <p:attrNameLst>
                                          <p:attrName>style.rotation</p:attrName>
                                        </p:attrNameLst>
                                      </p:cBhvr>
                                      <p:tavLst>
                                        <p:tav tm="0">
                                          <p:val>
                                            <p:fltVal val="90"/>
                                          </p:val>
                                        </p:tav>
                                        <p:tav tm="100000">
                                          <p:val>
                                            <p:fltVal val="0"/>
                                          </p:val>
                                        </p:tav>
                                      </p:tavLst>
                                    </p:anim>
                                    <p:animEffect transition="in" filter="fade">
                                      <p:cBhvr>
                                        <p:cTn id="17" dur="1000"/>
                                        <p:tgtEl>
                                          <p:spTgt spid="37898"/>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childTnLst>
                                    <p:set>
                                      <p:cBhvr>
                                        <p:cTn id="20" dur="1" fill="hold">
                                          <p:stCondLst>
                                            <p:cond delay="0"/>
                                          </p:stCondLst>
                                        </p:cTn>
                                        <p:tgtEl>
                                          <p:spTgt spid="37892"/>
                                        </p:tgtEl>
                                        <p:attrNameLst>
                                          <p:attrName>style.visibility</p:attrName>
                                        </p:attrNameLst>
                                      </p:cBhvr>
                                      <p:to>
                                        <p:strVal val="visible"/>
                                      </p:to>
                                    </p:set>
                                    <p:anim calcmode="lin" valueType="num">
                                      <p:cBhvr>
                                        <p:cTn id="21" dur="1000" fill="hold"/>
                                        <p:tgtEl>
                                          <p:spTgt spid="37892"/>
                                        </p:tgtEl>
                                        <p:attrNameLst>
                                          <p:attrName>ppt_w</p:attrName>
                                        </p:attrNameLst>
                                      </p:cBhvr>
                                      <p:tavLst>
                                        <p:tav tm="0">
                                          <p:val>
                                            <p:fltVal val="0"/>
                                          </p:val>
                                        </p:tav>
                                        <p:tav tm="100000">
                                          <p:val>
                                            <p:strVal val="#ppt_w"/>
                                          </p:val>
                                        </p:tav>
                                      </p:tavLst>
                                    </p:anim>
                                    <p:anim calcmode="lin" valueType="num">
                                      <p:cBhvr>
                                        <p:cTn id="22" dur="1000" fill="hold"/>
                                        <p:tgtEl>
                                          <p:spTgt spid="37892"/>
                                        </p:tgtEl>
                                        <p:attrNameLst>
                                          <p:attrName>ppt_h</p:attrName>
                                        </p:attrNameLst>
                                      </p:cBhvr>
                                      <p:tavLst>
                                        <p:tav tm="0">
                                          <p:val>
                                            <p:fltVal val="0"/>
                                          </p:val>
                                        </p:tav>
                                        <p:tav tm="100000">
                                          <p:val>
                                            <p:strVal val="#ppt_h"/>
                                          </p:val>
                                        </p:tav>
                                      </p:tavLst>
                                    </p:anim>
                                    <p:anim calcmode="lin" valueType="num">
                                      <p:cBhvr>
                                        <p:cTn id="23" dur="1000" fill="hold"/>
                                        <p:tgtEl>
                                          <p:spTgt spid="37892"/>
                                        </p:tgtEl>
                                        <p:attrNameLst>
                                          <p:attrName>style.rotation</p:attrName>
                                        </p:attrNameLst>
                                      </p:cBhvr>
                                      <p:tavLst>
                                        <p:tav tm="0">
                                          <p:val>
                                            <p:fltVal val="90"/>
                                          </p:val>
                                        </p:tav>
                                        <p:tav tm="100000">
                                          <p:val>
                                            <p:fltVal val="0"/>
                                          </p:val>
                                        </p:tav>
                                      </p:tavLst>
                                    </p:anim>
                                    <p:animEffect transition="in" filter="fade">
                                      <p:cBhvr>
                                        <p:cTn id="24" dur="1000"/>
                                        <p:tgtEl>
                                          <p:spTgt spid="37892"/>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childTnLst>
                                    <p:set>
                                      <p:cBhvr>
                                        <p:cTn id="27" dur="1" fill="hold">
                                          <p:stCondLst>
                                            <p:cond delay="0"/>
                                          </p:stCondLst>
                                        </p:cTn>
                                        <p:tgtEl>
                                          <p:spTgt spid="37897"/>
                                        </p:tgtEl>
                                        <p:attrNameLst>
                                          <p:attrName>style.visibility</p:attrName>
                                        </p:attrNameLst>
                                      </p:cBhvr>
                                      <p:to>
                                        <p:strVal val="visible"/>
                                      </p:to>
                                    </p:set>
                                    <p:anim calcmode="lin" valueType="num">
                                      <p:cBhvr>
                                        <p:cTn id="28" dur="1000" fill="hold"/>
                                        <p:tgtEl>
                                          <p:spTgt spid="37897"/>
                                        </p:tgtEl>
                                        <p:attrNameLst>
                                          <p:attrName>ppt_w</p:attrName>
                                        </p:attrNameLst>
                                      </p:cBhvr>
                                      <p:tavLst>
                                        <p:tav tm="0">
                                          <p:val>
                                            <p:fltVal val="0"/>
                                          </p:val>
                                        </p:tav>
                                        <p:tav tm="100000">
                                          <p:val>
                                            <p:strVal val="#ppt_w"/>
                                          </p:val>
                                        </p:tav>
                                      </p:tavLst>
                                    </p:anim>
                                    <p:anim calcmode="lin" valueType="num">
                                      <p:cBhvr>
                                        <p:cTn id="29" dur="1000" fill="hold"/>
                                        <p:tgtEl>
                                          <p:spTgt spid="37897"/>
                                        </p:tgtEl>
                                        <p:attrNameLst>
                                          <p:attrName>ppt_h</p:attrName>
                                        </p:attrNameLst>
                                      </p:cBhvr>
                                      <p:tavLst>
                                        <p:tav tm="0">
                                          <p:val>
                                            <p:fltVal val="0"/>
                                          </p:val>
                                        </p:tav>
                                        <p:tav tm="100000">
                                          <p:val>
                                            <p:strVal val="#ppt_h"/>
                                          </p:val>
                                        </p:tav>
                                      </p:tavLst>
                                    </p:anim>
                                    <p:anim calcmode="lin" valueType="num">
                                      <p:cBhvr>
                                        <p:cTn id="30" dur="1000" fill="hold"/>
                                        <p:tgtEl>
                                          <p:spTgt spid="37897"/>
                                        </p:tgtEl>
                                        <p:attrNameLst>
                                          <p:attrName>style.rotation</p:attrName>
                                        </p:attrNameLst>
                                      </p:cBhvr>
                                      <p:tavLst>
                                        <p:tav tm="0">
                                          <p:val>
                                            <p:fltVal val="90"/>
                                          </p:val>
                                        </p:tav>
                                        <p:tav tm="100000">
                                          <p:val>
                                            <p:fltVal val="0"/>
                                          </p:val>
                                        </p:tav>
                                      </p:tavLst>
                                    </p:anim>
                                    <p:animEffect transition="in" filter="fade">
                                      <p:cBhvr>
                                        <p:cTn id="31" dur="1000"/>
                                        <p:tgtEl>
                                          <p:spTgt spid="37897"/>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childTnLst>
                                    <p:set>
                                      <p:cBhvr>
                                        <p:cTn id="34" dur="1" fill="hold">
                                          <p:stCondLst>
                                            <p:cond delay="0"/>
                                          </p:stCondLst>
                                        </p:cTn>
                                        <p:tgtEl>
                                          <p:spTgt spid="37894"/>
                                        </p:tgtEl>
                                        <p:attrNameLst>
                                          <p:attrName>style.visibility</p:attrName>
                                        </p:attrNameLst>
                                      </p:cBhvr>
                                      <p:to>
                                        <p:strVal val="visible"/>
                                      </p:to>
                                    </p:set>
                                    <p:anim calcmode="lin" valueType="num">
                                      <p:cBhvr>
                                        <p:cTn id="35" dur="1000" fill="hold"/>
                                        <p:tgtEl>
                                          <p:spTgt spid="37894"/>
                                        </p:tgtEl>
                                        <p:attrNameLst>
                                          <p:attrName>ppt_w</p:attrName>
                                        </p:attrNameLst>
                                      </p:cBhvr>
                                      <p:tavLst>
                                        <p:tav tm="0">
                                          <p:val>
                                            <p:fltVal val="0"/>
                                          </p:val>
                                        </p:tav>
                                        <p:tav tm="100000">
                                          <p:val>
                                            <p:strVal val="#ppt_w"/>
                                          </p:val>
                                        </p:tav>
                                      </p:tavLst>
                                    </p:anim>
                                    <p:anim calcmode="lin" valueType="num">
                                      <p:cBhvr>
                                        <p:cTn id="36" dur="1000" fill="hold"/>
                                        <p:tgtEl>
                                          <p:spTgt spid="37894"/>
                                        </p:tgtEl>
                                        <p:attrNameLst>
                                          <p:attrName>ppt_h</p:attrName>
                                        </p:attrNameLst>
                                      </p:cBhvr>
                                      <p:tavLst>
                                        <p:tav tm="0">
                                          <p:val>
                                            <p:fltVal val="0"/>
                                          </p:val>
                                        </p:tav>
                                        <p:tav tm="100000">
                                          <p:val>
                                            <p:strVal val="#ppt_h"/>
                                          </p:val>
                                        </p:tav>
                                      </p:tavLst>
                                    </p:anim>
                                    <p:anim calcmode="lin" valueType="num">
                                      <p:cBhvr>
                                        <p:cTn id="37" dur="1000" fill="hold"/>
                                        <p:tgtEl>
                                          <p:spTgt spid="37894"/>
                                        </p:tgtEl>
                                        <p:attrNameLst>
                                          <p:attrName>style.rotation</p:attrName>
                                        </p:attrNameLst>
                                      </p:cBhvr>
                                      <p:tavLst>
                                        <p:tav tm="0">
                                          <p:val>
                                            <p:fltVal val="90"/>
                                          </p:val>
                                        </p:tav>
                                        <p:tav tm="100000">
                                          <p:val>
                                            <p:fltVal val="0"/>
                                          </p:val>
                                        </p:tav>
                                      </p:tavLst>
                                    </p:anim>
                                    <p:animEffect transition="in" filter="fade">
                                      <p:cBhvr>
                                        <p:cTn id="38" dur="1000"/>
                                        <p:tgtEl>
                                          <p:spTgt spid="37894"/>
                                        </p:tgtEl>
                                      </p:cBhvr>
                                    </p:animEffect>
                                  </p:childTnLst>
                                </p:cTn>
                              </p:par>
                            </p:childTnLst>
                          </p:cTn>
                        </p:par>
                        <p:par>
                          <p:cTn id="39" fill="hold" nodeType="afterGroup">
                            <p:stCondLst>
                              <p:cond delay="5000"/>
                            </p:stCondLst>
                            <p:childTnLst>
                              <p:par>
                                <p:cTn id="40" presetID="31" presetClass="entr" presetSubtype="0" fill="hold" nodeType="afterEffect">
                                  <p:stCondLst>
                                    <p:cond delay="0"/>
                                  </p:stCondLst>
                                  <p:childTnLst>
                                    <p:set>
                                      <p:cBhvr>
                                        <p:cTn id="41" dur="1" fill="hold">
                                          <p:stCondLst>
                                            <p:cond delay="0"/>
                                          </p:stCondLst>
                                        </p:cTn>
                                        <p:tgtEl>
                                          <p:spTgt spid="37895"/>
                                        </p:tgtEl>
                                        <p:attrNameLst>
                                          <p:attrName>style.visibility</p:attrName>
                                        </p:attrNameLst>
                                      </p:cBhvr>
                                      <p:to>
                                        <p:strVal val="visible"/>
                                      </p:to>
                                    </p:set>
                                    <p:anim calcmode="lin" valueType="num">
                                      <p:cBhvr>
                                        <p:cTn id="42" dur="1000" fill="hold"/>
                                        <p:tgtEl>
                                          <p:spTgt spid="37895"/>
                                        </p:tgtEl>
                                        <p:attrNameLst>
                                          <p:attrName>ppt_w</p:attrName>
                                        </p:attrNameLst>
                                      </p:cBhvr>
                                      <p:tavLst>
                                        <p:tav tm="0">
                                          <p:val>
                                            <p:fltVal val="0"/>
                                          </p:val>
                                        </p:tav>
                                        <p:tav tm="100000">
                                          <p:val>
                                            <p:strVal val="#ppt_w"/>
                                          </p:val>
                                        </p:tav>
                                      </p:tavLst>
                                    </p:anim>
                                    <p:anim calcmode="lin" valueType="num">
                                      <p:cBhvr>
                                        <p:cTn id="43" dur="1000" fill="hold"/>
                                        <p:tgtEl>
                                          <p:spTgt spid="37895"/>
                                        </p:tgtEl>
                                        <p:attrNameLst>
                                          <p:attrName>ppt_h</p:attrName>
                                        </p:attrNameLst>
                                      </p:cBhvr>
                                      <p:tavLst>
                                        <p:tav tm="0">
                                          <p:val>
                                            <p:fltVal val="0"/>
                                          </p:val>
                                        </p:tav>
                                        <p:tav tm="100000">
                                          <p:val>
                                            <p:strVal val="#ppt_h"/>
                                          </p:val>
                                        </p:tav>
                                      </p:tavLst>
                                    </p:anim>
                                    <p:anim calcmode="lin" valueType="num">
                                      <p:cBhvr>
                                        <p:cTn id="44" dur="1000" fill="hold"/>
                                        <p:tgtEl>
                                          <p:spTgt spid="37895"/>
                                        </p:tgtEl>
                                        <p:attrNameLst>
                                          <p:attrName>style.rotation</p:attrName>
                                        </p:attrNameLst>
                                      </p:cBhvr>
                                      <p:tavLst>
                                        <p:tav tm="0">
                                          <p:val>
                                            <p:fltVal val="90"/>
                                          </p:val>
                                        </p:tav>
                                        <p:tav tm="100000">
                                          <p:val>
                                            <p:fltVal val="0"/>
                                          </p:val>
                                        </p:tav>
                                      </p:tavLst>
                                    </p:anim>
                                    <p:animEffect transition="in" filter="fade">
                                      <p:cBhvr>
                                        <p:cTn id="45" dur="1000"/>
                                        <p:tgtEl>
                                          <p:spTgt spid="37895"/>
                                        </p:tgtEl>
                                      </p:cBhvr>
                                    </p:animEffect>
                                  </p:childTnLst>
                                </p:cTn>
                              </p:par>
                            </p:childTnLst>
                          </p:cTn>
                        </p:par>
                        <p:par>
                          <p:cTn id="46" fill="hold" nodeType="afterGroup">
                            <p:stCondLst>
                              <p:cond delay="6000"/>
                            </p:stCondLst>
                            <p:childTnLst>
                              <p:par>
                                <p:cTn id="47" presetID="31" presetClass="entr" presetSubtype="0" fill="hold" nodeType="afterEffect">
                                  <p:stCondLst>
                                    <p:cond delay="0"/>
                                  </p:stCondLst>
                                  <p:childTnLst>
                                    <p:set>
                                      <p:cBhvr>
                                        <p:cTn id="48" dur="1" fill="hold">
                                          <p:stCondLst>
                                            <p:cond delay="0"/>
                                          </p:stCondLst>
                                        </p:cTn>
                                        <p:tgtEl>
                                          <p:spTgt spid="37896"/>
                                        </p:tgtEl>
                                        <p:attrNameLst>
                                          <p:attrName>style.visibility</p:attrName>
                                        </p:attrNameLst>
                                      </p:cBhvr>
                                      <p:to>
                                        <p:strVal val="visible"/>
                                      </p:to>
                                    </p:set>
                                    <p:anim calcmode="lin" valueType="num">
                                      <p:cBhvr>
                                        <p:cTn id="49" dur="1000" fill="hold"/>
                                        <p:tgtEl>
                                          <p:spTgt spid="37896"/>
                                        </p:tgtEl>
                                        <p:attrNameLst>
                                          <p:attrName>ppt_w</p:attrName>
                                        </p:attrNameLst>
                                      </p:cBhvr>
                                      <p:tavLst>
                                        <p:tav tm="0">
                                          <p:val>
                                            <p:fltVal val="0"/>
                                          </p:val>
                                        </p:tav>
                                        <p:tav tm="100000">
                                          <p:val>
                                            <p:strVal val="#ppt_w"/>
                                          </p:val>
                                        </p:tav>
                                      </p:tavLst>
                                    </p:anim>
                                    <p:anim calcmode="lin" valueType="num">
                                      <p:cBhvr>
                                        <p:cTn id="50" dur="1000" fill="hold"/>
                                        <p:tgtEl>
                                          <p:spTgt spid="37896"/>
                                        </p:tgtEl>
                                        <p:attrNameLst>
                                          <p:attrName>ppt_h</p:attrName>
                                        </p:attrNameLst>
                                      </p:cBhvr>
                                      <p:tavLst>
                                        <p:tav tm="0">
                                          <p:val>
                                            <p:fltVal val="0"/>
                                          </p:val>
                                        </p:tav>
                                        <p:tav tm="100000">
                                          <p:val>
                                            <p:strVal val="#ppt_h"/>
                                          </p:val>
                                        </p:tav>
                                      </p:tavLst>
                                    </p:anim>
                                    <p:anim calcmode="lin" valueType="num">
                                      <p:cBhvr>
                                        <p:cTn id="51" dur="1000" fill="hold"/>
                                        <p:tgtEl>
                                          <p:spTgt spid="37896"/>
                                        </p:tgtEl>
                                        <p:attrNameLst>
                                          <p:attrName>style.rotation</p:attrName>
                                        </p:attrNameLst>
                                      </p:cBhvr>
                                      <p:tavLst>
                                        <p:tav tm="0">
                                          <p:val>
                                            <p:fltVal val="90"/>
                                          </p:val>
                                        </p:tav>
                                        <p:tav tm="100000">
                                          <p:val>
                                            <p:fltVal val="0"/>
                                          </p:val>
                                        </p:tav>
                                      </p:tavLst>
                                    </p:anim>
                                    <p:animEffect transition="in" filter="fade">
                                      <p:cBhvr>
                                        <p:cTn id="52" dur="1000"/>
                                        <p:tgtEl>
                                          <p:spTgt spid="37896"/>
                                        </p:tgtEl>
                                      </p:cBhvr>
                                    </p:animEffect>
                                  </p:childTnLst>
                                </p:cTn>
                              </p:par>
                            </p:childTnLst>
                          </p:cTn>
                        </p:par>
                        <p:par>
                          <p:cTn id="53" fill="hold" nodeType="afterGroup">
                            <p:stCondLst>
                              <p:cond delay="7000"/>
                            </p:stCondLst>
                            <p:childTnLst>
                              <p:par>
                                <p:cTn id="54" presetID="31" presetClass="entr" presetSubtype="0" fill="hold" grpId="0" nodeType="afterEffect">
                                  <p:stCondLst>
                                    <p:cond delay="0"/>
                                  </p:stCondLst>
                                  <p:childTnLst>
                                    <p:set>
                                      <p:cBhvr>
                                        <p:cTn id="55" dur="1" fill="hold">
                                          <p:stCondLst>
                                            <p:cond delay="0"/>
                                          </p:stCondLst>
                                        </p:cTn>
                                        <p:tgtEl>
                                          <p:spTgt spid="37891"/>
                                        </p:tgtEl>
                                        <p:attrNameLst>
                                          <p:attrName>style.visibility</p:attrName>
                                        </p:attrNameLst>
                                      </p:cBhvr>
                                      <p:to>
                                        <p:strVal val="visible"/>
                                      </p:to>
                                    </p:set>
                                    <p:anim calcmode="lin" valueType="num">
                                      <p:cBhvr>
                                        <p:cTn id="56" dur="1000" fill="hold"/>
                                        <p:tgtEl>
                                          <p:spTgt spid="37891"/>
                                        </p:tgtEl>
                                        <p:attrNameLst>
                                          <p:attrName>ppt_w</p:attrName>
                                        </p:attrNameLst>
                                      </p:cBhvr>
                                      <p:tavLst>
                                        <p:tav tm="0">
                                          <p:val>
                                            <p:fltVal val="0"/>
                                          </p:val>
                                        </p:tav>
                                        <p:tav tm="100000">
                                          <p:val>
                                            <p:strVal val="#ppt_w"/>
                                          </p:val>
                                        </p:tav>
                                      </p:tavLst>
                                    </p:anim>
                                    <p:anim calcmode="lin" valueType="num">
                                      <p:cBhvr>
                                        <p:cTn id="57" dur="1000" fill="hold"/>
                                        <p:tgtEl>
                                          <p:spTgt spid="37891"/>
                                        </p:tgtEl>
                                        <p:attrNameLst>
                                          <p:attrName>ppt_h</p:attrName>
                                        </p:attrNameLst>
                                      </p:cBhvr>
                                      <p:tavLst>
                                        <p:tav tm="0">
                                          <p:val>
                                            <p:fltVal val="0"/>
                                          </p:val>
                                        </p:tav>
                                        <p:tav tm="100000">
                                          <p:val>
                                            <p:strVal val="#ppt_h"/>
                                          </p:val>
                                        </p:tav>
                                      </p:tavLst>
                                    </p:anim>
                                    <p:anim calcmode="lin" valueType="num">
                                      <p:cBhvr>
                                        <p:cTn id="58" dur="1000" fill="hold"/>
                                        <p:tgtEl>
                                          <p:spTgt spid="37891"/>
                                        </p:tgtEl>
                                        <p:attrNameLst>
                                          <p:attrName>style.rotation</p:attrName>
                                        </p:attrNameLst>
                                      </p:cBhvr>
                                      <p:tavLst>
                                        <p:tav tm="0">
                                          <p:val>
                                            <p:fltVal val="90"/>
                                          </p:val>
                                        </p:tav>
                                        <p:tav tm="100000">
                                          <p:val>
                                            <p:fltVal val="0"/>
                                          </p:val>
                                        </p:tav>
                                      </p:tavLst>
                                    </p:anim>
                                    <p:animEffect transition="in" filter="fade">
                                      <p:cBhvr>
                                        <p:cTn id="59" dur="10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087225" cy="6172200"/>
          </a:xfrm>
        </p:spPr>
        <p:txBody>
          <a:bodyPr anchor="t">
            <a:noAutofit/>
          </a:bodyPr>
          <a:lstStyle/>
          <a:p>
            <a:r>
              <a:rPr lang="en-US" sz="9600" dirty="0"/>
              <a:t>So . . . </a:t>
            </a:r>
            <a:br>
              <a:rPr lang="en-US" sz="9600" dirty="0"/>
            </a:br>
            <a:r>
              <a:rPr lang="en-US" sz="9600" dirty="0"/>
              <a:t>What does all of this have to do with INNOVATION??</a:t>
            </a:r>
          </a:p>
        </p:txBody>
      </p:sp>
    </p:spTree>
    <p:extLst>
      <p:ext uri="{BB962C8B-B14F-4D97-AF65-F5344CB8AC3E}">
        <p14:creationId xmlns:p14="http://schemas.microsoft.com/office/powerpoint/2010/main" val="19273175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85988"/>
            <a:ext cx="12087225" cy="3986212"/>
          </a:xfrm>
        </p:spPr>
        <p:txBody>
          <a:bodyPr anchor="t">
            <a:noAutofit/>
          </a:bodyPr>
          <a:lstStyle/>
          <a:p>
            <a:r>
              <a:rPr lang="en-US" sz="9600"/>
              <a:t>Follow this logic:</a:t>
            </a:r>
            <a:endParaRPr lang="en-US" sz="9600" dirty="0"/>
          </a:p>
        </p:txBody>
      </p:sp>
    </p:spTree>
    <p:extLst>
      <p:ext uri="{BB962C8B-B14F-4D97-AF65-F5344CB8AC3E}">
        <p14:creationId xmlns:p14="http://schemas.microsoft.com/office/powerpoint/2010/main" val="19300806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57288"/>
            <a:ext cx="12087225" cy="5014912"/>
          </a:xfrm>
        </p:spPr>
        <p:txBody>
          <a:bodyPr anchor="t">
            <a:noAutofit/>
          </a:bodyPr>
          <a:lstStyle/>
          <a:p>
            <a:r>
              <a:rPr lang="en-US" sz="6600" dirty="0"/>
              <a:t>Mistakes aren’t a necessary evil; they are an inevitable consequence of doing something new. </a:t>
            </a:r>
            <a:br>
              <a:rPr lang="en-US" sz="6600" dirty="0"/>
            </a:br>
            <a:br>
              <a:rPr lang="en-US" sz="6600" dirty="0"/>
            </a:br>
            <a:endParaRPr lang="en-US" sz="6600" dirty="0"/>
          </a:p>
        </p:txBody>
      </p:sp>
    </p:spTree>
    <p:extLst>
      <p:ext uri="{BB962C8B-B14F-4D97-AF65-F5344CB8AC3E}">
        <p14:creationId xmlns:p14="http://schemas.microsoft.com/office/powerpoint/2010/main" val="11257193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087225" cy="6172200"/>
          </a:xfrm>
        </p:spPr>
        <p:txBody>
          <a:bodyPr anchor="t">
            <a:noAutofit/>
          </a:bodyPr>
          <a:lstStyle/>
          <a:p>
            <a:br>
              <a:rPr lang="en-US" sz="6600" dirty="0"/>
            </a:br>
            <a:r>
              <a:rPr lang="en-US" sz="6600" dirty="0"/>
              <a:t>Failure is a manifestation of learning and exploration and should be used as an agent of learning; not as a weapon. </a:t>
            </a:r>
            <a:br>
              <a:rPr lang="en-US" sz="6600" dirty="0"/>
            </a:br>
            <a:br>
              <a:rPr lang="en-US" sz="6600" dirty="0"/>
            </a:br>
            <a:endParaRPr lang="en-US" sz="6600" dirty="0"/>
          </a:p>
        </p:txBody>
      </p:sp>
    </p:spTree>
    <p:extLst>
      <p:ext uri="{BB962C8B-B14F-4D97-AF65-F5344CB8AC3E}">
        <p14:creationId xmlns:p14="http://schemas.microsoft.com/office/powerpoint/2010/main" val="6336139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087225" cy="6172200"/>
          </a:xfrm>
        </p:spPr>
        <p:txBody>
          <a:bodyPr anchor="t">
            <a:noAutofit/>
          </a:bodyPr>
          <a:lstStyle/>
          <a:p>
            <a:br>
              <a:rPr lang="en-US" sz="6600" dirty="0"/>
            </a:br>
            <a:r>
              <a:rPr lang="en-US" sz="6600" dirty="0"/>
              <a:t>Requirements, however, often make failure impossible, as job pressure focuses on all things being controlled, and for people being in control. </a:t>
            </a:r>
          </a:p>
        </p:txBody>
      </p:sp>
    </p:spTree>
    <p:extLst>
      <p:ext uri="{BB962C8B-B14F-4D97-AF65-F5344CB8AC3E}">
        <p14:creationId xmlns:p14="http://schemas.microsoft.com/office/powerpoint/2010/main" val="19256013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087225" cy="6172200"/>
          </a:xfrm>
        </p:spPr>
        <p:txBody>
          <a:bodyPr anchor="t">
            <a:noAutofit/>
          </a:bodyPr>
          <a:lstStyle/>
          <a:p>
            <a:r>
              <a:rPr lang="en-US" sz="6600" dirty="0"/>
              <a:t>Fear of failure makes people reach for certainty and stability; trust is an antidote to fear . . . </a:t>
            </a:r>
            <a:br>
              <a:rPr lang="en-US" sz="6600" dirty="0"/>
            </a:br>
            <a:r>
              <a:rPr lang="en-US" sz="6600" dirty="0"/>
              <a:t>But the unpredictable is the ground upon which creativity occurs. </a:t>
            </a:r>
            <a:br>
              <a:rPr lang="en-US" sz="6600" dirty="0"/>
            </a:br>
            <a:endParaRPr lang="en-US" sz="6600" dirty="0"/>
          </a:p>
        </p:txBody>
      </p:sp>
    </p:spTree>
    <p:extLst>
      <p:ext uri="{BB962C8B-B14F-4D97-AF65-F5344CB8AC3E}">
        <p14:creationId xmlns:p14="http://schemas.microsoft.com/office/powerpoint/2010/main" val="1003631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2824" y="0"/>
            <a:ext cx="9106351" cy="5770551"/>
          </a:xfrm>
          <a:prstGeom prst="rect">
            <a:avLst/>
          </a:prstGeom>
        </p:spPr>
      </p:pic>
    </p:spTree>
    <p:extLst>
      <p:ext uri="{BB962C8B-B14F-4D97-AF65-F5344CB8AC3E}">
        <p14:creationId xmlns:p14="http://schemas.microsoft.com/office/powerpoint/2010/main" val="5214825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087225" cy="6172200"/>
          </a:xfrm>
        </p:spPr>
        <p:txBody>
          <a:bodyPr anchor="t">
            <a:noAutofit/>
          </a:bodyPr>
          <a:lstStyle/>
          <a:p>
            <a:r>
              <a:rPr lang="en-US" sz="6600" dirty="0"/>
              <a:t>Unpredictable scenarios are not stored in our brain, which searches for patterns in sights, sounds, interactions and events. . . Unpredictable is a concept that defies categorization by the brain.</a:t>
            </a:r>
            <a:br>
              <a:rPr lang="en-US" sz="6600" dirty="0"/>
            </a:br>
            <a:endParaRPr lang="en-US" sz="6600" dirty="0"/>
          </a:p>
        </p:txBody>
      </p:sp>
    </p:spTree>
    <p:extLst>
      <p:ext uri="{BB962C8B-B14F-4D97-AF65-F5344CB8AC3E}">
        <p14:creationId xmlns:p14="http://schemas.microsoft.com/office/powerpoint/2010/main" val="17011830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Jungle vs Manicure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690688"/>
            <a:ext cx="6518634" cy="412591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200" y="42864"/>
            <a:ext cx="4368800" cy="5816600"/>
          </a:xfrm>
          <a:prstGeom prst="rect">
            <a:avLst/>
          </a:prstGeom>
        </p:spPr>
      </p:pic>
    </p:spTree>
    <p:extLst>
      <p:ext uri="{BB962C8B-B14F-4D97-AF65-F5344CB8AC3E}">
        <p14:creationId xmlns:p14="http://schemas.microsoft.com/office/powerpoint/2010/main" val="5671695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087225" cy="6172200"/>
          </a:xfrm>
        </p:spPr>
        <p:txBody>
          <a:bodyPr anchor="t">
            <a:noAutofit/>
          </a:bodyPr>
          <a:lstStyle/>
          <a:p>
            <a:br>
              <a:rPr lang="en-US" sz="6600" dirty="0"/>
            </a:br>
            <a:r>
              <a:rPr lang="en-US" sz="6600" dirty="0"/>
              <a:t>Example: </a:t>
            </a:r>
            <a:br>
              <a:rPr lang="en-US" sz="6600" dirty="0"/>
            </a:br>
            <a:r>
              <a:rPr lang="en-US" sz="6600" dirty="0"/>
              <a:t>If a cat jumps onto a hot stove, the cat will never jump on the stove again . . . Even if it is cold. </a:t>
            </a:r>
            <a:br>
              <a:rPr lang="en-US" sz="6600" dirty="0"/>
            </a:br>
            <a:endParaRPr lang="en-US" sz="6600" dirty="0"/>
          </a:p>
        </p:txBody>
      </p:sp>
    </p:spTree>
    <p:extLst>
      <p:ext uri="{BB962C8B-B14F-4D97-AF65-F5344CB8AC3E}">
        <p14:creationId xmlns:p14="http://schemas.microsoft.com/office/powerpoint/2010/main" val="1864804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12087225" cy="5943600"/>
          </a:xfrm>
        </p:spPr>
        <p:txBody>
          <a:bodyPr anchor="t">
            <a:noAutofit/>
          </a:bodyPr>
          <a:lstStyle/>
          <a:p>
            <a:r>
              <a:rPr lang="en-US" dirty="0"/>
              <a:t>The past should be our teacher, not our master. We need to break the schema of our brains that prefers a pattern of success and predictability, rather than one of failure and unpredictability. </a:t>
            </a:r>
          </a:p>
        </p:txBody>
      </p:sp>
    </p:spTree>
    <p:extLst>
      <p:ext uri="{BB962C8B-B14F-4D97-AF65-F5344CB8AC3E}">
        <p14:creationId xmlns:p14="http://schemas.microsoft.com/office/powerpoint/2010/main" val="9989544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087225" cy="6172200"/>
          </a:xfrm>
        </p:spPr>
        <p:txBody>
          <a:bodyPr anchor="t">
            <a:noAutofit/>
          </a:bodyPr>
          <a:lstStyle/>
          <a:p>
            <a:r>
              <a:rPr lang="en-US" sz="6600" dirty="0"/>
              <a:t>So . . . </a:t>
            </a:r>
            <a:br>
              <a:rPr lang="en-US" sz="6600" dirty="0"/>
            </a:br>
            <a:br>
              <a:rPr lang="en-US" sz="6600" dirty="0"/>
            </a:br>
            <a:r>
              <a:rPr lang="en-US" sz="6600" dirty="0"/>
              <a:t>If we want to be innovative, we need to accept failure and unpredictability as natural steps to success. </a:t>
            </a:r>
          </a:p>
        </p:txBody>
      </p:sp>
    </p:spTree>
    <p:extLst>
      <p:ext uri="{BB962C8B-B14F-4D97-AF65-F5344CB8AC3E}">
        <p14:creationId xmlns:p14="http://schemas.microsoft.com/office/powerpoint/2010/main" val="4004065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3598"/>
            <a:ext cx="12192000" cy="1325563"/>
          </a:xfrm>
        </p:spPr>
        <p:txBody>
          <a:bodyPr>
            <a:normAutofit/>
          </a:bodyPr>
          <a:lstStyle/>
          <a:p>
            <a:pPr algn="ctr"/>
            <a:r>
              <a:rPr lang="en-US" sz="6600" dirty="0"/>
              <a:t>Leadership Skills to Practice</a:t>
            </a:r>
          </a:p>
        </p:txBody>
      </p:sp>
    </p:spTree>
    <p:extLst>
      <p:ext uri="{BB962C8B-B14F-4D97-AF65-F5344CB8AC3E}">
        <p14:creationId xmlns:p14="http://schemas.microsoft.com/office/powerpoint/2010/main" val="12944002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180382"/>
            <a:ext cx="12192000" cy="1325563"/>
          </a:xfrm>
        </p:spPr>
        <p:txBody>
          <a:bodyPr/>
          <a:lstStyle/>
          <a:p>
            <a:pPr algn="ctr"/>
            <a:r>
              <a:rPr lang="en-US" dirty="0">
                <a:hlinkClick r:id="rId2"/>
              </a:rPr>
              <a:t>Click Here!</a:t>
            </a:r>
            <a:endParaRPr lang="en-US"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2950" y="719520"/>
            <a:ext cx="5626100" cy="3022600"/>
          </a:xfrm>
          <a:prstGeom prst="rect">
            <a:avLst/>
          </a:prstGeom>
        </p:spPr>
      </p:pic>
    </p:spTree>
    <p:extLst>
      <p:ext uri="{BB962C8B-B14F-4D97-AF65-F5344CB8AC3E}">
        <p14:creationId xmlns:p14="http://schemas.microsoft.com/office/powerpoint/2010/main" val="1753984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25"/>
            <a:ext cx="12192000" cy="1325563"/>
          </a:xfrm>
        </p:spPr>
        <p:txBody>
          <a:bodyPr>
            <a:normAutofit/>
          </a:bodyPr>
          <a:lstStyle/>
          <a:p>
            <a:pPr algn="ctr"/>
            <a:r>
              <a:rPr lang="en-US" sz="6600" dirty="0"/>
              <a:t>Leadership Styles</a:t>
            </a:r>
          </a:p>
        </p:txBody>
      </p:sp>
    </p:spTree>
    <p:extLst>
      <p:ext uri="{BB962C8B-B14F-4D97-AF65-F5344CB8AC3E}">
        <p14:creationId xmlns:p14="http://schemas.microsoft.com/office/powerpoint/2010/main" val="19915186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 name="Picture 10" descr="mage result for collaborative leadership style"/>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792058" y="149225"/>
            <a:ext cx="5974293" cy="5669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1624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802105"/>
          </a:xfrm>
        </p:spPr>
        <p:txBody>
          <a:bodyPr/>
          <a:lstStyle/>
          <a:p>
            <a:r>
              <a:rPr lang="en-US" b="1" dirty="0"/>
              <a:t>Command and Control</a:t>
            </a:r>
          </a:p>
        </p:txBody>
      </p:sp>
      <p:sp>
        <p:nvSpPr>
          <p:cNvPr id="5" name="Content Placeholder 4"/>
          <p:cNvSpPr>
            <a:spLocks noGrp="1"/>
          </p:cNvSpPr>
          <p:nvPr>
            <p:ph idx="1"/>
          </p:nvPr>
        </p:nvSpPr>
        <p:spPr>
          <a:xfrm>
            <a:off x="782419" y="978569"/>
            <a:ext cx="11104781" cy="4351338"/>
          </a:xfrm>
        </p:spPr>
        <p:txBody>
          <a:bodyPr>
            <a:normAutofit fontScale="92500" lnSpcReduction="10000"/>
          </a:bodyPr>
          <a:lstStyle/>
          <a:p>
            <a:pPr marL="0" indent="0">
              <a:buNone/>
            </a:pPr>
            <a:r>
              <a:rPr lang="en-US" dirty="0"/>
              <a:t>Organizational Structure: </a:t>
            </a:r>
            <a:r>
              <a:rPr lang="en-US" dirty="0">
                <a:solidFill>
                  <a:srgbClr val="FF0000"/>
                </a:solidFill>
              </a:rPr>
              <a:t>Hierarchy</a:t>
            </a:r>
          </a:p>
          <a:p>
            <a:pPr marL="0" indent="0">
              <a:buNone/>
            </a:pPr>
            <a:endParaRPr lang="en-US" dirty="0"/>
          </a:p>
          <a:p>
            <a:pPr marL="0" indent="0">
              <a:buNone/>
            </a:pPr>
            <a:r>
              <a:rPr lang="en-US" dirty="0"/>
              <a:t>Who Has the Relevant Information: </a:t>
            </a:r>
            <a:r>
              <a:rPr lang="en-US" dirty="0">
                <a:solidFill>
                  <a:srgbClr val="FF0000"/>
                </a:solidFill>
              </a:rPr>
              <a:t>Senior Management</a:t>
            </a:r>
          </a:p>
          <a:p>
            <a:pPr marL="0" indent="0">
              <a:buNone/>
            </a:pPr>
            <a:endParaRPr lang="en-US" dirty="0"/>
          </a:p>
          <a:p>
            <a:pPr marL="0" indent="0">
              <a:buNone/>
            </a:pPr>
            <a:r>
              <a:rPr lang="en-US" dirty="0"/>
              <a:t>Who Has the Authority to Make Final Decisions: </a:t>
            </a:r>
            <a:r>
              <a:rPr lang="en-US" dirty="0">
                <a:solidFill>
                  <a:srgbClr val="FF0000"/>
                </a:solidFill>
              </a:rPr>
              <a:t>The people at the top</a:t>
            </a:r>
          </a:p>
          <a:p>
            <a:pPr marL="0" indent="0">
              <a:buNone/>
            </a:pPr>
            <a:endParaRPr lang="en-US" dirty="0"/>
          </a:p>
          <a:p>
            <a:pPr marL="0" indent="0">
              <a:buNone/>
            </a:pPr>
            <a:r>
              <a:rPr lang="en-US" dirty="0"/>
              <a:t>What is the Basis for Accountability: </a:t>
            </a:r>
            <a:r>
              <a:rPr lang="en-US" dirty="0">
                <a:solidFill>
                  <a:srgbClr val="FF0000"/>
                </a:solidFill>
              </a:rPr>
              <a:t>Financial results against the plan </a:t>
            </a:r>
          </a:p>
          <a:p>
            <a:pPr marL="0" indent="0">
              <a:buNone/>
            </a:pPr>
            <a:endParaRPr lang="en-US" dirty="0"/>
          </a:p>
          <a:p>
            <a:pPr marL="0" indent="0">
              <a:buNone/>
            </a:pPr>
            <a:r>
              <a:rPr lang="en-US" dirty="0"/>
              <a:t>Where Does it Work Best: 	</a:t>
            </a:r>
            <a:r>
              <a:rPr lang="en-US" dirty="0">
                <a:solidFill>
                  <a:srgbClr val="FF0000"/>
                </a:solidFill>
              </a:rPr>
              <a:t>Works best within a defined hierarchy; Works poorly for 	complex organizations and when innovation is important</a:t>
            </a:r>
          </a:p>
        </p:txBody>
      </p:sp>
    </p:spTree>
    <p:extLst>
      <p:ext uri="{BB962C8B-B14F-4D97-AF65-F5344CB8AC3E}">
        <p14:creationId xmlns:p14="http://schemas.microsoft.com/office/powerpoint/2010/main" val="1899102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33707"/>
            <a:ext cx="12192000" cy="1948584"/>
          </a:xfrm>
        </p:spPr>
        <p:txBody>
          <a:bodyPr>
            <a:noAutofit/>
          </a:bodyPr>
          <a:lstStyle/>
          <a:p>
            <a:pPr algn="ctr"/>
            <a:r>
              <a:rPr lang="en-US" sz="6600" dirty="0"/>
              <a:t>5 Skills of Disruptive Innovation</a:t>
            </a:r>
            <a:br>
              <a:rPr lang="en-US" sz="6600" dirty="0"/>
            </a:br>
            <a:br>
              <a:rPr lang="en-US" sz="6600" dirty="0"/>
            </a:br>
            <a:r>
              <a:rPr lang="en-US" sz="6600" dirty="0"/>
              <a:t>A.Q.O.N.E.</a:t>
            </a:r>
          </a:p>
        </p:txBody>
      </p:sp>
    </p:spTree>
    <p:extLst>
      <p:ext uri="{BB962C8B-B14F-4D97-AF65-F5344CB8AC3E}">
        <p14:creationId xmlns:p14="http://schemas.microsoft.com/office/powerpoint/2010/main" val="9754559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850232"/>
          </a:xfrm>
        </p:spPr>
        <p:txBody>
          <a:bodyPr/>
          <a:lstStyle/>
          <a:p>
            <a:r>
              <a:rPr lang="en-US" b="1" dirty="0"/>
              <a:t>Consensus</a:t>
            </a:r>
          </a:p>
        </p:txBody>
      </p:sp>
      <p:sp>
        <p:nvSpPr>
          <p:cNvPr id="5" name="Content Placeholder 4"/>
          <p:cNvSpPr>
            <a:spLocks noGrp="1"/>
          </p:cNvSpPr>
          <p:nvPr>
            <p:ph idx="1"/>
          </p:nvPr>
        </p:nvSpPr>
        <p:spPr>
          <a:xfrm>
            <a:off x="770021" y="929958"/>
            <a:ext cx="11165304" cy="4351338"/>
          </a:xfrm>
        </p:spPr>
        <p:txBody>
          <a:bodyPr>
            <a:normAutofit fontScale="85000" lnSpcReduction="10000"/>
          </a:bodyPr>
          <a:lstStyle/>
          <a:p>
            <a:pPr marL="0" indent="0">
              <a:buNone/>
            </a:pPr>
            <a:r>
              <a:rPr lang="en-US" dirty="0"/>
              <a:t>Organizational Structure: </a:t>
            </a:r>
            <a:r>
              <a:rPr lang="en-US" dirty="0">
                <a:solidFill>
                  <a:srgbClr val="FF0000"/>
                </a:solidFill>
              </a:rPr>
              <a:t>Matrix or Small Group</a:t>
            </a:r>
          </a:p>
          <a:p>
            <a:pPr marL="0" indent="0">
              <a:buNone/>
            </a:pPr>
            <a:endParaRPr lang="en-US" dirty="0"/>
          </a:p>
          <a:p>
            <a:pPr marL="0" indent="0">
              <a:buNone/>
            </a:pPr>
            <a:r>
              <a:rPr lang="en-US" dirty="0"/>
              <a:t>Who Has the Relevant Information: 	</a:t>
            </a:r>
            <a:r>
              <a:rPr lang="en-US" dirty="0">
                <a:solidFill>
                  <a:srgbClr val="FF0000"/>
                </a:solidFill>
              </a:rPr>
              <a:t>Formally designated members or representatives of 	the relevant geographies and disciplines</a:t>
            </a:r>
          </a:p>
          <a:p>
            <a:pPr marL="0" indent="0">
              <a:buNone/>
            </a:pPr>
            <a:endParaRPr lang="en-US" dirty="0"/>
          </a:p>
          <a:p>
            <a:pPr marL="0" indent="0">
              <a:buNone/>
            </a:pPr>
            <a:r>
              <a:rPr lang="en-US" dirty="0"/>
              <a:t>Who Has the Authority to Make Final Decisions: </a:t>
            </a:r>
            <a:r>
              <a:rPr lang="en-US" dirty="0">
                <a:solidFill>
                  <a:srgbClr val="FF0000"/>
                </a:solidFill>
              </a:rPr>
              <a:t>All parties have equal authority</a:t>
            </a:r>
          </a:p>
          <a:p>
            <a:pPr marL="0" indent="0">
              <a:buNone/>
            </a:pPr>
            <a:endParaRPr lang="en-US" dirty="0"/>
          </a:p>
          <a:p>
            <a:pPr marL="0" indent="0">
              <a:buNone/>
            </a:pPr>
            <a:r>
              <a:rPr lang="en-US" dirty="0"/>
              <a:t>What is the Basis for Accountability: </a:t>
            </a:r>
            <a:r>
              <a:rPr lang="en-US" dirty="0">
                <a:solidFill>
                  <a:srgbClr val="FF0000"/>
                </a:solidFill>
              </a:rPr>
              <a:t>Many performance indicators, by function or 	geography</a:t>
            </a:r>
          </a:p>
          <a:p>
            <a:pPr marL="0" indent="0">
              <a:buNone/>
            </a:pPr>
            <a:endParaRPr lang="en-US" dirty="0"/>
          </a:p>
          <a:p>
            <a:pPr marL="0" indent="0">
              <a:buNone/>
            </a:pPr>
            <a:r>
              <a:rPr lang="en-US" dirty="0"/>
              <a:t>Where Does it Work Best: </a:t>
            </a:r>
            <a:r>
              <a:rPr lang="en-US" dirty="0">
                <a:solidFill>
                  <a:srgbClr val="FF0000"/>
                </a:solidFill>
              </a:rPr>
              <a:t>Works in small teams; works poorly when speed is important </a:t>
            </a:r>
          </a:p>
        </p:txBody>
      </p:sp>
    </p:spTree>
    <p:extLst>
      <p:ext uri="{BB962C8B-B14F-4D97-AF65-F5344CB8AC3E}">
        <p14:creationId xmlns:p14="http://schemas.microsoft.com/office/powerpoint/2010/main" val="20544785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978568"/>
          </a:xfrm>
        </p:spPr>
        <p:txBody>
          <a:bodyPr/>
          <a:lstStyle/>
          <a:p>
            <a:r>
              <a:rPr lang="en-US" b="1" dirty="0"/>
              <a:t>Collaborative</a:t>
            </a:r>
          </a:p>
        </p:txBody>
      </p:sp>
      <p:sp>
        <p:nvSpPr>
          <p:cNvPr id="5" name="Content Placeholder 4"/>
          <p:cNvSpPr>
            <a:spLocks noGrp="1"/>
          </p:cNvSpPr>
          <p:nvPr>
            <p:ph idx="1"/>
          </p:nvPr>
        </p:nvSpPr>
        <p:spPr>
          <a:xfrm>
            <a:off x="994611" y="929958"/>
            <a:ext cx="10876547" cy="4351338"/>
          </a:xfrm>
        </p:spPr>
        <p:txBody>
          <a:bodyPr>
            <a:normAutofit fontScale="85000" lnSpcReduction="20000"/>
          </a:bodyPr>
          <a:lstStyle/>
          <a:p>
            <a:pPr marL="0" indent="0">
              <a:buNone/>
            </a:pPr>
            <a:r>
              <a:rPr lang="en-US" dirty="0"/>
              <a:t>Organizational Structure: </a:t>
            </a:r>
            <a:r>
              <a:rPr lang="en-US" dirty="0">
                <a:solidFill>
                  <a:srgbClr val="FF0000"/>
                </a:solidFill>
              </a:rPr>
              <a:t>Dispersed, cross-organizational network</a:t>
            </a:r>
          </a:p>
          <a:p>
            <a:pPr marL="0" indent="0">
              <a:buNone/>
            </a:pPr>
            <a:endParaRPr lang="en-US" dirty="0"/>
          </a:p>
          <a:p>
            <a:pPr marL="0" indent="0">
              <a:buNone/>
            </a:pPr>
            <a:r>
              <a:rPr lang="en-US" dirty="0"/>
              <a:t>Who Has the Relevant Information: </a:t>
            </a:r>
            <a:r>
              <a:rPr lang="en-US" dirty="0">
                <a:solidFill>
                  <a:srgbClr val="FF0000"/>
                </a:solidFill>
              </a:rPr>
              <a:t>Employees at all levels and locations and a variety 	of external stakeholders</a:t>
            </a:r>
          </a:p>
          <a:p>
            <a:pPr marL="0" indent="0">
              <a:buNone/>
            </a:pPr>
            <a:endParaRPr lang="en-US" dirty="0"/>
          </a:p>
          <a:p>
            <a:pPr marL="0" indent="0">
              <a:buNone/>
            </a:pPr>
            <a:r>
              <a:rPr lang="en-US" dirty="0"/>
              <a:t>Who Has the Authority to Make Final Decisions: </a:t>
            </a:r>
            <a:r>
              <a:rPr lang="en-US" dirty="0">
                <a:solidFill>
                  <a:srgbClr val="FF0000"/>
                </a:solidFill>
              </a:rPr>
              <a:t>The people leading collaborations 	have clear authority</a:t>
            </a:r>
          </a:p>
          <a:p>
            <a:pPr marL="0" indent="0">
              <a:buNone/>
            </a:pPr>
            <a:endParaRPr lang="en-US" dirty="0"/>
          </a:p>
          <a:p>
            <a:pPr marL="0" indent="0">
              <a:buNone/>
            </a:pPr>
            <a:r>
              <a:rPr lang="en-US" dirty="0"/>
              <a:t>What is the Basis for Accountability: Performance on achieving shared goals</a:t>
            </a:r>
          </a:p>
          <a:p>
            <a:pPr marL="0" indent="0">
              <a:buNone/>
            </a:pPr>
            <a:endParaRPr lang="en-US" dirty="0"/>
          </a:p>
          <a:p>
            <a:pPr marL="0" indent="0">
              <a:buNone/>
            </a:pPr>
            <a:r>
              <a:rPr lang="en-US" dirty="0"/>
              <a:t>Where Does it Work Best: </a:t>
            </a:r>
            <a:r>
              <a:rPr lang="en-US" dirty="0">
                <a:solidFill>
                  <a:srgbClr val="FF0000"/>
                </a:solidFill>
              </a:rPr>
              <a:t>Works well for diverse groups and cross-unit work and 	when innovation and creativity are critical</a:t>
            </a:r>
          </a:p>
        </p:txBody>
      </p:sp>
    </p:spTree>
    <p:extLst>
      <p:ext uri="{BB962C8B-B14F-4D97-AF65-F5344CB8AC3E}">
        <p14:creationId xmlns:p14="http://schemas.microsoft.com/office/powerpoint/2010/main" val="20602902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62048"/>
            <a:ext cx="10962736" cy="3990112"/>
          </a:xfrm>
        </p:spPr>
        <p:txBody>
          <a:bodyPr>
            <a:normAutofit/>
          </a:bodyPr>
          <a:lstStyle/>
          <a:p>
            <a:pPr algn="ctr"/>
            <a:r>
              <a:rPr lang="en-US" sz="4800" b="1" dirty="0">
                <a:solidFill>
                  <a:schemeClr val="accent1">
                    <a:lumMod val="75000"/>
                  </a:schemeClr>
                </a:solidFill>
              </a:rPr>
              <a:t>What kind of teacher are you?</a:t>
            </a:r>
            <a:br>
              <a:rPr lang="en-US" sz="4800" b="1" dirty="0">
                <a:solidFill>
                  <a:schemeClr val="accent1">
                    <a:lumMod val="75000"/>
                  </a:schemeClr>
                </a:solidFill>
              </a:rPr>
            </a:br>
            <a:endParaRPr lang="en-US" sz="4800" b="1" dirty="0">
              <a:solidFill>
                <a:schemeClr val="accent1">
                  <a:lumMod val="75000"/>
                </a:schemeClr>
              </a:solidFill>
            </a:endParaRPr>
          </a:p>
        </p:txBody>
      </p:sp>
      <p:sp>
        <p:nvSpPr>
          <p:cNvPr id="3" name="Rectangle 2"/>
          <p:cNvSpPr/>
          <p:nvPr/>
        </p:nvSpPr>
        <p:spPr>
          <a:xfrm>
            <a:off x="0" y="0"/>
            <a:ext cx="12192000"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ED7D31"/>
                </a:solidFill>
                <a:effectLst/>
                <a:uLnTx/>
                <a:uFillTx/>
                <a:latin typeface="Calibri" panose="020F0502020204030204"/>
                <a:ea typeface="+mn-ea"/>
                <a:cs typeface="+mn-cs"/>
              </a:rPr>
              <a:t>How does Leadership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ED7D31"/>
                </a:solidFill>
                <a:effectLst/>
                <a:uLnTx/>
                <a:uFillTx/>
                <a:latin typeface="Calibri" panose="020F0502020204030204"/>
                <a:ea typeface="+mn-ea"/>
                <a:cs typeface="+mn-cs"/>
              </a:rPr>
              <a:t>relate to Teaching?</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3137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6858000"/>
          </a:xfrm>
        </p:spPr>
        <p:txBody>
          <a:bodyPr>
            <a:noAutofit/>
          </a:bodyPr>
          <a:lstStyle/>
          <a:p>
            <a:r>
              <a:rPr lang="en-US" sz="8000" b="1" dirty="0">
                <a:solidFill>
                  <a:schemeClr val="accent1">
                    <a:lumMod val="75000"/>
                  </a:schemeClr>
                </a:solidFill>
              </a:rPr>
              <a:t>TEACHING (Leadership) STYLES</a:t>
            </a:r>
          </a:p>
        </p:txBody>
      </p:sp>
    </p:spTree>
    <p:extLst>
      <p:ext uri="{BB962C8B-B14F-4D97-AF65-F5344CB8AC3E}">
        <p14:creationId xmlns:p14="http://schemas.microsoft.com/office/powerpoint/2010/main" val="19016443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47344" y="12658"/>
            <a:ext cx="6958893" cy="5863512"/>
          </a:xfrm>
          <a:prstGeom prst="rect">
            <a:avLst/>
          </a:prstGeom>
        </p:spPr>
      </p:pic>
      <p:sp>
        <p:nvSpPr>
          <p:cNvPr id="5" name="Rectangle 4"/>
          <p:cNvSpPr/>
          <p:nvPr/>
        </p:nvSpPr>
        <p:spPr>
          <a:xfrm>
            <a:off x="92597" y="0"/>
            <a:ext cx="4827540"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How do YOU teach?</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2280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51466"/>
          </a:xfrm>
        </p:spPr>
        <p:txBody>
          <a:bodyPr>
            <a:normAutofit fontScale="90000"/>
          </a:bodyPr>
          <a:lstStyle/>
          <a:p>
            <a:r>
              <a:rPr lang="en-US" b="1" dirty="0">
                <a:solidFill>
                  <a:schemeClr val="accent1">
                    <a:lumMod val="75000"/>
                  </a:schemeClr>
                </a:solidFill>
              </a:rPr>
              <a:t>“Sage on the Stage” or “Guide on the Side”? </a:t>
            </a:r>
            <a:br>
              <a:rPr lang="en-US" b="1" dirty="0">
                <a:solidFill>
                  <a:schemeClr val="accent1">
                    <a:lumMod val="75000"/>
                  </a:schemeClr>
                </a:solidFill>
              </a:rPr>
            </a:br>
            <a:endParaRPr lang="en-US" b="1" dirty="0">
              <a:solidFill>
                <a:schemeClr val="accent1">
                  <a:lumMod val="75000"/>
                </a:schemeClr>
              </a:solidFill>
            </a:endParaRP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3458" y="822960"/>
            <a:ext cx="12188445" cy="5510108"/>
          </a:xfrm>
          <a:prstGeom prst="rect">
            <a:avLst/>
          </a:prstGeom>
        </p:spPr>
      </p:pic>
    </p:spTree>
    <p:extLst>
      <p:ext uri="{BB962C8B-B14F-4D97-AF65-F5344CB8AC3E}">
        <p14:creationId xmlns:p14="http://schemas.microsoft.com/office/powerpoint/2010/main" val="5174947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2597" y="0"/>
            <a:ext cx="4827540"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How do YOU teach?</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1"/>
          <p:cNvSpPr>
            <a:spLocks noGrp="1"/>
          </p:cNvSpPr>
          <p:nvPr>
            <p:ph idx="1"/>
          </p:nvPr>
        </p:nvSpPr>
        <p:spPr>
          <a:xfrm>
            <a:off x="731520" y="950976"/>
            <a:ext cx="10622280" cy="5225987"/>
          </a:xfrm>
        </p:spPr>
        <p:txBody>
          <a:bodyPr>
            <a:noAutofit/>
          </a:bodyPr>
          <a:lstStyle/>
          <a:p>
            <a:r>
              <a:rPr lang="en-US" sz="4800" dirty="0">
                <a:latin typeface="+mj-lt"/>
              </a:rPr>
              <a:t> Formal Authority</a:t>
            </a:r>
          </a:p>
          <a:p>
            <a:r>
              <a:rPr lang="en-US" sz="4800" dirty="0">
                <a:latin typeface="+mj-lt"/>
              </a:rPr>
              <a:t> Expert</a:t>
            </a:r>
          </a:p>
          <a:p>
            <a:r>
              <a:rPr lang="en-US" sz="4800" dirty="0">
                <a:latin typeface="+mj-lt"/>
              </a:rPr>
              <a:t> Demonstrator / Personal Model</a:t>
            </a:r>
          </a:p>
          <a:p>
            <a:r>
              <a:rPr lang="en-US" sz="4800" dirty="0">
                <a:latin typeface="+mj-lt"/>
              </a:rPr>
              <a:t> Facilitator</a:t>
            </a:r>
          </a:p>
          <a:p>
            <a:r>
              <a:rPr lang="en-US" sz="4800" dirty="0">
                <a:latin typeface="+mj-lt"/>
              </a:rPr>
              <a:t> Delegator</a:t>
            </a:r>
          </a:p>
        </p:txBody>
      </p:sp>
    </p:spTree>
    <p:extLst>
      <p:ext uri="{BB962C8B-B14F-4D97-AF65-F5344CB8AC3E}">
        <p14:creationId xmlns:p14="http://schemas.microsoft.com/office/powerpoint/2010/main" val="2252576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52475"/>
          </a:xfrm>
        </p:spPr>
        <p:txBody>
          <a:bodyPr/>
          <a:lstStyle/>
          <a:p>
            <a:r>
              <a:rPr lang="en-US" dirty="0">
                <a:solidFill>
                  <a:schemeClr val="accent1">
                    <a:lumMod val="75000"/>
                  </a:schemeClr>
                </a:solidFill>
              </a:rPr>
              <a:t>Formal Authority</a:t>
            </a:r>
          </a:p>
        </p:txBody>
      </p:sp>
      <p:sp>
        <p:nvSpPr>
          <p:cNvPr id="3" name="Content Placeholder 2"/>
          <p:cNvSpPr>
            <a:spLocks noGrp="1"/>
          </p:cNvSpPr>
          <p:nvPr>
            <p:ph idx="1"/>
          </p:nvPr>
        </p:nvSpPr>
        <p:spPr>
          <a:xfrm>
            <a:off x="305691" y="576011"/>
            <a:ext cx="11548534" cy="5859304"/>
          </a:xfrm>
        </p:spPr>
        <p:txBody>
          <a:bodyPr>
            <a:noAutofit/>
          </a:bodyPr>
          <a:lstStyle/>
          <a:p>
            <a:r>
              <a:rPr lang="en-US" sz="2400" b="1" u="sng" dirty="0">
                <a:latin typeface="+mj-lt"/>
              </a:rPr>
              <a:t>Focus on content</a:t>
            </a:r>
            <a:r>
              <a:rPr lang="en-US" sz="2400" dirty="0">
                <a:latin typeface="+mj-lt"/>
              </a:rPr>
              <a:t>. This style is generally teacher-centered, ”</a:t>
            </a:r>
            <a:r>
              <a:rPr lang="en-US" sz="2400" b="1" u="sng" dirty="0">
                <a:latin typeface="+mj-lt"/>
              </a:rPr>
              <a:t>sage on the stage</a:t>
            </a:r>
            <a:r>
              <a:rPr lang="en-US" sz="2400" dirty="0">
                <a:latin typeface="+mj-lt"/>
              </a:rPr>
              <a:t>" model, where the teacher feels responsible for providing and controlling the flow of the content and the student is expected to receive the content.</a:t>
            </a:r>
          </a:p>
          <a:p>
            <a:endParaRPr lang="en-US" sz="1400" dirty="0">
              <a:latin typeface="+mj-lt"/>
            </a:endParaRPr>
          </a:p>
          <a:p>
            <a:r>
              <a:rPr lang="en-US" sz="2400" dirty="0">
                <a:latin typeface="+mj-lt"/>
              </a:rPr>
              <a:t>Instructors: "I am the flashlight for my students; I illuminate the content and materials so that my students can see the importance of the material and appreciate the discipline.”</a:t>
            </a:r>
          </a:p>
          <a:p>
            <a:endParaRPr lang="en-US" sz="1400" dirty="0">
              <a:latin typeface="+mj-lt"/>
            </a:endParaRPr>
          </a:p>
          <a:p>
            <a:r>
              <a:rPr lang="en-US" sz="2400" dirty="0">
                <a:latin typeface="+mj-lt"/>
              </a:rPr>
              <a:t>Teachers with this style are </a:t>
            </a:r>
            <a:r>
              <a:rPr lang="en-US" sz="2400" b="1" u="sng" dirty="0">
                <a:latin typeface="+mj-lt"/>
              </a:rPr>
              <a:t>not as concerned with building relationships</a:t>
            </a:r>
            <a:r>
              <a:rPr lang="en-US" sz="2400" b="1" dirty="0">
                <a:latin typeface="+mj-lt"/>
              </a:rPr>
              <a:t> </a:t>
            </a:r>
            <a:r>
              <a:rPr lang="en-US" sz="2400" dirty="0">
                <a:latin typeface="+mj-lt"/>
              </a:rPr>
              <a:t>with their students nor is it as important that their students form relationships with other students. This type of teacher doesn't usually require much student participation in class.</a:t>
            </a:r>
          </a:p>
          <a:p>
            <a:endParaRPr lang="en-US" sz="2400" b="1" dirty="0">
              <a:latin typeface="+mj-lt"/>
            </a:endParaRPr>
          </a:p>
          <a:p>
            <a:pPr marL="0" indent="0">
              <a:buNone/>
            </a:pPr>
            <a:r>
              <a:rPr lang="en-US" sz="2400" b="1" u="sng" dirty="0">
                <a:latin typeface="+mj-lt"/>
              </a:rPr>
              <a:t>Advantage</a:t>
            </a:r>
            <a:r>
              <a:rPr lang="en-US" sz="2400" dirty="0">
                <a:latin typeface="+mj-lt"/>
              </a:rPr>
              <a:t>: Focus on clear expectations and acceptable ways of doing things.</a:t>
            </a:r>
            <a:endParaRPr lang="en-US" sz="2400" b="1" dirty="0">
              <a:latin typeface="+mj-lt"/>
            </a:endParaRPr>
          </a:p>
          <a:p>
            <a:pPr marL="0" indent="0">
              <a:buNone/>
            </a:pPr>
            <a:r>
              <a:rPr lang="en-US" sz="2400" b="1" u="sng" dirty="0">
                <a:latin typeface="+mj-lt"/>
              </a:rPr>
              <a:t>Disadvantage</a:t>
            </a:r>
            <a:r>
              <a:rPr lang="en-US" sz="2400" dirty="0">
                <a:latin typeface="+mj-lt"/>
              </a:rPr>
              <a:t>: A strong investment in this style can lead to rigid, standardized, and less flexible ways of managing learners and their concerns.</a:t>
            </a:r>
          </a:p>
          <a:p>
            <a:endParaRPr lang="en-US" sz="2400" dirty="0">
              <a:latin typeface="+mj-lt"/>
            </a:endParaRPr>
          </a:p>
          <a:p>
            <a:endParaRPr lang="en-US" sz="2400" dirty="0">
              <a:latin typeface="+mj-lt"/>
            </a:endParaRPr>
          </a:p>
        </p:txBody>
      </p:sp>
      <p:sp>
        <p:nvSpPr>
          <p:cNvPr id="4" name="TextBox 3"/>
          <p:cNvSpPr txBox="1"/>
          <p:nvPr/>
        </p:nvSpPr>
        <p:spPr>
          <a:xfrm>
            <a:off x="8085222" y="5617169"/>
            <a:ext cx="42672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2"/>
              </a:rPr>
              <a:t>://</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old.biz.colostate.edu/mti/tips/pages/WhatisYourTeachingStyle.aspx</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0383308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52475"/>
          </a:xfrm>
        </p:spPr>
        <p:txBody>
          <a:bodyPr/>
          <a:lstStyle/>
          <a:p>
            <a:r>
              <a:rPr lang="en-US" dirty="0">
                <a:solidFill>
                  <a:schemeClr val="accent1">
                    <a:lumMod val="75000"/>
                  </a:schemeClr>
                </a:solidFill>
              </a:rPr>
              <a:t>Expert</a:t>
            </a:r>
          </a:p>
        </p:txBody>
      </p:sp>
      <p:sp>
        <p:nvSpPr>
          <p:cNvPr id="3" name="Content Placeholder 2"/>
          <p:cNvSpPr>
            <a:spLocks noGrp="1"/>
          </p:cNvSpPr>
          <p:nvPr>
            <p:ph idx="1"/>
          </p:nvPr>
        </p:nvSpPr>
        <p:spPr>
          <a:xfrm>
            <a:off x="304800" y="752475"/>
            <a:ext cx="11531600" cy="5194830"/>
          </a:xfrm>
        </p:spPr>
        <p:txBody>
          <a:bodyPr>
            <a:normAutofit fontScale="92500" lnSpcReduction="10000"/>
          </a:bodyPr>
          <a:lstStyle/>
          <a:p>
            <a:r>
              <a:rPr lang="en-US" dirty="0">
                <a:latin typeface="+mj-lt"/>
              </a:rPr>
              <a:t>Similar to a demonstrator where </a:t>
            </a:r>
            <a:r>
              <a:rPr lang="en-US" b="1" u="sng" dirty="0">
                <a:latin typeface="+mj-lt"/>
              </a:rPr>
              <a:t>experts share knowledge and demonstrate </a:t>
            </a:r>
            <a:r>
              <a:rPr lang="en-US" dirty="0">
                <a:latin typeface="+mj-lt"/>
              </a:rPr>
              <a:t>their expertise. But, the instructor also </a:t>
            </a:r>
            <a:r>
              <a:rPr lang="en-US" b="1" u="sng" dirty="0">
                <a:latin typeface="+mj-lt"/>
              </a:rPr>
              <a:t>advises students and provides feedback </a:t>
            </a:r>
            <a:r>
              <a:rPr lang="en-US" dirty="0">
                <a:latin typeface="+mj-lt"/>
              </a:rPr>
              <a:t>to improve understanding and promote learning.</a:t>
            </a:r>
          </a:p>
          <a:p>
            <a:endParaRPr lang="en-US" dirty="0">
              <a:latin typeface="+mj-lt"/>
            </a:endParaRPr>
          </a:p>
          <a:p>
            <a:r>
              <a:rPr lang="en-US" dirty="0">
                <a:latin typeface="+mj-lt"/>
              </a:rPr>
              <a:t>Instructor strives to </a:t>
            </a:r>
            <a:r>
              <a:rPr lang="en-US" b="1" u="sng" dirty="0">
                <a:latin typeface="+mj-lt"/>
              </a:rPr>
              <a:t>maintain status as an expert </a:t>
            </a:r>
            <a:r>
              <a:rPr lang="en-US" dirty="0">
                <a:latin typeface="+mj-lt"/>
              </a:rPr>
              <a:t>among students by displaying detailed knowledge and by challenging students to enhance their competence. </a:t>
            </a:r>
          </a:p>
          <a:p>
            <a:endParaRPr lang="en-US" dirty="0">
              <a:latin typeface="+mj-lt"/>
            </a:endParaRPr>
          </a:p>
          <a:p>
            <a:r>
              <a:rPr lang="en-US" dirty="0">
                <a:latin typeface="+mj-lt"/>
              </a:rPr>
              <a:t>Instructors are concerned with </a:t>
            </a:r>
            <a:r>
              <a:rPr lang="en-US" b="1" u="sng" dirty="0">
                <a:latin typeface="+mj-lt"/>
              </a:rPr>
              <a:t>transmitting information </a:t>
            </a:r>
            <a:r>
              <a:rPr lang="en-US" dirty="0">
                <a:latin typeface="+mj-lt"/>
              </a:rPr>
              <a:t>and insuring that students are well prepared.</a:t>
            </a:r>
          </a:p>
          <a:p>
            <a:endParaRPr lang="en-US" b="1" dirty="0">
              <a:latin typeface="+mj-lt"/>
            </a:endParaRPr>
          </a:p>
          <a:p>
            <a:pPr marL="0" indent="0">
              <a:buNone/>
            </a:pPr>
            <a:r>
              <a:rPr lang="en-US" b="1" u="sng" dirty="0">
                <a:latin typeface="+mj-lt"/>
              </a:rPr>
              <a:t>Advantage</a:t>
            </a:r>
            <a:r>
              <a:rPr lang="en-US" dirty="0">
                <a:latin typeface="+mj-lt"/>
              </a:rPr>
              <a:t>: Knowledge and skills are thoroughly conveyed; commands respect.</a:t>
            </a:r>
          </a:p>
          <a:p>
            <a:pPr marL="0" indent="0">
              <a:buNone/>
            </a:pPr>
            <a:r>
              <a:rPr lang="en-US" b="1" u="sng" dirty="0">
                <a:latin typeface="+mj-lt"/>
              </a:rPr>
              <a:t>Disadvantage</a:t>
            </a:r>
            <a:r>
              <a:rPr lang="en-US" dirty="0">
                <a:latin typeface="+mj-lt"/>
              </a:rPr>
              <a:t>: Instructor’s heavy display of knowledge can be intimidating to less experienced students; may not always show the underlying thought processes.</a:t>
            </a:r>
          </a:p>
        </p:txBody>
      </p:sp>
      <p:sp>
        <p:nvSpPr>
          <p:cNvPr id="5" name="TextBox 4"/>
          <p:cNvSpPr txBox="1"/>
          <p:nvPr/>
        </p:nvSpPr>
        <p:spPr>
          <a:xfrm>
            <a:off x="8085222" y="5697379"/>
            <a:ext cx="42672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2"/>
              </a:rPr>
              <a:t>://</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old.biz.colostate.edu/mti/tips/pages/WhatisYourTeachingStyle.aspx</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5666186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52475"/>
          </a:xfrm>
        </p:spPr>
        <p:txBody>
          <a:bodyPr>
            <a:normAutofit/>
          </a:bodyPr>
          <a:lstStyle/>
          <a:p>
            <a:r>
              <a:rPr lang="en-US" dirty="0">
                <a:solidFill>
                  <a:schemeClr val="accent1">
                    <a:lumMod val="75000"/>
                  </a:schemeClr>
                </a:solidFill>
              </a:rPr>
              <a:t>Demonstrator / Personal Model</a:t>
            </a:r>
          </a:p>
        </p:txBody>
      </p:sp>
      <p:sp>
        <p:nvSpPr>
          <p:cNvPr id="3" name="Content Placeholder 2"/>
          <p:cNvSpPr>
            <a:spLocks noGrp="1"/>
          </p:cNvSpPr>
          <p:nvPr>
            <p:ph idx="1"/>
          </p:nvPr>
        </p:nvSpPr>
        <p:spPr>
          <a:xfrm>
            <a:off x="321733" y="559970"/>
            <a:ext cx="11480800" cy="5859304"/>
          </a:xfrm>
        </p:spPr>
        <p:txBody>
          <a:bodyPr>
            <a:noAutofit/>
          </a:bodyPr>
          <a:lstStyle/>
          <a:p>
            <a:r>
              <a:rPr lang="en-US" sz="2400" dirty="0">
                <a:latin typeface="+mj-lt"/>
              </a:rPr>
              <a:t>Instructors tend to run </a:t>
            </a:r>
            <a:r>
              <a:rPr lang="en-US" sz="2400" b="1" u="sng" dirty="0">
                <a:latin typeface="+mj-lt"/>
              </a:rPr>
              <a:t>teacher-centered classes with an emphasis on demonstration </a:t>
            </a:r>
            <a:r>
              <a:rPr lang="en-US" sz="2400" dirty="0">
                <a:latin typeface="+mj-lt"/>
              </a:rPr>
              <a:t>and modeling. Instructor acts as a role model by demonstrating skills and processes and then as a coach/guide in helping students develop and apply these skills and knowledge.</a:t>
            </a:r>
          </a:p>
          <a:p>
            <a:endParaRPr lang="en-US" sz="1400" dirty="0">
              <a:latin typeface="+mj-lt"/>
            </a:endParaRPr>
          </a:p>
          <a:p>
            <a:r>
              <a:rPr lang="en-US" sz="2400" dirty="0">
                <a:latin typeface="+mj-lt"/>
              </a:rPr>
              <a:t>Instructor: "I show my students how to properly do a task or work through a problem and then I'll help them master the task or problem solution. It's important that my students can independently solve similar problems by using and adapting demonstrated methods.”</a:t>
            </a:r>
          </a:p>
          <a:p>
            <a:endParaRPr lang="en-US" sz="1400" dirty="0">
              <a:latin typeface="+mj-lt"/>
            </a:endParaRPr>
          </a:p>
          <a:p>
            <a:r>
              <a:rPr lang="en-US" sz="2400" dirty="0">
                <a:latin typeface="+mj-lt"/>
              </a:rPr>
              <a:t>Instructors </a:t>
            </a:r>
            <a:r>
              <a:rPr lang="en-US" sz="2400" b="1" u="sng" dirty="0">
                <a:latin typeface="+mj-lt"/>
              </a:rPr>
              <a:t>encourage student participation and adapt their presentation </a:t>
            </a:r>
            <a:r>
              <a:rPr lang="en-US" sz="2400" dirty="0">
                <a:latin typeface="+mj-lt"/>
              </a:rPr>
              <a:t>to include various learning styles. Students are expected to take some responsibility for learning what they need to know and for asking for help when they don't understand something.</a:t>
            </a:r>
            <a:endParaRPr lang="en-US" sz="1400" b="1" dirty="0">
              <a:latin typeface="+mj-lt"/>
            </a:endParaRPr>
          </a:p>
          <a:p>
            <a:pPr marL="0" indent="0">
              <a:buNone/>
            </a:pPr>
            <a:r>
              <a:rPr lang="en-US" sz="2400" b="1" u="sng" dirty="0">
                <a:latin typeface="+mj-lt"/>
              </a:rPr>
              <a:t>Advantages</a:t>
            </a:r>
            <a:r>
              <a:rPr lang="en-US" sz="2400" dirty="0">
                <a:latin typeface="+mj-lt"/>
              </a:rPr>
              <a:t>: Emphasizes direct observation; provides an effective example to follow.</a:t>
            </a:r>
            <a:endParaRPr lang="en-US" sz="1400" dirty="0">
              <a:latin typeface="+mj-lt"/>
            </a:endParaRPr>
          </a:p>
          <a:p>
            <a:pPr marL="0" indent="0">
              <a:buNone/>
            </a:pPr>
            <a:r>
              <a:rPr lang="en-US" sz="2400" b="1" u="sng" dirty="0">
                <a:latin typeface="+mj-lt"/>
              </a:rPr>
              <a:t>Disadvantage</a:t>
            </a:r>
            <a:r>
              <a:rPr lang="en-US" sz="2400" dirty="0">
                <a:latin typeface="+mj-lt"/>
              </a:rPr>
              <a:t>: Some instructors may be rigid and discourage a personalized approach; may lead to frustration if learners cannot complete the tasks as effectively as the teacher.</a:t>
            </a:r>
          </a:p>
        </p:txBody>
      </p:sp>
      <p:sp>
        <p:nvSpPr>
          <p:cNvPr id="5" name="TextBox 4"/>
          <p:cNvSpPr txBox="1"/>
          <p:nvPr/>
        </p:nvSpPr>
        <p:spPr>
          <a:xfrm>
            <a:off x="8085222" y="5617169"/>
            <a:ext cx="42672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2"/>
              </a:rPr>
              <a:t>://</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old.biz.colostate.edu/mti/tips/pages/WhatisYourTeachingStyle.aspx</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010239172"/>
      </p:ext>
    </p:extLst>
  </p:cSld>
  <p:clrMapOvr>
    <a:masterClrMapping/>
  </p:clrMapOvr>
</p:sld>
</file>

<file path=ppt/theme/theme1.xml><?xml version="1.0" encoding="utf-8"?>
<a:theme xmlns:a="http://schemas.openxmlformats.org/drawingml/2006/main" name="ASCCC Curriculum Inst. 2020 Theme">
  <a:themeElements>
    <a:clrScheme name="ASCCC CNEI 3">
      <a:dk1>
        <a:srgbClr val="0A3D57"/>
      </a:dk1>
      <a:lt1>
        <a:srgbClr val="FFFFFF"/>
      </a:lt1>
      <a:dk2>
        <a:srgbClr val="1B83A7"/>
      </a:dk2>
      <a:lt2>
        <a:srgbClr val="EFC38F"/>
      </a:lt2>
      <a:accent1>
        <a:srgbClr val="409C94"/>
      </a:accent1>
      <a:accent2>
        <a:srgbClr val="DB5F75"/>
      </a:accent2>
      <a:accent3>
        <a:srgbClr val="B196DA"/>
      </a:accent3>
      <a:accent4>
        <a:srgbClr val="E89575"/>
      </a:accent4>
      <a:accent5>
        <a:srgbClr val="8AC1D3"/>
      </a:accent5>
      <a:accent6>
        <a:srgbClr val="0A3D57"/>
      </a:accent6>
      <a:hlink>
        <a:srgbClr val="1A83A7"/>
      </a:hlink>
      <a:folHlink>
        <a:srgbClr val="B196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CNEI 2021 ppt template 2" id="{2AE1E680-6FBF-634F-983A-65F23EFC29DD}" vid="{F134717E-33D8-B840-B219-321B234C9B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CNEI 2021 ppt template 2 (1)</Template>
  <TotalTime>6</TotalTime>
  <Words>4562</Words>
  <Application>Microsoft Office PowerPoint</Application>
  <PresentationFormat>Widescreen</PresentationFormat>
  <Paragraphs>489</Paragraphs>
  <Slides>103</Slides>
  <Notes>3</Notes>
  <HiddenSlides>25</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103</vt:i4>
      </vt:variant>
    </vt:vector>
  </HeadingPairs>
  <TitlesOfParts>
    <vt:vector size="110" baseType="lpstr">
      <vt:lpstr>Arial</vt:lpstr>
      <vt:lpstr>Calibri</vt:lpstr>
      <vt:lpstr>Calibri Light</vt:lpstr>
      <vt:lpstr>Palatino</vt:lpstr>
      <vt:lpstr>Wingdings</vt:lpstr>
      <vt:lpstr>ASCCC Curriculum Inst. 2020 Theme</vt:lpstr>
      <vt:lpstr>Office Theme</vt:lpstr>
      <vt:lpstr>Innovation and Leadership: Theory to Practice for Adult Educators</vt:lpstr>
      <vt:lpstr>Innovation and Leadership:  Theory to Practice for  Adult Educators</vt:lpstr>
      <vt:lpstr>How Many of You are Teachers?</vt:lpstr>
      <vt:lpstr>PowerPoint Presentation</vt:lpstr>
      <vt:lpstr>PowerPoint Presentation</vt:lpstr>
      <vt:lpstr>Creativity is thinking of something new.  Innovation is the implementation of something new.</vt:lpstr>
      <vt:lpstr>Education is a Business</vt:lpstr>
      <vt:lpstr>PowerPoint Presentation</vt:lpstr>
      <vt:lpstr>5 Skills of Disruptive Innovation  A.Q.O.N.E.</vt:lpstr>
      <vt:lpstr>Skill #1 - Associating</vt:lpstr>
      <vt:lpstr>Skill #1 - Associating</vt:lpstr>
      <vt:lpstr>Force New Associations</vt:lpstr>
      <vt:lpstr>Take on the Persona of a Different Agency</vt:lpstr>
      <vt:lpstr>Generate Metaphors</vt:lpstr>
      <vt:lpstr>Build Your Own Curiosity Box</vt:lpstr>
      <vt:lpstr>SCAMPER!</vt:lpstr>
      <vt:lpstr>If SCAMPER is too much . . .      Think about SAMR</vt:lpstr>
      <vt:lpstr>PowerPoint Presentation</vt:lpstr>
      <vt:lpstr>SAMR Model</vt:lpstr>
      <vt:lpstr>SAMR Model</vt:lpstr>
      <vt:lpstr>SAMR Model</vt:lpstr>
      <vt:lpstr>SAMR Model</vt:lpstr>
      <vt:lpstr>PowerPoint Presentation</vt:lpstr>
      <vt:lpstr>SAMR Model</vt:lpstr>
      <vt:lpstr>Skill #2 - Questioning</vt:lpstr>
      <vt:lpstr>Skill #2 - Questioning</vt:lpstr>
      <vt:lpstr>Ask “What Is” Questions</vt:lpstr>
      <vt:lpstr>Ask “What Caused” Questions</vt:lpstr>
      <vt:lpstr>Ask “Why” and “Why Not” Questions</vt:lpstr>
      <vt:lpstr>Ask “What If” Questions</vt:lpstr>
      <vt:lpstr>Engage is Question Storming</vt:lpstr>
      <vt:lpstr>Cultivate Question Thinking</vt:lpstr>
      <vt:lpstr>Track Your Q/A Ratio</vt:lpstr>
      <vt:lpstr>PowerPoint Presentation</vt:lpstr>
      <vt:lpstr>Keep a Question-Centered Notebook</vt:lpstr>
      <vt:lpstr>Skill #3 - Observing</vt:lpstr>
      <vt:lpstr>Skill #3 - Observing</vt:lpstr>
      <vt:lpstr>Look for “Vuja De”</vt:lpstr>
      <vt:lpstr>Observe Your Customers</vt:lpstr>
      <vt:lpstr>Observe Your Competitors</vt:lpstr>
      <vt:lpstr>Observe Whatever Makes you Think</vt:lpstr>
      <vt:lpstr>Observe with All Your Senses</vt:lpstr>
      <vt:lpstr>If you focus too much on the problem,  you might miss the answer. </vt:lpstr>
      <vt:lpstr>Skill #4 - Networking</vt:lpstr>
      <vt:lpstr>Skill #4 - Networking</vt:lpstr>
      <vt:lpstr>Expand the Diversity of Your Network</vt:lpstr>
      <vt:lpstr>Start a “Mealtime Networking” Plan</vt:lpstr>
      <vt:lpstr>Plan to Attend at Least 2 Conferences Next Year</vt:lpstr>
      <vt:lpstr>Start a Creative Community</vt:lpstr>
      <vt:lpstr>Invite an Outsider</vt:lpstr>
      <vt:lpstr>Cross-Train with Experts</vt:lpstr>
      <vt:lpstr>Skill #5 - Experimenting</vt:lpstr>
      <vt:lpstr>Skill #5 - Experimenting</vt:lpstr>
      <vt:lpstr>PowerPoint Presentation</vt:lpstr>
      <vt:lpstr>Cross Physical Borders</vt:lpstr>
      <vt:lpstr>Cross Intellectual Borders</vt:lpstr>
      <vt:lpstr>Develop a New Skill</vt:lpstr>
      <vt:lpstr>Disassemble (or Deconstruct) a Product</vt:lpstr>
      <vt:lpstr>Build Prototypes</vt:lpstr>
      <vt:lpstr>Regularly Pilot New Ideas</vt:lpstr>
      <vt:lpstr>Go Trend Spotting</vt:lpstr>
      <vt:lpstr>Customer (Human)-Centered Design</vt:lpstr>
      <vt:lpstr>Customer-Centered Design</vt:lpstr>
      <vt:lpstr>What’s a TEGL?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 . .  What does all of this have to do with INNOVATION??</vt:lpstr>
      <vt:lpstr>Follow this logic:</vt:lpstr>
      <vt:lpstr>Mistakes aren’t a necessary evil; they are an inevitable consequence of doing something new.   </vt:lpstr>
      <vt:lpstr> Failure is a manifestation of learning and exploration and should be used as an agent of learning; not as a weapon.   </vt:lpstr>
      <vt:lpstr> Requirements, however, often make failure impossible, as job pressure focuses on all things being controlled, and for people being in control. </vt:lpstr>
      <vt:lpstr>Fear of failure makes people reach for certainty and stability; trust is an antidote to fear . . .  But the unpredictable is the ground upon which creativity occurs.  </vt:lpstr>
      <vt:lpstr>Unpredictable scenarios are not stored in our brain, which searches for patterns in sights, sounds, interactions and events. . . Unpredictable is a concept that defies categorization by the brain. </vt:lpstr>
      <vt:lpstr>Jungle vs Manicure</vt:lpstr>
      <vt:lpstr> Example:  If a cat jumps onto a hot stove, the cat will never jump on the stove again . . . Even if it is cold.  </vt:lpstr>
      <vt:lpstr>The past should be our teacher, not our master. We need to break the schema of our brains that prefers a pattern of success and predictability, rather than one of failure and unpredictability. </vt:lpstr>
      <vt:lpstr>So . . .   If we want to be innovative, we need to accept failure and unpredictability as natural steps to success. </vt:lpstr>
      <vt:lpstr>Leadership Skills to Practice</vt:lpstr>
      <vt:lpstr>Click Here!</vt:lpstr>
      <vt:lpstr>Leadership Styles</vt:lpstr>
      <vt:lpstr>PowerPoint Presentation</vt:lpstr>
      <vt:lpstr>Command and Control</vt:lpstr>
      <vt:lpstr>Consensus</vt:lpstr>
      <vt:lpstr>Collaborative</vt:lpstr>
      <vt:lpstr>What kind of teacher are you? </vt:lpstr>
      <vt:lpstr>TEACHING (Leadership) STYLES</vt:lpstr>
      <vt:lpstr>PowerPoint Presentation</vt:lpstr>
      <vt:lpstr>“Sage on the Stage” or “Guide on the Side”?  </vt:lpstr>
      <vt:lpstr>PowerPoint Presentation</vt:lpstr>
      <vt:lpstr>Formal Authority</vt:lpstr>
      <vt:lpstr>Expert</vt:lpstr>
      <vt:lpstr>Demonstrator / Personal Model</vt:lpstr>
      <vt:lpstr>Facilitator</vt:lpstr>
      <vt:lpstr>Delegator</vt:lpstr>
      <vt:lpstr>Key Takeaways  What can YOU do Tomorrow?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Diaz</dc:creator>
  <cp:lastModifiedBy>Emma Diaz</cp:lastModifiedBy>
  <cp:revision>5</cp:revision>
  <cp:lastPrinted>2020-11-24T19:39:26Z</cp:lastPrinted>
  <dcterms:created xsi:type="dcterms:W3CDTF">2021-04-12T21:35:55Z</dcterms:created>
  <dcterms:modified xsi:type="dcterms:W3CDTF">2021-04-22T22:49:45Z</dcterms:modified>
</cp:coreProperties>
</file>