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Lst>
  <p:sldSz cy="6858000" cx="12192000"/>
  <p:notesSz cx="6858000" cy="9144000"/>
  <p:embeddedFontLst>
    <p:embeddedFont>
      <p:font typeface="Quintessential"/>
      <p:regular r:id="rId5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52" roundtripDataSignature="AMtx7mhfpm9l66tZhYbO8LpQzKNgs9xsz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font" Target="fonts/Quintessential-regular.fntdata"/><Relationship Id="rId50" Type="http://schemas.openxmlformats.org/officeDocument/2006/relationships/slide" Target="slides/slide46.xml"/><Relationship Id="rId52" Type="http://customschemas.google.com/relationships/presentationmetadata" Target="meta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 name="Shape 44"/>
        <p:cNvGrpSpPr/>
        <p:nvPr/>
      </p:nvGrpSpPr>
      <p:grpSpPr>
        <a:xfrm>
          <a:off x="0" y="0"/>
          <a:ext cx="0" cy="0"/>
          <a:chOff x="0" y="0"/>
          <a:chExt cx="0" cy="0"/>
        </a:xfrm>
      </p:grpSpPr>
      <p:sp>
        <p:nvSpPr>
          <p:cNvPr id="45" name="Google Shape;4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 name="Google Shape;4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Mayra (2min) Slides 1-2</a:t>
            </a:r>
            <a:endParaRPr b="0"/>
          </a:p>
          <a:p>
            <a:pPr indent="0" lvl="0" marL="0" rtl="0" algn="l">
              <a:spcBef>
                <a:spcPts val="360"/>
              </a:spcBef>
              <a:spcAft>
                <a:spcPts val="0"/>
              </a:spcAft>
              <a:buNone/>
            </a:pPr>
            <a:br>
              <a:rPr b="0" lang="en-US"/>
            </a:br>
            <a:r>
              <a:rPr b="0" i="0" lang="en-US" sz="1200" u="none" strike="noStrike">
                <a:solidFill>
                  <a:schemeClr val="dk1"/>
                </a:solidFill>
                <a:latin typeface="Calibri"/>
                <a:ea typeface="Calibri"/>
                <a:cs typeface="Calibri"/>
                <a:sym typeface="Calibri"/>
              </a:rPr>
              <a:t>Lynn describes the taskforce and areas of recommendations</a:t>
            </a:r>
            <a:endParaRPr b="0"/>
          </a:p>
          <a:p>
            <a:pPr indent="0" lvl="0" marL="0" rtl="0" algn="l">
              <a:spcBef>
                <a:spcPts val="360"/>
              </a:spcBef>
              <a:spcAft>
                <a:spcPts val="0"/>
              </a:spcAft>
              <a:buNone/>
            </a:pPr>
            <a:br>
              <a:rPr b="0" lang="en-US"/>
            </a:br>
            <a:r>
              <a:rPr b="0" i="0" lang="en-US" sz="1200" u="none" strike="noStrike">
                <a:solidFill>
                  <a:schemeClr val="dk1"/>
                </a:solidFill>
                <a:latin typeface="Calibri"/>
                <a:ea typeface="Calibri"/>
                <a:cs typeface="Calibri"/>
                <a:sym typeface="Calibri"/>
              </a:rPr>
              <a:t>Mayra &amp; Karen Role: </a:t>
            </a:r>
            <a:endParaRPr b="0"/>
          </a:p>
          <a:p>
            <a:pPr indent="0" lvl="0" marL="0" rtl="0" algn="l">
              <a:spcBef>
                <a:spcPts val="360"/>
              </a:spcBef>
              <a:spcAft>
                <a:spcPts val="0"/>
              </a:spcAft>
              <a:buNone/>
            </a:pPr>
            <a:r>
              <a:rPr b="0" i="0" lang="en-US" sz="1200" u="none" strike="noStrike">
                <a:solidFill>
                  <a:schemeClr val="dk1"/>
                </a:solidFill>
                <a:latin typeface="Calibri"/>
                <a:ea typeface="Calibri"/>
                <a:cs typeface="Calibri"/>
                <a:sym typeface="Calibri"/>
              </a:rPr>
              <a:t>Monitor the Chat in Pathable (maybe in Zoom) Questions and comments in the Pathable Chat</a:t>
            </a:r>
            <a:endParaRPr b="0"/>
          </a:p>
          <a:p>
            <a:pPr indent="0" lvl="0" marL="0" rtl="0" algn="l">
              <a:spcBef>
                <a:spcPts val="360"/>
              </a:spcBef>
              <a:spcAft>
                <a:spcPts val="0"/>
              </a:spcAft>
              <a:buNone/>
            </a:pPr>
            <a:r>
              <a:rPr b="0" i="0" lang="en-US" sz="1200" u="none" strike="noStrike">
                <a:solidFill>
                  <a:schemeClr val="dk1"/>
                </a:solidFill>
                <a:latin typeface="Calibri"/>
                <a:ea typeface="Calibri"/>
                <a:cs typeface="Calibri"/>
                <a:sym typeface="Calibri"/>
              </a:rPr>
              <a:t>Monitor the “Raise Hand” feature</a:t>
            </a:r>
            <a:endParaRPr b="0"/>
          </a:p>
          <a:p>
            <a:pPr indent="0" lvl="0" marL="0" rtl="0" algn="l">
              <a:spcBef>
                <a:spcPts val="360"/>
              </a:spcBef>
              <a:spcAft>
                <a:spcPts val="0"/>
              </a:spcAft>
              <a:buNone/>
            </a:pPr>
            <a:br>
              <a:rPr lang="en-US"/>
            </a:br>
            <a:endParaRPr/>
          </a:p>
        </p:txBody>
      </p:sp>
      <p:sp>
        <p:nvSpPr>
          <p:cNvPr id="47" name="Google Shape;47;p1: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US"/>
              <a:t>ASCCC Academic Academy 2020</a:t>
            </a:r>
            <a:endParaRPr/>
          </a:p>
        </p:txBody>
      </p:sp>
      <p:sp>
        <p:nvSpPr>
          <p:cNvPr id="48" name="Google Shape;48;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4" name="Google Shape;134;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Mayra Slides 10-12 (3min)</a:t>
            </a:r>
            <a:endParaRPr b="0"/>
          </a:p>
          <a:p>
            <a:pPr indent="0" lvl="0" marL="0" rtl="0" algn="l">
              <a:spcBef>
                <a:spcPts val="360"/>
              </a:spcBef>
              <a:spcAft>
                <a:spcPts val="0"/>
              </a:spcAft>
              <a:buNone/>
            </a:pPr>
            <a:br>
              <a:rPr b="0" lang="en-US"/>
            </a:br>
            <a:r>
              <a:rPr b="0" i="0" lang="en-US" sz="1200" u="none" strike="noStrike">
                <a:solidFill>
                  <a:schemeClr val="dk1"/>
                </a:solidFill>
                <a:latin typeface="Calibri"/>
                <a:ea typeface="Calibri"/>
                <a:cs typeface="Calibri"/>
                <a:sym typeface="Calibri"/>
              </a:rPr>
              <a:t>System focusand the movement</a:t>
            </a:r>
            <a:endParaRPr b="0"/>
          </a:p>
          <a:p>
            <a:pPr indent="0" lvl="0" marL="0" rtl="0" algn="l">
              <a:spcBef>
                <a:spcPts val="360"/>
              </a:spcBef>
              <a:spcAft>
                <a:spcPts val="0"/>
              </a:spcAft>
              <a:buNone/>
            </a:pPr>
            <a:r>
              <a:rPr b="0" i="0" lang="en-US" sz="1200" u="none" strike="noStrike">
                <a:solidFill>
                  <a:schemeClr val="dk1"/>
                </a:solidFill>
                <a:latin typeface="Calibri"/>
                <a:ea typeface="Calibri"/>
                <a:cs typeface="Calibri"/>
                <a:sym typeface="Calibri"/>
              </a:rPr>
              <a:t>Reducing barriers to diverse faculty</a:t>
            </a:r>
            <a:endParaRPr b="0"/>
          </a:p>
          <a:p>
            <a:pPr indent="0" lvl="0" marL="0" rtl="0" algn="l">
              <a:spcBef>
                <a:spcPts val="360"/>
              </a:spcBef>
              <a:spcAft>
                <a:spcPts val="0"/>
              </a:spcAft>
              <a:buNone/>
            </a:pPr>
            <a:r>
              <a:rPr b="0" i="0" lang="en-US" sz="1200" u="none" strike="noStrike">
                <a:solidFill>
                  <a:schemeClr val="dk1"/>
                </a:solidFill>
                <a:latin typeface="Calibri"/>
                <a:ea typeface="Calibri"/>
                <a:cs typeface="Calibri"/>
                <a:sym typeface="Calibri"/>
              </a:rPr>
              <a:t>Collaboration and partnership</a:t>
            </a:r>
            <a:endParaRPr b="0"/>
          </a:p>
          <a:p>
            <a:pPr indent="0" lvl="0" marL="0" rtl="0" algn="l">
              <a:spcBef>
                <a:spcPts val="360"/>
              </a:spcBef>
              <a:spcAft>
                <a:spcPts val="0"/>
              </a:spcAft>
              <a:buNone/>
            </a:pPr>
            <a:br>
              <a:rPr b="0" lang="en-US"/>
            </a:br>
            <a:r>
              <a:rPr b="0" i="0" lang="en-US" sz="1200" u="none" strike="noStrike">
                <a:solidFill>
                  <a:schemeClr val="dk1"/>
                </a:solidFill>
                <a:latin typeface="Calibri"/>
                <a:ea typeface="Calibri"/>
                <a:cs typeface="Calibri"/>
                <a:sym typeface="Calibri"/>
              </a:rPr>
              <a:t>Title 5 51201</a:t>
            </a:r>
            <a:endParaRPr b="0"/>
          </a:p>
          <a:p>
            <a:pPr indent="0" lvl="0" marL="0" rtl="0" algn="l">
              <a:spcBef>
                <a:spcPts val="360"/>
              </a:spcBef>
              <a:spcAft>
                <a:spcPts val="0"/>
              </a:spcAft>
              <a:buNone/>
            </a:pPr>
            <a:r>
              <a:rPr b="0" i="0" lang="en-US" sz="1200" u="none" strike="noStrike">
                <a:solidFill>
                  <a:schemeClr val="dk1"/>
                </a:solidFill>
                <a:latin typeface="Calibri"/>
                <a:ea typeface="Calibri"/>
                <a:cs typeface="Calibri"/>
                <a:sym typeface="Calibri"/>
              </a:rPr>
              <a:t>•(a) With the goal of ensuring the equal educational opportunity of all students, the California Community Colleges embrace diversity among students, faculty, staff and the communities we serve as an integral part of our history, a recognition of the complexity of our present state, and a call to action for a better future.</a:t>
            </a:r>
            <a:endParaRPr b="0"/>
          </a:p>
          <a:p>
            <a:pPr indent="0" lvl="0" marL="0" rtl="0" algn="l">
              <a:spcBef>
                <a:spcPts val="360"/>
              </a:spcBef>
              <a:spcAft>
                <a:spcPts val="0"/>
              </a:spcAft>
              <a:buNone/>
            </a:pPr>
            <a:r>
              <a:rPr b="0" i="0" lang="en-US" sz="1200" u="none" strike="noStrike">
                <a:solidFill>
                  <a:schemeClr val="dk1"/>
                </a:solidFill>
                <a:latin typeface="Calibri"/>
                <a:ea typeface="Calibri"/>
                <a:cs typeface="Calibri"/>
                <a:sym typeface="Calibri"/>
              </a:rPr>
              <a:t>•(b) Embracing diversity means that we must intentionally practice acceptance, anti-racism, and respect towards one another and understand that racism, discrimination, and prejudices create and sustain privileges for some while creating and sustaining disadvantages for others.</a:t>
            </a:r>
            <a:endParaRPr b="0"/>
          </a:p>
          <a:p>
            <a:pPr indent="0" lvl="0" marL="0" rtl="0" algn="l">
              <a:spcBef>
                <a:spcPts val="360"/>
              </a:spcBef>
              <a:spcAft>
                <a:spcPts val="0"/>
              </a:spcAft>
              <a:buNone/>
            </a:pPr>
            <a:r>
              <a:rPr b="0" i="0" lang="en-US" sz="1200" u="none" strike="noStrike">
                <a:solidFill>
                  <a:schemeClr val="dk1"/>
                </a:solidFill>
                <a:latin typeface="Calibri"/>
                <a:ea typeface="Calibri"/>
                <a:cs typeface="Calibri"/>
                <a:sym typeface="Calibri"/>
              </a:rPr>
              <a:t>•(c) In order to embrace diversity, we also acknowledge that institutional racism, discrimination, and biases exist and that our goal is to eradicate these from our system. Our commitment to diversity requires that we strive to eliminate those barriers to equity and that we act deliberately to create a safe, inclusive, and anti-racist environment where individual and group differences are valued and leveraged for our growth and understanding as an educational community.</a:t>
            </a:r>
            <a:endParaRPr b="0"/>
          </a:p>
          <a:p>
            <a:pPr indent="0" lvl="0" marL="0" rtl="0" algn="l">
              <a:spcBef>
                <a:spcPts val="360"/>
              </a:spcBef>
              <a:spcAft>
                <a:spcPts val="0"/>
              </a:spcAft>
              <a:buNone/>
            </a:pPr>
            <a:r>
              <a:rPr b="0" i="0" lang="en-US" sz="1200" u="none" strike="noStrike">
                <a:solidFill>
                  <a:schemeClr val="dk1"/>
                </a:solidFill>
                <a:latin typeface="Calibri"/>
                <a:ea typeface="Calibri"/>
                <a:cs typeface="Calibri"/>
                <a:sym typeface="Calibri"/>
              </a:rPr>
              <a:t>•(d) To advance our goals of diversity, equity, inclusion, and social justice for the success of students and employees, we must honor that each individual is unique and that our individual differences contribute to the ability of the colleges to prepare students on their educational journeys. This requires that we develop and implement policies and procedures, encourage individual and systemic change, continually reflect on our efforts, and hold ourselves accountable for the results of our efforts in accomplishing our goals. In service of these goals, the California Community Colleges are committed to fostering an anti-racist environment that offers equal opportunity for all.</a:t>
            </a:r>
            <a:endParaRPr b="0"/>
          </a:p>
          <a:p>
            <a:pPr indent="0" lvl="0" marL="0" rtl="0" algn="l">
              <a:spcBef>
                <a:spcPts val="360"/>
              </a:spcBef>
              <a:spcAft>
                <a:spcPts val="0"/>
              </a:spcAft>
              <a:buNone/>
            </a:pPr>
            <a:r>
              <a:rPr b="0" i="0" lang="en-US" sz="1200" u="none" strike="noStrike">
                <a:solidFill>
                  <a:schemeClr val="dk1"/>
                </a:solidFill>
                <a:latin typeface="Calibri"/>
                <a:ea typeface="Calibri"/>
                <a:cs typeface="Calibri"/>
                <a:sym typeface="Calibri"/>
              </a:rPr>
              <a:t>•(e) As a collective community of individual colleges, we are invested in cultivating and maintaining a climate where equity, anti-racism, and mutual respect are both intrinsic and explicit by valuing individuals and groups from all backgrounds, demographics, and experiences. Individual and group differences can include, but are not limited to the following dimensions: race, ethnicity, national origin or ancestry, citizenship, immigration status, sex, gender, sexual orientation, physical or mental disability, medical condition, genetic information, marital status, registered domestic partner status, age, political beliefs, religion, creed, military or veteran status, socioeconomic status, and any other basis protected by federal, state or local law or ordinance or regulation.</a:t>
            </a:r>
            <a:endParaRPr/>
          </a:p>
        </p:txBody>
      </p:sp>
      <p:sp>
        <p:nvSpPr>
          <p:cNvPr id="135" name="Google Shape;135;p10: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US"/>
              <a:t>ASCCC Academic Academy 2020</a:t>
            </a:r>
            <a:endParaRPr/>
          </a:p>
        </p:txBody>
      </p:sp>
      <p:sp>
        <p:nvSpPr>
          <p:cNvPr id="136" name="Google Shape;136;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3" name="Google Shape;143;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Mayra</a:t>
            </a:r>
            <a:endParaRPr/>
          </a:p>
        </p:txBody>
      </p:sp>
      <p:sp>
        <p:nvSpPr>
          <p:cNvPr id="144" name="Google Shape;144;p11: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US"/>
              <a:t>ASCCC Academic Academy 2020</a:t>
            </a:r>
            <a:endParaRPr/>
          </a:p>
        </p:txBody>
      </p:sp>
      <p:sp>
        <p:nvSpPr>
          <p:cNvPr id="145" name="Google Shape;145;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2" name="Google Shape;152;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Mayra </a:t>
            </a:r>
            <a:endParaRPr b="0"/>
          </a:p>
          <a:p>
            <a:pPr indent="0" lvl="0" marL="0" rtl="0" algn="l">
              <a:spcBef>
                <a:spcPts val="360"/>
              </a:spcBef>
              <a:spcAft>
                <a:spcPts val="0"/>
              </a:spcAft>
              <a:buNone/>
            </a:pPr>
            <a:r>
              <a:rPr b="0" i="0" lang="en-US" sz="1200" u="none" strike="noStrike">
                <a:solidFill>
                  <a:schemeClr val="dk1"/>
                </a:solidFill>
                <a:latin typeface="Calibri"/>
                <a:ea typeface="Calibri"/>
                <a:cs typeface="Calibri"/>
                <a:sym typeface="Calibri"/>
              </a:rPr>
              <a:t>Prepare a reference handout. Hyper link the resources</a:t>
            </a:r>
            <a:endParaRPr b="0"/>
          </a:p>
          <a:p>
            <a:pPr indent="0" lvl="0" marL="0" rtl="0" algn="l">
              <a:spcBef>
                <a:spcPts val="360"/>
              </a:spcBef>
              <a:spcAft>
                <a:spcPts val="0"/>
              </a:spcAft>
              <a:buNone/>
            </a:pPr>
            <a:br>
              <a:rPr lang="en-US"/>
            </a:br>
            <a:endParaRPr/>
          </a:p>
        </p:txBody>
      </p:sp>
      <p:sp>
        <p:nvSpPr>
          <p:cNvPr id="153" name="Google Shape;153;p12: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US"/>
              <a:t>ASCCC Academic Academy 2020</a:t>
            </a:r>
            <a:endParaRPr/>
          </a:p>
        </p:txBody>
      </p:sp>
      <p:sp>
        <p:nvSpPr>
          <p:cNvPr id="154" name="Google Shape;154;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1" name="Google Shape;161;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Cheryl </a:t>
            </a:r>
            <a:r>
              <a:rPr b="0" i="0" lang="en-US" sz="1200" u="none" strike="noStrike">
                <a:solidFill>
                  <a:schemeClr val="dk1"/>
                </a:solidFill>
                <a:latin typeface="Calibri"/>
                <a:ea typeface="Calibri"/>
                <a:cs typeface="Calibri"/>
                <a:sym typeface="Calibri"/>
              </a:rPr>
              <a:t>(5-6min) Slides 13-15</a:t>
            </a:r>
            <a:endParaRPr/>
          </a:p>
        </p:txBody>
      </p:sp>
      <p:sp>
        <p:nvSpPr>
          <p:cNvPr id="162" name="Google Shape;162;p13: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US"/>
              <a:t>ASCCC Academic Academy 2020</a:t>
            </a:r>
            <a:endParaRPr/>
          </a:p>
        </p:txBody>
      </p:sp>
      <p:sp>
        <p:nvSpPr>
          <p:cNvPr id="163" name="Google Shape;163;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0" name="Google Shape;170;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Cheryl</a:t>
            </a:r>
            <a:endParaRPr b="0"/>
          </a:p>
          <a:p>
            <a:pPr indent="0" lvl="0" marL="0" rtl="0" algn="l">
              <a:spcBef>
                <a:spcPts val="360"/>
              </a:spcBef>
              <a:spcAft>
                <a:spcPts val="0"/>
              </a:spcAft>
              <a:buNone/>
            </a:pPr>
            <a:r>
              <a:rPr b="0" i="0" lang="en-US" sz="1200" u="none" strike="noStrike">
                <a:solidFill>
                  <a:schemeClr val="dk1"/>
                </a:solidFill>
                <a:latin typeface="Calibri"/>
                <a:ea typeface="Calibri"/>
                <a:cs typeface="Calibri"/>
                <a:sym typeface="Calibri"/>
              </a:rPr>
              <a:t>Education Code §87355</a:t>
            </a:r>
            <a:endParaRPr b="0"/>
          </a:p>
          <a:p>
            <a:pPr indent="0" lvl="0" marL="0" rtl="0" algn="l">
              <a:spcBef>
                <a:spcPts val="360"/>
              </a:spcBef>
              <a:spcAft>
                <a:spcPts val="0"/>
              </a:spcAft>
              <a:buNone/>
            </a:pPr>
            <a:r>
              <a:rPr b="0" i="0" lang="en-US" sz="1200" u="none" strike="noStrike">
                <a:solidFill>
                  <a:schemeClr val="dk1"/>
                </a:solidFill>
                <a:latin typeface="Calibri"/>
                <a:ea typeface="Calibri"/>
                <a:cs typeface="Calibri"/>
                <a:sym typeface="Calibri"/>
              </a:rPr>
              <a:t>“…every person authorized to serve as a community college instructor, librarian, counselor...shall be deemed to possess the minimum qualifications specified for every discipline...”</a:t>
            </a:r>
            <a:endParaRPr b="0"/>
          </a:p>
          <a:p>
            <a:pPr indent="0" lvl="0" marL="0" rtl="0" algn="l">
              <a:spcBef>
                <a:spcPts val="360"/>
              </a:spcBef>
              <a:spcAft>
                <a:spcPts val="0"/>
              </a:spcAft>
              <a:buNone/>
            </a:pPr>
            <a:br>
              <a:rPr lang="en-US"/>
            </a:br>
            <a:endParaRPr/>
          </a:p>
        </p:txBody>
      </p:sp>
      <p:sp>
        <p:nvSpPr>
          <p:cNvPr id="171" name="Google Shape;171;p14: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US"/>
              <a:t>ASCCC Academic Academy 2020</a:t>
            </a:r>
            <a:endParaRPr/>
          </a:p>
        </p:txBody>
      </p:sp>
      <p:sp>
        <p:nvSpPr>
          <p:cNvPr id="172" name="Google Shape;172;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9" name="Google Shape;179;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Cheryl (5-6min)</a:t>
            </a:r>
            <a:endParaRPr/>
          </a:p>
        </p:txBody>
      </p:sp>
      <p:sp>
        <p:nvSpPr>
          <p:cNvPr id="180" name="Google Shape;180;p15: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US"/>
              <a:t>ASCCC Academic Academy 2020</a:t>
            </a:r>
            <a:endParaRPr/>
          </a:p>
        </p:txBody>
      </p:sp>
      <p:sp>
        <p:nvSpPr>
          <p:cNvPr id="181" name="Google Shape;181;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8" name="Google Shape;188;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Kevin and  Robert Slides 16 -24 (10min)</a:t>
            </a:r>
            <a:endParaRPr/>
          </a:p>
        </p:txBody>
      </p:sp>
      <p:sp>
        <p:nvSpPr>
          <p:cNvPr id="189" name="Google Shape;189;p16: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US"/>
              <a:t>ASCCC Academic Academy 2020</a:t>
            </a:r>
            <a:endParaRPr/>
          </a:p>
        </p:txBody>
      </p:sp>
      <p:sp>
        <p:nvSpPr>
          <p:cNvPr id="190" name="Google Shape;190;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8" name="Google Shape;198;p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b="0" i="0" lang="en-US" sz="1200" u="none" strike="noStrike">
                <a:solidFill>
                  <a:schemeClr val="dk1"/>
                </a:solidFill>
                <a:latin typeface="Calibri"/>
                <a:ea typeface="Calibri"/>
                <a:cs typeface="Calibri"/>
                <a:sym typeface="Calibri"/>
              </a:rPr>
              <a:t>Kevin and Robert Slides 16 -24 (10min)</a:t>
            </a:r>
            <a:endParaRPr/>
          </a:p>
        </p:txBody>
      </p:sp>
      <p:sp>
        <p:nvSpPr>
          <p:cNvPr id="199" name="Google Shape;199;p1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4" name="Google Shape;204;p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205" name="Google Shape;205;p1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0" name="Google Shape;210;p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211" name="Google Shape;211;p1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 name="Shape 51"/>
        <p:cNvGrpSpPr/>
        <p:nvPr/>
      </p:nvGrpSpPr>
      <p:grpSpPr>
        <a:xfrm>
          <a:off x="0" y="0"/>
          <a:ext cx="0" cy="0"/>
          <a:chOff x="0" y="0"/>
          <a:chExt cx="0" cy="0"/>
        </a:xfrm>
      </p:grpSpPr>
      <p:sp>
        <p:nvSpPr>
          <p:cNvPr id="52" name="Google Shape;5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 name="Google Shape;53;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Presenters introduce themselves. </a:t>
            </a:r>
            <a:endParaRPr/>
          </a:p>
        </p:txBody>
      </p:sp>
      <p:sp>
        <p:nvSpPr>
          <p:cNvPr id="54" name="Google Shape;54;p2: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US"/>
              <a:t>ASCCC Academic Academy 2020</a:t>
            </a:r>
            <a:endParaRPr/>
          </a:p>
        </p:txBody>
      </p:sp>
      <p:sp>
        <p:nvSpPr>
          <p:cNvPr id="55" name="Google Shape;55;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6" name="Google Shape;216;p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217" name="Google Shape;217;p2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3" name="Google Shape;223;p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224" name="Google Shape;224;p2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9" name="Google Shape;229;p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230" name="Google Shape;230;p2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5" name="Google Shape;235;p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360"/>
              </a:spcBef>
              <a:spcAft>
                <a:spcPts val="0"/>
              </a:spcAft>
              <a:buNone/>
            </a:pPr>
            <a:r>
              <a:rPr b="0" i="0" lang="en-US" sz="1200" u="none" strike="noStrike">
                <a:solidFill>
                  <a:schemeClr val="dk1"/>
                </a:solidFill>
                <a:latin typeface="Calibri"/>
                <a:ea typeface="Calibri"/>
                <a:cs typeface="Calibri"/>
                <a:sym typeface="Calibri"/>
              </a:rPr>
              <a:t>Kevin slides 23-24</a:t>
            </a:r>
            <a:endParaRPr b="0"/>
          </a:p>
          <a:p>
            <a:pPr indent="0" lvl="0" marL="0" rtl="0" algn="l">
              <a:spcBef>
                <a:spcPts val="360"/>
              </a:spcBef>
              <a:spcAft>
                <a:spcPts val="0"/>
              </a:spcAft>
              <a:buNone/>
            </a:pPr>
            <a:br>
              <a:rPr lang="en-US"/>
            </a:br>
            <a:endParaRPr/>
          </a:p>
        </p:txBody>
      </p:sp>
      <p:sp>
        <p:nvSpPr>
          <p:cNvPr id="236" name="Google Shape;236;p2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2" name="Google Shape;242;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Kevin</a:t>
            </a:r>
            <a:endParaRPr b="0"/>
          </a:p>
          <a:p>
            <a:pPr indent="0" lvl="0" marL="0" rtl="0" algn="l">
              <a:spcBef>
                <a:spcPts val="360"/>
              </a:spcBef>
              <a:spcAft>
                <a:spcPts val="0"/>
              </a:spcAft>
              <a:buNone/>
            </a:pPr>
            <a:r>
              <a:t/>
            </a:r>
            <a:endParaRPr/>
          </a:p>
        </p:txBody>
      </p:sp>
      <p:sp>
        <p:nvSpPr>
          <p:cNvPr id="243" name="Google Shape;243;p24: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US"/>
              <a:t>ASCCC Academic Academy 2020</a:t>
            </a:r>
            <a:endParaRPr/>
          </a:p>
        </p:txBody>
      </p:sp>
      <p:sp>
        <p:nvSpPr>
          <p:cNvPr id="244" name="Google Shape;244;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1" name="Google Shape;251;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Lynn Slides 25-26 (2min)</a:t>
            </a:r>
            <a:endParaRPr/>
          </a:p>
          <a:p>
            <a:pPr indent="0" lvl="0" marL="0" rtl="0" algn="l">
              <a:spcBef>
                <a:spcPts val="360"/>
              </a:spcBef>
              <a:spcAft>
                <a:spcPts val="0"/>
              </a:spcAft>
              <a:buNone/>
            </a:pPr>
            <a:r>
              <a:t/>
            </a:r>
            <a:endParaRPr b="0"/>
          </a:p>
          <a:p>
            <a:pPr indent="0" lvl="0" marL="0" rtl="0" algn="l">
              <a:spcBef>
                <a:spcPts val="360"/>
              </a:spcBef>
              <a:spcAft>
                <a:spcPts val="0"/>
              </a:spcAft>
              <a:buNone/>
            </a:pPr>
            <a:r>
              <a:rPr b="0" i="0" lang="en-US" sz="1200" u="none" strike="noStrike">
                <a:solidFill>
                  <a:schemeClr val="dk1"/>
                </a:solidFill>
                <a:latin typeface="Calibri"/>
                <a:ea typeface="Calibri"/>
                <a:cs typeface="Calibri"/>
                <a:sym typeface="Calibri"/>
              </a:rPr>
              <a:t>Change to Apprenticeship Minimum Qualifications</a:t>
            </a:r>
            <a:endParaRPr b="0"/>
          </a:p>
          <a:p>
            <a:pPr indent="0" lvl="0" marL="0" rtl="0" algn="l">
              <a:spcBef>
                <a:spcPts val="360"/>
              </a:spcBef>
              <a:spcAft>
                <a:spcPts val="0"/>
              </a:spcAft>
              <a:buNone/>
            </a:pPr>
            <a:r>
              <a:rPr b="0" i="0" lang="en-US" sz="1200" u="none" strike="noStrike">
                <a:solidFill>
                  <a:schemeClr val="dk1"/>
                </a:solidFill>
                <a:latin typeface="Calibri"/>
                <a:ea typeface="Calibri"/>
                <a:cs typeface="Calibri"/>
                <a:sym typeface="Calibri"/>
              </a:rPr>
              <a:t>In May 2018, the Board of Governors approved a Title 5 change revising the minimum qualifications for apprenticeship instructors (Section 53413 of article 2 of subchapter 4 of chapter 4 of division 6 of title 5 of the California Code of Regulations). The goal and the result of this change was to expand the pool of industry experts to teach in apprenticeship classrooms. In the past, the minimum qualifications required a community college apprenticeship instructor to have 18 units of general education courses. The new regulations allow for credits earned within an apprenticeship program to count toward meeting the new minimum qualifications. In practice, this means anyone who completes a credit-based registered apprenticeship program (and nearly all community college apprenticeship programs are credit based) and has six years of work experience can qualify to teach</a:t>
            </a:r>
            <a:endParaRPr/>
          </a:p>
          <a:p>
            <a:pPr indent="0" lvl="0" marL="0" rtl="0" algn="l">
              <a:spcBef>
                <a:spcPts val="360"/>
              </a:spcBef>
              <a:spcAft>
                <a:spcPts val="0"/>
              </a:spcAft>
              <a:buNone/>
            </a:pPr>
            <a:r>
              <a:t/>
            </a:r>
            <a:endParaRPr/>
          </a:p>
        </p:txBody>
      </p:sp>
      <p:sp>
        <p:nvSpPr>
          <p:cNvPr id="252" name="Google Shape;252;p25: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US"/>
              <a:t>ASCCC Academic Academy 2020</a:t>
            </a:r>
            <a:endParaRPr/>
          </a:p>
        </p:txBody>
      </p:sp>
      <p:sp>
        <p:nvSpPr>
          <p:cNvPr id="253" name="Google Shape;253;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1" name="Google Shape;261;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Lynn</a:t>
            </a:r>
            <a:endParaRPr/>
          </a:p>
          <a:p>
            <a:pPr indent="0" lvl="0" marL="0" rtl="0" algn="l">
              <a:spcBef>
                <a:spcPts val="360"/>
              </a:spcBef>
              <a:spcAft>
                <a:spcPts val="0"/>
              </a:spcAft>
              <a:buNone/>
            </a:pPr>
            <a:r>
              <a:rPr b="0" i="0" lang="en-US" sz="1200" u="none" strike="noStrike">
                <a:solidFill>
                  <a:schemeClr val="dk1"/>
                </a:solidFill>
                <a:latin typeface="Calibri"/>
                <a:ea typeface="Calibri"/>
                <a:cs typeface="Calibri"/>
                <a:sym typeface="Calibri"/>
              </a:rPr>
              <a:t>Change to Apprenticeship Minimum Qualifications</a:t>
            </a:r>
            <a:endParaRPr b="0"/>
          </a:p>
          <a:p>
            <a:pPr indent="0" lvl="0" marL="0" rtl="0" algn="l">
              <a:spcBef>
                <a:spcPts val="360"/>
              </a:spcBef>
              <a:spcAft>
                <a:spcPts val="0"/>
              </a:spcAft>
              <a:buNone/>
            </a:pPr>
            <a:r>
              <a:rPr b="0" i="0" lang="en-US" sz="1200" u="none" strike="noStrike">
                <a:solidFill>
                  <a:schemeClr val="dk1"/>
                </a:solidFill>
                <a:latin typeface="Calibri"/>
                <a:ea typeface="Calibri"/>
                <a:cs typeface="Calibri"/>
                <a:sym typeface="Calibri"/>
              </a:rPr>
              <a:t>In May 2018, the Board of Governors approved a Title 5 change revising the minimum qualifications for apprenticeship instructors (Section 53413 of article 2 of subchapter 4 of chapter 4 of division 6 of title 5 of the California Code of Regulations). The goal and the result of this change was to expand the pool of industry experts to teach in apprenticeship classrooms. In the past, the minimum qualifications required a community college apprenticeship instructor to have 18 units of general education courses. The new regulations allow for credits earned within an apprenticeship program to count toward meeting the new minimum qualifications. In practice, this means anyone who completes a credit-based registered apprenticeship program (and nearly all community college apprenticeship programs are credit based) and has six years of work experience can qualify to teach</a:t>
            </a:r>
            <a:endParaRPr/>
          </a:p>
          <a:p>
            <a:pPr indent="0" lvl="0" marL="0" rtl="0" algn="l">
              <a:spcBef>
                <a:spcPts val="360"/>
              </a:spcBef>
              <a:spcAft>
                <a:spcPts val="0"/>
              </a:spcAft>
              <a:buNone/>
            </a:pPr>
            <a:r>
              <a:t/>
            </a:r>
            <a:endParaRPr/>
          </a:p>
        </p:txBody>
      </p:sp>
      <p:sp>
        <p:nvSpPr>
          <p:cNvPr id="262" name="Google Shape;262;p26: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US"/>
              <a:t>ASCCC Academic Academy 2020</a:t>
            </a:r>
            <a:endParaRPr/>
          </a:p>
        </p:txBody>
      </p:sp>
      <p:sp>
        <p:nvSpPr>
          <p:cNvPr id="263" name="Google Shape;263;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0" name="Google Shape;270;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Bill (2-3min)</a:t>
            </a:r>
            <a:endParaRPr/>
          </a:p>
        </p:txBody>
      </p:sp>
      <p:sp>
        <p:nvSpPr>
          <p:cNvPr id="271" name="Google Shape;271;p27: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US"/>
              <a:t>ASCCC Academic Academy 2020</a:t>
            </a:r>
            <a:endParaRPr/>
          </a:p>
        </p:txBody>
      </p:sp>
      <p:sp>
        <p:nvSpPr>
          <p:cNvPr id="272" name="Google Shape;272;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1" name="Google Shape;281;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Cheryl Slides 28-34 (15min)</a:t>
            </a:r>
            <a:endParaRPr b="0"/>
          </a:p>
          <a:p>
            <a:pPr indent="0" lvl="0" marL="0" rtl="0" algn="l">
              <a:spcBef>
                <a:spcPts val="360"/>
              </a:spcBef>
              <a:spcAft>
                <a:spcPts val="0"/>
              </a:spcAft>
              <a:buNone/>
            </a:pPr>
            <a:r>
              <a:rPr b="0" i="0" lang="en-US" sz="1200" u="none" strike="noStrike">
                <a:solidFill>
                  <a:schemeClr val="dk1"/>
                </a:solidFill>
                <a:latin typeface="Calibri"/>
                <a:ea typeface="Calibri"/>
                <a:cs typeface="Calibri"/>
                <a:sym typeface="Calibri"/>
              </a:rPr>
              <a:t>participant engagement via chat</a:t>
            </a:r>
            <a:endParaRPr b="0"/>
          </a:p>
          <a:p>
            <a:pPr indent="0" lvl="0" marL="0" rtl="0" algn="l">
              <a:spcBef>
                <a:spcPts val="360"/>
              </a:spcBef>
              <a:spcAft>
                <a:spcPts val="0"/>
              </a:spcAft>
              <a:buNone/>
            </a:pPr>
            <a:br>
              <a:rPr lang="en-US"/>
            </a:br>
            <a:endParaRPr/>
          </a:p>
        </p:txBody>
      </p:sp>
      <p:sp>
        <p:nvSpPr>
          <p:cNvPr id="282" name="Google Shape;282;p28: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US"/>
              <a:t>ASCCC Academic Academy 2020</a:t>
            </a:r>
            <a:endParaRPr/>
          </a:p>
        </p:txBody>
      </p:sp>
      <p:sp>
        <p:nvSpPr>
          <p:cNvPr id="283" name="Google Shape;283;p2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0" name="Google Shape;290;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Cheryl</a:t>
            </a:r>
            <a:endParaRPr b="0"/>
          </a:p>
          <a:p>
            <a:pPr indent="0" lvl="0" marL="0" rtl="0" algn="l">
              <a:spcBef>
                <a:spcPts val="360"/>
              </a:spcBef>
              <a:spcAft>
                <a:spcPts val="0"/>
              </a:spcAft>
              <a:buNone/>
            </a:pPr>
            <a:r>
              <a:rPr b="0" i="0" lang="en-US" sz="1200" u="none" strike="noStrike">
                <a:solidFill>
                  <a:schemeClr val="dk1"/>
                </a:solidFill>
                <a:latin typeface="Calibri"/>
                <a:ea typeface="Calibri"/>
                <a:cs typeface="Calibri"/>
                <a:sym typeface="Calibri"/>
              </a:rPr>
              <a:t>Why General Education?</a:t>
            </a:r>
            <a:endParaRPr b="0"/>
          </a:p>
          <a:p>
            <a:pPr indent="0" lvl="0" marL="0" rtl="0" algn="l">
              <a:spcBef>
                <a:spcPts val="360"/>
              </a:spcBef>
              <a:spcAft>
                <a:spcPts val="0"/>
              </a:spcAft>
              <a:buNone/>
            </a:pPr>
            <a:r>
              <a:rPr b="0" i="0" lang="en-US" sz="1200" u="none" strike="noStrike">
                <a:solidFill>
                  <a:schemeClr val="dk1"/>
                </a:solidFill>
                <a:latin typeface="Calibri"/>
                <a:ea typeface="Calibri"/>
                <a:cs typeface="Calibri"/>
                <a:sym typeface="Calibri"/>
              </a:rPr>
              <a:t>Purpose of GE is to produce a citizen who can interact effectively with the world around them based on critical thinking and reasoning, sound oral and written communication, an applied understanding of other peoples and cultures, and applied experiences with science and its impact on people. </a:t>
            </a:r>
            <a:endParaRPr b="0"/>
          </a:p>
          <a:p>
            <a:pPr indent="0" lvl="0" marL="0" rtl="0" algn="l">
              <a:spcBef>
                <a:spcPts val="360"/>
              </a:spcBef>
              <a:spcAft>
                <a:spcPts val="0"/>
              </a:spcAft>
              <a:buNone/>
            </a:pPr>
            <a:br>
              <a:rPr lang="en-US"/>
            </a:br>
            <a:endParaRPr/>
          </a:p>
        </p:txBody>
      </p:sp>
      <p:sp>
        <p:nvSpPr>
          <p:cNvPr id="291" name="Google Shape;291;p29: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US"/>
              <a:t>ASCCC Academic Academy 2020</a:t>
            </a:r>
            <a:endParaRPr/>
          </a:p>
        </p:txBody>
      </p:sp>
      <p:sp>
        <p:nvSpPr>
          <p:cNvPr id="292" name="Google Shape;292;p2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 name="Google Shape;63;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Lynn slides 3-6 (3min)</a:t>
            </a:r>
            <a:endParaRPr b="0"/>
          </a:p>
          <a:p>
            <a:pPr indent="0" lvl="0" marL="0" rtl="0" algn="l">
              <a:spcBef>
                <a:spcPts val="360"/>
              </a:spcBef>
              <a:spcAft>
                <a:spcPts val="0"/>
              </a:spcAft>
              <a:buNone/>
            </a:pPr>
            <a:r>
              <a:rPr b="0" i="0" lang="en-US" sz="1200" u="none" strike="noStrike">
                <a:solidFill>
                  <a:schemeClr val="dk1"/>
                </a:solidFill>
                <a:latin typeface="Calibri"/>
                <a:ea typeface="Calibri"/>
                <a:cs typeface="Calibri"/>
                <a:sym typeface="Calibri"/>
              </a:rPr>
              <a:t>describes the taskforce and areas of recommendations Lynn describes the taskforce and areas of recommendations describes recommendation 13 </a:t>
            </a:r>
            <a:endParaRPr b="0"/>
          </a:p>
          <a:p>
            <a:pPr indent="0" lvl="0" marL="0" rtl="0" algn="l">
              <a:spcBef>
                <a:spcPts val="360"/>
              </a:spcBef>
              <a:spcAft>
                <a:spcPts val="0"/>
              </a:spcAft>
              <a:buNone/>
            </a:pPr>
            <a:br>
              <a:rPr lang="en-US"/>
            </a:br>
            <a:endParaRPr/>
          </a:p>
        </p:txBody>
      </p:sp>
      <p:sp>
        <p:nvSpPr>
          <p:cNvPr id="64" name="Google Shape;64;p3: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US"/>
              <a:t>ASCCC Academic Academy 2020</a:t>
            </a:r>
            <a:endParaRPr/>
          </a:p>
        </p:txBody>
      </p:sp>
      <p:sp>
        <p:nvSpPr>
          <p:cNvPr id="65" name="Google Shape;65;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9" name="Google Shape;299;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Cheryl talks about all the specific areas of the general education areas focusing on the cte examples</a:t>
            </a:r>
            <a:endParaRPr/>
          </a:p>
        </p:txBody>
      </p:sp>
      <p:sp>
        <p:nvSpPr>
          <p:cNvPr id="300" name="Google Shape;300;p30: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US"/>
              <a:t>ASCCC Academic Academy 2020</a:t>
            </a:r>
            <a:endParaRPr/>
          </a:p>
        </p:txBody>
      </p:sp>
      <p:sp>
        <p:nvSpPr>
          <p:cNvPr id="301" name="Google Shape;301;p3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8" name="Google Shape;308;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Cheryl talks about all the specific areas of the general education areas focusing on the cte examples</a:t>
            </a:r>
            <a:endParaRPr/>
          </a:p>
        </p:txBody>
      </p:sp>
      <p:sp>
        <p:nvSpPr>
          <p:cNvPr id="309" name="Google Shape;309;p31: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US"/>
              <a:t>ASCCC Academic Academy 2020</a:t>
            </a:r>
            <a:endParaRPr/>
          </a:p>
        </p:txBody>
      </p:sp>
      <p:sp>
        <p:nvSpPr>
          <p:cNvPr id="310" name="Google Shape;310;p3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8" name="Google Shape;318;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Cheryl talks about all the specific areas of the general education areas focusing on the cte examples</a:t>
            </a:r>
            <a:endParaRPr/>
          </a:p>
        </p:txBody>
      </p:sp>
      <p:sp>
        <p:nvSpPr>
          <p:cNvPr id="319" name="Google Shape;319;p32: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US"/>
              <a:t>ASCCC Academic Academy 2020</a:t>
            </a:r>
            <a:endParaRPr/>
          </a:p>
        </p:txBody>
      </p:sp>
      <p:sp>
        <p:nvSpPr>
          <p:cNvPr id="320" name="Google Shape;320;p3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8" name="Google Shape;328;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Cheryl talks about all the specific areas of the general education areas focusing on the cte examples</a:t>
            </a:r>
            <a:endParaRPr/>
          </a:p>
        </p:txBody>
      </p:sp>
      <p:sp>
        <p:nvSpPr>
          <p:cNvPr id="329" name="Google Shape;329;p33: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US"/>
              <a:t>ASCCC Academic Academy 2020</a:t>
            </a:r>
            <a:endParaRPr/>
          </a:p>
        </p:txBody>
      </p:sp>
      <p:sp>
        <p:nvSpPr>
          <p:cNvPr id="330" name="Google Shape;330;p3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8" name="Google Shape;338;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Cheryl talks about all the specific areas of the general education areas focusing on the cte examples</a:t>
            </a:r>
            <a:endParaRPr/>
          </a:p>
        </p:txBody>
      </p:sp>
      <p:sp>
        <p:nvSpPr>
          <p:cNvPr id="339" name="Google Shape;339;p34: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US"/>
              <a:t>ASCCC Academic Academy 2020</a:t>
            </a:r>
            <a:endParaRPr/>
          </a:p>
        </p:txBody>
      </p:sp>
      <p:sp>
        <p:nvSpPr>
          <p:cNvPr id="340" name="Google Shape;340;p3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8" name="Google Shape;348;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Cheryl talks about all the specific areas of the general education areas focusing on the cte examples</a:t>
            </a:r>
            <a:endParaRPr/>
          </a:p>
        </p:txBody>
      </p:sp>
      <p:sp>
        <p:nvSpPr>
          <p:cNvPr id="349" name="Google Shape;349;p35: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US"/>
              <a:t>ASCCC Academic Academy 2020</a:t>
            </a:r>
            <a:endParaRPr/>
          </a:p>
        </p:txBody>
      </p:sp>
      <p:sp>
        <p:nvSpPr>
          <p:cNvPr id="350" name="Google Shape;350;p3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8" name="Google Shape;358;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Mayra &amp; Cheryl to facilitate (45min) 3 Scenarios</a:t>
            </a:r>
            <a:endParaRPr b="0"/>
          </a:p>
          <a:p>
            <a:pPr indent="0" lvl="0" marL="0" rtl="0" algn="l">
              <a:spcBef>
                <a:spcPts val="360"/>
              </a:spcBef>
              <a:spcAft>
                <a:spcPts val="0"/>
              </a:spcAft>
              <a:buNone/>
            </a:pPr>
            <a:br>
              <a:rPr b="0" lang="en-US"/>
            </a:br>
            <a:r>
              <a:rPr b="0" i="0" lang="en-US" sz="1200" u="none" strike="noStrike">
                <a:solidFill>
                  <a:schemeClr val="dk1"/>
                </a:solidFill>
                <a:latin typeface="Calibri"/>
                <a:ea typeface="Calibri"/>
                <a:cs typeface="Calibri"/>
                <a:sym typeface="Calibri"/>
              </a:rPr>
              <a:t>Facilitator Instructions in Breakout Rooms: (Kevin, Robert, Lynn, Bill) </a:t>
            </a:r>
            <a:endParaRPr b="0"/>
          </a:p>
          <a:p>
            <a:pPr indent="0" lvl="0" marL="0" rtl="0" algn="l">
              <a:spcBef>
                <a:spcPts val="360"/>
              </a:spcBef>
              <a:spcAft>
                <a:spcPts val="0"/>
              </a:spcAft>
              <a:buNone/>
            </a:pPr>
            <a:r>
              <a:rPr b="0" i="0" lang="en-US" sz="1200" u="none" strike="noStrike">
                <a:solidFill>
                  <a:schemeClr val="dk1"/>
                </a:solidFill>
                <a:latin typeface="Calibri"/>
                <a:ea typeface="Calibri"/>
                <a:cs typeface="Calibri"/>
                <a:sym typeface="Calibri"/>
              </a:rPr>
              <a:t>Assign participants randomly. </a:t>
            </a:r>
            <a:endParaRPr b="0"/>
          </a:p>
          <a:p>
            <a:pPr indent="0" lvl="0" marL="0" rtl="0" algn="l">
              <a:spcBef>
                <a:spcPts val="360"/>
              </a:spcBef>
              <a:spcAft>
                <a:spcPts val="0"/>
              </a:spcAft>
              <a:buNone/>
            </a:pPr>
            <a:br>
              <a:rPr b="0" lang="en-US"/>
            </a:br>
            <a:r>
              <a:rPr b="0" i="0" lang="en-US" sz="1200" u="none" strike="noStrike">
                <a:solidFill>
                  <a:schemeClr val="dk1"/>
                </a:solidFill>
                <a:latin typeface="Calibri"/>
                <a:ea typeface="Calibri"/>
                <a:cs typeface="Calibri"/>
                <a:sym typeface="Calibri"/>
              </a:rPr>
              <a:t>15 min for each scenario- 10 in breakout and 5 back in the main room</a:t>
            </a:r>
            <a:endParaRPr b="0"/>
          </a:p>
          <a:p>
            <a:pPr indent="0" lvl="0" marL="0" rtl="0" algn="l">
              <a:spcBef>
                <a:spcPts val="360"/>
              </a:spcBef>
              <a:spcAft>
                <a:spcPts val="0"/>
              </a:spcAft>
              <a:buNone/>
            </a:pPr>
            <a:r>
              <a:t/>
            </a:r>
            <a:endParaRPr b="1" i="0" sz="1200" u="none" strike="noStrike">
              <a:solidFill>
                <a:schemeClr val="dk1"/>
              </a:solidFill>
              <a:latin typeface="Calibri"/>
              <a:ea typeface="Calibri"/>
              <a:cs typeface="Calibri"/>
              <a:sym typeface="Calibri"/>
            </a:endParaRPr>
          </a:p>
          <a:p>
            <a:pPr indent="0" lvl="0" marL="0" rtl="0" algn="l">
              <a:spcBef>
                <a:spcPts val="360"/>
              </a:spcBef>
              <a:spcAft>
                <a:spcPts val="0"/>
              </a:spcAft>
              <a:buNone/>
            </a:pPr>
            <a:r>
              <a:rPr b="1" i="0" lang="en-US" sz="1200" u="none" strike="noStrike">
                <a:solidFill>
                  <a:schemeClr val="dk1"/>
                </a:solidFill>
                <a:latin typeface="Calibri"/>
                <a:ea typeface="Calibri"/>
                <a:cs typeface="Calibri"/>
                <a:sym typeface="Calibri"/>
              </a:rPr>
              <a:t>At the breakout: </a:t>
            </a:r>
            <a:endParaRPr b="0"/>
          </a:p>
          <a:p>
            <a:pPr indent="-228600" lvl="0" marL="228600" rtl="0" algn="l">
              <a:spcBef>
                <a:spcPts val="360"/>
              </a:spcBef>
              <a:spcAft>
                <a:spcPts val="0"/>
              </a:spcAft>
              <a:buClr>
                <a:schemeClr val="dk1"/>
              </a:buClr>
              <a:buSzPts val="1200"/>
              <a:buFont typeface="Calibri"/>
              <a:buAutoNum type="arabicPeriod"/>
            </a:pPr>
            <a:r>
              <a:rPr b="0" i="0" lang="en-US" sz="1200" u="none" strike="noStrike">
                <a:solidFill>
                  <a:schemeClr val="dk1"/>
                </a:solidFill>
                <a:latin typeface="Calibri"/>
                <a:ea typeface="Calibri"/>
                <a:cs typeface="Calibri"/>
                <a:sym typeface="Calibri"/>
              </a:rPr>
              <a:t>Facilitator ask participants to introduce themselves in the chat- Name, college &amp; role</a:t>
            </a:r>
            <a:endParaRPr/>
          </a:p>
          <a:p>
            <a:pPr indent="-228600" lvl="0" marL="228600" rtl="0" algn="l">
              <a:spcBef>
                <a:spcPts val="360"/>
              </a:spcBef>
              <a:spcAft>
                <a:spcPts val="0"/>
              </a:spcAft>
              <a:buClr>
                <a:schemeClr val="dk1"/>
              </a:buClr>
              <a:buSzPts val="1200"/>
              <a:buFont typeface="Calibri"/>
              <a:buAutoNum type="arabicPeriod"/>
            </a:pPr>
            <a:r>
              <a:rPr b="0" i="0" lang="en-US" sz="1200" u="none" strike="noStrike">
                <a:solidFill>
                  <a:schemeClr val="dk1"/>
                </a:solidFill>
                <a:latin typeface="Calibri"/>
                <a:ea typeface="Calibri"/>
                <a:cs typeface="Calibri"/>
                <a:sym typeface="Calibri"/>
              </a:rPr>
              <a:t>Facilitator reads the scenario</a:t>
            </a:r>
            <a:endParaRPr/>
          </a:p>
          <a:p>
            <a:pPr indent="-228600" lvl="0" marL="228600" rtl="0" algn="l">
              <a:spcBef>
                <a:spcPts val="360"/>
              </a:spcBef>
              <a:spcAft>
                <a:spcPts val="0"/>
              </a:spcAft>
              <a:buClr>
                <a:schemeClr val="dk1"/>
              </a:buClr>
              <a:buSzPts val="1200"/>
              <a:buFont typeface="Calibri"/>
              <a:buAutoNum type="arabicPeriod"/>
            </a:pPr>
            <a:r>
              <a:rPr b="0" i="0" lang="en-US" sz="1200" u="none" strike="noStrike">
                <a:solidFill>
                  <a:schemeClr val="dk1"/>
                </a:solidFill>
                <a:latin typeface="Calibri"/>
                <a:ea typeface="Calibri"/>
                <a:cs typeface="Calibri"/>
                <a:sym typeface="Calibri"/>
              </a:rPr>
              <a:t>Facilitator ask one or more of these prompt questions or your own questions</a:t>
            </a:r>
            <a:endParaRPr/>
          </a:p>
          <a:p>
            <a:pPr indent="-171450" lvl="0" marL="171450" rtl="0" algn="l">
              <a:spcBef>
                <a:spcPts val="360"/>
              </a:spcBef>
              <a:spcAft>
                <a:spcPts val="0"/>
              </a:spcAft>
              <a:buClr>
                <a:schemeClr val="dk1"/>
              </a:buClr>
              <a:buSzPts val="1200"/>
              <a:buFont typeface="Arial"/>
              <a:buChar char="•"/>
            </a:pPr>
            <a:r>
              <a:rPr b="0" i="0" lang="en-US" sz="1200" u="none" strike="noStrike">
                <a:solidFill>
                  <a:schemeClr val="dk1"/>
                </a:solidFill>
                <a:latin typeface="Calibri"/>
                <a:ea typeface="Calibri"/>
                <a:cs typeface="Calibri"/>
                <a:sym typeface="Calibri"/>
              </a:rPr>
              <a:t>Using the current equivalency process, would this candidate be included in the hiring pool?</a:t>
            </a:r>
            <a:endParaRPr/>
          </a:p>
          <a:p>
            <a:pPr indent="-171450" lvl="0" marL="171450" rtl="0" algn="l">
              <a:spcBef>
                <a:spcPts val="360"/>
              </a:spcBef>
              <a:spcAft>
                <a:spcPts val="0"/>
              </a:spcAft>
              <a:buClr>
                <a:schemeClr val="dk1"/>
              </a:buClr>
              <a:buSzPts val="1200"/>
              <a:buFont typeface="Arial"/>
              <a:buChar char="•"/>
            </a:pPr>
            <a:r>
              <a:rPr b="0" i="0" lang="en-US" sz="1200" u="none" strike="noStrike">
                <a:solidFill>
                  <a:schemeClr val="dk1"/>
                </a:solidFill>
                <a:latin typeface="Calibri"/>
                <a:ea typeface="Calibri"/>
                <a:cs typeface="Calibri"/>
                <a:sym typeface="Calibri"/>
              </a:rPr>
              <a:t>Knowing what you now know about the Tool Kit, could this person be added to the hiring pool?</a:t>
            </a:r>
            <a:endParaRPr/>
          </a:p>
          <a:p>
            <a:pPr indent="-171450" lvl="0" marL="171450" rtl="0" algn="l">
              <a:spcBef>
                <a:spcPts val="360"/>
              </a:spcBef>
              <a:spcAft>
                <a:spcPts val="0"/>
              </a:spcAft>
              <a:buClr>
                <a:schemeClr val="dk1"/>
              </a:buClr>
              <a:buSzPts val="1200"/>
              <a:buFont typeface="Arial"/>
              <a:buChar char="•"/>
            </a:pPr>
            <a:r>
              <a:rPr b="0" i="0" lang="en-US" sz="1200" u="none" strike="noStrike">
                <a:solidFill>
                  <a:schemeClr val="dk1"/>
                </a:solidFill>
                <a:latin typeface="Calibri"/>
                <a:ea typeface="Calibri"/>
                <a:cs typeface="Calibri"/>
                <a:sym typeface="Calibri"/>
              </a:rPr>
              <a:t>What “objections” would different representatives on your equivalency committee have and how could you counter them? (HR, Deans, General Education Faculty)</a:t>
            </a:r>
            <a:endParaRPr/>
          </a:p>
          <a:p>
            <a:pPr indent="0" lvl="0" marL="0" rtl="0" algn="l">
              <a:spcBef>
                <a:spcPts val="360"/>
              </a:spcBef>
              <a:spcAft>
                <a:spcPts val="0"/>
              </a:spcAft>
              <a:buNone/>
            </a:pPr>
            <a:r>
              <a:t/>
            </a:r>
            <a:endParaRPr b="1" i="0" sz="1200" u="none" strike="noStrike">
              <a:solidFill>
                <a:schemeClr val="dk1"/>
              </a:solidFill>
              <a:latin typeface="Calibri"/>
              <a:ea typeface="Calibri"/>
              <a:cs typeface="Calibri"/>
              <a:sym typeface="Calibri"/>
            </a:endParaRPr>
          </a:p>
          <a:p>
            <a:pPr indent="0" lvl="0" marL="0" rtl="0" algn="l">
              <a:spcBef>
                <a:spcPts val="360"/>
              </a:spcBef>
              <a:spcAft>
                <a:spcPts val="0"/>
              </a:spcAft>
              <a:buNone/>
            </a:pPr>
            <a:r>
              <a:rPr b="1" i="0" lang="en-US" sz="1200" u="none" strike="noStrike">
                <a:solidFill>
                  <a:schemeClr val="dk1"/>
                </a:solidFill>
                <a:latin typeface="Calibri"/>
                <a:ea typeface="Calibri"/>
                <a:cs typeface="Calibri"/>
                <a:sym typeface="Calibri"/>
              </a:rPr>
              <a:t>Back to Main room 5 min discussion</a:t>
            </a:r>
            <a:endParaRPr b="0"/>
          </a:p>
          <a:p>
            <a:pPr indent="0" lvl="0" marL="0" rtl="0" algn="l">
              <a:spcBef>
                <a:spcPts val="360"/>
              </a:spcBef>
              <a:spcAft>
                <a:spcPts val="0"/>
              </a:spcAft>
              <a:buNone/>
            </a:pPr>
            <a:r>
              <a:rPr b="0" i="0" lang="en-US" sz="1200" u="none" strike="noStrike">
                <a:solidFill>
                  <a:schemeClr val="dk1"/>
                </a:solidFill>
                <a:latin typeface="Calibri"/>
                <a:ea typeface="Calibri"/>
                <a:cs typeface="Calibri"/>
                <a:sym typeface="Calibri"/>
              </a:rPr>
              <a:t>What did your small group decide about the candidate?</a:t>
            </a:r>
            <a:endParaRPr/>
          </a:p>
          <a:p>
            <a:pPr indent="0" lvl="0" marL="0" rtl="0" algn="l">
              <a:spcBef>
                <a:spcPts val="360"/>
              </a:spcBef>
              <a:spcAft>
                <a:spcPts val="0"/>
              </a:spcAft>
              <a:buNone/>
            </a:pPr>
            <a:r>
              <a:t/>
            </a:r>
            <a:endParaRPr/>
          </a:p>
        </p:txBody>
      </p:sp>
      <p:sp>
        <p:nvSpPr>
          <p:cNvPr id="359" name="Google Shape;359;p36: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US"/>
              <a:t>ASCCC Academic Academy 2020</a:t>
            </a:r>
            <a:endParaRPr/>
          </a:p>
        </p:txBody>
      </p:sp>
      <p:sp>
        <p:nvSpPr>
          <p:cNvPr id="360" name="Google Shape;360;p3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7" name="Google Shape;367;p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8" name="Google Shape;368;p37: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US"/>
              <a:t>ASCCC Academic Academy 2020</a:t>
            </a:r>
            <a:endParaRPr/>
          </a:p>
        </p:txBody>
      </p:sp>
      <p:sp>
        <p:nvSpPr>
          <p:cNvPr id="369" name="Google Shape;369;p3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5" name="Google Shape;375;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Questions to relate to the Toolkit and the work of the Equivalency Committee</a:t>
            </a:r>
            <a:endParaRPr/>
          </a:p>
        </p:txBody>
      </p:sp>
      <p:sp>
        <p:nvSpPr>
          <p:cNvPr id="376" name="Google Shape;376;p38: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US"/>
              <a:t>ASCCC Academic Academy 2020</a:t>
            </a:r>
            <a:endParaRPr/>
          </a:p>
        </p:txBody>
      </p:sp>
      <p:sp>
        <p:nvSpPr>
          <p:cNvPr id="377" name="Google Shape;377;p3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p3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84" name="Google Shape;384;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3" name="Google Shape;73;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Lynn gives history of the Workgroup</a:t>
            </a:r>
            <a:endParaRPr/>
          </a:p>
        </p:txBody>
      </p:sp>
      <p:sp>
        <p:nvSpPr>
          <p:cNvPr id="74" name="Google Shape;74;p4: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US"/>
              <a:t>ASCCC Academic Academy 2020</a:t>
            </a:r>
            <a:endParaRPr/>
          </a:p>
        </p:txBody>
      </p:sp>
      <p:sp>
        <p:nvSpPr>
          <p:cNvPr id="75" name="Google Shape;75;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p4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91" name="Google Shape;391;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p4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98" name="Google Shape;398;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5" name="Google Shape;405;p4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6" name="Google Shape;406;p42: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US"/>
              <a:t>ASCCC Academic Academy 2020</a:t>
            </a:r>
            <a:endParaRPr/>
          </a:p>
        </p:txBody>
      </p:sp>
      <p:sp>
        <p:nvSpPr>
          <p:cNvPr id="407" name="Google Shape;407;p4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4" name="Google Shape;414;p4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Lynn (15min)</a:t>
            </a:r>
            <a:endParaRPr b="0"/>
          </a:p>
          <a:p>
            <a:pPr indent="0" lvl="0" marL="0" rtl="0" algn="l">
              <a:spcBef>
                <a:spcPts val="360"/>
              </a:spcBef>
              <a:spcAft>
                <a:spcPts val="0"/>
              </a:spcAft>
              <a:buNone/>
            </a:pPr>
            <a:r>
              <a:rPr b="0" i="0" lang="en-US" sz="1200" u="none" strike="noStrike">
                <a:solidFill>
                  <a:schemeClr val="dk1"/>
                </a:solidFill>
                <a:latin typeface="Calibri"/>
                <a:ea typeface="Calibri"/>
                <a:cs typeface="Calibri"/>
                <a:sym typeface="Calibri"/>
              </a:rPr>
              <a:t>facilitates questions and comments </a:t>
            </a:r>
            <a:endParaRPr b="0"/>
          </a:p>
          <a:p>
            <a:pPr indent="0" lvl="0" marL="0" rtl="0" algn="l">
              <a:spcBef>
                <a:spcPts val="360"/>
              </a:spcBef>
              <a:spcAft>
                <a:spcPts val="0"/>
              </a:spcAft>
              <a:buNone/>
            </a:pPr>
            <a:br>
              <a:rPr lang="en-US"/>
            </a:br>
            <a:endParaRPr/>
          </a:p>
        </p:txBody>
      </p:sp>
      <p:sp>
        <p:nvSpPr>
          <p:cNvPr id="415" name="Google Shape;415;p43: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US"/>
              <a:t>ASCCC Academic Academy 2020</a:t>
            </a:r>
            <a:endParaRPr/>
          </a:p>
        </p:txBody>
      </p:sp>
      <p:sp>
        <p:nvSpPr>
          <p:cNvPr id="416" name="Google Shape;416;p4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4" name="Google Shape;424;p4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Karen</a:t>
            </a:r>
            <a:endParaRPr/>
          </a:p>
        </p:txBody>
      </p:sp>
      <p:sp>
        <p:nvSpPr>
          <p:cNvPr id="425" name="Google Shape;425;p44: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US"/>
              <a:t>ASCCC Academic Academy 2020</a:t>
            </a:r>
            <a:endParaRPr/>
          </a:p>
        </p:txBody>
      </p:sp>
      <p:sp>
        <p:nvSpPr>
          <p:cNvPr id="426" name="Google Shape;426;p4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3" name="Google Shape;433;p4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Karen- Promote info@asccc.org Thanks the presenters, Office Staff and attendees.</a:t>
            </a:r>
            <a:endParaRPr/>
          </a:p>
        </p:txBody>
      </p:sp>
      <p:sp>
        <p:nvSpPr>
          <p:cNvPr id="434" name="Google Shape;434;p45: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US"/>
              <a:t>ASCCC Academic Academy 2020</a:t>
            </a:r>
            <a:endParaRPr/>
          </a:p>
        </p:txBody>
      </p:sp>
      <p:sp>
        <p:nvSpPr>
          <p:cNvPr id="435" name="Google Shape;435;p4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2" name="Google Shape;442;p4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Karen </a:t>
            </a:r>
            <a:endParaRPr/>
          </a:p>
          <a:p>
            <a:pPr indent="0" lvl="0" marL="0" rtl="0" algn="l">
              <a:spcBef>
                <a:spcPts val="360"/>
              </a:spcBef>
              <a:spcAft>
                <a:spcPts val="0"/>
              </a:spcAft>
              <a:buNone/>
            </a:pPr>
            <a:r>
              <a:rPr b="0" i="0" lang="en-US" sz="1200" u="none" strike="noStrike">
                <a:solidFill>
                  <a:schemeClr val="dk1"/>
                </a:solidFill>
                <a:latin typeface="Calibri"/>
                <a:ea typeface="Calibri"/>
                <a:cs typeface="Calibri"/>
                <a:sym typeface="Calibri"/>
              </a:rPr>
              <a:t>Announce: The Institute starts at 11:30 with a general session and a panel of amazing CTE and Noncredit students. </a:t>
            </a:r>
            <a:endParaRPr b="0"/>
          </a:p>
        </p:txBody>
      </p:sp>
      <p:sp>
        <p:nvSpPr>
          <p:cNvPr id="443" name="Google Shape;443;p46: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US"/>
              <a:t>ASCCC Academic Academy 2020</a:t>
            </a:r>
            <a:endParaRPr/>
          </a:p>
        </p:txBody>
      </p:sp>
      <p:sp>
        <p:nvSpPr>
          <p:cNvPr id="444" name="Google Shape;444;p4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3" name="Google Shape;83;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Lynn</a:t>
            </a:r>
            <a:endParaRPr/>
          </a:p>
        </p:txBody>
      </p:sp>
      <p:sp>
        <p:nvSpPr>
          <p:cNvPr id="84" name="Google Shape;84;p5: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US"/>
              <a:t>ASCCC Academic Academy 2020</a:t>
            </a:r>
            <a:endParaRPr/>
          </a:p>
        </p:txBody>
      </p:sp>
      <p:sp>
        <p:nvSpPr>
          <p:cNvPr id="85" name="Google Shape;85;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 name="Google Shape;93;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Lynn</a:t>
            </a:r>
            <a:endParaRPr/>
          </a:p>
        </p:txBody>
      </p:sp>
      <p:sp>
        <p:nvSpPr>
          <p:cNvPr id="94" name="Google Shape;94;p6: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US"/>
              <a:t>ASCCC Academic Academy 2020</a:t>
            </a:r>
            <a:endParaRPr/>
          </a:p>
        </p:txBody>
      </p:sp>
      <p:sp>
        <p:nvSpPr>
          <p:cNvPr id="95" name="Google Shape;95;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3" name="Google Shape;103;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Cheryl</a:t>
            </a:r>
            <a:endParaRPr/>
          </a:p>
        </p:txBody>
      </p:sp>
      <p:sp>
        <p:nvSpPr>
          <p:cNvPr id="104" name="Google Shape;104;p7: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US"/>
              <a:t>ASCCC Academic Academy 2020</a:t>
            </a:r>
            <a:endParaRPr/>
          </a:p>
        </p:txBody>
      </p:sp>
      <p:sp>
        <p:nvSpPr>
          <p:cNvPr id="105" name="Google Shape;105;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4" name="Google Shape;114;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Cheryl (2min)</a:t>
            </a:r>
            <a:endParaRPr/>
          </a:p>
        </p:txBody>
      </p:sp>
      <p:sp>
        <p:nvSpPr>
          <p:cNvPr id="115" name="Google Shape;115;p8: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US"/>
              <a:t>ASCCC Academic Academy 2020</a:t>
            </a:r>
            <a:endParaRPr/>
          </a:p>
        </p:txBody>
      </p:sp>
      <p:sp>
        <p:nvSpPr>
          <p:cNvPr id="116" name="Google Shape;116;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3" name="Google Shape;123;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Cheryl</a:t>
            </a:r>
            <a:endParaRPr/>
          </a:p>
        </p:txBody>
      </p:sp>
      <p:sp>
        <p:nvSpPr>
          <p:cNvPr id="124" name="Google Shape;124;p9: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US"/>
              <a:t>ASCCC Academic Academy 2020</a:t>
            </a:r>
            <a:endParaRPr/>
          </a:p>
        </p:txBody>
      </p:sp>
      <p:sp>
        <p:nvSpPr>
          <p:cNvPr id="125" name="Google Shape;125;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 Id="rId3" Type="http://schemas.openxmlformats.org/officeDocument/2006/relationships/image" Target="../media/image4.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bg>
      <p:bgPr>
        <a:blipFill>
          <a:blip r:embed="rId2">
            <a:alphaModFix/>
          </a:blip>
          <a:stretch>
            <a:fillRect/>
          </a:stretch>
        </a:blipFill>
      </p:bgPr>
    </p:bg>
    <p:spTree>
      <p:nvGrpSpPr>
        <p:cNvPr id="13" name="Shape 13"/>
        <p:cNvGrpSpPr/>
        <p:nvPr/>
      </p:nvGrpSpPr>
      <p:grpSpPr>
        <a:xfrm>
          <a:off x="0" y="0"/>
          <a:ext cx="0" cy="0"/>
          <a:chOff x="0" y="0"/>
          <a:chExt cx="0" cy="0"/>
        </a:xfrm>
      </p:grpSpPr>
      <p:sp>
        <p:nvSpPr>
          <p:cNvPr id="14" name="Google Shape;14;p48"/>
          <p:cNvSpPr txBox="1"/>
          <p:nvPr>
            <p:ph type="title"/>
          </p:nvPr>
        </p:nvSpPr>
        <p:spPr>
          <a:xfrm>
            <a:off x="959005" y="4683512"/>
            <a:ext cx="10432249" cy="173666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0"/>
              </a:spcBef>
              <a:spcAft>
                <a:spcPts val="0"/>
              </a:spcAft>
              <a:buSzPts val="1400"/>
              <a:buNone/>
              <a:defRPr sz="4400">
                <a:solidFill>
                  <a:schemeClr val="lt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A">
  <p:cSld name="Section Slide A">
    <p:spTree>
      <p:nvGrpSpPr>
        <p:cNvPr id="15" name="Shape 15"/>
        <p:cNvGrpSpPr/>
        <p:nvPr/>
      </p:nvGrpSpPr>
      <p:grpSpPr>
        <a:xfrm>
          <a:off x="0" y="0"/>
          <a:ext cx="0" cy="0"/>
          <a:chOff x="0" y="0"/>
          <a:chExt cx="0" cy="0"/>
        </a:xfrm>
      </p:grpSpPr>
      <p:sp>
        <p:nvSpPr>
          <p:cNvPr id="16" name="Google Shape;16;p49"/>
          <p:cNvSpPr/>
          <p:nvPr/>
        </p:nvSpPr>
        <p:spPr>
          <a:xfrm>
            <a:off x="0" y="0"/>
            <a:ext cx="12192000" cy="2355850"/>
          </a:xfrm>
          <a:prstGeom prst="rect">
            <a:avLst/>
          </a:prstGeom>
          <a:solidFill>
            <a:schemeClr val="dk1"/>
          </a:solidFill>
          <a:ln>
            <a:noFill/>
          </a:ln>
          <a:effectLst>
            <a:outerShdw blurRad="228600" rotWithShape="0" algn="t" dir="5400000" dist="635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17" name="Google Shape;17;p49"/>
          <p:cNvPicPr preferRelativeResize="0"/>
          <p:nvPr/>
        </p:nvPicPr>
        <p:blipFill rotWithShape="1">
          <a:blip r:embed="rId2">
            <a:alphaModFix/>
          </a:blip>
          <a:srcRect b="0" l="0" r="0" t="0"/>
          <a:stretch/>
        </p:blipFill>
        <p:spPr>
          <a:xfrm>
            <a:off x="-12700" y="0"/>
            <a:ext cx="2354263" cy="2354263"/>
          </a:xfrm>
          <a:prstGeom prst="rect">
            <a:avLst/>
          </a:prstGeom>
          <a:noFill/>
          <a:ln>
            <a:noFill/>
          </a:ln>
        </p:spPr>
      </p:pic>
      <p:pic>
        <p:nvPicPr>
          <p:cNvPr id="18" name="Google Shape;18;p49"/>
          <p:cNvPicPr preferRelativeResize="0"/>
          <p:nvPr/>
        </p:nvPicPr>
        <p:blipFill rotWithShape="1">
          <a:blip r:embed="rId3">
            <a:alphaModFix/>
          </a:blip>
          <a:srcRect b="0" l="0" r="0" t="0"/>
          <a:stretch/>
        </p:blipFill>
        <p:spPr>
          <a:xfrm>
            <a:off x="830263" y="6376988"/>
            <a:ext cx="344487" cy="344487"/>
          </a:xfrm>
          <a:prstGeom prst="rect">
            <a:avLst/>
          </a:prstGeom>
          <a:noFill/>
          <a:ln>
            <a:noFill/>
          </a:ln>
        </p:spPr>
      </p:pic>
      <p:sp>
        <p:nvSpPr>
          <p:cNvPr id="19" name="Google Shape;19;p49"/>
          <p:cNvSpPr txBox="1"/>
          <p:nvPr>
            <p:ph type="title"/>
          </p:nvPr>
        </p:nvSpPr>
        <p:spPr>
          <a:xfrm>
            <a:off x="2560319" y="403412"/>
            <a:ext cx="8793479" cy="1685768"/>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SzPts val="1400"/>
              <a:buNone/>
              <a:defRPr sz="3600">
                <a:solidFill>
                  <a:schemeClr val="lt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0" name="Google Shape;20;p49"/>
          <p:cNvSpPr txBox="1"/>
          <p:nvPr>
            <p:ph idx="1" type="body"/>
          </p:nvPr>
        </p:nvSpPr>
        <p:spPr>
          <a:xfrm>
            <a:off x="829994" y="2662568"/>
            <a:ext cx="10523806" cy="3569419"/>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000"/>
              </a:spcBef>
              <a:spcAft>
                <a:spcPts val="0"/>
              </a:spcAft>
              <a:buClr>
                <a:srgbClr val="404040"/>
              </a:buClr>
              <a:buSzPts val="2400"/>
              <a:buFont typeface="Arial"/>
              <a:buNone/>
              <a:defRPr sz="2400"/>
            </a:lvl1pPr>
            <a:lvl2pPr indent="-381000" lvl="1" marL="914400" algn="l">
              <a:lnSpc>
                <a:spcPct val="90000"/>
              </a:lnSpc>
              <a:spcBef>
                <a:spcPts val="500"/>
              </a:spcBef>
              <a:spcAft>
                <a:spcPts val="0"/>
              </a:spcAft>
              <a:buClr>
                <a:srgbClr val="404040"/>
              </a:buClr>
              <a:buSzPts val="2400"/>
              <a:buChar char="•"/>
              <a:defRPr sz="2400"/>
            </a:lvl2pPr>
            <a:lvl3pPr indent="-355600" lvl="2" marL="1371600" algn="l">
              <a:lnSpc>
                <a:spcPct val="90000"/>
              </a:lnSpc>
              <a:spcBef>
                <a:spcPts val="500"/>
              </a:spcBef>
              <a:spcAft>
                <a:spcPts val="0"/>
              </a:spcAft>
              <a:buClr>
                <a:srgbClr val="404040"/>
              </a:buClr>
              <a:buSzPts val="2000"/>
              <a:buChar char="•"/>
              <a:defRPr sz="2000"/>
            </a:lvl3pPr>
            <a:lvl4pPr indent="-342900" lvl="3" marL="1828800" algn="l">
              <a:lnSpc>
                <a:spcPct val="90000"/>
              </a:lnSpc>
              <a:spcBef>
                <a:spcPts val="500"/>
              </a:spcBef>
              <a:spcAft>
                <a:spcPts val="0"/>
              </a:spcAft>
              <a:buClr>
                <a:srgbClr val="404040"/>
              </a:buClr>
              <a:buSzPts val="1800"/>
              <a:buChar char="•"/>
              <a:defRPr sz="1800"/>
            </a:lvl4pPr>
            <a:lvl5pPr indent="-355600" lvl="4" marL="2286000" algn="l">
              <a:lnSpc>
                <a:spcPct val="90000"/>
              </a:lnSpc>
              <a:spcBef>
                <a:spcPts val="500"/>
              </a:spcBef>
              <a:spcAft>
                <a:spcPts val="0"/>
              </a:spcAft>
              <a:buClr>
                <a:srgbClr val="404040"/>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21" name="Google Shape;21;p49"/>
          <p:cNvSpPr txBox="1"/>
          <p:nvPr>
            <p:ph idx="12" type="sldNum"/>
          </p:nvPr>
        </p:nvSpPr>
        <p:spPr>
          <a:xfrm>
            <a:off x="10437813" y="6356350"/>
            <a:ext cx="915987" cy="365125"/>
          </a:xfrm>
          <a:prstGeom prst="rect">
            <a:avLst/>
          </a:prstGeom>
          <a:noFill/>
          <a:ln>
            <a:noFill/>
          </a:ln>
        </p:spPr>
        <p:txBody>
          <a:bodyPr anchorCtr="0" anchor="ctr" bIns="45700" lIns="91425" spcFirstLastPara="1" rIns="0" wrap="square" tIns="45700">
            <a:noAutofit/>
          </a:bodyPr>
          <a:lstStyle>
            <a:lvl1pPr indent="0" lvl="0" marL="0" marR="0" algn="r">
              <a:spcBef>
                <a:spcPts val="0"/>
              </a:spcBef>
              <a:spcAft>
                <a:spcPts val="0"/>
              </a:spcAft>
              <a:buNone/>
              <a:defRPr b="0" i="0" sz="1200" u="none" cap="none" strike="noStrike">
                <a:solidFill>
                  <a:srgbClr val="7F7F7F"/>
                </a:solidFill>
                <a:latin typeface="Arial"/>
                <a:ea typeface="Arial"/>
                <a:cs typeface="Arial"/>
                <a:sym typeface="Arial"/>
              </a:defRPr>
            </a:lvl1pPr>
            <a:lvl2pPr indent="0" lvl="1" marL="0" marR="0" algn="r">
              <a:spcBef>
                <a:spcPts val="0"/>
              </a:spcBef>
              <a:spcAft>
                <a:spcPts val="0"/>
              </a:spcAft>
              <a:buNone/>
              <a:defRPr b="0" i="0" sz="1200" u="none" cap="none" strike="noStrike">
                <a:solidFill>
                  <a:srgbClr val="7F7F7F"/>
                </a:solidFill>
                <a:latin typeface="Arial"/>
                <a:ea typeface="Arial"/>
                <a:cs typeface="Arial"/>
                <a:sym typeface="Arial"/>
              </a:defRPr>
            </a:lvl2pPr>
            <a:lvl3pPr indent="0" lvl="2" marL="0" marR="0" algn="r">
              <a:spcBef>
                <a:spcPts val="0"/>
              </a:spcBef>
              <a:spcAft>
                <a:spcPts val="0"/>
              </a:spcAft>
              <a:buNone/>
              <a:defRPr b="0" i="0" sz="1200" u="none" cap="none" strike="noStrike">
                <a:solidFill>
                  <a:srgbClr val="7F7F7F"/>
                </a:solidFill>
                <a:latin typeface="Arial"/>
                <a:ea typeface="Arial"/>
                <a:cs typeface="Arial"/>
                <a:sym typeface="Arial"/>
              </a:defRPr>
            </a:lvl3pPr>
            <a:lvl4pPr indent="0" lvl="3" marL="0" marR="0" algn="r">
              <a:spcBef>
                <a:spcPts val="0"/>
              </a:spcBef>
              <a:spcAft>
                <a:spcPts val="0"/>
              </a:spcAft>
              <a:buNone/>
              <a:defRPr b="0" i="0" sz="1200" u="none" cap="none" strike="noStrike">
                <a:solidFill>
                  <a:srgbClr val="7F7F7F"/>
                </a:solidFill>
                <a:latin typeface="Arial"/>
                <a:ea typeface="Arial"/>
                <a:cs typeface="Arial"/>
                <a:sym typeface="Arial"/>
              </a:defRPr>
            </a:lvl4pPr>
            <a:lvl5pPr indent="0" lvl="4" marL="0" marR="0" algn="r">
              <a:spcBef>
                <a:spcPts val="0"/>
              </a:spcBef>
              <a:spcAft>
                <a:spcPts val="0"/>
              </a:spcAft>
              <a:buNone/>
              <a:defRPr b="0" i="0" sz="1200" u="none" cap="none" strike="noStrike">
                <a:solidFill>
                  <a:srgbClr val="7F7F7F"/>
                </a:solidFill>
                <a:latin typeface="Arial"/>
                <a:ea typeface="Arial"/>
                <a:cs typeface="Arial"/>
                <a:sym typeface="Arial"/>
              </a:defRPr>
            </a:lvl5pPr>
            <a:lvl6pPr indent="0" lvl="5" marL="0" marR="0" algn="r">
              <a:spcBef>
                <a:spcPts val="0"/>
              </a:spcBef>
              <a:spcAft>
                <a:spcPts val="0"/>
              </a:spcAft>
              <a:buNone/>
              <a:defRPr b="0" i="0" sz="1200" u="none" cap="none" strike="noStrike">
                <a:solidFill>
                  <a:srgbClr val="7F7F7F"/>
                </a:solidFill>
                <a:latin typeface="Arial"/>
                <a:ea typeface="Arial"/>
                <a:cs typeface="Arial"/>
                <a:sym typeface="Arial"/>
              </a:defRPr>
            </a:lvl6pPr>
            <a:lvl7pPr indent="0" lvl="6" marL="0" marR="0" algn="r">
              <a:spcBef>
                <a:spcPts val="0"/>
              </a:spcBef>
              <a:spcAft>
                <a:spcPts val="0"/>
              </a:spcAft>
              <a:buNone/>
              <a:defRPr b="0" i="0" sz="1200" u="none" cap="none" strike="noStrike">
                <a:solidFill>
                  <a:srgbClr val="7F7F7F"/>
                </a:solidFill>
                <a:latin typeface="Arial"/>
                <a:ea typeface="Arial"/>
                <a:cs typeface="Arial"/>
                <a:sym typeface="Arial"/>
              </a:defRPr>
            </a:lvl7pPr>
            <a:lvl8pPr indent="0" lvl="7" marL="0" marR="0" algn="r">
              <a:spcBef>
                <a:spcPts val="0"/>
              </a:spcBef>
              <a:spcAft>
                <a:spcPts val="0"/>
              </a:spcAft>
              <a:buNone/>
              <a:defRPr b="0" i="0" sz="1200" u="none" cap="none" strike="noStrike">
                <a:solidFill>
                  <a:srgbClr val="7F7F7F"/>
                </a:solidFill>
                <a:latin typeface="Arial"/>
                <a:ea typeface="Arial"/>
                <a:cs typeface="Arial"/>
                <a:sym typeface="Arial"/>
              </a:defRPr>
            </a:lvl8pPr>
            <a:lvl9pPr indent="0" lvl="8" marL="0" marR="0" algn="r">
              <a:spcBef>
                <a:spcPts val="0"/>
              </a:spcBef>
              <a:spcAft>
                <a:spcPts val="0"/>
              </a:spcAft>
              <a:buNone/>
              <a:defRPr b="0" i="0" sz="12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2" name="Shape 22"/>
        <p:cNvGrpSpPr/>
        <p:nvPr/>
      </p:nvGrpSpPr>
      <p:grpSpPr>
        <a:xfrm>
          <a:off x="0" y="0"/>
          <a:ext cx="0" cy="0"/>
          <a:chOff x="0" y="0"/>
          <a:chExt cx="0" cy="0"/>
        </a:xfrm>
      </p:grpSpPr>
      <p:sp>
        <p:nvSpPr>
          <p:cNvPr id="23" name="Google Shape;23;p50"/>
          <p:cNvSpPr txBox="1"/>
          <p:nvPr>
            <p:ph type="title"/>
          </p:nvPr>
        </p:nvSpPr>
        <p:spPr>
          <a:xfrm>
            <a:off x="609600" y="533400"/>
            <a:ext cx="10972800" cy="9906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1800"/>
              <a:buFont typeface="Palatino"/>
              <a:buNone/>
              <a:defRPr/>
            </a:lvl1pPr>
            <a:lvl2pPr lvl="1" algn="l">
              <a:lnSpc>
                <a:spcPct val="90000"/>
              </a:lnSpc>
              <a:spcBef>
                <a:spcPts val="0"/>
              </a:spcBef>
              <a:spcAft>
                <a:spcPts val="0"/>
              </a:spcAft>
              <a:buClr>
                <a:schemeClr val="accent1"/>
              </a:buClr>
              <a:buSzPts val="1400"/>
              <a:buFont typeface="Palatino"/>
              <a:buNone/>
              <a:defRPr/>
            </a:lvl2pPr>
            <a:lvl3pPr lvl="2" algn="l">
              <a:lnSpc>
                <a:spcPct val="90000"/>
              </a:lnSpc>
              <a:spcBef>
                <a:spcPts val="0"/>
              </a:spcBef>
              <a:spcAft>
                <a:spcPts val="0"/>
              </a:spcAft>
              <a:buClr>
                <a:schemeClr val="accent1"/>
              </a:buClr>
              <a:buSzPts val="1400"/>
              <a:buFont typeface="Palatino"/>
              <a:buNone/>
              <a:defRPr/>
            </a:lvl3pPr>
            <a:lvl4pPr lvl="3" algn="l">
              <a:lnSpc>
                <a:spcPct val="90000"/>
              </a:lnSpc>
              <a:spcBef>
                <a:spcPts val="0"/>
              </a:spcBef>
              <a:spcAft>
                <a:spcPts val="0"/>
              </a:spcAft>
              <a:buClr>
                <a:schemeClr val="accent1"/>
              </a:buClr>
              <a:buSzPts val="1400"/>
              <a:buFont typeface="Palatino"/>
              <a:buNone/>
              <a:defRPr/>
            </a:lvl4pPr>
            <a:lvl5pPr lvl="4" algn="l">
              <a:lnSpc>
                <a:spcPct val="90000"/>
              </a:lnSpc>
              <a:spcBef>
                <a:spcPts val="0"/>
              </a:spcBef>
              <a:spcAft>
                <a:spcPts val="0"/>
              </a:spcAft>
              <a:buClr>
                <a:schemeClr val="accent1"/>
              </a:buClr>
              <a:buSzPts val="1400"/>
              <a:buFont typeface="Palatino"/>
              <a:buNone/>
              <a:defRPr/>
            </a:lvl5pPr>
            <a:lvl6pPr lvl="5" algn="l">
              <a:lnSpc>
                <a:spcPct val="90000"/>
              </a:lnSpc>
              <a:spcBef>
                <a:spcPts val="0"/>
              </a:spcBef>
              <a:spcAft>
                <a:spcPts val="0"/>
              </a:spcAft>
              <a:buClr>
                <a:srgbClr val="10476C"/>
              </a:buClr>
              <a:buSzPts val="1400"/>
              <a:buFont typeface="Palatino"/>
              <a:buNone/>
              <a:defRPr/>
            </a:lvl6pPr>
            <a:lvl7pPr lvl="6" algn="l">
              <a:lnSpc>
                <a:spcPct val="90000"/>
              </a:lnSpc>
              <a:spcBef>
                <a:spcPts val="0"/>
              </a:spcBef>
              <a:spcAft>
                <a:spcPts val="0"/>
              </a:spcAft>
              <a:buClr>
                <a:srgbClr val="10476C"/>
              </a:buClr>
              <a:buSzPts val="1400"/>
              <a:buFont typeface="Palatino"/>
              <a:buNone/>
              <a:defRPr/>
            </a:lvl7pPr>
            <a:lvl8pPr lvl="7" algn="l">
              <a:lnSpc>
                <a:spcPct val="90000"/>
              </a:lnSpc>
              <a:spcBef>
                <a:spcPts val="0"/>
              </a:spcBef>
              <a:spcAft>
                <a:spcPts val="0"/>
              </a:spcAft>
              <a:buClr>
                <a:srgbClr val="10476C"/>
              </a:buClr>
              <a:buSzPts val="1400"/>
              <a:buFont typeface="Palatino"/>
              <a:buNone/>
              <a:defRPr/>
            </a:lvl8pPr>
            <a:lvl9pPr lvl="8" algn="l">
              <a:lnSpc>
                <a:spcPct val="90000"/>
              </a:lnSpc>
              <a:spcBef>
                <a:spcPts val="0"/>
              </a:spcBef>
              <a:spcAft>
                <a:spcPts val="0"/>
              </a:spcAft>
              <a:buClr>
                <a:srgbClr val="10476C"/>
              </a:buClr>
              <a:buSzPts val="1400"/>
              <a:buFont typeface="Palatino"/>
              <a:buNone/>
              <a:defRPr/>
            </a:lvl9pPr>
          </a:lstStyle>
          <a:p/>
        </p:txBody>
      </p:sp>
      <p:sp>
        <p:nvSpPr>
          <p:cNvPr id="24" name="Google Shape;24;p50"/>
          <p:cNvSpPr txBox="1"/>
          <p:nvPr>
            <p:ph idx="1" type="body"/>
          </p:nvPr>
        </p:nvSpPr>
        <p:spPr>
          <a:xfrm>
            <a:off x="609600" y="1600200"/>
            <a:ext cx="10972800" cy="4876800"/>
          </a:xfrm>
          <a:prstGeom prst="rect">
            <a:avLst/>
          </a:prstGeom>
          <a:noFill/>
          <a:ln>
            <a:noFill/>
          </a:ln>
        </p:spPr>
        <p:txBody>
          <a:bodyPr anchorCtr="0" anchor="t" bIns="45700" lIns="91425" spcFirstLastPara="1" rIns="91425" wrap="square" tIns="45700">
            <a:normAutofit/>
          </a:bodyPr>
          <a:lstStyle>
            <a:lvl1pPr indent="-325755" lvl="0" marL="457200" algn="l">
              <a:lnSpc>
                <a:spcPct val="90000"/>
              </a:lnSpc>
              <a:spcBef>
                <a:spcPts val="360"/>
              </a:spcBef>
              <a:spcAft>
                <a:spcPts val="0"/>
              </a:spcAft>
              <a:buClr>
                <a:srgbClr val="404040"/>
              </a:buClr>
              <a:buSzPts val="1530"/>
              <a:buChar char="•"/>
              <a:defRPr/>
            </a:lvl1pPr>
            <a:lvl2pPr indent="-325755" lvl="1" marL="914400" algn="l">
              <a:lnSpc>
                <a:spcPct val="90000"/>
              </a:lnSpc>
              <a:spcBef>
                <a:spcPts val="360"/>
              </a:spcBef>
              <a:spcAft>
                <a:spcPts val="0"/>
              </a:spcAft>
              <a:buClr>
                <a:srgbClr val="404040"/>
              </a:buClr>
              <a:buSzPts val="1530"/>
              <a:buChar char="•"/>
              <a:defRPr/>
            </a:lvl2pPr>
            <a:lvl3pPr indent="-331469" lvl="2" marL="1371600" algn="l">
              <a:lnSpc>
                <a:spcPct val="90000"/>
              </a:lnSpc>
              <a:spcBef>
                <a:spcPts val="360"/>
              </a:spcBef>
              <a:spcAft>
                <a:spcPts val="0"/>
              </a:spcAft>
              <a:buClr>
                <a:srgbClr val="404040"/>
              </a:buClr>
              <a:buSzPts val="1620"/>
              <a:buChar char="•"/>
              <a:defRPr/>
            </a:lvl3pPr>
            <a:lvl4pPr indent="-342900" lvl="3" marL="1828800" algn="l">
              <a:lnSpc>
                <a:spcPct val="90000"/>
              </a:lnSpc>
              <a:spcBef>
                <a:spcPts val="360"/>
              </a:spcBef>
              <a:spcAft>
                <a:spcPts val="0"/>
              </a:spcAft>
              <a:buClr>
                <a:srgbClr val="404040"/>
              </a:buClr>
              <a:buSzPts val="1800"/>
              <a:buChar char="•"/>
              <a:defRPr/>
            </a:lvl4pPr>
            <a:lvl5pPr indent="-342900" lvl="4" marL="2286000" algn="l">
              <a:lnSpc>
                <a:spcPct val="90000"/>
              </a:lnSpc>
              <a:spcBef>
                <a:spcPts val="360"/>
              </a:spcBef>
              <a:spcAft>
                <a:spcPts val="0"/>
              </a:spcAft>
              <a:buClr>
                <a:srgbClr val="404040"/>
              </a:buClr>
              <a:buSzPts val="1800"/>
              <a:buChar char="•"/>
              <a:defRPr/>
            </a:lvl5pPr>
            <a:lvl6pPr indent="-342900" lvl="5" marL="2743200" algn="l">
              <a:lnSpc>
                <a:spcPct val="90000"/>
              </a:lnSpc>
              <a:spcBef>
                <a:spcPts val="360"/>
              </a:spcBef>
              <a:spcAft>
                <a:spcPts val="0"/>
              </a:spcAft>
              <a:buClr>
                <a:schemeClr val="dk1"/>
              </a:buClr>
              <a:buSzPts val="1800"/>
              <a:buChar char="•"/>
              <a:defRPr/>
            </a:lvl6pPr>
            <a:lvl7pPr indent="-342900" lvl="6" marL="3200400" algn="l">
              <a:lnSpc>
                <a:spcPct val="90000"/>
              </a:lnSpc>
              <a:spcBef>
                <a:spcPts val="360"/>
              </a:spcBef>
              <a:spcAft>
                <a:spcPts val="0"/>
              </a:spcAft>
              <a:buClr>
                <a:schemeClr val="dk1"/>
              </a:buClr>
              <a:buSzPts val="1800"/>
              <a:buChar char="•"/>
              <a:defRPr/>
            </a:lvl7pPr>
            <a:lvl8pPr indent="-342900" lvl="7" marL="3657600" algn="l">
              <a:lnSpc>
                <a:spcPct val="90000"/>
              </a:lnSpc>
              <a:spcBef>
                <a:spcPts val="360"/>
              </a:spcBef>
              <a:spcAft>
                <a:spcPts val="0"/>
              </a:spcAft>
              <a:buClr>
                <a:schemeClr val="dk1"/>
              </a:buClr>
              <a:buSzPts val="1800"/>
              <a:buChar char="•"/>
              <a:defRPr/>
            </a:lvl8pPr>
            <a:lvl9pPr indent="-342900" lvl="8" marL="4114800" algn="l">
              <a:lnSpc>
                <a:spcPct val="90000"/>
              </a:lnSpc>
              <a:spcBef>
                <a:spcPts val="360"/>
              </a:spcBef>
              <a:spcAft>
                <a:spcPts val="0"/>
              </a:spcAft>
              <a:buClr>
                <a:schemeClr val="dk1"/>
              </a:buClr>
              <a:buSzPts val="1800"/>
              <a:buChar char="•"/>
              <a:defRPr/>
            </a:lvl9pPr>
          </a:lstStyle>
          <a:p/>
        </p:txBody>
      </p:sp>
      <p:sp>
        <p:nvSpPr>
          <p:cNvPr id="25" name="Google Shape;25;p50"/>
          <p:cNvSpPr txBox="1"/>
          <p:nvPr>
            <p:ph idx="10" type="dt"/>
          </p:nvPr>
        </p:nvSpPr>
        <p:spPr>
          <a:xfrm>
            <a:off x="609600" y="18288"/>
            <a:ext cx="3860800" cy="32918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chemeClr val="dk1"/>
              </a:buClr>
              <a:buSzPts val="1400"/>
              <a:buFont typeface="Arial"/>
              <a:buNone/>
              <a:defRPr sz="1800">
                <a:solidFill>
                  <a:schemeClr val="dk1"/>
                </a:solidFill>
                <a:latin typeface="Arial"/>
                <a:ea typeface="Arial"/>
                <a:cs typeface="Arial"/>
                <a:sym typeface="Arial"/>
              </a:defRPr>
            </a:lvl1pPr>
            <a:lvl2pPr lvl="1" marR="0" rtl="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26" name="Google Shape;26;p50"/>
          <p:cNvSpPr txBox="1"/>
          <p:nvPr>
            <p:ph idx="11" type="ftr"/>
          </p:nvPr>
        </p:nvSpPr>
        <p:spPr>
          <a:xfrm>
            <a:off x="4572000" y="18288"/>
            <a:ext cx="5486400" cy="329184"/>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dk1"/>
              </a:buClr>
              <a:buSzPts val="1400"/>
              <a:buFont typeface="Arial"/>
              <a:buNone/>
              <a:defRPr sz="1800">
                <a:solidFill>
                  <a:schemeClr val="dk1"/>
                </a:solidFill>
                <a:latin typeface="Arial"/>
                <a:ea typeface="Arial"/>
                <a:cs typeface="Arial"/>
                <a:sym typeface="Arial"/>
              </a:defRPr>
            </a:lvl1pPr>
            <a:lvl2pPr lvl="1" marR="0" rtl="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27" name="Google Shape;27;p50"/>
          <p:cNvSpPr txBox="1"/>
          <p:nvPr>
            <p:ph idx="12" type="sldNum"/>
          </p:nvPr>
        </p:nvSpPr>
        <p:spPr>
          <a:xfrm>
            <a:off x="10160000" y="18288"/>
            <a:ext cx="1422400" cy="329184"/>
          </a:xfrm>
          <a:prstGeom prst="rect">
            <a:avLst/>
          </a:prstGeom>
          <a:noFill/>
          <a:ln>
            <a:noFill/>
          </a:ln>
        </p:spPr>
        <p:txBody>
          <a:bodyPr anchorCtr="0" anchor="ctr" bIns="45700" lIns="91425" spcFirstLastPara="1" rIns="91425" wrap="square" tIns="45700">
            <a:noAutofit/>
          </a:bodyPr>
          <a:lstStyle>
            <a:lvl1pPr indent="0" lvl="0" marL="0" marR="0" algn="l">
              <a:spcBef>
                <a:spcPts val="0"/>
              </a:spcBef>
              <a:spcAft>
                <a:spcPts val="0"/>
              </a:spcAft>
              <a:buClr>
                <a:srgbClr val="7F7F7F"/>
              </a:buClr>
              <a:buSzPts val="1200"/>
              <a:buFont typeface="Arial"/>
              <a:buNone/>
              <a:defRPr sz="1200">
                <a:solidFill>
                  <a:srgbClr val="7F7F7F"/>
                </a:solidFill>
                <a:latin typeface="Arial"/>
                <a:ea typeface="Arial"/>
                <a:cs typeface="Arial"/>
                <a:sym typeface="Arial"/>
              </a:defRPr>
            </a:lvl1pPr>
            <a:lvl2pPr indent="0" lvl="1" marL="0" marR="0" algn="l">
              <a:spcBef>
                <a:spcPts val="0"/>
              </a:spcBef>
              <a:spcAft>
                <a:spcPts val="0"/>
              </a:spcAft>
              <a:buClr>
                <a:srgbClr val="7F7F7F"/>
              </a:buClr>
              <a:buSzPts val="1200"/>
              <a:buFont typeface="Arial"/>
              <a:buNone/>
              <a:defRPr sz="1200">
                <a:solidFill>
                  <a:srgbClr val="7F7F7F"/>
                </a:solidFill>
                <a:latin typeface="Arial"/>
                <a:ea typeface="Arial"/>
                <a:cs typeface="Arial"/>
                <a:sym typeface="Arial"/>
              </a:defRPr>
            </a:lvl2pPr>
            <a:lvl3pPr indent="0" lvl="2" marL="0" marR="0" algn="l">
              <a:spcBef>
                <a:spcPts val="0"/>
              </a:spcBef>
              <a:spcAft>
                <a:spcPts val="0"/>
              </a:spcAft>
              <a:buClr>
                <a:srgbClr val="7F7F7F"/>
              </a:buClr>
              <a:buSzPts val="1200"/>
              <a:buFont typeface="Arial"/>
              <a:buNone/>
              <a:defRPr sz="1200">
                <a:solidFill>
                  <a:srgbClr val="7F7F7F"/>
                </a:solidFill>
                <a:latin typeface="Arial"/>
                <a:ea typeface="Arial"/>
                <a:cs typeface="Arial"/>
                <a:sym typeface="Arial"/>
              </a:defRPr>
            </a:lvl3pPr>
            <a:lvl4pPr indent="0" lvl="3" marL="0" marR="0" algn="l">
              <a:spcBef>
                <a:spcPts val="0"/>
              </a:spcBef>
              <a:spcAft>
                <a:spcPts val="0"/>
              </a:spcAft>
              <a:buClr>
                <a:srgbClr val="7F7F7F"/>
              </a:buClr>
              <a:buSzPts val="1200"/>
              <a:buFont typeface="Arial"/>
              <a:buNone/>
              <a:defRPr sz="1200">
                <a:solidFill>
                  <a:srgbClr val="7F7F7F"/>
                </a:solidFill>
                <a:latin typeface="Arial"/>
                <a:ea typeface="Arial"/>
                <a:cs typeface="Arial"/>
                <a:sym typeface="Arial"/>
              </a:defRPr>
            </a:lvl4pPr>
            <a:lvl5pPr indent="0" lvl="4" marL="0" marR="0" algn="l">
              <a:spcBef>
                <a:spcPts val="0"/>
              </a:spcBef>
              <a:spcAft>
                <a:spcPts val="0"/>
              </a:spcAft>
              <a:buClr>
                <a:srgbClr val="7F7F7F"/>
              </a:buClr>
              <a:buSzPts val="1200"/>
              <a:buFont typeface="Arial"/>
              <a:buNone/>
              <a:defRPr sz="1200">
                <a:solidFill>
                  <a:srgbClr val="7F7F7F"/>
                </a:solidFill>
                <a:latin typeface="Arial"/>
                <a:ea typeface="Arial"/>
                <a:cs typeface="Arial"/>
                <a:sym typeface="Arial"/>
              </a:defRPr>
            </a:lvl5pPr>
            <a:lvl6pPr indent="0" lvl="5" marL="0" marR="0" algn="l">
              <a:spcBef>
                <a:spcPts val="0"/>
              </a:spcBef>
              <a:spcAft>
                <a:spcPts val="0"/>
              </a:spcAft>
              <a:buClr>
                <a:srgbClr val="7F7F7F"/>
              </a:buClr>
              <a:buSzPts val="1200"/>
              <a:buFont typeface="Arial"/>
              <a:buNone/>
              <a:defRPr sz="1200">
                <a:solidFill>
                  <a:srgbClr val="7F7F7F"/>
                </a:solidFill>
                <a:latin typeface="Arial"/>
                <a:ea typeface="Arial"/>
                <a:cs typeface="Arial"/>
                <a:sym typeface="Arial"/>
              </a:defRPr>
            </a:lvl6pPr>
            <a:lvl7pPr indent="0" lvl="6" marL="0" marR="0" algn="l">
              <a:spcBef>
                <a:spcPts val="0"/>
              </a:spcBef>
              <a:spcAft>
                <a:spcPts val="0"/>
              </a:spcAft>
              <a:buClr>
                <a:srgbClr val="7F7F7F"/>
              </a:buClr>
              <a:buSzPts val="1200"/>
              <a:buFont typeface="Arial"/>
              <a:buNone/>
              <a:defRPr sz="1200">
                <a:solidFill>
                  <a:srgbClr val="7F7F7F"/>
                </a:solidFill>
                <a:latin typeface="Arial"/>
                <a:ea typeface="Arial"/>
                <a:cs typeface="Arial"/>
                <a:sym typeface="Arial"/>
              </a:defRPr>
            </a:lvl7pPr>
            <a:lvl8pPr indent="0" lvl="7" marL="0" marR="0" algn="l">
              <a:spcBef>
                <a:spcPts val="0"/>
              </a:spcBef>
              <a:spcAft>
                <a:spcPts val="0"/>
              </a:spcAft>
              <a:buClr>
                <a:srgbClr val="7F7F7F"/>
              </a:buClr>
              <a:buSzPts val="1200"/>
              <a:buFont typeface="Arial"/>
              <a:buNone/>
              <a:defRPr sz="1200">
                <a:solidFill>
                  <a:srgbClr val="7F7F7F"/>
                </a:solidFill>
                <a:latin typeface="Arial"/>
                <a:ea typeface="Arial"/>
                <a:cs typeface="Arial"/>
                <a:sym typeface="Arial"/>
              </a:defRPr>
            </a:lvl8pPr>
            <a:lvl9pPr indent="0" lvl="8" marL="0" marR="0" algn="l">
              <a:spcBef>
                <a:spcPts val="0"/>
              </a:spcBef>
              <a:spcAft>
                <a:spcPts val="0"/>
              </a:spcAft>
              <a:buClr>
                <a:srgbClr val="7F7F7F"/>
              </a:buClr>
              <a:buSzPts val="1200"/>
              <a:buFont typeface="Arial"/>
              <a:buNone/>
              <a:defRPr sz="1200">
                <a:solidFill>
                  <a:srgbClr val="7F7F7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2 Column Slide">
  <p:cSld name="Content 2 Column Slide">
    <p:spTree>
      <p:nvGrpSpPr>
        <p:cNvPr id="28" name="Shape 28"/>
        <p:cNvGrpSpPr/>
        <p:nvPr/>
      </p:nvGrpSpPr>
      <p:grpSpPr>
        <a:xfrm>
          <a:off x="0" y="0"/>
          <a:ext cx="0" cy="0"/>
          <a:chOff x="0" y="0"/>
          <a:chExt cx="0" cy="0"/>
        </a:xfrm>
      </p:grpSpPr>
      <p:sp>
        <p:nvSpPr>
          <p:cNvPr id="29" name="Google Shape;29;p51"/>
          <p:cNvSpPr/>
          <p:nvPr/>
        </p:nvSpPr>
        <p:spPr>
          <a:xfrm>
            <a:off x="0" y="0"/>
            <a:ext cx="927100" cy="6858000"/>
          </a:xfrm>
          <a:prstGeom prst="rect">
            <a:avLst/>
          </a:prstGeom>
          <a:solidFill>
            <a:schemeClr val="dk1"/>
          </a:solidFill>
          <a:ln>
            <a:noFill/>
          </a:ln>
          <a:effectLst>
            <a:outerShdw blurRad="190500" sx="101000" rotWithShape="0" algn="l" dist="38100" sy="101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30" name="Google Shape;30;p51"/>
          <p:cNvPicPr preferRelativeResize="0"/>
          <p:nvPr/>
        </p:nvPicPr>
        <p:blipFill rotWithShape="1">
          <a:blip r:embed="rId2">
            <a:alphaModFix/>
          </a:blip>
          <a:srcRect b="0" l="0" r="0" t="0"/>
          <a:stretch/>
        </p:blipFill>
        <p:spPr>
          <a:xfrm>
            <a:off x="1249363" y="6376988"/>
            <a:ext cx="344487" cy="344487"/>
          </a:xfrm>
          <a:prstGeom prst="rect">
            <a:avLst/>
          </a:prstGeom>
          <a:noFill/>
          <a:ln>
            <a:noFill/>
          </a:ln>
        </p:spPr>
      </p:pic>
      <p:sp>
        <p:nvSpPr>
          <p:cNvPr id="31" name="Google Shape;31;p51"/>
          <p:cNvSpPr txBox="1"/>
          <p:nvPr>
            <p:ph type="title"/>
          </p:nvPr>
        </p:nvSpPr>
        <p:spPr>
          <a:xfrm>
            <a:off x="1277650" y="365125"/>
            <a:ext cx="10046043"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SzPts val="1400"/>
              <a:buNone/>
              <a:defRPr sz="3600">
                <a:solidFill>
                  <a:schemeClr val="accent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32" name="Google Shape;32;p51"/>
          <p:cNvSpPr txBox="1"/>
          <p:nvPr>
            <p:ph idx="1" type="body"/>
          </p:nvPr>
        </p:nvSpPr>
        <p:spPr>
          <a:xfrm>
            <a:off x="1277650" y="1798320"/>
            <a:ext cx="4922537" cy="4391343"/>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rgbClr val="404040"/>
              </a:buClr>
              <a:buSzPts val="1800"/>
              <a:buChar char="•"/>
              <a:defRPr/>
            </a:lvl1pPr>
            <a:lvl2pPr indent="-342900" lvl="1" marL="914400" algn="l">
              <a:lnSpc>
                <a:spcPct val="90000"/>
              </a:lnSpc>
              <a:spcBef>
                <a:spcPts val="500"/>
              </a:spcBef>
              <a:spcAft>
                <a:spcPts val="0"/>
              </a:spcAft>
              <a:buClr>
                <a:srgbClr val="404040"/>
              </a:buClr>
              <a:buSzPts val="1800"/>
              <a:buChar char="•"/>
              <a:defRPr/>
            </a:lvl2pPr>
            <a:lvl3pPr indent="-342900" lvl="2" marL="1371600" algn="l">
              <a:lnSpc>
                <a:spcPct val="90000"/>
              </a:lnSpc>
              <a:spcBef>
                <a:spcPts val="500"/>
              </a:spcBef>
              <a:spcAft>
                <a:spcPts val="0"/>
              </a:spcAft>
              <a:buClr>
                <a:srgbClr val="404040"/>
              </a:buClr>
              <a:buSzPts val="1800"/>
              <a:buChar char="•"/>
              <a:defRPr/>
            </a:lvl3pPr>
            <a:lvl4pPr indent="-342900" lvl="3" marL="1828800" algn="l">
              <a:lnSpc>
                <a:spcPct val="90000"/>
              </a:lnSpc>
              <a:spcBef>
                <a:spcPts val="500"/>
              </a:spcBef>
              <a:spcAft>
                <a:spcPts val="0"/>
              </a:spcAft>
              <a:buClr>
                <a:srgbClr val="404040"/>
              </a:buClr>
              <a:buSzPts val="1800"/>
              <a:buChar char="•"/>
              <a:defRPr/>
            </a:lvl4pPr>
            <a:lvl5pPr indent="-342900" lvl="4" marL="2286000" algn="l">
              <a:lnSpc>
                <a:spcPct val="90000"/>
              </a:lnSpc>
              <a:spcBef>
                <a:spcPts val="500"/>
              </a:spcBef>
              <a:spcAft>
                <a:spcPts val="0"/>
              </a:spcAft>
              <a:buClr>
                <a:srgbClr val="404040"/>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51"/>
          <p:cNvSpPr txBox="1"/>
          <p:nvPr>
            <p:ph idx="2" type="body"/>
          </p:nvPr>
        </p:nvSpPr>
        <p:spPr>
          <a:xfrm>
            <a:off x="6388259" y="1798320"/>
            <a:ext cx="4948881" cy="4391343"/>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rgbClr val="404040"/>
              </a:buClr>
              <a:buSzPts val="1800"/>
              <a:buChar char="•"/>
              <a:defRPr/>
            </a:lvl1pPr>
            <a:lvl2pPr indent="-342900" lvl="1" marL="914400" algn="l">
              <a:lnSpc>
                <a:spcPct val="90000"/>
              </a:lnSpc>
              <a:spcBef>
                <a:spcPts val="500"/>
              </a:spcBef>
              <a:spcAft>
                <a:spcPts val="0"/>
              </a:spcAft>
              <a:buClr>
                <a:srgbClr val="404040"/>
              </a:buClr>
              <a:buSzPts val="1800"/>
              <a:buChar char="•"/>
              <a:defRPr/>
            </a:lvl2pPr>
            <a:lvl3pPr indent="-342900" lvl="2" marL="1371600" algn="l">
              <a:lnSpc>
                <a:spcPct val="90000"/>
              </a:lnSpc>
              <a:spcBef>
                <a:spcPts val="500"/>
              </a:spcBef>
              <a:spcAft>
                <a:spcPts val="0"/>
              </a:spcAft>
              <a:buClr>
                <a:srgbClr val="404040"/>
              </a:buClr>
              <a:buSzPts val="1800"/>
              <a:buChar char="•"/>
              <a:defRPr/>
            </a:lvl3pPr>
            <a:lvl4pPr indent="-342900" lvl="3" marL="1828800" algn="l">
              <a:lnSpc>
                <a:spcPct val="90000"/>
              </a:lnSpc>
              <a:spcBef>
                <a:spcPts val="500"/>
              </a:spcBef>
              <a:spcAft>
                <a:spcPts val="0"/>
              </a:spcAft>
              <a:buClr>
                <a:srgbClr val="404040"/>
              </a:buClr>
              <a:buSzPts val="1800"/>
              <a:buChar char="•"/>
              <a:defRPr/>
            </a:lvl4pPr>
            <a:lvl5pPr indent="-342900" lvl="4" marL="2286000" algn="l">
              <a:lnSpc>
                <a:spcPct val="90000"/>
              </a:lnSpc>
              <a:spcBef>
                <a:spcPts val="500"/>
              </a:spcBef>
              <a:spcAft>
                <a:spcPts val="0"/>
              </a:spcAft>
              <a:buClr>
                <a:srgbClr val="404040"/>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 name="Google Shape;34;p51"/>
          <p:cNvSpPr txBox="1"/>
          <p:nvPr>
            <p:ph idx="12" type="sldNum"/>
          </p:nvPr>
        </p:nvSpPr>
        <p:spPr>
          <a:xfrm>
            <a:off x="10437813" y="6356350"/>
            <a:ext cx="915987" cy="365125"/>
          </a:xfrm>
          <a:prstGeom prst="rect">
            <a:avLst/>
          </a:prstGeom>
          <a:noFill/>
          <a:ln>
            <a:noFill/>
          </a:ln>
        </p:spPr>
        <p:txBody>
          <a:bodyPr anchorCtr="0" anchor="ctr" bIns="45700" lIns="91425" spcFirstLastPara="1" rIns="0" wrap="square" tIns="45700">
            <a:noAutofit/>
          </a:bodyPr>
          <a:lstStyle>
            <a:lvl1pPr indent="0" lvl="0" marL="0" marR="0" algn="r">
              <a:spcBef>
                <a:spcPts val="0"/>
              </a:spcBef>
              <a:spcAft>
                <a:spcPts val="0"/>
              </a:spcAft>
              <a:buNone/>
              <a:defRPr sz="1200">
                <a:solidFill>
                  <a:srgbClr val="7F7F7F"/>
                </a:solidFill>
                <a:latin typeface="Arial"/>
                <a:ea typeface="Arial"/>
                <a:cs typeface="Arial"/>
                <a:sym typeface="Arial"/>
              </a:defRPr>
            </a:lvl1pPr>
            <a:lvl2pPr indent="0" lvl="1" marL="0" marR="0" algn="r">
              <a:spcBef>
                <a:spcPts val="0"/>
              </a:spcBef>
              <a:spcAft>
                <a:spcPts val="0"/>
              </a:spcAft>
              <a:buNone/>
              <a:defRPr sz="1200">
                <a:solidFill>
                  <a:srgbClr val="7F7F7F"/>
                </a:solidFill>
                <a:latin typeface="Arial"/>
                <a:ea typeface="Arial"/>
                <a:cs typeface="Arial"/>
                <a:sym typeface="Arial"/>
              </a:defRPr>
            </a:lvl2pPr>
            <a:lvl3pPr indent="0" lvl="2" marL="0" marR="0" algn="r">
              <a:spcBef>
                <a:spcPts val="0"/>
              </a:spcBef>
              <a:spcAft>
                <a:spcPts val="0"/>
              </a:spcAft>
              <a:buNone/>
              <a:defRPr sz="1200">
                <a:solidFill>
                  <a:srgbClr val="7F7F7F"/>
                </a:solidFill>
                <a:latin typeface="Arial"/>
                <a:ea typeface="Arial"/>
                <a:cs typeface="Arial"/>
                <a:sym typeface="Arial"/>
              </a:defRPr>
            </a:lvl3pPr>
            <a:lvl4pPr indent="0" lvl="3" marL="0" marR="0" algn="r">
              <a:spcBef>
                <a:spcPts val="0"/>
              </a:spcBef>
              <a:spcAft>
                <a:spcPts val="0"/>
              </a:spcAft>
              <a:buNone/>
              <a:defRPr sz="1200">
                <a:solidFill>
                  <a:srgbClr val="7F7F7F"/>
                </a:solidFill>
                <a:latin typeface="Arial"/>
                <a:ea typeface="Arial"/>
                <a:cs typeface="Arial"/>
                <a:sym typeface="Arial"/>
              </a:defRPr>
            </a:lvl4pPr>
            <a:lvl5pPr indent="0" lvl="4" marL="0" marR="0" algn="r">
              <a:spcBef>
                <a:spcPts val="0"/>
              </a:spcBef>
              <a:spcAft>
                <a:spcPts val="0"/>
              </a:spcAft>
              <a:buNone/>
              <a:defRPr sz="1200">
                <a:solidFill>
                  <a:srgbClr val="7F7F7F"/>
                </a:solidFill>
                <a:latin typeface="Arial"/>
                <a:ea typeface="Arial"/>
                <a:cs typeface="Arial"/>
                <a:sym typeface="Arial"/>
              </a:defRPr>
            </a:lvl5pPr>
            <a:lvl6pPr indent="0" lvl="5" marL="0" marR="0" algn="r">
              <a:spcBef>
                <a:spcPts val="0"/>
              </a:spcBef>
              <a:spcAft>
                <a:spcPts val="0"/>
              </a:spcAft>
              <a:buNone/>
              <a:defRPr sz="1200">
                <a:solidFill>
                  <a:srgbClr val="7F7F7F"/>
                </a:solidFill>
                <a:latin typeface="Arial"/>
                <a:ea typeface="Arial"/>
                <a:cs typeface="Arial"/>
                <a:sym typeface="Arial"/>
              </a:defRPr>
            </a:lvl6pPr>
            <a:lvl7pPr indent="0" lvl="6" marL="0" marR="0" algn="r">
              <a:spcBef>
                <a:spcPts val="0"/>
              </a:spcBef>
              <a:spcAft>
                <a:spcPts val="0"/>
              </a:spcAft>
              <a:buNone/>
              <a:defRPr sz="1200">
                <a:solidFill>
                  <a:srgbClr val="7F7F7F"/>
                </a:solidFill>
                <a:latin typeface="Arial"/>
                <a:ea typeface="Arial"/>
                <a:cs typeface="Arial"/>
                <a:sym typeface="Arial"/>
              </a:defRPr>
            </a:lvl7pPr>
            <a:lvl8pPr indent="0" lvl="7" marL="0" marR="0" algn="r">
              <a:spcBef>
                <a:spcPts val="0"/>
              </a:spcBef>
              <a:spcAft>
                <a:spcPts val="0"/>
              </a:spcAft>
              <a:buNone/>
              <a:defRPr sz="1200">
                <a:solidFill>
                  <a:srgbClr val="7F7F7F"/>
                </a:solidFill>
                <a:latin typeface="Arial"/>
                <a:ea typeface="Arial"/>
                <a:cs typeface="Arial"/>
                <a:sym typeface="Arial"/>
              </a:defRPr>
            </a:lvl8pPr>
            <a:lvl9pPr indent="0" lvl="8" marL="0" marR="0" algn="r">
              <a:spcBef>
                <a:spcPts val="0"/>
              </a:spcBef>
              <a:spcAft>
                <a:spcPts val="0"/>
              </a:spcAft>
              <a:buNone/>
              <a:defRPr sz="1200">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1 Column Slide">
  <p:cSld name="Content 1 Column Slide">
    <p:spTree>
      <p:nvGrpSpPr>
        <p:cNvPr id="35" name="Shape 35"/>
        <p:cNvGrpSpPr/>
        <p:nvPr/>
      </p:nvGrpSpPr>
      <p:grpSpPr>
        <a:xfrm>
          <a:off x="0" y="0"/>
          <a:ext cx="0" cy="0"/>
          <a:chOff x="0" y="0"/>
          <a:chExt cx="0" cy="0"/>
        </a:xfrm>
      </p:grpSpPr>
      <p:sp>
        <p:nvSpPr>
          <p:cNvPr id="36" name="Google Shape;36;p52"/>
          <p:cNvSpPr/>
          <p:nvPr/>
        </p:nvSpPr>
        <p:spPr>
          <a:xfrm>
            <a:off x="0" y="0"/>
            <a:ext cx="927100" cy="6858000"/>
          </a:xfrm>
          <a:prstGeom prst="rect">
            <a:avLst/>
          </a:prstGeom>
          <a:solidFill>
            <a:schemeClr val="dk1"/>
          </a:solidFill>
          <a:ln>
            <a:noFill/>
          </a:ln>
          <a:effectLst>
            <a:outerShdw blurRad="190500" sx="101000" rotWithShape="0" algn="l" dist="38100" sy="101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37" name="Google Shape;37;p52"/>
          <p:cNvPicPr preferRelativeResize="0"/>
          <p:nvPr/>
        </p:nvPicPr>
        <p:blipFill rotWithShape="1">
          <a:blip r:embed="rId2">
            <a:alphaModFix/>
          </a:blip>
          <a:srcRect b="0" l="0" r="0" t="0"/>
          <a:stretch/>
        </p:blipFill>
        <p:spPr>
          <a:xfrm>
            <a:off x="1235075" y="6376988"/>
            <a:ext cx="344488" cy="344487"/>
          </a:xfrm>
          <a:prstGeom prst="rect">
            <a:avLst/>
          </a:prstGeom>
          <a:noFill/>
          <a:ln>
            <a:noFill/>
          </a:ln>
        </p:spPr>
      </p:pic>
      <p:sp>
        <p:nvSpPr>
          <p:cNvPr id="38" name="Google Shape;38;p52"/>
          <p:cNvSpPr txBox="1"/>
          <p:nvPr>
            <p:ph type="title"/>
          </p:nvPr>
        </p:nvSpPr>
        <p:spPr>
          <a:xfrm>
            <a:off x="1277650" y="365125"/>
            <a:ext cx="10046043"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SzPts val="1400"/>
              <a:buNone/>
              <a:defRPr sz="3600">
                <a:solidFill>
                  <a:schemeClr val="accent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39" name="Google Shape;39;p52"/>
          <p:cNvSpPr txBox="1"/>
          <p:nvPr>
            <p:ph idx="1" type="body"/>
          </p:nvPr>
        </p:nvSpPr>
        <p:spPr>
          <a:xfrm>
            <a:off x="1277650" y="1798320"/>
            <a:ext cx="10058400" cy="4419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rgbClr val="404040"/>
              </a:buClr>
              <a:buSzPts val="1800"/>
              <a:buChar char="•"/>
              <a:defRPr/>
            </a:lvl1pPr>
            <a:lvl2pPr indent="-342900" lvl="1" marL="914400" algn="l">
              <a:lnSpc>
                <a:spcPct val="90000"/>
              </a:lnSpc>
              <a:spcBef>
                <a:spcPts val="500"/>
              </a:spcBef>
              <a:spcAft>
                <a:spcPts val="0"/>
              </a:spcAft>
              <a:buClr>
                <a:srgbClr val="404040"/>
              </a:buClr>
              <a:buSzPts val="1800"/>
              <a:buChar char="•"/>
              <a:defRPr/>
            </a:lvl2pPr>
            <a:lvl3pPr indent="-342900" lvl="2" marL="1371600" algn="l">
              <a:lnSpc>
                <a:spcPct val="90000"/>
              </a:lnSpc>
              <a:spcBef>
                <a:spcPts val="500"/>
              </a:spcBef>
              <a:spcAft>
                <a:spcPts val="0"/>
              </a:spcAft>
              <a:buClr>
                <a:srgbClr val="404040"/>
              </a:buClr>
              <a:buSzPts val="1800"/>
              <a:buChar char="•"/>
              <a:defRPr/>
            </a:lvl3pPr>
            <a:lvl4pPr indent="-342900" lvl="3" marL="1828800" algn="l">
              <a:lnSpc>
                <a:spcPct val="90000"/>
              </a:lnSpc>
              <a:spcBef>
                <a:spcPts val="500"/>
              </a:spcBef>
              <a:spcAft>
                <a:spcPts val="0"/>
              </a:spcAft>
              <a:buClr>
                <a:srgbClr val="404040"/>
              </a:buClr>
              <a:buSzPts val="1800"/>
              <a:buChar char="•"/>
              <a:defRPr/>
            </a:lvl4pPr>
            <a:lvl5pPr indent="-342900" lvl="4" marL="2286000" algn="l">
              <a:lnSpc>
                <a:spcPct val="90000"/>
              </a:lnSpc>
              <a:spcBef>
                <a:spcPts val="500"/>
              </a:spcBef>
              <a:spcAft>
                <a:spcPts val="0"/>
              </a:spcAft>
              <a:buClr>
                <a:srgbClr val="404040"/>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52"/>
          <p:cNvSpPr txBox="1"/>
          <p:nvPr>
            <p:ph idx="12" type="sldNum"/>
          </p:nvPr>
        </p:nvSpPr>
        <p:spPr>
          <a:xfrm>
            <a:off x="10437813" y="6356350"/>
            <a:ext cx="915987" cy="365125"/>
          </a:xfrm>
          <a:prstGeom prst="rect">
            <a:avLst/>
          </a:prstGeom>
          <a:noFill/>
          <a:ln>
            <a:noFill/>
          </a:ln>
        </p:spPr>
        <p:txBody>
          <a:bodyPr anchorCtr="0" anchor="ctr" bIns="45700" lIns="91425" spcFirstLastPara="1" rIns="0" wrap="square" tIns="45700">
            <a:noAutofit/>
          </a:bodyPr>
          <a:lstStyle>
            <a:lvl1pPr indent="0" lvl="0" marL="0" marR="0" algn="r">
              <a:spcBef>
                <a:spcPts val="0"/>
              </a:spcBef>
              <a:spcAft>
                <a:spcPts val="0"/>
              </a:spcAft>
              <a:buNone/>
              <a:defRPr sz="1200">
                <a:solidFill>
                  <a:srgbClr val="7F7F7F"/>
                </a:solidFill>
                <a:latin typeface="Arial"/>
                <a:ea typeface="Arial"/>
                <a:cs typeface="Arial"/>
                <a:sym typeface="Arial"/>
              </a:defRPr>
            </a:lvl1pPr>
            <a:lvl2pPr indent="0" lvl="1" marL="0" marR="0" algn="r">
              <a:spcBef>
                <a:spcPts val="0"/>
              </a:spcBef>
              <a:spcAft>
                <a:spcPts val="0"/>
              </a:spcAft>
              <a:buNone/>
              <a:defRPr sz="1200">
                <a:solidFill>
                  <a:srgbClr val="7F7F7F"/>
                </a:solidFill>
                <a:latin typeface="Arial"/>
                <a:ea typeface="Arial"/>
                <a:cs typeface="Arial"/>
                <a:sym typeface="Arial"/>
              </a:defRPr>
            </a:lvl2pPr>
            <a:lvl3pPr indent="0" lvl="2" marL="0" marR="0" algn="r">
              <a:spcBef>
                <a:spcPts val="0"/>
              </a:spcBef>
              <a:spcAft>
                <a:spcPts val="0"/>
              </a:spcAft>
              <a:buNone/>
              <a:defRPr sz="1200">
                <a:solidFill>
                  <a:srgbClr val="7F7F7F"/>
                </a:solidFill>
                <a:latin typeface="Arial"/>
                <a:ea typeface="Arial"/>
                <a:cs typeface="Arial"/>
                <a:sym typeface="Arial"/>
              </a:defRPr>
            </a:lvl3pPr>
            <a:lvl4pPr indent="0" lvl="3" marL="0" marR="0" algn="r">
              <a:spcBef>
                <a:spcPts val="0"/>
              </a:spcBef>
              <a:spcAft>
                <a:spcPts val="0"/>
              </a:spcAft>
              <a:buNone/>
              <a:defRPr sz="1200">
                <a:solidFill>
                  <a:srgbClr val="7F7F7F"/>
                </a:solidFill>
                <a:latin typeface="Arial"/>
                <a:ea typeface="Arial"/>
                <a:cs typeface="Arial"/>
                <a:sym typeface="Arial"/>
              </a:defRPr>
            </a:lvl4pPr>
            <a:lvl5pPr indent="0" lvl="4" marL="0" marR="0" algn="r">
              <a:spcBef>
                <a:spcPts val="0"/>
              </a:spcBef>
              <a:spcAft>
                <a:spcPts val="0"/>
              </a:spcAft>
              <a:buNone/>
              <a:defRPr sz="1200">
                <a:solidFill>
                  <a:srgbClr val="7F7F7F"/>
                </a:solidFill>
                <a:latin typeface="Arial"/>
                <a:ea typeface="Arial"/>
                <a:cs typeface="Arial"/>
                <a:sym typeface="Arial"/>
              </a:defRPr>
            </a:lvl5pPr>
            <a:lvl6pPr indent="0" lvl="5" marL="0" marR="0" algn="r">
              <a:spcBef>
                <a:spcPts val="0"/>
              </a:spcBef>
              <a:spcAft>
                <a:spcPts val="0"/>
              </a:spcAft>
              <a:buNone/>
              <a:defRPr sz="1200">
                <a:solidFill>
                  <a:srgbClr val="7F7F7F"/>
                </a:solidFill>
                <a:latin typeface="Arial"/>
                <a:ea typeface="Arial"/>
                <a:cs typeface="Arial"/>
                <a:sym typeface="Arial"/>
              </a:defRPr>
            </a:lvl6pPr>
            <a:lvl7pPr indent="0" lvl="6" marL="0" marR="0" algn="r">
              <a:spcBef>
                <a:spcPts val="0"/>
              </a:spcBef>
              <a:spcAft>
                <a:spcPts val="0"/>
              </a:spcAft>
              <a:buNone/>
              <a:defRPr sz="1200">
                <a:solidFill>
                  <a:srgbClr val="7F7F7F"/>
                </a:solidFill>
                <a:latin typeface="Arial"/>
                <a:ea typeface="Arial"/>
                <a:cs typeface="Arial"/>
                <a:sym typeface="Arial"/>
              </a:defRPr>
            </a:lvl7pPr>
            <a:lvl8pPr indent="0" lvl="7" marL="0" marR="0" algn="r">
              <a:spcBef>
                <a:spcPts val="0"/>
              </a:spcBef>
              <a:spcAft>
                <a:spcPts val="0"/>
              </a:spcAft>
              <a:buNone/>
              <a:defRPr sz="1200">
                <a:solidFill>
                  <a:srgbClr val="7F7F7F"/>
                </a:solidFill>
                <a:latin typeface="Arial"/>
                <a:ea typeface="Arial"/>
                <a:cs typeface="Arial"/>
                <a:sym typeface="Arial"/>
              </a:defRPr>
            </a:lvl8pPr>
            <a:lvl9pPr indent="0" lvl="8" marL="0" marR="0" algn="r">
              <a:spcBef>
                <a:spcPts val="0"/>
              </a:spcBef>
              <a:spcAft>
                <a:spcPts val="0"/>
              </a:spcAft>
              <a:buNone/>
              <a:defRPr sz="1200">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1" name="Shape 41"/>
        <p:cNvGrpSpPr/>
        <p:nvPr/>
      </p:nvGrpSpPr>
      <p:grpSpPr>
        <a:xfrm>
          <a:off x="0" y="0"/>
          <a:ext cx="0" cy="0"/>
          <a:chOff x="0" y="0"/>
          <a:chExt cx="0" cy="0"/>
        </a:xfrm>
      </p:grpSpPr>
      <p:pic>
        <p:nvPicPr>
          <p:cNvPr id="42" name="Google Shape;42;p53"/>
          <p:cNvPicPr preferRelativeResize="0"/>
          <p:nvPr/>
        </p:nvPicPr>
        <p:blipFill rotWithShape="1">
          <a:blip r:embed="rId2">
            <a:alphaModFix/>
          </a:blip>
          <a:srcRect b="0" l="0" r="0" t="0"/>
          <a:stretch/>
        </p:blipFill>
        <p:spPr>
          <a:xfrm>
            <a:off x="841375" y="6376988"/>
            <a:ext cx="344488" cy="344487"/>
          </a:xfrm>
          <a:prstGeom prst="rect">
            <a:avLst/>
          </a:prstGeom>
          <a:noFill/>
          <a:ln>
            <a:noFill/>
          </a:ln>
        </p:spPr>
      </p:pic>
      <p:sp>
        <p:nvSpPr>
          <p:cNvPr id="43" name="Google Shape;43;p53"/>
          <p:cNvSpPr txBox="1"/>
          <p:nvPr>
            <p:ph idx="12" type="sldNum"/>
          </p:nvPr>
        </p:nvSpPr>
        <p:spPr>
          <a:xfrm>
            <a:off x="10298113" y="6356350"/>
            <a:ext cx="1055687" cy="365125"/>
          </a:xfrm>
          <a:prstGeom prst="rect">
            <a:avLst/>
          </a:prstGeom>
          <a:noFill/>
          <a:ln>
            <a:noFill/>
          </a:ln>
        </p:spPr>
        <p:txBody>
          <a:bodyPr anchorCtr="0" anchor="ctr" bIns="45700" lIns="91425" spcFirstLastPara="1" rIns="0" wrap="square" tIns="45700">
            <a:noAutofit/>
          </a:bodyPr>
          <a:lstStyle>
            <a:lvl1pPr indent="0" lvl="0" marL="0" marR="0" algn="r">
              <a:spcBef>
                <a:spcPts val="0"/>
              </a:spcBef>
              <a:spcAft>
                <a:spcPts val="0"/>
              </a:spcAft>
              <a:buNone/>
              <a:defRPr sz="1200">
                <a:solidFill>
                  <a:srgbClr val="7F7F7F"/>
                </a:solidFill>
                <a:latin typeface="Arial"/>
                <a:ea typeface="Arial"/>
                <a:cs typeface="Arial"/>
                <a:sym typeface="Arial"/>
              </a:defRPr>
            </a:lvl1pPr>
            <a:lvl2pPr indent="0" lvl="1" marL="0" marR="0" algn="r">
              <a:spcBef>
                <a:spcPts val="0"/>
              </a:spcBef>
              <a:spcAft>
                <a:spcPts val="0"/>
              </a:spcAft>
              <a:buNone/>
              <a:defRPr sz="1200">
                <a:solidFill>
                  <a:srgbClr val="7F7F7F"/>
                </a:solidFill>
                <a:latin typeface="Arial"/>
                <a:ea typeface="Arial"/>
                <a:cs typeface="Arial"/>
                <a:sym typeface="Arial"/>
              </a:defRPr>
            </a:lvl2pPr>
            <a:lvl3pPr indent="0" lvl="2" marL="0" marR="0" algn="r">
              <a:spcBef>
                <a:spcPts val="0"/>
              </a:spcBef>
              <a:spcAft>
                <a:spcPts val="0"/>
              </a:spcAft>
              <a:buNone/>
              <a:defRPr sz="1200">
                <a:solidFill>
                  <a:srgbClr val="7F7F7F"/>
                </a:solidFill>
                <a:latin typeface="Arial"/>
                <a:ea typeface="Arial"/>
                <a:cs typeface="Arial"/>
                <a:sym typeface="Arial"/>
              </a:defRPr>
            </a:lvl3pPr>
            <a:lvl4pPr indent="0" lvl="3" marL="0" marR="0" algn="r">
              <a:spcBef>
                <a:spcPts val="0"/>
              </a:spcBef>
              <a:spcAft>
                <a:spcPts val="0"/>
              </a:spcAft>
              <a:buNone/>
              <a:defRPr sz="1200">
                <a:solidFill>
                  <a:srgbClr val="7F7F7F"/>
                </a:solidFill>
                <a:latin typeface="Arial"/>
                <a:ea typeface="Arial"/>
                <a:cs typeface="Arial"/>
                <a:sym typeface="Arial"/>
              </a:defRPr>
            </a:lvl4pPr>
            <a:lvl5pPr indent="0" lvl="4" marL="0" marR="0" algn="r">
              <a:spcBef>
                <a:spcPts val="0"/>
              </a:spcBef>
              <a:spcAft>
                <a:spcPts val="0"/>
              </a:spcAft>
              <a:buNone/>
              <a:defRPr sz="1200">
                <a:solidFill>
                  <a:srgbClr val="7F7F7F"/>
                </a:solidFill>
                <a:latin typeface="Arial"/>
                <a:ea typeface="Arial"/>
                <a:cs typeface="Arial"/>
                <a:sym typeface="Arial"/>
              </a:defRPr>
            </a:lvl5pPr>
            <a:lvl6pPr indent="0" lvl="5" marL="0" marR="0" algn="r">
              <a:spcBef>
                <a:spcPts val="0"/>
              </a:spcBef>
              <a:spcAft>
                <a:spcPts val="0"/>
              </a:spcAft>
              <a:buNone/>
              <a:defRPr sz="1200">
                <a:solidFill>
                  <a:srgbClr val="7F7F7F"/>
                </a:solidFill>
                <a:latin typeface="Arial"/>
                <a:ea typeface="Arial"/>
                <a:cs typeface="Arial"/>
                <a:sym typeface="Arial"/>
              </a:defRPr>
            </a:lvl6pPr>
            <a:lvl7pPr indent="0" lvl="6" marL="0" marR="0" algn="r">
              <a:spcBef>
                <a:spcPts val="0"/>
              </a:spcBef>
              <a:spcAft>
                <a:spcPts val="0"/>
              </a:spcAft>
              <a:buNone/>
              <a:defRPr sz="1200">
                <a:solidFill>
                  <a:srgbClr val="7F7F7F"/>
                </a:solidFill>
                <a:latin typeface="Arial"/>
                <a:ea typeface="Arial"/>
                <a:cs typeface="Arial"/>
                <a:sym typeface="Arial"/>
              </a:defRPr>
            </a:lvl7pPr>
            <a:lvl8pPr indent="0" lvl="7" marL="0" marR="0" algn="r">
              <a:spcBef>
                <a:spcPts val="0"/>
              </a:spcBef>
              <a:spcAft>
                <a:spcPts val="0"/>
              </a:spcAft>
              <a:buNone/>
              <a:defRPr sz="1200">
                <a:solidFill>
                  <a:srgbClr val="7F7F7F"/>
                </a:solidFill>
                <a:latin typeface="Arial"/>
                <a:ea typeface="Arial"/>
                <a:cs typeface="Arial"/>
                <a:sym typeface="Arial"/>
              </a:defRPr>
            </a:lvl8pPr>
            <a:lvl9pPr indent="0" lvl="8" marL="0" marR="0" algn="r">
              <a:spcBef>
                <a:spcPts val="0"/>
              </a:spcBef>
              <a:spcAft>
                <a:spcPts val="0"/>
              </a:spcAft>
              <a:buNone/>
              <a:defRPr sz="1200">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47"/>
          <p:cNvSpPr txBox="1"/>
          <p:nvPr>
            <p:ph type="title"/>
          </p:nvPr>
        </p:nvSpPr>
        <p:spPr>
          <a:xfrm>
            <a:off x="1277938" y="365125"/>
            <a:ext cx="10075862"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SzPts val="1400"/>
              <a:buNone/>
              <a:defRPr b="0" i="0" sz="4400" u="none" cap="none" strike="noStrike">
                <a:solidFill>
                  <a:schemeClr val="accent1"/>
                </a:solidFill>
                <a:latin typeface="Palatino"/>
                <a:ea typeface="Palatino"/>
                <a:cs typeface="Palatino"/>
                <a:sym typeface="Palatino"/>
              </a:defRPr>
            </a:lvl1pPr>
            <a:lvl2pPr lvl="1" marR="0" rtl="0" algn="l">
              <a:lnSpc>
                <a:spcPct val="90000"/>
              </a:lnSpc>
              <a:spcBef>
                <a:spcPts val="0"/>
              </a:spcBef>
              <a:spcAft>
                <a:spcPts val="0"/>
              </a:spcAft>
              <a:buSzPts val="1400"/>
              <a:buNone/>
              <a:defRPr b="0" i="0" sz="4400" u="none" cap="none" strike="noStrike">
                <a:solidFill>
                  <a:schemeClr val="accent1"/>
                </a:solidFill>
                <a:latin typeface="Palatino"/>
                <a:ea typeface="Palatino"/>
                <a:cs typeface="Palatino"/>
                <a:sym typeface="Palatino"/>
              </a:defRPr>
            </a:lvl2pPr>
            <a:lvl3pPr lvl="2" marR="0" rtl="0" algn="l">
              <a:lnSpc>
                <a:spcPct val="90000"/>
              </a:lnSpc>
              <a:spcBef>
                <a:spcPts val="0"/>
              </a:spcBef>
              <a:spcAft>
                <a:spcPts val="0"/>
              </a:spcAft>
              <a:buSzPts val="1400"/>
              <a:buNone/>
              <a:defRPr b="0" i="0" sz="4400" u="none" cap="none" strike="noStrike">
                <a:solidFill>
                  <a:schemeClr val="accent1"/>
                </a:solidFill>
                <a:latin typeface="Palatino"/>
                <a:ea typeface="Palatino"/>
                <a:cs typeface="Palatino"/>
                <a:sym typeface="Palatino"/>
              </a:defRPr>
            </a:lvl3pPr>
            <a:lvl4pPr lvl="3" marR="0" rtl="0" algn="l">
              <a:lnSpc>
                <a:spcPct val="90000"/>
              </a:lnSpc>
              <a:spcBef>
                <a:spcPts val="0"/>
              </a:spcBef>
              <a:spcAft>
                <a:spcPts val="0"/>
              </a:spcAft>
              <a:buSzPts val="1400"/>
              <a:buNone/>
              <a:defRPr b="0" i="0" sz="4400" u="none" cap="none" strike="noStrike">
                <a:solidFill>
                  <a:schemeClr val="accent1"/>
                </a:solidFill>
                <a:latin typeface="Palatino"/>
                <a:ea typeface="Palatino"/>
                <a:cs typeface="Palatino"/>
                <a:sym typeface="Palatino"/>
              </a:defRPr>
            </a:lvl4pPr>
            <a:lvl5pPr lvl="4" marR="0" rtl="0" algn="l">
              <a:lnSpc>
                <a:spcPct val="90000"/>
              </a:lnSpc>
              <a:spcBef>
                <a:spcPts val="0"/>
              </a:spcBef>
              <a:spcAft>
                <a:spcPts val="0"/>
              </a:spcAft>
              <a:buSzPts val="1400"/>
              <a:buNone/>
              <a:defRPr b="0" i="0" sz="4400" u="none" cap="none" strike="noStrike">
                <a:solidFill>
                  <a:schemeClr val="accent1"/>
                </a:solidFill>
                <a:latin typeface="Palatino"/>
                <a:ea typeface="Palatino"/>
                <a:cs typeface="Palatino"/>
                <a:sym typeface="Palatino"/>
              </a:defRPr>
            </a:lvl5pPr>
            <a:lvl6pPr lvl="5" marR="0" rtl="0" algn="l">
              <a:lnSpc>
                <a:spcPct val="90000"/>
              </a:lnSpc>
              <a:spcBef>
                <a:spcPts val="0"/>
              </a:spcBef>
              <a:spcAft>
                <a:spcPts val="0"/>
              </a:spcAft>
              <a:buSzPts val="1400"/>
              <a:buNone/>
              <a:defRPr b="0" i="0" sz="4400" u="none" cap="none" strike="noStrike">
                <a:solidFill>
                  <a:srgbClr val="10476C"/>
                </a:solidFill>
                <a:latin typeface="Palatino"/>
                <a:ea typeface="Palatino"/>
                <a:cs typeface="Palatino"/>
                <a:sym typeface="Palatino"/>
              </a:defRPr>
            </a:lvl6pPr>
            <a:lvl7pPr lvl="6" marR="0" rtl="0" algn="l">
              <a:lnSpc>
                <a:spcPct val="90000"/>
              </a:lnSpc>
              <a:spcBef>
                <a:spcPts val="0"/>
              </a:spcBef>
              <a:spcAft>
                <a:spcPts val="0"/>
              </a:spcAft>
              <a:buSzPts val="1400"/>
              <a:buNone/>
              <a:defRPr b="0" i="0" sz="4400" u="none" cap="none" strike="noStrike">
                <a:solidFill>
                  <a:srgbClr val="10476C"/>
                </a:solidFill>
                <a:latin typeface="Palatino"/>
                <a:ea typeface="Palatino"/>
                <a:cs typeface="Palatino"/>
                <a:sym typeface="Palatino"/>
              </a:defRPr>
            </a:lvl7pPr>
            <a:lvl8pPr lvl="7" marR="0" rtl="0" algn="l">
              <a:lnSpc>
                <a:spcPct val="90000"/>
              </a:lnSpc>
              <a:spcBef>
                <a:spcPts val="0"/>
              </a:spcBef>
              <a:spcAft>
                <a:spcPts val="0"/>
              </a:spcAft>
              <a:buSzPts val="1400"/>
              <a:buNone/>
              <a:defRPr b="0" i="0" sz="4400" u="none" cap="none" strike="noStrike">
                <a:solidFill>
                  <a:srgbClr val="10476C"/>
                </a:solidFill>
                <a:latin typeface="Palatino"/>
                <a:ea typeface="Palatino"/>
                <a:cs typeface="Palatino"/>
                <a:sym typeface="Palatino"/>
              </a:defRPr>
            </a:lvl8pPr>
            <a:lvl9pPr lvl="8" marR="0" rtl="0" algn="l">
              <a:lnSpc>
                <a:spcPct val="90000"/>
              </a:lnSpc>
              <a:spcBef>
                <a:spcPts val="0"/>
              </a:spcBef>
              <a:spcAft>
                <a:spcPts val="0"/>
              </a:spcAft>
              <a:buSzPts val="1400"/>
              <a:buNone/>
              <a:defRPr b="0" i="0" sz="4400" u="none" cap="none" strike="noStrike">
                <a:solidFill>
                  <a:srgbClr val="10476C"/>
                </a:solidFill>
                <a:latin typeface="Palatino"/>
                <a:ea typeface="Palatino"/>
                <a:cs typeface="Palatino"/>
                <a:sym typeface="Palatino"/>
              </a:defRPr>
            </a:lvl9pPr>
          </a:lstStyle>
          <a:p/>
        </p:txBody>
      </p:sp>
      <p:sp>
        <p:nvSpPr>
          <p:cNvPr id="11" name="Google Shape;11;p47"/>
          <p:cNvSpPr txBox="1"/>
          <p:nvPr>
            <p:ph idx="1" type="body"/>
          </p:nvPr>
        </p:nvSpPr>
        <p:spPr>
          <a:xfrm>
            <a:off x="1289050" y="1825625"/>
            <a:ext cx="10064750" cy="4351338"/>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404040"/>
              </a:buClr>
              <a:buSzPts val="2400"/>
              <a:buFont typeface="Arial"/>
              <a:buChar char="•"/>
              <a:defRPr b="0" i="0" sz="2400" u="none" cap="none" strike="noStrike">
                <a:solidFill>
                  <a:srgbClr val="404040"/>
                </a:solidFill>
                <a:latin typeface="Arial"/>
                <a:ea typeface="Arial"/>
                <a:cs typeface="Arial"/>
                <a:sym typeface="Arial"/>
              </a:defRPr>
            </a:lvl1pPr>
            <a:lvl2pPr indent="-368300" lvl="1" marL="914400" marR="0" rtl="0" algn="l">
              <a:lnSpc>
                <a:spcPct val="90000"/>
              </a:lnSpc>
              <a:spcBef>
                <a:spcPts val="500"/>
              </a:spcBef>
              <a:spcAft>
                <a:spcPts val="0"/>
              </a:spcAft>
              <a:buClr>
                <a:srgbClr val="404040"/>
              </a:buClr>
              <a:buSzPts val="2200"/>
              <a:buFont typeface="Arial"/>
              <a:buChar char="•"/>
              <a:defRPr b="0" i="0" sz="2200" u="none" cap="none" strike="noStrike">
                <a:solidFill>
                  <a:srgbClr val="404040"/>
                </a:solidFill>
                <a:latin typeface="Arial"/>
                <a:ea typeface="Arial"/>
                <a:cs typeface="Arial"/>
                <a:sym typeface="Arial"/>
              </a:defRPr>
            </a:lvl2pPr>
            <a:lvl3pPr indent="-355600" lvl="2" marL="1371600" marR="0" rtl="0" algn="l">
              <a:lnSpc>
                <a:spcPct val="90000"/>
              </a:lnSpc>
              <a:spcBef>
                <a:spcPts val="500"/>
              </a:spcBef>
              <a:spcAft>
                <a:spcPts val="0"/>
              </a:spcAft>
              <a:buClr>
                <a:srgbClr val="404040"/>
              </a:buClr>
              <a:buSzPts val="2000"/>
              <a:buFont typeface="Arial"/>
              <a:buChar char="•"/>
              <a:defRPr b="0" i="0" sz="2000" u="none" cap="none" strike="noStrike">
                <a:solidFill>
                  <a:srgbClr val="404040"/>
                </a:solidFill>
                <a:latin typeface="Arial"/>
                <a:ea typeface="Arial"/>
                <a:cs typeface="Arial"/>
                <a:sym typeface="Arial"/>
              </a:defRPr>
            </a:lvl3pPr>
            <a:lvl4pPr indent="-342900" lvl="3" marL="1828800" marR="0" rtl="0" algn="l">
              <a:lnSpc>
                <a:spcPct val="90000"/>
              </a:lnSpc>
              <a:spcBef>
                <a:spcPts val="500"/>
              </a:spcBef>
              <a:spcAft>
                <a:spcPts val="0"/>
              </a:spcAft>
              <a:buClr>
                <a:srgbClr val="404040"/>
              </a:buClr>
              <a:buSzPts val="1800"/>
              <a:buFont typeface="Arial"/>
              <a:buChar char="•"/>
              <a:defRPr b="0" i="0" sz="1800" u="none" cap="none" strike="noStrike">
                <a:solidFill>
                  <a:srgbClr val="404040"/>
                </a:solidFill>
                <a:latin typeface="Arial"/>
                <a:ea typeface="Arial"/>
                <a:cs typeface="Arial"/>
                <a:sym typeface="Arial"/>
              </a:defRPr>
            </a:lvl4pPr>
            <a:lvl5pPr indent="-342900" lvl="4" marL="2286000" marR="0" rtl="0" algn="l">
              <a:lnSpc>
                <a:spcPct val="90000"/>
              </a:lnSpc>
              <a:spcBef>
                <a:spcPts val="500"/>
              </a:spcBef>
              <a:spcAft>
                <a:spcPts val="0"/>
              </a:spcAft>
              <a:buClr>
                <a:srgbClr val="404040"/>
              </a:buClr>
              <a:buSzPts val="1800"/>
              <a:buFont typeface="Arial"/>
              <a:buChar char="•"/>
              <a:defRPr b="0" i="0" sz="1800" u="none" cap="none" strike="noStrike">
                <a:solidFill>
                  <a:srgbClr val="404040"/>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47"/>
          <p:cNvSpPr txBox="1"/>
          <p:nvPr>
            <p:ph idx="12" type="sldNum"/>
          </p:nvPr>
        </p:nvSpPr>
        <p:spPr>
          <a:xfrm>
            <a:off x="10437813" y="6356350"/>
            <a:ext cx="915987" cy="365125"/>
          </a:xfrm>
          <a:prstGeom prst="rect">
            <a:avLst/>
          </a:prstGeom>
          <a:noFill/>
          <a:ln>
            <a:noFill/>
          </a:ln>
        </p:spPr>
        <p:txBody>
          <a:bodyPr anchorCtr="0" anchor="ctr" bIns="45700" lIns="91425" spcFirstLastPara="1" rIns="0" wrap="square" tIns="45700">
            <a:noAutofit/>
          </a:bodyPr>
          <a:lstStyle>
            <a:lvl1pPr indent="0" lvl="0" marL="0" marR="0" rtl="0" algn="r">
              <a:spcBef>
                <a:spcPts val="0"/>
              </a:spcBef>
              <a:spcAft>
                <a:spcPts val="0"/>
              </a:spcAft>
              <a:buNone/>
              <a:defRPr b="0" i="0" sz="1200" u="none" cap="none" strike="noStrike">
                <a:solidFill>
                  <a:srgbClr val="7F7F7F"/>
                </a:solidFill>
                <a:latin typeface="Arial"/>
                <a:ea typeface="Arial"/>
                <a:cs typeface="Arial"/>
                <a:sym typeface="Arial"/>
              </a:defRPr>
            </a:lvl1pPr>
            <a:lvl2pPr indent="0" lvl="1" marL="0" marR="0" rtl="0" algn="r">
              <a:spcBef>
                <a:spcPts val="0"/>
              </a:spcBef>
              <a:spcAft>
                <a:spcPts val="0"/>
              </a:spcAft>
              <a:buNone/>
              <a:defRPr b="0" i="0" sz="1200" u="none" cap="none" strike="noStrike">
                <a:solidFill>
                  <a:srgbClr val="7F7F7F"/>
                </a:solidFill>
                <a:latin typeface="Arial"/>
                <a:ea typeface="Arial"/>
                <a:cs typeface="Arial"/>
                <a:sym typeface="Arial"/>
              </a:defRPr>
            </a:lvl2pPr>
            <a:lvl3pPr indent="0" lvl="2" marL="0" marR="0" rtl="0" algn="r">
              <a:spcBef>
                <a:spcPts val="0"/>
              </a:spcBef>
              <a:spcAft>
                <a:spcPts val="0"/>
              </a:spcAft>
              <a:buNone/>
              <a:defRPr b="0" i="0" sz="1200" u="none" cap="none" strike="noStrike">
                <a:solidFill>
                  <a:srgbClr val="7F7F7F"/>
                </a:solidFill>
                <a:latin typeface="Arial"/>
                <a:ea typeface="Arial"/>
                <a:cs typeface="Arial"/>
                <a:sym typeface="Arial"/>
              </a:defRPr>
            </a:lvl3pPr>
            <a:lvl4pPr indent="0" lvl="3" marL="0" marR="0" rtl="0" algn="r">
              <a:spcBef>
                <a:spcPts val="0"/>
              </a:spcBef>
              <a:spcAft>
                <a:spcPts val="0"/>
              </a:spcAft>
              <a:buNone/>
              <a:defRPr b="0" i="0" sz="1200" u="none" cap="none" strike="noStrike">
                <a:solidFill>
                  <a:srgbClr val="7F7F7F"/>
                </a:solidFill>
                <a:latin typeface="Arial"/>
                <a:ea typeface="Arial"/>
                <a:cs typeface="Arial"/>
                <a:sym typeface="Arial"/>
              </a:defRPr>
            </a:lvl4pPr>
            <a:lvl5pPr indent="0" lvl="4" marL="0" marR="0" rtl="0" algn="r">
              <a:spcBef>
                <a:spcPts val="0"/>
              </a:spcBef>
              <a:spcAft>
                <a:spcPts val="0"/>
              </a:spcAft>
              <a:buNone/>
              <a:defRPr b="0" i="0" sz="1200" u="none" cap="none" strike="noStrike">
                <a:solidFill>
                  <a:srgbClr val="7F7F7F"/>
                </a:solidFill>
                <a:latin typeface="Arial"/>
                <a:ea typeface="Arial"/>
                <a:cs typeface="Arial"/>
                <a:sym typeface="Arial"/>
              </a:defRPr>
            </a:lvl5pPr>
            <a:lvl6pPr indent="0" lvl="5" marL="0" marR="0" rtl="0" algn="r">
              <a:spcBef>
                <a:spcPts val="0"/>
              </a:spcBef>
              <a:spcAft>
                <a:spcPts val="0"/>
              </a:spcAft>
              <a:buNone/>
              <a:defRPr b="0" i="0" sz="1200" u="none" cap="none" strike="noStrike">
                <a:solidFill>
                  <a:srgbClr val="7F7F7F"/>
                </a:solidFill>
                <a:latin typeface="Arial"/>
                <a:ea typeface="Arial"/>
                <a:cs typeface="Arial"/>
                <a:sym typeface="Arial"/>
              </a:defRPr>
            </a:lvl6pPr>
            <a:lvl7pPr indent="0" lvl="6" marL="0" marR="0" rtl="0" algn="r">
              <a:spcBef>
                <a:spcPts val="0"/>
              </a:spcBef>
              <a:spcAft>
                <a:spcPts val="0"/>
              </a:spcAft>
              <a:buNone/>
              <a:defRPr b="0" i="0" sz="1200" u="none" cap="none" strike="noStrike">
                <a:solidFill>
                  <a:srgbClr val="7F7F7F"/>
                </a:solidFill>
                <a:latin typeface="Arial"/>
                <a:ea typeface="Arial"/>
                <a:cs typeface="Arial"/>
                <a:sym typeface="Arial"/>
              </a:defRPr>
            </a:lvl7pPr>
            <a:lvl8pPr indent="0" lvl="7" marL="0" marR="0" rtl="0" algn="r">
              <a:spcBef>
                <a:spcPts val="0"/>
              </a:spcBef>
              <a:spcAft>
                <a:spcPts val="0"/>
              </a:spcAft>
              <a:buNone/>
              <a:defRPr b="0" i="0" sz="1200" u="none" cap="none" strike="noStrike">
                <a:solidFill>
                  <a:srgbClr val="7F7F7F"/>
                </a:solidFill>
                <a:latin typeface="Arial"/>
                <a:ea typeface="Arial"/>
                <a:cs typeface="Arial"/>
                <a:sym typeface="Arial"/>
              </a:defRPr>
            </a:lvl8pPr>
            <a:lvl9pPr indent="0" lvl="8" marL="0" marR="0" rtl="0" algn="r">
              <a:spcBef>
                <a:spcPts val="0"/>
              </a:spcBef>
              <a:spcAft>
                <a:spcPts val="0"/>
              </a:spcAft>
              <a:buNone/>
              <a:defRPr b="0" i="0" sz="12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s://asccc.org/inclusivity-statement" TargetMode="External"/><Relationship Id="rId4" Type="http://schemas.openxmlformats.org/officeDocument/2006/relationships/hyperlink" Target="https://asccc.org/sites/default/files/ADAversion_CTEMinQualsToolkit.pdf" TargetMode="External"/><Relationship Id="rId5" Type="http://schemas.openxmlformats.org/officeDocument/2006/relationships/hyperlink" Target="https://ccconlineed.instructure.com/courses/5733"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s://www.cccco.edu/-/media/CCCCO-Website/About-Us/Divisions/Educational-Services-and-Support/Academic-Affairs/What-we-do/Curriculum-and-Instruction-Unit/Middle-College-High-School/CCCCO_2019_Report_Min_Qualifications.pdf?la=en&amp;hash=B1C5E82A8288CF436366ADC4FCB6FDEC3B2A9BD6"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3.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25.pn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3.pn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hyperlink" Target="http://government.westlaw.com/linkedslice/default.asp?RS=GVT1.0&amp;VR=2.0&amp;SP=CCR-1000&amp;Action=Welcom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7.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5.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2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26.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20.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2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2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hyperlink" Target="https://www.asccc.org/contact/request-services" TargetMode="External"/><Relationship Id="rId4" Type="http://schemas.openxmlformats.org/officeDocument/2006/relationships/hyperlink" Target="https://asccc.org/sites/default/files/ADAversion_CTEMinQualsToolkit.pdf"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hyperlink" Target="mailto:chowkaren@fhda.edu" TargetMode="External"/><Relationship Id="rId4" Type="http://schemas.openxmlformats.org/officeDocument/2006/relationships/hyperlink" Target="mailto:cruzmayra@deanza.edu" TargetMode="External"/><Relationship Id="rId9" Type="http://schemas.openxmlformats.org/officeDocument/2006/relationships/hyperlink" Target="mailto:caschenbach@lassencollege.edu" TargetMode="External"/><Relationship Id="rId5" Type="http://schemas.openxmlformats.org/officeDocument/2006/relationships/hyperlink" Target="mailto:shawlynn@gmial.com" TargetMode="External"/><Relationship Id="rId6" Type="http://schemas.openxmlformats.org/officeDocument/2006/relationships/hyperlink" Target="mailto:RCabral@vcccd.edu" TargetMode="External"/><Relationship Id="rId7" Type="http://schemas.openxmlformats.org/officeDocument/2006/relationships/hyperlink" Target="mailto:ElartoWD@lattc.edu" TargetMode="External"/><Relationship Id="rId8" Type="http://schemas.openxmlformats.org/officeDocument/2006/relationships/hyperlink" Target="mailto:kevin_corse1@vcccd.edu"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 name="Shape 49"/>
        <p:cNvGrpSpPr/>
        <p:nvPr/>
      </p:nvGrpSpPr>
      <p:grpSpPr>
        <a:xfrm>
          <a:off x="0" y="0"/>
          <a:ext cx="0" cy="0"/>
          <a:chOff x="0" y="0"/>
          <a:chExt cx="0" cy="0"/>
        </a:xfrm>
      </p:grpSpPr>
      <p:sp>
        <p:nvSpPr>
          <p:cNvPr id="50" name="Google Shape;50;p1"/>
          <p:cNvSpPr txBox="1"/>
          <p:nvPr>
            <p:ph type="title"/>
          </p:nvPr>
        </p:nvSpPr>
        <p:spPr>
          <a:xfrm>
            <a:off x="958849" y="4523875"/>
            <a:ext cx="10479171" cy="2334126"/>
          </a:xfrm>
          <a:prstGeom prst="rect">
            <a:avLst/>
          </a:prstGeom>
          <a:noFill/>
          <a:ln>
            <a:noFill/>
          </a:ln>
        </p:spPr>
        <p:txBody>
          <a:bodyPr anchorCtr="0" anchor="t" bIns="45700" lIns="91425" spcFirstLastPara="1" rIns="91425" wrap="square" tIns="45700">
            <a:normAutofit fontScale="90000"/>
          </a:bodyPr>
          <a:lstStyle/>
          <a:p>
            <a:pPr indent="0" lvl="0" marL="0" rtl="0" algn="ctr">
              <a:lnSpc>
                <a:spcPct val="100000"/>
              </a:lnSpc>
              <a:spcBef>
                <a:spcPts val="0"/>
              </a:spcBef>
              <a:spcAft>
                <a:spcPts val="0"/>
              </a:spcAft>
              <a:buNone/>
            </a:pPr>
            <a:r>
              <a:rPr b="1" lang="en-US" sz="3100"/>
              <a:t>Pre-Institute Session: </a:t>
            </a:r>
            <a:br>
              <a:rPr b="1" lang="en-US" sz="3100"/>
            </a:br>
            <a:r>
              <a:rPr b="1" lang="en-US" sz="3100"/>
              <a:t>How to Hire the Best Qualified Industry Experts </a:t>
            </a:r>
            <a:br>
              <a:rPr b="1" lang="en-US" sz="3100"/>
            </a:br>
            <a:r>
              <a:rPr b="1" lang="en-US" sz="3100"/>
              <a:t>for Your Classrooms</a:t>
            </a:r>
            <a:br>
              <a:rPr lang="en-US" sz="3100"/>
            </a:br>
            <a:r>
              <a:rPr lang="en-US" sz="2700"/>
              <a:t>April 30, 2021  9:00-11:00 am</a:t>
            </a:r>
            <a:br>
              <a:rPr lang="en-US" sz="2700"/>
            </a:br>
            <a:r>
              <a:rPr lang="en-US" sz="2700"/>
              <a:t>2021 Career Noncredit Education Institute </a:t>
            </a:r>
            <a:br>
              <a:rPr lang="en-US"/>
            </a:br>
            <a:br>
              <a:rPr lang="en-US"/>
            </a:b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10"/>
          <p:cNvSpPr txBox="1"/>
          <p:nvPr>
            <p:ph type="title"/>
          </p:nvPr>
        </p:nvSpPr>
        <p:spPr>
          <a:xfrm>
            <a:off x="2560319" y="126609"/>
            <a:ext cx="8793479" cy="1962571"/>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None/>
            </a:pPr>
            <a:r>
              <a:rPr b="1" lang="en-US"/>
              <a:t>Diversity Equity and Inclusion (DEI) </a:t>
            </a:r>
            <a:br>
              <a:rPr lang="en-US"/>
            </a:br>
            <a:r>
              <a:rPr b="1" lang="en-US"/>
              <a:t>Statewide Work</a:t>
            </a:r>
            <a:br>
              <a:rPr lang="en-US"/>
            </a:br>
            <a:br>
              <a:rPr lang="en-US"/>
            </a:br>
            <a:endParaRPr/>
          </a:p>
        </p:txBody>
      </p:sp>
      <p:sp>
        <p:nvSpPr>
          <p:cNvPr id="139" name="Google Shape;139;p10"/>
          <p:cNvSpPr txBox="1"/>
          <p:nvPr>
            <p:ph idx="1" type="body"/>
          </p:nvPr>
        </p:nvSpPr>
        <p:spPr>
          <a:xfrm>
            <a:off x="1153550" y="2489982"/>
            <a:ext cx="10200249" cy="4231493"/>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rgbClr val="404040"/>
              </a:buClr>
              <a:buSzPts val="2400"/>
              <a:buFont typeface="Noto Sans Symbols"/>
              <a:buChar char="⮚"/>
            </a:pPr>
            <a:r>
              <a:rPr lang="en-US"/>
              <a:t>BOG established accountability body to implement</a:t>
            </a:r>
            <a:endParaRPr/>
          </a:p>
          <a:p>
            <a:pPr indent="-228600" lvl="1" marL="685800" rtl="0" algn="l">
              <a:lnSpc>
                <a:spcPct val="90000"/>
              </a:lnSpc>
              <a:spcBef>
                <a:spcPts val="500"/>
              </a:spcBef>
              <a:spcAft>
                <a:spcPts val="0"/>
              </a:spcAft>
              <a:buClr>
                <a:srgbClr val="404040"/>
              </a:buClr>
              <a:buSzPts val="2400"/>
              <a:buFont typeface="Noto Sans Symbols"/>
              <a:buChar char="✔"/>
            </a:pPr>
            <a:r>
              <a:rPr b="1" lang="en-US"/>
              <a:t>68</a:t>
            </a:r>
            <a:r>
              <a:rPr lang="en-US"/>
              <a:t> DEI recommendations (January 2020)</a:t>
            </a:r>
            <a:endParaRPr/>
          </a:p>
          <a:p>
            <a:pPr indent="-342900" lvl="0" marL="342900" rtl="0" algn="l">
              <a:lnSpc>
                <a:spcPct val="90000"/>
              </a:lnSpc>
              <a:spcBef>
                <a:spcPts val="1000"/>
              </a:spcBef>
              <a:spcAft>
                <a:spcPts val="0"/>
              </a:spcAft>
              <a:buClr>
                <a:srgbClr val="404040"/>
              </a:buClr>
              <a:buSzPts val="2400"/>
              <a:buFont typeface="Noto Sans Symbols"/>
              <a:buChar char="⮚"/>
            </a:pPr>
            <a:r>
              <a:rPr lang="en-US"/>
              <a:t>Released legislative report (February 2020)</a:t>
            </a:r>
            <a:endParaRPr/>
          </a:p>
          <a:p>
            <a:pPr indent="-342900" lvl="0" marL="342900" rtl="0" algn="l">
              <a:lnSpc>
                <a:spcPct val="90000"/>
              </a:lnSpc>
              <a:spcBef>
                <a:spcPts val="1000"/>
              </a:spcBef>
              <a:spcAft>
                <a:spcPts val="0"/>
              </a:spcAft>
              <a:buClr>
                <a:srgbClr val="404040"/>
              </a:buClr>
              <a:buSzPts val="2400"/>
              <a:buFont typeface="Noto Sans Symbols"/>
              <a:buChar char="⮚"/>
            </a:pPr>
            <a:r>
              <a:rPr lang="en-US"/>
              <a:t>First meeting of the DEI Implementation Workgroup (March 2020)</a:t>
            </a:r>
            <a:endParaRPr/>
          </a:p>
          <a:p>
            <a:pPr indent="-342900" lvl="0" marL="342900" rtl="0" algn="l">
              <a:lnSpc>
                <a:spcPct val="90000"/>
              </a:lnSpc>
              <a:spcBef>
                <a:spcPts val="1000"/>
              </a:spcBef>
              <a:spcAft>
                <a:spcPts val="0"/>
              </a:spcAft>
              <a:buClr>
                <a:srgbClr val="404040"/>
              </a:buClr>
              <a:buSzPts val="2400"/>
              <a:buFont typeface="Noto Sans Symbols"/>
              <a:buChar char="⮚"/>
            </a:pPr>
            <a:r>
              <a:rPr lang="en-US"/>
              <a:t>Launched review of the CCC Registry (June 2020)</a:t>
            </a:r>
            <a:endParaRPr/>
          </a:p>
          <a:p>
            <a:pPr indent="-342900" lvl="0" marL="342900" rtl="0" algn="l">
              <a:lnSpc>
                <a:spcPct val="90000"/>
              </a:lnSpc>
              <a:spcBef>
                <a:spcPts val="1000"/>
              </a:spcBef>
              <a:spcAft>
                <a:spcPts val="0"/>
              </a:spcAft>
              <a:buClr>
                <a:srgbClr val="404040"/>
              </a:buClr>
              <a:buSzPts val="2400"/>
              <a:buFont typeface="Noto Sans Symbols"/>
              <a:buChar char="⮚"/>
            </a:pPr>
            <a:r>
              <a:rPr lang="en-US"/>
              <a:t>Call to Action connecting DEI and anti-racism to curriculum &amp; campus climate (June 2020)</a:t>
            </a:r>
            <a:endParaRPr/>
          </a:p>
          <a:p>
            <a:pPr indent="-342900" lvl="0" marL="342900" rtl="0" algn="l">
              <a:lnSpc>
                <a:spcPct val="90000"/>
              </a:lnSpc>
              <a:spcBef>
                <a:spcPts val="1000"/>
              </a:spcBef>
              <a:spcAft>
                <a:spcPts val="0"/>
              </a:spcAft>
              <a:buClr>
                <a:srgbClr val="404040"/>
              </a:buClr>
              <a:buSzPts val="2400"/>
              <a:buFont typeface="Noto Sans Symbols"/>
              <a:buChar char="⮚"/>
            </a:pPr>
            <a:r>
              <a:rPr lang="en-US"/>
              <a:t>Legal Opinion to include students in hiring processes (August 2020)</a:t>
            </a:r>
            <a:endParaRPr/>
          </a:p>
          <a:p>
            <a:pPr indent="-342900" lvl="0" marL="342900" rtl="0" algn="l">
              <a:lnSpc>
                <a:spcPct val="90000"/>
              </a:lnSpc>
              <a:spcBef>
                <a:spcPts val="1000"/>
              </a:spcBef>
              <a:spcAft>
                <a:spcPts val="0"/>
              </a:spcAft>
              <a:buClr>
                <a:srgbClr val="404040"/>
              </a:buClr>
              <a:buSzPts val="2400"/>
              <a:buFont typeface="Noto Sans Symbols"/>
              <a:buChar char="⮚"/>
            </a:pPr>
            <a:r>
              <a:rPr lang="en-US"/>
              <a:t>Launch DEI glossary and professional development calendar (September 2020)</a:t>
            </a:r>
            <a:endParaRPr/>
          </a:p>
          <a:p>
            <a:pPr indent="0" lvl="0" marL="0" marR="0" rtl="0" algn="l">
              <a:lnSpc>
                <a:spcPct val="90000"/>
              </a:lnSpc>
              <a:spcBef>
                <a:spcPts val="1000"/>
              </a:spcBef>
              <a:spcAft>
                <a:spcPts val="0"/>
              </a:spcAft>
              <a:buClr>
                <a:srgbClr val="404040"/>
              </a:buClr>
              <a:buSzPts val="2400"/>
              <a:buFont typeface="Arial"/>
              <a:buNone/>
            </a:pPr>
            <a:r>
              <a:t/>
            </a:r>
            <a:endParaRPr/>
          </a:p>
        </p:txBody>
      </p:sp>
      <p:sp>
        <p:nvSpPr>
          <p:cNvPr id="140" name="Google Shape;140;p10"/>
          <p:cNvSpPr txBox="1"/>
          <p:nvPr>
            <p:ph idx="12" type="sldNum"/>
          </p:nvPr>
        </p:nvSpPr>
        <p:spPr>
          <a:xfrm>
            <a:off x="10437813" y="6356350"/>
            <a:ext cx="915987" cy="365125"/>
          </a:xfrm>
          <a:prstGeom prst="rect">
            <a:avLst/>
          </a:prstGeom>
          <a:noFill/>
          <a:ln>
            <a:noFill/>
          </a:ln>
        </p:spPr>
        <p:txBody>
          <a:bodyPr anchorCtr="0" anchor="ctr" bIns="45700" lIns="91425" spcFirstLastPara="1" rIns="0"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11"/>
          <p:cNvSpPr txBox="1"/>
          <p:nvPr>
            <p:ph type="title"/>
          </p:nvPr>
        </p:nvSpPr>
        <p:spPr>
          <a:xfrm>
            <a:off x="2560319" y="403412"/>
            <a:ext cx="8793479" cy="1685768"/>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None/>
            </a:pPr>
            <a:r>
              <a:rPr b="1" lang="en-US"/>
              <a:t>Diversity Equity and Inclusion (DEI) </a:t>
            </a:r>
            <a:br>
              <a:rPr lang="en-US"/>
            </a:br>
            <a:r>
              <a:rPr b="1" lang="en-US"/>
              <a:t>Statewide Work</a:t>
            </a:r>
            <a:endParaRPr/>
          </a:p>
        </p:txBody>
      </p:sp>
      <p:sp>
        <p:nvSpPr>
          <p:cNvPr id="148" name="Google Shape;148;p11"/>
          <p:cNvSpPr txBox="1"/>
          <p:nvPr>
            <p:ph idx="1" type="body"/>
          </p:nvPr>
        </p:nvSpPr>
        <p:spPr>
          <a:xfrm>
            <a:off x="1041008" y="2504049"/>
            <a:ext cx="10312789" cy="4217426"/>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rgbClr val="404040"/>
              </a:buClr>
              <a:buSzPts val="1900"/>
              <a:buFont typeface="Noto Sans Symbols"/>
              <a:buChar char="⮚"/>
            </a:pPr>
            <a:r>
              <a:rPr lang="en-US" sz="1900"/>
              <a:t>Update Title 5 regulations to adopt a system DEI Statement (September 2020)</a:t>
            </a:r>
            <a:br>
              <a:rPr b="1" lang="en-US" sz="1900"/>
            </a:br>
            <a:r>
              <a:rPr lang="en-US" sz="1900"/>
              <a:t>Adopt DEI Awareness Month to celebrate and protect DEI champions (September 2020)</a:t>
            </a:r>
            <a:endParaRPr/>
          </a:p>
          <a:p>
            <a:pPr indent="-342900" lvl="0" marL="342900" rtl="0" algn="l">
              <a:lnSpc>
                <a:spcPct val="90000"/>
              </a:lnSpc>
              <a:spcBef>
                <a:spcPts val="1000"/>
              </a:spcBef>
              <a:spcAft>
                <a:spcPts val="0"/>
              </a:spcAft>
              <a:buClr>
                <a:srgbClr val="404040"/>
              </a:buClr>
              <a:buSzPts val="1900"/>
              <a:buFont typeface="Noto Sans Symbols"/>
              <a:buChar char="⮚"/>
            </a:pPr>
            <a:r>
              <a:rPr lang="en-US" sz="1900"/>
              <a:t>Guidance memo on equivalency processes (December 2020)</a:t>
            </a:r>
            <a:endParaRPr/>
          </a:p>
          <a:p>
            <a:pPr indent="-342900" lvl="0" marL="342900" rtl="0" algn="l">
              <a:lnSpc>
                <a:spcPct val="90000"/>
              </a:lnSpc>
              <a:spcBef>
                <a:spcPts val="1000"/>
              </a:spcBef>
              <a:spcAft>
                <a:spcPts val="0"/>
              </a:spcAft>
              <a:buClr>
                <a:srgbClr val="404040"/>
              </a:buClr>
              <a:buSzPts val="1900"/>
              <a:buFont typeface="Noto Sans Symbols"/>
              <a:buChar char="⮚"/>
            </a:pPr>
            <a:r>
              <a:rPr lang="en-US" sz="1900"/>
              <a:t>Guidance memo on Minimum Qualifications and Hiring Process for faculty (March 2021)</a:t>
            </a:r>
            <a:endParaRPr/>
          </a:p>
          <a:p>
            <a:pPr indent="-342900" lvl="0" marL="342900" rtl="0" algn="l">
              <a:lnSpc>
                <a:spcPct val="90000"/>
              </a:lnSpc>
              <a:spcBef>
                <a:spcPts val="1000"/>
              </a:spcBef>
              <a:spcAft>
                <a:spcPts val="0"/>
              </a:spcAft>
              <a:buClr>
                <a:srgbClr val="404040"/>
              </a:buClr>
              <a:buSzPts val="1900"/>
              <a:buFont typeface="Noto Sans Symbols"/>
              <a:buChar char="⮚"/>
            </a:pPr>
            <a:r>
              <a:rPr lang="en-US" sz="1900"/>
              <a:t>Completed DEI Integration Plan Recommendations (March 2021)</a:t>
            </a:r>
            <a:endParaRPr/>
          </a:p>
          <a:p>
            <a:pPr indent="-228600" lvl="1" marL="685800" rtl="0" algn="l">
              <a:lnSpc>
                <a:spcPct val="90000"/>
              </a:lnSpc>
              <a:spcBef>
                <a:spcPts val="500"/>
              </a:spcBef>
              <a:spcAft>
                <a:spcPts val="0"/>
              </a:spcAft>
              <a:buClr>
                <a:srgbClr val="404040"/>
              </a:buClr>
              <a:buSzPts val="1900"/>
              <a:buFont typeface="Noto Sans Symbols"/>
              <a:buChar char="✔"/>
            </a:pPr>
            <a:r>
              <a:rPr lang="en-US" sz="1900"/>
              <a:t>ACHRO: Diversifying hiring and screening committees with members of diverse educational background, gender, and ethnicity.</a:t>
            </a:r>
            <a:endParaRPr/>
          </a:p>
          <a:p>
            <a:pPr indent="-228600" lvl="1" marL="685800" rtl="0" algn="l">
              <a:lnSpc>
                <a:spcPct val="90000"/>
              </a:lnSpc>
              <a:spcBef>
                <a:spcPts val="500"/>
              </a:spcBef>
              <a:spcAft>
                <a:spcPts val="0"/>
              </a:spcAft>
              <a:buClr>
                <a:srgbClr val="404040"/>
              </a:buClr>
              <a:buSzPts val="1900"/>
              <a:buFont typeface="Noto Sans Symbols"/>
              <a:buChar char="✔"/>
            </a:pPr>
            <a:r>
              <a:rPr lang="en-US" sz="1900"/>
              <a:t>CCCT: Adopt a diversity statement as part of each college/district’s mission statement.</a:t>
            </a:r>
            <a:endParaRPr/>
          </a:p>
          <a:p>
            <a:pPr indent="-342900" lvl="0" marL="342900" rtl="0" algn="l">
              <a:lnSpc>
                <a:spcPct val="90000"/>
              </a:lnSpc>
              <a:spcBef>
                <a:spcPts val="1000"/>
              </a:spcBef>
              <a:spcAft>
                <a:spcPts val="0"/>
              </a:spcAft>
              <a:buClr>
                <a:srgbClr val="404040"/>
              </a:buClr>
              <a:buSzPts val="1900"/>
              <a:buFont typeface="Noto Sans Symbols"/>
              <a:buChar char="⮚"/>
            </a:pPr>
            <a:r>
              <a:rPr lang="en-US" sz="1900"/>
              <a:t>Integrating DEI into organization’s awards letter</a:t>
            </a:r>
            <a:endParaRPr/>
          </a:p>
          <a:p>
            <a:pPr indent="-342900" lvl="0" marL="342900" rtl="0" algn="l">
              <a:lnSpc>
                <a:spcPct val="90000"/>
              </a:lnSpc>
              <a:spcBef>
                <a:spcPts val="1000"/>
              </a:spcBef>
              <a:spcAft>
                <a:spcPts val="0"/>
              </a:spcAft>
              <a:buClr>
                <a:srgbClr val="404040"/>
              </a:buClr>
              <a:buSzPts val="1900"/>
              <a:buFont typeface="Noto Sans Symbols"/>
              <a:buChar char="⮚"/>
            </a:pPr>
            <a:r>
              <a:rPr lang="en-US" sz="1900"/>
              <a:t>New EEO plan regulations, template and allocation formula (First reading May 2021)</a:t>
            </a:r>
            <a:endParaRPr/>
          </a:p>
          <a:p>
            <a:pPr indent="-342900" lvl="0" marL="342900" rtl="0" algn="l">
              <a:lnSpc>
                <a:spcPct val="90000"/>
              </a:lnSpc>
              <a:spcBef>
                <a:spcPts val="1000"/>
              </a:spcBef>
              <a:spcAft>
                <a:spcPts val="0"/>
              </a:spcAft>
              <a:buClr>
                <a:srgbClr val="404040"/>
              </a:buClr>
              <a:buSzPts val="1900"/>
              <a:buFont typeface="Noto Sans Symbols"/>
              <a:buChar char="⮚"/>
            </a:pPr>
            <a:r>
              <a:rPr lang="en-US" sz="1900"/>
              <a:t>EEO Best Practices Handbook (June 2021)</a:t>
            </a:r>
            <a:endParaRPr/>
          </a:p>
          <a:p>
            <a:pPr indent="0" lvl="0" marL="0" marR="0" rtl="0" algn="l">
              <a:lnSpc>
                <a:spcPct val="90000"/>
              </a:lnSpc>
              <a:spcBef>
                <a:spcPts val="1000"/>
              </a:spcBef>
              <a:spcAft>
                <a:spcPts val="0"/>
              </a:spcAft>
              <a:buClr>
                <a:srgbClr val="404040"/>
              </a:buClr>
              <a:buSzPts val="2400"/>
              <a:buFont typeface="Arial"/>
              <a:buNone/>
            </a:pPr>
            <a:r>
              <a:t/>
            </a:r>
            <a:endParaRPr/>
          </a:p>
        </p:txBody>
      </p:sp>
      <p:sp>
        <p:nvSpPr>
          <p:cNvPr id="149" name="Google Shape;149;p11"/>
          <p:cNvSpPr txBox="1"/>
          <p:nvPr>
            <p:ph idx="12" type="sldNum"/>
          </p:nvPr>
        </p:nvSpPr>
        <p:spPr>
          <a:xfrm>
            <a:off x="10437813" y="6356350"/>
            <a:ext cx="915987" cy="365125"/>
          </a:xfrm>
          <a:prstGeom prst="rect">
            <a:avLst/>
          </a:prstGeom>
          <a:noFill/>
          <a:ln>
            <a:noFill/>
          </a:ln>
        </p:spPr>
        <p:txBody>
          <a:bodyPr anchorCtr="0" anchor="ctr" bIns="45700" lIns="91425" spcFirstLastPara="1" rIns="0"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12"/>
          <p:cNvSpPr txBox="1"/>
          <p:nvPr>
            <p:ph type="title"/>
          </p:nvPr>
        </p:nvSpPr>
        <p:spPr>
          <a:xfrm>
            <a:off x="2560319" y="403412"/>
            <a:ext cx="8793479" cy="1685768"/>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None/>
            </a:pPr>
            <a:r>
              <a:rPr b="1" lang="en-US"/>
              <a:t>ASCCC Commitment to Faculty Diversification</a:t>
            </a:r>
            <a:endParaRPr/>
          </a:p>
        </p:txBody>
      </p:sp>
      <p:sp>
        <p:nvSpPr>
          <p:cNvPr id="157" name="Google Shape;157;p12"/>
          <p:cNvSpPr txBox="1"/>
          <p:nvPr>
            <p:ph idx="1" type="body"/>
          </p:nvPr>
        </p:nvSpPr>
        <p:spPr>
          <a:xfrm>
            <a:off x="829994" y="2662568"/>
            <a:ext cx="10523806" cy="3569419"/>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rgbClr val="404040"/>
              </a:buClr>
              <a:buSzPts val="2400"/>
              <a:buFont typeface="Noto Sans Symbols"/>
              <a:buChar char="❑"/>
            </a:pPr>
            <a:r>
              <a:rPr lang="en-US"/>
              <a:t>Revised the </a:t>
            </a:r>
            <a:r>
              <a:rPr lang="en-US" u="sng">
                <a:solidFill>
                  <a:schemeClr val="hlink"/>
                </a:solidFill>
                <a:hlinkClick r:id="rId3"/>
              </a:rPr>
              <a:t>ASCCC Inclusivity Statement</a:t>
            </a:r>
            <a:endParaRPr u="sng"/>
          </a:p>
          <a:p>
            <a:pPr indent="0" lvl="0" marL="0" rtl="0" algn="l">
              <a:lnSpc>
                <a:spcPct val="90000"/>
              </a:lnSpc>
              <a:spcBef>
                <a:spcPts val="1000"/>
              </a:spcBef>
              <a:spcAft>
                <a:spcPts val="0"/>
              </a:spcAft>
              <a:buClr>
                <a:srgbClr val="404040"/>
              </a:buClr>
              <a:buSzPts val="2400"/>
              <a:buNone/>
            </a:pPr>
            <a:r>
              <a:t/>
            </a:r>
            <a:endParaRPr/>
          </a:p>
          <a:p>
            <a:pPr indent="-342900" lvl="0" marL="342900" rtl="0" algn="l">
              <a:lnSpc>
                <a:spcPct val="90000"/>
              </a:lnSpc>
              <a:spcBef>
                <a:spcPts val="1000"/>
              </a:spcBef>
              <a:spcAft>
                <a:spcPts val="0"/>
              </a:spcAft>
              <a:buClr>
                <a:srgbClr val="404040"/>
              </a:buClr>
              <a:buSzPts val="2400"/>
              <a:buFont typeface="Noto Sans Symbols"/>
              <a:buChar char="❑"/>
            </a:pPr>
            <a:r>
              <a:rPr lang="en-US"/>
              <a:t>Created the </a:t>
            </a:r>
            <a:r>
              <a:rPr lang="en-US" u="sng">
                <a:solidFill>
                  <a:schemeClr val="hlink"/>
                </a:solidFill>
                <a:hlinkClick r:id="rId4"/>
              </a:rPr>
              <a:t>CTE Faculty Minimum Qualifications Toolkit</a:t>
            </a:r>
            <a:endParaRPr u="sng"/>
          </a:p>
          <a:p>
            <a:pPr indent="0" lvl="0" marL="0" rtl="0" algn="l">
              <a:lnSpc>
                <a:spcPct val="90000"/>
              </a:lnSpc>
              <a:spcBef>
                <a:spcPts val="1000"/>
              </a:spcBef>
              <a:spcAft>
                <a:spcPts val="0"/>
              </a:spcAft>
              <a:buClr>
                <a:srgbClr val="404040"/>
              </a:buClr>
              <a:buSzPts val="2400"/>
              <a:buNone/>
            </a:pPr>
            <a:r>
              <a:rPr lang="en-US"/>
              <a:t>   </a:t>
            </a:r>
            <a:endParaRPr/>
          </a:p>
          <a:p>
            <a:pPr indent="-342900" lvl="0" marL="342900" rtl="0" algn="l">
              <a:lnSpc>
                <a:spcPct val="90000"/>
              </a:lnSpc>
              <a:spcBef>
                <a:spcPts val="1000"/>
              </a:spcBef>
              <a:spcAft>
                <a:spcPts val="0"/>
              </a:spcAft>
              <a:buClr>
                <a:srgbClr val="404040"/>
              </a:buClr>
              <a:buSzPts val="2400"/>
              <a:buFont typeface="Noto Sans Symbols"/>
              <a:buChar char="❑"/>
            </a:pPr>
            <a:r>
              <a:rPr lang="en-US"/>
              <a:t>Created the </a:t>
            </a:r>
            <a:r>
              <a:rPr lang="en-US" u="sng">
                <a:solidFill>
                  <a:schemeClr val="hlink"/>
                </a:solidFill>
                <a:hlinkClick r:id="rId5"/>
              </a:rPr>
              <a:t>Model Hiring Principles and Procedures</a:t>
            </a:r>
            <a:r>
              <a:rPr lang="en-US"/>
              <a:t> Canvas site</a:t>
            </a:r>
            <a:endParaRPr/>
          </a:p>
          <a:p>
            <a:pPr indent="0" lvl="0" marL="0" rtl="0" algn="l">
              <a:lnSpc>
                <a:spcPct val="90000"/>
              </a:lnSpc>
              <a:spcBef>
                <a:spcPts val="1000"/>
              </a:spcBef>
              <a:spcAft>
                <a:spcPts val="0"/>
              </a:spcAft>
              <a:buClr>
                <a:srgbClr val="404040"/>
              </a:buClr>
              <a:buSzPts val="2400"/>
              <a:buNone/>
            </a:pPr>
            <a:r>
              <a:t/>
            </a:r>
            <a:endParaRPr/>
          </a:p>
          <a:p>
            <a:pPr indent="-342900" lvl="0" marL="342900" rtl="0" algn="l">
              <a:lnSpc>
                <a:spcPct val="90000"/>
              </a:lnSpc>
              <a:spcBef>
                <a:spcPts val="1000"/>
              </a:spcBef>
              <a:spcAft>
                <a:spcPts val="0"/>
              </a:spcAft>
              <a:buClr>
                <a:srgbClr val="404040"/>
              </a:buClr>
              <a:buSzPts val="2400"/>
              <a:buFont typeface="Noto Sans Symbols"/>
              <a:buChar char="❑"/>
            </a:pPr>
            <a:r>
              <a:rPr lang="en-US"/>
              <a:t>Papers, numerous articles and resolutions</a:t>
            </a:r>
            <a:endParaRPr/>
          </a:p>
          <a:p>
            <a:pPr indent="0" lvl="0" marL="0" marR="0" rtl="0" algn="l">
              <a:lnSpc>
                <a:spcPct val="90000"/>
              </a:lnSpc>
              <a:spcBef>
                <a:spcPts val="1000"/>
              </a:spcBef>
              <a:spcAft>
                <a:spcPts val="0"/>
              </a:spcAft>
              <a:buClr>
                <a:srgbClr val="404040"/>
              </a:buClr>
              <a:buSzPts val="2400"/>
              <a:buFont typeface="Arial"/>
              <a:buNone/>
            </a:pPr>
            <a:r>
              <a:t/>
            </a:r>
            <a:endParaRPr/>
          </a:p>
        </p:txBody>
      </p:sp>
      <p:sp>
        <p:nvSpPr>
          <p:cNvPr id="158" name="Google Shape;158;p12"/>
          <p:cNvSpPr txBox="1"/>
          <p:nvPr>
            <p:ph idx="12" type="sldNum"/>
          </p:nvPr>
        </p:nvSpPr>
        <p:spPr>
          <a:xfrm>
            <a:off x="10437813" y="6356350"/>
            <a:ext cx="915987" cy="365125"/>
          </a:xfrm>
          <a:prstGeom prst="rect">
            <a:avLst/>
          </a:prstGeom>
          <a:noFill/>
          <a:ln>
            <a:noFill/>
          </a:ln>
        </p:spPr>
        <p:txBody>
          <a:bodyPr anchorCtr="0" anchor="ctr" bIns="45700" lIns="91425" spcFirstLastPara="1" rIns="0"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13"/>
          <p:cNvSpPr txBox="1"/>
          <p:nvPr>
            <p:ph type="title"/>
          </p:nvPr>
        </p:nvSpPr>
        <p:spPr>
          <a:xfrm>
            <a:off x="2560319" y="403412"/>
            <a:ext cx="8793479" cy="1685768"/>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None/>
            </a:pPr>
            <a:r>
              <a:rPr lang="en-US"/>
              <a:t>Common CTE Minimum Qualifications</a:t>
            </a:r>
            <a:endParaRPr/>
          </a:p>
        </p:txBody>
      </p:sp>
      <p:sp>
        <p:nvSpPr>
          <p:cNvPr id="166" name="Google Shape;166;p13"/>
          <p:cNvSpPr txBox="1"/>
          <p:nvPr>
            <p:ph idx="1" type="body"/>
          </p:nvPr>
        </p:nvSpPr>
        <p:spPr>
          <a:xfrm>
            <a:off x="829994" y="2433712"/>
            <a:ext cx="10523806" cy="3798276"/>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404040"/>
              </a:buClr>
              <a:buSzPts val="2000"/>
              <a:buFont typeface="Arial"/>
              <a:buNone/>
            </a:pPr>
            <a:r>
              <a:rPr lang="en-US" sz="2000"/>
              <a:t>Three categories of Minimum Qualifications (</a:t>
            </a:r>
            <a:r>
              <a:rPr lang="en-US" sz="2000" u="sng">
                <a:solidFill>
                  <a:schemeClr val="hlink"/>
                </a:solidFill>
                <a:hlinkClick r:id="rId3"/>
              </a:rPr>
              <a:t>MQ Handbook</a:t>
            </a:r>
            <a:r>
              <a:rPr lang="en-US" sz="2000"/>
              <a:t>):</a:t>
            </a:r>
            <a:endParaRPr/>
          </a:p>
          <a:p>
            <a:pPr indent="0" lvl="0" marL="0" rtl="0" algn="l">
              <a:lnSpc>
                <a:spcPct val="90000"/>
              </a:lnSpc>
              <a:spcBef>
                <a:spcPts val="1000"/>
              </a:spcBef>
              <a:spcAft>
                <a:spcPts val="0"/>
              </a:spcAft>
              <a:buClr>
                <a:srgbClr val="404040"/>
              </a:buClr>
              <a:buSzPts val="2000"/>
              <a:buNone/>
            </a:pPr>
            <a:r>
              <a:rPr lang="en-US" sz="2000"/>
              <a:t>Disciplines Requiring a Master’s Degree</a:t>
            </a:r>
            <a:endParaRPr/>
          </a:p>
          <a:p>
            <a:pPr indent="0" lvl="0" marL="0" rtl="0" algn="l">
              <a:lnSpc>
                <a:spcPct val="90000"/>
              </a:lnSpc>
              <a:spcBef>
                <a:spcPts val="1000"/>
              </a:spcBef>
              <a:spcAft>
                <a:spcPts val="0"/>
              </a:spcAft>
              <a:buClr>
                <a:srgbClr val="404040"/>
              </a:buClr>
              <a:buSzPts val="2000"/>
              <a:buNone/>
            </a:pPr>
            <a:r>
              <a:rPr lang="en-US" sz="2000"/>
              <a:t>Disciplines Requiring a Specific Bachelor’s or Associate Degree and Professional Experience</a:t>
            </a:r>
            <a:endParaRPr/>
          </a:p>
          <a:p>
            <a:pPr indent="-228600" lvl="1" marL="685800" rtl="0" algn="l">
              <a:lnSpc>
                <a:spcPct val="90000"/>
              </a:lnSpc>
              <a:spcBef>
                <a:spcPts val="500"/>
              </a:spcBef>
              <a:spcAft>
                <a:spcPts val="0"/>
              </a:spcAft>
              <a:buClr>
                <a:srgbClr val="404040"/>
              </a:buClr>
              <a:buSzPts val="2000"/>
              <a:buChar char="•"/>
            </a:pPr>
            <a:r>
              <a:rPr lang="en-US" sz="2000"/>
              <a:t>Specific AA + 6 years professional experience</a:t>
            </a:r>
            <a:endParaRPr/>
          </a:p>
          <a:p>
            <a:pPr indent="-228600" lvl="1" marL="685800" rtl="0" algn="l">
              <a:lnSpc>
                <a:spcPct val="90000"/>
              </a:lnSpc>
              <a:spcBef>
                <a:spcPts val="500"/>
              </a:spcBef>
              <a:spcAft>
                <a:spcPts val="0"/>
              </a:spcAft>
              <a:buClr>
                <a:srgbClr val="404040"/>
              </a:buClr>
              <a:buSzPts val="2000"/>
              <a:buChar char="•"/>
            </a:pPr>
            <a:r>
              <a:rPr lang="en-US" sz="2000"/>
              <a:t>Specific BA + 2 years professional experience</a:t>
            </a:r>
            <a:endParaRPr/>
          </a:p>
          <a:p>
            <a:pPr indent="0" lvl="0" marL="0" rtl="0" algn="l">
              <a:lnSpc>
                <a:spcPct val="90000"/>
              </a:lnSpc>
              <a:spcBef>
                <a:spcPts val="1000"/>
              </a:spcBef>
              <a:spcAft>
                <a:spcPts val="0"/>
              </a:spcAft>
              <a:buClr>
                <a:srgbClr val="404040"/>
              </a:buClr>
              <a:buSzPts val="2000"/>
              <a:buNone/>
            </a:pPr>
            <a:r>
              <a:rPr lang="en-US" sz="2000"/>
              <a:t>Disciplines Requiring Any Degree and Professional Experience</a:t>
            </a:r>
            <a:endParaRPr/>
          </a:p>
          <a:p>
            <a:pPr indent="-228600" lvl="1" marL="685800" rtl="0" algn="l">
              <a:lnSpc>
                <a:spcPct val="90000"/>
              </a:lnSpc>
              <a:spcBef>
                <a:spcPts val="500"/>
              </a:spcBef>
              <a:spcAft>
                <a:spcPts val="0"/>
              </a:spcAft>
              <a:buClr>
                <a:srgbClr val="404040"/>
              </a:buClr>
              <a:buSzPts val="2000"/>
              <a:buChar char="•"/>
            </a:pPr>
            <a:r>
              <a:rPr lang="en-US" sz="2000"/>
              <a:t>AA + 6 years professional experience</a:t>
            </a:r>
            <a:endParaRPr/>
          </a:p>
          <a:p>
            <a:pPr indent="-228600" lvl="1" marL="685800" rtl="0" algn="l">
              <a:lnSpc>
                <a:spcPct val="90000"/>
              </a:lnSpc>
              <a:spcBef>
                <a:spcPts val="500"/>
              </a:spcBef>
              <a:spcAft>
                <a:spcPts val="0"/>
              </a:spcAft>
              <a:buClr>
                <a:srgbClr val="404040"/>
              </a:buClr>
              <a:buSzPts val="2000"/>
              <a:buChar char="•"/>
            </a:pPr>
            <a:r>
              <a:rPr lang="en-US" sz="2000"/>
              <a:t>BA + 2 years professional experience</a:t>
            </a:r>
            <a:endParaRPr/>
          </a:p>
          <a:p>
            <a:pPr indent="0" lvl="0" marL="0" marR="0" rtl="0" algn="l">
              <a:lnSpc>
                <a:spcPct val="90000"/>
              </a:lnSpc>
              <a:spcBef>
                <a:spcPts val="1000"/>
              </a:spcBef>
              <a:spcAft>
                <a:spcPts val="0"/>
              </a:spcAft>
              <a:buClr>
                <a:srgbClr val="404040"/>
              </a:buClr>
              <a:buSzPts val="2000"/>
              <a:buFont typeface="Arial"/>
              <a:buNone/>
            </a:pPr>
            <a:r>
              <a:rPr lang="en-US" sz="2000"/>
              <a:t>MQs for Noncredit and Credit</a:t>
            </a:r>
            <a:endParaRPr/>
          </a:p>
          <a:p>
            <a:pPr indent="0" lvl="0" marL="0" marR="0" rtl="0" algn="l">
              <a:lnSpc>
                <a:spcPct val="90000"/>
              </a:lnSpc>
              <a:spcBef>
                <a:spcPts val="1000"/>
              </a:spcBef>
              <a:spcAft>
                <a:spcPts val="0"/>
              </a:spcAft>
              <a:buClr>
                <a:srgbClr val="404040"/>
              </a:buClr>
              <a:buSzPts val="2400"/>
              <a:buFont typeface="Arial"/>
              <a:buNone/>
            </a:pPr>
            <a:br>
              <a:rPr lang="en-US"/>
            </a:br>
            <a:endParaRPr/>
          </a:p>
        </p:txBody>
      </p:sp>
      <p:sp>
        <p:nvSpPr>
          <p:cNvPr id="167" name="Google Shape;167;p13"/>
          <p:cNvSpPr txBox="1"/>
          <p:nvPr>
            <p:ph idx="12" type="sldNum"/>
          </p:nvPr>
        </p:nvSpPr>
        <p:spPr>
          <a:xfrm>
            <a:off x="10437813" y="6356350"/>
            <a:ext cx="915987" cy="365125"/>
          </a:xfrm>
          <a:prstGeom prst="rect">
            <a:avLst/>
          </a:prstGeom>
          <a:noFill/>
          <a:ln>
            <a:noFill/>
          </a:ln>
        </p:spPr>
        <p:txBody>
          <a:bodyPr anchorCtr="0" anchor="ctr" bIns="45700" lIns="91425" spcFirstLastPara="1" rIns="0"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14"/>
          <p:cNvSpPr txBox="1"/>
          <p:nvPr>
            <p:ph type="title"/>
          </p:nvPr>
        </p:nvSpPr>
        <p:spPr>
          <a:xfrm>
            <a:off x="2560319" y="403412"/>
            <a:ext cx="8793479" cy="1685768"/>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None/>
            </a:pPr>
            <a:r>
              <a:rPr lang="en-US"/>
              <a:t>Minimum Qualifications &amp; Equivalency Defined</a:t>
            </a:r>
            <a:endParaRPr/>
          </a:p>
        </p:txBody>
      </p:sp>
      <p:sp>
        <p:nvSpPr>
          <p:cNvPr id="175" name="Google Shape;175;p14"/>
          <p:cNvSpPr txBox="1"/>
          <p:nvPr>
            <p:ph idx="1" type="body"/>
          </p:nvPr>
        </p:nvSpPr>
        <p:spPr>
          <a:xfrm>
            <a:off x="1055076" y="2363372"/>
            <a:ext cx="10298723" cy="449462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404040"/>
              </a:buClr>
              <a:buSzPts val="2000"/>
              <a:buFont typeface="Arial"/>
              <a:buNone/>
            </a:pPr>
            <a:r>
              <a:rPr b="1" lang="en-US" sz="2000"/>
              <a:t>Education Code §87359 and §87360</a:t>
            </a:r>
            <a:endParaRPr/>
          </a:p>
          <a:p>
            <a:pPr indent="0" lvl="1" marL="457200" rtl="0" algn="l">
              <a:lnSpc>
                <a:spcPct val="90000"/>
              </a:lnSpc>
              <a:spcBef>
                <a:spcPts val="500"/>
              </a:spcBef>
              <a:spcAft>
                <a:spcPts val="0"/>
              </a:spcAft>
              <a:buClr>
                <a:srgbClr val="404040"/>
              </a:buClr>
              <a:buSzPts val="2000"/>
              <a:buNone/>
            </a:pPr>
            <a:r>
              <a:rPr lang="en-US" sz="2000"/>
              <a:t>“Individuals who do not possess the minimum qualifications for service may be hired as faculty members if they possess “qualifications that are </a:t>
            </a:r>
            <a:r>
              <a:rPr b="1" lang="en-US" sz="2000"/>
              <a:t>at least equivalent </a:t>
            </a:r>
            <a:r>
              <a:rPr lang="en-US" sz="2000"/>
              <a:t>to the minimum qualifications.”</a:t>
            </a:r>
            <a:br>
              <a:rPr lang="en-US" sz="2000"/>
            </a:br>
            <a:endParaRPr sz="2000"/>
          </a:p>
          <a:p>
            <a:pPr indent="0" lvl="0" marL="0" marR="0" rtl="0" algn="l">
              <a:lnSpc>
                <a:spcPct val="90000"/>
              </a:lnSpc>
              <a:spcBef>
                <a:spcPts val="1000"/>
              </a:spcBef>
              <a:spcAft>
                <a:spcPts val="0"/>
              </a:spcAft>
              <a:buClr>
                <a:srgbClr val="404040"/>
              </a:buClr>
              <a:buSzPts val="2000"/>
              <a:buFont typeface="Arial"/>
              <a:buNone/>
            </a:pPr>
            <a:r>
              <a:rPr b="1" lang="en-US" sz="2000"/>
              <a:t>The Disciplines List</a:t>
            </a:r>
            <a:endParaRPr/>
          </a:p>
          <a:p>
            <a:pPr indent="0" lvl="1" marL="457200" rtl="0" algn="l">
              <a:lnSpc>
                <a:spcPct val="90000"/>
              </a:lnSpc>
              <a:spcBef>
                <a:spcPts val="500"/>
              </a:spcBef>
              <a:spcAft>
                <a:spcPts val="0"/>
              </a:spcAft>
              <a:buClr>
                <a:srgbClr val="404040"/>
              </a:buClr>
              <a:buSzPts val="2000"/>
              <a:buNone/>
            </a:pPr>
            <a:r>
              <a:rPr lang="en-US" sz="2000"/>
              <a:t>Board of Governors’ adopted list of minimum qualifications for hiring faculty, uses the term “equivalency” to describe processes to support this regulation.</a:t>
            </a:r>
            <a:br>
              <a:rPr lang="en-US" sz="2000"/>
            </a:br>
            <a:endParaRPr sz="2000"/>
          </a:p>
          <a:p>
            <a:pPr indent="0" lvl="0" marL="0" marR="0" rtl="0" algn="l">
              <a:lnSpc>
                <a:spcPct val="90000"/>
              </a:lnSpc>
              <a:spcBef>
                <a:spcPts val="1000"/>
              </a:spcBef>
              <a:spcAft>
                <a:spcPts val="0"/>
              </a:spcAft>
              <a:buClr>
                <a:srgbClr val="404040"/>
              </a:buClr>
              <a:buSzPts val="2000"/>
              <a:buFont typeface="Arial"/>
              <a:buNone/>
            </a:pPr>
            <a:r>
              <a:rPr lang="en-US" sz="2000"/>
              <a:t>A district may hire a person who possesses qualifications different from, but equivalent to, those listed on the disciplines list, according to </a:t>
            </a:r>
            <a:r>
              <a:rPr b="1" lang="en-US" sz="2000"/>
              <a:t>criteria and procedures agreed </a:t>
            </a:r>
            <a:r>
              <a:rPr lang="en-US" sz="2000"/>
              <a:t>upon by the </a:t>
            </a:r>
            <a:r>
              <a:rPr b="1" lang="en-US" sz="2000"/>
              <a:t>governing board and the academic senate</a:t>
            </a:r>
            <a:r>
              <a:rPr lang="en-US" sz="2000"/>
              <a:t> (Title 5 §53430).</a:t>
            </a:r>
            <a:endParaRPr/>
          </a:p>
          <a:p>
            <a:pPr indent="0" lvl="0" marL="0" marR="0" rtl="0" algn="l">
              <a:lnSpc>
                <a:spcPct val="90000"/>
              </a:lnSpc>
              <a:spcBef>
                <a:spcPts val="1000"/>
              </a:spcBef>
              <a:spcAft>
                <a:spcPts val="0"/>
              </a:spcAft>
              <a:buClr>
                <a:srgbClr val="404040"/>
              </a:buClr>
              <a:buSzPts val="2400"/>
              <a:buFont typeface="Arial"/>
              <a:buNone/>
            </a:pPr>
            <a:br>
              <a:rPr lang="en-US"/>
            </a:br>
            <a:r>
              <a:rPr lang="en-US" sz="2000"/>
              <a:t>Equivalency philosophies and processes vary significantly between colleges and districts.</a:t>
            </a:r>
            <a:endParaRPr/>
          </a:p>
          <a:p>
            <a:pPr indent="0" lvl="0" marL="0" marR="0" rtl="0" algn="l">
              <a:lnSpc>
                <a:spcPct val="90000"/>
              </a:lnSpc>
              <a:spcBef>
                <a:spcPts val="1000"/>
              </a:spcBef>
              <a:spcAft>
                <a:spcPts val="0"/>
              </a:spcAft>
              <a:buClr>
                <a:srgbClr val="404040"/>
              </a:buClr>
              <a:buSzPts val="2400"/>
              <a:buFont typeface="Arial"/>
              <a:buNone/>
            </a:pPr>
            <a:br>
              <a:rPr lang="en-US"/>
            </a:br>
            <a:endParaRPr/>
          </a:p>
        </p:txBody>
      </p:sp>
      <p:sp>
        <p:nvSpPr>
          <p:cNvPr id="176" name="Google Shape;176;p14"/>
          <p:cNvSpPr txBox="1"/>
          <p:nvPr>
            <p:ph idx="12" type="sldNum"/>
          </p:nvPr>
        </p:nvSpPr>
        <p:spPr>
          <a:xfrm>
            <a:off x="10437813" y="6356350"/>
            <a:ext cx="915987" cy="365125"/>
          </a:xfrm>
          <a:prstGeom prst="rect">
            <a:avLst/>
          </a:prstGeom>
          <a:noFill/>
          <a:ln>
            <a:noFill/>
          </a:ln>
        </p:spPr>
        <p:txBody>
          <a:bodyPr anchorCtr="0" anchor="ctr" bIns="45700" lIns="91425" spcFirstLastPara="1" rIns="0"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15"/>
          <p:cNvSpPr txBox="1"/>
          <p:nvPr>
            <p:ph type="title"/>
          </p:nvPr>
        </p:nvSpPr>
        <p:spPr>
          <a:xfrm>
            <a:off x="2560319" y="403412"/>
            <a:ext cx="8793479" cy="1685768"/>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None/>
            </a:pPr>
            <a:r>
              <a:rPr lang="en-US"/>
              <a:t>ASCCC Basic Principles for Granting Equivalency</a:t>
            </a:r>
            <a:endParaRPr/>
          </a:p>
        </p:txBody>
      </p:sp>
      <p:sp>
        <p:nvSpPr>
          <p:cNvPr id="184" name="Google Shape;184;p15"/>
          <p:cNvSpPr txBox="1"/>
          <p:nvPr>
            <p:ph idx="1" type="body"/>
          </p:nvPr>
        </p:nvSpPr>
        <p:spPr>
          <a:xfrm>
            <a:off x="829994" y="2377440"/>
            <a:ext cx="10523806" cy="416773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404040"/>
              </a:buClr>
              <a:buSzPts val="1800"/>
              <a:buNone/>
            </a:pPr>
            <a:r>
              <a:rPr lang="en-US" sz="1800"/>
              <a:t>Equivalent to the minimum qualifications means </a:t>
            </a:r>
            <a:r>
              <a:rPr b="1" lang="en-US" sz="1800"/>
              <a:t>equal</a:t>
            </a:r>
            <a:r>
              <a:rPr i="1" lang="en-US" sz="1800"/>
              <a:t> </a:t>
            </a:r>
            <a:r>
              <a:rPr lang="en-US" sz="1800"/>
              <a:t>to the minimum qualifications, not nearly</a:t>
            </a:r>
            <a:r>
              <a:rPr i="1" lang="en-US" sz="1800"/>
              <a:t> </a:t>
            </a:r>
            <a:r>
              <a:rPr lang="en-US" sz="1800"/>
              <a:t>equal.</a:t>
            </a:r>
            <a:endParaRPr/>
          </a:p>
          <a:p>
            <a:pPr indent="0" lvl="0" marL="0" rtl="0" algn="l">
              <a:lnSpc>
                <a:spcPct val="90000"/>
              </a:lnSpc>
              <a:spcBef>
                <a:spcPts val="1000"/>
              </a:spcBef>
              <a:spcAft>
                <a:spcPts val="0"/>
              </a:spcAft>
              <a:buClr>
                <a:srgbClr val="404040"/>
              </a:buClr>
              <a:buSzPts val="1800"/>
              <a:buNone/>
            </a:pPr>
            <a:br>
              <a:rPr lang="en-US" sz="1800"/>
            </a:br>
            <a:r>
              <a:rPr lang="en-US" sz="1800"/>
              <a:t>The applicant must provide evidence he or she has attained the breadth of coursework or experience equal to the </a:t>
            </a:r>
            <a:r>
              <a:rPr b="1" lang="en-US" sz="1800"/>
              <a:t>general education component</a:t>
            </a:r>
            <a:r>
              <a:rPr lang="en-US" sz="1800"/>
              <a:t> of an earned associate’s or bachelor’s degree.</a:t>
            </a:r>
            <a:endParaRPr/>
          </a:p>
          <a:p>
            <a:pPr indent="0" lvl="0" marL="0" rtl="0" algn="l">
              <a:lnSpc>
                <a:spcPct val="90000"/>
              </a:lnSpc>
              <a:spcBef>
                <a:spcPts val="1000"/>
              </a:spcBef>
              <a:spcAft>
                <a:spcPts val="0"/>
              </a:spcAft>
              <a:buClr>
                <a:srgbClr val="404040"/>
              </a:buClr>
              <a:buSzPts val="1800"/>
              <a:buNone/>
            </a:pPr>
            <a:br>
              <a:rPr lang="en-US" sz="1800"/>
            </a:br>
            <a:r>
              <a:rPr lang="en-US" sz="1800"/>
              <a:t>The applicant must provide evidence he or she has attained the skills and knowledge provided by </a:t>
            </a:r>
            <a:r>
              <a:rPr b="1" lang="en-US" sz="1800"/>
              <a:t>specialized coursework </a:t>
            </a:r>
            <a:r>
              <a:rPr lang="en-US" sz="1800"/>
              <a:t>required for the degree listed in the Disciplines List.</a:t>
            </a:r>
            <a:endParaRPr/>
          </a:p>
          <a:p>
            <a:pPr indent="0" lvl="0" marL="0" rtl="0" algn="l">
              <a:lnSpc>
                <a:spcPct val="90000"/>
              </a:lnSpc>
              <a:spcBef>
                <a:spcPts val="1000"/>
              </a:spcBef>
              <a:spcAft>
                <a:spcPts val="0"/>
              </a:spcAft>
              <a:buClr>
                <a:srgbClr val="404040"/>
              </a:buClr>
              <a:buSzPts val="1800"/>
              <a:buNone/>
            </a:pPr>
            <a:br>
              <a:rPr lang="en-US" sz="1800"/>
            </a:br>
            <a:r>
              <a:rPr lang="en-US" sz="1800"/>
              <a:t>For non-master’s disciplines, evidence that the requisite </a:t>
            </a:r>
            <a:r>
              <a:rPr b="1" lang="en-US" sz="1800"/>
              <a:t>professional experience </a:t>
            </a:r>
            <a:r>
              <a:rPr lang="en-US" sz="1800"/>
              <a:t>is equivalent to the </a:t>
            </a:r>
            <a:r>
              <a:rPr b="1" lang="en-US" sz="1800"/>
              <a:t>required full-time experience </a:t>
            </a:r>
            <a:r>
              <a:rPr lang="en-US" sz="1800"/>
              <a:t>required for the discipline.</a:t>
            </a:r>
            <a:endParaRPr/>
          </a:p>
          <a:p>
            <a:pPr indent="0" lvl="0" marL="0" marR="0" rtl="0" algn="l">
              <a:lnSpc>
                <a:spcPct val="90000"/>
              </a:lnSpc>
              <a:spcBef>
                <a:spcPts val="1000"/>
              </a:spcBef>
              <a:spcAft>
                <a:spcPts val="0"/>
              </a:spcAft>
              <a:buClr>
                <a:srgbClr val="404040"/>
              </a:buClr>
              <a:buSzPts val="1800"/>
              <a:buFont typeface="Arial"/>
              <a:buNone/>
            </a:pPr>
            <a:br>
              <a:rPr lang="en-US" sz="1800"/>
            </a:br>
            <a:r>
              <a:rPr lang="en-US" sz="1800"/>
              <a:t>Eminence should not be used as the </a:t>
            </a:r>
            <a:r>
              <a:rPr b="1" lang="en-US" sz="1800"/>
              <a:t>sole criteria </a:t>
            </a:r>
            <a:r>
              <a:rPr lang="en-US" sz="1800"/>
              <a:t>for granting equivalence (ASCCC Resolution 10.01 SP09).</a:t>
            </a:r>
            <a:endParaRPr/>
          </a:p>
        </p:txBody>
      </p:sp>
      <p:sp>
        <p:nvSpPr>
          <p:cNvPr id="185" name="Google Shape;185;p15"/>
          <p:cNvSpPr txBox="1"/>
          <p:nvPr>
            <p:ph idx="12" type="sldNum"/>
          </p:nvPr>
        </p:nvSpPr>
        <p:spPr>
          <a:xfrm>
            <a:off x="10437813" y="6356350"/>
            <a:ext cx="915987" cy="365125"/>
          </a:xfrm>
          <a:prstGeom prst="rect">
            <a:avLst/>
          </a:prstGeom>
          <a:noFill/>
          <a:ln>
            <a:noFill/>
          </a:ln>
        </p:spPr>
        <p:txBody>
          <a:bodyPr anchorCtr="0" anchor="ctr" bIns="45700" lIns="91425" spcFirstLastPara="1" rIns="0"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16"/>
          <p:cNvSpPr txBox="1"/>
          <p:nvPr>
            <p:ph idx="1" type="body"/>
          </p:nvPr>
        </p:nvSpPr>
        <p:spPr>
          <a:xfrm>
            <a:off x="829994" y="2369421"/>
            <a:ext cx="10523806" cy="3569419"/>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404040"/>
              </a:buClr>
              <a:buSzPts val="2000"/>
              <a:buNone/>
            </a:pPr>
            <a:r>
              <a:rPr b="1" lang="en-US" sz="2000"/>
              <a:t>EQUIVALENCY PROCESSES &amp; CAREER TECHNICAL EDUCATION</a:t>
            </a:r>
            <a:br>
              <a:rPr b="1" lang="en-US" sz="2000"/>
            </a:br>
            <a:r>
              <a:rPr b="1" lang="en-US" sz="2000"/>
              <a:t>MINIMUM QUALIFICATIONS TOOL KIT</a:t>
            </a:r>
            <a:endParaRPr/>
          </a:p>
          <a:p>
            <a:pPr indent="0" lvl="0" marL="0" rtl="0" algn="ctr">
              <a:lnSpc>
                <a:spcPct val="90000"/>
              </a:lnSpc>
              <a:spcBef>
                <a:spcPts val="1000"/>
              </a:spcBef>
              <a:spcAft>
                <a:spcPts val="0"/>
              </a:spcAft>
              <a:buClr>
                <a:srgbClr val="404040"/>
              </a:buClr>
              <a:buSzPts val="2400"/>
              <a:buNone/>
            </a:pPr>
            <a:br>
              <a:rPr b="1" lang="en-US"/>
            </a:br>
            <a:r>
              <a:rPr b="1" lang="en-US" sz="2800"/>
              <a:t>CAREER TECHNICAL EDUCATION FACULTY</a:t>
            </a:r>
            <a:br>
              <a:rPr b="1" lang="en-US" sz="2800"/>
            </a:br>
            <a:endParaRPr b="1"/>
          </a:p>
        </p:txBody>
      </p:sp>
      <p:sp>
        <p:nvSpPr>
          <p:cNvPr id="193" name="Google Shape;193;p16"/>
          <p:cNvSpPr txBox="1"/>
          <p:nvPr>
            <p:ph idx="12" type="sldNum"/>
          </p:nvPr>
        </p:nvSpPr>
        <p:spPr>
          <a:xfrm>
            <a:off x="10437813" y="6356350"/>
            <a:ext cx="915987" cy="365125"/>
          </a:xfrm>
          <a:prstGeom prst="rect">
            <a:avLst/>
          </a:prstGeom>
          <a:noFill/>
          <a:ln>
            <a:noFill/>
          </a:ln>
        </p:spPr>
        <p:txBody>
          <a:bodyPr anchorCtr="0" anchor="ctr" bIns="45700" lIns="91425" spcFirstLastPara="1" rIns="0"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https://lh4.googleusercontent.com/y2TFb7GQUb7hMBaV45OG2hiktb2eXn3nVc8Hh20aNX8OEpkfEuO3maZrXoM3Mj-qGoH94yrdWYhVad80MeC12nGYr3z_1z-THghFcJibrOgEDYmqyN9bIUuOufjn3OePc2z-K2M" id="194" name="Google Shape;194;p16"/>
          <p:cNvPicPr preferRelativeResize="0"/>
          <p:nvPr/>
        </p:nvPicPr>
        <p:blipFill rotWithShape="1">
          <a:blip r:embed="rId3">
            <a:alphaModFix/>
          </a:blip>
          <a:srcRect b="0" l="0" r="0" t="0"/>
          <a:stretch/>
        </p:blipFill>
        <p:spPr>
          <a:xfrm>
            <a:off x="4712677" y="0"/>
            <a:ext cx="2475913" cy="2369421"/>
          </a:xfrm>
          <a:prstGeom prst="rect">
            <a:avLst/>
          </a:prstGeom>
          <a:noFill/>
          <a:ln>
            <a:noFill/>
          </a:ln>
        </p:spPr>
      </p:pic>
      <p:pic>
        <p:nvPicPr>
          <p:cNvPr id="195" name="Google Shape;195;p16"/>
          <p:cNvPicPr preferRelativeResize="0"/>
          <p:nvPr/>
        </p:nvPicPr>
        <p:blipFill rotWithShape="1">
          <a:blip r:embed="rId4">
            <a:alphaModFix/>
          </a:blip>
          <a:srcRect b="0" l="0" r="0" t="0"/>
          <a:stretch/>
        </p:blipFill>
        <p:spPr>
          <a:xfrm>
            <a:off x="4037429" y="4097618"/>
            <a:ext cx="4227608" cy="274196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pic>
        <p:nvPicPr>
          <p:cNvPr id="201" name="Google Shape;201;p17"/>
          <p:cNvPicPr preferRelativeResize="0"/>
          <p:nvPr/>
        </p:nvPicPr>
        <p:blipFill rotWithShape="1">
          <a:blip r:embed="rId3">
            <a:alphaModFix/>
          </a:blip>
          <a:srcRect b="0" l="0" r="0" t="0"/>
          <a:stretch/>
        </p:blipFill>
        <p:spPr>
          <a:xfrm>
            <a:off x="1524000" y="857250"/>
            <a:ext cx="9144000" cy="51435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pic>
        <p:nvPicPr>
          <p:cNvPr id="207" name="Google Shape;207;p18"/>
          <p:cNvPicPr preferRelativeResize="0"/>
          <p:nvPr/>
        </p:nvPicPr>
        <p:blipFill rotWithShape="1">
          <a:blip r:embed="rId3">
            <a:alphaModFix/>
          </a:blip>
          <a:srcRect b="0" l="0" r="0" t="0"/>
          <a:stretch/>
        </p:blipFill>
        <p:spPr>
          <a:xfrm>
            <a:off x="1524000" y="857250"/>
            <a:ext cx="9144000" cy="51435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pic>
        <p:nvPicPr>
          <p:cNvPr id="213" name="Google Shape;213;p19"/>
          <p:cNvPicPr preferRelativeResize="0"/>
          <p:nvPr/>
        </p:nvPicPr>
        <p:blipFill rotWithShape="1">
          <a:blip r:embed="rId3">
            <a:alphaModFix/>
          </a:blip>
          <a:srcRect b="0" l="0" r="0" t="0"/>
          <a:stretch/>
        </p:blipFill>
        <p:spPr>
          <a:xfrm>
            <a:off x="1524000" y="857250"/>
            <a:ext cx="9144000" cy="5143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 name="Shape 56"/>
        <p:cNvGrpSpPr/>
        <p:nvPr/>
      </p:nvGrpSpPr>
      <p:grpSpPr>
        <a:xfrm>
          <a:off x="0" y="0"/>
          <a:ext cx="0" cy="0"/>
          <a:chOff x="0" y="0"/>
          <a:chExt cx="0" cy="0"/>
        </a:xfrm>
      </p:grpSpPr>
      <p:sp>
        <p:nvSpPr>
          <p:cNvPr id="57" name="Google Shape;57;p2"/>
          <p:cNvSpPr txBox="1"/>
          <p:nvPr>
            <p:ph type="title"/>
          </p:nvPr>
        </p:nvSpPr>
        <p:spPr>
          <a:xfrm>
            <a:off x="2560319" y="403412"/>
            <a:ext cx="8793479" cy="1685768"/>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None/>
            </a:pPr>
            <a:r>
              <a:rPr lang="en-US"/>
              <a:t>Our Esteemed Team</a:t>
            </a:r>
            <a:endParaRPr/>
          </a:p>
        </p:txBody>
      </p:sp>
      <p:sp>
        <p:nvSpPr>
          <p:cNvPr id="58" name="Google Shape;58;p2"/>
          <p:cNvSpPr txBox="1"/>
          <p:nvPr>
            <p:ph idx="1" type="body"/>
          </p:nvPr>
        </p:nvSpPr>
        <p:spPr>
          <a:xfrm>
            <a:off x="1069144" y="2662568"/>
            <a:ext cx="10284655" cy="4058907"/>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404040"/>
              </a:buClr>
              <a:buSzPts val="2000"/>
              <a:buFont typeface="Arial"/>
              <a:buNone/>
            </a:pPr>
            <a:r>
              <a:rPr lang="en-US" sz="2000"/>
              <a:t>CHERYL  ASCHENBACH, ASCCC SECRETARY</a:t>
            </a:r>
            <a:br>
              <a:rPr lang="en-US" sz="2000"/>
            </a:br>
            <a:br>
              <a:rPr lang="en-US" sz="2000"/>
            </a:br>
            <a:r>
              <a:rPr lang="en-US" sz="2000"/>
              <a:t>KAREN CHOW, ASCCC NONCREDIT &amp; BASIC SKILLS COMMITTEE CHAIR</a:t>
            </a:r>
            <a:br>
              <a:rPr lang="en-US" sz="2000"/>
            </a:br>
            <a:br>
              <a:rPr lang="en-US" sz="2000"/>
            </a:br>
            <a:r>
              <a:rPr lang="en-US" sz="2000"/>
              <a:t>MAYRA CRUZ, ASCCC CTE LEADERSHIP COMMITTEE CHAIR</a:t>
            </a:r>
            <a:br>
              <a:rPr lang="en-US" sz="2000"/>
            </a:br>
            <a:br>
              <a:rPr lang="en-US" sz="2000"/>
            </a:br>
            <a:r>
              <a:rPr lang="en-US" sz="2000"/>
              <a:t>DR. LYNN SHAW, ASCCC CTE CURRICULUM DIRECTOR</a:t>
            </a:r>
            <a:br>
              <a:rPr lang="en-US" sz="2000"/>
            </a:br>
            <a:br>
              <a:rPr lang="en-US" sz="2000"/>
            </a:br>
            <a:r>
              <a:rPr lang="en-US" sz="2000"/>
              <a:t>ROBERT CABRAL, MOORPARK COLLEGE, INTERIM DEAN</a:t>
            </a:r>
            <a:br>
              <a:rPr lang="en-US" sz="2000"/>
            </a:br>
            <a:br>
              <a:rPr lang="en-US" sz="2000"/>
            </a:br>
            <a:r>
              <a:rPr lang="en-US" sz="2000"/>
              <a:t>BILL ELARTON-SELIG, LOS ANGELES TRADE TECHNICAL COLLEGE, Construction, Maintenance and Utilities Faculty</a:t>
            </a:r>
            <a:br>
              <a:rPr lang="en-US" sz="2000"/>
            </a:br>
            <a:br>
              <a:rPr lang="en-US" sz="2000"/>
            </a:br>
            <a:r>
              <a:rPr lang="en-US" sz="2000"/>
              <a:t>KEVIN CORSE, OXNARD COLLEGE, Auto Technology Faculty</a:t>
            </a:r>
            <a:endParaRPr/>
          </a:p>
        </p:txBody>
      </p:sp>
      <p:sp>
        <p:nvSpPr>
          <p:cNvPr id="59" name="Google Shape;59;p2"/>
          <p:cNvSpPr txBox="1"/>
          <p:nvPr>
            <p:ph idx="12" type="sldNum"/>
          </p:nvPr>
        </p:nvSpPr>
        <p:spPr>
          <a:xfrm>
            <a:off x="10437813" y="6356350"/>
            <a:ext cx="915987" cy="365125"/>
          </a:xfrm>
          <a:prstGeom prst="rect">
            <a:avLst/>
          </a:prstGeom>
          <a:noFill/>
          <a:ln>
            <a:noFill/>
          </a:ln>
        </p:spPr>
        <p:txBody>
          <a:bodyPr anchorCtr="0" anchor="ctr" bIns="45700" lIns="91425" spcFirstLastPara="1" rIns="0"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60" name="Google Shape;60;p2"/>
          <p:cNvSpPr/>
          <p:nvPr/>
        </p:nvSpPr>
        <p:spPr>
          <a:xfrm>
            <a:off x="8502316" y="529390"/>
            <a:ext cx="1556084" cy="1427748"/>
          </a:xfrm>
          <a:prstGeom prst="heart">
            <a:avLst/>
          </a:prstGeom>
          <a:solidFill>
            <a:srgbClr val="C02B45"/>
          </a:solidFill>
          <a:ln cap="flat" cmpd="sng" w="12700">
            <a:solidFill>
              <a:srgbClr val="2E716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pic>
        <p:nvPicPr>
          <p:cNvPr id="219" name="Google Shape;219;p20"/>
          <p:cNvPicPr preferRelativeResize="0"/>
          <p:nvPr/>
        </p:nvPicPr>
        <p:blipFill rotWithShape="1">
          <a:blip r:embed="rId3">
            <a:alphaModFix/>
          </a:blip>
          <a:srcRect b="0" l="0" r="0" t="0"/>
          <a:stretch/>
        </p:blipFill>
        <p:spPr>
          <a:xfrm>
            <a:off x="1524000" y="857250"/>
            <a:ext cx="9144000" cy="5143500"/>
          </a:xfrm>
          <a:prstGeom prst="rect">
            <a:avLst/>
          </a:prstGeom>
          <a:noFill/>
          <a:ln>
            <a:noFill/>
          </a:ln>
        </p:spPr>
      </p:pic>
      <p:pic>
        <p:nvPicPr>
          <p:cNvPr id="220" name="Google Shape;220;p20"/>
          <p:cNvPicPr preferRelativeResize="0"/>
          <p:nvPr/>
        </p:nvPicPr>
        <p:blipFill rotWithShape="1">
          <a:blip r:embed="rId4">
            <a:alphaModFix/>
          </a:blip>
          <a:srcRect b="0" l="0" r="0" t="0"/>
          <a:stretch/>
        </p:blipFill>
        <p:spPr>
          <a:xfrm>
            <a:off x="5850187" y="2958628"/>
            <a:ext cx="4227608" cy="2741963"/>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pic>
        <p:nvPicPr>
          <p:cNvPr id="226" name="Google Shape;226;p21"/>
          <p:cNvPicPr preferRelativeResize="0"/>
          <p:nvPr/>
        </p:nvPicPr>
        <p:blipFill rotWithShape="1">
          <a:blip r:embed="rId3">
            <a:alphaModFix/>
          </a:blip>
          <a:srcRect b="0" l="0" r="0" t="0"/>
          <a:stretch/>
        </p:blipFill>
        <p:spPr>
          <a:xfrm>
            <a:off x="1524000" y="857250"/>
            <a:ext cx="9144000" cy="51435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pic>
        <p:nvPicPr>
          <p:cNvPr id="232" name="Google Shape;232;p22"/>
          <p:cNvPicPr preferRelativeResize="0"/>
          <p:nvPr/>
        </p:nvPicPr>
        <p:blipFill rotWithShape="1">
          <a:blip r:embed="rId3">
            <a:alphaModFix/>
          </a:blip>
          <a:srcRect b="0" l="0" r="0" t="0"/>
          <a:stretch/>
        </p:blipFill>
        <p:spPr>
          <a:xfrm>
            <a:off x="1524000" y="857250"/>
            <a:ext cx="9144000" cy="51435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pic>
        <p:nvPicPr>
          <p:cNvPr id="238" name="Google Shape;238;p23"/>
          <p:cNvPicPr preferRelativeResize="0"/>
          <p:nvPr/>
        </p:nvPicPr>
        <p:blipFill rotWithShape="1">
          <a:blip r:embed="rId3">
            <a:alphaModFix/>
          </a:blip>
          <a:srcRect b="0" l="0" r="0" t="0"/>
          <a:stretch/>
        </p:blipFill>
        <p:spPr>
          <a:xfrm>
            <a:off x="1524000" y="857250"/>
            <a:ext cx="9083040" cy="5290332"/>
          </a:xfrm>
          <a:prstGeom prst="rect">
            <a:avLst/>
          </a:prstGeom>
          <a:noFill/>
          <a:ln>
            <a:noFill/>
          </a:ln>
        </p:spPr>
      </p:pic>
      <p:pic>
        <p:nvPicPr>
          <p:cNvPr id="239" name="Google Shape;239;p23"/>
          <p:cNvPicPr preferRelativeResize="0"/>
          <p:nvPr/>
        </p:nvPicPr>
        <p:blipFill rotWithShape="1">
          <a:blip r:embed="rId4">
            <a:alphaModFix/>
          </a:blip>
          <a:srcRect b="0" l="0" r="0" t="0"/>
          <a:stretch/>
        </p:blipFill>
        <p:spPr>
          <a:xfrm>
            <a:off x="4403186" y="3283633"/>
            <a:ext cx="3059137" cy="3059137"/>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24"/>
          <p:cNvSpPr txBox="1"/>
          <p:nvPr>
            <p:ph type="title"/>
          </p:nvPr>
        </p:nvSpPr>
        <p:spPr>
          <a:xfrm>
            <a:off x="2560319" y="403412"/>
            <a:ext cx="8793479" cy="1685768"/>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None/>
            </a:pPr>
            <a:r>
              <a:rPr lang="en-US"/>
              <a:t>College stakeholders to collaborate on training your equivalency committee</a:t>
            </a:r>
            <a:endParaRPr/>
          </a:p>
        </p:txBody>
      </p:sp>
      <p:sp>
        <p:nvSpPr>
          <p:cNvPr id="247" name="Google Shape;247;p24"/>
          <p:cNvSpPr txBox="1"/>
          <p:nvPr>
            <p:ph idx="1" type="body"/>
          </p:nvPr>
        </p:nvSpPr>
        <p:spPr>
          <a:xfrm>
            <a:off x="829994" y="2662568"/>
            <a:ext cx="10523806" cy="3569419"/>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rgbClr val="404040"/>
              </a:buClr>
              <a:buSzPts val="2400"/>
              <a:buFont typeface="Arial"/>
              <a:buChar char="•"/>
            </a:pPr>
            <a:r>
              <a:rPr lang="en-US"/>
              <a:t>Professor Corse </a:t>
            </a:r>
            <a:r>
              <a:rPr b="1" lang="en-US"/>
              <a:t>CHAMPION</a:t>
            </a:r>
            <a:r>
              <a:rPr lang="en-US"/>
              <a:t> this effort</a:t>
            </a:r>
            <a:endParaRPr/>
          </a:p>
          <a:p>
            <a:pPr indent="0" lvl="0" marL="0" rtl="0" algn="l">
              <a:lnSpc>
                <a:spcPct val="90000"/>
              </a:lnSpc>
              <a:spcBef>
                <a:spcPts val="1000"/>
              </a:spcBef>
              <a:spcAft>
                <a:spcPts val="0"/>
              </a:spcAft>
              <a:buClr>
                <a:srgbClr val="404040"/>
              </a:buClr>
              <a:buSzPts val="2400"/>
              <a:buNone/>
            </a:pPr>
            <a:r>
              <a:t/>
            </a:r>
            <a:endParaRPr/>
          </a:p>
          <a:p>
            <a:pPr indent="-342900" lvl="0" marL="342900" rtl="0" algn="l">
              <a:lnSpc>
                <a:spcPct val="90000"/>
              </a:lnSpc>
              <a:spcBef>
                <a:spcPts val="1000"/>
              </a:spcBef>
              <a:spcAft>
                <a:spcPts val="0"/>
              </a:spcAft>
              <a:buClr>
                <a:srgbClr val="404040"/>
              </a:buClr>
              <a:buSzPts val="2400"/>
              <a:buFont typeface="Arial"/>
              <a:buChar char="•"/>
            </a:pPr>
            <a:r>
              <a:rPr lang="en-US"/>
              <a:t>Partners to include HR, </a:t>
            </a:r>
            <a:r>
              <a:rPr b="1" lang="en-US"/>
              <a:t>change in mindset</a:t>
            </a:r>
            <a:endParaRPr/>
          </a:p>
          <a:p>
            <a:pPr indent="0" lvl="0" marL="0" rtl="0" algn="l">
              <a:lnSpc>
                <a:spcPct val="90000"/>
              </a:lnSpc>
              <a:spcBef>
                <a:spcPts val="1000"/>
              </a:spcBef>
              <a:spcAft>
                <a:spcPts val="0"/>
              </a:spcAft>
              <a:buClr>
                <a:srgbClr val="404040"/>
              </a:buClr>
              <a:buSzPts val="2400"/>
              <a:buNone/>
            </a:pPr>
            <a:r>
              <a:t/>
            </a:r>
            <a:endParaRPr/>
          </a:p>
          <a:p>
            <a:pPr indent="-342900" lvl="0" marL="342900" rtl="0" algn="l">
              <a:lnSpc>
                <a:spcPct val="90000"/>
              </a:lnSpc>
              <a:spcBef>
                <a:spcPts val="1000"/>
              </a:spcBef>
              <a:spcAft>
                <a:spcPts val="0"/>
              </a:spcAft>
              <a:buClr>
                <a:srgbClr val="404040"/>
              </a:buClr>
              <a:buSzPts val="2400"/>
              <a:buFont typeface="Arial"/>
              <a:buChar char="•"/>
            </a:pPr>
            <a:r>
              <a:rPr lang="en-US"/>
              <a:t>Include faculty, Academic Senate leadership, Key influencers/industry representation and partners</a:t>
            </a:r>
            <a:endParaRPr/>
          </a:p>
          <a:p>
            <a:pPr indent="0" lvl="0" marL="0" rtl="0" algn="l">
              <a:lnSpc>
                <a:spcPct val="90000"/>
              </a:lnSpc>
              <a:spcBef>
                <a:spcPts val="1000"/>
              </a:spcBef>
              <a:spcAft>
                <a:spcPts val="0"/>
              </a:spcAft>
              <a:buClr>
                <a:srgbClr val="404040"/>
              </a:buClr>
              <a:buSzPts val="2400"/>
              <a:buNone/>
            </a:pPr>
            <a:r>
              <a:rPr lang="en-US"/>
              <a:t> </a:t>
            </a:r>
            <a:endParaRPr/>
          </a:p>
          <a:p>
            <a:pPr indent="-342900" lvl="0" marL="342900" rtl="0" algn="l">
              <a:lnSpc>
                <a:spcPct val="90000"/>
              </a:lnSpc>
              <a:spcBef>
                <a:spcPts val="1000"/>
              </a:spcBef>
              <a:spcAft>
                <a:spcPts val="0"/>
              </a:spcAft>
              <a:buClr>
                <a:srgbClr val="404040"/>
              </a:buClr>
              <a:buSzPts val="2400"/>
              <a:buFont typeface="Arial"/>
              <a:buChar char="•"/>
            </a:pPr>
            <a:r>
              <a:rPr b="1" lang="en-US"/>
              <a:t>Multi college/district</a:t>
            </a:r>
            <a:r>
              <a:rPr lang="en-US"/>
              <a:t> effort to build the equivalency committee</a:t>
            </a:r>
            <a:endParaRPr/>
          </a:p>
          <a:p>
            <a:pPr indent="0" lvl="0" marL="0" marR="0" rtl="0" algn="l">
              <a:lnSpc>
                <a:spcPct val="90000"/>
              </a:lnSpc>
              <a:spcBef>
                <a:spcPts val="1000"/>
              </a:spcBef>
              <a:spcAft>
                <a:spcPts val="0"/>
              </a:spcAft>
              <a:buClr>
                <a:srgbClr val="404040"/>
              </a:buClr>
              <a:buSzPts val="2400"/>
              <a:buFont typeface="Arial"/>
              <a:buNone/>
            </a:pPr>
            <a:r>
              <a:t/>
            </a:r>
            <a:endParaRPr/>
          </a:p>
        </p:txBody>
      </p:sp>
      <p:sp>
        <p:nvSpPr>
          <p:cNvPr id="248" name="Google Shape;248;p24"/>
          <p:cNvSpPr txBox="1"/>
          <p:nvPr>
            <p:ph idx="12" type="sldNum"/>
          </p:nvPr>
        </p:nvSpPr>
        <p:spPr>
          <a:xfrm>
            <a:off x="10437813" y="6356350"/>
            <a:ext cx="915987" cy="365125"/>
          </a:xfrm>
          <a:prstGeom prst="rect">
            <a:avLst/>
          </a:prstGeom>
          <a:noFill/>
          <a:ln>
            <a:noFill/>
          </a:ln>
        </p:spPr>
        <p:txBody>
          <a:bodyPr anchorCtr="0" anchor="ctr" bIns="45700" lIns="91425" spcFirstLastPara="1" rIns="0"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25"/>
          <p:cNvSpPr txBox="1"/>
          <p:nvPr>
            <p:ph type="title"/>
          </p:nvPr>
        </p:nvSpPr>
        <p:spPr>
          <a:xfrm>
            <a:off x="2560319" y="403412"/>
            <a:ext cx="8793479" cy="1685768"/>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None/>
            </a:pPr>
            <a:r>
              <a:rPr lang="en-US"/>
              <a:t>Changes in Apprenticeship and Title 5</a:t>
            </a:r>
            <a:endParaRPr/>
          </a:p>
        </p:txBody>
      </p:sp>
      <p:sp>
        <p:nvSpPr>
          <p:cNvPr id="256" name="Google Shape;256;p25"/>
          <p:cNvSpPr txBox="1"/>
          <p:nvPr>
            <p:ph idx="1" type="body"/>
          </p:nvPr>
        </p:nvSpPr>
        <p:spPr>
          <a:xfrm>
            <a:off x="829994" y="2662568"/>
            <a:ext cx="10523806" cy="3569419"/>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404040"/>
              </a:buClr>
              <a:buSzPts val="2400"/>
              <a:buFont typeface="Arial"/>
              <a:buNone/>
            </a:pPr>
            <a:r>
              <a:rPr lang="en-US"/>
              <a:t>The new regulations allow for credits earned within an apprenticeship program to count toward meeting the new minimum qualifications. In practice, this means anyone who completes a credit-based registered apprenticeship program (and nearly all community college apprenticeship programs are credit based) and has six years of work experience can qualify to teach.</a:t>
            </a:r>
            <a:endParaRPr/>
          </a:p>
        </p:txBody>
      </p:sp>
      <p:sp>
        <p:nvSpPr>
          <p:cNvPr id="257" name="Google Shape;257;p25"/>
          <p:cNvSpPr txBox="1"/>
          <p:nvPr>
            <p:ph idx="12" type="sldNum"/>
          </p:nvPr>
        </p:nvSpPr>
        <p:spPr>
          <a:xfrm>
            <a:off x="10437813" y="6356350"/>
            <a:ext cx="915987" cy="365125"/>
          </a:xfrm>
          <a:prstGeom prst="rect">
            <a:avLst/>
          </a:prstGeom>
          <a:noFill/>
          <a:ln>
            <a:noFill/>
          </a:ln>
        </p:spPr>
        <p:txBody>
          <a:bodyPr anchorCtr="0" anchor="ctr" bIns="45700" lIns="91425" spcFirstLastPara="1" rIns="0"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258" name="Google Shape;258;p25"/>
          <p:cNvPicPr preferRelativeResize="0"/>
          <p:nvPr/>
        </p:nvPicPr>
        <p:blipFill rotWithShape="1">
          <a:blip r:embed="rId3">
            <a:alphaModFix/>
          </a:blip>
          <a:srcRect b="0" l="0" r="0" t="0"/>
          <a:stretch/>
        </p:blipFill>
        <p:spPr>
          <a:xfrm>
            <a:off x="4520149" y="4463719"/>
            <a:ext cx="2746925" cy="189263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26"/>
          <p:cNvSpPr txBox="1"/>
          <p:nvPr>
            <p:ph type="title"/>
          </p:nvPr>
        </p:nvSpPr>
        <p:spPr>
          <a:xfrm>
            <a:off x="2560319" y="403412"/>
            <a:ext cx="8793479" cy="1685768"/>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None/>
            </a:pPr>
            <a:r>
              <a:rPr lang="en-US"/>
              <a:t>Changes in Apprenticeship and Title 5</a:t>
            </a:r>
            <a:endParaRPr/>
          </a:p>
        </p:txBody>
      </p:sp>
      <p:sp>
        <p:nvSpPr>
          <p:cNvPr id="266" name="Google Shape;266;p26"/>
          <p:cNvSpPr txBox="1"/>
          <p:nvPr>
            <p:ph idx="1" type="body"/>
          </p:nvPr>
        </p:nvSpPr>
        <p:spPr>
          <a:xfrm>
            <a:off x="829994" y="2662568"/>
            <a:ext cx="10523806" cy="3878909"/>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404040"/>
              </a:buClr>
              <a:buSzPts val="2400"/>
              <a:buFont typeface="Arial"/>
              <a:buNone/>
            </a:pPr>
            <a:r>
              <a:rPr lang="en-US"/>
              <a:t>•In addition to apprenticeship credits” is eliminated from regulation, allowing credits earned in an apprenticeship program to count toward meeting the faculty minimum qualifications.</a:t>
            </a:r>
            <a:endParaRPr/>
          </a:p>
          <a:p>
            <a:pPr indent="0" lvl="0" marL="0" marR="0" rtl="0" algn="l">
              <a:lnSpc>
                <a:spcPct val="90000"/>
              </a:lnSpc>
              <a:spcBef>
                <a:spcPts val="1000"/>
              </a:spcBef>
              <a:spcAft>
                <a:spcPts val="0"/>
              </a:spcAft>
              <a:buClr>
                <a:srgbClr val="404040"/>
              </a:buClr>
              <a:buSzPts val="2400"/>
              <a:buFont typeface="Arial"/>
              <a:buNone/>
            </a:pPr>
            <a:br>
              <a:rPr lang="en-US"/>
            </a:br>
            <a:r>
              <a:rPr lang="en-US"/>
              <a:t>•A section on an urgency condition is added.</a:t>
            </a:r>
            <a:endParaRPr/>
          </a:p>
          <a:p>
            <a:pPr indent="0" lvl="0" marL="0" marR="0" rtl="0" algn="l">
              <a:lnSpc>
                <a:spcPct val="90000"/>
              </a:lnSpc>
              <a:spcBef>
                <a:spcPts val="1000"/>
              </a:spcBef>
              <a:spcAft>
                <a:spcPts val="0"/>
              </a:spcAft>
              <a:buClr>
                <a:srgbClr val="404040"/>
              </a:buClr>
              <a:buSzPts val="2400"/>
              <a:buFont typeface="Arial"/>
              <a:buNone/>
            </a:pPr>
            <a:br>
              <a:rPr lang="en-US"/>
            </a:br>
            <a:r>
              <a:rPr lang="en-US"/>
              <a:t>•18 semester units is changed to 12 semester units.</a:t>
            </a:r>
            <a:endParaRPr/>
          </a:p>
          <a:p>
            <a:pPr indent="0" lvl="0" marL="0" marR="0" rtl="0" algn="l">
              <a:lnSpc>
                <a:spcPct val="90000"/>
              </a:lnSpc>
              <a:spcBef>
                <a:spcPts val="1000"/>
              </a:spcBef>
              <a:spcAft>
                <a:spcPts val="0"/>
              </a:spcAft>
              <a:buClr>
                <a:srgbClr val="404040"/>
              </a:buClr>
              <a:buSzPts val="2400"/>
              <a:buFont typeface="Arial"/>
              <a:buNone/>
            </a:pPr>
            <a:br>
              <a:rPr lang="en-US"/>
            </a:br>
            <a:r>
              <a:rPr lang="en-US"/>
              <a:t>•“Community college faculty” member is changed to apprenticeship Instructor</a:t>
            </a:r>
            <a:endParaRPr/>
          </a:p>
        </p:txBody>
      </p:sp>
      <p:sp>
        <p:nvSpPr>
          <p:cNvPr id="267" name="Google Shape;267;p26"/>
          <p:cNvSpPr txBox="1"/>
          <p:nvPr>
            <p:ph idx="12" type="sldNum"/>
          </p:nvPr>
        </p:nvSpPr>
        <p:spPr>
          <a:xfrm>
            <a:off x="10437813" y="6356350"/>
            <a:ext cx="915987" cy="365125"/>
          </a:xfrm>
          <a:prstGeom prst="rect">
            <a:avLst/>
          </a:prstGeom>
          <a:noFill/>
          <a:ln>
            <a:noFill/>
          </a:ln>
        </p:spPr>
        <p:txBody>
          <a:bodyPr anchorCtr="0" anchor="ctr" bIns="45700" lIns="91425" spcFirstLastPara="1" rIns="0"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27"/>
          <p:cNvSpPr txBox="1"/>
          <p:nvPr>
            <p:ph type="title"/>
          </p:nvPr>
        </p:nvSpPr>
        <p:spPr>
          <a:xfrm>
            <a:off x="2560319" y="403412"/>
            <a:ext cx="8793479" cy="1685768"/>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None/>
            </a:pPr>
            <a:r>
              <a:t/>
            </a:r>
            <a:endParaRPr/>
          </a:p>
        </p:txBody>
      </p:sp>
      <p:sp>
        <p:nvSpPr>
          <p:cNvPr id="275" name="Google Shape;275;p27"/>
          <p:cNvSpPr txBox="1"/>
          <p:nvPr>
            <p:ph idx="1" type="body"/>
          </p:nvPr>
        </p:nvSpPr>
        <p:spPr>
          <a:xfrm>
            <a:off x="829994" y="2492592"/>
            <a:ext cx="10523806" cy="4006682"/>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404040"/>
              </a:buClr>
              <a:buSzPts val="2400"/>
              <a:buNone/>
            </a:pPr>
            <a:r>
              <a:rPr lang="en-US"/>
              <a:t>CAREER TECHNICAL EDUCATION </a:t>
            </a:r>
            <a:endParaRPr/>
          </a:p>
          <a:p>
            <a:pPr indent="0" lvl="0" marL="0" rtl="0" algn="ctr">
              <a:lnSpc>
                <a:spcPct val="90000"/>
              </a:lnSpc>
              <a:spcBef>
                <a:spcPts val="1000"/>
              </a:spcBef>
              <a:spcAft>
                <a:spcPts val="0"/>
              </a:spcAft>
              <a:buClr>
                <a:srgbClr val="404040"/>
              </a:buClr>
              <a:buSzPts val="2400"/>
              <a:buNone/>
            </a:pPr>
            <a:r>
              <a:rPr lang="en-US"/>
              <a:t>MINIMUM QUALIFICATIONS TOOL KIT</a:t>
            </a:r>
            <a:endParaRPr/>
          </a:p>
          <a:p>
            <a:pPr indent="0" lvl="0" marL="0" rtl="0" algn="ctr">
              <a:lnSpc>
                <a:spcPct val="90000"/>
              </a:lnSpc>
              <a:spcBef>
                <a:spcPts val="1000"/>
              </a:spcBef>
              <a:spcAft>
                <a:spcPts val="0"/>
              </a:spcAft>
              <a:buClr>
                <a:srgbClr val="404040"/>
              </a:buClr>
              <a:buSzPts val="2400"/>
              <a:buNone/>
            </a:pPr>
            <a:r>
              <a:t/>
            </a:r>
            <a:endParaRPr/>
          </a:p>
          <a:p>
            <a:pPr indent="0" lvl="0" marL="0" rtl="0" algn="ctr">
              <a:lnSpc>
                <a:spcPct val="90000"/>
              </a:lnSpc>
              <a:spcBef>
                <a:spcPts val="1000"/>
              </a:spcBef>
              <a:spcAft>
                <a:spcPts val="0"/>
              </a:spcAft>
              <a:buClr>
                <a:srgbClr val="404040"/>
              </a:buClr>
              <a:buSzPts val="2400"/>
              <a:buNone/>
            </a:pPr>
            <a:r>
              <a:rPr b="1" lang="en-US"/>
              <a:t>APPRENTICESHIP HIRING </a:t>
            </a:r>
            <a:br>
              <a:rPr lang="en-US"/>
            </a:br>
            <a:endParaRPr/>
          </a:p>
        </p:txBody>
      </p:sp>
      <p:sp>
        <p:nvSpPr>
          <p:cNvPr id="276" name="Google Shape;276;p27"/>
          <p:cNvSpPr txBox="1"/>
          <p:nvPr>
            <p:ph idx="12" type="sldNum"/>
          </p:nvPr>
        </p:nvSpPr>
        <p:spPr>
          <a:xfrm>
            <a:off x="10437813" y="6356350"/>
            <a:ext cx="915987" cy="365125"/>
          </a:xfrm>
          <a:prstGeom prst="rect">
            <a:avLst/>
          </a:prstGeom>
          <a:noFill/>
          <a:ln>
            <a:noFill/>
          </a:ln>
        </p:spPr>
        <p:txBody>
          <a:bodyPr anchorCtr="0" anchor="ctr" bIns="45700" lIns="91425" spcFirstLastPara="1" rIns="0"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https://lh4.googleusercontent.com/y2TFb7GQUb7hMBaV45OG2hiktb2eXn3nVc8Hh20aNX8OEpkfEuO3maZrXoM3Mj-qGoH94yrdWYhVad80MeC12nGYr3z_1z-THghFcJibrOgEDYmqyN9bIUuOufjn3OePc2z-K2M" id="277" name="Google Shape;277;p27"/>
          <p:cNvPicPr preferRelativeResize="0"/>
          <p:nvPr/>
        </p:nvPicPr>
        <p:blipFill rotWithShape="1">
          <a:blip r:embed="rId3">
            <a:alphaModFix/>
          </a:blip>
          <a:srcRect b="0" l="0" r="0" t="0"/>
          <a:stretch/>
        </p:blipFill>
        <p:spPr>
          <a:xfrm>
            <a:off x="4853940" y="0"/>
            <a:ext cx="2475913" cy="2369421"/>
          </a:xfrm>
          <a:prstGeom prst="rect">
            <a:avLst/>
          </a:prstGeom>
          <a:noFill/>
          <a:ln>
            <a:noFill/>
          </a:ln>
        </p:spPr>
      </p:pic>
      <p:pic>
        <p:nvPicPr>
          <p:cNvPr id="278" name="Google Shape;278;p27"/>
          <p:cNvPicPr preferRelativeResize="0"/>
          <p:nvPr/>
        </p:nvPicPr>
        <p:blipFill rotWithShape="1">
          <a:blip r:embed="rId4">
            <a:alphaModFix/>
          </a:blip>
          <a:srcRect b="0" l="0" r="0" t="0"/>
          <a:stretch/>
        </p:blipFill>
        <p:spPr>
          <a:xfrm>
            <a:off x="4186896" y="4477827"/>
            <a:ext cx="3810000" cy="1878523"/>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28"/>
          <p:cNvSpPr txBox="1"/>
          <p:nvPr>
            <p:ph idx="1" type="body"/>
          </p:nvPr>
        </p:nvSpPr>
        <p:spPr>
          <a:xfrm>
            <a:off x="829994" y="2662568"/>
            <a:ext cx="10523806" cy="3569419"/>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404040"/>
              </a:buClr>
              <a:buSzPts val="2400"/>
              <a:buNone/>
            </a:pPr>
            <a:r>
              <a:rPr lang="en-US"/>
              <a:t>CAREER TECHNICAL EDUCATION</a:t>
            </a:r>
            <a:br>
              <a:rPr lang="en-US"/>
            </a:br>
            <a:r>
              <a:rPr lang="en-US"/>
              <a:t>MINIMUM QUALIFICATIONS TOOL KIT</a:t>
            </a:r>
            <a:endParaRPr/>
          </a:p>
          <a:p>
            <a:pPr indent="0" lvl="0" marL="0" rtl="0" algn="ctr">
              <a:lnSpc>
                <a:spcPct val="90000"/>
              </a:lnSpc>
              <a:spcBef>
                <a:spcPts val="1000"/>
              </a:spcBef>
              <a:spcAft>
                <a:spcPts val="0"/>
              </a:spcAft>
              <a:buClr>
                <a:srgbClr val="404040"/>
              </a:buClr>
              <a:buSzPts val="2400"/>
              <a:buNone/>
            </a:pPr>
            <a:r>
              <a:rPr lang="en-US"/>
              <a:t> </a:t>
            </a:r>
            <a:endParaRPr/>
          </a:p>
          <a:p>
            <a:pPr indent="0" lvl="0" marL="0" rtl="0" algn="ctr">
              <a:lnSpc>
                <a:spcPct val="90000"/>
              </a:lnSpc>
              <a:spcBef>
                <a:spcPts val="1000"/>
              </a:spcBef>
              <a:spcAft>
                <a:spcPts val="0"/>
              </a:spcAft>
              <a:buClr>
                <a:srgbClr val="C02B45"/>
              </a:buClr>
              <a:buSzPts val="3600"/>
              <a:buNone/>
            </a:pPr>
            <a:r>
              <a:rPr b="1" lang="en-US" sz="3600">
                <a:solidFill>
                  <a:srgbClr val="C02B45"/>
                </a:solidFill>
              </a:rPr>
              <a:t>Evaluating Experience for </a:t>
            </a:r>
            <a:endParaRPr/>
          </a:p>
          <a:p>
            <a:pPr indent="0" lvl="0" marL="0" rtl="0" algn="ctr">
              <a:lnSpc>
                <a:spcPct val="90000"/>
              </a:lnSpc>
              <a:spcBef>
                <a:spcPts val="1000"/>
              </a:spcBef>
              <a:spcAft>
                <a:spcPts val="0"/>
              </a:spcAft>
              <a:buClr>
                <a:srgbClr val="C02B45"/>
              </a:buClr>
              <a:buSzPts val="3600"/>
              <a:buNone/>
            </a:pPr>
            <a:r>
              <a:rPr b="1" lang="en-US" sz="3600">
                <a:solidFill>
                  <a:srgbClr val="C02B45"/>
                </a:solidFill>
              </a:rPr>
              <a:t>Equivalency to the AA</a:t>
            </a:r>
            <a:endParaRPr/>
          </a:p>
        </p:txBody>
      </p:sp>
      <p:sp>
        <p:nvSpPr>
          <p:cNvPr id="286" name="Google Shape;286;p28"/>
          <p:cNvSpPr txBox="1"/>
          <p:nvPr>
            <p:ph idx="12" type="sldNum"/>
          </p:nvPr>
        </p:nvSpPr>
        <p:spPr>
          <a:xfrm>
            <a:off x="10437813" y="6356350"/>
            <a:ext cx="915987" cy="365125"/>
          </a:xfrm>
          <a:prstGeom prst="rect">
            <a:avLst/>
          </a:prstGeom>
          <a:noFill/>
          <a:ln>
            <a:noFill/>
          </a:ln>
        </p:spPr>
        <p:txBody>
          <a:bodyPr anchorCtr="0" anchor="ctr" bIns="45700" lIns="91425" spcFirstLastPara="1" rIns="0"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https://lh4.googleusercontent.com/y2TFb7GQUb7hMBaV45OG2hiktb2eXn3nVc8Hh20aNX8OEpkfEuO3maZrXoM3Mj-qGoH94yrdWYhVad80MeC12nGYr3z_1z-THghFcJibrOgEDYmqyN9bIUuOufjn3OePc2z-K2M" id="287" name="Google Shape;287;p28"/>
          <p:cNvPicPr preferRelativeResize="0"/>
          <p:nvPr/>
        </p:nvPicPr>
        <p:blipFill rotWithShape="1">
          <a:blip r:embed="rId3">
            <a:alphaModFix/>
          </a:blip>
          <a:srcRect b="0" l="0" r="0" t="0"/>
          <a:stretch/>
        </p:blipFill>
        <p:spPr>
          <a:xfrm>
            <a:off x="4656406" y="769"/>
            <a:ext cx="2405575" cy="2302109"/>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29"/>
          <p:cNvSpPr txBox="1"/>
          <p:nvPr>
            <p:ph type="title"/>
          </p:nvPr>
        </p:nvSpPr>
        <p:spPr>
          <a:xfrm>
            <a:off x="2560319" y="403412"/>
            <a:ext cx="8793479" cy="1685768"/>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None/>
            </a:pPr>
            <a:r>
              <a:rPr lang="en-US"/>
              <a:t>Associate Degree Requirements</a:t>
            </a:r>
            <a:endParaRPr/>
          </a:p>
        </p:txBody>
      </p:sp>
      <p:sp>
        <p:nvSpPr>
          <p:cNvPr id="295" name="Google Shape;295;p29"/>
          <p:cNvSpPr txBox="1"/>
          <p:nvPr>
            <p:ph idx="1" type="body"/>
          </p:nvPr>
        </p:nvSpPr>
        <p:spPr>
          <a:xfrm>
            <a:off x="829994" y="2662568"/>
            <a:ext cx="10523806" cy="393518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404040"/>
              </a:buClr>
              <a:buSzPts val="1800"/>
              <a:buFont typeface="Arial"/>
              <a:buNone/>
            </a:pPr>
            <a:r>
              <a:rPr lang="en-US" sz="1800"/>
              <a:t>California Community Colleges associate degrees are awarded to students based on the philosophy and requirements for the degrees in </a:t>
            </a:r>
            <a:r>
              <a:rPr lang="en-US" sz="1800" u="sng">
                <a:solidFill>
                  <a:schemeClr val="hlink"/>
                </a:solidFill>
                <a:hlinkClick r:id="rId3"/>
              </a:rPr>
              <a:t>Title 5 § 55061-55063</a:t>
            </a:r>
            <a:r>
              <a:rPr lang="en-US" sz="1800"/>
              <a:t>. </a:t>
            </a:r>
            <a:endParaRPr/>
          </a:p>
          <a:p>
            <a:pPr indent="0" lvl="0" marL="0" marR="0" rtl="0" algn="l">
              <a:lnSpc>
                <a:spcPct val="90000"/>
              </a:lnSpc>
              <a:spcBef>
                <a:spcPts val="1000"/>
              </a:spcBef>
              <a:spcAft>
                <a:spcPts val="0"/>
              </a:spcAft>
              <a:buClr>
                <a:srgbClr val="404040"/>
              </a:buClr>
              <a:buSzPts val="1800"/>
              <a:buFont typeface="Arial"/>
              <a:buNone/>
            </a:pPr>
            <a:br>
              <a:rPr lang="en-US" sz="1800"/>
            </a:br>
            <a:r>
              <a:rPr lang="en-US" sz="1800"/>
              <a:t>Minimum of 60 degree applicable units, including</a:t>
            </a:r>
            <a:endParaRPr/>
          </a:p>
          <a:p>
            <a:pPr indent="-285750" lvl="0" marL="285750" rtl="0" algn="l">
              <a:lnSpc>
                <a:spcPct val="90000"/>
              </a:lnSpc>
              <a:spcBef>
                <a:spcPts val="1000"/>
              </a:spcBef>
              <a:spcAft>
                <a:spcPts val="0"/>
              </a:spcAft>
              <a:buClr>
                <a:srgbClr val="404040"/>
              </a:buClr>
              <a:buSzPts val="1800"/>
              <a:buFont typeface="Arial"/>
              <a:buChar char="•"/>
            </a:pPr>
            <a:r>
              <a:rPr lang="en-US" sz="1800"/>
              <a:t>Major or area of emphasis (18 units minimum) *Depth of knowledge</a:t>
            </a:r>
            <a:endParaRPr/>
          </a:p>
          <a:p>
            <a:pPr indent="-285750" lvl="0" marL="285750" rtl="0" algn="l">
              <a:lnSpc>
                <a:spcPct val="90000"/>
              </a:lnSpc>
              <a:spcBef>
                <a:spcPts val="1000"/>
              </a:spcBef>
              <a:spcAft>
                <a:spcPts val="0"/>
              </a:spcAft>
              <a:buClr>
                <a:srgbClr val="404040"/>
              </a:buClr>
              <a:buSzPts val="1800"/>
              <a:buFont typeface="Arial"/>
              <a:buChar char="•"/>
            </a:pPr>
            <a:r>
              <a:rPr lang="en-US" sz="1800"/>
              <a:t>General education (18 units minimum)  *Breadth of knowledge</a:t>
            </a:r>
            <a:endParaRPr/>
          </a:p>
          <a:p>
            <a:pPr indent="-285750" lvl="0" marL="285750" rtl="0" algn="l">
              <a:lnSpc>
                <a:spcPct val="90000"/>
              </a:lnSpc>
              <a:spcBef>
                <a:spcPts val="1000"/>
              </a:spcBef>
              <a:spcAft>
                <a:spcPts val="0"/>
              </a:spcAft>
              <a:buClr>
                <a:srgbClr val="404040"/>
              </a:buClr>
              <a:buSzPts val="1800"/>
              <a:buFont typeface="Arial"/>
              <a:buChar char="•"/>
            </a:pPr>
            <a:r>
              <a:rPr lang="en-US" sz="1800"/>
              <a:t>Electives</a:t>
            </a:r>
            <a:endParaRPr/>
          </a:p>
          <a:p>
            <a:pPr indent="-285750" lvl="0" marL="285750" rtl="0" algn="l">
              <a:lnSpc>
                <a:spcPct val="90000"/>
              </a:lnSpc>
              <a:spcBef>
                <a:spcPts val="1000"/>
              </a:spcBef>
              <a:spcAft>
                <a:spcPts val="0"/>
              </a:spcAft>
              <a:buClr>
                <a:srgbClr val="404040"/>
              </a:buClr>
              <a:buSzPts val="1800"/>
              <a:buFont typeface="Arial"/>
              <a:buChar char="•"/>
            </a:pPr>
            <a:r>
              <a:rPr lang="en-US" sz="1800"/>
              <a:t>Demonstrated competence in reading, in written expression, and in mathematics</a:t>
            </a:r>
            <a:endParaRPr/>
          </a:p>
          <a:p>
            <a:pPr indent="0" lvl="0" marL="0" marR="0" rtl="0" algn="l">
              <a:lnSpc>
                <a:spcPct val="90000"/>
              </a:lnSpc>
              <a:spcBef>
                <a:spcPts val="1000"/>
              </a:spcBef>
              <a:spcAft>
                <a:spcPts val="0"/>
              </a:spcAft>
              <a:buClr>
                <a:srgbClr val="404040"/>
              </a:buClr>
              <a:buSzPts val="1800"/>
              <a:buFont typeface="Arial"/>
              <a:buNone/>
            </a:pPr>
            <a:br>
              <a:rPr lang="en-US" sz="1800"/>
            </a:br>
            <a:r>
              <a:rPr lang="en-US" sz="1800"/>
              <a:t>When evaluating a candidate for equivalency to the AA degree, it is important to keep the AA requirements in mind</a:t>
            </a:r>
            <a:endParaRPr/>
          </a:p>
          <a:p>
            <a:pPr indent="0" lvl="0" marL="0" marR="0" rtl="0" algn="l">
              <a:lnSpc>
                <a:spcPct val="90000"/>
              </a:lnSpc>
              <a:spcBef>
                <a:spcPts val="1000"/>
              </a:spcBef>
              <a:spcAft>
                <a:spcPts val="0"/>
              </a:spcAft>
              <a:buClr>
                <a:srgbClr val="404040"/>
              </a:buClr>
              <a:buSzPts val="2400"/>
              <a:buFont typeface="Arial"/>
              <a:buNone/>
            </a:pPr>
            <a:br>
              <a:rPr lang="en-US"/>
            </a:br>
            <a:endParaRPr/>
          </a:p>
        </p:txBody>
      </p:sp>
      <p:sp>
        <p:nvSpPr>
          <p:cNvPr id="296" name="Google Shape;296;p29"/>
          <p:cNvSpPr txBox="1"/>
          <p:nvPr>
            <p:ph idx="12" type="sldNum"/>
          </p:nvPr>
        </p:nvSpPr>
        <p:spPr>
          <a:xfrm>
            <a:off x="10437813" y="6356350"/>
            <a:ext cx="915987" cy="365125"/>
          </a:xfrm>
          <a:prstGeom prst="rect">
            <a:avLst/>
          </a:prstGeom>
          <a:noFill/>
          <a:ln>
            <a:noFill/>
          </a:ln>
        </p:spPr>
        <p:txBody>
          <a:bodyPr anchorCtr="0" anchor="ctr" bIns="45700" lIns="91425" spcFirstLastPara="1" rIns="0"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3"/>
          <p:cNvSpPr txBox="1"/>
          <p:nvPr>
            <p:ph type="title"/>
          </p:nvPr>
        </p:nvSpPr>
        <p:spPr>
          <a:xfrm>
            <a:off x="2560319" y="403412"/>
            <a:ext cx="8793479" cy="1685768"/>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None/>
            </a:pPr>
            <a:r>
              <a:rPr b="1" lang="en-US"/>
              <a:t>25 Strong Workforce Recommendations  </a:t>
            </a:r>
            <a:br>
              <a:rPr b="1" lang="en-US"/>
            </a:br>
            <a:r>
              <a:rPr b="1" lang="en-US"/>
              <a:t>Adopted by the Board of Governors in Fall 2015</a:t>
            </a:r>
            <a:endParaRPr/>
          </a:p>
        </p:txBody>
      </p:sp>
      <p:sp>
        <p:nvSpPr>
          <p:cNvPr id="68" name="Google Shape;68;p3"/>
          <p:cNvSpPr txBox="1"/>
          <p:nvPr>
            <p:ph idx="1" type="body"/>
          </p:nvPr>
        </p:nvSpPr>
        <p:spPr>
          <a:xfrm>
            <a:off x="829994" y="2662568"/>
            <a:ext cx="10523806" cy="3569419"/>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rgbClr val="404040"/>
              </a:buClr>
              <a:buSzPts val="2400"/>
              <a:buFont typeface="Arial"/>
              <a:buChar char="•"/>
            </a:pPr>
            <a:r>
              <a:rPr lang="en-US"/>
              <a:t>Student Success    </a:t>
            </a:r>
            <a:endParaRPr/>
          </a:p>
          <a:p>
            <a:pPr indent="-342900" lvl="0" marL="342900" rtl="0" algn="l">
              <a:lnSpc>
                <a:spcPct val="90000"/>
              </a:lnSpc>
              <a:spcBef>
                <a:spcPts val="1000"/>
              </a:spcBef>
              <a:spcAft>
                <a:spcPts val="0"/>
              </a:spcAft>
              <a:buClr>
                <a:srgbClr val="404040"/>
              </a:buClr>
              <a:buSzPts val="2400"/>
              <a:buFont typeface="Arial"/>
              <a:buChar char="•"/>
            </a:pPr>
            <a:r>
              <a:rPr lang="en-US"/>
              <a:t>Career Pathways  </a:t>
            </a:r>
            <a:endParaRPr/>
          </a:p>
          <a:p>
            <a:pPr indent="-342900" lvl="0" marL="342900" rtl="0" algn="l">
              <a:lnSpc>
                <a:spcPct val="90000"/>
              </a:lnSpc>
              <a:spcBef>
                <a:spcPts val="1000"/>
              </a:spcBef>
              <a:spcAft>
                <a:spcPts val="0"/>
              </a:spcAft>
              <a:buClr>
                <a:srgbClr val="404040"/>
              </a:buClr>
              <a:buSzPts val="2400"/>
              <a:buFont typeface="Arial"/>
              <a:buChar char="•"/>
            </a:pPr>
            <a:r>
              <a:rPr lang="en-US"/>
              <a:t>Workforce Data &amp; Outcomes  </a:t>
            </a:r>
            <a:endParaRPr/>
          </a:p>
          <a:p>
            <a:pPr indent="-342900" lvl="0" marL="342900" rtl="0" algn="l">
              <a:lnSpc>
                <a:spcPct val="90000"/>
              </a:lnSpc>
              <a:spcBef>
                <a:spcPts val="1000"/>
              </a:spcBef>
              <a:spcAft>
                <a:spcPts val="0"/>
              </a:spcAft>
              <a:buClr>
                <a:srgbClr val="404040"/>
              </a:buClr>
              <a:buSzPts val="2400"/>
              <a:buFont typeface="Arial"/>
              <a:buChar char="•"/>
            </a:pPr>
            <a:r>
              <a:rPr lang="en-US"/>
              <a:t>Curriculum</a:t>
            </a:r>
            <a:endParaRPr/>
          </a:p>
          <a:p>
            <a:pPr indent="-342900" lvl="0" marL="342900" rtl="0" algn="l">
              <a:lnSpc>
                <a:spcPct val="90000"/>
              </a:lnSpc>
              <a:spcBef>
                <a:spcPts val="1000"/>
              </a:spcBef>
              <a:spcAft>
                <a:spcPts val="0"/>
              </a:spcAft>
              <a:buClr>
                <a:srgbClr val="801C2E"/>
              </a:buClr>
              <a:buSzPts val="2800"/>
              <a:buFont typeface="Arial"/>
              <a:buChar char="•"/>
            </a:pPr>
            <a:r>
              <a:rPr b="1" lang="en-US" sz="2800">
                <a:solidFill>
                  <a:srgbClr val="801C2E"/>
                </a:solidFill>
              </a:rPr>
              <a:t>CTE Faculty</a:t>
            </a:r>
            <a:endParaRPr sz="2800">
              <a:solidFill>
                <a:srgbClr val="801C2E"/>
              </a:solidFill>
            </a:endParaRPr>
          </a:p>
          <a:p>
            <a:pPr indent="-342900" lvl="0" marL="342900" rtl="0" algn="l">
              <a:lnSpc>
                <a:spcPct val="90000"/>
              </a:lnSpc>
              <a:spcBef>
                <a:spcPts val="1000"/>
              </a:spcBef>
              <a:spcAft>
                <a:spcPts val="0"/>
              </a:spcAft>
              <a:buClr>
                <a:srgbClr val="404040"/>
              </a:buClr>
              <a:buSzPts val="2400"/>
              <a:buFont typeface="Arial"/>
              <a:buChar char="•"/>
            </a:pPr>
            <a:r>
              <a:rPr lang="en-US"/>
              <a:t>Regional Coordination  </a:t>
            </a:r>
            <a:endParaRPr/>
          </a:p>
          <a:p>
            <a:pPr indent="-342900" lvl="0" marL="342900" rtl="0" algn="l">
              <a:lnSpc>
                <a:spcPct val="90000"/>
              </a:lnSpc>
              <a:spcBef>
                <a:spcPts val="1000"/>
              </a:spcBef>
              <a:spcAft>
                <a:spcPts val="0"/>
              </a:spcAft>
              <a:buClr>
                <a:srgbClr val="404040"/>
              </a:buClr>
              <a:buSzPts val="2400"/>
              <a:buFont typeface="Arial"/>
              <a:buChar char="•"/>
            </a:pPr>
            <a:r>
              <a:rPr lang="en-US"/>
              <a:t>Funding</a:t>
            </a:r>
            <a:endParaRPr/>
          </a:p>
          <a:p>
            <a:pPr indent="0" lvl="0" marL="0" marR="0" rtl="0" algn="l">
              <a:lnSpc>
                <a:spcPct val="90000"/>
              </a:lnSpc>
              <a:spcBef>
                <a:spcPts val="1000"/>
              </a:spcBef>
              <a:spcAft>
                <a:spcPts val="0"/>
              </a:spcAft>
              <a:buClr>
                <a:srgbClr val="404040"/>
              </a:buClr>
              <a:buSzPts val="2400"/>
              <a:buFont typeface="Arial"/>
              <a:buNone/>
            </a:pPr>
            <a:br>
              <a:rPr lang="en-US"/>
            </a:br>
            <a:endParaRPr/>
          </a:p>
        </p:txBody>
      </p:sp>
      <p:sp>
        <p:nvSpPr>
          <p:cNvPr id="69" name="Google Shape;69;p3"/>
          <p:cNvSpPr txBox="1"/>
          <p:nvPr>
            <p:ph idx="12" type="sldNum"/>
          </p:nvPr>
        </p:nvSpPr>
        <p:spPr>
          <a:xfrm>
            <a:off x="10437813" y="6356350"/>
            <a:ext cx="915987" cy="365125"/>
          </a:xfrm>
          <a:prstGeom prst="rect">
            <a:avLst/>
          </a:prstGeom>
          <a:noFill/>
          <a:ln>
            <a:noFill/>
          </a:ln>
        </p:spPr>
        <p:txBody>
          <a:bodyPr anchorCtr="0" anchor="ctr" bIns="45700" lIns="91425" spcFirstLastPara="1" rIns="0"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70" name="Google Shape;70;p3"/>
          <p:cNvPicPr preferRelativeResize="0"/>
          <p:nvPr/>
        </p:nvPicPr>
        <p:blipFill rotWithShape="1">
          <a:blip r:embed="rId3">
            <a:alphaModFix/>
          </a:blip>
          <a:srcRect b="0" l="0" r="0" t="0"/>
          <a:stretch/>
        </p:blipFill>
        <p:spPr>
          <a:xfrm>
            <a:off x="7551518" y="2472787"/>
            <a:ext cx="2603500" cy="37592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30"/>
          <p:cNvSpPr txBox="1"/>
          <p:nvPr>
            <p:ph type="title"/>
          </p:nvPr>
        </p:nvSpPr>
        <p:spPr>
          <a:xfrm>
            <a:off x="2560319" y="403412"/>
            <a:ext cx="8793479" cy="1685768"/>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None/>
            </a:pPr>
            <a:r>
              <a:rPr lang="en-US"/>
              <a:t>What General Education is required for an Associate of Arts or Associate of Sciences?</a:t>
            </a:r>
            <a:endParaRPr/>
          </a:p>
        </p:txBody>
      </p:sp>
      <p:sp>
        <p:nvSpPr>
          <p:cNvPr id="304" name="Google Shape;304;p30"/>
          <p:cNvSpPr txBox="1"/>
          <p:nvPr>
            <p:ph idx="1" type="body"/>
          </p:nvPr>
        </p:nvSpPr>
        <p:spPr>
          <a:xfrm>
            <a:off x="829994" y="2662568"/>
            <a:ext cx="10523806" cy="3569419"/>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404040"/>
              </a:buClr>
              <a:buSzPts val="2400"/>
              <a:buFont typeface="Arial"/>
              <a:buNone/>
            </a:pPr>
            <a:r>
              <a:rPr lang="en-US"/>
              <a:t>GE for an AA degree includes demonstrated competencies in math and English along with 18 units in 5 areas:</a:t>
            </a:r>
            <a:endParaRPr/>
          </a:p>
          <a:p>
            <a:pPr indent="0" lvl="1" marL="457200" rtl="0" algn="l">
              <a:lnSpc>
                <a:spcPct val="90000"/>
              </a:lnSpc>
              <a:spcBef>
                <a:spcPts val="500"/>
              </a:spcBef>
              <a:spcAft>
                <a:spcPts val="0"/>
              </a:spcAft>
              <a:buClr>
                <a:srgbClr val="404040"/>
              </a:buClr>
              <a:buSzPts val="2400"/>
              <a:buNone/>
            </a:pPr>
            <a:r>
              <a:rPr lang="en-US"/>
              <a:t>A. Natural Sciences </a:t>
            </a:r>
            <a:endParaRPr/>
          </a:p>
          <a:p>
            <a:pPr indent="0" lvl="1" marL="457200" rtl="0" algn="l">
              <a:lnSpc>
                <a:spcPct val="90000"/>
              </a:lnSpc>
              <a:spcBef>
                <a:spcPts val="500"/>
              </a:spcBef>
              <a:spcAft>
                <a:spcPts val="0"/>
              </a:spcAft>
              <a:buClr>
                <a:srgbClr val="404040"/>
              </a:buClr>
              <a:buSzPts val="2400"/>
              <a:buNone/>
            </a:pPr>
            <a:r>
              <a:rPr lang="en-US"/>
              <a:t>B. Social and Behavioral Sciences </a:t>
            </a:r>
            <a:endParaRPr/>
          </a:p>
          <a:p>
            <a:pPr indent="0" lvl="1" marL="457200" rtl="0" algn="l">
              <a:lnSpc>
                <a:spcPct val="90000"/>
              </a:lnSpc>
              <a:spcBef>
                <a:spcPts val="500"/>
              </a:spcBef>
              <a:spcAft>
                <a:spcPts val="0"/>
              </a:spcAft>
              <a:buClr>
                <a:srgbClr val="404040"/>
              </a:buClr>
              <a:buSzPts val="2400"/>
              <a:buNone/>
            </a:pPr>
            <a:r>
              <a:rPr lang="en-US"/>
              <a:t>C. Humanities </a:t>
            </a:r>
            <a:endParaRPr/>
          </a:p>
          <a:p>
            <a:pPr indent="0" lvl="1" marL="457200" rtl="0" algn="l">
              <a:lnSpc>
                <a:spcPct val="90000"/>
              </a:lnSpc>
              <a:spcBef>
                <a:spcPts val="500"/>
              </a:spcBef>
              <a:spcAft>
                <a:spcPts val="0"/>
              </a:spcAft>
              <a:buClr>
                <a:srgbClr val="404040"/>
              </a:buClr>
              <a:buSzPts val="2400"/>
              <a:buNone/>
            </a:pPr>
            <a:r>
              <a:rPr lang="en-US"/>
              <a:t>D.1. Language and Rationality: English Composition </a:t>
            </a:r>
            <a:endParaRPr/>
          </a:p>
          <a:p>
            <a:pPr indent="0" lvl="1" marL="457200" rtl="0" algn="l">
              <a:lnSpc>
                <a:spcPct val="90000"/>
              </a:lnSpc>
              <a:spcBef>
                <a:spcPts val="500"/>
              </a:spcBef>
              <a:spcAft>
                <a:spcPts val="0"/>
              </a:spcAft>
              <a:buClr>
                <a:srgbClr val="404040"/>
              </a:buClr>
              <a:buSzPts val="2400"/>
              <a:buNone/>
            </a:pPr>
            <a:r>
              <a:rPr lang="en-US"/>
              <a:t>D.2. Language and Rationality: Communication and Analytical Thinking </a:t>
            </a:r>
            <a:endParaRPr/>
          </a:p>
          <a:p>
            <a:pPr indent="0" lvl="0" marL="0" marR="0" rtl="0" algn="l">
              <a:lnSpc>
                <a:spcPct val="90000"/>
              </a:lnSpc>
              <a:spcBef>
                <a:spcPts val="1000"/>
              </a:spcBef>
              <a:spcAft>
                <a:spcPts val="0"/>
              </a:spcAft>
              <a:buClr>
                <a:srgbClr val="404040"/>
              </a:buClr>
              <a:buSzPts val="2400"/>
              <a:buFont typeface="Arial"/>
              <a:buNone/>
            </a:pPr>
            <a:r>
              <a:t/>
            </a:r>
            <a:endParaRPr/>
          </a:p>
        </p:txBody>
      </p:sp>
      <p:sp>
        <p:nvSpPr>
          <p:cNvPr id="305" name="Google Shape;305;p30"/>
          <p:cNvSpPr txBox="1"/>
          <p:nvPr>
            <p:ph idx="12" type="sldNum"/>
          </p:nvPr>
        </p:nvSpPr>
        <p:spPr>
          <a:xfrm>
            <a:off x="10437813" y="6356350"/>
            <a:ext cx="915987" cy="365125"/>
          </a:xfrm>
          <a:prstGeom prst="rect">
            <a:avLst/>
          </a:prstGeom>
          <a:noFill/>
          <a:ln>
            <a:noFill/>
          </a:ln>
        </p:spPr>
        <p:txBody>
          <a:bodyPr anchorCtr="0" anchor="ctr" bIns="45700" lIns="91425" spcFirstLastPara="1" rIns="0"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31"/>
          <p:cNvSpPr txBox="1"/>
          <p:nvPr>
            <p:ph type="title"/>
          </p:nvPr>
        </p:nvSpPr>
        <p:spPr>
          <a:xfrm>
            <a:off x="2560319" y="403412"/>
            <a:ext cx="8793479" cy="1685768"/>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None/>
            </a:pPr>
            <a:r>
              <a:rPr lang="en-US"/>
              <a:t>General Education Area A </a:t>
            </a:r>
            <a:br>
              <a:rPr lang="en-US"/>
            </a:br>
            <a:r>
              <a:rPr lang="en-US"/>
              <a:t>Natural Sciences</a:t>
            </a:r>
            <a:endParaRPr/>
          </a:p>
        </p:txBody>
      </p:sp>
      <p:sp>
        <p:nvSpPr>
          <p:cNvPr id="313" name="Google Shape;313;p31"/>
          <p:cNvSpPr txBox="1"/>
          <p:nvPr>
            <p:ph idx="1" type="body"/>
          </p:nvPr>
        </p:nvSpPr>
        <p:spPr>
          <a:xfrm>
            <a:off x="829994" y="2447778"/>
            <a:ext cx="10523806" cy="4273697"/>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404040"/>
              </a:buClr>
              <a:buSzPts val="2000"/>
              <a:buFont typeface="Arial"/>
              <a:buNone/>
            </a:pPr>
            <a:r>
              <a:rPr b="1" lang="en-US" sz="2000"/>
              <a:t>Example: Aviation (Certified Flight Instructor)</a:t>
            </a:r>
            <a:endParaRPr sz="2000"/>
          </a:p>
          <a:p>
            <a:pPr indent="0" lvl="0" marL="0" rtl="0" algn="l">
              <a:lnSpc>
                <a:spcPct val="90000"/>
              </a:lnSpc>
              <a:spcBef>
                <a:spcPts val="1000"/>
              </a:spcBef>
              <a:spcAft>
                <a:spcPts val="0"/>
              </a:spcAft>
              <a:buClr>
                <a:srgbClr val="404040"/>
              </a:buClr>
              <a:buSzPts val="2000"/>
              <a:buNone/>
            </a:pPr>
            <a:r>
              <a:rPr lang="en-US" sz="2000"/>
              <a:t>A certified recreational, private, or commercial must understand and apply Newton’s Basic Laws of Motion and Bernoulli’s Principle Ref: FAR 61.185(2)</a:t>
            </a:r>
            <a:endParaRPr/>
          </a:p>
          <a:p>
            <a:pPr indent="0" lvl="0" marL="0" marR="0" rtl="0" algn="l">
              <a:lnSpc>
                <a:spcPct val="90000"/>
              </a:lnSpc>
              <a:spcBef>
                <a:spcPts val="1000"/>
              </a:spcBef>
              <a:spcAft>
                <a:spcPts val="0"/>
              </a:spcAft>
              <a:buClr>
                <a:srgbClr val="404040"/>
              </a:buClr>
              <a:buSzPts val="2000"/>
              <a:buFont typeface="Arial"/>
              <a:buNone/>
            </a:pPr>
            <a:br>
              <a:rPr lang="en-US" sz="2000"/>
            </a:br>
            <a:r>
              <a:rPr b="1" lang="en-US" sz="2000"/>
              <a:t>Purpose for Including One Course in Natural Sciences for General Education</a:t>
            </a:r>
            <a:endParaRPr sz="2000"/>
          </a:p>
          <a:p>
            <a:pPr indent="-342900" lvl="0" marL="342900" rtl="0" algn="l">
              <a:lnSpc>
                <a:spcPct val="90000"/>
              </a:lnSpc>
              <a:spcBef>
                <a:spcPts val="1000"/>
              </a:spcBef>
              <a:spcAft>
                <a:spcPts val="0"/>
              </a:spcAft>
              <a:buClr>
                <a:srgbClr val="404040"/>
              </a:buClr>
              <a:buSzPts val="2000"/>
              <a:buFont typeface="Arial"/>
              <a:buChar char="•"/>
            </a:pPr>
            <a:r>
              <a:rPr lang="en-US" sz="2000"/>
              <a:t>For students to develop the ability to examine the physical universe, its life forms, and its natural phenomena</a:t>
            </a:r>
            <a:endParaRPr/>
          </a:p>
          <a:p>
            <a:pPr indent="-342900" lvl="0" marL="342900" rtl="0" algn="l">
              <a:lnSpc>
                <a:spcPct val="90000"/>
              </a:lnSpc>
              <a:spcBef>
                <a:spcPts val="1000"/>
              </a:spcBef>
              <a:spcAft>
                <a:spcPts val="0"/>
              </a:spcAft>
              <a:buClr>
                <a:srgbClr val="404040"/>
              </a:buClr>
              <a:buSzPts val="2000"/>
              <a:buFont typeface="Arial"/>
              <a:buChar char="•"/>
            </a:pPr>
            <a:r>
              <a:rPr lang="en-US" sz="2000"/>
              <a:t>For students to develop an appreciation of, understanding of, and ability to apply the scientific method</a:t>
            </a:r>
            <a:endParaRPr/>
          </a:p>
          <a:p>
            <a:pPr indent="-342900" lvl="0" marL="342900" rtl="0" algn="l">
              <a:lnSpc>
                <a:spcPct val="90000"/>
              </a:lnSpc>
              <a:spcBef>
                <a:spcPts val="1000"/>
              </a:spcBef>
              <a:spcAft>
                <a:spcPts val="0"/>
              </a:spcAft>
              <a:buClr>
                <a:srgbClr val="404040"/>
              </a:buClr>
              <a:buSzPts val="2000"/>
              <a:buFont typeface="Arial"/>
              <a:buChar char="•"/>
            </a:pPr>
            <a:r>
              <a:rPr lang="en-US" sz="2000"/>
              <a:t>For students to develop the ability to understand the relationship between science and other human activities</a:t>
            </a:r>
            <a:endParaRPr/>
          </a:p>
          <a:p>
            <a:pPr indent="0" lvl="0" marL="0" marR="0" rtl="0" algn="l">
              <a:lnSpc>
                <a:spcPct val="90000"/>
              </a:lnSpc>
              <a:spcBef>
                <a:spcPts val="1000"/>
              </a:spcBef>
              <a:spcAft>
                <a:spcPts val="0"/>
              </a:spcAft>
              <a:buClr>
                <a:srgbClr val="404040"/>
              </a:buClr>
              <a:buSzPts val="2400"/>
              <a:buFont typeface="Arial"/>
              <a:buNone/>
            </a:pPr>
            <a:r>
              <a:t/>
            </a:r>
            <a:endParaRPr/>
          </a:p>
        </p:txBody>
      </p:sp>
      <p:sp>
        <p:nvSpPr>
          <p:cNvPr id="314" name="Google Shape;314;p31"/>
          <p:cNvSpPr txBox="1"/>
          <p:nvPr>
            <p:ph idx="12" type="sldNum"/>
          </p:nvPr>
        </p:nvSpPr>
        <p:spPr>
          <a:xfrm>
            <a:off x="10437813" y="6356350"/>
            <a:ext cx="915987" cy="365125"/>
          </a:xfrm>
          <a:prstGeom prst="rect">
            <a:avLst/>
          </a:prstGeom>
          <a:noFill/>
          <a:ln>
            <a:noFill/>
          </a:ln>
        </p:spPr>
        <p:txBody>
          <a:bodyPr anchorCtr="0" anchor="ctr" bIns="45700" lIns="91425" spcFirstLastPara="1" rIns="0"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https://lh5.googleusercontent.com/x-QBSnFJp7nUCMy-V6HqYCsy9hMYpetdl_P1_HVfylKq6z9qFijRzKJtFiLinY2urIeMRFBTG5-n_KleGHIHi4PsvHjSNZmyGhzC3jzpbPjb3X7wDWeLQoxvEWSOsYYedBEKnAE" id="315" name="Google Shape;315;p31"/>
          <p:cNvPicPr preferRelativeResize="0"/>
          <p:nvPr/>
        </p:nvPicPr>
        <p:blipFill rotWithShape="1">
          <a:blip r:embed="rId3">
            <a:alphaModFix/>
          </a:blip>
          <a:srcRect b="0" l="0" r="0" t="0"/>
          <a:stretch/>
        </p:blipFill>
        <p:spPr>
          <a:xfrm>
            <a:off x="8628185" y="44814"/>
            <a:ext cx="3035140" cy="227635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32"/>
          <p:cNvSpPr txBox="1"/>
          <p:nvPr>
            <p:ph type="title"/>
          </p:nvPr>
        </p:nvSpPr>
        <p:spPr>
          <a:xfrm>
            <a:off x="2560319" y="112542"/>
            <a:ext cx="8793479" cy="1976638"/>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None/>
            </a:pPr>
            <a:br>
              <a:rPr lang="en-US"/>
            </a:br>
            <a:br>
              <a:rPr lang="en-US"/>
            </a:br>
            <a:r>
              <a:rPr lang="en-US"/>
              <a:t>General Education Area B </a:t>
            </a:r>
            <a:br>
              <a:rPr lang="en-US"/>
            </a:br>
            <a:r>
              <a:rPr lang="en-US"/>
              <a:t>Social and Behavioral Sciences</a:t>
            </a:r>
            <a:br>
              <a:rPr lang="en-US"/>
            </a:br>
            <a:br>
              <a:rPr lang="en-US"/>
            </a:br>
            <a:endParaRPr/>
          </a:p>
        </p:txBody>
      </p:sp>
      <p:sp>
        <p:nvSpPr>
          <p:cNvPr id="323" name="Google Shape;323;p32"/>
          <p:cNvSpPr txBox="1"/>
          <p:nvPr>
            <p:ph idx="1" type="body"/>
          </p:nvPr>
        </p:nvSpPr>
        <p:spPr>
          <a:xfrm>
            <a:off x="829994" y="2391508"/>
            <a:ext cx="10523806" cy="3840479"/>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404040"/>
              </a:buClr>
              <a:buSzPts val="1800"/>
              <a:buFont typeface="Arial"/>
              <a:buNone/>
            </a:pPr>
            <a:r>
              <a:rPr b="1" lang="en-US" sz="1800"/>
              <a:t>Example: Culinary Arts/Food Production</a:t>
            </a:r>
            <a:endParaRPr sz="1800"/>
          </a:p>
          <a:p>
            <a:pPr indent="0" lvl="0" marL="0" marR="0" rtl="0" algn="l">
              <a:lnSpc>
                <a:spcPct val="90000"/>
              </a:lnSpc>
              <a:spcBef>
                <a:spcPts val="1000"/>
              </a:spcBef>
              <a:spcAft>
                <a:spcPts val="0"/>
              </a:spcAft>
              <a:buClr>
                <a:srgbClr val="404040"/>
              </a:buClr>
              <a:buSzPts val="1800"/>
              <a:buFont typeface="Arial"/>
              <a:buNone/>
            </a:pPr>
            <a:r>
              <a:rPr lang="en-US" sz="1800"/>
              <a:t>A chef or culinary artist works within varied ethnic foods and understands and applies an understanding of foods and culture as well as historical food trends</a:t>
            </a:r>
            <a:br>
              <a:rPr lang="en-US" sz="1800"/>
            </a:br>
            <a:br>
              <a:rPr lang="en-US" sz="1800"/>
            </a:br>
            <a:r>
              <a:rPr b="1" lang="en-US" sz="1800"/>
              <a:t>Purpose for Including One Course in Social and Behavioral Sciences for GE</a:t>
            </a:r>
            <a:endParaRPr sz="1800"/>
          </a:p>
          <a:p>
            <a:pPr indent="-285750" lvl="0" marL="285750" rtl="0" algn="l">
              <a:lnSpc>
                <a:spcPct val="90000"/>
              </a:lnSpc>
              <a:spcBef>
                <a:spcPts val="1000"/>
              </a:spcBef>
              <a:spcAft>
                <a:spcPts val="0"/>
              </a:spcAft>
              <a:buClr>
                <a:srgbClr val="404040"/>
              </a:buClr>
              <a:buSzPts val="1800"/>
              <a:buFont typeface="Arial"/>
              <a:buChar char="•"/>
            </a:pPr>
            <a:r>
              <a:rPr lang="en-US" sz="1800"/>
              <a:t>For students to develop an awareness of the methods of inquiry used by the social and behavioral sciences.</a:t>
            </a:r>
            <a:endParaRPr/>
          </a:p>
          <a:p>
            <a:pPr indent="-285750" lvl="0" marL="285750" rtl="0" algn="l">
              <a:lnSpc>
                <a:spcPct val="90000"/>
              </a:lnSpc>
              <a:spcBef>
                <a:spcPts val="1000"/>
              </a:spcBef>
              <a:spcAft>
                <a:spcPts val="0"/>
              </a:spcAft>
              <a:buClr>
                <a:srgbClr val="404040"/>
              </a:buClr>
              <a:buSzPts val="1800"/>
              <a:buFont typeface="Arial"/>
              <a:buChar char="•"/>
            </a:pPr>
            <a:r>
              <a:rPr lang="en-US" sz="1800"/>
              <a:t>To stimulate students’ critical thinking about ways people act or have acted in response to their societies</a:t>
            </a:r>
            <a:endParaRPr/>
          </a:p>
          <a:p>
            <a:pPr indent="-285750" lvl="0" marL="285750" rtl="0" algn="l">
              <a:lnSpc>
                <a:spcPct val="90000"/>
              </a:lnSpc>
              <a:spcBef>
                <a:spcPts val="1000"/>
              </a:spcBef>
              <a:spcAft>
                <a:spcPts val="0"/>
              </a:spcAft>
              <a:buClr>
                <a:srgbClr val="404040"/>
              </a:buClr>
              <a:buSzPts val="1800"/>
              <a:buFont typeface="Arial"/>
              <a:buChar char="•"/>
            </a:pPr>
            <a:r>
              <a:rPr lang="en-US" sz="1800"/>
              <a:t>To promote students’ appreciation of how societies and social subgroups operate</a:t>
            </a:r>
            <a:endParaRPr/>
          </a:p>
          <a:p>
            <a:pPr indent="-285750" lvl="0" marL="285750" rtl="0" algn="l">
              <a:lnSpc>
                <a:spcPct val="90000"/>
              </a:lnSpc>
              <a:spcBef>
                <a:spcPts val="1000"/>
              </a:spcBef>
              <a:spcAft>
                <a:spcPts val="0"/>
              </a:spcAft>
              <a:buClr>
                <a:srgbClr val="404040"/>
              </a:buClr>
              <a:buSzPts val="1800"/>
              <a:buFont typeface="Arial"/>
              <a:buChar char="•"/>
            </a:pPr>
            <a:r>
              <a:rPr lang="en-US" sz="1800"/>
              <a:t>To develop or promote a students’ understanding and appreciation of ethnic groups (Title 5 §55063 (b)(2) requires a course in Ethnic Studies. It is most likely met through the course/experience/ability counted in Area B or Area C)</a:t>
            </a:r>
            <a:endParaRPr/>
          </a:p>
          <a:p>
            <a:pPr indent="0" lvl="0" marL="0" marR="0" rtl="0" algn="l">
              <a:lnSpc>
                <a:spcPct val="90000"/>
              </a:lnSpc>
              <a:spcBef>
                <a:spcPts val="1000"/>
              </a:spcBef>
              <a:spcAft>
                <a:spcPts val="0"/>
              </a:spcAft>
              <a:buClr>
                <a:srgbClr val="404040"/>
              </a:buClr>
              <a:buSzPts val="2400"/>
              <a:buFont typeface="Arial"/>
              <a:buNone/>
            </a:pPr>
            <a:r>
              <a:t/>
            </a:r>
            <a:endParaRPr/>
          </a:p>
        </p:txBody>
      </p:sp>
      <p:sp>
        <p:nvSpPr>
          <p:cNvPr id="324" name="Google Shape;324;p32"/>
          <p:cNvSpPr txBox="1"/>
          <p:nvPr>
            <p:ph idx="12" type="sldNum"/>
          </p:nvPr>
        </p:nvSpPr>
        <p:spPr>
          <a:xfrm>
            <a:off x="10437813" y="6356350"/>
            <a:ext cx="915987" cy="365125"/>
          </a:xfrm>
          <a:prstGeom prst="rect">
            <a:avLst/>
          </a:prstGeom>
          <a:noFill/>
          <a:ln>
            <a:noFill/>
          </a:ln>
        </p:spPr>
        <p:txBody>
          <a:bodyPr anchorCtr="0" anchor="ctr" bIns="45700" lIns="91425" spcFirstLastPara="1" rIns="0"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https://lh3.googleusercontent.com/m9tjm-JU61z7p3gJlps8wiMS8LTnjqdof543mYWwJ-xzqOwIE8P-ns7UMUipVJQ5gDVqYu7awa5qYdlvug56PwOtd50nK53yTvq3PRquCM2w9oRVCdFDUeFt-7GyTkyZHrK2fjQ" id="325" name="Google Shape;325;p32"/>
          <p:cNvPicPr preferRelativeResize="0"/>
          <p:nvPr/>
        </p:nvPicPr>
        <p:blipFill rotWithShape="1">
          <a:blip r:embed="rId3">
            <a:alphaModFix/>
          </a:blip>
          <a:srcRect b="0" l="0" r="0" t="0"/>
          <a:stretch/>
        </p:blipFill>
        <p:spPr>
          <a:xfrm>
            <a:off x="8585982" y="0"/>
            <a:ext cx="3118338" cy="2338754"/>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33"/>
          <p:cNvSpPr txBox="1"/>
          <p:nvPr>
            <p:ph type="title"/>
          </p:nvPr>
        </p:nvSpPr>
        <p:spPr>
          <a:xfrm>
            <a:off x="2560319" y="403412"/>
            <a:ext cx="8793479" cy="1685768"/>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None/>
            </a:pPr>
            <a:r>
              <a:rPr lang="en-US"/>
              <a:t>General Education Area C </a:t>
            </a:r>
            <a:br>
              <a:rPr lang="en-US"/>
            </a:br>
            <a:r>
              <a:rPr lang="en-US"/>
              <a:t>Humanities</a:t>
            </a:r>
            <a:endParaRPr/>
          </a:p>
        </p:txBody>
      </p:sp>
      <p:sp>
        <p:nvSpPr>
          <p:cNvPr id="333" name="Google Shape;333;p33"/>
          <p:cNvSpPr txBox="1"/>
          <p:nvPr>
            <p:ph idx="1" type="body"/>
          </p:nvPr>
        </p:nvSpPr>
        <p:spPr>
          <a:xfrm>
            <a:off x="829994" y="2447778"/>
            <a:ext cx="10523806" cy="3784209"/>
          </a:xfrm>
          <a:prstGeom prst="rect">
            <a:avLst/>
          </a:prstGeom>
          <a:noFill/>
          <a:ln>
            <a:noFill/>
          </a:ln>
        </p:spPr>
        <p:txBody>
          <a:bodyPr anchorCtr="0" anchor="t" bIns="45700" lIns="91425" spcFirstLastPara="1" rIns="91425" wrap="square" tIns="45700">
            <a:noAutofit/>
          </a:bodyPr>
          <a:lstStyle/>
          <a:p>
            <a:pPr indent="-171450" lvl="0" marL="285750" rtl="0" algn="l">
              <a:lnSpc>
                <a:spcPct val="90000"/>
              </a:lnSpc>
              <a:spcBef>
                <a:spcPts val="0"/>
              </a:spcBef>
              <a:spcAft>
                <a:spcPts val="0"/>
              </a:spcAft>
              <a:buClr>
                <a:srgbClr val="404040"/>
              </a:buClr>
              <a:buSzPts val="1800"/>
              <a:buFont typeface="Arial"/>
              <a:buNone/>
            </a:pPr>
            <a:r>
              <a:t/>
            </a:r>
            <a:endParaRPr sz="1800"/>
          </a:p>
          <a:p>
            <a:pPr indent="-285750" lvl="0" marL="285750" rtl="0" algn="l">
              <a:lnSpc>
                <a:spcPct val="90000"/>
              </a:lnSpc>
              <a:spcBef>
                <a:spcPts val="1000"/>
              </a:spcBef>
              <a:spcAft>
                <a:spcPts val="0"/>
              </a:spcAft>
              <a:buClr>
                <a:srgbClr val="404040"/>
              </a:buClr>
              <a:buSzPts val="1800"/>
              <a:buFont typeface="Arial"/>
              <a:buChar char="•"/>
            </a:pPr>
            <a:r>
              <a:rPr lang="en-US" sz="1800"/>
              <a:t>Certified Funeral Service Practitioners complete</a:t>
            </a:r>
            <a:endParaRPr/>
          </a:p>
          <a:p>
            <a:pPr indent="-285750" lvl="0" marL="285750" rtl="0" algn="l">
              <a:lnSpc>
                <a:spcPct val="90000"/>
              </a:lnSpc>
              <a:spcBef>
                <a:spcPts val="1000"/>
              </a:spcBef>
              <a:spcAft>
                <a:spcPts val="0"/>
              </a:spcAft>
              <a:buClr>
                <a:srgbClr val="404040"/>
              </a:buClr>
              <a:buSzPts val="1800"/>
              <a:buFont typeface="Arial"/>
              <a:buChar char="•"/>
            </a:pPr>
            <a:r>
              <a:rPr lang="en-US" sz="1800"/>
              <a:t>Celebrant training to develop an awareness of traditions of different cultures and religions</a:t>
            </a:r>
            <a:endParaRPr/>
          </a:p>
          <a:p>
            <a:pPr indent="0" lvl="0" marL="0" marR="0" rtl="0" algn="l">
              <a:lnSpc>
                <a:spcPct val="90000"/>
              </a:lnSpc>
              <a:spcBef>
                <a:spcPts val="1000"/>
              </a:spcBef>
              <a:spcAft>
                <a:spcPts val="0"/>
              </a:spcAft>
              <a:buClr>
                <a:srgbClr val="404040"/>
              </a:buClr>
              <a:buSzPts val="1800"/>
              <a:buFont typeface="Arial"/>
              <a:buNone/>
            </a:pPr>
            <a:br>
              <a:rPr lang="en-US" sz="1800"/>
            </a:br>
            <a:br>
              <a:rPr lang="en-US" sz="1800"/>
            </a:br>
            <a:r>
              <a:rPr b="1" lang="en-US" sz="1800"/>
              <a:t>Purpose for Including One Course in Humanities for GE</a:t>
            </a:r>
            <a:endParaRPr sz="1800"/>
          </a:p>
          <a:p>
            <a:pPr indent="-285750" lvl="0" marL="285750" rtl="0" algn="l">
              <a:lnSpc>
                <a:spcPct val="90000"/>
              </a:lnSpc>
              <a:spcBef>
                <a:spcPts val="1000"/>
              </a:spcBef>
              <a:spcAft>
                <a:spcPts val="0"/>
              </a:spcAft>
              <a:buClr>
                <a:srgbClr val="404040"/>
              </a:buClr>
              <a:buSzPts val="1800"/>
              <a:buFont typeface="Arial"/>
              <a:buChar char="•"/>
            </a:pPr>
            <a:r>
              <a:rPr lang="en-US" sz="1800"/>
              <a:t>For students to develop an awareness of the way in which people throughout the ages and in different cultures have responded to themselves and the world around them in artistic and cultural creations.</a:t>
            </a:r>
            <a:endParaRPr/>
          </a:p>
          <a:p>
            <a:pPr indent="-285750" lvl="0" marL="285750" rtl="0" algn="l">
              <a:lnSpc>
                <a:spcPct val="90000"/>
              </a:lnSpc>
              <a:spcBef>
                <a:spcPts val="1000"/>
              </a:spcBef>
              <a:spcAft>
                <a:spcPts val="0"/>
              </a:spcAft>
              <a:buClr>
                <a:srgbClr val="404040"/>
              </a:buClr>
              <a:buSzPts val="1800"/>
              <a:buFont typeface="Arial"/>
              <a:buChar char="•"/>
            </a:pPr>
            <a:r>
              <a:rPr lang="en-US" sz="1800"/>
              <a:t>For students to develop or demonstrate aesthetic understanding and an ability to make value judgements.</a:t>
            </a:r>
            <a:endParaRPr/>
          </a:p>
          <a:p>
            <a:pPr indent="-285750" lvl="0" marL="285750" rtl="0" algn="l">
              <a:lnSpc>
                <a:spcPct val="90000"/>
              </a:lnSpc>
              <a:spcBef>
                <a:spcPts val="1000"/>
              </a:spcBef>
              <a:spcAft>
                <a:spcPts val="0"/>
              </a:spcAft>
              <a:buClr>
                <a:srgbClr val="404040"/>
              </a:buClr>
              <a:buSzPts val="1800"/>
              <a:buFont typeface="Arial"/>
              <a:buChar char="•"/>
            </a:pPr>
            <a:r>
              <a:rPr lang="en-US" sz="1800"/>
              <a:t>To promote a students’ understanding and appreciation of ethnic groups (Title 5 §55063 (b)(2) requires a course in Ethnic Studies. It is most likely met through the course/experience/ability counted in Area B or Area C)</a:t>
            </a:r>
            <a:endParaRPr/>
          </a:p>
          <a:p>
            <a:pPr indent="0" lvl="0" marL="0" marR="0" rtl="0" algn="l">
              <a:lnSpc>
                <a:spcPct val="90000"/>
              </a:lnSpc>
              <a:spcBef>
                <a:spcPts val="1000"/>
              </a:spcBef>
              <a:spcAft>
                <a:spcPts val="0"/>
              </a:spcAft>
              <a:buClr>
                <a:srgbClr val="404040"/>
              </a:buClr>
              <a:buSzPts val="2400"/>
              <a:buFont typeface="Arial"/>
              <a:buNone/>
            </a:pPr>
            <a:r>
              <a:t/>
            </a:r>
            <a:endParaRPr/>
          </a:p>
        </p:txBody>
      </p:sp>
      <p:sp>
        <p:nvSpPr>
          <p:cNvPr id="334" name="Google Shape;334;p33"/>
          <p:cNvSpPr txBox="1"/>
          <p:nvPr>
            <p:ph idx="12" type="sldNum"/>
          </p:nvPr>
        </p:nvSpPr>
        <p:spPr>
          <a:xfrm>
            <a:off x="10437813" y="6356350"/>
            <a:ext cx="915987" cy="365125"/>
          </a:xfrm>
          <a:prstGeom prst="rect">
            <a:avLst/>
          </a:prstGeom>
          <a:noFill/>
          <a:ln>
            <a:noFill/>
          </a:ln>
        </p:spPr>
        <p:txBody>
          <a:bodyPr anchorCtr="0" anchor="ctr" bIns="45700" lIns="91425" spcFirstLastPara="1" rIns="0"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335" name="Google Shape;335;p33"/>
          <p:cNvPicPr preferRelativeResize="0"/>
          <p:nvPr/>
        </p:nvPicPr>
        <p:blipFill rotWithShape="1">
          <a:blip r:embed="rId3">
            <a:alphaModFix/>
          </a:blip>
          <a:srcRect b="0" l="0" r="0" t="0"/>
          <a:stretch/>
        </p:blipFill>
        <p:spPr>
          <a:xfrm>
            <a:off x="6403721" y="1866826"/>
            <a:ext cx="3304969" cy="1161903"/>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34"/>
          <p:cNvSpPr txBox="1"/>
          <p:nvPr>
            <p:ph type="title"/>
          </p:nvPr>
        </p:nvSpPr>
        <p:spPr>
          <a:xfrm>
            <a:off x="2560319" y="403412"/>
            <a:ext cx="8793479" cy="1685768"/>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None/>
            </a:pPr>
            <a:r>
              <a:rPr lang="en-US"/>
              <a:t>General Education Area D.1. </a:t>
            </a:r>
            <a:br>
              <a:rPr lang="en-US"/>
            </a:br>
            <a:r>
              <a:rPr lang="en-US"/>
              <a:t>Language and Rationality: </a:t>
            </a:r>
            <a:br>
              <a:rPr lang="en-US"/>
            </a:br>
            <a:r>
              <a:rPr lang="en-US"/>
              <a:t>English Composition</a:t>
            </a:r>
            <a:endParaRPr/>
          </a:p>
        </p:txBody>
      </p:sp>
      <p:sp>
        <p:nvSpPr>
          <p:cNvPr id="343" name="Google Shape;343;p34"/>
          <p:cNvSpPr txBox="1"/>
          <p:nvPr>
            <p:ph idx="1" type="body"/>
          </p:nvPr>
        </p:nvSpPr>
        <p:spPr>
          <a:xfrm>
            <a:off x="829994" y="2405576"/>
            <a:ext cx="10523806" cy="4178104"/>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404040"/>
              </a:buClr>
              <a:buSzPts val="2000"/>
              <a:buFont typeface="Arial"/>
              <a:buNone/>
            </a:pPr>
            <a:r>
              <a:rPr b="1" lang="en-US" sz="2000"/>
              <a:t>Example: Any Discipline</a:t>
            </a:r>
            <a:endParaRPr sz="2000"/>
          </a:p>
          <a:p>
            <a:pPr indent="-342900" lvl="0" marL="342900" rtl="0" algn="l">
              <a:lnSpc>
                <a:spcPct val="90000"/>
              </a:lnSpc>
              <a:spcBef>
                <a:spcPts val="1000"/>
              </a:spcBef>
              <a:spcAft>
                <a:spcPts val="0"/>
              </a:spcAft>
              <a:buClr>
                <a:srgbClr val="404040"/>
              </a:buClr>
              <a:buSzPts val="2000"/>
              <a:buFont typeface="Arial"/>
              <a:buChar char="•"/>
            </a:pPr>
            <a:r>
              <a:rPr lang="en-US" sz="2000"/>
              <a:t>Publishing a peer-reviewed article</a:t>
            </a:r>
            <a:endParaRPr/>
          </a:p>
          <a:p>
            <a:pPr indent="-342900" lvl="0" marL="342900" rtl="0" algn="l">
              <a:lnSpc>
                <a:spcPct val="90000"/>
              </a:lnSpc>
              <a:spcBef>
                <a:spcPts val="1000"/>
              </a:spcBef>
              <a:spcAft>
                <a:spcPts val="0"/>
              </a:spcAft>
              <a:buClr>
                <a:srgbClr val="404040"/>
              </a:buClr>
              <a:buSzPts val="2000"/>
              <a:buFont typeface="Arial"/>
              <a:buChar char="•"/>
            </a:pPr>
            <a:r>
              <a:rPr lang="en-US" sz="2000"/>
              <a:t>Writing of a market, technical or sales report or manual, or writing of a similar document within the work environment</a:t>
            </a:r>
            <a:endParaRPr/>
          </a:p>
          <a:p>
            <a:pPr indent="0" lvl="0" marL="0" marR="0" rtl="0" algn="l">
              <a:lnSpc>
                <a:spcPct val="90000"/>
              </a:lnSpc>
              <a:spcBef>
                <a:spcPts val="1000"/>
              </a:spcBef>
              <a:spcAft>
                <a:spcPts val="0"/>
              </a:spcAft>
              <a:buClr>
                <a:srgbClr val="404040"/>
              </a:buClr>
              <a:buSzPts val="2000"/>
              <a:buFont typeface="Arial"/>
              <a:buNone/>
            </a:pPr>
            <a:br>
              <a:rPr lang="en-US" sz="2000"/>
            </a:br>
            <a:r>
              <a:rPr b="1" lang="en-US" sz="2000"/>
              <a:t>Purpose for Including English Competency and One Course in Language and Rationality: English Composition for General Education</a:t>
            </a:r>
            <a:endParaRPr sz="2000"/>
          </a:p>
          <a:p>
            <a:pPr indent="-342900" lvl="0" marL="342900" rtl="0" algn="l">
              <a:lnSpc>
                <a:spcPct val="90000"/>
              </a:lnSpc>
              <a:spcBef>
                <a:spcPts val="1000"/>
              </a:spcBef>
              <a:spcAft>
                <a:spcPts val="0"/>
              </a:spcAft>
              <a:buClr>
                <a:srgbClr val="404040"/>
              </a:buClr>
              <a:buSzPts val="2000"/>
              <a:buFont typeface="Arial"/>
              <a:buChar char="•"/>
            </a:pPr>
            <a:r>
              <a:rPr lang="en-US" sz="2000"/>
              <a:t>For students to develop the principles and applications of language toward logical thought, clear and precise written expression and critical evaluation of written communication in whatever symbol system the student uses.</a:t>
            </a:r>
            <a:endParaRPr/>
          </a:p>
          <a:p>
            <a:pPr indent="-342900" lvl="0" marL="342900" rtl="0" algn="l">
              <a:lnSpc>
                <a:spcPct val="90000"/>
              </a:lnSpc>
              <a:spcBef>
                <a:spcPts val="1000"/>
              </a:spcBef>
              <a:spcAft>
                <a:spcPts val="0"/>
              </a:spcAft>
              <a:buClr>
                <a:srgbClr val="404040"/>
              </a:buClr>
              <a:buSzPts val="2000"/>
              <a:buFont typeface="Arial"/>
              <a:buChar char="•"/>
            </a:pPr>
            <a:r>
              <a:rPr lang="en-US" sz="2000"/>
              <a:t>For students to develop expository and argumentative writing skills (English Composition)</a:t>
            </a:r>
            <a:endParaRPr/>
          </a:p>
          <a:p>
            <a:pPr indent="0" lvl="0" marL="0" marR="0" rtl="0" algn="l">
              <a:lnSpc>
                <a:spcPct val="90000"/>
              </a:lnSpc>
              <a:spcBef>
                <a:spcPts val="1000"/>
              </a:spcBef>
              <a:spcAft>
                <a:spcPts val="0"/>
              </a:spcAft>
              <a:buClr>
                <a:srgbClr val="404040"/>
              </a:buClr>
              <a:buSzPts val="2400"/>
              <a:buFont typeface="Arial"/>
              <a:buNone/>
            </a:pPr>
            <a:r>
              <a:t/>
            </a:r>
            <a:endParaRPr/>
          </a:p>
        </p:txBody>
      </p:sp>
      <p:sp>
        <p:nvSpPr>
          <p:cNvPr id="344" name="Google Shape;344;p34"/>
          <p:cNvSpPr txBox="1"/>
          <p:nvPr>
            <p:ph idx="12" type="sldNum"/>
          </p:nvPr>
        </p:nvSpPr>
        <p:spPr>
          <a:xfrm>
            <a:off x="10437813" y="6356350"/>
            <a:ext cx="915987" cy="365125"/>
          </a:xfrm>
          <a:prstGeom prst="rect">
            <a:avLst/>
          </a:prstGeom>
          <a:noFill/>
          <a:ln>
            <a:noFill/>
          </a:ln>
        </p:spPr>
        <p:txBody>
          <a:bodyPr anchorCtr="0" anchor="ctr" bIns="45700" lIns="91425" spcFirstLastPara="1" rIns="0"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https://lh3.googleusercontent.com/pIdunDOK3q18IFHsg5tc11IMVoLIkSKj297NoTPgowrlitb7OYF0TFBRpMYr9on-ULJ7eiz3LTE2GPVclW5HnFp8uKef-vc2SldSQVJnnmwOoxUf-7uWzaqf4zMKkuDSdRUkoT4" id="345" name="Google Shape;345;p34"/>
          <p:cNvPicPr preferRelativeResize="0"/>
          <p:nvPr/>
        </p:nvPicPr>
        <p:blipFill rotWithShape="1">
          <a:blip r:embed="rId3">
            <a:alphaModFix/>
          </a:blip>
          <a:srcRect b="0" l="0" r="0" t="0"/>
          <a:stretch/>
        </p:blipFill>
        <p:spPr>
          <a:xfrm>
            <a:off x="9242475" y="0"/>
            <a:ext cx="2011680" cy="236982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35"/>
          <p:cNvSpPr txBox="1"/>
          <p:nvPr>
            <p:ph type="title"/>
          </p:nvPr>
        </p:nvSpPr>
        <p:spPr>
          <a:xfrm>
            <a:off x="2560319" y="403412"/>
            <a:ext cx="8793479" cy="1685768"/>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None/>
            </a:pPr>
            <a:r>
              <a:rPr lang="en-US"/>
              <a:t>General Education Area D.2. </a:t>
            </a:r>
            <a:br>
              <a:rPr lang="en-US"/>
            </a:br>
            <a:r>
              <a:rPr lang="en-US"/>
              <a:t>Language &amp; Rationality: </a:t>
            </a:r>
            <a:br>
              <a:rPr lang="en-US"/>
            </a:br>
            <a:r>
              <a:rPr lang="en-US"/>
              <a:t>Communication &amp; Analytical </a:t>
            </a:r>
            <a:br>
              <a:rPr lang="en-US"/>
            </a:br>
            <a:r>
              <a:rPr lang="en-US"/>
              <a:t>Thinking</a:t>
            </a:r>
            <a:endParaRPr/>
          </a:p>
        </p:txBody>
      </p:sp>
      <p:sp>
        <p:nvSpPr>
          <p:cNvPr id="353" name="Google Shape;353;p35"/>
          <p:cNvSpPr txBox="1"/>
          <p:nvPr>
            <p:ph idx="1" type="body"/>
          </p:nvPr>
        </p:nvSpPr>
        <p:spPr>
          <a:xfrm>
            <a:off x="829994" y="2489982"/>
            <a:ext cx="10523806" cy="4107766"/>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404040"/>
              </a:buClr>
              <a:buSzPts val="2000"/>
              <a:buFont typeface="Arial"/>
              <a:buNone/>
            </a:pPr>
            <a:r>
              <a:rPr b="1" lang="en-US" sz="2000"/>
              <a:t>Example: Automotive Technology</a:t>
            </a:r>
            <a:endParaRPr sz="2000"/>
          </a:p>
          <a:p>
            <a:pPr indent="0" lvl="0" marL="0" marR="0" rtl="0" algn="l">
              <a:lnSpc>
                <a:spcPct val="90000"/>
              </a:lnSpc>
              <a:spcBef>
                <a:spcPts val="1000"/>
              </a:spcBef>
              <a:spcAft>
                <a:spcPts val="0"/>
              </a:spcAft>
              <a:buClr>
                <a:srgbClr val="404040"/>
              </a:buClr>
              <a:buSzPts val="2000"/>
              <a:buFont typeface="Arial"/>
              <a:buNone/>
            </a:pPr>
            <a:r>
              <a:rPr lang="en-US" sz="2000"/>
              <a:t>A licensed automotive technician must use mathematical skills to manage and calculate ratios, measurements, comparisons, and specifications related to investigation of problems; may also use mathematical skills and reasoning to machine parts and tools to exact specification.</a:t>
            </a:r>
            <a:endParaRPr/>
          </a:p>
          <a:p>
            <a:pPr indent="0" lvl="0" marL="0" marR="0" rtl="0" algn="l">
              <a:lnSpc>
                <a:spcPct val="90000"/>
              </a:lnSpc>
              <a:spcBef>
                <a:spcPts val="1000"/>
              </a:spcBef>
              <a:spcAft>
                <a:spcPts val="0"/>
              </a:spcAft>
              <a:buClr>
                <a:srgbClr val="404040"/>
              </a:buClr>
              <a:buSzPts val="2000"/>
              <a:buFont typeface="Arial"/>
              <a:buNone/>
            </a:pPr>
            <a:r>
              <a:t/>
            </a:r>
            <a:endParaRPr sz="2000"/>
          </a:p>
          <a:p>
            <a:pPr indent="0" lvl="0" marL="0" marR="0" rtl="0" algn="l">
              <a:lnSpc>
                <a:spcPct val="90000"/>
              </a:lnSpc>
              <a:spcBef>
                <a:spcPts val="1000"/>
              </a:spcBef>
              <a:spcAft>
                <a:spcPts val="0"/>
              </a:spcAft>
              <a:buClr>
                <a:srgbClr val="404040"/>
              </a:buClr>
              <a:buSzPts val="2000"/>
              <a:buFont typeface="Arial"/>
              <a:buNone/>
            </a:pPr>
            <a:r>
              <a:rPr b="1" lang="en-US" sz="2000"/>
              <a:t>Purpose for Including One Course in Language and Rationality for General Education</a:t>
            </a:r>
            <a:endParaRPr/>
          </a:p>
          <a:p>
            <a:pPr indent="-342900" lvl="0" marL="342900" rtl="0" algn="l">
              <a:lnSpc>
                <a:spcPct val="90000"/>
              </a:lnSpc>
              <a:spcBef>
                <a:spcPts val="1000"/>
              </a:spcBef>
              <a:spcAft>
                <a:spcPts val="0"/>
              </a:spcAft>
              <a:buClr>
                <a:srgbClr val="404040"/>
              </a:buClr>
              <a:buSzPts val="2000"/>
              <a:buFont typeface="Arial"/>
              <a:buChar char="•"/>
            </a:pPr>
            <a:r>
              <a:rPr lang="en-US" sz="2000"/>
              <a:t>For students to demonstrate competence in mathematics at a level equivalent to intermediate algebra</a:t>
            </a:r>
            <a:endParaRPr/>
          </a:p>
          <a:p>
            <a:pPr indent="-342900" lvl="0" marL="342900" rtl="0" algn="l">
              <a:lnSpc>
                <a:spcPct val="90000"/>
              </a:lnSpc>
              <a:spcBef>
                <a:spcPts val="1000"/>
              </a:spcBef>
              <a:spcAft>
                <a:spcPts val="0"/>
              </a:spcAft>
              <a:buClr>
                <a:srgbClr val="404040"/>
              </a:buClr>
              <a:buSzPts val="2000"/>
              <a:buFont typeface="Arial"/>
              <a:buChar char="•"/>
            </a:pPr>
            <a:r>
              <a:rPr lang="en-US" sz="2000"/>
              <a:t>For students to develop oral communication and analytical thinking skills</a:t>
            </a:r>
            <a:endParaRPr/>
          </a:p>
          <a:p>
            <a:pPr indent="-342900" lvl="0" marL="342900" rtl="0" algn="l">
              <a:lnSpc>
                <a:spcPct val="90000"/>
              </a:lnSpc>
              <a:spcBef>
                <a:spcPts val="1000"/>
              </a:spcBef>
              <a:spcAft>
                <a:spcPts val="0"/>
              </a:spcAft>
              <a:buClr>
                <a:srgbClr val="404040"/>
              </a:buClr>
              <a:buSzPts val="2000"/>
              <a:buFont typeface="Arial"/>
              <a:buChar char="•"/>
            </a:pPr>
            <a:r>
              <a:rPr lang="en-US" sz="2000"/>
              <a:t>For students to develop skills interpreting and assessing data and statistics to draw conclusions</a:t>
            </a:r>
            <a:r>
              <a:rPr lang="en-US"/>
              <a:t>. </a:t>
            </a:r>
            <a:endParaRPr/>
          </a:p>
          <a:p>
            <a:pPr indent="0" lvl="0" marL="0" marR="0" rtl="0" algn="l">
              <a:lnSpc>
                <a:spcPct val="90000"/>
              </a:lnSpc>
              <a:spcBef>
                <a:spcPts val="1000"/>
              </a:spcBef>
              <a:spcAft>
                <a:spcPts val="0"/>
              </a:spcAft>
              <a:buClr>
                <a:srgbClr val="404040"/>
              </a:buClr>
              <a:buSzPts val="2400"/>
              <a:buFont typeface="Arial"/>
              <a:buNone/>
            </a:pPr>
            <a:r>
              <a:t/>
            </a:r>
            <a:endParaRPr/>
          </a:p>
        </p:txBody>
      </p:sp>
      <p:sp>
        <p:nvSpPr>
          <p:cNvPr id="354" name="Google Shape;354;p35"/>
          <p:cNvSpPr txBox="1"/>
          <p:nvPr>
            <p:ph idx="12" type="sldNum"/>
          </p:nvPr>
        </p:nvSpPr>
        <p:spPr>
          <a:xfrm>
            <a:off x="10437813" y="6356350"/>
            <a:ext cx="915987" cy="365125"/>
          </a:xfrm>
          <a:prstGeom prst="rect">
            <a:avLst/>
          </a:prstGeom>
          <a:noFill/>
          <a:ln>
            <a:noFill/>
          </a:ln>
        </p:spPr>
        <p:txBody>
          <a:bodyPr anchorCtr="0" anchor="ctr" bIns="45700" lIns="91425" spcFirstLastPara="1" rIns="0"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https://lh5.googleusercontent.com/wtey_akUVYbPX1R2K3rKWzazjh9cMvcj2LB5OmxbM5nyL0t0dngExZIqpOpqJHMffDMN7kfqUJkhNEBK6xvO3AvyaeRKsyHhgWqhIn_76GFEPVvkMoCNKPEY66v2di8Akq9o9kA" id="355" name="Google Shape;355;p35"/>
          <p:cNvPicPr preferRelativeResize="0"/>
          <p:nvPr/>
        </p:nvPicPr>
        <p:blipFill rotWithShape="1">
          <a:blip r:embed="rId3">
            <a:alphaModFix/>
          </a:blip>
          <a:srcRect b="0" l="0" r="0" t="0"/>
          <a:stretch/>
        </p:blipFill>
        <p:spPr>
          <a:xfrm>
            <a:off x="8987543" y="0"/>
            <a:ext cx="2366255" cy="236625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36"/>
          <p:cNvSpPr txBox="1"/>
          <p:nvPr>
            <p:ph type="title"/>
          </p:nvPr>
        </p:nvSpPr>
        <p:spPr>
          <a:xfrm>
            <a:off x="2560319" y="403412"/>
            <a:ext cx="8793479" cy="1685768"/>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None/>
            </a:pPr>
            <a:r>
              <a:rPr lang="en-US"/>
              <a:t>Scenarios Breakout Activity:</a:t>
            </a:r>
            <a:endParaRPr/>
          </a:p>
        </p:txBody>
      </p:sp>
      <p:pic>
        <p:nvPicPr>
          <p:cNvPr id="363" name="Google Shape;363;p36"/>
          <p:cNvPicPr preferRelativeResize="0"/>
          <p:nvPr>
            <p:ph idx="1" type="body"/>
          </p:nvPr>
        </p:nvPicPr>
        <p:blipFill rotWithShape="1">
          <a:blip r:embed="rId3">
            <a:alphaModFix/>
          </a:blip>
          <a:srcRect b="0" l="0" r="0" t="0"/>
          <a:stretch/>
        </p:blipFill>
        <p:spPr>
          <a:xfrm>
            <a:off x="3115873" y="2368930"/>
            <a:ext cx="6564659" cy="4489069"/>
          </a:xfrm>
          <a:prstGeom prst="rect">
            <a:avLst/>
          </a:prstGeom>
          <a:noFill/>
          <a:ln>
            <a:noFill/>
          </a:ln>
        </p:spPr>
      </p:pic>
      <p:sp>
        <p:nvSpPr>
          <p:cNvPr id="364" name="Google Shape;364;p36"/>
          <p:cNvSpPr txBox="1"/>
          <p:nvPr>
            <p:ph idx="12" type="sldNum"/>
          </p:nvPr>
        </p:nvSpPr>
        <p:spPr>
          <a:xfrm>
            <a:off x="10437813" y="6356350"/>
            <a:ext cx="915987" cy="365125"/>
          </a:xfrm>
          <a:prstGeom prst="rect">
            <a:avLst/>
          </a:prstGeom>
          <a:noFill/>
          <a:ln>
            <a:noFill/>
          </a:ln>
        </p:spPr>
        <p:txBody>
          <a:bodyPr anchorCtr="0" anchor="ctr" bIns="45700" lIns="91425" spcFirstLastPara="1" rIns="0"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37"/>
          <p:cNvSpPr txBox="1"/>
          <p:nvPr>
            <p:ph type="title"/>
          </p:nvPr>
        </p:nvSpPr>
        <p:spPr>
          <a:xfrm>
            <a:off x="2560319" y="403412"/>
            <a:ext cx="8793479" cy="1685768"/>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None/>
            </a:pPr>
            <a:r>
              <a:rPr b="1" lang="en-US"/>
              <a:t>Tanisha, Diesel Mechanics</a:t>
            </a:r>
            <a:br>
              <a:rPr lang="en-US"/>
            </a:br>
            <a:endParaRPr/>
          </a:p>
        </p:txBody>
      </p:sp>
      <p:sp>
        <p:nvSpPr>
          <p:cNvPr id="372" name="Google Shape;372;p37"/>
          <p:cNvSpPr txBox="1"/>
          <p:nvPr>
            <p:ph idx="1" type="body"/>
          </p:nvPr>
        </p:nvSpPr>
        <p:spPr>
          <a:xfrm>
            <a:off x="1042736" y="2358190"/>
            <a:ext cx="10523622" cy="449981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404040"/>
              </a:buClr>
              <a:buSzPts val="2300"/>
              <a:buFont typeface="Arial"/>
              <a:buNone/>
            </a:pPr>
            <a:r>
              <a:rPr lang="en-US" sz="2300"/>
              <a:t>Tanisha is actively managing one of the largest diesel repair facilities in the region.  She has 15 years of experiences in diesel repair and maintains power plant certifications from Cummins, Detroit, Mack, Freightliner and Volvo.  Tanisha is considered one of the region’s most highly respected diesel repair experts.  Tanisha has extensive experience in training new mechanics and has established the first online, industry supported, professional development program in California for diesel professionals. Tanisha sits on the local college’s Green Diesel advisory board.  She also provides education at Statewide training events, speaks at a statewide manufacturer’s conference and hires about 35% of the local program graduates.  Tanisha ensures that her employer strongly supports CTE pathway efforts at several inner city high schools. Tanisha has been recognized by the High School Board of Trustees for her work with non-traditional students. Tanisha has a high school and certification from a private trade school. </a:t>
            </a:r>
            <a:endParaRPr/>
          </a:p>
          <a:p>
            <a:pPr indent="0" lvl="0" marL="0" marR="0" rtl="0" algn="l">
              <a:lnSpc>
                <a:spcPct val="90000"/>
              </a:lnSpc>
              <a:spcBef>
                <a:spcPts val="1000"/>
              </a:spcBef>
              <a:spcAft>
                <a:spcPts val="0"/>
              </a:spcAft>
              <a:buClr>
                <a:srgbClr val="404040"/>
              </a:buClr>
              <a:buSzPts val="2400"/>
              <a:buFont typeface="Arial"/>
              <a:buNone/>
            </a:pPr>
            <a:br>
              <a:rPr lang="en-US"/>
            </a:b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38"/>
          <p:cNvSpPr txBox="1"/>
          <p:nvPr>
            <p:ph type="title"/>
          </p:nvPr>
        </p:nvSpPr>
        <p:spPr>
          <a:xfrm>
            <a:off x="2560319" y="403412"/>
            <a:ext cx="8793479" cy="1685768"/>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None/>
            </a:pPr>
            <a:r>
              <a:t/>
            </a:r>
            <a:endParaRPr/>
          </a:p>
        </p:txBody>
      </p:sp>
      <p:sp>
        <p:nvSpPr>
          <p:cNvPr id="380" name="Google Shape;380;p38"/>
          <p:cNvSpPr txBox="1"/>
          <p:nvPr>
            <p:ph idx="1" type="body"/>
          </p:nvPr>
        </p:nvSpPr>
        <p:spPr>
          <a:xfrm>
            <a:off x="829994" y="2454442"/>
            <a:ext cx="10523806" cy="377754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404040"/>
              </a:buClr>
              <a:buSzPts val="2400"/>
              <a:buFont typeface="Arial"/>
              <a:buNone/>
            </a:pPr>
            <a:r>
              <a:rPr lang="en-US"/>
              <a:t>What meets Area A Natural Sciences?</a:t>
            </a:r>
            <a:endParaRPr/>
          </a:p>
          <a:p>
            <a:pPr indent="0" lvl="0" marL="0" marR="0" rtl="0" algn="l">
              <a:lnSpc>
                <a:spcPct val="90000"/>
              </a:lnSpc>
              <a:spcBef>
                <a:spcPts val="1000"/>
              </a:spcBef>
              <a:spcAft>
                <a:spcPts val="0"/>
              </a:spcAft>
              <a:buClr>
                <a:srgbClr val="404040"/>
              </a:buClr>
              <a:buSzPts val="2400"/>
              <a:buFont typeface="Arial"/>
              <a:buNone/>
            </a:pPr>
            <a:r>
              <a:rPr lang="en-US"/>
              <a:t>What meets Area B Social and Behavioral Sciences</a:t>
            </a:r>
            <a:endParaRPr/>
          </a:p>
          <a:p>
            <a:pPr indent="0" lvl="0" marL="0" marR="0" rtl="0" algn="l">
              <a:lnSpc>
                <a:spcPct val="90000"/>
              </a:lnSpc>
              <a:spcBef>
                <a:spcPts val="1000"/>
              </a:spcBef>
              <a:spcAft>
                <a:spcPts val="0"/>
              </a:spcAft>
              <a:buClr>
                <a:srgbClr val="404040"/>
              </a:buClr>
              <a:buSzPts val="2400"/>
              <a:buFont typeface="Arial"/>
              <a:buNone/>
            </a:pPr>
            <a:r>
              <a:rPr lang="en-US"/>
              <a:t>What meets Area C Humanities</a:t>
            </a:r>
            <a:endParaRPr/>
          </a:p>
          <a:p>
            <a:pPr indent="0" lvl="0" marL="0" marR="0" rtl="0" algn="l">
              <a:lnSpc>
                <a:spcPct val="90000"/>
              </a:lnSpc>
              <a:spcBef>
                <a:spcPts val="1000"/>
              </a:spcBef>
              <a:spcAft>
                <a:spcPts val="0"/>
              </a:spcAft>
              <a:buClr>
                <a:srgbClr val="404040"/>
              </a:buClr>
              <a:buSzPts val="2400"/>
              <a:buFont typeface="Arial"/>
              <a:buNone/>
            </a:pPr>
            <a:r>
              <a:rPr lang="en-US"/>
              <a:t>What meets Area D1 English Composition?</a:t>
            </a:r>
            <a:endParaRPr/>
          </a:p>
          <a:p>
            <a:pPr indent="0" lvl="0" marL="0" marR="0" rtl="0" algn="l">
              <a:lnSpc>
                <a:spcPct val="90000"/>
              </a:lnSpc>
              <a:spcBef>
                <a:spcPts val="1000"/>
              </a:spcBef>
              <a:spcAft>
                <a:spcPts val="0"/>
              </a:spcAft>
              <a:buClr>
                <a:srgbClr val="404040"/>
              </a:buClr>
              <a:buSzPts val="2400"/>
              <a:buFont typeface="Arial"/>
              <a:buNone/>
            </a:pPr>
            <a:r>
              <a:rPr lang="en-US"/>
              <a:t>What meets Area D2 Communication &amp; Analytical Thinking (including Math competency?</a:t>
            </a:r>
            <a:endParaRPr/>
          </a:p>
          <a:p>
            <a:pPr indent="0" lvl="0" marL="0" marR="0" rtl="0" algn="l">
              <a:lnSpc>
                <a:spcPct val="90000"/>
              </a:lnSpc>
              <a:spcBef>
                <a:spcPts val="1000"/>
              </a:spcBef>
              <a:spcAft>
                <a:spcPts val="0"/>
              </a:spcAft>
              <a:buClr>
                <a:srgbClr val="404040"/>
              </a:buClr>
              <a:buSzPts val="2400"/>
              <a:buFont typeface="Arial"/>
              <a:buNone/>
            </a:pPr>
            <a:r>
              <a:rPr lang="en-US"/>
              <a:t>-----------------------------------------------------------------------------------------------</a:t>
            </a:r>
            <a:endParaRPr/>
          </a:p>
          <a:p>
            <a:pPr indent="0" lvl="0" marL="0" marR="0" rtl="0" algn="l">
              <a:lnSpc>
                <a:spcPct val="90000"/>
              </a:lnSpc>
              <a:spcBef>
                <a:spcPts val="1000"/>
              </a:spcBef>
              <a:spcAft>
                <a:spcPts val="0"/>
              </a:spcAft>
              <a:buClr>
                <a:srgbClr val="404040"/>
              </a:buClr>
              <a:buSzPts val="2400"/>
              <a:buFont typeface="Arial"/>
              <a:buNone/>
            </a:pPr>
            <a:r>
              <a:rPr b="1" lang="en-US"/>
              <a:t>With your equivalency committee, you decide: Would you recommend Tanisha for equivalency?</a:t>
            </a:r>
            <a:endParaRPr/>
          </a:p>
          <a:p>
            <a:pPr indent="0" lvl="0" marL="0" marR="0" rtl="0" algn="l">
              <a:lnSpc>
                <a:spcPct val="90000"/>
              </a:lnSpc>
              <a:spcBef>
                <a:spcPts val="1000"/>
              </a:spcBef>
              <a:spcAft>
                <a:spcPts val="0"/>
              </a:spcAft>
              <a:buClr>
                <a:srgbClr val="404040"/>
              </a:buClr>
              <a:buSzPts val="2400"/>
              <a:buFont typeface="Arial"/>
              <a:buNone/>
            </a:pPr>
            <a:br>
              <a:rPr lang="en-US"/>
            </a:br>
            <a:endParaRPr/>
          </a:p>
        </p:txBody>
      </p:sp>
      <p:sp>
        <p:nvSpPr>
          <p:cNvPr id="381" name="Google Shape;381;p38"/>
          <p:cNvSpPr txBox="1"/>
          <p:nvPr>
            <p:ph idx="12" type="sldNum"/>
          </p:nvPr>
        </p:nvSpPr>
        <p:spPr>
          <a:xfrm>
            <a:off x="10437813" y="6356350"/>
            <a:ext cx="915987" cy="365125"/>
          </a:xfrm>
          <a:prstGeom prst="rect">
            <a:avLst/>
          </a:prstGeom>
          <a:noFill/>
          <a:ln>
            <a:noFill/>
          </a:ln>
        </p:spPr>
        <p:txBody>
          <a:bodyPr anchorCtr="0" anchor="ctr" bIns="45700" lIns="91425" spcFirstLastPara="1" rIns="0"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39"/>
          <p:cNvSpPr txBox="1"/>
          <p:nvPr>
            <p:ph type="title"/>
          </p:nvPr>
        </p:nvSpPr>
        <p:spPr>
          <a:xfrm>
            <a:off x="2560319" y="403412"/>
            <a:ext cx="8793479" cy="1685768"/>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None/>
            </a:pPr>
            <a:r>
              <a:rPr b="1" lang="en-US"/>
              <a:t>Marco, Power Line Mechanic</a:t>
            </a:r>
            <a:endParaRPr/>
          </a:p>
        </p:txBody>
      </p:sp>
      <p:sp>
        <p:nvSpPr>
          <p:cNvPr id="387" name="Google Shape;387;p39"/>
          <p:cNvSpPr txBox="1"/>
          <p:nvPr>
            <p:ph idx="1" type="body"/>
          </p:nvPr>
        </p:nvSpPr>
        <p:spPr>
          <a:xfrm>
            <a:off x="829994" y="2662568"/>
            <a:ext cx="10523806" cy="3569419"/>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404040"/>
              </a:buClr>
              <a:buSzPts val="2400"/>
              <a:buFont typeface="Arial"/>
              <a:buNone/>
            </a:pPr>
            <a:r>
              <a:rPr lang="en-US"/>
              <a:t>The Power Line program was started 12 years ago and we had one applicant after a national search. This program has excellent wages (over $100,000 a year) and the skills are much need in the industry. The program had a waiting list.  Marco was an adult school teacher and had over 10 years teaching in the adult school system. He received teachers training and received a certification through his union. He also was a leader at the adult school and ran the advisory committee, wrote curriculum, and developed the lab activities. He did not have an Associate Degree.</a:t>
            </a:r>
            <a:endParaRPr/>
          </a:p>
        </p:txBody>
      </p:sp>
      <p:sp>
        <p:nvSpPr>
          <p:cNvPr id="388" name="Google Shape;388;p39"/>
          <p:cNvSpPr txBox="1"/>
          <p:nvPr>
            <p:ph idx="12" type="sldNum"/>
          </p:nvPr>
        </p:nvSpPr>
        <p:spPr>
          <a:xfrm>
            <a:off x="10437813" y="6356350"/>
            <a:ext cx="915987" cy="365125"/>
          </a:xfrm>
          <a:prstGeom prst="rect">
            <a:avLst/>
          </a:prstGeom>
          <a:noFill/>
          <a:ln>
            <a:noFill/>
          </a:ln>
        </p:spPr>
        <p:txBody>
          <a:bodyPr anchorCtr="0" anchor="ctr" bIns="45700" lIns="91425" spcFirstLastPara="1" rIns="0"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4"/>
          <p:cNvSpPr txBox="1"/>
          <p:nvPr>
            <p:ph type="title"/>
          </p:nvPr>
        </p:nvSpPr>
        <p:spPr>
          <a:xfrm>
            <a:off x="2560320" y="112542"/>
            <a:ext cx="8793478" cy="1976638"/>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None/>
            </a:pPr>
            <a:r>
              <a:rPr b="1" lang="en-US"/>
              <a:t>“Increase the pool of qualified CTE instructors by addressing CTE faculty recruitment and hiring practices.”</a:t>
            </a:r>
            <a:br>
              <a:rPr lang="en-US"/>
            </a:br>
            <a:endParaRPr/>
          </a:p>
        </p:txBody>
      </p:sp>
      <p:sp>
        <p:nvSpPr>
          <p:cNvPr id="78" name="Google Shape;78;p4"/>
          <p:cNvSpPr txBox="1"/>
          <p:nvPr>
            <p:ph idx="1" type="body"/>
          </p:nvPr>
        </p:nvSpPr>
        <p:spPr>
          <a:xfrm>
            <a:off x="829994" y="2377440"/>
            <a:ext cx="10523806" cy="419217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404040"/>
              </a:buClr>
              <a:buSzPts val="2400"/>
              <a:buNone/>
            </a:pPr>
            <a:r>
              <a:rPr lang="en-US"/>
              <a:t>Clarify legislative and regulatory </a:t>
            </a:r>
            <a:r>
              <a:rPr b="1" lang="en-US"/>
              <a:t>barriers to hiring CTE instructors </a:t>
            </a:r>
            <a:r>
              <a:rPr lang="en-US"/>
              <a:t>who may not meet existing college hiring standards, but possess significant industry experience.</a:t>
            </a:r>
            <a:endParaRPr/>
          </a:p>
          <a:p>
            <a:pPr indent="0" lvl="0" marL="0" rtl="0" algn="l">
              <a:lnSpc>
                <a:spcPct val="90000"/>
              </a:lnSpc>
              <a:spcBef>
                <a:spcPts val="1000"/>
              </a:spcBef>
              <a:spcAft>
                <a:spcPts val="0"/>
              </a:spcAft>
              <a:buClr>
                <a:srgbClr val="404040"/>
              </a:buClr>
              <a:buSzPts val="2400"/>
              <a:buNone/>
            </a:pPr>
            <a:r>
              <a:rPr b="1" lang="en-US"/>
              <a:t>Disseminate effective practices </a:t>
            </a:r>
            <a:r>
              <a:rPr lang="en-US"/>
              <a:t>in the recruitment and hiring of diverse faculty and the application of minimum qualifications and equivalencies. </a:t>
            </a:r>
            <a:endParaRPr b="1"/>
          </a:p>
          <a:p>
            <a:pPr indent="0" lvl="0" marL="0" rtl="0" algn="l">
              <a:lnSpc>
                <a:spcPct val="90000"/>
              </a:lnSpc>
              <a:spcBef>
                <a:spcPts val="1000"/>
              </a:spcBef>
              <a:spcAft>
                <a:spcPts val="0"/>
              </a:spcAft>
              <a:buClr>
                <a:srgbClr val="404040"/>
              </a:buClr>
              <a:buSzPts val="2400"/>
              <a:buNone/>
            </a:pPr>
            <a:r>
              <a:rPr lang="en-US"/>
              <a:t>Develop </a:t>
            </a:r>
            <a:r>
              <a:rPr b="1" lang="en-US"/>
              <a:t>pipelines to recruit community college faculty </a:t>
            </a:r>
            <a:r>
              <a:rPr lang="en-US"/>
              <a:t>with industry expertise through collaborations with higher education, business, and industry professional organizations. </a:t>
            </a:r>
            <a:endParaRPr/>
          </a:p>
          <a:p>
            <a:pPr indent="0" lvl="0" marL="0" marR="0" rtl="0" algn="l">
              <a:lnSpc>
                <a:spcPct val="90000"/>
              </a:lnSpc>
              <a:spcBef>
                <a:spcPts val="1000"/>
              </a:spcBef>
              <a:spcAft>
                <a:spcPts val="0"/>
              </a:spcAft>
              <a:buClr>
                <a:srgbClr val="404040"/>
              </a:buClr>
              <a:buSzPts val="2400"/>
              <a:buFont typeface="Arial"/>
              <a:buNone/>
            </a:pPr>
            <a:r>
              <a:rPr b="1" lang="en-US"/>
              <a:t>Establish a mentorship model </a:t>
            </a:r>
            <a:r>
              <a:rPr lang="en-US"/>
              <a:t>that delineates pathways for industry professionals to intern at colleges to gain teaching skills, knowledge, and experience while pursuing an associate degree or an equivalent.”</a:t>
            </a:r>
            <a:endParaRPr/>
          </a:p>
        </p:txBody>
      </p:sp>
      <p:sp>
        <p:nvSpPr>
          <p:cNvPr id="79" name="Google Shape;79;p4"/>
          <p:cNvSpPr txBox="1"/>
          <p:nvPr>
            <p:ph idx="12" type="sldNum"/>
          </p:nvPr>
        </p:nvSpPr>
        <p:spPr>
          <a:xfrm>
            <a:off x="10437813" y="6356350"/>
            <a:ext cx="915987" cy="365125"/>
          </a:xfrm>
          <a:prstGeom prst="rect">
            <a:avLst/>
          </a:prstGeom>
          <a:noFill/>
          <a:ln>
            <a:noFill/>
          </a:ln>
        </p:spPr>
        <p:txBody>
          <a:bodyPr anchorCtr="0" anchor="ctr" bIns="45700" lIns="91425" spcFirstLastPara="1" rIns="0"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80" name="Google Shape;80;p4"/>
          <p:cNvPicPr preferRelativeResize="0"/>
          <p:nvPr/>
        </p:nvPicPr>
        <p:blipFill rotWithShape="1">
          <a:blip r:embed="rId3">
            <a:alphaModFix/>
          </a:blip>
          <a:srcRect b="0" l="0" r="0" t="0"/>
          <a:stretch/>
        </p:blipFill>
        <p:spPr>
          <a:xfrm>
            <a:off x="9858620" y="0"/>
            <a:ext cx="1620617" cy="2340013"/>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40"/>
          <p:cNvSpPr txBox="1"/>
          <p:nvPr>
            <p:ph type="title"/>
          </p:nvPr>
        </p:nvSpPr>
        <p:spPr>
          <a:xfrm>
            <a:off x="2560319" y="403412"/>
            <a:ext cx="8793479" cy="1685768"/>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None/>
            </a:pPr>
            <a:r>
              <a:t/>
            </a:r>
            <a:endParaRPr/>
          </a:p>
        </p:txBody>
      </p:sp>
      <p:sp>
        <p:nvSpPr>
          <p:cNvPr id="394" name="Google Shape;394;p40"/>
          <p:cNvSpPr txBox="1"/>
          <p:nvPr>
            <p:ph idx="1" type="body"/>
          </p:nvPr>
        </p:nvSpPr>
        <p:spPr>
          <a:xfrm>
            <a:off x="829994" y="2374232"/>
            <a:ext cx="10523806" cy="434724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404040"/>
              </a:buClr>
              <a:buSzPts val="2400"/>
              <a:buFont typeface="Arial"/>
              <a:buNone/>
            </a:pPr>
            <a:r>
              <a:rPr lang="en-US"/>
              <a:t>What meets Area A Natural Sciences?</a:t>
            </a:r>
            <a:endParaRPr/>
          </a:p>
          <a:p>
            <a:pPr indent="0" lvl="0" marL="0" marR="0" rtl="0" algn="l">
              <a:lnSpc>
                <a:spcPct val="90000"/>
              </a:lnSpc>
              <a:spcBef>
                <a:spcPts val="1000"/>
              </a:spcBef>
              <a:spcAft>
                <a:spcPts val="0"/>
              </a:spcAft>
              <a:buClr>
                <a:srgbClr val="404040"/>
              </a:buClr>
              <a:buSzPts val="2400"/>
              <a:buFont typeface="Arial"/>
              <a:buNone/>
            </a:pPr>
            <a:r>
              <a:rPr lang="en-US"/>
              <a:t>What meets Area B Social and Behavioral Sciences</a:t>
            </a:r>
            <a:endParaRPr/>
          </a:p>
          <a:p>
            <a:pPr indent="0" lvl="0" marL="0" marR="0" rtl="0" algn="l">
              <a:lnSpc>
                <a:spcPct val="90000"/>
              </a:lnSpc>
              <a:spcBef>
                <a:spcPts val="1000"/>
              </a:spcBef>
              <a:spcAft>
                <a:spcPts val="0"/>
              </a:spcAft>
              <a:buClr>
                <a:srgbClr val="404040"/>
              </a:buClr>
              <a:buSzPts val="2400"/>
              <a:buFont typeface="Arial"/>
              <a:buNone/>
            </a:pPr>
            <a:r>
              <a:rPr lang="en-US"/>
              <a:t>What meets Area C Humanities</a:t>
            </a:r>
            <a:endParaRPr/>
          </a:p>
          <a:p>
            <a:pPr indent="0" lvl="0" marL="0" marR="0" rtl="0" algn="l">
              <a:lnSpc>
                <a:spcPct val="90000"/>
              </a:lnSpc>
              <a:spcBef>
                <a:spcPts val="1000"/>
              </a:spcBef>
              <a:spcAft>
                <a:spcPts val="0"/>
              </a:spcAft>
              <a:buClr>
                <a:srgbClr val="404040"/>
              </a:buClr>
              <a:buSzPts val="2400"/>
              <a:buFont typeface="Arial"/>
              <a:buNone/>
            </a:pPr>
            <a:r>
              <a:rPr lang="en-US"/>
              <a:t>What meets Area D1 English Composition?</a:t>
            </a:r>
            <a:endParaRPr/>
          </a:p>
          <a:p>
            <a:pPr indent="0" lvl="0" marL="0" marR="0" rtl="0" algn="l">
              <a:lnSpc>
                <a:spcPct val="90000"/>
              </a:lnSpc>
              <a:spcBef>
                <a:spcPts val="1000"/>
              </a:spcBef>
              <a:spcAft>
                <a:spcPts val="0"/>
              </a:spcAft>
              <a:buClr>
                <a:srgbClr val="404040"/>
              </a:buClr>
              <a:buSzPts val="2400"/>
              <a:buFont typeface="Arial"/>
              <a:buNone/>
            </a:pPr>
            <a:r>
              <a:rPr lang="en-US"/>
              <a:t>What meets Area D2 Communication &amp; Analytical Thinking (including Math competency?</a:t>
            </a:r>
            <a:endParaRPr/>
          </a:p>
          <a:p>
            <a:pPr indent="0" lvl="0" marL="0" marR="0" rtl="0" algn="l">
              <a:lnSpc>
                <a:spcPct val="90000"/>
              </a:lnSpc>
              <a:spcBef>
                <a:spcPts val="1000"/>
              </a:spcBef>
              <a:spcAft>
                <a:spcPts val="0"/>
              </a:spcAft>
              <a:buClr>
                <a:srgbClr val="404040"/>
              </a:buClr>
              <a:buSzPts val="2400"/>
              <a:buFont typeface="Arial"/>
              <a:buNone/>
            </a:pPr>
            <a:r>
              <a:rPr lang="en-US"/>
              <a:t>-----------------------------------------------------------------------------------------------</a:t>
            </a:r>
            <a:endParaRPr/>
          </a:p>
          <a:p>
            <a:pPr indent="0" lvl="0" marL="0" marR="0" rtl="0" algn="l">
              <a:lnSpc>
                <a:spcPct val="90000"/>
              </a:lnSpc>
              <a:spcBef>
                <a:spcPts val="1000"/>
              </a:spcBef>
              <a:spcAft>
                <a:spcPts val="0"/>
              </a:spcAft>
              <a:buClr>
                <a:srgbClr val="404040"/>
              </a:buClr>
              <a:buSzPts val="2400"/>
              <a:buFont typeface="Arial"/>
              <a:buNone/>
            </a:pPr>
            <a:r>
              <a:rPr b="1" lang="en-US"/>
              <a:t>With your equivalency committee, you decide: Would you recommend Marco for equivalency?</a:t>
            </a:r>
            <a:endParaRPr/>
          </a:p>
          <a:p>
            <a:pPr indent="0" lvl="0" marL="0" marR="0" rtl="0" algn="l">
              <a:lnSpc>
                <a:spcPct val="90000"/>
              </a:lnSpc>
              <a:spcBef>
                <a:spcPts val="1000"/>
              </a:spcBef>
              <a:spcAft>
                <a:spcPts val="0"/>
              </a:spcAft>
              <a:buClr>
                <a:srgbClr val="404040"/>
              </a:buClr>
              <a:buSzPts val="2400"/>
              <a:buFont typeface="Arial"/>
              <a:buNone/>
            </a:pPr>
            <a:r>
              <a:t/>
            </a:r>
            <a:endParaRPr/>
          </a:p>
        </p:txBody>
      </p:sp>
      <p:sp>
        <p:nvSpPr>
          <p:cNvPr id="395" name="Google Shape;395;p40"/>
          <p:cNvSpPr txBox="1"/>
          <p:nvPr>
            <p:ph idx="12" type="sldNum"/>
          </p:nvPr>
        </p:nvSpPr>
        <p:spPr>
          <a:xfrm>
            <a:off x="10437813" y="6356350"/>
            <a:ext cx="915987" cy="365125"/>
          </a:xfrm>
          <a:prstGeom prst="rect">
            <a:avLst/>
          </a:prstGeom>
          <a:noFill/>
          <a:ln>
            <a:noFill/>
          </a:ln>
        </p:spPr>
        <p:txBody>
          <a:bodyPr anchorCtr="0" anchor="ctr" bIns="45700" lIns="91425" spcFirstLastPara="1" rIns="0"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p41"/>
          <p:cNvSpPr txBox="1"/>
          <p:nvPr>
            <p:ph type="title"/>
          </p:nvPr>
        </p:nvSpPr>
        <p:spPr>
          <a:xfrm>
            <a:off x="2560319" y="403412"/>
            <a:ext cx="8793479" cy="1685768"/>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None/>
            </a:pPr>
            <a:r>
              <a:rPr b="1" lang="en-US"/>
              <a:t>Debbie, Health Information Technology (Medical record technology)</a:t>
            </a:r>
            <a:endParaRPr/>
          </a:p>
        </p:txBody>
      </p:sp>
      <p:sp>
        <p:nvSpPr>
          <p:cNvPr id="401" name="Google Shape;401;p41"/>
          <p:cNvSpPr txBox="1"/>
          <p:nvPr>
            <p:ph idx="1" type="body"/>
          </p:nvPr>
        </p:nvSpPr>
        <p:spPr>
          <a:xfrm>
            <a:off x="1090862" y="2662568"/>
            <a:ext cx="10262937" cy="4058907"/>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404040"/>
              </a:buClr>
              <a:buSzPts val="2400"/>
              <a:buFont typeface="Arial"/>
              <a:buNone/>
            </a:pPr>
            <a:r>
              <a:rPr lang="en-US"/>
              <a:t>Debbie currently manages an office of 5 staff at a regional Health Information Technology (HIT) company and has 15 years experience implementing HIT recommendations from California’s Department of Health Services. Debbie is has completed several industry recognized credentials. She is responsible for the staff development of her employees and has developed a training handbook as a resource.  Debbie’s organization provides internships for the local community college’s HIT graduates.  As an armed forces reserve soldier, Debbie recently returned from a 3-month deployment to Peru, where she actively trained HIT professionals from several state-run medical systems.  Debbie speaks fluent Spanish. Debbie has a certificate of achievement in HIT from her local community college. She has no additional college credit.</a:t>
            </a:r>
            <a:endParaRPr/>
          </a:p>
        </p:txBody>
      </p:sp>
      <p:sp>
        <p:nvSpPr>
          <p:cNvPr id="402" name="Google Shape;402;p41"/>
          <p:cNvSpPr txBox="1"/>
          <p:nvPr>
            <p:ph idx="12" type="sldNum"/>
          </p:nvPr>
        </p:nvSpPr>
        <p:spPr>
          <a:xfrm>
            <a:off x="10437813" y="6356350"/>
            <a:ext cx="915987" cy="365125"/>
          </a:xfrm>
          <a:prstGeom prst="rect">
            <a:avLst/>
          </a:prstGeom>
          <a:noFill/>
          <a:ln>
            <a:noFill/>
          </a:ln>
        </p:spPr>
        <p:txBody>
          <a:bodyPr anchorCtr="0" anchor="ctr" bIns="45700" lIns="91425" spcFirstLastPara="1" rIns="0"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p42"/>
          <p:cNvSpPr txBox="1"/>
          <p:nvPr>
            <p:ph type="title"/>
          </p:nvPr>
        </p:nvSpPr>
        <p:spPr>
          <a:xfrm>
            <a:off x="2560319" y="403412"/>
            <a:ext cx="8793479" cy="1685768"/>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None/>
            </a:pPr>
            <a:r>
              <a:t/>
            </a:r>
            <a:endParaRPr/>
          </a:p>
        </p:txBody>
      </p:sp>
      <p:sp>
        <p:nvSpPr>
          <p:cNvPr id="410" name="Google Shape;410;p42"/>
          <p:cNvSpPr txBox="1"/>
          <p:nvPr>
            <p:ph idx="1" type="body"/>
          </p:nvPr>
        </p:nvSpPr>
        <p:spPr>
          <a:xfrm>
            <a:off x="1074820" y="2662568"/>
            <a:ext cx="10278979" cy="4058907"/>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404040"/>
              </a:buClr>
              <a:buSzPts val="2400"/>
              <a:buFont typeface="Arial"/>
              <a:buNone/>
            </a:pPr>
            <a:r>
              <a:rPr lang="en-US"/>
              <a:t>What meets Area A Natural Sciences?</a:t>
            </a:r>
            <a:endParaRPr/>
          </a:p>
          <a:p>
            <a:pPr indent="0" lvl="0" marL="0" marR="0" rtl="0" algn="l">
              <a:lnSpc>
                <a:spcPct val="90000"/>
              </a:lnSpc>
              <a:spcBef>
                <a:spcPts val="1000"/>
              </a:spcBef>
              <a:spcAft>
                <a:spcPts val="0"/>
              </a:spcAft>
              <a:buClr>
                <a:srgbClr val="404040"/>
              </a:buClr>
              <a:buSzPts val="2400"/>
              <a:buFont typeface="Arial"/>
              <a:buNone/>
            </a:pPr>
            <a:r>
              <a:rPr lang="en-US"/>
              <a:t>What meets Area B Social and Behavioral Sciences</a:t>
            </a:r>
            <a:endParaRPr/>
          </a:p>
          <a:p>
            <a:pPr indent="0" lvl="0" marL="0" marR="0" rtl="0" algn="l">
              <a:lnSpc>
                <a:spcPct val="90000"/>
              </a:lnSpc>
              <a:spcBef>
                <a:spcPts val="1000"/>
              </a:spcBef>
              <a:spcAft>
                <a:spcPts val="0"/>
              </a:spcAft>
              <a:buClr>
                <a:srgbClr val="404040"/>
              </a:buClr>
              <a:buSzPts val="2400"/>
              <a:buFont typeface="Arial"/>
              <a:buNone/>
            </a:pPr>
            <a:r>
              <a:rPr lang="en-US"/>
              <a:t>What meets Area C Humanities</a:t>
            </a:r>
            <a:endParaRPr/>
          </a:p>
          <a:p>
            <a:pPr indent="0" lvl="0" marL="0" marR="0" rtl="0" algn="l">
              <a:lnSpc>
                <a:spcPct val="90000"/>
              </a:lnSpc>
              <a:spcBef>
                <a:spcPts val="1000"/>
              </a:spcBef>
              <a:spcAft>
                <a:spcPts val="0"/>
              </a:spcAft>
              <a:buClr>
                <a:srgbClr val="404040"/>
              </a:buClr>
              <a:buSzPts val="2400"/>
              <a:buFont typeface="Arial"/>
              <a:buNone/>
            </a:pPr>
            <a:r>
              <a:rPr lang="en-US"/>
              <a:t>What meets Area D1 English Composition?</a:t>
            </a:r>
            <a:endParaRPr/>
          </a:p>
          <a:p>
            <a:pPr indent="0" lvl="0" marL="0" marR="0" rtl="0" algn="l">
              <a:lnSpc>
                <a:spcPct val="90000"/>
              </a:lnSpc>
              <a:spcBef>
                <a:spcPts val="1000"/>
              </a:spcBef>
              <a:spcAft>
                <a:spcPts val="0"/>
              </a:spcAft>
              <a:buClr>
                <a:srgbClr val="404040"/>
              </a:buClr>
              <a:buSzPts val="2400"/>
              <a:buFont typeface="Arial"/>
              <a:buNone/>
            </a:pPr>
            <a:r>
              <a:rPr lang="en-US"/>
              <a:t>What meets Area D2 Communication &amp; Analytical Thinking (including Math competency?</a:t>
            </a:r>
            <a:endParaRPr/>
          </a:p>
          <a:p>
            <a:pPr indent="0" lvl="0" marL="0" marR="0" rtl="0" algn="l">
              <a:lnSpc>
                <a:spcPct val="90000"/>
              </a:lnSpc>
              <a:spcBef>
                <a:spcPts val="1000"/>
              </a:spcBef>
              <a:spcAft>
                <a:spcPts val="0"/>
              </a:spcAft>
              <a:buClr>
                <a:srgbClr val="404040"/>
              </a:buClr>
              <a:buSzPts val="2400"/>
              <a:buFont typeface="Arial"/>
              <a:buNone/>
            </a:pPr>
            <a:r>
              <a:rPr lang="en-US"/>
              <a:t>-----------------------------------------------------------------------------------------------</a:t>
            </a:r>
            <a:endParaRPr/>
          </a:p>
          <a:p>
            <a:pPr indent="0" lvl="0" marL="0" marR="0" rtl="0" algn="l">
              <a:lnSpc>
                <a:spcPct val="90000"/>
              </a:lnSpc>
              <a:spcBef>
                <a:spcPts val="1000"/>
              </a:spcBef>
              <a:spcAft>
                <a:spcPts val="0"/>
              </a:spcAft>
              <a:buClr>
                <a:srgbClr val="404040"/>
              </a:buClr>
              <a:buSzPts val="2400"/>
              <a:buFont typeface="Arial"/>
              <a:buNone/>
            </a:pPr>
            <a:r>
              <a:rPr b="1" lang="en-US"/>
              <a:t>With your equivalency committee, you decide: Would you recommend Debbie for equivalency?</a:t>
            </a:r>
            <a:endParaRPr/>
          </a:p>
          <a:p>
            <a:pPr indent="0" lvl="0" marL="0" marR="0" rtl="0" algn="l">
              <a:lnSpc>
                <a:spcPct val="90000"/>
              </a:lnSpc>
              <a:spcBef>
                <a:spcPts val="1000"/>
              </a:spcBef>
              <a:spcAft>
                <a:spcPts val="0"/>
              </a:spcAft>
              <a:buClr>
                <a:srgbClr val="404040"/>
              </a:buClr>
              <a:buSzPts val="2400"/>
              <a:buFont typeface="Arial"/>
              <a:buNone/>
            </a:pPr>
            <a:r>
              <a:t/>
            </a:r>
            <a:endParaRPr/>
          </a:p>
        </p:txBody>
      </p:sp>
      <p:sp>
        <p:nvSpPr>
          <p:cNvPr id="411" name="Google Shape;411;p42"/>
          <p:cNvSpPr txBox="1"/>
          <p:nvPr>
            <p:ph idx="12" type="sldNum"/>
          </p:nvPr>
        </p:nvSpPr>
        <p:spPr>
          <a:xfrm>
            <a:off x="10437813" y="6356350"/>
            <a:ext cx="915987" cy="365125"/>
          </a:xfrm>
          <a:prstGeom prst="rect">
            <a:avLst/>
          </a:prstGeom>
          <a:noFill/>
          <a:ln>
            <a:noFill/>
          </a:ln>
        </p:spPr>
        <p:txBody>
          <a:bodyPr anchorCtr="0" anchor="ctr" bIns="45700" lIns="91425" spcFirstLastPara="1" rIns="0"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p43"/>
          <p:cNvSpPr txBox="1"/>
          <p:nvPr>
            <p:ph type="title"/>
          </p:nvPr>
        </p:nvSpPr>
        <p:spPr>
          <a:xfrm>
            <a:off x="2560319" y="403412"/>
            <a:ext cx="8793479" cy="1685768"/>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None/>
            </a:pPr>
            <a:r>
              <a:t/>
            </a:r>
            <a:endParaRPr/>
          </a:p>
        </p:txBody>
      </p:sp>
      <p:sp>
        <p:nvSpPr>
          <p:cNvPr id="419" name="Google Shape;419;p43"/>
          <p:cNvSpPr txBox="1"/>
          <p:nvPr>
            <p:ph idx="1" type="body"/>
          </p:nvPr>
        </p:nvSpPr>
        <p:spPr>
          <a:xfrm>
            <a:off x="829994" y="2662568"/>
            <a:ext cx="10523806" cy="3569419"/>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404040"/>
              </a:buClr>
              <a:buSzPts val="2400"/>
              <a:buFont typeface="Arial"/>
              <a:buNone/>
            </a:pPr>
            <a:r>
              <a:rPr lang="en-US"/>
              <a:t> </a:t>
            </a:r>
            <a:endParaRPr/>
          </a:p>
        </p:txBody>
      </p:sp>
      <p:sp>
        <p:nvSpPr>
          <p:cNvPr id="420" name="Google Shape;420;p43"/>
          <p:cNvSpPr txBox="1"/>
          <p:nvPr>
            <p:ph idx="12" type="sldNum"/>
          </p:nvPr>
        </p:nvSpPr>
        <p:spPr>
          <a:xfrm>
            <a:off x="10437813" y="6356350"/>
            <a:ext cx="915987" cy="365125"/>
          </a:xfrm>
          <a:prstGeom prst="rect">
            <a:avLst/>
          </a:prstGeom>
          <a:noFill/>
          <a:ln>
            <a:noFill/>
          </a:ln>
        </p:spPr>
        <p:txBody>
          <a:bodyPr anchorCtr="0" anchor="ctr" bIns="45700" lIns="91425" spcFirstLastPara="1" rIns="0"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421" name="Google Shape;421;p43"/>
          <p:cNvPicPr preferRelativeResize="0"/>
          <p:nvPr/>
        </p:nvPicPr>
        <p:blipFill rotWithShape="1">
          <a:blip r:embed="rId3">
            <a:alphaModFix/>
          </a:blip>
          <a:srcRect b="0" l="0" r="0" t="0"/>
          <a:stretch/>
        </p:blipFill>
        <p:spPr>
          <a:xfrm>
            <a:off x="176371" y="440824"/>
            <a:ext cx="11831051" cy="5915526"/>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p44"/>
          <p:cNvSpPr txBox="1"/>
          <p:nvPr>
            <p:ph type="title"/>
          </p:nvPr>
        </p:nvSpPr>
        <p:spPr>
          <a:xfrm>
            <a:off x="2560319" y="403412"/>
            <a:ext cx="8793479" cy="1685768"/>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None/>
            </a:pPr>
            <a:r>
              <a:rPr lang="en-US"/>
              <a:t>Resources</a:t>
            </a:r>
            <a:endParaRPr/>
          </a:p>
        </p:txBody>
      </p:sp>
      <p:sp>
        <p:nvSpPr>
          <p:cNvPr id="429" name="Google Shape;429;p44"/>
          <p:cNvSpPr txBox="1"/>
          <p:nvPr>
            <p:ph idx="1" type="body"/>
          </p:nvPr>
        </p:nvSpPr>
        <p:spPr>
          <a:xfrm>
            <a:off x="829994" y="2662568"/>
            <a:ext cx="10523806" cy="356941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404040"/>
              </a:buClr>
              <a:buSzPts val="2400"/>
              <a:buNone/>
            </a:pPr>
            <a:r>
              <a:rPr lang="en-US"/>
              <a:t>Technical visits, including training your Equivalency Committee, as requested (</a:t>
            </a:r>
            <a:r>
              <a:rPr lang="en-US" u="sng">
                <a:solidFill>
                  <a:schemeClr val="hlink"/>
                </a:solidFill>
                <a:hlinkClick r:id="rId3"/>
              </a:rPr>
              <a:t>https://www.asccc.org/contact/request-services</a:t>
            </a:r>
            <a:r>
              <a:rPr lang="en-US"/>
              <a:t>)</a:t>
            </a:r>
            <a:endParaRPr/>
          </a:p>
          <a:p>
            <a:pPr indent="0" lvl="0" marL="0" rtl="0" algn="l">
              <a:lnSpc>
                <a:spcPct val="90000"/>
              </a:lnSpc>
              <a:spcBef>
                <a:spcPts val="1000"/>
              </a:spcBef>
              <a:spcAft>
                <a:spcPts val="0"/>
              </a:spcAft>
              <a:buClr>
                <a:srgbClr val="404040"/>
              </a:buClr>
              <a:buSzPts val="2400"/>
              <a:buNone/>
            </a:pPr>
            <a:br>
              <a:rPr lang="en-US"/>
            </a:br>
            <a:r>
              <a:rPr lang="en-US"/>
              <a:t>Career Technical Education Faculty Minimum Qualifications Toolkit </a:t>
            </a:r>
            <a:r>
              <a:rPr lang="en-US" u="sng">
                <a:solidFill>
                  <a:schemeClr val="hlink"/>
                </a:solidFill>
                <a:hlinkClick r:id="rId4"/>
              </a:rPr>
              <a:t>https://asccc.org/sites/default/files/ADAversion_CTEMinQualsToolkit.pdf</a:t>
            </a:r>
            <a:endParaRPr/>
          </a:p>
          <a:p>
            <a:pPr indent="0" lvl="0" marL="0" marR="0" rtl="0" algn="l">
              <a:lnSpc>
                <a:spcPct val="90000"/>
              </a:lnSpc>
              <a:spcBef>
                <a:spcPts val="1000"/>
              </a:spcBef>
              <a:spcAft>
                <a:spcPts val="0"/>
              </a:spcAft>
              <a:buClr>
                <a:srgbClr val="404040"/>
              </a:buClr>
              <a:buSzPts val="2400"/>
              <a:buFont typeface="Arial"/>
              <a:buNone/>
            </a:pPr>
            <a:r>
              <a:t/>
            </a:r>
            <a:endParaRPr/>
          </a:p>
        </p:txBody>
      </p:sp>
      <p:sp>
        <p:nvSpPr>
          <p:cNvPr id="430" name="Google Shape;430;p44"/>
          <p:cNvSpPr txBox="1"/>
          <p:nvPr>
            <p:ph idx="12" type="sldNum"/>
          </p:nvPr>
        </p:nvSpPr>
        <p:spPr>
          <a:xfrm>
            <a:off x="10437813" y="6356350"/>
            <a:ext cx="915987" cy="365125"/>
          </a:xfrm>
          <a:prstGeom prst="rect">
            <a:avLst/>
          </a:prstGeom>
          <a:noFill/>
          <a:ln>
            <a:noFill/>
          </a:ln>
        </p:spPr>
        <p:txBody>
          <a:bodyPr anchorCtr="0" anchor="ctr" bIns="45700" lIns="91425" spcFirstLastPara="1" rIns="0"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sp>
        <p:nvSpPr>
          <p:cNvPr id="437" name="Google Shape;437;p45"/>
          <p:cNvSpPr txBox="1"/>
          <p:nvPr>
            <p:ph type="title"/>
          </p:nvPr>
        </p:nvSpPr>
        <p:spPr>
          <a:xfrm>
            <a:off x="2560319" y="403412"/>
            <a:ext cx="8793479" cy="1685768"/>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None/>
            </a:pPr>
            <a:r>
              <a:rPr lang="en-US" sz="4000"/>
              <a:t>For more information and support contact: info@asccc.org</a:t>
            </a:r>
            <a:endParaRPr sz="4000"/>
          </a:p>
        </p:txBody>
      </p:sp>
      <p:sp>
        <p:nvSpPr>
          <p:cNvPr id="438" name="Google Shape;438;p45"/>
          <p:cNvSpPr txBox="1"/>
          <p:nvPr>
            <p:ph idx="1" type="body"/>
          </p:nvPr>
        </p:nvSpPr>
        <p:spPr>
          <a:xfrm>
            <a:off x="829993" y="2662568"/>
            <a:ext cx="10640111" cy="3930737"/>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404040"/>
              </a:buClr>
              <a:buSzPts val="4000"/>
              <a:buNone/>
            </a:pPr>
            <a:r>
              <a:rPr b="1" lang="en-US" sz="4000">
                <a:latin typeface="Quintessential"/>
                <a:ea typeface="Quintessential"/>
                <a:cs typeface="Quintessential"/>
                <a:sym typeface="Quintessential"/>
              </a:rPr>
              <a:t>Thank you!!!</a:t>
            </a:r>
            <a:endParaRPr/>
          </a:p>
          <a:p>
            <a:pPr indent="0" lvl="0" marL="0" rtl="0" algn="ctr">
              <a:lnSpc>
                <a:spcPct val="90000"/>
              </a:lnSpc>
              <a:spcBef>
                <a:spcPts val="1000"/>
              </a:spcBef>
              <a:spcAft>
                <a:spcPts val="0"/>
              </a:spcAft>
              <a:buClr>
                <a:srgbClr val="404040"/>
              </a:buClr>
              <a:buSzPts val="2000"/>
              <a:buNone/>
            </a:pPr>
            <a:r>
              <a:rPr b="1" lang="en-US" sz="2000"/>
              <a:t>Karen Chow </a:t>
            </a:r>
            <a:r>
              <a:rPr b="1" lang="en-US" sz="2000" u="sng">
                <a:solidFill>
                  <a:schemeClr val="hlink"/>
                </a:solidFill>
                <a:hlinkClick r:id="rId3"/>
              </a:rPr>
              <a:t>chowkaren@fhda.edu</a:t>
            </a:r>
            <a:r>
              <a:rPr b="1" lang="en-US" sz="2000"/>
              <a:t> </a:t>
            </a:r>
            <a:endParaRPr/>
          </a:p>
          <a:p>
            <a:pPr indent="0" lvl="0" marL="0" rtl="0" algn="ctr">
              <a:lnSpc>
                <a:spcPct val="90000"/>
              </a:lnSpc>
              <a:spcBef>
                <a:spcPts val="1000"/>
              </a:spcBef>
              <a:spcAft>
                <a:spcPts val="0"/>
              </a:spcAft>
              <a:buClr>
                <a:srgbClr val="404040"/>
              </a:buClr>
              <a:buSzPts val="2000"/>
              <a:buNone/>
            </a:pPr>
            <a:r>
              <a:rPr b="1" lang="en-US" sz="2000"/>
              <a:t>Mayra Cruz </a:t>
            </a:r>
            <a:r>
              <a:rPr b="1" lang="en-US" sz="2000" u="sng">
                <a:solidFill>
                  <a:schemeClr val="hlink"/>
                </a:solidFill>
                <a:hlinkClick r:id="rId4"/>
              </a:rPr>
              <a:t>cruzmayra@deanza.edu</a:t>
            </a:r>
            <a:r>
              <a:rPr b="1" lang="en-US" sz="2000"/>
              <a:t> </a:t>
            </a:r>
            <a:endParaRPr sz="2000"/>
          </a:p>
          <a:p>
            <a:pPr indent="0" lvl="0" marL="0" rtl="0" algn="ctr">
              <a:lnSpc>
                <a:spcPct val="90000"/>
              </a:lnSpc>
              <a:spcBef>
                <a:spcPts val="1000"/>
              </a:spcBef>
              <a:spcAft>
                <a:spcPts val="0"/>
              </a:spcAft>
              <a:buClr>
                <a:srgbClr val="404040"/>
              </a:buClr>
              <a:buSzPts val="2000"/>
              <a:buNone/>
            </a:pPr>
            <a:r>
              <a:rPr b="1" lang="en-US" sz="2000"/>
              <a:t>Lynn Shaw </a:t>
            </a:r>
            <a:r>
              <a:rPr b="1" lang="en-US" sz="2000" u="sng">
                <a:solidFill>
                  <a:schemeClr val="hlink"/>
                </a:solidFill>
                <a:hlinkClick r:id="rId5"/>
              </a:rPr>
              <a:t>shawlynn@gmail.com</a:t>
            </a:r>
            <a:endParaRPr sz="2000"/>
          </a:p>
          <a:p>
            <a:pPr indent="0" lvl="0" marL="0" rtl="0" algn="ctr">
              <a:lnSpc>
                <a:spcPct val="90000"/>
              </a:lnSpc>
              <a:spcBef>
                <a:spcPts val="1000"/>
              </a:spcBef>
              <a:spcAft>
                <a:spcPts val="0"/>
              </a:spcAft>
              <a:buClr>
                <a:srgbClr val="404040"/>
              </a:buClr>
              <a:buSzPts val="2000"/>
              <a:buNone/>
            </a:pPr>
            <a:r>
              <a:rPr b="1" lang="en-US" sz="2000"/>
              <a:t>Robert Cabral </a:t>
            </a:r>
            <a:r>
              <a:rPr b="1" lang="en-US" sz="2000" u="sng">
                <a:solidFill>
                  <a:schemeClr val="hlink"/>
                </a:solidFill>
                <a:hlinkClick r:id="rId6"/>
              </a:rPr>
              <a:t>RCabral@vcccd.edu</a:t>
            </a:r>
            <a:endParaRPr sz="2000"/>
          </a:p>
          <a:p>
            <a:pPr indent="0" lvl="0" marL="0" rtl="0" algn="ctr">
              <a:lnSpc>
                <a:spcPct val="90000"/>
              </a:lnSpc>
              <a:spcBef>
                <a:spcPts val="1000"/>
              </a:spcBef>
              <a:spcAft>
                <a:spcPts val="0"/>
              </a:spcAft>
              <a:buClr>
                <a:srgbClr val="404040"/>
              </a:buClr>
              <a:buSzPts val="2000"/>
              <a:buNone/>
            </a:pPr>
            <a:r>
              <a:rPr b="1" lang="en-US" sz="2000"/>
              <a:t>Bill Elarton </a:t>
            </a:r>
            <a:r>
              <a:rPr b="1" lang="en-US" sz="2000" u="sng">
                <a:solidFill>
                  <a:schemeClr val="hlink"/>
                </a:solidFill>
                <a:hlinkClick r:id="rId7"/>
              </a:rPr>
              <a:t>ElartoWD@lattc.edu</a:t>
            </a:r>
            <a:endParaRPr sz="2000"/>
          </a:p>
          <a:p>
            <a:pPr indent="0" lvl="0" marL="0" rtl="0" algn="ctr">
              <a:lnSpc>
                <a:spcPct val="90000"/>
              </a:lnSpc>
              <a:spcBef>
                <a:spcPts val="1000"/>
              </a:spcBef>
              <a:spcAft>
                <a:spcPts val="0"/>
              </a:spcAft>
              <a:buClr>
                <a:srgbClr val="404040"/>
              </a:buClr>
              <a:buSzPts val="2000"/>
              <a:buNone/>
            </a:pPr>
            <a:r>
              <a:rPr b="1" lang="en-US" sz="2000"/>
              <a:t>Kevin Corse </a:t>
            </a:r>
            <a:r>
              <a:rPr b="1" lang="en-US" sz="2000" u="sng">
                <a:solidFill>
                  <a:schemeClr val="hlink"/>
                </a:solidFill>
                <a:hlinkClick r:id="rId8"/>
              </a:rPr>
              <a:t>kevin_corse1@vcccd.edu</a:t>
            </a:r>
            <a:endParaRPr sz="2000"/>
          </a:p>
          <a:p>
            <a:pPr indent="0" lvl="0" marL="0" rtl="0" algn="ctr">
              <a:lnSpc>
                <a:spcPct val="90000"/>
              </a:lnSpc>
              <a:spcBef>
                <a:spcPts val="1000"/>
              </a:spcBef>
              <a:spcAft>
                <a:spcPts val="0"/>
              </a:spcAft>
              <a:buClr>
                <a:srgbClr val="404040"/>
              </a:buClr>
              <a:buSzPts val="2000"/>
              <a:buNone/>
            </a:pPr>
            <a:r>
              <a:rPr b="1" lang="en-US" sz="2000"/>
              <a:t>Cheryl Aschenbach </a:t>
            </a:r>
            <a:r>
              <a:rPr b="1" lang="en-US" sz="2000" u="sng">
                <a:solidFill>
                  <a:schemeClr val="hlink"/>
                </a:solidFill>
                <a:hlinkClick r:id="rId9"/>
              </a:rPr>
              <a:t>caschenbach@lassencollege.edu</a:t>
            </a:r>
            <a:endParaRPr sz="2000"/>
          </a:p>
        </p:txBody>
      </p:sp>
      <p:sp>
        <p:nvSpPr>
          <p:cNvPr id="439" name="Google Shape;439;p45"/>
          <p:cNvSpPr txBox="1"/>
          <p:nvPr>
            <p:ph idx="12" type="sldNum"/>
          </p:nvPr>
        </p:nvSpPr>
        <p:spPr>
          <a:xfrm>
            <a:off x="10437813" y="6356350"/>
            <a:ext cx="915987" cy="365125"/>
          </a:xfrm>
          <a:prstGeom prst="rect">
            <a:avLst/>
          </a:prstGeom>
          <a:noFill/>
          <a:ln>
            <a:noFill/>
          </a:ln>
        </p:spPr>
        <p:txBody>
          <a:bodyPr anchorCtr="0" anchor="ctr" bIns="45700" lIns="91425" spcFirstLastPara="1" rIns="0"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sp>
        <p:nvSpPr>
          <p:cNvPr id="446" name="Google Shape;446;p46"/>
          <p:cNvSpPr txBox="1"/>
          <p:nvPr>
            <p:ph type="title"/>
          </p:nvPr>
        </p:nvSpPr>
        <p:spPr>
          <a:xfrm>
            <a:off x="958850" y="4683125"/>
            <a:ext cx="10433050" cy="1736725"/>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None/>
            </a:pPr>
            <a:r>
              <a:rPr b="1" lang="en-US" sz="6000"/>
              <a:t>Have a great Institute!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5"/>
          <p:cNvSpPr txBox="1"/>
          <p:nvPr>
            <p:ph type="title"/>
          </p:nvPr>
        </p:nvSpPr>
        <p:spPr>
          <a:xfrm>
            <a:off x="2560319" y="403412"/>
            <a:ext cx="8793479" cy="1685768"/>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None/>
            </a:pPr>
            <a:r>
              <a:rPr b="1" lang="en-US"/>
              <a:t>Chancellor’s Office CTE Minimum Qualifications Work Group</a:t>
            </a:r>
            <a:endParaRPr/>
          </a:p>
        </p:txBody>
      </p:sp>
      <p:sp>
        <p:nvSpPr>
          <p:cNvPr id="88" name="Google Shape;88;p5"/>
          <p:cNvSpPr txBox="1"/>
          <p:nvPr>
            <p:ph idx="1" type="body"/>
          </p:nvPr>
        </p:nvSpPr>
        <p:spPr>
          <a:xfrm>
            <a:off x="829994" y="2374232"/>
            <a:ext cx="10523806" cy="4170947"/>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rgbClr val="404040"/>
              </a:buClr>
              <a:buSzPts val="2400"/>
              <a:buFont typeface="Arial"/>
              <a:buChar char="•"/>
            </a:pPr>
            <a:r>
              <a:rPr lang="en-US"/>
              <a:t>Academic Senate</a:t>
            </a:r>
            <a:endParaRPr/>
          </a:p>
          <a:p>
            <a:pPr indent="0" lvl="0" marL="0" rtl="0" algn="l">
              <a:lnSpc>
                <a:spcPct val="90000"/>
              </a:lnSpc>
              <a:spcBef>
                <a:spcPts val="1000"/>
              </a:spcBef>
              <a:spcAft>
                <a:spcPts val="0"/>
              </a:spcAft>
              <a:buClr>
                <a:srgbClr val="404040"/>
              </a:buClr>
              <a:buSzPts val="2400"/>
              <a:buNone/>
            </a:pPr>
            <a:r>
              <a:t/>
            </a:r>
            <a:endParaRPr/>
          </a:p>
          <a:p>
            <a:pPr indent="-342900" lvl="0" marL="342900" rtl="0" algn="l">
              <a:lnSpc>
                <a:spcPct val="90000"/>
              </a:lnSpc>
              <a:spcBef>
                <a:spcPts val="1000"/>
              </a:spcBef>
              <a:spcAft>
                <a:spcPts val="0"/>
              </a:spcAft>
              <a:buClr>
                <a:srgbClr val="404040"/>
              </a:buClr>
              <a:buSzPts val="2400"/>
              <a:buFont typeface="Arial"/>
              <a:buChar char="•"/>
            </a:pPr>
            <a:r>
              <a:rPr lang="en-US"/>
              <a:t>Chief Instructional Officers</a:t>
            </a:r>
            <a:endParaRPr/>
          </a:p>
          <a:p>
            <a:pPr indent="0" lvl="0" marL="0" rtl="0" algn="l">
              <a:lnSpc>
                <a:spcPct val="90000"/>
              </a:lnSpc>
              <a:spcBef>
                <a:spcPts val="1000"/>
              </a:spcBef>
              <a:spcAft>
                <a:spcPts val="0"/>
              </a:spcAft>
              <a:buClr>
                <a:srgbClr val="404040"/>
              </a:buClr>
              <a:buSzPts val="2400"/>
              <a:buNone/>
            </a:pPr>
            <a:r>
              <a:rPr lang="en-US"/>
              <a:t> </a:t>
            </a:r>
            <a:endParaRPr/>
          </a:p>
          <a:p>
            <a:pPr indent="-342900" lvl="0" marL="342900" rtl="0" algn="l">
              <a:lnSpc>
                <a:spcPct val="90000"/>
              </a:lnSpc>
              <a:spcBef>
                <a:spcPts val="1000"/>
              </a:spcBef>
              <a:spcAft>
                <a:spcPts val="0"/>
              </a:spcAft>
              <a:buClr>
                <a:srgbClr val="404040"/>
              </a:buClr>
              <a:buSzPts val="2400"/>
              <a:buFont typeface="Arial"/>
              <a:buChar char="•"/>
            </a:pPr>
            <a:r>
              <a:rPr lang="en-US"/>
              <a:t>College Presidents</a:t>
            </a:r>
            <a:endParaRPr/>
          </a:p>
          <a:p>
            <a:pPr indent="0" lvl="0" marL="0" rtl="0" algn="l">
              <a:lnSpc>
                <a:spcPct val="90000"/>
              </a:lnSpc>
              <a:spcBef>
                <a:spcPts val="1000"/>
              </a:spcBef>
              <a:spcAft>
                <a:spcPts val="0"/>
              </a:spcAft>
              <a:buClr>
                <a:srgbClr val="404040"/>
              </a:buClr>
              <a:buSzPts val="2400"/>
              <a:buNone/>
            </a:pPr>
            <a:r>
              <a:t/>
            </a:r>
            <a:endParaRPr/>
          </a:p>
          <a:p>
            <a:pPr indent="-342900" lvl="0" marL="342900" rtl="0" algn="l">
              <a:lnSpc>
                <a:spcPct val="90000"/>
              </a:lnSpc>
              <a:spcBef>
                <a:spcPts val="1000"/>
              </a:spcBef>
              <a:spcAft>
                <a:spcPts val="0"/>
              </a:spcAft>
              <a:buClr>
                <a:srgbClr val="404040"/>
              </a:buClr>
              <a:buSzPts val="2400"/>
              <a:buFont typeface="Arial"/>
              <a:buChar char="•"/>
            </a:pPr>
            <a:r>
              <a:rPr lang="en-US"/>
              <a:t>Human Resources</a:t>
            </a:r>
            <a:endParaRPr/>
          </a:p>
          <a:p>
            <a:pPr indent="-342900" lvl="0" marL="342900" rtl="0" algn="l">
              <a:lnSpc>
                <a:spcPct val="90000"/>
              </a:lnSpc>
              <a:spcBef>
                <a:spcPts val="1000"/>
              </a:spcBef>
              <a:spcAft>
                <a:spcPts val="0"/>
              </a:spcAft>
              <a:buClr>
                <a:srgbClr val="404040"/>
              </a:buClr>
              <a:buSzPts val="2400"/>
              <a:buFont typeface="Arial"/>
              <a:buChar char="•"/>
            </a:pPr>
            <a:r>
              <a:rPr lang="en-US"/>
              <a:t> </a:t>
            </a:r>
            <a:endParaRPr/>
          </a:p>
          <a:p>
            <a:pPr indent="-342900" lvl="0" marL="342900" rtl="0" algn="l">
              <a:lnSpc>
                <a:spcPct val="90000"/>
              </a:lnSpc>
              <a:spcBef>
                <a:spcPts val="1000"/>
              </a:spcBef>
              <a:spcAft>
                <a:spcPts val="0"/>
              </a:spcAft>
              <a:buClr>
                <a:srgbClr val="404040"/>
              </a:buClr>
              <a:buSzPts val="2400"/>
              <a:buFont typeface="Arial"/>
              <a:buChar char="•"/>
            </a:pPr>
            <a:r>
              <a:rPr lang="en-US"/>
              <a:t>California Community College Chancellor’s Office</a:t>
            </a:r>
            <a:endParaRPr/>
          </a:p>
          <a:p>
            <a:pPr indent="0" lvl="0" marL="0" marR="0" rtl="0" algn="l">
              <a:lnSpc>
                <a:spcPct val="90000"/>
              </a:lnSpc>
              <a:spcBef>
                <a:spcPts val="1000"/>
              </a:spcBef>
              <a:spcAft>
                <a:spcPts val="0"/>
              </a:spcAft>
              <a:buClr>
                <a:srgbClr val="404040"/>
              </a:buClr>
              <a:buSzPts val="2400"/>
              <a:buFont typeface="Arial"/>
              <a:buNone/>
            </a:pPr>
            <a:r>
              <a:t/>
            </a:r>
            <a:endParaRPr/>
          </a:p>
        </p:txBody>
      </p:sp>
      <p:sp>
        <p:nvSpPr>
          <p:cNvPr id="89" name="Google Shape;89;p5"/>
          <p:cNvSpPr txBox="1"/>
          <p:nvPr>
            <p:ph idx="12" type="sldNum"/>
          </p:nvPr>
        </p:nvSpPr>
        <p:spPr>
          <a:xfrm>
            <a:off x="10437813" y="6356350"/>
            <a:ext cx="915987" cy="365125"/>
          </a:xfrm>
          <a:prstGeom prst="rect">
            <a:avLst/>
          </a:prstGeom>
          <a:noFill/>
          <a:ln>
            <a:noFill/>
          </a:ln>
        </p:spPr>
        <p:txBody>
          <a:bodyPr anchorCtr="0" anchor="ctr" bIns="45700" lIns="91425" spcFirstLastPara="1" rIns="0"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90" name="Google Shape;90;p5"/>
          <p:cNvPicPr preferRelativeResize="0"/>
          <p:nvPr/>
        </p:nvPicPr>
        <p:blipFill rotWithShape="1">
          <a:blip r:embed="rId3">
            <a:alphaModFix/>
          </a:blip>
          <a:srcRect b="0" l="0" r="0" t="0"/>
          <a:stretch/>
        </p:blipFill>
        <p:spPr>
          <a:xfrm>
            <a:off x="7073898" y="2436031"/>
            <a:ext cx="4279900" cy="43942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6"/>
          <p:cNvSpPr txBox="1"/>
          <p:nvPr>
            <p:ph type="title"/>
          </p:nvPr>
        </p:nvSpPr>
        <p:spPr>
          <a:xfrm>
            <a:off x="2560319" y="403412"/>
            <a:ext cx="8793479" cy="1685768"/>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None/>
            </a:pPr>
            <a:r>
              <a:rPr b="1" lang="en-US"/>
              <a:t>Does your program have </a:t>
            </a:r>
            <a:br>
              <a:rPr b="1" lang="en-US"/>
            </a:br>
            <a:r>
              <a:rPr b="1" lang="en-US"/>
              <a:t>challenges hiring CTE faculty?</a:t>
            </a:r>
            <a:endParaRPr/>
          </a:p>
        </p:txBody>
      </p:sp>
      <p:sp>
        <p:nvSpPr>
          <p:cNvPr id="98" name="Google Shape;98;p6"/>
          <p:cNvSpPr txBox="1"/>
          <p:nvPr>
            <p:ph idx="1" type="body"/>
          </p:nvPr>
        </p:nvSpPr>
        <p:spPr>
          <a:xfrm>
            <a:off x="829994" y="2405575"/>
            <a:ext cx="10523806" cy="445242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404040"/>
              </a:buClr>
              <a:buSzPts val="1400"/>
              <a:buFont typeface="Arial"/>
              <a:buNone/>
            </a:pPr>
            <a:r>
              <a:rPr b="1" lang="en-US" sz="1400"/>
              <a:t>Comments in a Chancellor’s Office Survey (43 Colleges</a:t>
            </a:r>
            <a:r>
              <a:rPr lang="en-US" sz="1400"/>
              <a:t>)                                     </a:t>
            </a:r>
            <a:endParaRPr/>
          </a:p>
          <a:p>
            <a:pPr indent="0" lvl="0" marL="0" rtl="0" algn="l">
              <a:lnSpc>
                <a:spcPct val="90000"/>
              </a:lnSpc>
              <a:spcBef>
                <a:spcPts val="1000"/>
              </a:spcBef>
              <a:spcAft>
                <a:spcPts val="0"/>
              </a:spcAft>
              <a:buClr>
                <a:srgbClr val="404040"/>
              </a:buClr>
              <a:buSzPts val="1400"/>
              <a:buNone/>
            </a:pPr>
            <a:br>
              <a:rPr lang="en-US" sz="1400"/>
            </a:br>
            <a:r>
              <a:rPr lang="en-US" sz="1400"/>
              <a:t>Recognize the abilities people have who are eminent or nationally recognized experts in their field, without an Associate Degree. </a:t>
            </a:r>
            <a:endParaRPr/>
          </a:p>
          <a:p>
            <a:pPr indent="0" lvl="0" marL="0" rtl="0" algn="l">
              <a:lnSpc>
                <a:spcPct val="90000"/>
              </a:lnSpc>
              <a:spcBef>
                <a:spcPts val="1000"/>
              </a:spcBef>
              <a:spcAft>
                <a:spcPts val="0"/>
              </a:spcAft>
              <a:buClr>
                <a:srgbClr val="404040"/>
              </a:buClr>
              <a:buSzPts val="1400"/>
              <a:buNone/>
            </a:pPr>
            <a:r>
              <a:rPr lang="en-US" sz="1400"/>
              <a:t>“The need to revise the equivalency evaluation process for industry experts that do not have an AA/AS degree is extreme.”</a:t>
            </a:r>
            <a:endParaRPr/>
          </a:p>
          <a:p>
            <a:pPr indent="0" lvl="0" marL="0" marR="0" rtl="0" algn="l">
              <a:lnSpc>
                <a:spcPct val="90000"/>
              </a:lnSpc>
              <a:spcBef>
                <a:spcPts val="1000"/>
              </a:spcBef>
              <a:spcAft>
                <a:spcPts val="0"/>
              </a:spcAft>
              <a:buClr>
                <a:srgbClr val="404040"/>
              </a:buClr>
              <a:buSzPts val="1400"/>
              <a:buFont typeface="Arial"/>
              <a:buNone/>
            </a:pPr>
            <a:r>
              <a:rPr lang="en-US" sz="1400"/>
              <a:t>Very small pool of applicants, often far less than 10, as opposed to general education areas that get 100’s of applicants. </a:t>
            </a:r>
            <a:br>
              <a:rPr lang="en-US" sz="1400"/>
            </a:br>
            <a:endParaRPr sz="1400"/>
          </a:p>
          <a:p>
            <a:pPr indent="0" lvl="0" marL="0" marR="0" rtl="0" algn="l">
              <a:lnSpc>
                <a:spcPct val="90000"/>
              </a:lnSpc>
              <a:spcBef>
                <a:spcPts val="1000"/>
              </a:spcBef>
              <a:spcAft>
                <a:spcPts val="0"/>
              </a:spcAft>
              <a:buClr>
                <a:srgbClr val="404040"/>
              </a:buClr>
              <a:buSzPts val="1400"/>
              <a:buFont typeface="Arial"/>
              <a:buNone/>
            </a:pPr>
            <a:r>
              <a:rPr lang="en-US" sz="1400"/>
              <a:t>Not understanding their CTE colleagues issues and programs. </a:t>
            </a:r>
            <a:endParaRPr/>
          </a:p>
          <a:p>
            <a:pPr indent="0" lvl="0" marL="0" rtl="0" algn="l">
              <a:lnSpc>
                <a:spcPct val="90000"/>
              </a:lnSpc>
              <a:spcBef>
                <a:spcPts val="1000"/>
              </a:spcBef>
              <a:spcAft>
                <a:spcPts val="0"/>
              </a:spcAft>
              <a:buClr>
                <a:srgbClr val="404040"/>
              </a:buClr>
              <a:buSzPts val="1400"/>
              <a:buNone/>
            </a:pPr>
            <a:r>
              <a:rPr lang="en-US" sz="1400"/>
              <a:t>Many comment on the irony of college preparing people for work, yet we didn’t accept industry credentials (the very place we are sending students to work) as equivalent to an Associate Degree. </a:t>
            </a:r>
            <a:endParaRPr/>
          </a:p>
          <a:p>
            <a:pPr indent="0" lvl="0" marL="0" rtl="0" algn="l">
              <a:lnSpc>
                <a:spcPct val="90000"/>
              </a:lnSpc>
              <a:spcBef>
                <a:spcPts val="1000"/>
              </a:spcBef>
              <a:spcAft>
                <a:spcPts val="0"/>
              </a:spcAft>
              <a:buClr>
                <a:srgbClr val="404040"/>
              </a:buClr>
              <a:buSzPts val="1400"/>
              <a:buNone/>
            </a:pPr>
            <a:r>
              <a:rPr lang="en-US" sz="1400"/>
              <a:t>Mismatch between what colleges require and what the industry actually needs and wants. Colleges are preparing people for jobs in industries that sponsor the industry credentials yet the college does not accept the industry experts as instructors with the industry credentials.</a:t>
            </a:r>
            <a:endParaRPr/>
          </a:p>
          <a:p>
            <a:pPr indent="0" lvl="0" marL="0" rtl="0" algn="l">
              <a:lnSpc>
                <a:spcPct val="90000"/>
              </a:lnSpc>
              <a:spcBef>
                <a:spcPts val="1000"/>
              </a:spcBef>
              <a:spcAft>
                <a:spcPts val="0"/>
              </a:spcAft>
              <a:buClr>
                <a:srgbClr val="404040"/>
              </a:buClr>
              <a:buSzPts val="1400"/>
              <a:buNone/>
            </a:pPr>
            <a:r>
              <a:rPr lang="en-US" sz="1400"/>
              <a:t>“Boils down to this- Experience should be the most important factor in any CTE discipline.”</a:t>
            </a:r>
            <a:endParaRPr/>
          </a:p>
          <a:p>
            <a:pPr indent="0" lvl="0" marL="0" rtl="0" algn="l">
              <a:lnSpc>
                <a:spcPct val="90000"/>
              </a:lnSpc>
              <a:spcBef>
                <a:spcPts val="1000"/>
              </a:spcBef>
              <a:spcAft>
                <a:spcPts val="0"/>
              </a:spcAft>
              <a:buClr>
                <a:srgbClr val="404040"/>
              </a:buClr>
              <a:buSzPts val="1400"/>
              <a:buNone/>
            </a:pPr>
            <a:r>
              <a:rPr lang="en-US" sz="1400"/>
              <a:t>The CTE faculty find it nearly impossible to hire industry experts</a:t>
            </a:r>
            <a:endParaRPr/>
          </a:p>
          <a:p>
            <a:pPr indent="0" lvl="0" marL="0" marR="0" rtl="0" algn="l">
              <a:lnSpc>
                <a:spcPct val="90000"/>
              </a:lnSpc>
              <a:spcBef>
                <a:spcPts val="1000"/>
              </a:spcBef>
              <a:spcAft>
                <a:spcPts val="0"/>
              </a:spcAft>
              <a:buClr>
                <a:srgbClr val="404040"/>
              </a:buClr>
              <a:buSzPts val="2400"/>
              <a:buFont typeface="Arial"/>
              <a:buNone/>
            </a:pPr>
            <a:r>
              <a:t/>
            </a:r>
            <a:endParaRPr/>
          </a:p>
        </p:txBody>
      </p:sp>
      <p:sp>
        <p:nvSpPr>
          <p:cNvPr id="99" name="Google Shape;99;p6"/>
          <p:cNvSpPr txBox="1"/>
          <p:nvPr>
            <p:ph idx="12" type="sldNum"/>
          </p:nvPr>
        </p:nvSpPr>
        <p:spPr>
          <a:xfrm>
            <a:off x="10437813" y="6356350"/>
            <a:ext cx="915987" cy="365125"/>
          </a:xfrm>
          <a:prstGeom prst="rect">
            <a:avLst/>
          </a:prstGeom>
          <a:noFill/>
          <a:ln>
            <a:noFill/>
          </a:ln>
        </p:spPr>
        <p:txBody>
          <a:bodyPr anchorCtr="0" anchor="ctr" bIns="45700" lIns="91425" spcFirstLastPara="1" rIns="0"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100" name="Google Shape;100;p6"/>
          <p:cNvPicPr preferRelativeResize="0"/>
          <p:nvPr/>
        </p:nvPicPr>
        <p:blipFill rotWithShape="1">
          <a:blip r:embed="rId3">
            <a:alphaModFix/>
          </a:blip>
          <a:srcRect b="0" l="0" r="0" t="0"/>
          <a:stretch/>
        </p:blipFill>
        <p:spPr>
          <a:xfrm>
            <a:off x="9212178" y="272717"/>
            <a:ext cx="2735178" cy="181646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7"/>
          <p:cNvSpPr txBox="1"/>
          <p:nvPr>
            <p:ph type="title"/>
          </p:nvPr>
        </p:nvSpPr>
        <p:spPr>
          <a:xfrm>
            <a:off x="2715064" y="628496"/>
            <a:ext cx="8793479" cy="1685768"/>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None/>
            </a:pPr>
            <a:r>
              <a:rPr b="1" lang="en-US"/>
              <a:t>Need for an Equivalency Resource</a:t>
            </a:r>
            <a:endParaRPr/>
          </a:p>
        </p:txBody>
      </p:sp>
      <p:sp>
        <p:nvSpPr>
          <p:cNvPr id="108" name="Google Shape;108;p7"/>
          <p:cNvSpPr txBox="1"/>
          <p:nvPr>
            <p:ph idx="1" type="body"/>
          </p:nvPr>
        </p:nvSpPr>
        <p:spPr>
          <a:xfrm>
            <a:off x="829994" y="2662568"/>
            <a:ext cx="10523806" cy="3569419"/>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rgbClr val="404040"/>
              </a:buClr>
              <a:buSzPts val="2400"/>
              <a:buFont typeface="Arial"/>
              <a:buChar char="•"/>
            </a:pPr>
            <a:r>
              <a:rPr lang="en-US"/>
              <a:t>Colleges and districts are struggling with consistent </a:t>
            </a:r>
            <a:endParaRPr/>
          </a:p>
          <a:p>
            <a:pPr indent="0" lvl="0" marL="0" rtl="0" algn="l">
              <a:lnSpc>
                <a:spcPct val="90000"/>
              </a:lnSpc>
              <a:spcBef>
                <a:spcPts val="1000"/>
              </a:spcBef>
              <a:spcAft>
                <a:spcPts val="0"/>
              </a:spcAft>
              <a:buClr>
                <a:srgbClr val="404040"/>
              </a:buClr>
              <a:buSzPts val="2400"/>
              <a:buNone/>
            </a:pPr>
            <a:r>
              <a:rPr lang="en-US"/>
              <a:t>application of equivalency.</a:t>
            </a:r>
            <a:endParaRPr/>
          </a:p>
          <a:p>
            <a:pPr indent="0" lvl="0" marL="0" rtl="0" algn="l">
              <a:lnSpc>
                <a:spcPct val="90000"/>
              </a:lnSpc>
              <a:spcBef>
                <a:spcPts val="1000"/>
              </a:spcBef>
              <a:spcAft>
                <a:spcPts val="0"/>
              </a:spcAft>
              <a:buClr>
                <a:srgbClr val="404040"/>
              </a:buClr>
              <a:buSzPts val="2400"/>
              <a:buNone/>
            </a:pPr>
            <a:r>
              <a:t/>
            </a:r>
            <a:endParaRPr/>
          </a:p>
          <a:p>
            <a:pPr indent="-342900" lvl="0" marL="342900" rtl="0" algn="l">
              <a:lnSpc>
                <a:spcPct val="90000"/>
              </a:lnSpc>
              <a:spcBef>
                <a:spcPts val="1000"/>
              </a:spcBef>
              <a:spcAft>
                <a:spcPts val="0"/>
              </a:spcAft>
              <a:buClr>
                <a:srgbClr val="404040"/>
              </a:buClr>
              <a:buSzPts val="2400"/>
              <a:buFont typeface="Arial"/>
              <a:buChar char="•"/>
            </a:pPr>
            <a:r>
              <a:rPr lang="en-US"/>
              <a:t>Most difficulties surround equivalence to the </a:t>
            </a:r>
            <a:endParaRPr/>
          </a:p>
          <a:p>
            <a:pPr indent="0" lvl="0" marL="0" rtl="0" algn="l">
              <a:lnSpc>
                <a:spcPct val="90000"/>
              </a:lnSpc>
              <a:spcBef>
                <a:spcPts val="1000"/>
              </a:spcBef>
              <a:spcAft>
                <a:spcPts val="0"/>
              </a:spcAft>
              <a:buClr>
                <a:srgbClr val="404040"/>
              </a:buClr>
              <a:buSzPts val="2400"/>
              <a:buNone/>
            </a:pPr>
            <a:r>
              <a:rPr lang="en-US"/>
              <a:t>associate’s degree, particularly to the general education component.</a:t>
            </a:r>
            <a:endParaRPr/>
          </a:p>
          <a:p>
            <a:pPr indent="0" lvl="0" marL="0" marR="0" rtl="0" algn="l">
              <a:lnSpc>
                <a:spcPct val="90000"/>
              </a:lnSpc>
              <a:spcBef>
                <a:spcPts val="1000"/>
              </a:spcBef>
              <a:spcAft>
                <a:spcPts val="0"/>
              </a:spcAft>
              <a:buClr>
                <a:srgbClr val="404040"/>
              </a:buClr>
              <a:buSzPts val="2400"/>
              <a:buFont typeface="Arial"/>
              <a:buNone/>
            </a:pPr>
            <a:r>
              <a:t/>
            </a:r>
            <a:endParaRPr/>
          </a:p>
        </p:txBody>
      </p:sp>
      <p:sp>
        <p:nvSpPr>
          <p:cNvPr id="109" name="Google Shape;109;p7"/>
          <p:cNvSpPr txBox="1"/>
          <p:nvPr>
            <p:ph idx="12" type="sldNum"/>
          </p:nvPr>
        </p:nvSpPr>
        <p:spPr>
          <a:xfrm>
            <a:off x="10437813" y="6356350"/>
            <a:ext cx="915987" cy="365125"/>
          </a:xfrm>
          <a:prstGeom prst="rect">
            <a:avLst/>
          </a:prstGeom>
          <a:noFill/>
          <a:ln>
            <a:noFill/>
          </a:ln>
        </p:spPr>
        <p:txBody>
          <a:bodyPr anchorCtr="0" anchor="ctr" bIns="45700" lIns="91425" spcFirstLastPara="1" rIns="0"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10" name="Google Shape;110;p7"/>
          <p:cNvSpPr/>
          <p:nvPr/>
        </p:nvSpPr>
        <p:spPr>
          <a:xfrm>
            <a:off x="154745" y="225084"/>
            <a:ext cx="12192000" cy="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pic>
        <p:nvPicPr>
          <p:cNvPr descr="https://lh5.googleusercontent.com/CBbIrPHGrVitVBHialdFtTERVFMi2IJYM5zSKXTL_D9mdZ1frPogOXeLv0aXUcavcufUN4cpBq2BLqcSTcRKYuaOf8UN-odvQTvtfeIzvwLwkL5KZtS5XHv8wPRTuprZIkhoUlU" id="111" name="Google Shape;111;p7"/>
          <p:cNvPicPr preferRelativeResize="0"/>
          <p:nvPr/>
        </p:nvPicPr>
        <p:blipFill rotWithShape="1">
          <a:blip r:embed="rId3">
            <a:alphaModFix/>
          </a:blip>
          <a:srcRect b="0" l="0" r="0" t="0"/>
          <a:stretch/>
        </p:blipFill>
        <p:spPr>
          <a:xfrm>
            <a:off x="154745" y="225084"/>
            <a:ext cx="2128286" cy="186039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8"/>
          <p:cNvSpPr txBox="1"/>
          <p:nvPr>
            <p:ph idx="1" type="body"/>
          </p:nvPr>
        </p:nvSpPr>
        <p:spPr>
          <a:xfrm>
            <a:off x="829994" y="2662568"/>
            <a:ext cx="10523806" cy="3569419"/>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404040"/>
              </a:buClr>
              <a:buSzPts val="3200"/>
              <a:buNone/>
            </a:pPr>
            <a:r>
              <a:rPr b="1" lang="en-US" sz="3200"/>
              <a:t>CTE Minimum Qualifications Tool Kit</a:t>
            </a:r>
            <a:endParaRPr/>
          </a:p>
          <a:p>
            <a:pPr indent="0" lvl="0" marL="0" rtl="0" algn="l">
              <a:lnSpc>
                <a:spcPct val="90000"/>
              </a:lnSpc>
              <a:spcBef>
                <a:spcPts val="1000"/>
              </a:spcBef>
              <a:spcAft>
                <a:spcPts val="0"/>
              </a:spcAft>
              <a:buClr>
                <a:srgbClr val="404040"/>
              </a:buClr>
              <a:buSzPts val="2400"/>
              <a:buNone/>
            </a:pPr>
            <a:r>
              <a:t/>
            </a:r>
            <a:endParaRPr b="1"/>
          </a:p>
          <a:p>
            <a:pPr indent="-342900" lvl="0" marL="342900" rtl="0" algn="l">
              <a:lnSpc>
                <a:spcPct val="90000"/>
              </a:lnSpc>
              <a:spcBef>
                <a:spcPts val="1000"/>
              </a:spcBef>
              <a:spcAft>
                <a:spcPts val="0"/>
              </a:spcAft>
              <a:buClr>
                <a:srgbClr val="404040"/>
              </a:buClr>
              <a:buSzPts val="2400"/>
              <a:buFont typeface="Arial"/>
              <a:buChar char="•"/>
            </a:pPr>
            <a:r>
              <a:rPr lang="en-US"/>
              <a:t>Equivalency</a:t>
            </a:r>
            <a:endParaRPr/>
          </a:p>
          <a:p>
            <a:pPr indent="-342900" lvl="0" marL="342900" rtl="0" algn="l">
              <a:lnSpc>
                <a:spcPct val="90000"/>
              </a:lnSpc>
              <a:spcBef>
                <a:spcPts val="1000"/>
              </a:spcBef>
              <a:spcAft>
                <a:spcPts val="0"/>
              </a:spcAft>
              <a:buClr>
                <a:srgbClr val="404040"/>
              </a:buClr>
              <a:buSzPts val="2400"/>
              <a:buFont typeface="Arial"/>
              <a:buChar char="•"/>
            </a:pPr>
            <a:r>
              <a:rPr lang="en-US"/>
              <a:t>Faculty Internship</a:t>
            </a:r>
            <a:endParaRPr/>
          </a:p>
          <a:p>
            <a:pPr indent="-342900" lvl="0" marL="342900" rtl="0" algn="l">
              <a:lnSpc>
                <a:spcPct val="90000"/>
              </a:lnSpc>
              <a:spcBef>
                <a:spcPts val="1000"/>
              </a:spcBef>
              <a:spcAft>
                <a:spcPts val="0"/>
              </a:spcAft>
              <a:buClr>
                <a:srgbClr val="404040"/>
              </a:buClr>
              <a:buSzPts val="2400"/>
              <a:buFont typeface="Arial"/>
              <a:buChar char="•"/>
            </a:pPr>
            <a:r>
              <a:rPr lang="en-US"/>
              <a:t>Apprenticeship Minimum Qualifications</a:t>
            </a:r>
            <a:endParaRPr/>
          </a:p>
          <a:p>
            <a:pPr indent="0" lvl="0" marL="0" marR="0" rtl="0" algn="l">
              <a:lnSpc>
                <a:spcPct val="90000"/>
              </a:lnSpc>
              <a:spcBef>
                <a:spcPts val="1000"/>
              </a:spcBef>
              <a:spcAft>
                <a:spcPts val="0"/>
              </a:spcAft>
              <a:buClr>
                <a:srgbClr val="404040"/>
              </a:buClr>
              <a:buSzPts val="2400"/>
              <a:buFont typeface="Arial"/>
              <a:buNone/>
            </a:pPr>
            <a:r>
              <a:t/>
            </a:r>
            <a:endParaRPr/>
          </a:p>
        </p:txBody>
      </p:sp>
      <p:sp>
        <p:nvSpPr>
          <p:cNvPr id="119" name="Google Shape;119;p8"/>
          <p:cNvSpPr txBox="1"/>
          <p:nvPr>
            <p:ph idx="12" type="sldNum"/>
          </p:nvPr>
        </p:nvSpPr>
        <p:spPr>
          <a:xfrm>
            <a:off x="10437813" y="6356350"/>
            <a:ext cx="915987" cy="365125"/>
          </a:xfrm>
          <a:prstGeom prst="rect">
            <a:avLst/>
          </a:prstGeom>
          <a:noFill/>
          <a:ln>
            <a:noFill/>
          </a:ln>
        </p:spPr>
        <p:txBody>
          <a:bodyPr anchorCtr="0" anchor="ctr" bIns="45700" lIns="91425" spcFirstLastPara="1" rIns="0"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D:\tools01.jpg" id="120" name="Google Shape;120;p8"/>
          <p:cNvPicPr preferRelativeResize="0"/>
          <p:nvPr/>
        </p:nvPicPr>
        <p:blipFill rotWithShape="1">
          <a:blip r:embed="rId3">
            <a:alphaModFix/>
          </a:blip>
          <a:srcRect b="0" l="0" r="0" t="0"/>
          <a:stretch/>
        </p:blipFill>
        <p:spPr>
          <a:xfrm>
            <a:off x="4247247" y="0"/>
            <a:ext cx="4826415" cy="223894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9"/>
          <p:cNvSpPr txBox="1"/>
          <p:nvPr>
            <p:ph type="title"/>
          </p:nvPr>
        </p:nvSpPr>
        <p:spPr>
          <a:xfrm>
            <a:off x="2560321" y="0"/>
            <a:ext cx="8793479" cy="233523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None/>
            </a:pPr>
            <a:r>
              <a:rPr b="1" lang="en-US" sz="2800"/>
              <a:t>CTE Faculty Minimum Qualifications </a:t>
            </a:r>
            <a:br>
              <a:rPr b="1" lang="en-US" sz="2800"/>
            </a:br>
            <a:r>
              <a:rPr b="1" lang="en-US" sz="2800"/>
              <a:t>Tool Kit Sample Contents</a:t>
            </a:r>
            <a:br>
              <a:rPr lang="en-US"/>
            </a:br>
            <a:br>
              <a:rPr lang="en-US"/>
            </a:br>
            <a:endParaRPr/>
          </a:p>
        </p:txBody>
      </p:sp>
      <p:sp>
        <p:nvSpPr>
          <p:cNvPr id="128" name="Google Shape;128;p9"/>
          <p:cNvSpPr txBox="1"/>
          <p:nvPr>
            <p:ph idx="1" type="body"/>
          </p:nvPr>
        </p:nvSpPr>
        <p:spPr>
          <a:xfrm>
            <a:off x="829994" y="2662568"/>
            <a:ext cx="10523806" cy="3569419"/>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rgbClr val="404040"/>
              </a:buClr>
              <a:buSzPts val="2400"/>
              <a:buFont typeface="Arial"/>
              <a:buChar char="•"/>
            </a:pPr>
            <a:r>
              <a:rPr lang="en-US"/>
              <a:t>Pre-planning checklist for Equivalency by Department</a:t>
            </a:r>
            <a:endParaRPr/>
          </a:p>
          <a:p>
            <a:pPr indent="-342900" lvl="0" marL="342900" rtl="0" algn="l">
              <a:lnSpc>
                <a:spcPct val="90000"/>
              </a:lnSpc>
              <a:spcBef>
                <a:spcPts val="1000"/>
              </a:spcBef>
              <a:spcAft>
                <a:spcPts val="0"/>
              </a:spcAft>
              <a:buClr>
                <a:srgbClr val="404040"/>
              </a:buClr>
              <a:buSzPts val="2400"/>
              <a:buFont typeface="Arial"/>
              <a:buChar char="•"/>
            </a:pPr>
            <a:r>
              <a:rPr lang="en-US"/>
              <a:t>Equivalency Checklist for Human Resources Departments</a:t>
            </a:r>
            <a:endParaRPr/>
          </a:p>
          <a:p>
            <a:pPr indent="-342900" lvl="0" marL="342900" rtl="0" algn="l">
              <a:lnSpc>
                <a:spcPct val="90000"/>
              </a:lnSpc>
              <a:spcBef>
                <a:spcPts val="1000"/>
              </a:spcBef>
              <a:spcAft>
                <a:spcPts val="0"/>
              </a:spcAft>
              <a:buClr>
                <a:srgbClr val="404040"/>
              </a:buClr>
              <a:buSzPts val="2400"/>
              <a:buFont typeface="Arial"/>
              <a:buChar char="•"/>
            </a:pPr>
            <a:r>
              <a:rPr lang="en-US"/>
              <a:t>Model Equivalency Committees Composition and Policies</a:t>
            </a:r>
            <a:endParaRPr/>
          </a:p>
          <a:p>
            <a:pPr indent="-342900" lvl="0" marL="342900" rtl="0" algn="l">
              <a:lnSpc>
                <a:spcPct val="90000"/>
              </a:lnSpc>
              <a:spcBef>
                <a:spcPts val="1000"/>
              </a:spcBef>
              <a:spcAft>
                <a:spcPts val="0"/>
              </a:spcAft>
              <a:buClr>
                <a:srgbClr val="404040"/>
              </a:buClr>
              <a:buSzPts val="2400"/>
              <a:buFont typeface="Arial"/>
              <a:buChar char="•"/>
            </a:pPr>
            <a:r>
              <a:rPr lang="en-US"/>
              <a:t>Information and Checklist for Potential Equivalency Applicants</a:t>
            </a:r>
            <a:endParaRPr/>
          </a:p>
          <a:p>
            <a:pPr indent="-342900" lvl="0" marL="342900" rtl="0" algn="l">
              <a:lnSpc>
                <a:spcPct val="90000"/>
              </a:lnSpc>
              <a:spcBef>
                <a:spcPts val="1000"/>
              </a:spcBef>
              <a:spcAft>
                <a:spcPts val="0"/>
              </a:spcAft>
              <a:buClr>
                <a:srgbClr val="404040"/>
              </a:buClr>
              <a:buSzPts val="2400"/>
              <a:buFont typeface="Arial"/>
              <a:buChar char="•"/>
            </a:pPr>
            <a:r>
              <a:rPr lang="en-US"/>
              <a:t>Credit for Prior Learning</a:t>
            </a:r>
            <a:endParaRPr/>
          </a:p>
          <a:p>
            <a:pPr indent="0" lvl="0" marL="0" marR="0" rtl="0" algn="l">
              <a:lnSpc>
                <a:spcPct val="90000"/>
              </a:lnSpc>
              <a:spcBef>
                <a:spcPts val="1000"/>
              </a:spcBef>
              <a:spcAft>
                <a:spcPts val="0"/>
              </a:spcAft>
              <a:buClr>
                <a:srgbClr val="404040"/>
              </a:buClr>
              <a:buSzPts val="2400"/>
              <a:buFont typeface="Arial"/>
              <a:buNone/>
            </a:pPr>
            <a:r>
              <a:t/>
            </a:r>
            <a:endParaRPr/>
          </a:p>
        </p:txBody>
      </p:sp>
      <p:sp>
        <p:nvSpPr>
          <p:cNvPr id="129" name="Google Shape;129;p9"/>
          <p:cNvSpPr txBox="1"/>
          <p:nvPr>
            <p:ph idx="12" type="sldNum"/>
          </p:nvPr>
        </p:nvSpPr>
        <p:spPr>
          <a:xfrm>
            <a:off x="10437813" y="6356350"/>
            <a:ext cx="915987" cy="365125"/>
          </a:xfrm>
          <a:prstGeom prst="rect">
            <a:avLst/>
          </a:prstGeom>
          <a:noFill/>
          <a:ln>
            <a:noFill/>
          </a:ln>
        </p:spPr>
        <p:txBody>
          <a:bodyPr anchorCtr="0" anchor="ctr" bIns="45700" lIns="91425" spcFirstLastPara="1" rIns="0"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30" name="Google Shape;130;p9"/>
          <p:cNvSpPr/>
          <p:nvPr/>
        </p:nvSpPr>
        <p:spPr>
          <a:xfrm>
            <a:off x="2" y="449025"/>
            <a:ext cx="12192000" cy="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pic>
        <p:nvPicPr>
          <p:cNvPr descr="https://lh3.googleusercontent.com/pSU54X18Giodar6w-mSvL19OlVqR99etHQClilzPE6G3_98e_86daq_WKukqH6nUyS16DQxC2JTOPwgJMKwx2edlaZvyV-C5SDN5uDQr4ZH_Lqzyh0lVJr5fOoH2PvoJ-dojOzc" id="131" name="Google Shape;131;p9"/>
          <p:cNvPicPr preferRelativeResize="0"/>
          <p:nvPr/>
        </p:nvPicPr>
        <p:blipFill rotWithShape="1">
          <a:blip r:embed="rId3">
            <a:alphaModFix/>
          </a:blip>
          <a:srcRect b="0" l="0" r="0" t="0"/>
          <a:stretch/>
        </p:blipFill>
        <p:spPr>
          <a:xfrm>
            <a:off x="2" y="33919"/>
            <a:ext cx="2400300" cy="230131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ASCCC Curriculum Inst. 2020 Theme">
  <a:themeElements>
    <a:clrScheme name="ASCCC CNEI 2">
      <a:dk1>
        <a:srgbClr val="0A3D57"/>
      </a:dk1>
      <a:lt1>
        <a:srgbClr val="FFFFFF"/>
      </a:lt1>
      <a:dk2>
        <a:srgbClr val="1B83A7"/>
      </a:dk2>
      <a:lt2>
        <a:srgbClr val="EFC38F"/>
      </a:lt2>
      <a:accent1>
        <a:srgbClr val="409C94"/>
      </a:accent1>
      <a:accent2>
        <a:srgbClr val="DB5F75"/>
      </a:accent2>
      <a:accent3>
        <a:srgbClr val="B196DA"/>
      </a:accent3>
      <a:accent4>
        <a:srgbClr val="EFC38E"/>
      </a:accent4>
      <a:accent5>
        <a:srgbClr val="8AC1D3"/>
      </a:accent5>
      <a:accent6>
        <a:srgbClr val="1A83A7"/>
      </a:accent6>
      <a:hlink>
        <a:srgbClr val="1A83A7"/>
      </a:hlink>
      <a:folHlink>
        <a:srgbClr val="B196D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2021-04-21T15:59:06Z</dcterms:created>
  <dc:creator>Microsoft Office User</dc:creator>
</cp:coreProperties>
</file>