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10" r:id="rId2"/>
  </p:sldMasterIdLst>
  <p:notesMasterIdLst>
    <p:notesMasterId r:id="rId27"/>
  </p:notesMasterIdLst>
  <p:handoutMasterIdLst>
    <p:handoutMasterId r:id="rId28"/>
  </p:handoutMasterIdLst>
  <p:sldIdLst>
    <p:sldId id="257" r:id="rId3"/>
    <p:sldId id="258" r:id="rId4"/>
    <p:sldId id="282" r:id="rId5"/>
    <p:sldId id="284" r:id="rId6"/>
    <p:sldId id="285" r:id="rId7"/>
    <p:sldId id="266" r:id="rId8"/>
    <p:sldId id="283" r:id="rId9"/>
    <p:sldId id="286" r:id="rId10"/>
    <p:sldId id="263" r:id="rId11"/>
    <p:sldId id="278" r:id="rId12"/>
    <p:sldId id="264" r:id="rId13"/>
    <p:sldId id="274" r:id="rId14"/>
    <p:sldId id="275" r:id="rId15"/>
    <p:sldId id="287" r:id="rId16"/>
    <p:sldId id="291" r:id="rId17"/>
    <p:sldId id="289" r:id="rId18"/>
    <p:sldId id="290" r:id="rId19"/>
    <p:sldId id="293" r:id="rId20"/>
    <p:sldId id="292" r:id="rId21"/>
    <p:sldId id="294" r:id="rId22"/>
    <p:sldId id="297" r:id="rId23"/>
    <p:sldId id="296" r:id="rId24"/>
    <p:sldId id="295" r:id="rId25"/>
    <p:sldId id="259"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4FB890-8565-46E2-B86D-D5E892C4104B}" v="11" dt="2022-05-13T06:00:33.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18"/>
    <p:restoredTop sz="96357" autoAdjust="0"/>
  </p:normalViewPr>
  <p:slideViewPr>
    <p:cSldViewPr snapToGrid="0" snapToObjects="1">
      <p:cViewPr varScale="1">
        <p:scale>
          <a:sx n="102" d="100"/>
          <a:sy n="102" d="100"/>
        </p:scale>
        <p:origin x="132" y="176"/>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Arzola" userId="5b4af3c9-f32e-4ecb-988e-59c4a00faead" providerId="ADAL" clId="{CA4FB890-8565-46E2-B86D-D5E892C4104B}"/>
    <pc:docChg chg="custSel addSld modSld sldOrd">
      <pc:chgData name="Juan Arzola" userId="5b4af3c9-f32e-4ecb-988e-59c4a00faead" providerId="ADAL" clId="{CA4FB890-8565-46E2-B86D-D5E892C4104B}" dt="2022-05-13T06:01:03.574" v="2369" actId="2890"/>
      <pc:docMkLst>
        <pc:docMk/>
      </pc:docMkLst>
      <pc:sldChg chg="delSp modSp mod">
        <pc:chgData name="Juan Arzola" userId="5b4af3c9-f32e-4ecb-988e-59c4a00faead" providerId="ADAL" clId="{CA4FB890-8565-46E2-B86D-D5E892C4104B}" dt="2022-05-13T04:54:11.425" v="32" actId="14100"/>
        <pc:sldMkLst>
          <pc:docMk/>
          <pc:sldMk cId="2554875505" sldId="287"/>
        </pc:sldMkLst>
        <pc:spChg chg="mod">
          <ac:chgData name="Juan Arzola" userId="5b4af3c9-f32e-4ecb-988e-59c4a00faead" providerId="ADAL" clId="{CA4FB890-8565-46E2-B86D-D5E892C4104B}" dt="2022-05-13T04:53:52.914" v="29" actId="20577"/>
          <ac:spMkLst>
            <pc:docMk/>
            <pc:sldMk cId="2554875505" sldId="287"/>
            <ac:spMk id="2" creationId="{E387BE0D-AE98-B44B-86DE-B4B6A94BB012}"/>
          </ac:spMkLst>
        </pc:spChg>
        <pc:spChg chg="mod">
          <ac:chgData name="Juan Arzola" userId="5b4af3c9-f32e-4ecb-988e-59c4a00faead" providerId="ADAL" clId="{CA4FB890-8565-46E2-B86D-D5E892C4104B}" dt="2022-05-13T04:54:11.425" v="32" actId="14100"/>
          <ac:spMkLst>
            <pc:docMk/>
            <pc:sldMk cId="2554875505" sldId="287"/>
            <ac:spMk id="3" creationId="{D4CE2602-24BA-529E-B915-850AFD1BFF11}"/>
          </ac:spMkLst>
        </pc:spChg>
        <pc:spChg chg="del mod">
          <ac:chgData name="Juan Arzola" userId="5b4af3c9-f32e-4ecb-988e-59c4a00faead" providerId="ADAL" clId="{CA4FB890-8565-46E2-B86D-D5E892C4104B}" dt="2022-05-13T04:54:04.049" v="31" actId="21"/>
          <ac:spMkLst>
            <pc:docMk/>
            <pc:sldMk cId="2554875505" sldId="287"/>
            <ac:spMk id="6" creationId="{BBA38F40-7095-B17C-BCFA-D685D6D4BC58}"/>
          </ac:spMkLst>
        </pc:spChg>
      </pc:sldChg>
      <pc:sldChg chg="modSp mod">
        <pc:chgData name="Juan Arzola" userId="5b4af3c9-f32e-4ecb-988e-59c4a00faead" providerId="ADAL" clId="{CA4FB890-8565-46E2-B86D-D5E892C4104B}" dt="2022-05-13T05:33:49.129" v="1042" actId="5793"/>
        <pc:sldMkLst>
          <pc:docMk/>
          <pc:sldMk cId="1861202429" sldId="289"/>
        </pc:sldMkLst>
        <pc:spChg chg="mod">
          <ac:chgData name="Juan Arzola" userId="5b4af3c9-f32e-4ecb-988e-59c4a00faead" providerId="ADAL" clId="{CA4FB890-8565-46E2-B86D-D5E892C4104B}" dt="2022-05-13T05:33:49.129" v="1042" actId="5793"/>
          <ac:spMkLst>
            <pc:docMk/>
            <pc:sldMk cId="1861202429" sldId="289"/>
            <ac:spMk id="3" creationId="{392A5B79-7E48-E749-8809-B6A34039BD92}"/>
          </ac:spMkLst>
        </pc:spChg>
      </pc:sldChg>
      <pc:sldChg chg="modSp mod">
        <pc:chgData name="Juan Arzola" userId="5b4af3c9-f32e-4ecb-988e-59c4a00faead" providerId="ADAL" clId="{CA4FB890-8565-46E2-B86D-D5E892C4104B}" dt="2022-05-13T05:48:53.559" v="1692" actId="6549"/>
        <pc:sldMkLst>
          <pc:docMk/>
          <pc:sldMk cId="3286887344" sldId="290"/>
        </pc:sldMkLst>
        <pc:spChg chg="mod">
          <ac:chgData name="Juan Arzola" userId="5b4af3c9-f32e-4ecb-988e-59c4a00faead" providerId="ADAL" clId="{CA4FB890-8565-46E2-B86D-D5E892C4104B}" dt="2022-05-13T05:45:08.541" v="1633" actId="20577"/>
          <ac:spMkLst>
            <pc:docMk/>
            <pc:sldMk cId="3286887344" sldId="290"/>
            <ac:spMk id="2" creationId="{E387BE0D-AE98-B44B-86DE-B4B6A94BB012}"/>
          </ac:spMkLst>
        </pc:spChg>
        <pc:spChg chg="mod">
          <ac:chgData name="Juan Arzola" userId="5b4af3c9-f32e-4ecb-988e-59c4a00faead" providerId="ADAL" clId="{CA4FB890-8565-46E2-B86D-D5E892C4104B}" dt="2022-05-13T05:48:53.559" v="1692" actId="6549"/>
          <ac:spMkLst>
            <pc:docMk/>
            <pc:sldMk cId="3286887344" sldId="290"/>
            <ac:spMk id="3" creationId="{D4CE2602-24BA-529E-B915-850AFD1BFF11}"/>
          </ac:spMkLst>
        </pc:spChg>
      </pc:sldChg>
      <pc:sldChg chg="modSp add mod">
        <pc:chgData name="Juan Arzola" userId="5b4af3c9-f32e-4ecb-988e-59c4a00faead" providerId="ADAL" clId="{CA4FB890-8565-46E2-B86D-D5E892C4104B}" dt="2022-05-13T05:06:11.578" v="534" actId="20577"/>
        <pc:sldMkLst>
          <pc:docMk/>
          <pc:sldMk cId="3465601162" sldId="291"/>
        </pc:sldMkLst>
        <pc:spChg chg="mod">
          <ac:chgData name="Juan Arzola" userId="5b4af3c9-f32e-4ecb-988e-59c4a00faead" providerId="ADAL" clId="{CA4FB890-8565-46E2-B86D-D5E892C4104B}" dt="2022-05-13T04:58:41.334" v="149" actId="20577"/>
          <ac:spMkLst>
            <pc:docMk/>
            <pc:sldMk cId="3465601162" sldId="291"/>
            <ac:spMk id="2" creationId="{E387BE0D-AE98-B44B-86DE-B4B6A94BB012}"/>
          </ac:spMkLst>
        </pc:spChg>
        <pc:spChg chg="mod">
          <ac:chgData name="Juan Arzola" userId="5b4af3c9-f32e-4ecb-988e-59c4a00faead" providerId="ADAL" clId="{CA4FB890-8565-46E2-B86D-D5E892C4104B}" dt="2022-05-13T05:06:11.578" v="534" actId="20577"/>
          <ac:spMkLst>
            <pc:docMk/>
            <pc:sldMk cId="3465601162" sldId="291"/>
            <ac:spMk id="3" creationId="{D4CE2602-24BA-529E-B915-850AFD1BFF11}"/>
          </ac:spMkLst>
        </pc:spChg>
      </pc:sldChg>
      <pc:sldChg chg="modSp add mod ord">
        <pc:chgData name="Juan Arzola" userId="5b4af3c9-f32e-4ecb-988e-59c4a00faead" providerId="ADAL" clId="{CA4FB890-8565-46E2-B86D-D5E892C4104B}" dt="2022-05-13T06:00:43.969" v="2365" actId="6549"/>
        <pc:sldMkLst>
          <pc:docMk/>
          <pc:sldMk cId="1524767820" sldId="292"/>
        </pc:sldMkLst>
        <pc:spChg chg="mod">
          <ac:chgData name="Juan Arzola" userId="5b4af3c9-f32e-4ecb-988e-59c4a00faead" providerId="ADAL" clId="{CA4FB890-8565-46E2-B86D-D5E892C4104B}" dt="2022-05-13T06:00:43.969" v="2365" actId="6549"/>
          <ac:spMkLst>
            <pc:docMk/>
            <pc:sldMk cId="1524767820" sldId="292"/>
            <ac:spMk id="2" creationId="{E387BE0D-AE98-B44B-86DE-B4B6A94BB012}"/>
          </ac:spMkLst>
        </pc:spChg>
        <pc:spChg chg="mod">
          <ac:chgData name="Juan Arzola" userId="5b4af3c9-f32e-4ecb-988e-59c4a00faead" providerId="ADAL" clId="{CA4FB890-8565-46E2-B86D-D5E892C4104B}" dt="2022-05-13T06:00:41.907" v="2364" actId="6549"/>
          <ac:spMkLst>
            <pc:docMk/>
            <pc:sldMk cId="1524767820" sldId="292"/>
            <ac:spMk id="3" creationId="{D4CE2602-24BA-529E-B915-850AFD1BFF11}"/>
          </ac:spMkLst>
        </pc:spChg>
      </pc:sldChg>
      <pc:sldChg chg="modSp add mod">
        <pc:chgData name="Juan Arzola" userId="5b4af3c9-f32e-4ecb-988e-59c4a00faead" providerId="ADAL" clId="{CA4FB890-8565-46E2-B86D-D5E892C4104B}" dt="2022-05-13T06:00:33.188" v="2363" actId="14100"/>
        <pc:sldMkLst>
          <pc:docMk/>
          <pc:sldMk cId="1833255783" sldId="293"/>
        </pc:sldMkLst>
        <pc:spChg chg="mod">
          <ac:chgData name="Juan Arzola" userId="5b4af3c9-f32e-4ecb-988e-59c4a00faead" providerId="ADAL" clId="{CA4FB890-8565-46E2-B86D-D5E892C4104B}" dt="2022-05-13T06:00:30.828" v="2362" actId="14100"/>
          <ac:spMkLst>
            <pc:docMk/>
            <pc:sldMk cId="1833255783" sldId="293"/>
            <ac:spMk id="2" creationId="{E387BE0D-AE98-B44B-86DE-B4B6A94BB012}"/>
          </ac:spMkLst>
        </pc:spChg>
        <pc:spChg chg="mod">
          <ac:chgData name="Juan Arzola" userId="5b4af3c9-f32e-4ecb-988e-59c4a00faead" providerId="ADAL" clId="{CA4FB890-8565-46E2-B86D-D5E892C4104B}" dt="2022-05-13T06:00:33.188" v="2363" actId="14100"/>
          <ac:spMkLst>
            <pc:docMk/>
            <pc:sldMk cId="1833255783" sldId="293"/>
            <ac:spMk id="3" creationId="{D4CE2602-24BA-529E-B915-850AFD1BFF11}"/>
          </ac:spMkLst>
        </pc:spChg>
      </pc:sldChg>
      <pc:sldChg chg="modSp add mod">
        <pc:chgData name="Juan Arzola" userId="5b4af3c9-f32e-4ecb-988e-59c4a00faead" providerId="ADAL" clId="{CA4FB890-8565-46E2-B86D-D5E892C4104B}" dt="2022-05-13T06:00:49.091" v="2366" actId="6549"/>
        <pc:sldMkLst>
          <pc:docMk/>
          <pc:sldMk cId="3444030576" sldId="294"/>
        </pc:sldMkLst>
        <pc:spChg chg="mod">
          <ac:chgData name="Juan Arzola" userId="5b4af3c9-f32e-4ecb-988e-59c4a00faead" providerId="ADAL" clId="{CA4FB890-8565-46E2-B86D-D5E892C4104B}" dt="2022-05-13T06:00:49.091" v="2366" actId="6549"/>
          <ac:spMkLst>
            <pc:docMk/>
            <pc:sldMk cId="3444030576" sldId="294"/>
            <ac:spMk id="2" creationId="{E387BE0D-AE98-B44B-86DE-B4B6A94BB012}"/>
          </ac:spMkLst>
        </pc:spChg>
      </pc:sldChg>
      <pc:sldChg chg="add">
        <pc:chgData name="Juan Arzola" userId="5b4af3c9-f32e-4ecb-988e-59c4a00faead" providerId="ADAL" clId="{CA4FB890-8565-46E2-B86D-D5E892C4104B}" dt="2022-05-13T06:00:56.314" v="2367" actId="2890"/>
        <pc:sldMkLst>
          <pc:docMk/>
          <pc:sldMk cId="1684849135" sldId="295"/>
        </pc:sldMkLst>
      </pc:sldChg>
      <pc:sldChg chg="add">
        <pc:chgData name="Juan Arzola" userId="5b4af3c9-f32e-4ecb-988e-59c4a00faead" providerId="ADAL" clId="{CA4FB890-8565-46E2-B86D-D5E892C4104B}" dt="2022-05-13T06:01:00.003" v="2368" actId="2890"/>
        <pc:sldMkLst>
          <pc:docMk/>
          <pc:sldMk cId="410389194" sldId="296"/>
        </pc:sldMkLst>
      </pc:sldChg>
      <pc:sldChg chg="add">
        <pc:chgData name="Juan Arzola" userId="5b4af3c9-f32e-4ecb-988e-59c4a00faead" providerId="ADAL" clId="{CA4FB890-8565-46E2-B86D-D5E892C4104B}" dt="2022-05-13T06:01:03.574" v="2369" actId="2890"/>
        <pc:sldMkLst>
          <pc:docMk/>
          <pc:sldMk cId="2599023132" sldId="29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5/12/2022</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5/12/2022</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4768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16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24CB3E9-34D1-9147-A9F0-791F0C3C99BD}"/>
              </a:ext>
            </a:extLst>
          </p:cNvPr>
          <p:cNvPicPr>
            <a:picLocks noChangeAspect="1"/>
          </p:cNvPicPr>
          <p:nvPr userDrawn="1"/>
        </p:nvPicPr>
        <p:blipFill>
          <a:blip r:embed="rId3"/>
          <a:stretch>
            <a:fillRect/>
          </a:stretch>
        </p:blipFill>
        <p:spPr>
          <a:xfrm>
            <a:off x="-7112" y="0"/>
            <a:ext cx="820737"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spTree>
    <p:extLst>
      <p:ext uri="{BB962C8B-B14F-4D97-AF65-F5344CB8AC3E}">
        <p14:creationId xmlns:p14="http://schemas.microsoft.com/office/powerpoint/2010/main" val="1958010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15AC6E9-6F6E-5F4C-B812-D90922E22CFD}"/>
              </a:ext>
            </a:extLst>
          </p:cNvPr>
          <p:cNvPicPr>
            <a:picLocks noChangeAspect="1"/>
          </p:cNvPicPr>
          <p:nvPr userDrawn="1"/>
        </p:nvPicPr>
        <p:blipFill>
          <a:blip r:embed="rId3"/>
          <a:stretch>
            <a:fillRect/>
          </a:stretch>
        </p:blipFill>
        <p:spPr>
          <a:xfrm>
            <a:off x="-7112" y="0"/>
            <a:ext cx="820737"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spTree>
    <p:extLst>
      <p:ext uri="{BB962C8B-B14F-4D97-AF65-F5344CB8AC3E}">
        <p14:creationId xmlns:p14="http://schemas.microsoft.com/office/powerpoint/2010/main" val="1240714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43CB10-313F-494A-97CC-73229A2393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6561039-D1E0-104E-8F73-C956FBDAF5F2}"/>
              </a:ext>
            </a:extLst>
          </p:cNvPr>
          <p:cNvPicPr>
            <a:picLocks noChangeAspect="1"/>
          </p:cNvPicPr>
          <p:nvPr userDrawn="1"/>
        </p:nvPicPr>
        <p:blipFill>
          <a:blip r:embed="rId3"/>
          <a:stretch>
            <a:fillRect/>
          </a:stretch>
        </p:blipFill>
        <p:spPr>
          <a:xfrm>
            <a:off x="-7112" y="0"/>
            <a:ext cx="820737"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EC769BA-346C-2A45-8702-BDAD9FF75E57}"/>
              </a:ext>
            </a:extLst>
          </p:cNvPr>
          <p:cNvSpPr>
            <a:spLocks noGrp="1"/>
          </p:cNvSpPr>
          <p:nvPr>
            <p:ph type="sldNum" sz="quarter" idx="10"/>
          </p:nvPr>
        </p:nvSpPr>
        <p:spPr/>
        <p:txBody>
          <a:bodyPr/>
          <a:lstStyle>
            <a:lvl1pPr>
              <a:defRPr/>
            </a:lvl1pPr>
          </a:lstStyle>
          <a:p>
            <a:pPr>
              <a:defRPr/>
            </a:pPr>
            <a:fld id="{31A4E9B5-EE2D-2F4F-B9A7-C0ABBAD0B143}" type="slidenum">
              <a:rPr lang="en-US" altLang="en-US"/>
              <a:pPr>
                <a:defRPr/>
              </a:pPr>
              <a:t>‹#›</a:t>
            </a:fld>
            <a:endParaRPr lang="en-US" altLang="en-US"/>
          </a:p>
        </p:txBody>
      </p:sp>
    </p:spTree>
    <p:extLst>
      <p:ext uri="{BB962C8B-B14F-4D97-AF65-F5344CB8AC3E}">
        <p14:creationId xmlns:p14="http://schemas.microsoft.com/office/powerpoint/2010/main" val="300613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57EFFFC-12A3-5A43-83AA-6319079DED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AE60287-499F-F542-B7B1-0180FFDC7BE0}"/>
              </a:ext>
            </a:extLst>
          </p:cNvPr>
          <p:cNvPicPr>
            <a:picLocks noChangeAspect="1"/>
          </p:cNvPicPr>
          <p:nvPr userDrawn="1"/>
        </p:nvPicPr>
        <p:blipFill>
          <a:blip r:embed="rId3"/>
          <a:stretch>
            <a:fillRect/>
          </a:stretch>
        </p:blipFill>
        <p:spPr>
          <a:xfrm>
            <a:off x="4763" y="0"/>
            <a:ext cx="820737"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F953D7EF-5E21-C34E-A09F-0ABAF70E61C9}"/>
              </a:ext>
            </a:extLst>
          </p:cNvPr>
          <p:cNvSpPr>
            <a:spLocks noGrp="1"/>
          </p:cNvSpPr>
          <p:nvPr>
            <p:ph type="sldNum" sz="quarter" idx="10"/>
          </p:nvPr>
        </p:nvSpPr>
        <p:spPr/>
        <p:txBody>
          <a:bodyPr/>
          <a:lstStyle>
            <a:lvl1pPr>
              <a:defRPr/>
            </a:lvl1pPr>
          </a:lstStyle>
          <a:p>
            <a:pPr>
              <a:defRPr/>
            </a:pPr>
            <a:fld id="{3ED0A88E-AD9D-4145-BE7F-4EA999D60FEF}" type="slidenum">
              <a:rPr lang="en-US" altLang="en-US"/>
              <a:pPr>
                <a:defRPr/>
              </a:pPr>
              <a:t>‹#›</a:t>
            </a:fld>
            <a:endParaRPr lang="en-US" altLang="en-US"/>
          </a:p>
        </p:txBody>
      </p:sp>
    </p:spTree>
    <p:extLst>
      <p:ext uri="{BB962C8B-B14F-4D97-AF65-F5344CB8AC3E}">
        <p14:creationId xmlns:p14="http://schemas.microsoft.com/office/powerpoint/2010/main" val="4266333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spTree>
    <p:extLst>
      <p:ext uri="{BB962C8B-B14F-4D97-AF65-F5344CB8AC3E}">
        <p14:creationId xmlns:p14="http://schemas.microsoft.com/office/powerpoint/2010/main" val="1306020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800" b="0" i="0">
                <a:solidFill>
                  <a:schemeClr val="bg1"/>
                </a:solidFill>
                <a:latin typeface="Arial"/>
                <a:cs typeface="Arial"/>
              </a:defRPr>
            </a:lvl1pPr>
          </a:lstStyle>
          <a:p>
            <a:endParaRPr/>
          </a:p>
        </p:txBody>
      </p:sp>
      <p:sp>
        <p:nvSpPr>
          <p:cNvPr id="3" name="Holder 3"/>
          <p:cNvSpPr>
            <a:spLocks noGrp="1"/>
          </p:cNvSpPr>
          <p:nvPr>
            <p:ph sz="half" idx="2"/>
          </p:nvPr>
        </p:nvSpPr>
        <p:spPr>
          <a:xfrm>
            <a:off x="1102699" y="1765045"/>
            <a:ext cx="4689687" cy="4753609"/>
          </a:xfrm>
          <a:prstGeom prst="rect">
            <a:avLst/>
          </a:prstGeom>
        </p:spPr>
        <p:txBody>
          <a:bodyPr/>
          <a:lstStyle>
            <a:lvl1pPr>
              <a:defRPr sz="2000" b="0" i="0">
                <a:solidFill>
                  <a:srgbClr val="1A1F0B"/>
                </a:solidFill>
                <a:latin typeface="Arial"/>
                <a:cs typeface="Arial"/>
              </a:defRPr>
            </a:lvl1pPr>
          </a:lstStyle>
          <a:p>
            <a:endParaRPr/>
          </a:p>
        </p:txBody>
      </p:sp>
      <p:sp>
        <p:nvSpPr>
          <p:cNvPr id="4" name="Holder 4"/>
          <p:cNvSpPr>
            <a:spLocks noGrp="1"/>
          </p:cNvSpPr>
          <p:nvPr>
            <p:ph sz="half" idx="3"/>
          </p:nvPr>
        </p:nvSpPr>
        <p:spPr>
          <a:xfrm>
            <a:off x="6407797" y="1966223"/>
            <a:ext cx="3086100" cy="4050665"/>
          </a:xfrm>
          <a:prstGeom prst="rect">
            <a:avLst/>
          </a:prstGeom>
        </p:spPr>
        <p:txBody>
          <a:bodyPr/>
          <a:lstStyle>
            <a:lvl1pPr>
              <a:defRPr sz="1800" b="0" i="0">
                <a:solidFill>
                  <a:schemeClr val="tx1"/>
                </a:solidFill>
                <a:latin typeface="Arial"/>
                <a:cs typeface="Arial"/>
              </a:defRPr>
            </a:lvl1pPr>
          </a:lstStyle>
          <a:p>
            <a:endParaRPr/>
          </a:p>
        </p:txBody>
      </p:sp>
      <p:sp>
        <p:nvSpPr>
          <p:cNvPr id="5" name="Holder 4">
            <a:extLst>
              <a:ext uri="{FF2B5EF4-FFF2-40B4-BE49-F238E27FC236}">
                <a16:creationId xmlns:a16="http://schemas.microsoft.com/office/drawing/2014/main" id="{D30401FD-56DD-1144-9074-BDDB81DB4A80}"/>
              </a:ext>
            </a:extLst>
          </p:cNvPr>
          <p:cNvSpPr>
            <a:spLocks noGrp="1" noChangeArrowheads="1"/>
          </p:cNvSpPr>
          <p:nvPr>
            <p:ph type="ftr" sz="quarter" idx="10"/>
          </p:nvPr>
        </p:nvSpPr>
        <p:spPr>
          <a:ln/>
        </p:spPr>
        <p:txBody>
          <a:bodyPr/>
          <a:lstStyle>
            <a:lvl1pPr>
              <a:defRPr/>
            </a:lvl1pPr>
          </a:lstStyle>
          <a:p>
            <a:endParaRPr lang="en-US" altLang="en-US"/>
          </a:p>
        </p:txBody>
      </p:sp>
      <p:sp>
        <p:nvSpPr>
          <p:cNvPr id="6" name="Holder 5">
            <a:extLst>
              <a:ext uri="{FF2B5EF4-FFF2-40B4-BE49-F238E27FC236}">
                <a16:creationId xmlns:a16="http://schemas.microsoft.com/office/drawing/2014/main" id="{CD1B9CBF-25DE-D440-94E4-9D047E4DB3C8}"/>
              </a:ext>
            </a:extLst>
          </p:cNvPr>
          <p:cNvSpPr>
            <a:spLocks noGrp="1" noChangeArrowheads="1"/>
          </p:cNvSpPr>
          <p:nvPr>
            <p:ph type="dt" sz="half" idx="11"/>
          </p:nvPr>
        </p:nvSpPr>
        <p:spPr>
          <a:ln/>
        </p:spPr>
        <p:txBody>
          <a:bodyPr/>
          <a:lstStyle>
            <a:lvl1pPr>
              <a:defRPr/>
            </a:lvl1pPr>
          </a:lstStyle>
          <a:p>
            <a:fld id="{E9E278C8-553B-6E41-9E41-5033FFF791F3}" type="datetimeFigureOut">
              <a:rPr lang="en-US" altLang="en-US"/>
              <a:pPr/>
              <a:t>5/12/2022</a:t>
            </a:fld>
            <a:endParaRPr lang="en-US" altLang="en-US"/>
          </a:p>
        </p:txBody>
      </p:sp>
      <p:sp>
        <p:nvSpPr>
          <p:cNvPr id="7" name="Holder 6">
            <a:extLst>
              <a:ext uri="{FF2B5EF4-FFF2-40B4-BE49-F238E27FC236}">
                <a16:creationId xmlns:a16="http://schemas.microsoft.com/office/drawing/2014/main" id="{9CE1D75B-97D0-3541-B417-5B9E867AE1BC}"/>
              </a:ext>
            </a:extLst>
          </p:cNvPr>
          <p:cNvSpPr>
            <a:spLocks noGrp="1" noChangeArrowheads="1"/>
          </p:cNvSpPr>
          <p:nvPr>
            <p:ph type="sldNum" sz="quarter" idx="12"/>
          </p:nvPr>
        </p:nvSpPr>
        <p:spPr>
          <a:ln/>
        </p:spPr>
        <p:txBody>
          <a:bodyPr/>
          <a:lstStyle>
            <a:lvl1pPr>
              <a:defRPr/>
            </a:lvl1pPr>
          </a:lstStyle>
          <a:p>
            <a:fld id="{17E534C9-7440-FC4A-9299-B93E5DB93886}" type="slidenum">
              <a:rPr lang="en-US" altLang="en-US"/>
              <a:pPr/>
              <a:t>‹#›</a:t>
            </a:fld>
            <a:endParaRPr lang="en-US" altLang="en-US"/>
          </a:p>
        </p:txBody>
      </p:sp>
    </p:spTree>
    <p:extLst>
      <p:ext uri="{BB962C8B-B14F-4D97-AF65-F5344CB8AC3E}">
        <p14:creationId xmlns:p14="http://schemas.microsoft.com/office/powerpoint/2010/main" val="65588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2652FEF-1DB5-3640-84E9-76C2AEBC29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82910" y="403412"/>
            <a:ext cx="8670888" cy="1685768"/>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02000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24CB3E9-34D1-9147-A9F0-791F0C3C99BD}"/>
              </a:ext>
            </a:extLst>
          </p:cNvPr>
          <p:cNvPicPr>
            <a:picLocks noChangeAspect="1"/>
          </p:cNvPicPr>
          <p:nvPr userDrawn="1"/>
        </p:nvPicPr>
        <p:blipFill>
          <a:blip r:embed="rId3"/>
          <a:stretch>
            <a:fillRect/>
          </a:stretch>
        </p:blipFill>
        <p:spPr>
          <a:xfrm>
            <a:off x="-7112" y="0"/>
            <a:ext cx="820737"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spTree>
    <p:extLst>
      <p:ext uri="{BB962C8B-B14F-4D97-AF65-F5344CB8AC3E}">
        <p14:creationId xmlns:p14="http://schemas.microsoft.com/office/powerpoint/2010/main" val="353074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15AC6E9-6F6E-5F4C-B812-D90922E22CFD}"/>
              </a:ext>
            </a:extLst>
          </p:cNvPr>
          <p:cNvPicPr>
            <a:picLocks noChangeAspect="1"/>
          </p:cNvPicPr>
          <p:nvPr userDrawn="1"/>
        </p:nvPicPr>
        <p:blipFill>
          <a:blip r:embed="rId3"/>
          <a:stretch>
            <a:fillRect/>
          </a:stretch>
        </p:blipFill>
        <p:spPr>
          <a:xfrm>
            <a:off x="-7112" y="0"/>
            <a:ext cx="820737"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spTree>
    <p:extLst>
      <p:ext uri="{BB962C8B-B14F-4D97-AF65-F5344CB8AC3E}">
        <p14:creationId xmlns:p14="http://schemas.microsoft.com/office/powerpoint/2010/main" val="344833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43CB10-313F-494A-97CC-73229A2393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6561039-D1E0-104E-8F73-C956FBDAF5F2}"/>
              </a:ext>
            </a:extLst>
          </p:cNvPr>
          <p:cNvPicPr>
            <a:picLocks noChangeAspect="1"/>
          </p:cNvPicPr>
          <p:nvPr userDrawn="1"/>
        </p:nvPicPr>
        <p:blipFill>
          <a:blip r:embed="rId3"/>
          <a:stretch>
            <a:fillRect/>
          </a:stretch>
        </p:blipFill>
        <p:spPr>
          <a:xfrm>
            <a:off x="-7112" y="0"/>
            <a:ext cx="820737"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EC769BA-346C-2A45-8702-BDAD9FF75E57}"/>
              </a:ext>
            </a:extLst>
          </p:cNvPr>
          <p:cNvSpPr>
            <a:spLocks noGrp="1"/>
          </p:cNvSpPr>
          <p:nvPr>
            <p:ph type="sldNum" sz="quarter" idx="10"/>
          </p:nvPr>
        </p:nvSpPr>
        <p:spPr/>
        <p:txBody>
          <a:bodyPr/>
          <a:lstStyle>
            <a:lvl1pPr>
              <a:defRPr/>
            </a:lvl1pPr>
          </a:lstStyle>
          <a:p>
            <a:pPr>
              <a:defRPr/>
            </a:pPr>
            <a:fld id="{31A4E9B5-EE2D-2F4F-B9A7-C0ABBAD0B143}" type="slidenum">
              <a:rPr lang="en-US" altLang="en-US"/>
              <a:pPr>
                <a:defRPr/>
              </a:pPr>
              <a:t>‹#›</a:t>
            </a:fld>
            <a:endParaRPr lang="en-US" altLang="en-US"/>
          </a:p>
        </p:txBody>
      </p:sp>
    </p:spTree>
    <p:extLst>
      <p:ext uri="{BB962C8B-B14F-4D97-AF65-F5344CB8AC3E}">
        <p14:creationId xmlns:p14="http://schemas.microsoft.com/office/powerpoint/2010/main" val="1712825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57EFFFC-12A3-5A43-83AA-6319079DED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AE60287-499F-F542-B7B1-0180FFDC7BE0}"/>
              </a:ext>
            </a:extLst>
          </p:cNvPr>
          <p:cNvPicPr>
            <a:picLocks noChangeAspect="1"/>
          </p:cNvPicPr>
          <p:nvPr userDrawn="1"/>
        </p:nvPicPr>
        <p:blipFill>
          <a:blip r:embed="rId3"/>
          <a:stretch>
            <a:fillRect/>
          </a:stretch>
        </p:blipFill>
        <p:spPr>
          <a:xfrm>
            <a:off x="4763" y="0"/>
            <a:ext cx="820737"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F953D7EF-5E21-C34E-A09F-0ABAF70E61C9}"/>
              </a:ext>
            </a:extLst>
          </p:cNvPr>
          <p:cNvSpPr>
            <a:spLocks noGrp="1"/>
          </p:cNvSpPr>
          <p:nvPr>
            <p:ph type="sldNum" sz="quarter" idx="10"/>
          </p:nvPr>
        </p:nvSpPr>
        <p:spPr/>
        <p:txBody>
          <a:bodyPr/>
          <a:lstStyle>
            <a:lvl1pPr>
              <a:defRPr/>
            </a:lvl1pPr>
          </a:lstStyle>
          <a:p>
            <a:pPr>
              <a:defRPr/>
            </a:pPr>
            <a:fld id="{3ED0A88E-AD9D-4145-BE7F-4EA999D60FEF}" type="slidenum">
              <a:rPr lang="en-US" altLang="en-US"/>
              <a:pPr>
                <a:defRPr/>
              </a:pPr>
              <a:t>‹#›</a:t>
            </a:fld>
            <a:endParaRPr lang="en-US" altLang="en-US"/>
          </a:p>
        </p:txBody>
      </p:sp>
    </p:spTree>
    <p:extLst>
      <p:ext uri="{BB962C8B-B14F-4D97-AF65-F5344CB8AC3E}">
        <p14:creationId xmlns:p14="http://schemas.microsoft.com/office/powerpoint/2010/main" val="99329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spTree>
    <p:extLst>
      <p:ext uri="{BB962C8B-B14F-4D97-AF65-F5344CB8AC3E}">
        <p14:creationId xmlns:p14="http://schemas.microsoft.com/office/powerpoint/2010/main" val="424295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4768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30020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2652FEF-1DB5-3640-84E9-76C2AEBC29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82910" y="403412"/>
            <a:ext cx="8670888" cy="1685768"/>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94538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Lst>
  <p:hf hdr="0" dt="0"/>
  <p:txStyles>
    <p:titleStyle>
      <a:lvl1pPr algn="l" rtl="0" eaLnBrk="1" fontAlgn="base" hangingPunct="1">
        <a:lnSpc>
          <a:spcPct val="90000"/>
        </a:lnSpc>
        <a:spcBef>
          <a:spcPct val="0"/>
        </a:spcBef>
        <a:spcAft>
          <a:spcPct val="0"/>
        </a:spcAft>
        <a:defRPr sz="4400" kern="1200">
          <a:solidFill>
            <a:schemeClr val="tx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extLst>
      <p:ext uri="{BB962C8B-B14F-4D97-AF65-F5344CB8AC3E}">
        <p14:creationId xmlns:p14="http://schemas.microsoft.com/office/powerpoint/2010/main" val="29720547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Lst>
  <p:hf hdr="0" dt="0"/>
  <p:txStyles>
    <p:titleStyle>
      <a:lvl1pPr algn="l" rtl="0" eaLnBrk="1" fontAlgn="base" hangingPunct="1">
        <a:lnSpc>
          <a:spcPct val="90000"/>
        </a:lnSpc>
        <a:spcBef>
          <a:spcPct val="0"/>
        </a:spcBef>
        <a:spcAft>
          <a:spcPct val="0"/>
        </a:spcAft>
        <a:defRPr sz="4400" kern="1200">
          <a:solidFill>
            <a:schemeClr val="tx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hyperlink" Target="mailto:info@asccc.org"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AA250F80-C27E-2049-9EEA-4C8186D8701D}"/>
              </a:ext>
            </a:extLst>
          </p:cNvPr>
          <p:cNvSpPr>
            <a:spLocks noGrp="1" noChangeArrowheads="1"/>
          </p:cNvSpPr>
          <p:nvPr>
            <p:ph type="title"/>
          </p:nvPr>
        </p:nvSpPr>
        <p:spPr>
          <a:xfrm>
            <a:off x="958850" y="4683125"/>
            <a:ext cx="10433050" cy="1885455"/>
          </a:xfrm>
        </p:spPr>
        <p:txBody>
          <a:bodyPr>
            <a:normAutofit fontScale="90000"/>
          </a:bodyPr>
          <a:lstStyle/>
          <a:p>
            <a:r>
              <a:rPr lang="en-US" altLang="en-US" sz="2800" dirty="0"/>
              <a:t>Rethinking Marketing Strategies for Recruitment to  a Broader Diverse Spectrum of Students</a:t>
            </a:r>
            <a:br>
              <a:rPr lang="en-US" altLang="en-US" sz="2800" dirty="0"/>
            </a:br>
            <a:br>
              <a:rPr lang="en-US" altLang="en-US" sz="2800" dirty="0"/>
            </a:br>
            <a:r>
              <a:rPr lang="en-US" altLang="en-US" sz="2400" dirty="0"/>
              <a:t>Juan Arzola, ASCCC CTE LC Chair and At-Large Representative</a:t>
            </a:r>
            <a:br>
              <a:rPr lang="en-US" altLang="en-US" sz="2400" dirty="0"/>
            </a:br>
            <a:r>
              <a:rPr lang="en-US" altLang="en-US" sz="2400" dirty="0"/>
              <a:t>Sharon Sampson, ASCCC CTE LC Member and Professor (Administrative Justice)</a:t>
            </a:r>
            <a:endParaRPr lang="en-US" alt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DBD7-45FE-2948-A6B8-484715E03AD6}"/>
              </a:ext>
            </a:extLst>
          </p:cNvPr>
          <p:cNvSpPr>
            <a:spLocks noGrp="1"/>
          </p:cNvSpPr>
          <p:nvPr>
            <p:ph type="title"/>
          </p:nvPr>
        </p:nvSpPr>
        <p:spPr/>
        <p:txBody>
          <a:bodyPr/>
          <a:lstStyle/>
          <a:p>
            <a:r>
              <a:rPr lang="en-US" dirty="0"/>
              <a:t>Cost Calculations</a:t>
            </a:r>
          </a:p>
        </p:txBody>
      </p:sp>
      <p:graphicFrame>
        <p:nvGraphicFramePr>
          <p:cNvPr id="6" name="Content Placeholder 5">
            <a:extLst>
              <a:ext uri="{FF2B5EF4-FFF2-40B4-BE49-F238E27FC236}">
                <a16:creationId xmlns:a16="http://schemas.microsoft.com/office/drawing/2014/main" id="{5D7E1962-FFC5-BF43-B38A-4F7008949364}"/>
              </a:ext>
            </a:extLst>
          </p:cNvPr>
          <p:cNvGraphicFramePr>
            <a:graphicFrameLocks noGrp="1"/>
          </p:cNvGraphicFramePr>
          <p:nvPr>
            <p:ph idx="1"/>
          </p:nvPr>
        </p:nvGraphicFramePr>
        <p:xfrm>
          <a:off x="830263" y="2662238"/>
          <a:ext cx="8699500" cy="3281364"/>
        </p:xfrm>
        <a:graphic>
          <a:graphicData uri="http://schemas.openxmlformats.org/drawingml/2006/table">
            <a:tbl>
              <a:tblPr firstRow="1" bandRow="1">
                <a:tableStyleId>{073A0DAA-6AF3-43AB-8588-CEC1D06C72B9}</a:tableStyleId>
              </a:tblPr>
              <a:tblGrid>
                <a:gridCol w="4349750">
                  <a:extLst>
                    <a:ext uri="{9D8B030D-6E8A-4147-A177-3AD203B41FA5}">
                      <a16:colId xmlns:a16="http://schemas.microsoft.com/office/drawing/2014/main" val="3644705354"/>
                    </a:ext>
                  </a:extLst>
                </a:gridCol>
                <a:gridCol w="4349750">
                  <a:extLst>
                    <a:ext uri="{9D8B030D-6E8A-4147-A177-3AD203B41FA5}">
                      <a16:colId xmlns:a16="http://schemas.microsoft.com/office/drawing/2014/main" val="3314009185"/>
                    </a:ext>
                  </a:extLst>
                </a:gridCol>
              </a:tblGrid>
              <a:tr h="820341">
                <a:tc>
                  <a:txBody>
                    <a:bodyPr/>
                    <a:lstStyle/>
                    <a:p>
                      <a:endParaRPr lang="en-US" dirty="0"/>
                    </a:p>
                  </a:txBody>
                  <a:tcPr/>
                </a:tc>
                <a:tc>
                  <a:txBody>
                    <a:bodyPr/>
                    <a:lstStyle/>
                    <a:p>
                      <a:r>
                        <a:rPr lang="en-US" dirty="0"/>
                        <a:t>Cost Per Semester Unit (resident fee)</a:t>
                      </a:r>
                    </a:p>
                  </a:txBody>
                  <a:tcPr/>
                </a:tc>
                <a:extLst>
                  <a:ext uri="{0D108BD9-81ED-4DB2-BD59-A6C34878D82A}">
                    <a16:rowId xmlns:a16="http://schemas.microsoft.com/office/drawing/2014/main" val="4012238677"/>
                  </a:ext>
                </a:extLst>
              </a:tr>
              <a:tr h="820341">
                <a:tc>
                  <a:txBody>
                    <a:bodyPr/>
                    <a:lstStyle/>
                    <a:p>
                      <a:r>
                        <a:rPr lang="en-US" dirty="0"/>
                        <a:t>First Two Years (traditional AA/AS/ADT degree)</a:t>
                      </a:r>
                    </a:p>
                  </a:txBody>
                  <a:tcPr/>
                </a:tc>
                <a:tc>
                  <a:txBody>
                    <a:bodyPr/>
                    <a:lstStyle/>
                    <a:p>
                      <a:r>
                        <a:rPr lang="en-US" dirty="0"/>
                        <a:t>$46/unit for two years (approximately 60 units)</a:t>
                      </a:r>
                    </a:p>
                  </a:txBody>
                  <a:tcPr/>
                </a:tc>
                <a:extLst>
                  <a:ext uri="{0D108BD9-81ED-4DB2-BD59-A6C34878D82A}">
                    <a16:rowId xmlns:a16="http://schemas.microsoft.com/office/drawing/2014/main" val="3286229529"/>
                  </a:ext>
                </a:extLst>
              </a:tr>
              <a:tr h="820341">
                <a:tc>
                  <a:txBody>
                    <a:bodyPr/>
                    <a:lstStyle/>
                    <a:p>
                      <a:r>
                        <a:rPr lang="en-US" dirty="0"/>
                        <a:t>Second Two Years </a:t>
                      </a:r>
                    </a:p>
                  </a:txBody>
                  <a:tcPr/>
                </a:tc>
                <a:tc>
                  <a:txBody>
                    <a:bodyPr/>
                    <a:lstStyle/>
                    <a:p>
                      <a:r>
                        <a:rPr lang="en-US" dirty="0"/>
                        <a:t>$46/unit + $84/unit (baccalaureate tuition) = $130/unit </a:t>
                      </a:r>
                    </a:p>
                  </a:txBody>
                  <a:tcPr/>
                </a:tc>
                <a:extLst>
                  <a:ext uri="{0D108BD9-81ED-4DB2-BD59-A6C34878D82A}">
                    <a16:rowId xmlns:a16="http://schemas.microsoft.com/office/drawing/2014/main" val="1285209469"/>
                  </a:ext>
                </a:extLst>
              </a:tr>
              <a:tr h="820341">
                <a:tc>
                  <a:txBody>
                    <a:bodyPr/>
                    <a:lstStyle/>
                    <a:p>
                      <a:r>
                        <a:rPr lang="en-US" sz="2800" dirty="0"/>
                        <a:t>Total Cost </a:t>
                      </a:r>
                    </a:p>
                  </a:txBody>
                  <a:tcPr/>
                </a:tc>
                <a:tc>
                  <a:txBody>
                    <a:bodyPr/>
                    <a:lstStyle/>
                    <a:p>
                      <a:r>
                        <a:rPr lang="en-US" sz="2800" dirty="0"/>
                        <a:t>$10, 560</a:t>
                      </a:r>
                    </a:p>
                  </a:txBody>
                  <a:tcPr/>
                </a:tc>
                <a:extLst>
                  <a:ext uri="{0D108BD9-81ED-4DB2-BD59-A6C34878D82A}">
                    <a16:rowId xmlns:a16="http://schemas.microsoft.com/office/drawing/2014/main" val="1254417995"/>
                  </a:ext>
                </a:extLst>
              </a:tr>
            </a:tbl>
          </a:graphicData>
        </a:graphic>
      </p:graphicFrame>
      <p:sp>
        <p:nvSpPr>
          <p:cNvPr id="4" name="Slide Number Placeholder 3">
            <a:extLst>
              <a:ext uri="{FF2B5EF4-FFF2-40B4-BE49-F238E27FC236}">
                <a16:creationId xmlns:a16="http://schemas.microsoft.com/office/drawing/2014/main" id="{B4C121C7-7951-574F-85FF-8E79DD45B607}"/>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56F6ED-E3DC-8A4A-AABE-AFCED42314C4}"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347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6528-DDEA-E243-B500-4287E8D0FB79}"/>
              </a:ext>
            </a:extLst>
          </p:cNvPr>
          <p:cNvSpPr>
            <a:spLocks noGrp="1"/>
          </p:cNvSpPr>
          <p:nvPr>
            <p:ph type="title"/>
          </p:nvPr>
        </p:nvSpPr>
        <p:spPr/>
        <p:txBody>
          <a:bodyPr/>
          <a:lstStyle/>
          <a:p>
            <a:r>
              <a:rPr lang="en-US" spc="-110" dirty="0"/>
              <a:t>Loan</a:t>
            </a:r>
            <a:r>
              <a:rPr lang="en-US" spc="-140" dirty="0"/>
              <a:t> </a:t>
            </a:r>
            <a:r>
              <a:rPr lang="en-US" spc="-20" dirty="0"/>
              <a:t>and</a:t>
            </a:r>
            <a:r>
              <a:rPr lang="en-US" spc="-215" dirty="0"/>
              <a:t> </a:t>
            </a:r>
            <a:r>
              <a:rPr lang="en-US" spc="-65" dirty="0"/>
              <a:t>Employment</a:t>
            </a:r>
            <a:r>
              <a:rPr lang="en-US" spc="-185" dirty="0"/>
              <a:t> </a:t>
            </a:r>
            <a:r>
              <a:rPr lang="en-US" spc="-55" dirty="0"/>
              <a:t>Outcomes</a:t>
            </a:r>
            <a:endParaRPr lang="en-US" dirty="0"/>
          </a:p>
        </p:txBody>
      </p:sp>
      <p:sp>
        <p:nvSpPr>
          <p:cNvPr id="3" name="Content Placeholder 2">
            <a:extLst>
              <a:ext uri="{FF2B5EF4-FFF2-40B4-BE49-F238E27FC236}">
                <a16:creationId xmlns:a16="http://schemas.microsoft.com/office/drawing/2014/main" id="{DFB775C1-223E-A042-A8F8-173476F9C2A4}"/>
              </a:ext>
            </a:extLst>
          </p:cNvPr>
          <p:cNvSpPr>
            <a:spLocks noGrp="1"/>
          </p:cNvSpPr>
          <p:nvPr>
            <p:ph sz="half" idx="1"/>
          </p:nvPr>
        </p:nvSpPr>
        <p:spPr>
          <a:xfrm>
            <a:off x="1634838" y="1813719"/>
            <a:ext cx="10058400" cy="4419600"/>
          </a:xfrm>
        </p:spPr>
        <p:txBody>
          <a:bodyPr/>
          <a:lstStyle/>
          <a:p>
            <a:pPr>
              <a:lnSpc>
                <a:spcPct val="91000"/>
              </a:lnSpc>
              <a:spcBef>
                <a:spcPts val="475"/>
              </a:spcBef>
              <a:buFontTx/>
              <a:buChar char="•"/>
            </a:pPr>
            <a:r>
              <a:rPr lang="en-US" altLang="en-US" sz="3600" dirty="0">
                <a:solidFill>
                  <a:srgbClr val="0070C0"/>
                </a:solidFill>
                <a:latin typeface="Palatino Linotype" panose="02040502050505030304" pitchFamily="18" charset="0"/>
                <a:cs typeface="Arial" panose="020B0604020202020204" pitchFamily="34" charset="0"/>
              </a:rPr>
              <a:t>72% </a:t>
            </a:r>
            <a:r>
              <a:rPr lang="en-US" altLang="en-US" sz="2800" dirty="0">
                <a:solidFill>
                  <a:srgbClr val="000000"/>
                </a:solidFill>
                <a:latin typeface="Palatino Linotype" panose="02040502050505030304" pitchFamily="18" charset="0"/>
                <a:cs typeface="Arial" panose="020B0604020202020204" pitchFamily="34" charset="0"/>
              </a:rPr>
              <a:t>did not take out loan to complete the Bachelor’s program</a:t>
            </a:r>
          </a:p>
          <a:p>
            <a:pPr>
              <a:spcBef>
                <a:spcPts val="550"/>
              </a:spcBef>
              <a:buFontTx/>
              <a:buChar char="•"/>
            </a:pPr>
            <a:r>
              <a:rPr lang="en-US" altLang="en-US" sz="3600" dirty="0">
                <a:solidFill>
                  <a:srgbClr val="0070C0"/>
                </a:solidFill>
                <a:latin typeface="Palatino Linotype" panose="02040502050505030304" pitchFamily="18" charset="0"/>
                <a:cs typeface="Arial" panose="020B0604020202020204" pitchFamily="34" charset="0"/>
              </a:rPr>
              <a:t>83% </a:t>
            </a:r>
            <a:r>
              <a:rPr lang="en-US" altLang="en-US" sz="2800" dirty="0">
                <a:solidFill>
                  <a:srgbClr val="000000"/>
                </a:solidFill>
                <a:latin typeface="Palatino Linotype" panose="02040502050505030304" pitchFamily="18" charset="0"/>
                <a:cs typeface="Arial" panose="020B0604020202020204" pitchFamily="34" charset="0"/>
              </a:rPr>
              <a:t>employed in a job. Among them,</a:t>
            </a:r>
          </a:p>
          <a:p>
            <a:pPr lvl="1">
              <a:spcBef>
                <a:spcPts val="150"/>
              </a:spcBef>
              <a:buFontTx/>
              <a:buChar char="•"/>
            </a:pPr>
            <a:r>
              <a:rPr lang="en-US" altLang="en-US" sz="3000" dirty="0">
                <a:solidFill>
                  <a:srgbClr val="0070C0"/>
                </a:solidFill>
                <a:latin typeface="Palatino Linotype" panose="02040502050505030304" pitchFamily="18" charset="0"/>
                <a:cs typeface="Arial" panose="020B0604020202020204" pitchFamily="34" charset="0"/>
              </a:rPr>
              <a:t>80% </a:t>
            </a:r>
            <a:r>
              <a:rPr lang="en-US" altLang="en-US" sz="2000" dirty="0">
                <a:solidFill>
                  <a:srgbClr val="000000"/>
                </a:solidFill>
                <a:latin typeface="Palatino Linotype" panose="02040502050505030304" pitchFamily="18" charset="0"/>
                <a:cs typeface="Arial" panose="020B0604020202020204" pitchFamily="34" charset="0"/>
              </a:rPr>
              <a:t>found job within 3 months</a:t>
            </a:r>
          </a:p>
          <a:p>
            <a:pPr lvl="1">
              <a:spcBef>
                <a:spcPts val="138"/>
              </a:spcBef>
              <a:buFontTx/>
              <a:buChar char="•"/>
            </a:pPr>
            <a:r>
              <a:rPr lang="en-US" altLang="en-US" sz="3000" dirty="0">
                <a:solidFill>
                  <a:srgbClr val="0070C0"/>
                </a:solidFill>
                <a:latin typeface="Palatino Linotype" panose="02040502050505030304" pitchFamily="18" charset="0"/>
                <a:cs typeface="Arial" panose="020B0604020202020204" pitchFamily="34" charset="0"/>
              </a:rPr>
              <a:t>95% </a:t>
            </a:r>
            <a:r>
              <a:rPr lang="en-US" altLang="en-US" sz="2000" dirty="0">
                <a:solidFill>
                  <a:srgbClr val="000000"/>
                </a:solidFill>
                <a:latin typeface="Palatino Linotype" panose="02040502050505030304" pitchFamily="18" charset="0"/>
                <a:cs typeface="Arial" panose="020B0604020202020204" pitchFamily="34" charset="0"/>
              </a:rPr>
              <a:t>employed in the same field of study</a:t>
            </a:r>
          </a:p>
          <a:p>
            <a:pPr lvl="1">
              <a:spcBef>
                <a:spcPts val="150"/>
              </a:spcBef>
              <a:buFontTx/>
              <a:buChar char="•"/>
            </a:pPr>
            <a:r>
              <a:rPr lang="en-US" altLang="en-US" sz="3000" dirty="0">
                <a:solidFill>
                  <a:srgbClr val="0070C0"/>
                </a:solidFill>
                <a:latin typeface="Palatino Linotype" panose="02040502050505030304" pitchFamily="18" charset="0"/>
                <a:cs typeface="Arial" panose="020B0604020202020204" pitchFamily="34" charset="0"/>
              </a:rPr>
              <a:t>94% </a:t>
            </a:r>
            <a:r>
              <a:rPr lang="en-US" altLang="en-US" sz="2000" dirty="0">
                <a:solidFill>
                  <a:srgbClr val="000000"/>
                </a:solidFill>
                <a:latin typeface="Palatino Linotype" panose="02040502050505030304" pitchFamily="18" charset="0"/>
                <a:cs typeface="Arial" panose="020B0604020202020204" pitchFamily="34" charset="0"/>
              </a:rPr>
              <a:t>employed in the state of California</a:t>
            </a:r>
          </a:p>
          <a:p>
            <a:pPr lvl="1">
              <a:spcBef>
                <a:spcPts val="138"/>
              </a:spcBef>
              <a:buFontTx/>
              <a:buChar char="•"/>
            </a:pPr>
            <a:r>
              <a:rPr lang="en-US" altLang="en-US" sz="3000" dirty="0">
                <a:solidFill>
                  <a:srgbClr val="0070C0"/>
                </a:solidFill>
                <a:latin typeface="Palatino Linotype" panose="02040502050505030304" pitchFamily="18" charset="0"/>
                <a:cs typeface="Arial" panose="020B0604020202020204" pitchFamily="34" charset="0"/>
              </a:rPr>
              <a:t>$25,000 </a:t>
            </a:r>
            <a:r>
              <a:rPr lang="en-US" altLang="en-US" sz="2000" dirty="0">
                <a:solidFill>
                  <a:srgbClr val="000000"/>
                </a:solidFill>
                <a:latin typeface="Palatino Linotype" panose="02040502050505030304" pitchFamily="18" charset="0"/>
                <a:cs typeface="Arial" panose="020B0604020202020204" pitchFamily="34" charset="0"/>
              </a:rPr>
              <a:t>average income increase</a:t>
            </a:r>
          </a:p>
          <a:p>
            <a:endParaRPr lang="en-US" dirty="0">
              <a:latin typeface="Palatino Linotype" panose="02040502050505030304" pitchFamily="18" charset="0"/>
            </a:endParaRPr>
          </a:p>
          <a:p>
            <a:pPr marL="0" indent="0">
              <a:buNone/>
            </a:pPr>
            <a:r>
              <a:rPr lang="en-US" sz="1600" kern="0" spc="-60" dirty="0">
                <a:solidFill>
                  <a:sysClr val="windowText" lastClr="000000"/>
                </a:solidFill>
                <a:latin typeface="Palatino Linotype" panose="02040502050505030304" pitchFamily="18" charset="0"/>
                <a:cs typeface="Arial"/>
              </a:rPr>
              <a:t>Source:</a:t>
            </a:r>
            <a:r>
              <a:rPr lang="en-US" sz="1600" kern="0" spc="-20" dirty="0">
                <a:solidFill>
                  <a:sysClr val="windowText" lastClr="000000"/>
                </a:solidFill>
                <a:latin typeface="Palatino Linotype" panose="02040502050505030304" pitchFamily="18" charset="0"/>
                <a:cs typeface="Arial"/>
              </a:rPr>
              <a:t> </a:t>
            </a:r>
            <a:r>
              <a:rPr lang="en-US" sz="1600" kern="0" spc="-45" dirty="0">
                <a:solidFill>
                  <a:sysClr val="windowText" lastClr="000000"/>
                </a:solidFill>
                <a:latin typeface="Palatino Linotype" panose="02040502050505030304" pitchFamily="18" charset="0"/>
                <a:cs typeface="Arial"/>
              </a:rPr>
              <a:t>Statewide </a:t>
            </a:r>
            <a:r>
              <a:rPr lang="en-US" sz="1600" kern="0" spc="-55" dirty="0">
                <a:solidFill>
                  <a:sysClr val="windowText" lastClr="000000"/>
                </a:solidFill>
                <a:latin typeface="Palatino Linotype" panose="02040502050505030304" pitchFamily="18" charset="0"/>
                <a:cs typeface="Arial"/>
              </a:rPr>
              <a:t>Employment</a:t>
            </a:r>
            <a:r>
              <a:rPr lang="en-US" sz="1600" kern="0" spc="-40" dirty="0">
                <a:solidFill>
                  <a:sysClr val="windowText" lastClr="000000"/>
                </a:solidFill>
                <a:latin typeface="Palatino Linotype" panose="02040502050505030304" pitchFamily="18" charset="0"/>
                <a:cs typeface="Arial"/>
              </a:rPr>
              <a:t> </a:t>
            </a:r>
            <a:r>
              <a:rPr lang="en-US" sz="1600" kern="0" spc="-45" dirty="0">
                <a:solidFill>
                  <a:sysClr val="windowText" lastClr="000000"/>
                </a:solidFill>
                <a:latin typeface="Palatino Linotype" panose="02040502050505030304" pitchFamily="18" charset="0"/>
                <a:cs typeface="Arial"/>
              </a:rPr>
              <a:t>Survey</a:t>
            </a:r>
            <a:endParaRPr lang="en-US" sz="1600" kern="0" dirty="0">
              <a:solidFill>
                <a:sysClr val="windowText" lastClr="000000"/>
              </a:solidFill>
              <a:latin typeface="Palatino Linotype" panose="02040502050505030304" pitchFamily="18" charset="0"/>
              <a:cs typeface="Arial"/>
            </a:endParaRPr>
          </a:p>
          <a:p>
            <a:pPr marL="0" indent="0">
              <a:buNone/>
            </a:pPr>
            <a:endParaRPr lang="en-US" sz="1600" dirty="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1DFBE2AD-50E2-2242-BFD8-8BFDEDC97685}"/>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DDD070-D08E-4B40-B4AC-DB5751E9D83C}"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6107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051D5A-1277-354F-86E4-C8B68A19CAB4}"/>
              </a:ext>
            </a:extLst>
          </p:cNvPr>
          <p:cNvSpPr>
            <a:spLocks noGrp="1"/>
          </p:cNvSpPr>
          <p:nvPr>
            <p:ph type="title"/>
          </p:nvPr>
        </p:nvSpPr>
        <p:spPr/>
        <p:txBody>
          <a:bodyPr/>
          <a:lstStyle/>
          <a:p>
            <a:r>
              <a:rPr lang="en-US" dirty="0"/>
              <a:t>New Legislation – AB 927 (Medina, 2021)</a:t>
            </a:r>
          </a:p>
        </p:txBody>
      </p:sp>
      <p:sp>
        <p:nvSpPr>
          <p:cNvPr id="6" name="Content Placeholder 5">
            <a:extLst>
              <a:ext uri="{FF2B5EF4-FFF2-40B4-BE49-F238E27FC236}">
                <a16:creationId xmlns:a16="http://schemas.microsoft.com/office/drawing/2014/main" id="{731B96A1-03E6-0A40-98E3-FF8FB1297D38}"/>
              </a:ext>
            </a:extLst>
          </p:cNvPr>
          <p:cNvSpPr>
            <a:spLocks noGrp="1"/>
          </p:cNvSpPr>
          <p:nvPr>
            <p:ph sz="half" idx="2"/>
          </p:nvPr>
        </p:nvSpPr>
        <p:spPr>
          <a:xfrm>
            <a:off x="1277650" y="1798320"/>
            <a:ext cx="6337588" cy="4558030"/>
          </a:xfrm>
        </p:spPr>
        <p:txBody>
          <a:bodyPr/>
          <a:lstStyle/>
          <a:p>
            <a:pPr marL="0" indent="0">
              <a:lnSpc>
                <a:spcPts val="2375"/>
              </a:lnSpc>
              <a:spcBef>
                <a:spcPts val="400"/>
              </a:spcBef>
              <a:buNone/>
            </a:pPr>
            <a:r>
              <a:rPr lang="en-US" altLang="en-US" sz="2000" dirty="0">
                <a:solidFill>
                  <a:srgbClr val="1A1F0B"/>
                </a:solidFill>
                <a:latin typeface="Palatino Linotype" panose="02040502050505030304" pitchFamily="18" charset="0"/>
                <a:cs typeface="Arial" panose="020B0604020202020204" pitchFamily="34" charset="0"/>
              </a:rPr>
              <a:t>This legislation:</a:t>
            </a:r>
            <a:endParaRPr lang="en-US" altLang="en-US" sz="2000" dirty="0">
              <a:solidFill>
                <a:srgbClr val="000000"/>
              </a:solidFill>
              <a:latin typeface="Palatino Linotype" panose="02040502050505030304" pitchFamily="18" charset="0"/>
              <a:cs typeface="Arial" panose="020B0604020202020204" pitchFamily="34" charset="0"/>
            </a:endParaRPr>
          </a:p>
          <a:p>
            <a:pPr>
              <a:lnSpc>
                <a:spcPts val="2163"/>
              </a:lnSpc>
              <a:spcBef>
                <a:spcPts val="1188"/>
              </a:spcBef>
              <a:buFontTx/>
              <a:buChar char="•"/>
            </a:pPr>
            <a:r>
              <a:rPr lang="en-US" altLang="en-US" sz="2000" dirty="0">
                <a:solidFill>
                  <a:srgbClr val="1A1F0B"/>
                </a:solidFill>
                <a:latin typeface="Palatino Linotype" panose="02040502050505030304" pitchFamily="18" charset="0"/>
                <a:cs typeface="Arial" panose="020B0604020202020204" pitchFamily="34" charset="0"/>
              </a:rPr>
              <a:t>Makes the 15 pilot programs permanent by removing the sunset provision</a:t>
            </a:r>
            <a:endParaRPr lang="en-US" altLang="en-US" sz="2000" dirty="0">
              <a:solidFill>
                <a:srgbClr val="000000"/>
              </a:solidFill>
              <a:latin typeface="Palatino Linotype" panose="02040502050505030304" pitchFamily="18" charset="0"/>
              <a:cs typeface="Arial" panose="020B0604020202020204" pitchFamily="34" charset="0"/>
            </a:endParaRPr>
          </a:p>
          <a:p>
            <a:pPr>
              <a:lnSpc>
                <a:spcPts val="2163"/>
              </a:lnSpc>
              <a:spcBef>
                <a:spcPts val="600"/>
              </a:spcBef>
              <a:buFontTx/>
              <a:buChar char="•"/>
            </a:pPr>
            <a:r>
              <a:rPr lang="en-US" altLang="en-US" sz="2000" dirty="0">
                <a:solidFill>
                  <a:srgbClr val="1A1F0B"/>
                </a:solidFill>
                <a:latin typeface="Palatino Linotype" panose="02040502050505030304" pitchFamily="18" charset="0"/>
                <a:cs typeface="Arial" panose="020B0604020202020204" pitchFamily="34" charset="0"/>
              </a:rPr>
              <a:t>Expands this opportunity to all California community colleges through an approval process in the CCC Chancellor’s Office</a:t>
            </a:r>
            <a:endParaRPr lang="en-US" altLang="en-US" sz="2000" dirty="0">
              <a:solidFill>
                <a:srgbClr val="000000"/>
              </a:solidFill>
              <a:latin typeface="Palatino Linotype" panose="02040502050505030304" pitchFamily="18" charset="0"/>
              <a:cs typeface="Arial" panose="020B0604020202020204" pitchFamily="34" charset="0"/>
            </a:endParaRPr>
          </a:p>
          <a:p>
            <a:pPr>
              <a:lnSpc>
                <a:spcPts val="2163"/>
              </a:lnSpc>
              <a:spcBef>
                <a:spcPts val="600"/>
              </a:spcBef>
              <a:buFontTx/>
              <a:buChar char="•"/>
            </a:pPr>
            <a:r>
              <a:rPr lang="en-US" altLang="en-US" sz="2000" dirty="0">
                <a:solidFill>
                  <a:srgbClr val="1A1F0B"/>
                </a:solidFill>
                <a:latin typeface="Palatino Linotype" panose="02040502050505030304" pitchFamily="18" charset="0"/>
                <a:cs typeface="Arial" panose="020B0604020202020204" pitchFamily="34" charset="0"/>
              </a:rPr>
              <a:t>Proposal approvals are limited to 30 per year, with submission dates of January 15 and August 15</a:t>
            </a:r>
            <a:endParaRPr lang="en-US" altLang="en-US" sz="2000" dirty="0">
              <a:solidFill>
                <a:srgbClr val="000000"/>
              </a:solidFill>
              <a:latin typeface="Palatino Linotype" panose="02040502050505030304" pitchFamily="18" charset="0"/>
              <a:cs typeface="Arial" panose="020B0604020202020204" pitchFamily="34" charset="0"/>
            </a:endParaRPr>
          </a:p>
          <a:p>
            <a:pPr>
              <a:lnSpc>
                <a:spcPts val="2163"/>
              </a:lnSpc>
              <a:spcBef>
                <a:spcPts val="600"/>
              </a:spcBef>
              <a:buFontTx/>
              <a:buChar char="•"/>
            </a:pPr>
            <a:r>
              <a:rPr lang="en-US" altLang="en-US" sz="2000" dirty="0">
                <a:solidFill>
                  <a:srgbClr val="1A1F0B"/>
                </a:solidFill>
                <a:latin typeface="Palatino Linotype" panose="02040502050505030304" pitchFamily="18" charset="0"/>
                <a:cs typeface="Arial" panose="020B0604020202020204" pitchFamily="34" charset="0"/>
              </a:rPr>
              <a:t>Stronger consultation between the California Community Colleges Chancellors Office and the universities</a:t>
            </a:r>
            <a:endParaRPr lang="en-US" altLang="en-US" sz="2000" dirty="0">
              <a:solidFill>
                <a:srgbClr val="000000"/>
              </a:solidFill>
              <a:latin typeface="Palatino Linotype" panose="02040502050505030304" pitchFamily="18" charset="0"/>
              <a:cs typeface="Arial" panose="020B0604020202020204" pitchFamily="34" charset="0"/>
            </a:endParaRPr>
          </a:p>
          <a:p>
            <a:endParaRPr lang="en-US" sz="2000" dirty="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B6E0E71C-24E1-9A42-83EA-65F7793801B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DDD070-D08E-4B40-B4AC-DB5751E9D83C}"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pic>
        <p:nvPicPr>
          <p:cNvPr id="8" name="object 4">
            <a:extLst>
              <a:ext uri="{FF2B5EF4-FFF2-40B4-BE49-F238E27FC236}">
                <a16:creationId xmlns:a16="http://schemas.microsoft.com/office/drawing/2014/main" id="{F42EC3E6-D9F0-9143-8239-E693047505EE}"/>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8101269" y="1690688"/>
            <a:ext cx="3638036"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496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A6631-EA38-9D49-99E4-526DFAA201FA}"/>
              </a:ext>
            </a:extLst>
          </p:cNvPr>
          <p:cNvSpPr>
            <a:spLocks noGrp="1"/>
          </p:cNvSpPr>
          <p:nvPr>
            <p:ph type="title"/>
          </p:nvPr>
        </p:nvSpPr>
        <p:spPr>
          <a:xfrm>
            <a:off x="1277650" y="365125"/>
            <a:ext cx="10366663" cy="1325563"/>
          </a:xfrm>
        </p:spPr>
        <p:txBody>
          <a:bodyPr>
            <a:normAutofit fontScale="90000"/>
          </a:bodyPr>
          <a:lstStyle/>
          <a:p>
            <a:r>
              <a:rPr lang="en-US" dirty="0"/>
              <a:t>First Submissions due by 15 January 2022: Approved Programs to be Announced No Later than 31 May 2022</a:t>
            </a:r>
          </a:p>
        </p:txBody>
      </p:sp>
      <p:sp>
        <p:nvSpPr>
          <p:cNvPr id="3" name="Content Placeholder 2">
            <a:extLst>
              <a:ext uri="{FF2B5EF4-FFF2-40B4-BE49-F238E27FC236}">
                <a16:creationId xmlns:a16="http://schemas.microsoft.com/office/drawing/2014/main" id="{F1C83FB0-5F75-2A4A-BABB-4A23701AA395}"/>
              </a:ext>
            </a:extLst>
          </p:cNvPr>
          <p:cNvSpPr>
            <a:spLocks noGrp="1"/>
          </p:cNvSpPr>
          <p:nvPr>
            <p:ph sz="half" idx="2"/>
          </p:nvPr>
        </p:nvSpPr>
        <p:spPr>
          <a:xfrm>
            <a:off x="1277650" y="1798320"/>
            <a:ext cx="5466050" cy="4391343"/>
          </a:xfrm>
        </p:spPr>
        <p:txBody>
          <a:bodyPr/>
          <a:lstStyle/>
          <a:p>
            <a:pPr marL="0" indent="0">
              <a:spcBef>
                <a:spcPts val="1063"/>
              </a:spcBef>
              <a:buNone/>
            </a:pPr>
            <a:r>
              <a:rPr lang="en-US" altLang="en-US" sz="2800" dirty="0">
                <a:solidFill>
                  <a:srgbClr val="000000"/>
                </a:solidFill>
                <a:latin typeface="Palatino Linotype" panose="02040502050505030304" pitchFamily="18" charset="0"/>
                <a:cs typeface="Arial" panose="020B0604020202020204" pitchFamily="34" charset="0"/>
              </a:rPr>
              <a:t>Programs That Were Submitted:</a:t>
            </a:r>
          </a:p>
          <a:p>
            <a:pPr marL="0" indent="0">
              <a:spcBef>
                <a:spcPts val="963"/>
              </a:spcBef>
              <a:buNone/>
            </a:pPr>
            <a:endParaRPr lang="en-US" altLang="en-US" dirty="0">
              <a:solidFill>
                <a:srgbClr val="000000"/>
              </a:solidFill>
              <a:latin typeface="Palatino Linotype" panose="02040502050505030304" pitchFamily="18" charset="0"/>
              <a:cs typeface="Arial" panose="020B0604020202020204" pitchFamily="34" charset="0"/>
            </a:endParaRPr>
          </a:p>
          <a:p>
            <a:pPr>
              <a:spcBef>
                <a:spcPts val="963"/>
              </a:spcBef>
              <a:buFontTx/>
              <a:buChar char="•"/>
            </a:pPr>
            <a:r>
              <a:rPr lang="en-US" altLang="en-US" dirty="0">
                <a:solidFill>
                  <a:srgbClr val="000000"/>
                </a:solidFill>
                <a:latin typeface="Palatino Linotype" panose="02040502050505030304" pitchFamily="18" charset="0"/>
                <a:cs typeface="Arial" panose="020B0604020202020204" pitchFamily="34" charset="0"/>
              </a:rPr>
              <a:t>4 in Respiratory Care</a:t>
            </a:r>
          </a:p>
          <a:p>
            <a:pPr>
              <a:lnSpc>
                <a:spcPts val="2163"/>
              </a:lnSpc>
              <a:spcBef>
                <a:spcPts val="625"/>
              </a:spcBef>
              <a:buFontTx/>
              <a:buChar char="•"/>
            </a:pPr>
            <a:r>
              <a:rPr lang="en-US" altLang="en-US" dirty="0">
                <a:solidFill>
                  <a:srgbClr val="000000"/>
                </a:solidFill>
                <a:latin typeface="Palatino Linotype" panose="02040502050505030304" pitchFamily="18" charset="0"/>
                <a:cs typeface="Arial" panose="020B0604020202020204" pitchFamily="34" charset="0"/>
              </a:rPr>
              <a:t>Automotive Technology Management</a:t>
            </a:r>
          </a:p>
          <a:p>
            <a:pPr>
              <a:spcBef>
                <a:spcPts val="325"/>
              </a:spcBef>
              <a:buFontTx/>
              <a:buChar char="•"/>
            </a:pPr>
            <a:r>
              <a:rPr lang="en-US" altLang="en-US" dirty="0">
                <a:solidFill>
                  <a:srgbClr val="000000"/>
                </a:solidFill>
                <a:latin typeface="Palatino Linotype" panose="02040502050505030304" pitchFamily="18" charset="0"/>
                <a:cs typeface="Arial" panose="020B0604020202020204" pitchFamily="34" charset="0"/>
              </a:rPr>
              <a:t>Biomanufacturing</a:t>
            </a:r>
          </a:p>
          <a:p>
            <a:pPr>
              <a:spcBef>
                <a:spcPts val="363"/>
              </a:spcBef>
              <a:buFontTx/>
              <a:buChar char="•"/>
            </a:pPr>
            <a:r>
              <a:rPr lang="en-US" altLang="en-US" dirty="0">
                <a:solidFill>
                  <a:srgbClr val="000000"/>
                </a:solidFill>
                <a:latin typeface="Palatino Linotype" panose="02040502050505030304" pitchFamily="18" charset="0"/>
                <a:cs typeface="Arial" panose="020B0604020202020204" pitchFamily="34" charset="0"/>
              </a:rPr>
              <a:t>Cyber Defense and Analysis</a:t>
            </a:r>
          </a:p>
          <a:p>
            <a:pPr>
              <a:lnSpc>
                <a:spcPts val="2163"/>
              </a:lnSpc>
              <a:spcBef>
                <a:spcPts val="625"/>
              </a:spcBef>
              <a:buFontTx/>
              <a:buChar char="•"/>
            </a:pPr>
            <a:r>
              <a:rPr lang="en-US" altLang="en-US" dirty="0">
                <a:solidFill>
                  <a:srgbClr val="000000"/>
                </a:solidFill>
                <a:latin typeface="Palatino Linotype" panose="02040502050505030304" pitchFamily="18" charset="0"/>
                <a:cs typeface="Arial" panose="020B0604020202020204" pitchFamily="34" charset="0"/>
              </a:rPr>
              <a:t>Ecosystem Restoration and Applied Fire</a:t>
            </a:r>
          </a:p>
          <a:p>
            <a:pPr>
              <a:spcBef>
                <a:spcPts val="325"/>
              </a:spcBef>
              <a:buFontTx/>
              <a:buChar char="•"/>
            </a:pPr>
            <a:r>
              <a:rPr lang="en-US" altLang="en-US" dirty="0" err="1">
                <a:solidFill>
                  <a:srgbClr val="000000"/>
                </a:solidFill>
                <a:latin typeface="Palatino Linotype" panose="02040502050505030304" pitchFamily="18" charset="0"/>
                <a:cs typeface="Arial" panose="020B0604020202020204" pitchFamily="34" charset="0"/>
              </a:rPr>
              <a:t>Hisotechnology</a:t>
            </a:r>
            <a:endParaRPr lang="en-US" altLang="en-US" dirty="0">
              <a:solidFill>
                <a:srgbClr val="000000"/>
              </a:solidFill>
              <a:latin typeface="Palatino Linotype" panose="02040502050505030304" pitchFamily="18" charset="0"/>
              <a:cs typeface="Arial" panose="020B0604020202020204" pitchFamily="34" charset="0"/>
            </a:endParaRPr>
          </a:p>
          <a:p>
            <a:pPr>
              <a:spcBef>
                <a:spcPts val="363"/>
              </a:spcBef>
              <a:buFontTx/>
              <a:buChar char="•"/>
            </a:pPr>
            <a:r>
              <a:rPr lang="en-US" altLang="en-US" dirty="0">
                <a:solidFill>
                  <a:srgbClr val="000000"/>
                </a:solidFill>
                <a:latin typeface="Palatino Linotype" panose="02040502050505030304" pitchFamily="18" charset="0"/>
                <a:cs typeface="Arial" panose="020B0604020202020204" pitchFamily="34" charset="0"/>
              </a:rPr>
              <a:t>Research Laboratory Technology</a:t>
            </a:r>
          </a:p>
          <a:p>
            <a:endParaRPr lang="en-US"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BF20AD94-16EA-DD45-9F9D-B7B534079581}"/>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E0A226-D696-6347-98C5-4ECD9707C98F}"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pic>
        <p:nvPicPr>
          <p:cNvPr id="6" name="object 3">
            <a:extLst>
              <a:ext uri="{FF2B5EF4-FFF2-40B4-BE49-F238E27FC236}">
                <a16:creationId xmlns:a16="http://schemas.microsoft.com/office/drawing/2014/main" id="{02813522-2230-C24F-A424-7115400EB54E}"/>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228117" y="1690688"/>
            <a:ext cx="464139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141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BE0D-AE98-B44B-86DE-B4B6A94BB012}"/>
              </a:ext>
            </a:extLst>
          </p:cNvPr>
          <p:cNvSpPr>
            <a:spLocks noGrp="1"/>
          </p:cNvSpPr>
          <p:nvPr>
            <p:ph type="title"/>
          </p:nvPr>
        </p:nvSpPr>
        <p:spPr>
          <a:xfrm>
            <a:off x="1277650" y="365126"/>
            <a:ext cx="10046043" cy="725444"/>
          </a:xfrm>
        </p:spPr>
        <p:txBody>
          <a:bodyPr/>
          <a:lstStyle/>
          <a:p>
            <a:r>
              <a:rPr lang="en-US" dirty="0"/>
              <a:t>Benefits for Offering CCBs</a:t>
            </a:r>
          </a:p>
        </p:txBody>
      </p:sp>
      <p:sp>
        <p:nvSpPr>
          <p:cNvPr id="3" name="Content Placeholder 2">
            <a:extLst>
              <a:ext uri="{FF2B5EF4-FFF2-40B4-BE49-F238E27FC236}">
                <a16:creationId xmlns:a16="http://schemas.microsoft.com/office/drawing/2014/main" id="{D4CE2602-24BA-529E-B915-850AFD1BFF11}"/>
              </a:ext>
            </a:extLst>
          </p:cNvPr>
          <p:cNvSpPr>
            <a:spLocks noGrp="1"/>
          </p:cNvSpPr>
          <p:nvPr>
            <p:ph sz="half" idx="2"/>
          </p:nvPr>
        </p:nvSpPr>
        <p:spPr>
          <a:xfrm>
            <a:off x="1277650" y="1442906"/>
            <a:ext cx="10296399" cy="4746757"/>
          </a:xfrm>
        </p:spPr>
        <p:txBody>
          <a:bodyPr/>
          <a:lstStyle/>
          <a:p>
            <a:r>
              <a:rPr lang="en-US" dirty="0"/>
              <a:t>Addresses workforce and economic needs, as mentioned frequently by Governor Newsom and others</a:t>
            </a:r>
          </a:p>
          <a:p>
            <a:r>
              <a:rPr lang="en-US" dirty="0"/>
              <a:t>Provides accessible bachelor’s degree programs for students who are “place bound” or are unable to attend one of the public higher education institutions </a:t>
            </a:r>
          </a:p>
          <a:p>
            <a:r>
              <a:rPr lang="en-US" dirty="0"/>
              <a:t>Provides high-quality education by colleges that often offer associate degree programs in the same workforce fields.</a:t>
            </a:r>
          </a:p>
          <a:p>
            <a:r>
              <a:rPr lang="en-US" dirty="0"/>
              <a:t>Is affordable - $10,560 for all 4 years in tuition costs (does not reflect total cost of attendance)</a:t>
            </a:r>
          </a:p>
        </p:txBody>
      </p:sp>
      <p:sp>
        <p:nvSpPr>
          <p:cNvPr id="5" name="Slide Number Placeholder 4">
            <a:extLst>
              <a:ext uri="{FF2B5EF4-FFF2-40B4-BE49-F238E27FC236}">
                <a16:creationId xmlns:a16="http://schemas.microsoft.com/office/drawing/2014/main" id="{2F27BECA-B0B1-DB47-8ED6-A88C73C0EB0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E0A226-D696-6347-98C5-4ECD9707C98F}"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4875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BE0D-AE98-B44B-86DE-B4B6A94BB012}"/>
              </a:ext>
            </a:extLst>
          </p:cNvPr>
          <p:cNvSpPr>
            <a:spLocks noGrp="1"/>
          </p:cNvSpPr>
          <p:nvPr>
            <p:ph type="title"/>
          </p:nvPr>
        </p:nvSpPr>
        <p:spPr>
          <a:xfrm>
            <a:off x="1277650" y="365126"/>
            <a:ext cx="10046043" cy="725444"/>
          </a:xfrm>
        </p:spPr>
        <p:txBody>
          <a:bodyPr/>
          <a:lstStyle/>
          <a:p>
            <a:r>
              <a:rPr lang="en-US" dirty="0"/>
              <a:t>Student Perspective for Pursuing a CCB</a:t>
            </a:r>
          </a:p>
        </p:txBody>
      </p:sp>
      <p:sp>
        <p:nvSpPr>
          <p:cNvPr id="3" name="Content Placeholder 2">
            <a:extLst>
              <a:ext uri="{FF2B5EF4-FFF2-40B4-BE49-F238E27FC236}">
                <a16:creationId xmlns:a16="http://schemas.microsoft.com/office/drawing/2014/main" id="{D4CE2602-24BA-529E-B915-850AFD1BFF11}"/>
              </a:ext>
            </a:extLst>
          </p:cNvPr>
          <p:cNvSpPr>
            <a:spLocks noGrp="1"/>
          </p:cNvSpPr>
          <p:nvPr>
            <p:ph sz="half" idx="2"/>
          </p:nvPr>
        </p:nvSpPr>
        <p:spPr>
          <a:xfrm>
            <a:off x="1277650" y="1442906"/>
            <a:ext cx="10296399" cy="4746757"/>
          </a:xfrm>
        </p:spPr>
        <p:txBody>
          <a:bodyPr/>
          <a:lstStyle/>
          <a:p>
            <a:r>
              <a:rPr lang="en-US" dirty="0"/>
              <a:t>Students have a variety of reasons for enrolling in a CCB program but their reasons are grounded in a desire for economic security and social mobility for themselves and their families. </a:t>
            </a:r>
          </a:p>
          <a:p>
            <a:r>
              <a:rPr lang="en-US" dirty="0"/>
              <a:t>Some students pursue a CCB to advance in their current career path.</a:t>
            </a:r>
          </a:p>
          <a:p>
            <a:r>
              <a:rPr lang="en-US" dirty="0"/>
              <a:t>Others look at CCB programs as a chance to change careers. </a:t>
            </a:r>
          </a:p>
          <a:p>
            <a:r>
              <a:rPr lang="en-US" dirty="0"/>
              <a:t>Yet, most student report that CCB programs that allow them to continue working and caring for family, stay local, and afford to enroll.</a:t>
            </a:r>
          </a:p>
          <a:p>
            <a:endParaRPr lang="en-US" dirty="0"/>
          </a:p>
          <a:p>
            <a:pPr marL="0" indent="0">
              <a:buNone/>
            </a:pPr>
            <a:endParaRPr lang="en-US" dirty="0"/>
          </a:p>
          <a:p>
            <a:pPr marL="0" indent="0">
              <a:buNone/>
            </a:pPr>
            <a:r>
              <a:rPr lang="en-US" dirty="0"/>
              <a:t>* </a:t>
            </a:r>
            <a:r>
              <a:rPr lang="en-US" i="1" dirty="0"/>
              <a:t>Community college baccalaureate programs as an equity strategy: Student access and outcomes data. </a:t>
            </a:r>
            <a:r>
              <a:rPr lang="en-US" dirty="0"/>
              <a:t>March, 2022.</a:t>
            </a:r>
            <a:endParaRPr lang="en-US" i="1" dirty="0"/>
          </a:p>
        </p:txBody>
      </p:sp>
      <p:sp>
        <p:nvSpPr>
          <p:cNvPr id="5" name="Slide Number Placeholder 4">
            <a:extLst>
              <a:ext uri="{FF2B5EF4-FFF2-40B4-BE49-F238E27FC236}">
                <a16:creationId xmlns:a16="http://schemas.microsoft.com/office/drawing/2014/main" id="{2F27BECA-B0B1-DB47-8ED6-A88C73C0EB0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E0A226-D696-6347-98C5-4ECD9707C98F}"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560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74E2-B983-D34B-80FB-CD50BEB3B3AD}"/>
              </a:ext>
            </a:extLst>
          </p:cNvPr>
          <p:cNvSpPr>
            <a:spLocks noGrp="1"/>
          </p:cNvSpPr>
          <p:nvPr>
            <p:ph type="title"/>
          </p:nvPr>
        </p:nvSpPr>
        <p:spPr/>
        <p:txBody>
          <a:bodyPr/>
          <a:lstStyle/>
          <a:p>
            <a:r>
              <a:rPr lang="en-US" dirty="0"/>
              <a:t>CCBs through an Equity Lens</a:t>
            </a:r>
          </a:p>
        </p:txBody>
      </p:sp>
      <p:sp>
        <p:nvSpPr>
          <p:cNvPr id="3" name="Content Placeholder 2">
            <a:extLst>
              <a:ext uri="{FF2B5EF4-FFF2-40B4-BE49-F238E27FC236}">
                <a16:creationId xmlns:a16="http://schemas.microsoft.com/office/drawing/2014/main" id="{392A5B79-7E48-E749-8809-B6A34039BD92}"/>
              </a:ext>
            </a:extLst>
          </p:cNvPr>
          <p:cNvSpPr>
            <a:spLocks noGrp="1"/>
          </p:cNvSpPr>
          <p:nvPr>
            <p:ph idx="1"/>
          </p:nvPr>
        </p:nvSpPr>
        <p:spPr>
          <a:xfrm>
            <a:off x="242888" y="2567836"/>
            <a:ext cx="11606734" cy="3664151"/>
          </a:xfrm>
        </p:spPr>
        <p:txBody>
          <a:bodyPr/>
          <a:lstStyle/>
          <a:p>
            <a:pPr marL="342900" indent="-342900">
              <a:buFont typeface="Arial" panose="020B0604020202020204" pitchFamily="34" charset="0"/>
              <a:buChar char="•"/>
            </a:pPr>
            <a:r>
              <a:rPr lang="en-US" dirty="0">
                <a:latin typeface="Palatino Linotype" panose="02040502050505030304" pitchFamily="18" charset="0"/>
              </a:rPr>
              <a:t>More than half of all African American, Latina/o, and Native American undergraduates attended a community college in fall 2014 (American Association of Colleges and Universities, 2016).</a:t>
            </a:r>
          </a:p>
          <a:p>
            <a:pPr marL="342900" indent="-342900">
              <a:buFont typeface="Arial" panose="020B0604020202020204" pitchFamily="34" charset="0"/>
              <a:buChar char="•"/>
            </a:pPr>
            <a:r>
              <a:rPr lang="en-US" dirty="0">
                <a:latin typeface="Palatino Linotype" panose="02040502050505030304" pitchFamily="18" charset="0"/>
              </a:rPr>
              <a:t>Community college serves as the primary pathway  to advancing baccalaureate attainment for historically marginalized and minoritized students.</a:t>
            </a:r>
          </a:p>
          <a:p>
            <a:pPr marL="342900" indent="-342900">
              <a:buFont typeface="Arial" panose="020B0604020202020204" pitchFamily="34" charset="0"/>
              <a:buChar char="•"/>
            </a:pPr>
            <a:r>
              <a:rPr lang="en-US" dirty="0">
                <a:latin typeface="Palatino Linotype" panose="02040502050505030304" pitchFamily="18" charset="0"/>
              </a:rPr>
              <a:t>Yet, structural inequities in higher education contribute to the gaps in achievement experienced by historically marginalized and minoritized students, particularly if they begin at a community college (Long &amp; </a:t>
            </a:r>
            <a:r>
              <a:rPr lang="en-US" dirty="0" err="1">
                <a:latin typeface="Palatino Linotype" panose="02040502050505030304" pitchFamily="18" charset="0"/>
              </a:rPr>
              <a:t>Kurlaender</a:t>
            </a:r>
            <a:r>
              <a:rPr lang="en-US" dirty="0">
                <a:latin typeface="Palatino Linotype" panose="02040502050505030304" pitchFamily="18" charset="0"/>
              </a:rPr>
              <a:t>, 2009).</a:t>
            </a:r>
          </a:p>
          <a:p>
            <a:pPr marL="342900" indent="-342900">
              <a:buFont typeface="Arial" panose="020B0604020202020204" pitchFamily="34" charset="0"/>
              <a:buChar char="•"/>
            </a:pPr>
            <a:r>
              <a:rPr lang="en-US" dirty="0">
                <a:latin typeface="Palatino Linotype" panose="02040502050505030304" pitchFamily="18" charset="0"/>
              </a:rPr>
              <a:t>Interesting though…</a:t>
            </a:r>
          </a:p>
        </p:txBody>
      </p:sp>
      <p:sp>
        <p:nvSpPr>
          <p:cNvPr id="4" name="Slide Number Placeholder 3">
            <a:extLst>
              <a:ext uri="{FF2B5EF4-FFF2-40B4-BE49-F238E27FC236}">
                <a16:creationId xmlns:a16="http://schemas.microsoft.com/office/drawing/2014/main" id="{1C4EF573-5C28-0549-B201-4E84378AB743}"/>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56F6ED-E3DC-8A4A-AABE-AFCED42314C4}"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1202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BE0D-AE98-B44B-86DE-B4B6A94BB012}"/>
              </a:ext>
            </a:extLst>
          </p:cNvPr>
          <p:cNvSpPr>
            <a:spLocks noGrp="1"/>
          </p:cNvSpPr>
          <p:nvPr>
            <p:ph type="title"/>
          </p:nvPr>
        </p:nvSpPr>
        <p:spPr>
          <a:xfrm>
            <a:off x="1277650" y="365126"/>
            <a:ext cx="10046043" cy="725444"/>
          </a:xfrm>
        </p:spPr>
        <p:txBody>
          <a:bodyPr/>
          <a:lstStyle/>
          <a:p>
            <a:r>
              <a:rPr lang="en-US" dirty="0"/>
              <a:t>Dominant Marketing Framework</a:t>
            </a:r>
          </a:p>
        </p:txBody>
      </p:sp>
      <p:sp>
        <p:nvSpPr>
          <p:cNvPr id="3" name="Content Placeholder 2">
            <a:extLst>
              <a:ext uri="{FF2B5EF4-FFF2-40B4-BE49-F238E27FC236}">
                <a16:creationId xmlns:a16="http://schemas.microsoft.com/office/drawing/2014/main" id="{D4CE2602-24BA-529E-B915-850AFD1BFF11}"/>
              </a:ext>
            </a:extLst>
          </p:cNvPr>
          <p:cNvSpPr>
            <a:spLocks noGrp="1"/>
          </p:cNvSpPr>
          <p:nvPr>
            <p:ph sz="half" idx="2"/>
          </p:nvPr>
        </p:nvSpPr>
        <p:spPr>
          <a:xfrm>
            <a:off x="1277650" y="1442906"/>
            <a:ext cx="10296399" cy="4746757"/>
          </a:xfrm>
        </p:spPr>
        <p:txBody>
          <a:bodyPr/>
          <a:lstStyle/>
          <a:p>
            <a:r>
              <a:rPr lang="en-US" dirty="0"/>
              <a:t>Scholarship reveals that the dominant marketing framework used by community colleges is to focus on “workforce goals to advancing </a:t>
            </a:r>
            <a:r>
              <a:rPr lang="en-US" b="1" dirty="0"/>
              <a:t>socioeconomic mobility</a:t>
            </a:r>
            <a:r>
              <a:rPr lang="en-US" dirty="0"/>
              <a:t> as a way these programs promoted equity” (Cuellar and Gandara, 2021). </a:t>
            </a:r>
          </a:p>
          <a:p>
            <a:r>
              <a:rPr lang="en-US" dirty="0"/>
              <a:t>Consequently, institutional outreach and marketing practitioners implement “colorblind” strategies that emphasize closing the equity gaps for low-income students (Cuellar and Gandara, 2021).</a:t>
            </a:r>
          </a:p>
          <a:p>
            <a:r>
              <a:rPr lang="en-US" dirty="0"/>
              <a:t>By and large, outreach and marketing of baccalaureate programs were conducted through traditional approaches, which include website information, local newspaper and television advertisements, brochures, and partnerships with local chambers of commerce and professional associations (Cuellar and Gandara, 2021).</a:t>
            </a:r>
          </a:p>
        </p:txBody>
      </p:sp>
      <p:sp>
        <p:nvSpPr>
          <p:cNvPr id="5" name="Slide Number Placeholder 4">
            <a:extLst>
              <a:ext uri="{FF2B5EF4-FFF2-40B4-BE49-F238E27FC236}">
                <a16:creationId xmlns:a16="http://schemas.microsoft.com/office/drawing/2014/main" id="{2F27BECA-B0B1-DB47-8ED6-A88C73C0EB0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E0A226-D696-6347-98C5-4ECD9707C98F}"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6887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BE0D-AE98-B44B-86DE-B4B6A94BB012}"/>
              </a:ext>
            </a:extLst>
          </p:cNvPr>
          <p:cNvSpPr>
            <a:spLocks noGrp="1"/>
          </p:cNvSpPr>
          <p:nvPr>
            <p:ph type="title"/>
          </p:nvPr>
        </p:nvSpPr>
        <p:spPr>
          <a:xfrm>
            <a:off x="1277650" y="365125"/>
            <a:ext cx="10496816" cy="912530"/>
          </a:xfrm>
        </p:spPr>
        <p:txBody>
          <a:bodyPr>
            <a:normAutofit fontScale="90000"/>
          </a:bodyPr>
          <a:lstStyle/>
          <a:p>
            <a:r>
              <a:rPr lang="en-US" dirty="0"/>
              <a:t>CCBs Intentional Marketing Strategies that Center Race/Ethnicity, Gender, and Gender Identity?</a:t>
            </a:r>
          </a:p>
        </p:txBody>
      </p:sp>
      <p:sp>
        <p:nvSpPr>
          <p:cNvPr id="3" name="Content Placeholder 2">
            <a:extLst>
              <a:ext uri="{FF2B5EF4-FFF2-40B4-BE49-F238E27FC236}">
                <a16:creationId xmlns:a16="http://schemas.microsoft.com/office/drawing/2014/main" id="{D4CE2602-24BA-529E-B915-850AFD1BFF11}"/>
              </a:ext>
            </a:extLst>
          </p:cNvPr>
          <p:cNvSpPr>
            <a:spLocks noGrp="1"/>
          </p:cNvSpPr>
          <p:nvPr>
            <p:ph sz="half" idx="2"/>
          </p:nvPr>
        </p:nvSpPr>
        <p:spPr>
          <a:xfrm>
            <a:off x="1277650" y="1659699"/>
            <a:ext cx="10296399" cy="4529964"/>
          </a:xfrm>
        </p:spPr>
        <p:txBody>
          <a:bodyPr/>
          <a:lstStyle/>
          <a:p>
            <a:r>
              <a:rPr lang="en-US" sz="2800" dirty="0"/>
              <a:t>To what extent does your institutional utilize student demographic data to determine marketing strategies to address local workforce needs?</a:t>
            </a:r>
          </a:p>
          <a:p>
            <a:r>
              <a:rPr lang="en-US" sz="2800" dirty="0"/>
              <a:t>Thinking about your student demographics, what are some possible intentional marketing strategies your institution might be able to adopt to address opportunities gaps experienced by historically marginalized students?</a:t>
            </a:r>
          </a:p>
          <a:p>
            <a:endParaRPr lang="en-US" dirty="0"/>
          </a:p>
        </p:txBody>
      </p:sp>
      <p:sp>
        <p:nvSpPr>
          <p:cNvPr id="5" name="Slide Number Placeholder 4">
            <a:extLst>
              <a:ext uri="{FF2B5EF4-FFF2-40B4-BE49-F238E27FC236}">
                <a16:creationId xmlns:a16="http://schemas.microsoft.com/office/drawing/2014/main" id="{2F27BECA-B0B1-DB47-8ED6-A88C73C0EB0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E0A226-D696-6347-98C5-4ECD9707C98F}"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33255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BE0D-AE98-B44B-86DE-B4B6A94BB012}"/>
              </a:ext>
            </a:extLst>
          </p:cNvPr>
          <p:cNvSpPr>
            <a:spLocks noGrp="1"/>
          </p:cNvSpPr>
          <p:nvPr>
            <p:ph type="title"/>
          </p:nvPr>
        </p:nvSpPr>
        <p:spPr>
          <a:xfrm>
            <a:off x="1277650" y="365126"/>
            <a:ext cx="10046043" cy="725444"/>
          </a:xfrm>
        </p:spPr>
        <p:txBody>
          <a:bodyPr/>
          <a:lstStyle/>
          <a:p>
            <a:endParaRPr lang="en-US" dirty="0"/>
          </a:p>
        </p:txBody>
      </p:sp>
      <p:sp>
        <p:nvSpPr>
          <p:cNvPr id="3" name="Content Placeholder 2">
            <a:extLst>
              <a:ext uri="{FF2B5EF4-FFF2-40B4-BE49-F238E27FC236}">
                <a16:creationId xmlns:a16="http://schemas.microsoft.com/office/drawing/2014/main" id="{D4CE2602-24BA-529E-B915-850AFD1BFF11}"/>
              </a:ext>
            </a:extLst>
          </p:cNvPr>
          <p:cNvSpPr>
            <a:spLocks noGrp="1"/>
          </p:cNvSpPr>
          <p:nvPr>
            <p:ph sz="half" idx="2"/>
          </p:nvPr>
        </p:nvSpPr>
        <p:spPr>
          <a:xfrm>
            <a:off x="1277650" y="1442906"/>
            <a:ext cx="10296399" cy="4746757"/>
          </a:xfrm>
        </p:spPr>
        <p:txBody>
          <a:bodyPr/>
          <a:lstStyle/>
          <a:p>
            <a:endParaRPr lang="en-US" i="1" dirty="0"/>
          </a:p>
        </p:txBody>
      </p:sp>
      <p:sp>
        <p:nvSpPr>
          <p:cNvPr id="5" name="Slide Number Placeholder 4">
            <a:extLst>
              <a:ext uri="{FF2B5EF4-FFF2-40B4-BE49-F238E27FC236}">
                <a16:creationId xmlns:a16="http://schemas.microsoft.com/office/drawing/2014/main" id="{2F27BECA-B0B1-DB47-8ED6-A88C73C0EB0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E0A226-D696-6347-98C5-4ECD9707C98F}"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476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AD6C-4A05-F543-8855-FB99F2E7F165}"/>
              </a:ext>
            </a:extLst>
          </p:cNvPr>
          <p:cNvSpPr>
            <a:spLocks noGrp="1"/>
          </p:cNvSpPr>
          <p:nvPr>
            <p:ph type="title"/>
          </p:nvPr>
        </p:nvSpPr>
        <p:spPr/>
        <p:txBody>
          <a:bodyPr/>
          <a:lstStyle/>
          <a:p>
            <a:r>
              <a:rPr lang="en-US" dirty="0"/>
              <a:t>Breakout Description</a:t>
            </a:r>
          </a:p>
        </p:txBody>
      </p:sp>
      <p:sp>
        <p:nvSpPr>
          <p:cNvPr id="3" name="Content Placeholder 2">
            <a:extLst>
              <a:ext uri="{FF2B5EF4-FFF2-40B4-BE49-F238E27FC236}">
                <a16:creationId xmlns:a16="http://schemas.microsoft.com/office/drawing/2014/main" id="{83525261-8966-3143-9402-CCE0F24135A7}"/>
              </a:ext>
            </a:extLst>
          </p:cNvPr>
          <p:cNvSpPr>
            <a:spLocks noGrp="1"/>
          </p:cNvSpPr>
          <p:nvPr>
            <p:ph idx="1"/>
          </p:nvPr>
        </p:nvSpPr>
        <p:spPr/>
        <p:txBody>
          <a:bodyPr/>
          <a:lstStyle/>
          <a:p>
            <a:r>
              <a:rPr lang="en-US" sz="2800" dirty="0">
                <a:latin typeface="Palatino Linotype" panose="02040502050505030304" pitchFamily="18" charset="0"/>
              </a:rPr>
              <a:t>It is clear that a four-year degree is key to social mobility and career attainment  Join this session as we discuss the positive impact that community college baccalaureate (CCB) programs have for students, particularly those from historically marginalized social groups, which highlights the need to revisit current marketing strategies with the intentional goal of increasing the diversity of students pursuing a CCB.</a:t>
            </a:r>
          </a:p>
        </p:txBody>
      </p:sp>
      <p:sp>
        <p:nvSpPr>
          <p:cNvPr id="4" name="Slide Number Placeholder 3">
            <a:extLst>
              <a:ext uri="{FF2B5EF4-FFF2-40B4-BE49-F238E27FC236}">
                <a16:creationId xmlns:a16="http://schemas.microsoft.com/office/drawing/2014/main" id="{E7BC656B-0653-1B4E-B21C-9C150BB1E60D}"/>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56F6ED-E3DC-8A4A-AABE-AFCED42314C4}"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8985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BE0D-AE98-B44B-86DE-B4B6A94BB012}"/>
              </a:ext>
            </a:extLst>
          </p:cNvPr>
          <p:cNvSpPr>
            <a:spLocks noGrp="1"/>
          </p:cNvSpPr>
          <p:nvPr>
            <p:ph type="title"/>
          </p:nvPr>
        </p:nvSpPr>
        <p:spPr>
          <a:xfrm>
            <a:off x="1277650" y="365126"/>
            <a:ext cx="10046043" cy="725444"/>
          </a:xfrm>
        </p:spPr>
        <p:txBody>
          <a:bodyPr/>
          <a:lstStyle/>
          <a:p>
            <a:endParaRPr lang="en-US" dirty="0"/>
          </a:p>
        </p:txBody>
      </p:sp>
      <p:sp>
        <p:nvSpPr>
          <p:cNvPr id="3" name="Content Placeholder 2">
            <a:extLst>
              <a:ext uri="{FF2B5EF4-FFF2-40B4-BE49-F238E27FC236}">
                <a16:creationId xmlns:a16="http://schemas.microsoft.com/office/drawing/2014/main" id="{D4CE2602-24BA-529E-B915-850AFD1BFF11}"/>
              </a:ext>
            </a:extLst>
          </p:cNvPr>
          <p:cNvSpPr>
            <a:spLocks noGrp="1"/>
          </p:cNvSpPr>
          <p:nvPr>
            <p:ph sz="half" idx="2"/>
          </p:nvPr>
        </p:nvSpPr>
        <p:spPr>
          <a:xfrm>
            <a:off x="1277650" y="1442906"/>
            <a:ext cx="10296399" cy="4746757"/>
          </a:xfrm>
        </p:spPr>
        <p:txBody>
          <a:bodyPr/>
          <a:lstStyle/>
          <a:p>
            <a:endParaRPr lang="en-US" dirty="0"/>
          </a:p>
        </p:txBody>
      </p:sp>
      <p:sp>
        <p:nvSpPr>
          <p:cNvPr id="5" name="Slide Number Placeholder 4">
            <a:extLst>
              <a:ext uri="{FF2B5EF4-FFF2-40B4-BE49-F238E27FC236}">
                <a16:creationId xmlns:a16="http://schemas.microsoft.com/office/drawing/2014/main" id="{2F27BECA-B0B1-DB47-8ED6-A88C73C0EB0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E0A226-D696-6347-98C5-4ECD9707C98F}"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4030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BE0D-AE98-B44B-86DE-B4B6A94BB012}"/>
              </a:ext>
            </a:extLst>
          </p:cNvPr>
          <p:cNvSpPr>
            <a:spLocks noGrp="1"/>
          </p:cNvSpPr>
          <p:nvPr>
            <p:ph type="title"/>
          </p:nvPr>
        </p:nvSpPr>
        <p:spPr>
          <a:xfrm>
            <a:off x="1277650" y="365126"/>
            <a:ext cx="10046043" cy="725444"/>
          </a:xfrm>
        </p:spPr>
        <p:txBody>
          <a:bodyPr/>
          <a:lstStyle/>
          <a:p>
            <a:endParaRPr lang="en-US" dirty="0"/>
          </a:p>
        </p:txBody>
      </p:sp>
      <p:sp>
        <p:nvSpPr>
          <p:cNvPr id="3" name="Content Placeholder 2">
            <a:extLst>
              <a:ext uri="{FF2B5EF4-FFF2-40B4-BE49-F238E27FC236}">
                <a16:creationId xmlns:a16="http://schemas.microsoft.com/office/drawing/2014/main" id="{D4CE2602-24BA-529E-B915-850AFD1BFF11}"/>
              </a:ext>
            </a:extLst>
          </p:cNvPr>
          <p:cNvSpPr>
            <a:spLocks noGrp="1"/>
          </p:cNvSpPr>
          <p:nvPr>
            <p:ph sz="half" idx="2"/>
          </p:nvPr>
        </p:nvSpPr>
        <p:spPr>
          <a:xfrm>
            <a:off x="1277650" y="1442906"/>
            <a:ext cx="10296399" cy="4746757"/>
          </a:xfrm>
        </p:spPr>
        <p:txBody>
          <a:bodyPr/>
          <a:lstStyle/>
          <a:p>
            <a:endParaRPr lang="en-US" dirty="0"/>
          </a:p>
        </p:txBody>
      </p:sp>
      <p:sp>
        <p:nvSpPr>
          <p:cNvPr id="5" name="Slide Number Placeholder 4">
            <a:extLst>
              <a:ext uri="{FF2B5EF4-FFF2-40B4-BE49-F238E27FC236}">
                <a16:creationId xmlns:a16="http://schemas.microsoft.com/office/drawing/2014/main" id="{2F27BECA-B0B1-DB47-8ED6-A88C73C0EB0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E0A226-D696-6347-98C5-4ECD9707C98F}"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99023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BE0D-AE98-B44B-86DE-B4B6A94BB012}"/>
              </a:ext>
            </a:extLst>
          </p:cNvPr>
          <p:cNvSpPr>
            <a:spLocks noGrp="1"/>
          </p:cNvSpPr>
          <p:nvPr>
            <p:ph type="title"/>
          </p:nvPr>
        </p:nvSpPr>
        <p:spPr>
          <a:xfrm>
            <a:off x="1277650" y="365126"/>
            <a:ext cx="10046043" cy="725444"/>
          </a:xfrm>
        </p:spPr>
        <p:txBody>
          <a:bodyPr/>
          <a:lstStyle/>
          <a:p>
            <a:endParaRPr lang="en-US" dirty="0"/>
          </a:p>
        </p:txBody>
      </p:sp>
      <p:sp>
        <p:nvSpPr>
          <p:cNvPr id="3" name="Content Placeholder 2">
            <a:extLst>
              <a:ext uri="{FF2B5EF4-FFF2-40B4-BE49-F238E27FC236}">
                <a16:creationId xmlns:a16="http://schemas.microsoft.com/office/drawing/2014/main" id="{D4CE2602-24BA-529E-B915-850AFD1BFF11}"/>
              </a:ext>
            </a:extLst>
          </p:cNvPr>
          <p:cNvSpPr>
            <a:spLocks noGrp="1"/>
          </p:cNvSpPr>
          <p:nvPr>
            <p:ph sz="half" idx="2"/>
          </p:nvPr>
        </p:nvSpPr>
        <p:spPr>
          <a:xfrm>
            <a:off x="1277650" y="1442906"/>
            <a:ext cx="10296399" cy="4746757"/>
          </a:xfrm>
        </p:spPr>
        <p:txBody>
          <a:bodyPr/>
          <a:lstStyle/>
          <a:p>
            <a:endParaRPr lang="en-US" dirty="0"/>
          </a:p>
        </p:txBody>
      </p:sp>
      <p:sp>
        <p:nvSpPr>
          <p:cNvPr id="5" name="Slide Number Placeholder 4">
            <a:extLst>
              <a:ext uri="{FF2B5EF4-FFF2-40B4-BE49-F238E27FC236}">
                <a16:creationId xmlns:a16="http://schemas.microsoft.com/office/drawing/2014/main" id="{2F27BECA-B0B1-DB47-8ED6-A88C73C0EB0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E0A226-D696-6347-98C5-4ECD9707C98F}"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389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BE0D-AE98-B44B-86DE-B4B6A94BB012}"/>
              </a:ext>
            </a:extLst>
          </p:cNvPr>
          <p:cNvSpPr>
            <a:spLocks noGrp="1"/>
          </p:cNvSpPr>
          <p:nvPr>
            <p:ph type="title"/>
          </p:nvPr>
        </p:nvSpPr>
        <p:spPr>
          <a:xfrm>
            <a:off x="1277650" y="365126"/>
            <a:ext cx="10046043" cy="725444"/>
          </a:xfrm>
        </p:spPr>
        <p:txBody>
          <a:bodyPr/>
          <a:lstStyle/>
          <a:p>
            <a:endParaRPr lang="en-US" dirty="0"/>
          </a:p>
        </p:txBody>
      </p:sp>
      <p:sp>
        <p:nvSpPr>
          <p:cNvPr id="3" name="Content Placeholder 2">
            <a:extLst>
              <a:ext uri="{FF2B5EF4-FFF2-40B4-BE49-F238E27FC236}">
                <a16:creationId xmlns:a16="http://schemas.microsoft.com/office/drawing/2014/main" id="{D4CE2602-24BA-529E-B915-850AFD1BFF11}"/>
              </a:ext>
            </a:extLst>
          </p:cNvPr>
          <p:cNvSpPr>
            <a:spLocks noGrp="1"/>
          </p:cNvSpPr>
          <p:nvPr>
            <p:ph sz="half" idx="2"/>
          </p:nvPr>
        </p:nvSpPr>
        <p:spPr>
          <a:xfrm>
            <a:off x="1277650" y="1442906"/>
            <a:ext cx="10296399" cy="4746757"/>
          </a:xfrm>
        </p:spPr>
        <p:txBody>
          <a:bodyPr/>
          <a:lstStyle/>
          <a:p>
            <a:endParaRPr lang="en-US" dirty="0"/>
          </a:p>
        </p:txBody>
      </p:sp>
      <p:sp>
        <p:nvSpPr>
          <p:cNvPr id="5" name="Slide Number Placeholder 4">
            <a:extLst>
              <a:ext uri="{FF2B5EF4-FFF2-40B4-BE49-F238E27FC236}">
                <a16:creationId xmlns:a16="http://schemas.microsoft.com/office/drawing/2014/main" id="{2F27BECA-B0B1-DB47-8ED6-A88C73C0EB0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E0A226-D696-6347-98C5-4ECD9707C98F}"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84849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74E2-B983-D34B-80FB-CD50BEB3B3AD}"/>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392A5B79-7E48-E749-8809-B6A34039BD92}"/>
              </a:ext>
            </a:extLst>
          </p:cNvPr>
          <p:cNvSpPr>
            <a:spLocks noGrp="1"/>
          </p:cNvSpPr>
          <p:nvPr>
            <p:ph idx="1"/>
          </p:nvPr>
        </p:nvSpPr>
        <p:spPr>
          <a:xfrm>
            <a:off x="242888" y="2662568"/>
            <a:ext cx="11677868" cy="3569419"/>
          </a:xfrm>
        </p:spPr>
        <p:txBody>
          <a:bodyPr/>
          <a:lstStyle/>
          <a:p>
            <a:r>
              <a:rPr lang="en-US" sz="3200" dirty="0">
                <a:latin typeface="Palatino Linotype" panose="02040502050505030304" pitchFamily="18" charset="0"/>
              </a:rPr>
              <a:t>Additional information on CCBs, visit or send inquiries to:</a:t>
            </a:r>
          </a:p>
          <a:p>
            <a:endParaRPr lang="en-US" sz="3200" dirty="0">
              <a:latin typeface="Palatino Linotype" panose="02040502050505030304" pitchFamily="18" charset="0"/>
              <a:hlinkClick r:id="rId2"/>
            </a:endParaRPr>
          </a:p>
          <a:p>
            <a:r>
              <a:rPr lang="en-US" sz="3200" dirty="0">
                <a:latin typeface="Palatino Linotype" panose="02040502050505030304" pitchFamily="18" charset="0"/>
              </a:rPr>
              <a:t>info@asccc.org</a:t>
            </a:r>
          </a:p>
          <a:p>
            <a:r>
              <a:rPr lang="en-US" sz="3200" dirty="0">
                <a:latin typeface="Palatino Linotype" panose="02040502050505030304" pitchFamily="18" charset="0"/>
              </a:rPr>
              <a:t>cccbac.org</a:t>
            </a:r>
          </a:p>
        </p:txBody>
      </p:sp>
      <p:sp>
        <p:nvSpPr>
          <p:cNvPr id="4" name="Slide Number Placeholder 3">
            <a:extLst>
              <a:ext uri="{FF2B5EF4-FFF2-40B4-BE49-F238E27FC236}">
                <a16:creationId xmlns:a16="http://schemas.microsoft.com/office/drawing/2014/main" id="{1C4EF573-5C28-0549-B201-4E84378AB743}"/>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56F6ED-E3DC-8A4A-AABE-AFCED42314C4}"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8128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BE0D-AE98-B44B-86DE-B4B6A94BB012}"/>
              </a:ext>
            </a:extLst>
          </p:cNvPr>
          <p:cNvSpPr>
            <a:spLocks noGrp="1"/>
          </p:cNvSpPr>
          <p:nvPr>
            <p:ph type="title"/>
          </p:nvPr>
        </p:nvSpPr>
        <p:spPr/>
        <p:txBody>
          <a:bodyPr/>
          <a:lstStyle/>
          <a:p>
            <a:r>
              <a:rPr lang="en-US" dirty="0"/>
              <a:t>The Desire for Baccalaureate Programs in California Is Not New…</a:t>
            </a:r>
          </a:p>
        </p:txBody>
      </p:sp>
      <p:sp>
        <p:nvSpPr>
          <p:cNvPr id="3" name="Content Placeholder 2">
            <a:extLst>
              <a:ext uri="{FF2B5EF4-FFF2-40B4-BE49-F238E27FC236}">
                <a16:creationId xmlns:a16="http://schemas.microsoft.com/office/drawing/2014/main" id="{3FB7F3D2-29A6-1646-84E0-1205BBA7A4FC}"/>
              </a:ext>
            </a:extLst>
          </p:cNvPr>
          <p:cNvSpPr>
            <a:spLocks noGrp="1"/>
          </p:cNvSpPr>
          <p:nvPr>
            <p:ph sz="half" idx="2"/>
          </p:nvPr>
        </p:nvSpPr>
        <p:spPr/>
        <p:txBody>
          <a:bodyPr/>
          <a:lstStyle/>
          <a:p>
            <a:pPr marL="85725" indent="0" fontAlgn="auto">
              <a:spcBef>
                <a:spcPts val="1875"/>
              </a:spcBef>
              <a:spcAft>
                <a:spcPts val="0"/>
              </a:spcAft>
              <a:buNone/>
              <a:defRPr/>
            </a:pPr>
            <a:r>
              <a:rPr lang="en-US" sz="2800" kern="0" spc="-100" dirty="0">
                <a:solidFill>
                  <a:srgbClr val="1A1F0B"/>
                </a:solidFill>
                <a:latin typeface="Palatino Linotype" panose="02040502050505030304" pitchFamily="18" charset="0"/>
                <a:cs typeface="Arial"/>
              </a:rPr>
              <a:t>Eight</a:t>
            </a:r>
            <a:r>
              <a:rPr lang="en-US" sz="2800" kern="0" spc="-55" dirty="0">
                <a:solidFill>
                  <a:srgbClr val="1A1F0B"/>
                </a:solidFill>
                <a:latin typeface="Palatino Linotype" panose="02040502050505030304" pitchFamily="18" charset="0"/>
                <a:cs typeface="Arial"/>
              </a:rPr>
              <a:t> </a:t>
            </a:r>
            <a:r>
              <a:rPr lang="en-US" sz="2800" kern="0" spc="-80" dirty="0">
                <a:solidFill>
                  <a:srgbClr val="1A1F0B"/>
                </a:solidFill>
                <a:latin typeface="Palatino Linotype" panose="02040502050505030304" pitchFamily="18" charset="0"/>
                <a:cs typeface="Arial"/>
              </a:rPr>
              <a:t>Legislative</a:t>
            </a:r>
            <a:r>
              <a:rPr lang="en-US" sz="2800" kern="0" spc="-50" dirty="0">
                <a:solidFill>
                  <a:srgbClr val="1A1F0B"/>
                </a:solidFill>
                <a:latin typeface="Palatino Linotype" panose="02040502050505030304" pitchFamily="18" charset="0"/>
                <a:cs typeface="Arial"/>
              </a:rPr>
              <a:t> </a:t>
            </a:r>
            <a:r>
              <a:rPr lang="en-US" sz="2800" kern="0" spc="-10" dirty="0">
                <a:solidFill>
                  <a:srgbClr val="1A1F0B"/>
                </a:solidFill>
                <a:latin typeface="Palatino Linotype" panose="02040502050505030304" pitchFamily="18" charset="0"/>
                <a:cs typeface="Arial"/>
              </a:rPr>
              <a:t>Items</a:t>
            </a:r>
            <a:endParaRPr lang="en-US" sz="2800" kern="0" dirty="0">
              <a:solidFill>
                <a:sysClr val="windowText" lastClr="000000"/>
              </a:solidFill>
              <a:latin typeface="Palatino Linotype" panose="02040502050505030304" pitchFamily="18" charset="0"/>
              <a:cs typeface="Arial"/>
            </a:endParaRPr>
          </a:p>
          <a:p>
            <a:pPr marL="241300" fontAlgn="auto">
              <a:spcBef>
                <a:spcPts val="1525"/>
              </a:spcBef>
              <a:spcAft>
                <a:spcPts val="0"/>
              </a:spcAft>
              <a:buFontTx/>
              <a:buChar char="•"/>
              <a:tabLst>
                <a:tab pos="241300" algn="l"/>
              </a:tabLst>
              <a:defRPr/>
            </a:pPr>
            <a:r>
              <a:rPr lang="en-US" kern="0" spc="-250" dirty="0">
                <a:solidFill>
                  <a:srgbClr val="1A1F0B"/>
                </a:solidFill>
                <a:latin typeface="Palatino Linotype" panose="02040502050505030304" pitchFamily="18" charset="0"/>
                <a:cs typeface="Arial"/>
              </a:rPr>
              <a:t>AB</a:t>
            </a:r>
            <a:r>
              <a:rPr lang="en-US" kern="0" spc="-45" dirty="0">
                <a:solidFill>
                  <a:srgbClr val="1A1F0B"/>
                </a:solidFill>
                <a:latin typeface="Palatino Linotype" panose="02040502050505030304" pitchFamily="18" charset="0"/>
                <a:cs typeface="Arial"/>
              </a:rPr>
              <a:t> </a:t>
            </a:r>
            <a:r>
              <a:rPr lang="en-US" kern="0" spc="55" dirty="0">
                <a:solidFill>
                  <a:srgbClr val="1A1F0B"/>
                </a:solidFill>
                <a:latin typeface="Palatino Linotype" panose="02040502050505030304" pitchFamily="18" charset="0"/>
                <a:cs typeface="Arial"/>
              </a:rPr>
              <a:t>1932</a:t>
            </a:r>
            <a:r>
              <a:rPr lang="en-US" kern="0" spc="-50" dirty="0">
                <a:solidFill>
                  <a:srgbClr val="1A1F0B"/>
                </a:solidFill>
                <a:latin typeface="Palatino Linotype" panose="02040502050505030304" pitchFamily="18" charset="0"/>
                <a:cs typeface="Arial"/>
              </a:rPr>
              <a:t> </a:t>
            </a:r>
            <a:r>
              <a:rPr lang="en-US" kern="0" spc="-105" dirty="0">
                <a:solidFill>
                  <a:srgbClr val="1A1F0B"/>
                </a:solidFill>
                <a:latin typeface="Palatino Linotype" panose="02040502050505030304" pitchFamily="18" charset="0"/>
                <a:cs typeface="Arial"/>
              </a:rPr>
              <a:t>(Maze,</a:t>
            </a:r>
            <a:r>
              <a:rPr lang="en-US" kern="0" spc="-55" dirty="0">
                <a:solidFill>
                  <a:srgbClr val="1A1F0B"/>
                </a:solidFill>
                <a:latin typeface="Palatino Linotype" panose="02040502050505030304" pitchFamily="18" charset="0"/>
                <a:cs typeface="Arial"/>
              </a:rPr>
              <a:t> </a:t>
            </a:r>
            <a:r>
              <a:rPr lang="en-US" kern="0" spc="-10" dirty="0">
                <a:solidFill>
                  <a:srgbClr val="1A1F0B"/>
                </a:solidFill>
                <a:latin typeface="Palatino Linotype" panose="02040502050505030304" pitchFamily="18" charset="0"/>
                <a:cs typeface="Arial"/>
              </a:rPr>
              <a:t>2004)</a:t>
            </a:r>
            <a:endParaRPr lang="en-US" kern="0" dirty="0">
              <a:solidFill>
                <a:sysClr val="windowText" lastClr="000000"/>
              </a:solidFill>
              <a:latin typeface="Palatino Linotype" panose="02040502050505030304" pitchFamily="18" charset="0"/>
              <a:cs typeface="Arial"/>
            </a:endParaRPr>
          </a:p>
          <a:p>
            <a:pPr marL="241300" fontAlgn="auto">
              <a:spcBef>
                <a:spcPts val="310"/>
              </a:spcBef>
              <a:spcAft>
                <a:spcPts val="0"/>
              </a:spcAft>
              <a:buFontTx/>
              <a:buChar char="•"/>
              <a:tabLst>
                <a:tab pos="241300" algn="l"/>
              </a:tabLst>
              <a:defRPr/>
            </a:pPr>
            <a:r>
              <a:rPr lang="en-US" kern="0" spc="-250" dirty="0">
                <a:solidFill>
                  <a:srgbClr val="1A1F0B"/>
                </a:solidFill>
                <a:latin typeface="Palatino Linotype" panose="02040502050505030304" pitchFamily="18" charset="0"/>
                <a:cs typeface="Arial"/>
              </a:rPr>
              <a:t>AB</a:t>
            </a:r>
            <a:r>
              <a:rPr lang="en-US" kern="0" spc="-45" dirty="0">
                <a:solidFill>
                  <a:srgbClr val="1A1F0B"/>
                </a:solidFill>
                <a:latin typeface="Palatino Linotype" panose="02040502050505030304" pitchFamily="18" charset="0"/>
                <a:cs typeface="Arial"/>
              </a:rPr>
              <a:t> </a:t>
            </a:r>
            <a:r>
              <a:rPr lang="en-US" kern="0" spc="60" dirty="0">
                <a:solidFill>
                  <a:srgbClr val="1A1F0B"/>
                </a:solidFill>
                <a:latin typeface="Palatino Linotype" panose="02040502050505030304" pitchFamily="18" charset="0"/>
                <a:cs typeface="Arial"/>
              </a:rPr>
              <a:t>1280</a:t>
            </a:r>
            <a:r>
              <a:rPr lang="en-US" kern="0" spc="-50" dirty="0">
                <a:solidFill>
                  <a:srgbClr val="1A1F0B"/>
                </a:solidFill>
                <a:latin typeface="Palatino Linotype" panose="02040502050505030304" pitchFamily="18" charset="0"/>
                <a:cs typeface="Arial"/>
              </a:rPr>
              <a:t> </a:t>
            </a:r>
            <a:r>
              <a:rPr lang="en-US" kern="0" spc="-105" dirty="0">
                <a:solidFill>
                  <a:srgbClr val="1A1F0B"/>
                </a:solidFill>
                <a:latin typeface="Palatino Linotype" panose="02040502050505030304" pitchFamily="18" charset="0"/>
                <a:cs typeface="Arial"/>
              </a:rPr>
              <a:t>(Maze,</a:t>
            </a:r>
            <a:r>
              <a:rPr lang="en-US" kern="0" spc="-50" dirty="0">
                <a:solidFill>
                  <a:srgbClr val="1A1F0B"/>
                </a:solidFill>
                <a:latin typeface="Palatino Linotype" panose="02040502050505030304" pitchFamily="18" charset="0"/>
                <a:cs typeface="Arial"/>
              </a:rPr>
              <a:t> </a:t>
            </a:r>
            <a:r>
              <a:rPr lang="en-US" kern="0" spc="-10" dirty="0">
                <a:solidFill>
                  <a:srgbClr val="1A1F0B"/>
                </a:solidFill>
                <a:latin typeface="Palatino Linotype" panose="02040502050505030304" pitchFamily="18" charset="0"/>
                <a:cs typeface="Arial"/>
              </a:rPr>
              <a:t>2005)</a:t>
            </a:r>
            <a:endParaRPr lang="en-US" kern="0" dirty="0">
              <a:solidFill>
                <a:sysClr val="windowText" lastClr="000000"/>
              </a:solidFill>
              <a:latin typeface="Palatino Linotype" panose="02040502050505030304" pitchFamily="18" charset="0"/>
              <a:cs typeface="Arial"/>
            </a:endParaRPr>
          </a:p>
          <a:p>
            <a:pPr marL="241300" fontAlgn="auto">
              <a:spcBef>
                <a:spcPts val="315"/>
              </a:spcBef>
              <a:spcAft>
                <a:spcPts val="0"/>
              </a:spcAft>
              <a:buFontTx/>
              <a:buChar char="•"/>
              <a:tabLst>
                <a:tab pos="241300" algn="l"/>
              </a:tabLst>
              <a:defRPr/>
            </a:pPr>
            <a:r>
              <a:rPr lang="en-US" kern="0" spc="-250" dirty="0">
                <a:solidFill>
                  <a:srgbClr val="1A1F0B"/>
                </a:solidFill>
                <a:latin typeface="Palatino Linotype" panose="02040502050505030304" pitchFamily="18" charset="0"/>
                <a:cs typeface="Arial"/>
              </a:rPr>
              <a:t>AB</a:t>
            </a:r>
            <a:r>
              <a:rPr lang="en-US" kern="0" dirty="0">
                <a:solidFill>
                  <a:srgbClr val="1A1F0B"/>
                </a:solidFill>
                <a:latin typeface="Palatino Linotype" panose="02040502050505030304" pitchFamily="18" charset="0"/>
                <a:cs typeface="Arial"/>
              </a:rPr>
              <a:t> 1455</a:t>
            </a:r>
            <a:r>
              <a:rPr lang="en-US" kern="0" spc="-5" dirty="0">
                <a:solidFill>
                  <a:srgbClr val="1A1F0B"/>
                </a:solidFill>
                <a:latin typeface="Palatino Linotype" panose="02040502050505030304" pitchFamily="18" charset="0"/>
                <a:cs typeface="Arial"/>
              </a:rPr>
              <a:t> </a:t>
            </a:r>
            <a:r>
              <a:rPr lang="en-US" kern="0" spc="-60" dirty="0">
                <a:solidFill>
                  <a:srgbClr val="1A1F0B"/>
                </a:solidFill>
                <a:latin typeface="Palatino Linotype" panose="02040502050505030304" pitchFamily="18" charset="0"/>
                <a:cs typeface="Arial"/>
              </a:rPr>
              <a:t>(Hill,</a:t>
            </a:r>
            <a:r>
              <a:rPr lang="en-US" kern="0" spc="-5" dirty="0">
                <a:solidFill>
                  <a:srgbClr val="1A1F0B"/>
                </a:solidFill>
                <a:latin typeface="Palatino Linotype" panose="02040502050505030304" pitchFamily="18" charset="0"/>
                <a:cs typeface="Arial"/>
              </a:rPr>
              <a:t> </a:t>
            </a:r>
            <a:r>
              <a:rPr lang="en-US" kern="0" spc="-10" dirty="0">
                <a:solidFill>
                  <a:srgbClr val="1A1F0B"/>
                </a:solidFill>
                <a:latin typeface="Palatino Linotype" panose="02040502050505030304" pitchFamily="18" charset="0"/>
                <a:cs typeface="Arial"/>
              </a:rPr>
              <a:t>2009)</a:t>
            </a:r>
            <a:endParaRPr lang="en-US" kern="0" dirty="0">
              <a:solidFill>
                <a:sysClr val="windowText" lastClr="000000"/>
              </a:solidFill>
              <a:latin typeface="Palatino Linotype" panose="02040502050505030304" pitchFamily="18" charset="0"/>
              <a:cs typeface="Arial"/>
            </a:endParaRPr>
          </a:p>
          <a:p>
            <a:pPr marL="241300" fontAlgn="auto">
              <a:spcBef>
                <a:spcPts val="310"/>
              </a:spcBef>
              <a:spcAft>
                <a:spcPts val="0"/>
              </a:spcAft>
              <a:buFontTx/>
              <a:buChar char="•"/>
              <a:tabLst>
                <a:tab pos="241300" algn="l"/>
              </a:tabLst>
              <a:defRPr/>
            </a:pPr>
            <a:r>
              <a:rPr lang="en-US" kern="0" spc="-250" dirty="0">
                <a:solidFill>
                  <a:srgbClr val="1A1F0B"/>
                </a:solidFill>
                <a:latin typeface="Palatino Linotype" panose="02040502050505030304" pitchFamily="18" charset="0"/>
                <a:cs typeface="Arial"/>
              </a:rPr>
              <a:t>AB</a:t>
            </a:r>
            <a:r>
              <a:rPr lang="en-US" kern="0" spc="-5" dirty="0">
                <a:solidFill>
                  <a:srgbClr val="1A1F0B"/>
                </a:solidFill>
                <a:latin typeface="Palatino Linotype" panose="02040502050505030304" pitchFamily="18" charset="0"/>
                <a:cs typeface="Arial"/>
              </a:rPr>
              <a:t> </a:t>
            </a:r>
            <a:r>
              <a:rPr lang="en-US" kern="0" dirty="0">
                <a:solidFill>
                  <a:srgbClr val="1A1F0B"/>
                </a:solidFill>
                <a:latin typeface="Palatino Linotype" panose="02040502050505030304" pitchFamily="18" charset="0"/>
                <a:cs typeface="Arial"/>
              </a:rPr>
              <a:t>2400</a:t>
            </a:r>
            <a:r>
              <a:rPr lang="en-US" kern="0" spc="-10" dirty="0">
                <a:solidFill>
                  <a:srgbClr val="1A1F0B"/>
                </a:solidFill>
                <a:latin typeface="Palatino Linotype" panose="02040502050505030304" pitchFamily="18" charset="0"/>
                <a:cs typeface="Arial"/>
              </a:rPr>
              <a:t> </a:t>
            </a:r>
            <a:r>
              <a:rPr lang="en-US" kern="0" spc="-80" dirty="0">
                <a:solidFill>
                  <a:srgbClr val="1A1F0B"/>
                </a:solidFill>
                <a:latin typeface="Palatino Linotype" panose="02040502050505030304" pitchFamily="18" charset="0"/>
                <a:cs typeface="Arial"/>
              </a:rPr>
              <a:t>(Block,</a:t>
            </a:r>
            <a:r>
              <a:rPr lang="en-US" kern="0" spc="-10" dirty="0">
                <a:solidFill>
                  <a:srgbClr val="1A1F0B"/>
                </a:solidFill>
                <a:latin typeface="Palatino Linotype" panose="02040502050505030304" pitchFamily="18" charset="0"/>
                <a:cs typeface="Arial"/>
              </a:rPr>
              <a:t> </a:t>
            </a:r>
            <a:r>
              <a:rPr lang="en-US" kern="0" spc="-20" dirty="0">
                <a:solidFill>
                  <a:srgbClr val="1A1F0B"/>
                </a:solidFill>
                <a:latin typeface="Palatino Linotype" panose="02040502050505030304" pitchFamily="18" charset="0"/>
                <a:cs typeface="Arial"/>
              </a:rPr>
              <a:t>2010)</a:t>
            </a:r>
            <a:endParaRPr lang="en-US" kern="0" dirty="0">
              <a:solidFill>
                <a:sysClr val="windowText" lastClr="000000"/>
              </a:solidFill>
              <a:latin typeface="Palatino Linotype" panose="02040502050505030304" pitchFamily="18" charset="0"/>
              <a:cs typeface="Arial"/>
            </a:endParaRPr>
          </a:p>
          <a:p>
            <a:pPr marL="241300" fontAlgn="auto">
              <a:spcBef>
                <a:spcPts val="310"/>
              </a:spcBef>
              <a:spcAft>
                <a:spcPts val="0"/>
              </a:spcAft>
              <a:buFontTx/>
              <a:buChar char="•"/>
              <a:tabLst>
                <a:tab pos="241300" algn="l"/>
              </a:tabLst>
              <a:defRPr/>
            </a:pPr>
            <a:r>
              <a:rPr lang="en-US" kern="0" spc="-250" dirty="0">
                <a:solidFill>
                  <a:srgbClr val="1A1F0B"/>
                </a:solidFill>
                <a:latin typeface="Palatino Linotype" panose="02040502050505030304" pitchFamily="18" charset="0"/>
                <a:cs typeface="Arial"/>
              </a:rPr>
              <a:t>AB</a:t>
            </a:r>
            <a:r>
              <a:rPr lang="en-US" kern="0" spc="-20" dirty="0">
                <a:solidFill>
                  <a:srgbClr val="1A1F0B"/>
                </a:solidFill>
                <a:latin typeface="Palatino Linotype" panose="02040502050505030304" pitchFamily="18" charset="0"/>
                <a:cs typeface="Arial"/>
              </a:rPr>
              <a:t> </a:t>
            </a:r>
            <a:r>
              <a:rPr lang="en-US" kern="0" dirty="0">
                <a:solidFill>
                  <a:srgbClr val="1A1F0B"/>
                </a:solidFill>
                <a:latin typeface="Palatino Linotype" panose="02040502050505030304" pitchFamily="18" charset="0"/>
                <a:cs typeface="Arial"/>
              </a:rPr>
              <a:t>661</a:t>
            </a:r>
            <a:r>
              <a:rPr lang="en-US" kern="0" spc="-25" dirty="0">
                <a:solidFill>
                  <a:srgbClr val="1A1F0B"/>
                </a:solidFill>
                <a:latin typeface="Palatino Linotype" panose="02040502050505030304" pitchFamily="18" charset="0"/>
                <a:cs typeface="Arial"/>
              </a:rPr>
              <a:t> </a:t>
            </a:r>
            <a:r>
              <a:rPr lang="en-US" kern="0" spc="-80" dirty="0">
                <a:solidFill>
                  <a:srgbClr val="1A1F0B"/>
                </a:solidFill>
                <a:latin typeface="Palatino Linotype" panose="02040502050505030304" pitchFamily="18" charset="0"/>
                <a:cs typeface="Arial"/>
              </a:rPr>
              <a:t>(Block,</a:t>
            </a:r>
            <a:r>
              <a:rPr lang="en-US" kern="0" spc="-20" dirty="0">
                <a:solidFill>
                  <a:srgbClr val="1A1F0B"/>
                </a:solidFill>
                <a:latin typeface="Palatino Linotype" panose="02040502050505030304" pitchFamily="18" charset="0"/>
                <a:cs typeface="Arial"/>
              </a:rPr>
              <a:t> 2011)</a:t>
            </a:r>
            <a:endParaRPr lang="en-US" kern="0" dirty="0">
              <a:solidFill>
                <a:sysClr val="windowText" lastClr="000000"/>
              </a:solidFill>
              <a:latin typeface="Palatino Linotype" panose="02040502050505030304" pitchFamily="18" charset="0"/>
              <a:cs typeface="Arial"/>
            </a:endParaRPr>
          </a:p>
          <a:p>
            <a:pPr marL="241300" fontAlgn="auto">
              <a:spcBef>
                <a:spcPts val="315"/>
              </a:spcBef>
              <a:spcAft>
                <a:spcPts val="0"/>
              </a:spcAft>
              <a:buFontTx/>
              <a:buChar char="•"/>
              <a:tabLst>
                <a:tab pos="241300" algn="l"/>
              </a:tabLst>
              <a:defRPr/>
            </a:pPr>
            <a:r>
              <a:rPr lang="en-US" kern="0" spc="-220" dirty="0">
                <a:solidFill>
                  <a:srgbClr val="1A1F0B"/>
                </a:solidFill>
                <a:latin typeface="Palatino Linotype" panose="02040502050505030304" pitchFamily="18" charset="0"/>
                <a:cs typeface="Arial"/>
              </a:rPr>
              <a:t>SB</a:t>
            </a:r>
            <a:r>
              <a:rPr lang="en-US" kern="0" spc="-55" dirty="0">
                <a:solidFill>
                  <a:srgbClr val="1A1F0B"/>
                </a:solidFill>
                <a:latin typeface="Palatino Linotype" panose="02040502050505030304" pitchFamily="18" charset="0"/>
                <a:cs typeface="Arial"/>
              </a:rPr>
              <a:t> </a:t>
            </a:r>
            <a:r>
              <a:rPr lang="en-US" kern="0" spc="60" dirty="0">
                <a:solidFill>
                  <a:srgbClr val="1A1F0B"/>
                </a:solidFill>
                <a:latin typeface="Palatino Linotype" panose="02040502050505030304" pitchFamily="18" charset="0"/>
                <a:cs typeface="Arial"/>
              </a:rPr>
              <a:t>850</a:t>
            </a:r>
            <a:r>
              <a:rPr lang="en-US" kern="0" spc="-55" dirty="0">
                <a:solidFill>
                  <a:srgbClr val="1A1F0B"/>
                </a:solidFill>
                <a:latin typeface="Palatino Linotype" panose="02040502050505030304" pitchFamily="18" charset="0"/>
                <a:cs typeface="Arial"/>
              </a:rPr>
              <a:t> </a:t>
            </a:r>
            <a:r>
              <a:rPr lang="en-US" kern="0" spc="-80" dirty="0">
                <a:solidFill>
                  <a:srgbClr val="1A1F0B"/>
                </a:solidFill>
                <a:latin typeface="Palatino Linotype" panose="02040502050505030304" pitchFamily="18" charset="0"/>
                <a:cs typeface="Arial"/>
              </a:rPr>
              <a:t>(Block,</a:t>
            </a:r>
            <a:r>
              <a:rPr lang="en-US" kern="0" spc="-60" dirty="0">
                <a:solidFill>
                  <a:srgbClr val="1A1F0B"/>
                </a:solidFill>
                <a:latin typeface="Palatino Linotype" panose="02040502050505030304" pitchFamily="18" charset="0"/>
                <a:cs typeface="Arial"/>
              </a:rPr>
              <a:t> </a:t>
            </a:r>
            <a:r>
              <a:rPr lang="en-US" kern="0" spc="60" dirty="0">
                <a:solidFill>
                  <a:srgbClr val="1A1F0B"/>
                </a:solidFill>
                <a:latin typeface="Palatino Linotype" panose="02040502050505030304" pitchFamily="18" charset="0"/>
                <a:cs typeface="Arial"/>
              </a:rPr>
              <a:t>2014)*</a:t>
            </a:r>
            <a:endParaRPr lang="en-US" kern="0" dirty="0">
              <a:solidFill>
                <a:sysClr val="windowText" lastClr="000000"/>
              </a:solidFill>
              <a:latin typeface="Palatino Linotype" panose="02040502050505030304" pitchFamily="18" charset="0"/>
              <a:cs typeface="Arial"/>
            </a:endParaRPr>
          </a:p>
          <a:p>
            <a:pPr marL="241300" fontAlgn="auto">
              <a:spcBef>
                <a:spcPts val="310"/>
              </a:spcBef>
              <a:spcAft>
                <a:spcPts val="0"/>
              </a:spcAft>
              <a:buFontTx/>
              <a:buChar char="•"/>
              <a:tabLst>
                <a:tab pos="241300" algn="l"/>
              </a:tabLst>
              <a:defRPr/>
            </a:pPr>
            <a:r>
              <a:rPr lang="en-US" kern="0" spc="-220" dirty="0">
                <a:solidFill>
                  <a:srgbClr val="1A1F0B"/>
                </a:solidFill>
                <a:latin typeface="Palatino Linotype" panose="02040502050505030304" pitchFamily="18" charset="0"/>
                <a:cs typeface="Arial"/>
              </a:rPr>
              <a:t>SB</a:t>
            </a:r>
            <a:r>
              <a:rPr lang="en-US" kern="0" spc="-60" dirty="0">
                <a:solidFill>
                  <a:srgbClr val="1A1F0B"/>
                </a:solidFill>
                <a:latin typeface="Palatino Linotype" panose="02040502050505030304" pitchFamily="18" charset="0"/>
                <a:cs typeface="Arial"/>
              </a:rPr>
              <a:t> </a:t>
            </a:r>
            <a:r>
              <a:rPr lang="en-US" kern="0" dirty="0">
                <a:solidFill>
                  <a:srgbClr val="1A1F0B"/>
                </a:solidFill>
                <a:latin typeface="Palatino Linotype" panose="02040502050505030304" pitchFamily="18" charset="0"/>
                <a:cs typeface="Arial"/>
              </a:rPr>
              <a:t>769</a:t>
            </a:r>
            <a:r>
              <a:rPr lang="en-US" kern="0" spc="-35" dirty="0">
                <a:solidFill>
                  <a:srgbClr val="1A1F0B"/>
                </a:solidFill>
                <a:latin typeface="Palatino Linotype" panose="02040502050505030304" pitchFamily="18" charset="0"/>
                <a:cs typeface="Arial"/>
              </a:rPr>
              <a:t> </a:t>
            </a:r>
            <a:r>
              <a:rPr lang="en-US" kern="0" spc="-65" dirty="0">
                <a:solidFill>
                  <a:srgbClr val="1A1F0B"/>
                </a:solidFill>
                <a:latin typeface="Palatino Linotype" panose="02040502050505030304" pitchFamily="18" charset="0"/>
                <a:cs typeface="Arial"/>
              </a:rPr>
              <a:t>(Hill,</a:t>
            </a:r>
            <a:r>
              <a:rPr lang="en-US" kern="0" spc="-60" dirty="0">
                <a:solidFill>
                  <a:srgbClr val="1A1F0B"/>
                </a:solidFill>
                <a:latin typeface="Palatino Linotype" panose="02040502050505030304" pitchFamily="18" charset="0"/>
                <a:cs typeface="Arial"/>
              </a:rPr>
              <a:t> </a:t>
            </a:r>
            <a:r>
              <a:rPr lang="en-US" kern="0" spc="-20" dirty="0">
                <a:solidFill>
                  <a:srgbClr val="1A1F0B"/>
                </a:solidFill>
                <a:latin typeface="Palatino Linotype" panose="02040502050505030304" pitchFamily="18" charset="0"/>
                <a:cs typeface="Arial"/>
              </a:rPr>
              <a:t>2017)</a:t>
            </a:r>
            <a:endParaRPr lang="en-US" kern="0" dirty="0">
              <a:solidFill>
                <a:sysClr val="windowText" lastClr="000000"/>
              </a:solidFill>
              <a:latin typeface="Palatino Linotype" panose="02040502050505030304" pitchFamily="18" charset="0"/>
              <a:cs typeface="Arial"/>
            </a:endParaRPr>
          </a:p>
          <a:p>
            <a:pPr marL="241300" fontAlgn="auto">
              <a:spcBef>
                <a:spcPts val="315"/>
              </a:spcBef>
              <a:spcAft>
                <a:spcPts val="0"/>
              </a:spcAft>
              <a:buFontTx/>
              <a:buChar char="•"/>
              <a:tabLst>
                <a:tab pos="241300" algn="l"/>
              </a:tabLst>
              <a:defRPr/>
            </a:pPr>
            <a:r>
              <a:rPr lang="en-US" kern="0" spc="-220" dirty="0">
                <a:solidFill>
                  <a:srgbClr val="1A1F0B"/>
                </a:solidFill>
                <a:latin typeface="Palatino Linotype" panose="02040502050505030304" pitchFamily="18" charset="0"/>
                <a:cs typeface="Arial"/>
              </a:rPr>
              <a:t>SB</a:t>
            </a:r>
            <a:r>
              <a:rPr lang="en-US" kern="0" spc="-10" dirty="0">
                <a:solidFill>
                  <a:srgbClr val="1A1F0B"/>
                </a:solidFill>
                <a:latin typeface="Palatino Linotype" panose="02040502050505030304" pitchFamily="18" charset="0"/>
                <a:cs typeface="Arial"/>
              </a:rPr>
              <a:t> </a:t>
            </a:r>
            <a:r>
              <a:rPr lang="en-US" kern="0" dirty="0">
                <a:solidFill>
                  <a:srgbClr val="1A1F0B"/>
                </a:solidFill>
                <a:latin typeface="Palatino Linotype" panose="02040502050505030304" pitchFamily="18" charset="0"/>
                <a:cs typeface="Arial"/>
              </a:rPr>
              <a:t>1460</a:t>
            </a:r>
            <a:r>
              <a:rPr lang="en-US" kern="0" spc="20" dirty="0">
                <a:solidFill>
                  <a:srgbClr val="1A1F0B"/>
                </a:solidFill>
                <a:latin typeface="Palatino Linotype" panose="02040502050505030304" pitchFamily="18" charset="0"/>
                <a:cs typeface="Arial"/>
              </a:rPr>
              <a:t> </a:t>
            </a:r>
            <a:r>
              <a:rPr lang="en-US" kern="0" spc="-65" dirty="0">
                <a:solidFill>
                  <a:srgbClr val="1A1F0B"/>
                </a:solidFill>
                <a:latin typeface="Palatino Linotype" panose="02040502050505030304" pitchFamily="18" charset="0"/>
                <a:cs typeface="Arial"/>
              </a:rPr>
              <a:t>(Hill,</a:t>
            </a:r>
            <a:r>
              <a:rPr lang="en-US" kern="0" spc="-15" dirty="0">
                <a:solidFill>
                  <a:srgbClr val="1A1F0B"/>
                </a:solidFill>
                <a:latin typeface="Palatino Linotype" panose="02040502050505030304" pitchFamily="18" charset="0"/>
                <a:cs typeface="Arial"/>
              </a:rPr>
              <a:t> </a:t>
            </a:r>
            <a:r>
              <a:rPr lang="en-US" kern="0" spc="70" dirty="0">
                <a:solidFill>
                  <a:srgbClr val="1A1F0B"/>
                </a:solidFill>
                <a:latin typeface="Palatino Linotype" panose="02040502050505030304" pitchFamily="18" charset="0"/>
                <a:cs typeface="Arial"/>
              </a:rPr>
              <a:t>2018)*</a:t>
            </a:r>
            <a:endParaRPr lang="en-US" kern="0" dirty="0">
              <a:solidFill>
                <a:sysClr val="windowText" lastClr="000000"/>
              </a:solidFill>
              <a:latin typeface="Palatino Linotype" panose="02040502050505030304" pitchFamily="18" charset="0"/>
              <a:cs typeface="Arial"/>
            </a:endParaRPr>
          </a:p>
          <a:p>
            <a:pPr marL="12700" fontAlgn="auto">
              <a:spcBef>
                <a:spcPts val="1450"/>
              </a:spcBef>
              <a:spcAft>
                <a:spcPts val="0"/>
              </a:spcAft>
              <a:defRPr/>
            </a:pPr>
            <a:r>
              <a:rPr lang="en-US" sz="2000" kern="0" spc="-10" dirty="0">
                <a:solidFill>
                  <a:srgbClr val="1A1F0B"/>
                </a:solidFill>
                <a:latin typeface="Palatino Linotype" panose="02040502050505030304" pitchFamily="18" charset="0"/>
                <a:cs typeface="Arial"/>
              </a:rPr>
              <a:t>*Passed</a:t>
            </a:r>
            <a:endParaRPr lang="en-US" sz="2000" kern="0" dirty="0">
              <a:solidFill>
                <a:sysClr val="windowText" lastClr="000000"/>
              </a:solidFill>
              <a:latin typeface="Palatino Linotype" panose="02040502050505030304" pitchFamily="18" charset="0"/>
              <a:cs typeface="Arial"/>
            </a:endParaRPr>
          </a:p>
          <a:p>
            <a:endParaRPr lang="en-US" dirty="0"/>
          </a:p>
        </p:txBody>
      </p:sp>
      <p:pic>
        <p:nvPicPr>
          <p:cNvPr id="7" name="Content Placeholder 6">
            <a:extLst>
              <a:ext uri="{FF2B5EF4-FFF2-40B4-BE49-F238E27FC236}">
                <a16:creationId xmlns:a16="http://schemas.microsoft.com/office/drawing/2014/main" id="{057F5029-9A15-6A47-A69A-4E94355C8796}"/>
              </a:ext>
            </a:extLst>
          </p:cNvPr>
          <p:cNvPicPr>
            <a:picLocks noGrp="1" noChangeAspect="1"/>
          </p:cNvPicPr>
          <p:nvPr>
            <p:ph sz="quarter" idx="4"/>
          </p:nvPr>
        </p:nvPicPr>
        <p:blipFill>
          <a:blip r:embed="rId2"/>
          <a:stretch>
            <a:fillRect/>
          </a:stretch>
        </p:blipFill>
        <p:spPr>
          <a:xfrm>
            <a:off x="6388100" y="2137966"/>
            <a:ext cx="5499100" cy="3712368"/>
          </a:xfrm>
        </p:spPr>
      </p:pic>
      <p:sp>
        <p:nvSpPr>
          <p:cNvPr id="5" name="Slide Number Placeholder 4">
            <a:extLst>
              <a:ext uri="{FF2B5EF4-FFF2-40B4-BE49-F238E27FC236}">
                <a16:creationId xmlns:a16="http://schemas.microsoft.com/office/drawing/2014/main" id="{2F27BECA-B0B1-DB47-8ED6-A88C73C0EB0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E0A226-D696-6347-98C5-4ECD9707C98F}"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705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93B13-315B-F343-A357-1E4793FD6885}"/>
              </a:ext>
            </a:extLst>
          </p:cNvPr>
          <p:cNvSpPr>
            <a:spLocks noGrp="1"/>
          </p:cNvSpPr>
          <p:nvPr>
            <p:ph type="title"/>
          </p:nvPr>
        </p:nvSpPr>
        <p:spPr/>
        <p:txBody>
          <a:bodyPr/>
          <a:lstStyle/>
          <a:p>
            <a:r>
              <a:rPr lang="en-US" dirty="0"/>
              <a:t>Nor Are We Alone…All of These States Currently Have CC Baccalaureate Programs</a:t>
            </a:r>
          </a:p>
        </p:txBody>
      </p:sp>
      <p:sp>
        <p:nvSpPr>
          <p:cNvPr id="3" name="Content Placeholder 2">
            <a:extLst>
              <a:ext uri="{FF2B5EF4-FFF2-40B4-BE49-F238E27FC236}">
                <a16:creationId xmlns:a16="http://schemas.microsoft.com/office/drawing/2014/main" id="{553BD684-8D25-854B-BAAA-E8B43A0D5531}"/>
              </a:ext>
            </a:extLst>
          </p:cNvPr>
          <p:cNvSpPr>
            <a:spLocks noGrp="1"/>
          </p:cNvSpPr>
          <p:nvPr>
            <p:ph sz="half" idx="2"/>
          </p:nvPr>
        </p:nvSpPr>
        <p:spPr/>
        <p:txBody>
          <a:bodyPr/>
          <a:lstStyle/>
          <a:p>
            <a:pPr marL="429895" indent="-282575" fontAlgn="auto">
              <a:spcBef>
                <a:spcPts val="680"/>
              </a:spcBef>
              <a:spcAft>
                <a:spcPts val="0"/>
              </a:spcAft>
              <a:buFontTx/>
              <a:buAutoNum type="arabicPeriod"/>
              <a:tabLst>
                <a:tab pos="430530" algn="l"/>
              </a:tabLst>
              <a:defRPr/>
            </a:pPr>
            <a:r>
              <a:rPr lang="en-US" sz="2000" kern="0" spc="-80" dirty="0">
                <a:solidFill>
                  <a:sysClr val="windowText" lastClr="000000"/>
                </a:solidFill>
                <a:latin typeface="Palatino Linotype" panose="02040502050505030304" pitchFamily="18" charset="0"/>
                <a:cs typeface="Arial"/>
              </a:rPr>
              <a:t>Arizona</a:t>
            </a:r>
            <a:r>
              <a:rPr lang="en-US" sz="2000" kern="0" spc="-60" dirty="0">
                <a:solidFill>
                  <a:sysClr val="windowText" lastClr="000000"/>
                </a:solidFill>
                <a:latin typeface="Palatino Linotype" panose="02040502050505030304" pitchFamily="18" charset="0"/>
                <a:cs typeface="Arial"/>
              </a:rPr>
              <a:t> </a:t>
            </a:r>
            <a:r>
              <a:rPr lang="en-US" sz="2000" kern="0" spc="-20" dirty="0">
                <a:solidFill>
                  <a:sysClr val="windowText" lastClr="000000"/>
                </a:solidFill>
                <a:latin typeface="Palatino Linotype" panose="02040502050505030304" pitchFamily="18" charset="0"/>
                <a:cs typeface="Arial"/>
              </a:rPr>
              <a:t>(AZ)</a:t>
            </a:r>
            <a:endParaRPr lang="en-US" sz="2000" kern="0" dirty="0">
              <a:solidFill>
                <a:sysClr val="windowText" lastClr="000000"/>
              </a:solidFill>
              <a:latin typeface="Palatino Linotype" panose="02040502050505030304" pitchFamily="18" charset="0"/>
              <a:cs typeface="Arial"/>
            </a:endParaRPr>
          </a:p>
          <a:p>
            <a:pPr marL="429895" indent="-283845" fontAlgn="auto">
              <a:spcBef>
                <a:spcPts val="580"/>
              </a:spcBef>
              <a:spcAft>
                <a:spcPts val="0"/>
              </a:spcAft>
              <a:buFontTx/>
              <a:buAutoNum type="arabicPeriod"/>
              <a:tabLst>
                <a:tab pos="430530" algn="l"/>
              </a:tabLst>
              <a:defRPr/>
            </a:pPr>
            <a:r>
              <a:rPr lang="en-US" sz="2000" kern="0" spc="-45" dirty="0">
                <a:solidFill>
                  <a:sysClr val="windowText" lastClr="000000"/>
                </a:solidFill>
                <a:latin typeface="Palatino Linotype" panose="02040502050505030304" pitchFamily="18" charset="0"/>
                <a:cs typeface="Arial"/>
              </a:rPr>
              <a:t>California</a:t>
            </a:r>
            <a:r>
              <a:rPr lang="en-US" sz="2000" kern="0" spc="-75" dirty="0">
                <a:solidFill>
                  <a:sysClr val="windowText" lastClr="000000"/>
                </a:solidFill>
                <a:latin typeface="Palatino Linotype" panose="02040502050505030304" pitchFamily="18" charset="0"/>
                <a:cs typeface="Arial"/>
              </a:rPr>
              <a:t> </a:t>
            </a:r>
            <a:r>
              <a:rPr lang="en-US" sz="2000" kern="0" spc="-130" dirty="0">
                <a:solidFill>
                  <a:sysClr val="windowText" lastClr="000000"/>
                </a:solidFill>
                <a:latin typeface="Palatino Linotype" panose="02040502050505030304" pitchFamily="18" charset="0"/>
                <a:cs typeface="Arial"/>
              </a:rPr>
              <a:t>(CA)</a:t>
            </a:r>
            <a:endParaRPr lang="en-US" sz="2000" kern="0" dirty="0">
              <a:solidFill>
                <a:sysClr val="windowText" lastClr="000000"/>
              </a:solidFill>
              <a:latin typeface="Palatino Linotype" panose="02040502050505030304" pitchFamily="18" charset="0"/>
              <a:cs typeface="Arial"/>
            </a:endParaRPr>
          </a:p>
          <a:p>
            <a:pPr marL="429895" indent="-283845" fontAlgn="auto">
              <a:spcBef>
                <a:spcPts val="440"/>
              </a:spcBef>
              <a:spcAft>
                <a:spcPts val="0"/>
              </a:spcAft>
              <a:buFontTx/>
              <a:buAutoNum type="arabicPeriod"/>
              <a:tabLst>
                <a:tab pos="430530" algn="l"/>
              </a:tabLst>
              <a:defRPr/>
            </a:pPr>
            <a:r>
              <a:rPr lang="en-US" sz="2000" kern="0" spc="-75" dirty="0">
                <a:solidFill>
                  <a:sysClr val="windowText" lastClr="000000"/>
                </a:solidFill>
                <a:latin typeface="Palatino Linotype" panose="02040502050505030304" pitchFamily="18" charset="0"/>
                <a:cs typeface="Arial"/>
              </a:rPr>
              <a:t>Colorado</a:t>
            </a:r>
            <a:r>
              <a:rPr lang="en-US" sz="2000" kern="0" spc="-50" dirty="0">
                <a:solidFill>
                  <a:sysClr val="windowText" lastClr="000000"/>
                </a:solidFill>
                <a:latin typeface="Palatino Linotype" panose="02040502050505030304" pitchFamily="18" charset="0"/>
                <a:cs typeface="Arial"/>
              </a:rPr>
              <a:t> </a:t>
            </a:r>
            <a:r>
              <a:rPr lang="en-US" sz="2000" kern="0" spc="-70" dirty="0">
                <a:solidFill>
                  <a:sysClr val="windowText" lastClr="000000"/>
                </a:solidFill>
                <a:latin typeface="Palatino Linotype" panose="02040502050505030304" pitchFamily="18" charset="0"/>
                <a:cs typeface="Arial"/>
              </a:rPr>
              <a:t>(CO)</a:t>
            </a:r>
            <a:endParaRPr lang="en-US" sz="2000" kern="0" dirty="0">
              <a:solidFill>
                <a:sysClr val="windowText" lastClr="000000"/>
              </a:solidFill>
              <a:latin typeface="Palatino Linotype" panose="02040502050505030304" pitchFamily="18" charset="0"/>
              <a:cs typeface="Arial"/>
            </a:endParaRPr>
          </a:p>
          <a:p>
            <a:pPr marL="429895" indent="-283845" fontAlgn="auto">
              <a:spcBef>
                <a:spcPts val="475"/>
              </a:spcBef>
              <a:spcAft>
                <a:spcPts val="0"/>
              </a:spcAft>
              <a:buFontTx/>
              <a:buAutoNum type="arabicPeriod"/>
              <a:tabLst>
                <a:tab pos="430530" algn="l"/>
              </a:tabLst>
              <a:defRPr/>
            </a:pPr>
            <a:r>
              <a:rPr lang="en-US" sz="2000" kern="0" spc="-80" dirty="0">
                <a:solidFill>
                  <a:sysClr val="windowText" lastClr="000000"/>
                </a:solidFill>
                <a:latin typeface="Palatino Linotype" panose="02040502050505030304" pitchFamily="18" charset="0"/>
                <a:cs typeface="Arial"/>
              </a:rPr>
              <a:t>Delaware</a:t>
            </a:r>
            <a:r>
              <a:rPr lang="en-US" sz="2000" kern="0" spc="10" dirty="0">
                <a:solidFill>
                  <a:sysClr val="windowText" lastClr="000000"/>
                </a:solidFill>
                <a:latin typeface="Palatino Linotype" panose="02040502050505030304" pitchFamily="18" charset="0"/>
                <a:cs typeface="Arial"/>
              </a:rPr>
              <a:t> </a:t>
            </a:r>
            <a:r>
              <a:rPr lang="en-US" sz="2000" kern="0" spc="-105" dirty="0">
                <a:solidFill>
                  <a:sysClr val="windowText" lastClr="000000"/>
                </a:solidFill>
                <a:latin typeface="Palatino Linotype" panose="02040502050505030304" pitchFamily="18" charset="0"/>
                <a:cs typeface="Arial"/>
              </a:rPr>
              <a:t>(DE)</a:t>
            </a:r>
            <a:endParaRPr lang="en-US" sz="2000" kern="0" dirty="0">
              <a:solidFill>
                <a:sysClr val="windowText" lastClr="000000"/>
              </a:solidFill>
              <a:latin typeface="Palatino Linotype" panose="02040502050505030304" pitchFamily="18" charset="0"/>
              <a:cs typeface="Arial"/>
            </a:endParaRPr>
          </a:p>
          <a:p>
            <a:pPr marL="429895" indent="-283845" fontAlgn="auto">
              <a:spcBef>
                <a:spcPts val="434"/>
              </a:spcBef>
              <a:spcAft>
                <a:spcPts val="0"/>
              </a:spcAft>
              <a:buFontTx/>
              <a:buAutoNum type="arabicPeriod"/>
              <a:tabLst>
                <a:tab pos="430530" algn="l"/>
              </a:tabLst>
              <a:defRPr/>
            </a:pPr>
            <a:r>
              <a:rPr lang="en-US" sz="2000" kern="0" spc="-45" dirty="0">
                <a:solidFill>
                  <a:sysClr val="windowText" lastClr="000000"/>
                </a:solidFill>
                <a:latin typeface="Palatino Linotype" panose="02040502050505030304" pitchFamily="18" charset="0"/>
                <a:cs typeface="Arial"/>
              </a:rPr>
              <a:t>Florida</a:t>
            </a:r>
            <a:r>
              <a:rPr lang="en-US" sz="2000" kern="0" spc="-75" dirty="0">
                <a:solidFill>
                  <a:sysClr val="windowText" lastClr="000000"/>
                </a:solidFill>
                <a:latin typeface="Palatino Linotype" panose="02040502050505030304" pitchFamily="18" charset="0"/>
                <a:cs typeface="Arial"/>
              </a:rPr>
              <a:t> </a:t>
            </a:r>
            <a:r>
              <a:rPr lang="en-US" sz="2000" kern="0" spc="-20" dirty="0">
                <a:solidFill>
                  <a:sysClr val="windowText" lastClr="000000"/>
                </a:solidFill>
                <a:latin typeface="Palatino Linotype" panose="02040502050505030304" pitchFamily="18" charset="0"/>
                <a:cs typeface="Arial"/>
              </a:rPr>
              <a:t>(FL)</a:t>
            </a:r>
            <a:endParaRPr lang="en-US" sz="2000" kern="0" dirty="0">
              <a:solidFill>
                <a:sysClr val="windowText" lastClr="000000"/>
              </a:solidFill>
              <a:latin typeface="Palatino Linotype" panose="02040502050505030304" pitchFamily="18" charset="0"/>
              <a:cs typeface="Arial"/>
            </a:endParaRPr>
          </a:p>
          <a:p>
            <a:pPr marL="429895" indent="-283845" fontAlgn="auto">
              <a:spcBef>
                <a:spcPts val="300"/>
              </a:spcBef>
              <a:spcAft>
                <a:spcPts val="0"/>
              </a:spcAft>
              <a:buFontTx/>
              <a:buAutoNum type="arabicPeriod"/>
              <a:tabLst>
                <a:tab pos="430530" algn="l"/>
              </a:tabLst>
              <a:defRPr/>
            </a:pPr>
            <a:r>
              <a:rPr lang="en-US" sz="2000" kern="0" spc="-90" dirty="0">
                <a:solidFill>
                  <a:sysClr val="windowText" lastClr="000000"/>
                </a:solidFill>
                <a:latin typeface="Palatino Linotype" panose="02040502050505030304" pitchFamily="18" charset="0"/>
                <a:cs typeface="Arial"/>
              </a:rPr>
              <a:t>Georgia</a:t>
            </a:r>
            <a:r>
              <a:rPr lang="en-US" sz="2000" kern="0" spc="-10" dirty="0">
                <a:solidFill>
                  <a:sysClr val="windowText" lastClr="000000"/>
                </a:solidFill>
                <a:latin typeface="Palatino Linotype" panose="02040502050505030304" pitchFamily="18" charset="0"/>
                <a:cs typeface="Arial"/>
              </a:rPr>
              <a:t> </a:t>
            </a:r>
            <a:r>
              <a:rPr lang="en-US" sz="2000" kern="0" spc="-20" dirty="0">
                <a:solidFill>
                  <a:sysClr val="windowText" lastClr="000000"/>
                </a:solidFill>
                <a:latin typeface="Palatino Linotype" panose="02040502050505030304" pitchFamily="18" charset="0"/>
                <a:cs typeface="Arial"/>
              </a:rPr>
              <a:t>(GA)</a:t>
            </a:r>
            <a:endParaRPr lang="en-US" sz="2000" kern="0" dirty="0">
              <a:solidFill>
                <a:sysClr val="windowText" lastClr="000000"/>
              </a:solidFill>
              <a:latin typeface="Palatino Linotype" panose="02040502050505030304" pitchFamily="18" charset="0"/>
              <a:cs typeface="Arial"/>
            </a:endParaRPr>
          </a:p>
          <a:p>
            <a:pPr marL="429895" indent="-259079" fontAlgn="auto">
              <a:spcBef>
                <a:spcPts val="434"/>
              </a:spcBef>
              <a:spcAft>
                <a:spcPts val="0"/>
              </a:spcAft>
              <a:buFontTx/>
              <a:buAutoNum type="arabicPeriod"/>
              <a:tabLst>
                <a:tab pos="430530" algn="l"/>
              </a:tabLst>
              <a:defRPr/>
            </a:pPr>
            <a:r>
              <a:rPr lang="en-US" sz="2000" kern="0" spc="-75" dirty="0">
                <a:solidFill>
                  <a:sysClr val="windowText" lastClr="000000"/>
                </a:solidFill>
                <a:latin typeface="Palatino Linotype" panose="02040502050505030304" pitchFamily="18" charset="0"/>
                <a:cs typeface="Arial"/>
              </a:rPr>
              <a:t>Hawaii</a:t>
            </a:r>
            <a:r>
              <a:rPr lang="en-US" sz="2000" kern="0" spc="-20" dirty="0">
                <a:solidFill>
                  <a:sysClr val="windowText" lastClr="000000"/>
                </a:solidFill>
                <a:latin typeface="Palatino Linotype" panose="02040502050505030304" pitchFamily="18" charset="0"/>
                <a:cs typeface="Arial"/>
              </a:rPr>
              <a:t> (HI)</a:t>
            </a:r>
            <a:endParaRPr lang="en-US" sz="2000" kern="0" dirty="0">
              <a:solidFill>
                <a:sysClr val="windowText" lastClr="000000"/>
              </a:solidFill>
              <a:latin typeface="Palatino Linotype" panose="02040502050505030304" pitchFamily="18" charset="0"/>
              <a:cs typeface="Arial"/>
            </a:endParaRPr>
          </a:p>
          <a:p>
            <a:pPr marL="429895" indent="-283845" fontAlgn="auto">
              <a:spcBef>
                <a:spcPts val="480"/>
              </a:spcBef>
              <a:spcAft>
                <a:spcPts val="0"/>
              </a:spcAft>
              <a:buFontTx/>
              <a:buAutoNum type="arabicPeriod"/>
              <a:tabLst>
                <a:tab pos="430530" algn="l"/>
              </a:tabLst>
              <a:defRPr/>
            </a:pPr>
            <a:r>
              <a:rPr lang="en-US" sz="2000" kern="0" spc="-55" dirty="0">
                <a:solidFill>
                  <a:sysClr val="windowText" lastClr="000000"/>
                </a:solidFill>
                <a:latin typeface="Palatino Linotype" panose="02040502050505030304" pitchFamily="18" charset="0"/>
                <a:cs typeface="Arial"/>
              </a:rPr>
              <a:t>Idaho</a:t>
            </a:r>
            <a:r>
              <a:rPr lang="en-US" sz="2000" kern="0" spc="-45" dirty="0">
                <a:solidFill>
                  <a:sysClr val="windowText" lastClr="000000"/>
                </a:solidFill>
                <a:latin typeface="Palatino Linotype" panose="02040502050505030304" pitchFamily="18" charset="0"/>
                <a:cs typeface="Arial"/>
              </a:rPr>
              <a:t> </a:t>
            </a:r>
            <a:r>
              <a:rPr lang="en-US" sz="2000" kern="0" spc="-20" dirty="0">
                <a:solidFill>
                  <a:sysClr val="windowText" lastClr="000000"/>
                </a:solidFill>
                <a:latin typeface="Palatino Linotype" panose="02040502050505030304" pitchFamily="18" charset="0"/>
                <a:cs typeface="Arial"/>
              </a:rPr>
              <a:t>(ID)</a:t>
            </a:r>
            <a:endParaRPr lang="en-US" sz="2000" kern="0" dirty="0">
              <a:solidFill>
                <a:sysClr val="windowText" lastClr="000000"/>
              </a:solidFill>
              <a:latin typeface="Palatino Linotype" panose="02040502050505030304" pitchFamily="18" charset="0"/>
              <a:cs typeface="Arial"/>
            </a:endParaRPr>
          </a:p>
          <a:p>
            <a:pPr marL="429895" indent="-283845" fontAlgn="auto">
              <a:spcBef>
                <a:spcPts val="430"/>
              </a:spcBef>
              <a:spcAft>
                <a:spcPts val="0"/>
              </a:spcAft>
              <a:buFontTx/>
              <a:buAutoNum type="arabicPeriod"/>
              <a:tabLst>
                <a:tab pos="430530" algn="l"/>
              </a:tabLst>
              <a:defRPr/>
            </a:pPr>
            <a:r>
              <a:rPr lang="en-US" sz="2000" kern="0" spc="-35" dirty="0">
                <a:solidFill>
                  <a:sysClr val="windowText" lastClr="000000"/>
                </a:solidFill>
                <a:latin typeface="Palatino Linotype" panose="02040502050505030304" pitchFamily="18" charset="0"/>
                <a:cs typeface="Arial"/>
              </a:rPr>
              <a:t>Indiana</a:t>
            </a:r>
            <a:r>
              <a:rPr lang="en-US" sz="2000" kern="0" spc="-60" dirty="0">
                <a:solidFill>
                  <a:sysClr val="windowText" lastClr="000000"/>
                </a:solidFill>
                <a:latin typeface="Palatino Linotype" panose="02040502050505030304" pitchFamily="18" charset="0"/>
                <a:cs typeface="Arial"/>
              </a:rPr>
              <a:t> </a:t>
            </a:r>
            <a:r>
              <a:rPr lang="en-US" sz="2000" kern="0" spc="-20" dirty="0">
                <a:solidFill>
                  <a:sysClr val="windowText" lastClr="000000"/>
                </a:solidFill>
                <a:latin typeface="Palatino Linotype" panose="02040502050505030304" pitchFamily="18" charset="0"/>
                <a:cs typeface="Arial"/>
              </a:rPr>
              <a:t>(IN)</a:t>
            </a:r>
            <a:endParaRPr lang="en-US" sz="2000" kern="0" dirty="0">
              <a:solidFill>
                <a:sysClr val="windowText" lastClr="000000"/>
              </a:solidFill>
              <a:latin typeface="Palatino Linotype" panose="02040502050505030304" pitchFamily="18" charset="0"/>
              <a:cs typeface="Arial"/>
            </a:endParaRPr>
          </a:p>
          <a:p>
            <a:pPr marL="429895" indent="-410845" fontAlgn="auto">
              <a:spcBef>
                <a:spcPts val="434"/>
              </a:spcBef>
              <a:spcAft>
                <a:spcPts val="0"/>
              </a:spcAft>
              <a:buFontTx/>
              <a:buAutoNum type="arabicPeriod"/>
              <a:tabLst>
                <a:tab pos="430530" algn="l"/>
              </a:tabLst>
              <a:defRPr/>
            </a:pPr>
            <a:r>
              <a:rPr lang="en-US" sz="2000" kern="0" spc="-45" dirty="0">
                <a:solidFill>
                  <a:sysClr val="windowText" lastClr="000000"/>
                </a:solidFill>
                <a:latin typeface="Palatino Linotype" panose="02040502050505030304" pitchFamily="18" charset="0"/>
                <a:cs typeface="Arial"/>
              </a:rPr>
              <a:t>Michigan</a:t>
            </a:r>
            <a:r>
              <a:rPr lang="en-US" sz="2000" kern="0" spc="-65" dirty="0">
                <a:solidFill>
                  <a:sysClr val="windowText" lastClr="000000"/>
                </a:solidFill>
                <a:latin typeface="Palatino Linotype" panose="02040502050505030304" pitchFamily="18" charset="0"/>
                <a:cs typeface="Arial"/>
              </a:rPr>
              <a:t> </a:t>
            </a:r>
            <a:r>
              <a:rPr lang="en-US" sz="2000" kern="0" spc="-20" dirty="0">
                <a:solidFill>
                  <a:sysClr val="windowText" lastClr="000000"/>
                </a:solidFill>
                <a:latin typeface="Palatino Linotype" panose="02040502050505030304" pitchFamily="18" charset="0"/>
                <a:cs typeface="Arial"/>
              </a:rPr>
              <a:t>(MI)</a:t>
            </a:r>
            <a:endParaRPr lang="en-US" sz="2000" kern="0" dirty="0">
              <a:solidFill>
                <a:sysClr val="windowText" lastClr="000000"/>
              </a:solidFill>
              <a:latin typeface="Palatino Linotype" panose="02040502050505030304" pitchFamily="18" charset="0"/>
              <a:cs typeface="Arial"/>
            </a:endParaRPr>
          </a:p>
          <a:p>
            <a:pPr marL="429895" indent="-412750" fontAlgn="auto">
              <a:spcBef>
                <a:spcPts val="660"/>
              </a:spcBef>
              <a:spcAft>
                <a:spcPts val="0"/>
              </a:spcAft>
              <a:buFontTx/>
              <a:buAutoNum type="arabicPeriod"/>
              <a:tabLst>
                <a:tab pos="430530" algn="l"/>
              </a:tabLst>
              <a:defRPr/>
            </a:pPr>
            <a:r>
              <a:rPr lang="en-US" sz="2000" kern="0" spc="-35" dirty="0">
                <a:solidFill>
                  <a:sysClr val="windowText" lastClr="000000"/>
                </a:solidFill>
                <a:latin typeface="Palatino Linotype" panose="02040502050505030304" pitchFamily="18" charset="0"/>
                <a:cs typeface="Arial"/>
              </a:rPr>
              <a:t>Missouri</a:t>
            </a:r>
            <a:r>
              <a:rPr lang="en-US" sz="2000" kern="0" spc="-60" dirty="0">
                <a:solidFill>
                  <a:sysClr val="windowText" lastClr="000000"/>
                </a:solidFill>
                <a:latin typeface="Palatino Linotype" panose="02040502050505030304" pitchFamily="18" charset="0"/>
                <a:cs typeface="Arial"/>
              </a:rPr>
              <a:t> </a:t>
            </a:r>
            <a:r>
              <a:rPr lang="en-US" sz="2000" kern="0" spc="-50" dirty="0">
                <a:solidFill>
                  <a:sysClr val="windowText" lastClr="000000"/>
                </a:solidFill>
                <a:latin typeface="Palatino Linotype" panose="02040502050505030304" pitchFamily="18" charset="0"/>
                <a:cs typeface="Arial"/>
              </a:rPr>
              <a:t>(MO)</a:t>
            </a:r>
            <a:endParaRPr lang="en-US" sz="2000" kern="0" dirty="0">
              <a:solidFill>
                <a:sysClr val="windowText" lastClr="000000"/>
              </a:solidFill>
              <a:latin typeface="Palatino Linotype" panose="02040502050505030304" pitchFamily="18" charset="0"/>
              <a:cs typeface="Arial"/>
            </a:endParaRPr>
          </a:p>
          <a:p>
            <a:pPr marL="429895" indent="-417830" fontAlgn="auto">
              <a:spcBef>
                <a:spcPts val="520"/>
              </a:spcBef>
              <a:spcAft>
                <a:spcPts val="0"/>
              </a:spcAft>
              <a:buFontTx/>
              <a:buAutoNum type="arabicPeriod"/>
              <a:tabLst>
                <a:tab pos="430530" algn="l"/>
              </a:tabLst>
              <a:defRPr/>
            </a:pPr>
            <a:r>
              <a:rPr lang="en-US" sz="2000" kern="0" spc="-85" dirty="0">
                <a:solidFill>
                  <a:sysClr val="windowText" lastClr="000000"/>
                </a:solidFill>
                <a:latin typeface="Palatino Linotype" panose="02040502050505030304" pitchFamily="18" charset="0"/>
                <a:cs typeface="Arial"/>
              </a:rPr>
              <a:t>Nevada</a:t>
            </a:r>
            <a:r>
              <a:rPr lang="en-US" sz="2000" kern="0" spc="-20" dirty="0">
                <a:solidFill>
                  <a:sysClr val="windowText" lastClr="000000"/>
                </a:solidFill>
                <a:latin typeface="Palatino Linotype" panose="02040502050505030304" pitchFamily="18" charset="0"/>
                <a:cs typeface="Arial"/>
              </a:rPr>
              <a:t> (NV)</a:t>
            </a:r>
            <a:endParaRPr lang="en-US" sz="2000" kern="0" dirty="0">
              <a:solidFill>
                <a:sysClr val="windowText" lastClr="000000"/>
              </a:solidFill>
              <a:latin typeface="Palatino Linotype" panose="02040502050505030304" pitchFamily="18" charset="0"/>
              <a:cs typeface="Arial"/>
            </a:endParaRPr>
          </a:p>
          <a:p>
            <a:endParaRPr lang="en-US" dirty="0"/>
          </a:p>
        </p:txBody>
      </p:sp>
      <p:sp>
        <p:nvSpPr>
          <p:cNvPr id="4" name="Content Placeholder 3">
            <a:extLst>
              <a:ext uri="{FF2B5EF4-FFF2-40B4-BE49-F238E27FC236}">
                <a16:creationId xmlns:a16="http://schemas.microsoft.com/office/drawing/2014/main" id="{FFC45EB1-46F1-6C48-9F44-4E92418649E7}"/>
              </a:ext>
            </a:extLst>
          </p:cNvPr>
          <p:cNvSpPr>
            <a:spLocks noGrp="1"/>
          </p:cNvSpPr>
          <p:nvPr>
            <p:ph sz="quarter" idx="4"/>
          </p:nvPr>
        </p:nvSpPr>
        <p:spPr/>
        <p:txBody>
          <a:bodyPr/>
          <a:lstStyle/>
          <a:p>
            <a:pPr marL="431165" indent="-414655" fontAlgn="auto">
              <a:spcBef>
                <a:spcPts val="680"/>
              </a:spcBef>
              <a:spcAft>
                <a:spcPts val="0"/>
              </a:spcAft>
              <a:buFontTx/>
              <a:buAutoNum type="arabicPeriod" startAt="13"/>
              <a:tabLst>
                <a:tab pos="431800" algn="l"/>
              </a:tabLst>
              <a:defRPr/>
            </a:pPr>
            <a:r>
              <a:rPr lang="en-US" sz="2000" spc="-120" dirty="0">
                <a:latin typeface="Palatino Linotype" panose="02040502050505030304" pitchFamily="18" charset="0"/>
              </a:rPr>
              <a:t>New</a:t>
            </a:r>
            <a:r>
              <a:rPr lang="en-US" sz="2000" spc="-15" dirty="0">
                <a:latin typeface="Palatino Linotype" panose="02040502050505030304" pitchFamily="18" charset="0"/>
              </a:rPr>
              <a:t> </a:t>
            </a:r>
            <a:r>
              <a:rPr lang="en-US" sz="2000" spc="-75" dirty="0">
                <a:latin typeface="Palatino Linotype" panose="02040502050505030304" pitchFamily="18" charset="0"/>
              </a:rPr>
              <a:t>Mexico</a:t>
            </a:r>
            <a:r>
              <a:rPr lang="en-US" sz="2000" spc="-25" dirty="0">
                <a:latin typeface="Palatino Linotype" panose="02040502050505030304" pitchFamily="18" charset="0"/>
              </a:rPr>
              <a:t> </a:t>
            </a:r>
            <a:r>
              <a:rPr lang="en-US" sz="2000" spc="-20" dirty="0">
                <a:latin typeface="Palatino Linotype" panose="02040502050505030304" pitchFamily="18" charset="0"/>
              </a:rPr>
              <a:t>(NM)</a:t>
            </a:r>
          </a:p>
          <a:p>
            <a:pPr marL="431165" indent="-409575" fontAlgn="auto">
              <a:spcBef>
                <a:spcPts val="580"/>
              </a:spcBef>
              <a:spcAft>
                <a:spcPts val="0"/>
              </a:spcAft>
              <a:buFontTx/>
              <a:buAutoNum type="arabicPeriod" startAt="13"/>
              <a:tabLst>
                <a:tab pos="431800" algn="l"/>
              </a:tabLst>
              <a:defRPr/>
            </a:pPr>
            <a:r>
              <a:rPr lang="en-US" sz="2000" spc="-20" dirty="0">
                <a:latin typeface="Palatino Linotype" panose="02040502050505030304" pitchFamily="18" charset="0"/>
              </a:rPr>
              <a:t>North</a:t>
            </a:r>
            <a:r>
              <a:rPr lang="en-US" sz="2000" spc="-45" dirty="0">
                <a:latin typeface="Palatino Linotype" panose="02040502050505030304" pitchFamily="18" charset="0"/>
              </a:rPr>
              <a:t> </a:t>
            </a:r>
            <a:r>
              <a:rPr lang="en-US" sz="2000" spc="-60" dirty="0">
                <a:latin typeface="Palatino Linotype" panose="02040502050505030304" pitchFamily="18" charset="0"/>
              </a:rPr>
              <a:t>Dakota</a:t>
            </a:r>
            <a:r>
              <a:rPr lang="en-US" sz="2000" spc="-55" dirty="0">
                <a:latin typeface="Palatino Linotype" panose="02040502050505030304" pitchFamily="18" charset="0"/>
              </a:rPr>
              <a:t> </a:t>
            </a:r>
            <a:r>
              <a:rPr lang="en-US" sz="2000" spc="-20" dirty="0">
                <a:latin typeface="Palatino Linotype" panose="02040502050505030304" pitchFamily="18" charset="0"/>
              </a:rPr>
              <a:t>(ND)</a:t>
            </a:r>
          </a:p>
          <a:p>
            <a:pPr marL="429259" indent="-414020" fontAlgn="auto">
              <a:spcBef>
                <a:spcPts val="440"/>
              </a:spcBef>
              <a:spcAft>
                <a:spcPts val="0"/>
              </a:spcAft>
              <a:buFontTx/>
              <a:buAutoNum type="arabicPeriod" startAt="13"/>
              <a:tabLst>
                <a:tab pos="429895" algn="l"/>
              </a:tabLst>
              <a:defRPr/>
            </a:pPr>
            <a:r>
              <a:rPr lang="en-US" sz="2000" spc="-95" dirty="0">
                <a:latin typeface="Palatino Linotype" panose="02040502050505030304" pitchFamily="18" charset="0"/>
              </a:rPr>
              <a:t>Ohio</a:t>
            </a:r>
            <a:r>
              <a:rPr lang="en-US" sz="2000" spc="-35" dirty="0">
                <a:latin typeface="Palatino Linotype" panose="02040502050505030304" pitchFamily="18" charset="0"/>
              </a:rPr>
              <a:t> </a:t>
            </a:r>
            <a:r>
              <a:rPr lang="en-US" sz="2000" spc="-20" dirty="0">
                <a:latin typeface="Palatino Linotype" panose="02040502050505030304" pitchFamily="18" charset="0"/>
              </a:rPr>
              <a:t>(OH)</a:t>
            </a:r>
          </a:p>
          <a:p>
            <a:pPr marL="431165" indent="-409575" fontAlgn="auto">
              <a:spcBef>
                <a:spcPts val="475"/>
              </a:spcBef>
              <a:spcAft>
                <a:spcPts val="0"/>
              </a:spcAft>
              <a:buFontTx/>
              <a:buAutoNum type="arabicPeriod" startAt="13"/>
              <a:tabLst>
                <a:tab pos="431800" algn="l"/>
              </a:tabLst>
              <a:defRPr/>
            </a:pPr>
            <a:r>
              <a:rPr lang="en-US" sz="2000" spc="-75" dirty="0">
                <a:latin typeface="Palatino Linotype" panose="02040502050505030304" pitchFamily="18" charset="0"/>
              </a:rPr>
              <a:t>Oklahoma</a:t>
            </a:r>
            <a:r>
              <a:rPr lang="en-US" sz="2000" spc="5" dirty="0">
                <a:latin typeface="Palatino Linotype" panose="02040502050505030304" pitchFamily="18" charset="0"/>
              </a:rPr>
              <a:t> </a:t>
            </a:r>
            <a:r>
              <a:rPr lang="en-US" sz="2000" spc="-20" dirty="0">
                <a:latin typeface="Palatino Linotype" panose="02040502050505030304" pitchFamily="18" charset="0"/>
              </a:rPr>
              <a:t>(OK)</a:t>
            </a:r>
          </a:p>
          <a:p>
            <a:pPr marL="431165" indent="-375920" fontAlgn="auto">
              <a:spcBef>
                <a:spcPts val="434"/>
              </a:spcBef>
              <a:spcAft>
                <a:spcPts val="0"/>
              </a:spcAft>
              <a:buFontTx/>
              <a:buAutoNum type="arabicPeriod" startAt="13"/>
              <a:tabLst>
                <a:tab pos="431800" algn="l"/>
              </a:tabLst>
              <a:defRPr/>
            </a:pPr>
            <a:r>
              <a:rPr lang="en-US" sz="2000" spc="-105" dirty="0">
                <a:latin typeface="Palatino Linotype" panose="02040502050505030304" pitchFamily="18" charset="0"/>
              </a:rPr>
              <a:t>Oregon</a:t>
            </a:r>
            <a:r>
              <a:rPr lang="en-US" sz="2000" spc="-20" dirty="0">
                <a:latin typeface="Palatino Linotype" panose="02040502050505030304" pitchFamily="18" charset="0"/>
              </a:rPr>
              <a:t> (OR)</a:t>
            </a:r>
          </a:p>
          <a:p>
            <a:pPr marL="430530" indent="-415290" fontAlgn="auto">
              <a:spcBef>
                <a:spcPts val="300"/>
              </a:spcBef>
              <a:spcAft>
                <a:spcPts val="0"/>
              </a:spcAft>
              <a:buFontTx/>
              <a:buAutoNum type="arabicPeriod" startAt="13"/>
              <a:tabLst>
                <a:tab pos="431165" algn="l"/>
              </a:tabLst>
              <a:defRPr/>
            </a:pPr>
            <a:r>
              <a:rPr lang="en-US" sz="2000" spc="-50" dirty="0">
                <a:latin typeface="Palatino Linotype" panose="02040502050505030304" pitchFamily="18" charset="0"/>
              </a:rPr>
              <a:t>South</a:t>
            </a:r>
            <a:r>
              <a:rPr lang="en-US" sz="2000" spc="-45" dirty="0">
                <a:latin typeface="Palatino Linotype" panose="02040502050505030304" pitchFamily="18" charset="0"/>
              </a:rPr>
              <a:t> </a:t>
            </a:r>
            <a:r>
              <a:rPr lang="en-US" sz="2000" spc="-60" dirty="0">
                <a:latin typeface="Palatino Linotype" panose="02040502050505030304" pitchFamily="18" charset="0"/>
              </a:rPr>
              <a:t>Carolina</a:t>
            </a:r>
            <a:r>
              <a:rPr lang="en-US" sz="2000" spc="-70" dirty="0">
                <a:latin typeface="Palatino Linotype" panose="02040502050505030304" pitchFamily="18" charset="0"/>
              </a:rPr>
              <a:t> </a:t>
            </a:r>
            <a:r>
              <a:rPr lang="en-US" sz="2000" spc="-130" dirty="0">
                <a:latin typeface="Palatino Linotype" panose="02040502050505030304" pitchFamily="18" charset="0"/>
              </a:rPr>
              <a:t>(SC)</a:t>
            </a:r>
          </a:p>
          <a:p>
            <a:pPr marL="429895" indent="-414020" fontAlgn="auto">
              <a:spcBef>
                <a:spcPts val="434"/>
              </a:spcBef>
              <a:spcAft>
                <a:spcPts val="0"/>
              </a:spcAft>
              <a:buFontTx/>
              <a:buAutoNum type="arabicPeriod" startAt="13"/>
              <a:tabLst>
                <a:tab pos="430530" algn="l"/>
              </a:tabLst>
              <a:defRPr/>
            </a:pPr>
            <a:r>
              <a:rPr lang="en-US" sz="2000" spc="-155" dirty="0">
                <a:latin typeface="Palatino Linotype" panose="02040502050505030304" pitchFamily="18" charset="0"/>
              </a:rPr>
              <a:t>Texas</a:t>
            </a:r>
            <a:r>
              <a:rPr lang="en-US" sz="2000" spc="-15" dirty="0">
                <a:latin typeface="Palatino Linotype" panose="02040502050505030304" pitchFamily="18" charset="0"/>
              </a:rPr>
              <a:t> </a:t>
            </a:r>
            <a:r>
              <a:rPr lang="en-US" sz="2000" spc="-20" dirty="0">
                <a:latin typeface="Palatino Linotype" panose="02040502050505030304" pitchFamily="18" charset="0"/>
              </a:rPr>
              <a:t>(TX)</a:t>
            </a:r>
          </a:p>
          <a:p>
            <a:pPr marL="429895" indent="-417195" fontAlgn="auto">
              <a:spcBef>
                <a:spcPts val="480"/>
              </a:spcBef>
              <a:spcAft>
                <a:spcPts val="0"/>
              </a:spcAft>
              <a:buFontTx/>
              <a:buAutoNum type="arabicPeriod" startAt="13"/>
              <a:tabLst>
                <a:tab pos="430530" algn="l"/>
              </a:tabLst>
              <a:defRPr/>
            </a:pPr>
            <a:r>
              <a:rPr lang="en-US" sz="2000" spc="-70" dirty="0">
                <a:latin typeface="Palatino Linotype" panose="02040502050505030304" pitchFamily="18" charset="0"/>
              </a:rPr>
              <a:t>Utah</a:t>
            </a:r>
            <a:r>
              <a:rPr lang="en-US" sz="2000" spc="-50" dirty="0">
                <a:latin typeface="Palatino Linotype" panose="02040502050505030304" pitchFamily="18" charset="0"/>
              </a:rPr>
              <a:t> </a:t>
            </a:r>
            <a:r>
              <a:rPr lang="en-US" sz="2000" spc="-20" dirty="0">
                <a:latin typeface="Palatino Linotype" panose="02040502050505030304" pitchFamily="18" charset="0"/>
              </a:rPr>
              <a:t>(UT)</a:t>
            </a:r>
          </a:p>
          <a:p>
            <a:pPr marL="429895" indent="-407670" fontAlgn="auto">
              <a:spcBef>
                <a:spcPts val="430"/>
              </a:spcBef>
              <a:spcAft>
                <a:spcPts val="0"/>
              </a:spcAft>
              <a:buFontTx/>
              <a:buAutoNum type="arabicPeriod" startAt="13"/>
              <a:tabLst>
                <a:tab pos="430530" algn="l"/>
              </a:tabLst>
              <a:defRPr/>
            </a:pPr>
            <a:r>
              <a:rPr lang="en-US" sz="2000" spc="-75" dirty="0">
                <a:latin typeface="Palatino Linotype" panose="02040502050505030304" pitchFamily="18" charset="0"/>
              </a:rPr>
              <a:t>Vermont</a:t>
            </a:r>
            <a:r>
              <a:rPr lang="en-US" sz="2000" spc="-15" dirty="0">
                <a:latin typeface="Palatino Linotype" panose="02040502050505030304" pitchFamily="18" charset="0"/>
              </a:rPr>
              <a:t> </a:t>
            </a:r>
            <a:r>
              <a:rPr lang="en-US" sz="2000" spc="-20" dirty="0">
                <a:latin typeface="Palatino Linotype" panose="02040502050505030304" pitchFamily="18" charset="0"/>
              </a:rPr>
              <a:t>(VT)</a:t>
            </a:r>
          </a:p>
          <a:p>
            <a:pPr marL="429259" indent="-417195" fontAlgn="auto">
              <a:spcBef>
                <a:spcPts val="434"/>
              </a:spcBef>
              <a:spcAft>
                <a:spcPts val="0"/>
              </a:spcAft>
              <a:buFontTx/>
              <a:buAutoNum type="arabicPeriod" startAt="13"/>
              <a:tabLst>
                <a:tab pos="429895" algn="l"/>
              </a:tabLst>
              <a:defRPr/>
            </a:pPr>
            <a:r>
              <a:rPr lang="en-US" sz="2000" spc="-65" dirty="0">
                <a:latin typeface="Palatino Linotype" panose="02040502050505030304" pitchFamily="18" charset="0"/>
              </a:rPr>
              <a:t>Washington</a:t>
            </a:r>
            <a:r>
              <a:rPr lang="en-US" sz="2000" spc="-60" dirty="0">
                <a:latin typeface="Palatino Linotype" panose="02040502050505030304" pitchFamily="18" charset="0"/>
              </a:rPr>
              <a:t> </a:t>
            </a:r>
            <a:r>
              <a:rPr lang="en-US" sz="2000" spc="-20" dirty="0">
                <a:latin typeface="Palatino Linotype" panose="02040502050505030304" pitchFamily="18" charset="0"/>
              </a:rPr>
              <a:t>(WA)</a:t>
            </a:r>
          </a:p>
          <a:p>
            <a:pPr marL="429259" indent="-417195" fontAlgn="auto">
              <a:spcBef>
                <a:spcPts val="660"/>
              </a:spcBef>
              <a:spcAft>
                <a:spcPts val="0"/>
              </a:spcAft>
              <a:buFontTx/>
              <a:buAutoNum type="arabicPeriod" startAt="13"/>
              <a:tabLst>
                <a:tab pos="429895" algn="l"/>
              </a:tabLst>
              <a:defRPr/>
            </a:pPr>
            <a:r>
              <a:rPr lang="en-US" sz="2000" spc="-100" dirty="0">
                <a:latin typeface="Palatino Linotype" panose="02040502050505030304" pitchFamily="18" charset="0"/>
              </a:rPr>
              <a:t>West</a:t>
            </a:r>
            <a:r>
              <a:rPr lang="en-US" sz="2000" spc="-25" dirty="0">
                <a:latin typeface="Palatino Linotype" panose="02040502050505030304" pitchFamily="18" charset="0"/>
              </a:rPr>
              <a:t> </a:t>
            </a:r>
            <a:r>
              <a:rPr lang="en-US" sz="2000" spc="-55" dirty="0">
                <a:latin typeface="Palatino Linotype" panose="02040502050505030304" pitchFamily="18" charset="0"/>
              </a:rPr>
              <a:t>Virginia</a:t>
            </a:r>
            <a:r>
              <a:rPr lang="en-US" sz="2000" spc="-45" dirty="0">
                <a:latin typeface="Palatino Linotype" panose="02040502050505030304" pitchFamily="18" charset="0"/>
              </a:rPr>
              <a:t> </a:t>
            </a:r>
            <a:r>
              <a:rPr lang="en-US" sz="2000" spc="-20" dirty="0">
                <a:latin typeface="Palatino Linotype" panose="02040502050505030304" pitchFamily="18" charset="0"/>
              </a:rPr>
              <a:t>(WV)</a:t>
            </a:r>
          </a:p>
          <a:p>
            <a:pPr marL="430530" indent="-407034" fontAlgn="auto">
              <a:spcBef>
                <a:spcPts val="520"/>
              </a:spcBef>
              <a:spcAft>
                <a:spcPts val="0"/>
              </a:spcAft>
              <a:buFontTx/>
              <a:buAutoNum type="arabicPeriod" startAt="13"/>
              <a:tabLst>
                <a:tab pos="431165" algn="l"/>
              </a:tabLst>
              <a:defRPr/>
            </a:pPr>
            <a:r>
              <a:rPr lang="en-US" sz="2000" spc="-105" dirty="0">
                <a:latin typeface="Palatino Linotype" panose="02040502050505030304" pitchFamily="18" charset="0"/>
              </a:rPr>
              <a:t>Wyoming</a:t>
            </a:r>
            <a:r>
              <a:rPr lang="en-US" sz="2000" spc="10" dirty="0">
                <a:latin typeface="Palatino Linotype" panose="02040502050505030304" pitchFamily="18" charset="0"/>
              </a:rPr>
              <a:t> </a:t>
            </a:r>
            <a:r>
              <a:rPr lang="en-US" sz="2000" spc="-20" dirty="0">
                <a:latin typeface="Palatino Linotype" panose="02040502050505030304" pitchFamily="18" charset="0"/>
              </a:rPr>
              <a:t>(WY)</a:t>
            </a:r>
          </a:p>
          <a:p>
            <a:endParaRPr lang="en-US" dirty="0"/>
          </a:p>
        </p:txBody>
      </p:sp>
      <p:sp>
        <p:nvSpPr>
          <p:cNvPr id="5" name="Slide Number Placeholder 4">
            <a:extLst>
              <a:ext uri="{FF2B5EF4-FFF2-40B4-BE49-F238E27FC236}">
                <a16:creationId xmlns:a16="http://schemas.microsoft.com/office/drawing/2014/main" id="{D45FDCC2-5440-A146-8734-8CB286A51A71}"/>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E0A226-D696-6347-98C5-4ECD9707C98F}"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852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74E2-B983-D34B-80FB-CD50BEB3B3AD}"/>
              </a:ext>
            </a:extLst>
          </p:cNvPr>
          <p:cNvSpPr>
            <a:spLocks noGrp="1"/>
          </p:cNvSpPr>
          <p:nvPr>
            <p:ph type="title"/>
          </p:nvPr>
        </p:nvSpPr>
        <p:spPr/>
        <p:txBody>
          <a:bodyPr/>
          <a:lstStyle/>
          <a:p>
            <a:r>
              <a:rPr lang="en-US" dirty="0"/>
              <a:t>Some Quick Background Information – SB 850 (Block, 2014) </a:t>
            </a:r>
          </a:p>
        </p:txBody>
      </p:sp>
      <p:sp>
        <p:nvSpPr>
          <p:cNvPr id="3" name="Content Placeholder 2">
            <a:extLst>
              <a:ext uri="{FF2B5EF4-FFF2-40B4-BE49-F238E27FC236}">
                <a16:creationId xmlns:a16="http://schemas.microsoft.com/office/drawing/2014/main" id="{392A5B79-7E48-E749-8809-B6A34039BD92}"/>
              </a:ext>
            </a:extLst>
          </p:cNvPr>
          <p:cNvSpPr>
            <a:spLocks noGrp="1"/>
          </p:cNvSpPr>
          <p:nvPr>
            <p:ph idx="1"/>
          </p:nvPr>
        </p:nvSpPr>
        <p:spPr>
          <a:xfrm>
            <a:off x="242888" y="2662568"/>
            <a:ext cx="11430000" cy="3569419"/>
          </a:xfrm>
        </p:spPr>
        <p:txBody>
          <a:bodyPr/>
          <a:lstStyle/>
          <a:p>
            <a:pPr>
              <a:spcBef>
                <a:spcPts val="1363"/>
              </a:spcBef>
              <a:buFontTx/>
              <a:buChar char="•"/>
            </a:pPr>
            <a:r>
              <a:rPr lang="en-US" altLang="en-US" sz="2000" dirty="0">
                <a:solidFill>
                  <a:srgbClr val="1A1F0B"/>
                </a:solidFill>
                <a:latin typeface="Palatino Linotype" panose="02040502050505030304" pitchFamily="18" charset="0"/>
                <a:cs typeface="Arial" panose="020B0604020202020204" pitchFamily="34" charset="0"/>
              </a:rPr>
              <a:t>Allowed 15 districts to propose and implement one bachelor’s degree per district.</a:t>
            </a:r>
            <a:endParaRPr lang="en-US" altLang="en-US" sz="2000" dirty="0">
              <a:solidFill>
                <a:srgbClr val="000000"/>
              </a:solidFill>
              <a:latin typeface="Palatino Linotype" panose="02040502050505030304" pitchFamily="18" charset="0"/>
              <a:cs typeface="Arial" panose="020B0604020202020204" pitchFamily="34" charset="0"/>
            </a:endParaRPr>
          </a:p>
          <a:p>
            <a:pPr>
              <a:spcBef>
                <a:spcPts val="1175"/>
              </a:spcBef>
              <a:buFontTx/>
              <a:buChar char="•"/>
            </a:pPr>
            <a:r>
              <a:rPr lang="en-US" altLang="en-US" sz="2000" dirty="0">
                <a:solidFill>
                  <a:srgbClr val="1A1F0B"/>
                </a:solidFill>
                <a:latin typeface="Palatino Linotype" panose="02040502050505030304" pitchFamily="18" charset="0"/>
                <a:cs typeface="Arial" panose="020B0604020202020204" pitchFamily="34" charset="0"/>
              </a:rPr>
              <a:t>State Chancellor/</a:t>
            </a:r>
            <a:r>
              <a:rPr lang="en-US" altLang="en-US" sz="2000" dirty="0" err="1">
                <a:solidFill>
                  <a:srgbClr val="1A1F0B"/>
                </a:solidFill>
                <a:latin typeface="Palatino Linotype" panose="02040502050505030304" pitchFamily="18" charset="0"/>
                <a:cs typeface="Arial" panose="020B0604020202020204" pitchFamily="34" charset="0"/>
              </a:rPr>
              <a:t>BoG</a:t>
            </a:r>
            <a:r>
              <a:rPr lang="en-US" altLang="en-US" sz="2000" dirty="0">
                <a:solidFill>
                  <a:srgbClr val="1A1F0B"/>
                </a:solidFill>
                <a:latin typeface="Palatino Linotype" panose="02040502050505030304" pitchFamily="18" charset="0"/>
                <a:cs typeface="Arial" panose="020B0604020202020204" pitchFamily="34" charset="0"/>
              </a:rPr>
              <a:t> determined pilot districts based on resources, and local and regional needs</a:t>
            </a:r>
            <a:endParaRPr lang="en-US" altLang="en-US" sz="2000" dirty="0">
              <a:solidFill>
                <a:srgbClr val="000000"/>
              </a:solidFill>
              <a:latin typeface="Palatino Linotype" panose="02040502050505030304" pitchFamily="18" charset="0"/>
              <a:cs typeface="Arial" panose="020B0604020202020204" pitchFamily="34" charset="0"/>
            </a:endParaRPr>
          </a:p>
          <a:p>
            <a:pPr>
              <a:spcBef>
                <a:spcPts val="1200"/>
              </a:spcBef>
              <a:buFontTx/>
              <a:buChar char="•"/>
            </a:pPr>
            <a:r>
              <a:rPr lang="en-US" altLang="en-US" sz="2000" dirty="0">
                <a:solidFill>
                  <a:srgbClr val="1A1F0B"/>
                </a:solidFill>
                <a:latin typeface="Palatino Linotype" panose="02040502050505030304" pitchFamily="18" charset="0"/>
                <a:cs typeface="Arial" panose="020B0604020202020204" pitchFamily="34" charset="0"/>
              </a:rPr>
              <a:t>Coordination with  UC and CSU (spoiler alert – neither system of public higher </a:t>
            </a:r>
            <a:r>
              <a:rPr lang="en-US" altLang="en-US" sz="2000" dirty="0" err="1">
                <a:solidFill>
                  <a:srgbClr val="1A1F0B"/>
                </a:solidFill>
                <a:latin typeface="Palatino Linotype" panose="02040502050505030304" pitchFamily="18" charset="0"/>
                <a:cs typeface="Arial" panose="020B0604020202020204" pitchFamily="34" charset="0"/>
              </a:rPr>
              <a:t>ed</a:t>
            </a:r>
            <a:r>
              <a:rPr lang="en-US" altLang="en-US" sz="2000" dirty="0">
                <a:solidFill>
                  <a:srgbClr val="1A1F0B"/>
                </a:solidFill>
                <a:latin typeface="Palatino Linotype" panose="02040502050505030304" pitchFamily="18" charset="0"/>
                <a:cs typeface="Arial" panose="020B0604020202020204" pitchFamily="34" charset="0"/>
              </a:rPr>
              <a:t> was pleased)</a:t>
            </a:r>
            <a:endParaRPr lang="en-US" altLang="en-US" sz="2000" dirty="0">
              <a:solidFill>
                <a:srgbClr val="000000"/>
              </a:solidFill>
              <a:latin typeface="Palatino Linotype" panose="02040502050505030304" pitchFamily="18" charset="0"/>
              <a:cs typeface="Arial" panose="020B0604020202020204" pitchFamily="34" charset="0"/>
            </a:endParaRPr>
          </a:p>
          <a:p>
            <a:pPr>
              <a:spcBef>
                <a:spcPts val="1200"/>
              </a:spcBef>
              <a:buFontTx/>
              <a:buChar char="•"/>
            </a:pPr>
            <a:r>
              <a:rPr lang="en-US" altLang="en-US" sz="2000" dirty="0">
                <a:solidFill>
                  <a:srgbClr val="1A1F0B"/>
                </a:solidFill>
                <a:latin typeface="Palatino Linotype" panose="02040502050505030304" pitchFamily="18" charset="0"/>
                <a:cs typeface="Arial" panose="020B0604020202020204" pitchFamily="34" charset="0"/>
              </a:rPr>
              <a:t>Duplication of public university programs was to be avoided</a:t>
            </a:r>
            <a:endParaRPr lang="en-US" altLang="en-US" sz="2000" dirty="0">
              <a:solidFill>
                <a:srgbClr val="000000"/>
              </a:solidFill>
              <a:latin typeface="Palatino Linotype" panose="02040502050505030304" pitchFamily="18" charset="0"/>
              <a:cs typeface="Arial" panose="020B0604020202020204" pitchFamily="34" charset="0"/>
            </a:endParaRPr>
          </a:p>
          <a:p>
            <a:pPr>
              <a:spcBef>
                <a:spcPts val="1200"/>
              </a:spcBef>
              <a:buFontTx/>
              <a:buChar char="•"/>
            </a:pPr>
            <a:r>
              <a:rPr lang="en-US" altLang="en-US" sz="2000" dirty="0">
                <a:solidFill>
                  <a:srgbClr val="1A1F0B"/>
                </a:solidFill>
                <a:latin typeface="Palatino Linotype" panose="02040502050505030304" pitchFamily="18" charset="0"/>
                <a:cs typeface="Arial" panose="020B0604020202020204" pitchFamily="34" charset="0"/>
              </a:rPr>
              <a:t>Legislature set student fees, state compensation</a:t>
            </a:r>
            <a:endParaRPr lang="en-US" altLang="en-US" sz="2000" dirty="0">
              <a:solidFill>
                <a:srgbClr val="000000"/>
              </a:solidFill>
              <a:latin typeface="Palatino Linotype" panose="02040502050505030304" pitchFamily="18" charset="0"/>
              <a:cs typeface="Arial" panose="020B0604020202020204" pitchFamily="34" charset="0"/>
            </a:endParaRPr>
          </a:p>
          <a:p>
            <a:pPr>
              <a:spcBef>
                <a:spcPts val="1200"/>
              </a:spcBef>
              <a:buFontTx/>
              <a:buChar char="•"/>
            </a:pPr>
            <a:r>
              <a:rPr lang="en-US" altLang="en-US" sz="2000" dirty="0">
                <a:solidFill>
                  <a:srgbClr val="1A1F0B"/>
                </a:solidFill>
                <a:latin typeface="Palatino Linotype" panose="02040502050505030304" pitchFamily="18" charset="0"/>
                <a:cs typeface="Arial" panose="020B0604020202020204" pitchFamily="34" charset="0"/>
              </a:rPr>
              <a:t>Local boards determined governance, administration, standards, and formats</a:t>
            </a:r>
            <a:endParaRPr lang="en-US" altLang="en-US" sz="2000" dirty="0">
              <a:solidFill>
                <a:srgbClr val="000000"/>
              </a:solidFill>
              <a:latin typeface="Palatino Linotype" panose="02040502050505030304" pitchFamily="18" charset="0"/>
              <a:cs typeface="Arial" panose="020B0604020202020204" pitchFamily="34" charset="0"/>
            </a:endParaRPr>
          </a:p>
          <a:p>
            <a:pPr>
              <a:spcBef>
                <a:spcPts val="1200"/>
              </a:spcBef>
              <a:buFontTx/>
              <a:buChar char="•"/>
            </a:pPr>
            <a:r>
              <a:rPr lang="en-US" altLang="en-US" sz="2000" dirty="0">
                <a:solidFill>
                  <a:srgbClr val="1A1F0B"/>
                </a:solidFill>
                <a:latin typeface="Palatino Linotype" panose="02040502050505030304" pitchFamily="18" charset="0"/>
                <a:cs typeface="Arial" panose="020B0604020202020204" pitchFamily="34" charset="0"/>
              </a:rPr>
              <a:t>Evaluation and report to Legislature, State Chancellor, and Board of Governors</a:t>
            </a:r>
            <a:endParaRPr lang="en-US" altLang="en-US" sz="2000" dirty="0">
              <a:solidFill>
                <a:srgbClr val="000000"/>
              </a:solidFill>
              <a:latin typeface="Palatino Linotype" panose="02040502050505030304" pitchFamily="18" charset="0"/>
              <a:cs typeface="Arial" panose="020B0604020202020204" pitchFamily="34" charset="0"/>
            </a:endParaRPr>
          </a:p>
          <a:p>
            <a:endParaRPr lang="en-US" dirty="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1C4EF573-5C28-0549-B201-4E84378AB743}"/>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56F6ED-E3DC-8A4A-AABE-AFCED42314C4}"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5497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1E52-F597-1946-A69D-C629DA57915F}"/>
              </a:ext>
            </a:extLst>
          </p:cNvPr>
          <p:cNvSpPr>
            <a:spLocks noGrp="1"/>
          </p:cNvSpPr>
          <p:nvPr>
            <p:ph type="title"/>
          </p:nvPr>
        </p:nvSpPr>
        <p:spPr/>
        <p:txBody>
          <a:bodyPr/>
          <a:lstStyle/>
          <a:p>
            <a:r>
              <a:rPr lang="en-US" dirty="0"/>
              <a:t>15 Colleges Approved for the Pilot </a:t>
            </a:r>
          </a:p>
        </p:txBody>
      </p:sp>
      <p:sp>
        <p:nvSpPr>
          <p:cNvPr id="3" name="Content Placeholder 2">
            <a:extLst>
              <a:ext uri="{FF2B5EF4-FFF2-40B4-BE49-F238E27FC236}">
                <a16:creationId xmlns:a16="http://schemas.microsoft.com/office/drawing/2014/main" id="{6ED3D108-E9EB-1749-AC5A-A1270A193F5B}"/>
              </a:ext>
            </a:extLst>
          </p:cNvPr>
          <p:cNvSpPr>
            <a:spLocks noGrp="1"/>
          </p:cNvSpPr>
          <p:nvPr>
            <p:ph sz="half" idx="2"/>
          </p:nvPr>
        </p:nvSpPr>
        <p:spPr>
          <a:xfrm>
            <a:off x="1277650" y="1690688"/>
            <a:ext cx="4922537" cy="4810125"/>
          </a:xfrm>
        </p:spPr>
        <p:txBody>
          <a:bodyPr/>
          <a:lstStyle/>
          <a:p>
            <a:pPr>
              <a:spcBef>
                <a:spcPts val="1075"/>
              </a:spcBef>
            </a:pPr>
            <a:r>
              <a:rPr lang="en-US" altLang="en-US" sz="1400" u="sng" dirty="0">
                <a:solidFill>
                  <a:srgbClr val="0070C0"/>
                </a:solidFill>
                <a:latin typeface="Palatino Linotype" panose="02040502050505030304" pitchFamily="18" charset="0"/>
                <a:cs typeface="Arial" panose="020B0604020202020204" pitchFamily="34" charset="0"/>
              </a:rPr>
              <a:t>College</a:t>
            </a:r>
            <a:endParaRPr lang="en-US" altLang="en-US" sz="1400" dirty="0">
              <a:solidFill>
                <a:srgbClr val="000000"/>
              </a:solidFill>
              <a:latin typeface="Palatino Linotype" panose="02040502050505030304" pitchFamily="18" charset="0"/>
              <a:cs typeface="Arial" panose="020B0604020202020204" pitchFamily="34" charset="0"/>
            </a:endParaRPr>
          </a:p>
          <a:p>
            <a:pPr>
              <a:lnSpc>
                <a:spcPct val="124000"/>
              </a:lnSpc>
              <a:spcBef>
                <a:spcPts val="375"/>
              </a:spcBef>
            </a:pPr>
            <a:r>
              <a:rPr lang="en-US" altLang="en-US" sz="1400" dirty="0">
                <a:solidFill>
                  <a:srgbClr val="000000"/>
                </a:solidFill>
                <a:latin typeface="Palatino Linotype" panose="02040502050505030304" pitchFamily="18" charset="0"/>
                <a:cs typeface="Arial" panose="020B0604020202020204" pitchFamily="34" charset="0"/>
              </a:rPr>
              <a:t>Antelope Valley College </a:t>
            </a:r>
          </a:p>
          <a:p>
            <a:pPr>
              <a:lnSpc>
                <a:spcPct val="124000"/>
              </a:lnSpc>
              <a:spcBef>
                <a:spcPts val="375"/>
              </a:spcBef>
            </a:pPr>
            <a:r>
              <a:rPr lang="en-US" altLang="en-US" sz="1400" dirty="0">
                <a:solidFill>
                  <a:srgbClr val="000000"/>
                </a:solidFill>
                <a:latin typeface="Palatino Linotype" panose="02040502050505030304" pitchFamily="18" charset="0"/>
                <a:cs typeface="Arial" panose="020B0604020202020204" pitchFamily="34" charset="0"/>
              </a:rPr>
              <a:t>Bakersfield College </a:t>
            </a:r>
          </a:p>
          <a:p>
            <a:pPr>
              <a:lnSpc>
                <a:spcPct val="124000"/>
              </a:lnSpc>
              <a:spcBef>
                <a:spcPts val="375"/>
              </a:spcBef>
            </a:pPr>
            <a:r>
              <a:rPr lang="en-US" altLang="en-US" sz="1400" dirty="0">
                <a:solidFill>
                  <a:srgbClr val="000000"/>
                </a:solidFill>
                <a:latin typeface="Palatino Linotype" panose="02040502050505030304" pitchFamily="18" charset="0"/>
                <a:cs typeface="Arial" panose="020B0604020202020204" pitchFamily="34" charset="0"/>
              </a:rPr>
              <a:t>Cypress College </a:t>
            </a:r>
          </a:p>
          <a:p>
            <a:pPr>
              <a:lnSpc>
                <a:spcPct val="124000"/>
              </a:lnSpc>
              <a:spcBef>
                <a:spcPts val="375"/>
              </a:spcBef>
            </a:pPr>
            <a:r>
              <a:rPr lang="en-US" altLang="en-US" sz="1400" dirty="0">
                <a:solidFill>
                  <a:srgbClr val="000000"/>
                </a:solidFill>
                <a:latin typeface="Palatino Linotype" panose="02040502050505030304" pitchFamily="18" charset="0"/>
                <a:cs typeface="Arial" panose="020B0604020202020204" pitchFamily="34" charset="0"/>
              </a:rPr>
              <a:t>Feather River College </a:t>
            </a:r>
          </a:p>
          <a:p>
            <a:pPr>
              <a:lnSpc>
                <a:spcPct val="124000"/>
              </a:lnSpc>
              <a:spcBef>
                <a:spcPts val="375"/>
              </a:spcBef>
            </a:pPr>
            <a:r>
              <a:rPr lang="en-US" altLang="en-US" sz="1400" dirty="0">
                <a:solidFill>
                  <a:srgbClr val="000000"/>
                </a:solidFill>
                <a:latin typeface="Palatino Linotype" panose="02040502050505030304" pitchFamily="18" charset="0"/>
                <a:cs typeface="Arial" panose="020B0604020202020204" pitchFamily="34" charset="0"/>
              </a:rPr>
              <a:t>Foothill College </a:t>
            </a:r>
          </a:p>
          <a:p>
            <a:pPr>
              <a:lnSpc>
                <a:spcPct val="124000"/>
              </a:lnSpc>
              <a:spcBef>
                <a:spcPts val="375"/>
              </a:spcBef>
            </a:pPr>
            <a:r>
              <a:rPr lang="en-US" altLang="en-US" sz="1400" dirty="0" err="1">
                <a:solidFill>
                  <a:srgbClr val="000000"/>
                </a:solidFill>
                <a:latin typeface="Palatino Linotype" panose="02040502050505030304" pitchFamily="18" charset="0"/>
                <a:cs typeface="Arial" panose="020B0604020202020204" pitchFamily="34" charset="0"/>
              </a:rPr>
              <a:t>MiraCosta</a:t>
            </a:r>
            <a:r>
              <a:rPr lang="en-US" altLang="en-US" sz="1400" dirty="0">
                <a:solidFill>
                  <a:srgbClr val="000000"/>
                </a:solidFill>
                <a:latin typeface="Palatino Linotype" panose="02040502050505030304" pitchFamily="18" charset="0"/>
                <a:cs typeface="Arial" panose="020B0604020202020204" pitchFamily="34" charset="0"/>
              </a:rPr>
              <a:t> College </a:t>
            </a:r>
          </a:p>
          <a:p>
            <a:pPr>
              <a:lnSpc>
                <a:spcPct val="124000"/>
              </a:lnSpc>
              <a:spcBef>
                <a:spcPts val="375"/>
              </a:spcBef>
            </a:pPr>
            <a:r>
              <a:rPr lang="en-US" altLang="en-US" sz="1400" dirty="0">
                <a:solidFill>
                  <a:srgbClr val="000000"/>
                </a:solidFill>
                <a:latin typeface="Palatino Linotype" panose="02040502050505030304" pitchFamily="18" charset="0"/>
                <a:cs typeface="Arial" panose="020B0604020202020204" pitchFamily="34" charset="0"/>
              </a:rPr>
              <a:t>Modesto Junior College </a:t>
            </a:r>
          </a:p>
          <a:p>
            <a:pPr>
              <a:lnSpc>
                <a:spcPct val="124000"/>
              </a:lnSpc>
              <a:spcBef>
                <a:spcPts val="375"/>
              </a:spcBef>
            </a:pPr>
            <a:r>
              <a:rPr lang="en-US" altLang="en-US" sz="1400" dirty="0">
                <a:solidFill>
                  <a:srgbClr val="000000"/>
                </a:solidFill>
                <a:latin typeface="Palatino Linotype" panose="02040502050505030304" pitchFamily="18" charset="0"/>
                <a:cs typeface="Arial" panose="020B0604020202020204" pitchFamily="34" charset="0"/>
              </a:rPr>
              <a:t>Rio Hondo College</a:t>
            </a:r>
          </a:p>
          <a:p>
            <a:pPr>
              <a:lnSpc>
                <a:spcPts val="2238"/>
              </a:lnSpc>
              <a:spcBef>
                <a:spcPts val="138"/>
              </a:spcBef>
            </a:pPr>
            <a:r>
              <a:rPr lang="en-US" altLang="en-US" sz="1400" dirty="0">
                <a:solidFill>
                  <a:srgbClr val="000000"/>
                </a:solidFill>
                <a:latin typeface="Palatino Linotype" panose="02040502050505030304" pitchFamily="18" charset="0"/>
                <a:cs typeface="Arial" panose="020B0604020202020204" pitchFamily="34" charset="0"/>
              </a:rPr>
              <a:t>San Diego Mesa College </a:t>
            </a:r>
          </a:p>
          <a:p>
            <a:pPr>
              <a:lnSpc>
                <a:spcPts val="2238"/>
              </a:lnSpc>
              <a:spcBef>
                <a:spcPts val="138"/>
              </a:spcBef>
            </a:pPr>
            <a:r>
              <a:rPr lang="en-US" altLang="en-US" sz="1400" dirty="0">
                <a:solidFill>
                  <a:srgbClr val="000000"/>
                </a:solidFill>
                <a:latin typeface="Palatino Linotype" panose="02040502050505030304" pitchFamily="18" charset="0"/>
                <a:cs typeface="Arial" panose="020B0604020202020204" pitchFamily="34" charset="0"/>
              </a:rPr>
              <a:t>Santa Ana College</a:t>
            </a:r>
          </a:p>
          <a:p>
            <a:pPr>
              <a:lnSpc>
                <a:spcPts val="2238"/>
              </a:lnSpc>
              <a:spcBef>
                <a:spcPts val="138"/>
              </a:spcBef>
            </a:pPr>
            <a:r>
              <a:rPr lang="en-US" altLang="en-US" sz="1400" dirty="0">
                <a:solidFill>
                  <a:srgbClr val="000000"/>
                </a:solidFill>
                <a:latin typeface="Palatino Linotype" panose="02040502050505030304" pitchFamily="18" charset="0"/>
                <a:cs typeface="Arial" panose="020B0604020202020204" pitchFamily="34" charset="0"/>
              </a:rPr>
              <a:t>Santa Monica College </a:t>
            </a:r>
          </a:p>
          <a:p>
            <a:pPr>
              <a:lnSpc>
                <a:spcPts val="2238"/>
              </a:lnSpc>
              <a:spcBef>
                <a:spcPts val="138"/>
              </a:spcBef>
            </a:pPr>
            <a:r>
              <a:rPr lang="en-US" altLang="en-US" sz="1400" dirty="0">
                <a:solidFill>
                  <a:srgbClr val="000000"/>
                </a:solidFill>
                <a:latin typeface="Palatino Linotype" panose="02040502050505030304" pitchFamily="18" charset="0"/>
                <a:cs typeface="Arial" panose="020B0604020202020204" pitchFamily="34" charset="0"/>
              </a:rPr>
              <a:t>Shasta College</a:t>
            </a:r>
          </a:p>
          <a:p>
            <a:pPr>
              <a:lnSpc>
                <a:spcPts val="2225"/>
              </a:lnSpc>
              <a:spcBef>
                <a:spcPts val="13"/>
              </a:spcBef>
            </a:pPr>
            <a:r>
              <a:rPr lang="en-US" altLang="en-US" sz="1400" dirty="0">
                <a:solidFill>
                  <a:srgbClr val="000000"/>
                </a:solidFill>
                <a:latin typeface="Palatino Linotype" panose="02040502050505030304" pitchFamily="18" charset="0"/>
                <a:cs typeface="Arial" panose="020B0604020202020204" pitchFamily="34" charset="0"/>
              </a:rPr>
              <a:t>Skyline College </a:t>
            </a:r>
          </a:p>
          <a:p>
            <a:pPr>
              <a:lnSpc>
                <a:spcPts val="2225"/>
              </a:lnSpc>
              <a:spcBef>
                <a:spcPts val="13"/>
              </a:spcBef>
            </a:pPr>
            <a:r>
              <a:rPr lang="en-US" altLang="en-US" sz="1400" dirty="0">
                <a:solidFill>
                  <a:srgbClr val="000000"/>
                </a:solidFill>
                <a:latin typeface="Palatino Linotype" panose="02040502050505030304" pitchFamily="18" charset="0"/>
                <a:cs typeface="Arial" panose="020B0604020202020204" pitchFamily="34" charset="0"/>
              </a:rPr>
              <a:t>Solano College</a:t>
            </a:r>
          </a:p>
          <a:p>
            <a:pPr>
              <a:spcBef>
                <a:spcPts val="300"/>
              </a:spcBef>
            </a:pPr>
            <a:r>
              <a:rPr lang="en-US" altLang="en-US" sz="1400" dirty="0">
                <a:solidFill>
                  <a:srgbClr val="000000"/>
                </a:solidFill>
                <a:latin typeface="Palatino Linotype" panose="02040502050505030304" pitchFamily="18" charset="0"/>
                <a:cs typeface="Arial" panose="020B0604020202020204" pitchFamily="34" charset="0"/>
              </a:rPr>
              <a:t>West Los Angeles College</a:t>
            </a:r>
          </a:p>
          <a:p>
            <a:endParaRPr lang="en-US" sz="1400" dirty="0">
              <a:latin typeface="Palatino Linotype" panose="02040502050505030304" pitchFamily="18" charset="0"/>
            </a:endParaRPr>
          </a:p>
        </p:txBody>
      </p:sp>
      <p:sp>
        <p:nvSpPr>
          <p:cNvPr id="4" name="Content Placeholder 3">
            <a:extLst>
              <a:ext uri="{FF2B5EF4-FFF2-40B4-BE49-F238E27FC236}">
                <a16:creationId xmlns:a16="http://schemas.microsoft.com/office/drawing/2014/main" id="{B269EF88-89AB-6C48-A9FF-EF5E661D68C4}"/>
              </a:ext>
            </a:extLst>
          </p:cNvPr>
          <p:cNvSpPr>
            <a:spLocks noGrp="1"/>
          </p:cNvSpPr>
          <p:nvPr>
            <p:ph sz="quarter" idx="4"/>
          </p:nvPr>
        </p:nvSpPr>
        <p:spPr>
          <a:xfrm>
            <a:off x="6388259" y="1798320"/>
            <a:ext cx="4948881" cy="4702493"/>
          </a:xfrm>
        </p:spPr>
        <p:txBody>
          <a:bodyPr/>
          <a:lstStyle/>
          <a:p>
            <a:pPr>
              <a:spcBef>
                <a:spcPts val="1200"/>
              </a:spcBef>
            </a:pPr>
            <a:r>
              <a:rPr lang="en-US" altLang="en-US" sz="1400" u="sng" dirty="0">
                <a:solidFill>
                  <a:srgbClr val="0070C0"/>
                </a:solidFill>
                <a:latin typeface="Palatino Linotype" panose="02040502050505030304" pitchFamily="18" charset="0"/>
                <a:cs typeface="Arial" panose="020B0604020202020204" pitchFamily="34" charset="0"/>
              </a:rPr>
              <a:t>Program</a:t>
            </a:r>
            <a:endParaRPr lang="en-US" altLang="en-US" sz="1400" dirty="0">
              <a:solidFill>
                <a:srgbClr val="000000"/>
              </a:solidFill>
              <a:latin typeface="Palatino Linotype" panose="02040502050505030304" pitchFamily="18" charset="0"/>
              <a:cs typeface="Arial" panose="020B0604020202020204" pitchFamily="34" charset="0"/>
            </a:endParaRPr>
          </a:p>
          <a:p>
            <a:pPr>
              <a:lnSpc>
                <a:spcPct val="143000"/>
              </a:lnSpc>
              <a:spcBef>
                <a:spcPts val="125"/>
              </a:spcBef>
            </a:pPr>
            <a:r>
              <a:rPr lang="en-US" altLang="en-US" sz="1400" dirty="0">
                <a:solidFill>
                  <a:srgbClr val="000000"/>
                </a:solidFill>
                <a:latin typeface="Palatino Linotype" panose="02040502050505030304" pitchFamily="18" charset="0"/>
                <a:cs typeface="Arial" panose="020B0604020202020204" pitchFamily="34" charset="0"/>
              </a:rPr>
              <a:t>Airframe Manufacturing Technology </a:t>
            </a:r>
          </a:p>
          <a:p>
            <a:pPr>
              <a:lnSpc>
                <a:spcPct val="143000"/>
              </a:lnSpc>
              <a:spcBef>
                <a:spcPts val="125"/>
              </a:spcBef>
            </a:pPr>
            <a:r>
              <a:rPr lang="en-US" altLang="en-US" sz="1400" dirty="0">
                <a:solidFill>
                  <a:srgbClr val="000000"/>
                </a:solidFill>
                <a:latin typeface="Palatino Linotype" panose="02040502050505030304" pitchFamily="18" charset="0"/>
                <a:cs typeface="Arial" panose="020B0604020202020204" pitchFamily="34" charset="0"/>
              </a:rPr>
              <a:t>Industrial Automation</a:t>
            </a:r>
          </a:p>
          <a:p>
            <a:pPr>
              <a:spcBef>
                <a:spcPts val="675"/>
              </a:spcBef>
            </a:pPr>
            <a:r>
              <a:rPr lang="en-US" altLang="en-US" sz="1400" dirty="0">
                <a:solidFill>
                  <a:srgbClr val="000000"/>
                </a:solidFill>
                <a:latin typeface="Palatino Linotype" panose="02040502050505030304" pitchFamily="18" charset="0"/>
                <a:cs typeface="Arial" panose="020B0604020202020204" pitchFamily="34" charset="0"/>
              </a:rPr>
              <a:t>Mortuary Science</a:t>
            </a:r>
          </a:p>
          <a:p>
            <a:pPr>
              <a:lnSpc>
                <a:spcPts val="2238"/>
              </a:lnSpc>
              <a:spcBef>
                <a:spcPts val="175"/>
              </a:spcBef>
            </a:pPr>
            <a:r>
              <a:rPr lang="en-US" altLang="en-US" sz="1400" dirty="0">
                <a:solidFill>
                  <a:srgbClr val="000000"/>
                </a:solidFill>
                <a:latin typeface="Palatino Linotype" panose="02040502050505030304" pitchFamily="18" charset="0"/>
                <a:cs typeface="Arial" panose="020B0604020202020204" pitchFamily="34" charset="0"/>
              </a:rPr>
              <a:t>Equine and Ranch Management </a:t>
            </a:r>
          </a:p>
          <a:p>
            <a:pPr>
              <a:lnSpc>
                <a:spcPts val="2238"/>
              </a:lnSpc>
              <a:spcBef>
                <a:spcPts val="175"/>
              </a:spcBef>
            </a:pPr>
            <a:r>
              <a:rPr lang="en-US" altLang="en-US" sz="1400" dirty="0">
                <a:solidFill>
                  <a:srgbClr val="000000"/>
                </a:solidFill>
                <a:latin typeface="Palatino Linotype" panose="02040502050505030304" pitchFamily="18" charset="0"/>
                <a:cs typeface="Arial" panose="020B0604020202020204" pitchFamily="34" charset="0"/>
              </a:rPr>
              <a:t>Dental Hygiene </a:t>
            </a:r>
          </a:p>
          <a:p>
            <a:pPr>
              <a:lnSpc>
                <a:spcPts val="2238"/>
              </a:lnSpc>
              <a:spcBef>
                <a:spcPts val="175"/>
              </a:spcBef>
            </a:pPr>
            <a:r>
              <a:rPr lang="en-US" altLang="en-US" sz="1400" dirty="0">
                <a:solidFill>
                  <a:srgbClr val="000000"/>
                </a:solidFill>
                <a:latin typeface="Palatino Linotype" panose="02040502050505030304" pitchFamily="18" charset="0"/>
                <a:cs typeface="Arial" panose="020B0604020202020204" pitchFamily="34" charset="0"/>
              </a:rPr>
              <a:t>Biomanufacturing</a:t>
            </a:r>
          </a:p>
          <a:p>
            <a:pPr>
              <a:spcBef>
                <a:spcPts val="475"/>
              </a:spcBef>
            </a:pPr>
            <a:r>
              <a:rPr lang="en-US" altLang="en-US" sz="1400" dirty="0">
                <a:solidFill>
                  <a:srgbClr val="000000"/>
                </a:solidFill>
                <a:latin typeface="Palatino Linotype" panose="02040502050505030304" pitchFamily="18" charset="0"/>
                <a:cs typeface="Arial" panose="020B0604020202020204" pitchFamily="34" charset="0"/>
              </a:rPr>
              <a:t>Respiratory Care</a:t>
            </a:r>
          </a:p>
          <a:p>
            <a:pPr>
              <a:spcBef>
                <a:spcPts val="675"/>
              </a:spcBef>
            </a:pPr>
            <a:r>
              <a:rPr lang="en-US" altLang="en-US" sz="1400" dirty="0">
                <a:solidFill>
                  <a:srgbClr val="000000"/>
                </a:solidFill>
                <a:latin typeface="Palatino Linotype" panose="02040502050505030304" pitchFamily="18" charset="0"/>
                <a:cs typeface="Arial" panose="020B0604020202020204" pitchFamily="34" charset="0"/>
              </a:rPr>
              <a:t>Automotive Technology</a:t>
            </a:r>
          </a:p>
          <a:p>
            <a:pPr>
              <a:lnSpc>
                <a:spcPts val="2238"/>
              </a:lnSpc>
              <a:spcBef>
                <a:spcPts val="175"/>
              </a:spcBef>
            </a:pPr>
            <a:r>
              <a:rPr lang="en-US" altLang="en-US" sz="1400" dirty="0">
                <a:solidFill>
                  <a:srgbClr val="000000"/>
                </a:solidFill>
                <a:latin typeface="Palatino Linotype" panose="02040502050505030304" pitchFamily="18" charset="0"/>
                <a:cs typeface="Arial" panose="020B0604020202020204" pitchFamily="34" charset="0"/>
              </a:rPr>
              <a:t>Health Information Management </a:t>
            </a:r>
          </a:p>
          <a:p>
            <a:pPr>
              <a:lnSpc>
                <a:spcPts val="2238"/>
              </a:lnSpc>
              <a:spcBef>
                <a:spcPts val="175"/>
              </a:spcBef>
            </a:pPr>
            <a:r>
              <a:rPr lang="en-US" altLang="en-US" sz="1400" dirty="0">
                <a:solidFill>
                  <a:srgbClr val="000000"/>
                </a:solidFill>
                <a:latin typeface="Palatino Linotype" panose="02040502050505030304" pitchFamily="18" charset="0"/>
                <a:cs typeface="Arial" panose="020B0604020202020204" pitchFamily="34" charset="0"/>
              </a:rPr>
              <a:t>Occupational Studies</a:t>
            </a:r>
          </a:p>
          <a:p>
            <a:pPr>
              <a:spcBef>
                <a:spcPts val="488"/>
              </a:spcBef>
            </a:pPr>
            <a:r>
              <a:rPr lang="en-US" altLang="en-US" sz="1400" dirty="0">
                <a:solidFill>
                  <a:srgbClr val="000000"/>
                </a:solidFill>
                <a:latin typeface="Palatino Linotype" panose="02040502050505030304" pitchFamily="18" charset="0"/>
                <a:cs typeface="Arial" panose="020B0604020202020204" pitchFamily="34" charset="0"/>
              </a:rPr>
              <a:t>Interaction Design</a:t>
            </a:r>
          </a:p>
          <a:p>
            <a:pPr>
              <a:spcBef>
                <a:spcPts val="675"/>
              </a:spcBef>
            </a:pPr>
            <a:r>
              <a:rPr lang="en-US" altLang="en-US" sz="1400" dirty="0">
                <a:solidFill>
                  <a:srgbClr val="000000"/>
                </a:solidFill>
                <a:latin typeface="Palatino Linotype" panose="02040502050505030304" pitchFamily="18" charset="0"/>
                <a:cs typeface="Arial" panose="020B0604020202020204" pitchFamily="34" charset="0"/>
              </a:rPr>
              <a:t>Health Information Management</a:t>
            </a:r>
          </a:p>
          <a:p>
            <a:pPr>
              <a:spcBef>
                <a:spcPts val="675"/>
              </a:spcBef>
            </a:pPr>
            <a:r>
              <a:rPr lang="en-US" altLang="en-US" sz="1400" dirty="0">
                <a:solidFill>
                  <a:srgbClr val="000000"/>
                </a:solidFill>
                <a:latin typeface="Palatino Linotype" panose="02040502050505030304" pitchFamily="18" charset="0"/>
                <a:cs typeface="Arial" panose="020B0604020202020204" pitchFamily="34" charset="0"/>
              </a:rPr>
              <a:t>Respiratory Care </a:t>
            </a:r>
          </a:p>
          <a:p>
            <a:pPr>
              <a:spcBef>
                <a:spcPts val="675"/>
              </a:spcBef>
            </a:pPr>
            <a:r>
              <a:rPr lang="en-US" altLang="en-US" sz="1400" dirty="0">
                <a:solidFill>
                  <a:srgbClr val="000000"/>
                </a:solidFill>
                <a:latin typeface="Palatino Linotype" panose="02040502050505030304" pitchFamily="18" charset="0"/>
                <a:cs typeface="Arial" panose="020B0604020202020204" pitchFamily="34" charset="0"/>
              </a:rPr>
              <a:t>Biomanufacturing </a:t>
            </a:r>
          </a:p>
          <a:p>
            <a:pPr>
              <a:spcBef>
                <a:spcPts val="675"/>
              </a:spcBef>
            </a:pPr>
            <a:r>
              <a:rPr lang="en-US" altLang="en-US" sz="1400" dirty="0">
                <a:solidFill>
                  <a:srgbClr val="000000"/>
                </a:solidFill>
                <a:latin typeface="Palatino Linotype" panose="02040502050505030304" pitchFamily="18" charset="0"/>
                <a:cs typeface="Arial" panose="020B0604020202020204" pitchFamily="34" charset="0"/>
              </a:rPr>
              <a:t>Dental Hygiene</a:t>
            </a:r>
          </a:p>
          <a:p>
            <a:endParaRPr lang="en-US"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0A9ABC51-2AEE-5845-B533-914B88AD6DA4}"/>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E0A226-D696-6347-98C5-4ECD9707C98F}"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338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BE0D-AE98-B44B-86DE-B4B6A94BB012}"/>
              </a:ext>
            </a:extLst>
          </p:cNvPr>
          <p:cNvSpPr>
            <a:spLocks noGrp="1"/>
          </p:cNvSpPr>
          <p:nvPr>
            <p:ph type="title"/>
          </p:nvPr>
        </p:nvSpPr>
        <p:spPr>
          <a:xfrm>
            <a:off x="1277650" y="365126"/>
            <a:ext cx="10046043" cy="809624"/>
          </a:xfrm>
        </p:spPr>
        <p:txBody>
          <a:bodyPr/>
          <a:lstStyle/>
          <a:p>
            <a:pPr algn="ctr"/>
            <a:r>
              <a:rPr kumimoji="0" lang="en-US" sz="3600" b="0" i="0" u="none" strike="noStrike" kern="1200" cap="none" spc="0" normalizeH="0" baseline="0" noProof="0" dirty="0">
                <a:ln>
                  <a:noFill/>
                </a:ln>
                <a:effectLst/>
                <a:uLnTx/>
                <a:uFillTx/>
                <a:latin typeface="Palatino" pitchFamily="2" charset="77"/>
              </a:rPr>
              <a:t>Student Demographics for Pilot Cohorts…</a:t>
            </a:r>
            <a:endParaRPr lang="en-US" dirty="0"/>
          </a:p>
        </p:txBody>
      </p:sp>
      <p:graphicFrame>
        <p:nvGraphicFramePr>
          <p:cNvPr id="6" name="Content Placeholder 5">
            <a:extLst>
              <a:ext uri="{FF2B5EF4-FFF2-40B4-BE49-F238E27FC236}">
                <a16:creationId xmlns:a16="http://schemas.microsoft.com/office/drawing/2014/main" id="{409CF34F-0655-F837-D072-9A0357E66735}"/>
              </a:ext>
            </a:extLst>
          </p:cNvPr>
          <p:cNvGraphicFramePr>
            <a:graphicFrameLocks noGrp="1"/>
          </p:cNvGraphicFramePr>
          <p:nvPr>
            <p:ph sz="half" idx="2"/>
            <p:extLst>
              <p:ext uri="{D42A27DB-BD31-4B8C-83A1-F6EECF244321}">
                <p14:modId xmlns:p14="http://schemas.microsoft.com/office/powerpoint/2010/main" val="1215410156"/>
              </p:ext>
            </p:extLst>
          </p:nvPr>
        </p:nvGraphicFramePr>
        <p:xfrm>
          <a:off x="1277650" y="1425185"/>
          <a:ext cx="6498944" cy="4296107"/>
        </p:xfrm>
        <a:graphic>
          <a:graphicData uri="http://schemas.openxmlformats.org/drawingml/2006/table">
            <a:tbl>
              <a:tblPr/>
              <a:tblGrid>
                <a:gridCol w="2447062">
                  <a:extLst>
                    <a:ext uri="{9D8B030D-6E8A-4147-A177-3AD203B41FA5}">
                      <a16:colId xmlns:a16="http://schemas.microsoft.com/office/drawing/2014/main" val="2870037097"/>
                    </a:ext>
                  </a:extLst>
                </a:gridCol>
                <a:gridCol w="619855">
                  <a:extLst>
                    <a:ext uri="{9D8B030D-6E8A-4147-A177-3AD203B41FA5}">
                      <a16:colId xmlns:a16="http://schemas.microsoft.com/office/drawing/2014/main" val="3001195599"/>
                    </a:ext>
                  </a:extLst>
                </a:gridCol>
                <a:gridCol w="661814">
                  <a:extLst>
                    <a:ext uri="{9D8B030D-6E8A-4147-A177-3AD203B41FA5}">
                      <a16:colId xmlns:a16="http://schemas.microsoft.com/office/drawing/2014/main" val="37861310"/>
                    </a:ext>
                  </a:extLst>
                </a:gridCol>
                <a:gridCol w="639349">
                  <a:extLst>
                    <a:ext uri="{9D8B030D-6E8A-4147-A177-3AD203B41FA5}">
                      <a16:colId xmlns:a16="http://schemas.microsoft.com/office/drawing/2014/main" val="2291778149"/>
                    </a:ext>
                  </a:extLst>
                </a:gridCol>
                <a:gridCol w="679092">
                  <a:extLst>
                    <a:ext uri="{9D8B030D-6E8A-4147-A177-3AD203B41FA5}">
                      <a16:colId xmlns:a16="http://schemas.microsoft.com/office/drawing/2014/main" val="4288911482"/>
                    </a:ext>
                  </a:extLst>
                </a:gridCol>
                <a:gridCol w="691188">
                  <a:extLst>
                    <a:ext uri="{9D8B030D-6E8A-4147-A177-3AD203B41FA5}">
                      <a16:colId xmlns:a16="http://schemas.microsoft.com/office/drawing/2014/main" val="3363652331"/>
                    </a:ext>
                  </a:extLst>
                </a:gridCol>
                <a:gridCol w="760584">
                  <a:extLst>
                    <a:ext uri="{9D8B030D-6E8A-4147-A177-3AD203B41FA5}">
                      <a16:colId xmlns:a16="http://schemas.microsoft.com/office/drawing/2014/main" val="1915028840"/>
                    </a:ext>
                  </a:extLst>
                </a:gridCol>
              </a:tblGrid>
              <a:tr h="721321">
                <a:tc>
                  <a:txBody>
                    <a:bodyPr/>
                    <a:lstStyle>
                      <a:lvl1pPr marL="2889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8925" marR="0" lvl="0" indent="0" algn="ctr" defTabSz="914400" rtl="0" eaLnBrk="1" fontAlgn="base" latinLnBrk="0" hangingPunct="1">
                        <a:lnSpc>
                          <a:spcPct val="100000"/>
                        </a:lnSpc>
                        <a:spcBef>
                          <a:spcPts val="750"/>
                        </a:spcBef>
                        <a:spcAft>
                          <a:spcPct val="0"/>
                        </a:spcAft>
                        <a:buClrTx/>
                        <a:buSzTx/>
                        <a:buFontTx/>
                        <a:buNone/>
                        <a:tabLst/>
                      </a:pPr>
                      <a:r>
                        <a:rPr kumimoji="0" lang="en-US" altLang="en-US" sz="1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ETHNICITY</a:t>
                      </a:r>
                    </a:p>
                  </a:txBody>
                  <a:tcPr marL="0" marR="0" marT="94615"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marL="239713" indent="-1301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39713" marR="0" lvl="0" indent="-130175" algn="ctr" defTabSz="914400" rtl="0" eaLnBrk="1" fontAlgn="base" latinLnBrk="0" hangingPunct="1">
                        <a:lnSpc>
                          <a:spcPct val="107000"/>
                        </a:lnSpc>
                        <a:spcBef>
                          <a:spcPts val="13"/>
                        </a:spcBef>
                        <a:spcAft>
                          <a:spcPct val="0"/>
                        </a:spcAft>
                        <a:buClrTx/>
                        <a:buSzTx/>
                        <a:buFontTx/>
                        <a:buNone/>
                        <a:tabLst/>
                      </a:pPr>
                      <a:r>
                        <a:rPr kumimoji="0" lang="en-US" altLang="en-US" sz="1200" b="0" i="0" u="none" strike="noStrike" cap="none" normalizeH="0" baseline="0" dirty="0">
                          <a:ln>
                            <a:noFill/>
                          </a:ln>
                          <a:solidFill>
                            <a:srgbClr val="FFFFFF"/>
                          </a:solidFill>
                          <a:effectLst/>
                          <a:latin typeface="Arial" panose="020B0604020202020204" pitchFamily="34" charset="0"/>
                          <a:cs typeface="Arial" panose="020B0604020202020204" pitchFamily="34" charset="0"/>
                        </a:rPr>
                        <a:t>Cohort 2016</a:t>
                      </a:r>
                      <a:endPar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127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marL="219075" indent="-133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19075" marR="0" lvl="0" indent="-133350" algn="ctr" defTabSz="914400" rtl="0" eaLnBrk="1" fontAlgn="base" latinLnBrk="0" hangingPunct="1">
                        <a:lnSpc>
                          <a:spcPct val="107000"/>
                        </a:lnSpc>
                        <a:spcBef>
                          <a:spcPts val="13"/>
                        </a:spcBef>
                        <a:spcAft>
                          <a:spcPct val="0"/>
                        </a:spcAft>
                        <a:buClrTx/>
                        <a:buSzTx/>
                        <a:buFontTx/>
                        <a:buNone/>
                        <a:tabLst/>
                      </a:pPr>
                      <a:r>
                        <a:rPr kumimoji="0" lang="en-US" altLang="en-US" sz="1200" b="0" i="0" u="none" strike="noStrike" cap="none" normalizeH="0" baseline="0" dirty="0">
                          <a:ln>
                            <a:noFill/>
                          </a:ln>
                          <a:solidFill>
                            <a:srgbClr val="FFFFFF"/>
                          </a:solidFill>
                          <a:effectLst/>
                          <a:latin typeface="Arial" panose="020B0604020202020204" pitchFamily="34" charset="0"/>
                          <a:cs typeface="Arial" panose="020B0604020202020204" pitchFamily="34" charset="0"/>
                        </a:rPr>
                        <a:t>Cohort 2017</a:t>
                      </a:r>
                      <a:endPar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127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marL="203200" indent="-1270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03200" marR="0" lvl="0" indent="-127000" algn="ctr" defTabSz="914400" rtl="0" eaLnBrk="1" fontAlgn="base" latinLnBrk="0" hangingPunct="1">
                        <a:lnSpc>
                          <a:spcPct val="107000"/>
                        </a:lnSpc>
                        <a:spcBef>
                          <a:spcPts val="13"/>
                        </a:spcBef>
                        <a:spcAft>
                          <a:spcPct val="0"/>
                        </a:spcAft>
                        <a:buClrTx/>
                        <a:buSzTx/>
                        <a:buFontTx/>
                        <a:buNone/>
                        <a:tabLst/>
                      </a:pPr>
                      <a:r>
                        <a:rPr kumimoji="0" lang="en-US" altLang="en-US" sz="1200" b="0" i="0" u="none" strike="noStrike" cap="none" normalizeH="0" baseline="0" dirty="0">
                          <a:ln>
                            <a:noFill/>
                          </a:ln>
                          <a:solidFill>
                            <a:srgbClr val="FFFFFF"/>
                          </a:solidFill>
                          <a:effectLst/>
                          <a:latin typeface="Arial" panose="020B0604020202020204" pitchFamily="34" charset="0"/>
                          <a:cs typeface="Arial" panose="020B0604020202020204" pitchFamily="34" charset="0"/>
                        </a:rPr>
                        <a:t>Cohort 2018</a:t>
                      </a:r>
                      <a:endPar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1270" marB="0" anchor="ctr"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marL="222250" indent="-1285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22250" marR="0" lvl="0" indent="-128588" algn="ctr" defTabSz="914400" rtl="0" eaLnBrk="1" fontAlgn="base" latinLnBrk="0" hangingPunct="1">
                        <a:lnSpc>
                          <a:spcPct val="107000"/>
                        </a:lnSpc>
                        <a:spcBef>
                          <a:spcPts val="13"/>
                        </a:spcBef>
                        <a:spcAft>
                          <a:spcPct val="0"/>
                        </a:spcAft>
                        <a:buClrTx/>
                        <a:buSzTx/>
                        <a:buFontTx/>
                        <a:buNone/>
                        <a:tabLst/>
                      </a:pPr>
                      <a:r>
                        <a:rPr kumimoji="0" lang="en-US" altLang="en-US" sz="1200" b="0" i="0" u="none" strike="noStrike" cap="none" normalizeH="0" baseline="0" dirty="0">
                          <a:ln>
                            <a:noFill/>
                          </a:ln>
                          <a:solidFill>
                            <a:srgbClr val="FFFFFF"/>
                          </a:solidFill>
                          <a:effectLst/>
                          <a:latin typeface="Arial" panose="020B0604020202020204" pitchFamily="34" charset="0"/>
                          <a:cs typeface="Arial" panose="020B0604020202020204" pitchFamily="34" charset="0"/>
                        </a:rPr>
                        <a:t>Cohort 2019</a:t>
                      </a:r>
                      <a:endPar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127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marL="227013" indent="-1270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27013" marR="0" lvl="0" indent="-127000" algn="ctr" defTabSz="914400" rtl="0" eaLnBrk="1" fontAlgn="base" latinLnBrk="0" hangingPunct="1">
                        <a:lnSpc>
                          <a:spcPct val="107000"/>
                        </a:lnSpc>
                        <a:spcBef>
                          <a:spcPts val="13"/>
                        </a:spcBef>
                        <a:spcAft>
                          <a:spcPct val="0"/>
                        </a:spcAft>
                        <a:buClrTx/>
                        <a:buSzTx/>
                        <a:buFontTx/>
                        <a:buNone/>
                        <a:tabLst/>
                      </a:pPr>
                      <a:r>
                        <a:rPr kumimoji="0" lang="en-US" altLang="en-US" sz="1200" b="0" i="0" u="none" strike="noStrike" cap="none" normalizeH="0" baseline="0" dirty="0">
                          <a:ln>
                            <a:noFill/>
                          </a:ln>
                          <a:solidFill>
                            <a:srgbClr val="FFFFFF"/>
                          </a:solidFill>
                          <a:effectLst/>
                          <a:latin typeface="Arial" panose="020B0604020202020204" pitchFamily="34" charset="0"/>
                          <a:cs typeface="Arial" panose="020B0604020202020204" pitchFamily="34" charset="0"/>
                        </a:rPr>
                        <a:t>Cohort 2020</a:t>
                      </a:r>
                      <a:endPar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127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813"/>
                        </a:spcBef>
                        <a:spcAft>
                          <a:spcPct val="0"/>
                        </a:spcAft>
                        <a:buClrTx/>
                        <a:buSzTx/>
                        <a:buFontTx/>
                        <a:buNone/>
                        <a:tabLst/>
                      </a:pPr>
                      <a:r>
                        <a:rPr kumimoji="0" lang="en-US" altLang="en-US" sz="1300" b="0" i="0" u="none" strike="noStrike" cap="none" normalizeH="0" baseline="0" dirty="0">
                          <a:ln>
                            <a:noFill/>
                          </a:ln>
                          <a:solidFill>
                            <a:srgbClr val="FFFFFF"/>
                          </a:solidFill>
                          <a:effectLst/>
                          <a:latin typeface="Arial" panose="020B0604020202020204" pitchFamily="34" charset="0"/>
                          <a:cs typeface="Arial" panose="020B0604020202020204" pitchFamily="34" charset="0"/>
                        </a:rPr>
                        <a:t>Total</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10350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5300F"/>
                    </a:solidFill>
                  </a:tcPr>
                </a:tc>
                <a:extLst>
                  <a:ext uri="{0D108BD9-81ED-4DB2-BD59-A6C34878D82A}">
                    <a16:rowId xmlns:a16="http://schemas.microsoft.com/office/drawing/2014/main" val="816187305"/>
                  </a:ext>
                </a:extLst>
              </a:tr>
              <a:tr h="405513">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ts val="1513"/>
                        </a:lnSpc>
                        <a:spcBef>
                          <a:spcPct val="0"/>
                        </a:spcBef>
                        <a:spcAft>
                          <a:spcPct val="0"/>
                        </a:spcAft>
                        <a:buClrTx/>
                        <a:buSzTx/>
                        <a:buFontTx/>
                        <a:buNone/>
                        <a:tabLst/>
                      </a:pPr>
                      <a:r>
                        <a:rPr kumimoji="0" lang="en-US" altLang="en-US" sz="1300" b="0" i="0" u="none" strike="noStrike" cap="none" normalizeH="0" baseline="0" dirty="0">
                          <a:ln>
                            <a:noFill/>
                          </a:ln>
                          <a:solidFill>
                            <a:srgbClr val="FFFFFF"/>
                          </a:solidFill>
                          <a:effectLst/>
                          <a:latin typeface="Arial" panose="020B0604020202020204" pitchFamily="34" charset="0"/>
                          <a:cs typeface="Arial" panose="020B0604020202020204" pitchFamily="34" charset="0"/>
                        </a:rPr>
                        <a:t>American Indian/Alaskan Native</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a:t>
                      </a:r>
                    </a:p>
                  </a:txBody>
                  <a:tcPr marL="0" marR="0"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a:t>
                      </a:r>
                    </a:p>
                  </a:txBody>
                  <a:tcPr marL="0" marR="0"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a:t>
                      </a:r>
                    </a:p>
                  </a:txBody>
                  <a:tcPr marL="0" marR="0" marT="0" marB="0" anchor="ctr"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A04210"/>
                          </a:solidFill>
                          <a:effectLst/>
                          <a:latin typeface="Arial" panose="020B0604020202020204" pitchFamily="34" charset="0"/>
                          <a:cs typeface="Arial" panose="020B0604020202020204" pitchFamily="34" charset="0"/>
                        </a:rPr>
                        <a:t> 2%</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348889774"/>
                  </a:ext>
                </a:extLst>
              </a:tr>
              <a:tr h="320146">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rgbClr val="FFFFFF"/>
                          </a:solidFill>
                          <a:effectLst/>
                          <a:latin typeface="Arial" panose="020B0604020202020204" pitchFamily="34" charset="0"/>
                          <a:cs typeface="Arial" panose="020B0604020202020204" pitchFamily="34" charset="0"/>
                        </a:rPr>
                        <a:t>Asian</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6096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14%</a:t>
                      </a:r>
                    </a:p>
                  </a:txBody>
                  <a:tcPr marL="0" marR="0" marT="6096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16%</a:t>
                      </a:r>
                    </a:p>
                  </a:txBody>
                  <a:tcPr marL="0" marR="0" marT="6096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11%</a:t>
                      </a:r>
                    </a:p>
                  </a:txBody>
                  <a:tcPr marL="0" marR="0" marT="60960" marB="0" anchor="ctr"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18%</a:t>
                      </a:r>
                    </a:p>
                  </a:txBody>
                  <a:tcPr marL="0" marR="0" marT="609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13%</a:t>
                      </a:r>
                    </a:p>
                  </a:txBody>
                  <a:tcPr marL="0" marR="0" marT="609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rgbClr val="A04210"/>
                          </a:solidFill>
                          <a:effectLst/>
                          <a:latin typeface="Arial" panose="020B0604020202020204" pitchFamily="34" charset="0"/>
                          <a:cs typeface="Arial" panose="020B0604020202020204" pitchFamily="34" charset="0"/>
                        </a:rPr>
                        <a:t>14%</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609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2491392017"/>
                  </a:ext>
                </a:extLst>
              </a:tr>
              <a:tr h="340801">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FFFFFF"/>
                          </a:solidFill>
                          <a:effectLst/>
                          <a:latin typeface="Arial" panose="020B0604020202020204" pitchFamily="34" charset="0"/>
                          <a:cs typeface="Arial" panose="020B0604020202020204" pitchFamily="34" charset="0"/>
                        </a:rPr>
                        <a:t>Black/African-American</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635"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a:t>
                      </a:r>
                    </a:p>
                  </a:txBody>
                  <a:tcPr marL="0" marR="0" marT="635"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a:t>
                      </a:r>
                    </a:p>
                  </a:txBody>
                  <a:tcPr marL="0" marR="0" marT="635"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7%</a:t>
                      </a:r>
                    </a:p>
                  </a:txBody>
                  <a:tcPr marL="0" marR="0" marT="635" marB="0" anchor="ctr"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a:t>
                      </a:r>
                    </a:p>
                  </a:txBody>
                  <a:tcPr marL="0" marR="0" marT="63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a:t>
                      </a:r>
                    </a:p>
                  </a:txBody>
                  <a:tcPr marL="0" marR="0" marT="63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A04210"/>
                          </a:solidFill>
                          <a:effectLst/>
                          <a:latin typeface="Arial" panose="020B0604020202020204" pitchFamily="34" charset="0"/>
                          <a:cs typeface="Arial" panose="020B0604020202020204" pitchFamily="34" charset="0"/>
                        </a:rPr>
                        <a:t>   5%</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63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360965661"/>
                  </a:ext>
                </a:extLst>
              </a:tr>
              <a:tr h="371783">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err="1">
                          <a:ln>
                            <a:noFill/>
                          </a:ln>
                          <a:solidFill>
                            <a:srgbClr val="FFFFFF"/>
                          </a:solidFill>
                          <a:effectLst/>
                          <a:latin typeface="Arial" panose="020B0604020202020204" pitchFamily="34" charset="0"/>
                          <a:cs typeface="Arial" panose="020B0604020202020204" pitchFamily="34" charset="0"/>
                        </a:rPr>
                        <a:t>FilipinX</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6096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p>
                  </a:txBody>
                  <a:tcPr marL="0" marR="0" marT="6096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6%</a:t>
                      </a:r>
                    </a:p>
                  </a:txBody>
                  <a:tcPr marL="0" marR="0" marT="6096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marL="0" marR="0" marT="60960" marB="0" anchor="ctr"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a:t>
                      </a:r>
                    </a:p>
                  </a:txBody>
                  <a:tcPr marL="0" marR="0" marT="609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7%</a:t>
                      </a:r>
                    </a:p>
                  </a:txBody>
                  <a:tcPr marL="0" marR="0" marT="609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marL="17621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76213"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rgbClr val="A04210"/>
                          </a:solidFill>
                          <a:effectLst/>
                          <a:latin typeface="Arial" panose="020B0604020202020204" pitchFamily="34" charset="0"/>
                          <a:cs typeface="Arial" panose="020B0604020202020204" pitchFamily="34" charset="0"/>
                        </a:rPr>
                        <a:t>8%</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609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4193484162"/>
                  </a:ext>
                </a:extLst>
              </a:tr>
              <a:tr h="404516">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err="1">
                          <a:ln>
                            <a:noFill/>
                          </a:ln>
                          <a:solidFill>
                            <a:srgbClr val="FFFFFF"/>
                          </a:solidFill>
                          <a:effectLst/>
                          <a:latin typeface="Arial" panose="020B0604020202020204" pitchFamily="34" charset="0"/>
                          <a:cs typeface="Arial" panose="020B0604020202020204" pitchFamily="34" charset="0"/>
                        </a:rPr>
                        <a:t>LatinX</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6096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26%</a:t>
                      </a:r>
                    </a:p>
                  </a:txBody>
                  <a:tcPr marL="0" marR="0" marT="6096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31%</a:t>
                      </a:r>
                    </a:p>
                  </a:txBody>
                  <a:tcPr marL="0" marR="0" marT="6096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28%</a:t>
                      </a:r>
                    </a:p>
                  </a:txBody>
                  <a:tcPr marL="0" marR="0" marT="60960" marB="0" anchor="ctr"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32%</a:t>
                      </a:r>
                    </a:p>
                  </a:txBody>
                  <a:tcPr marL="0" marR="0" marT="609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32%</a:t>
                      </a:r>
                    </a:p>
                  </a:txBody>
                  <a:tcPr marL="0" marR="0" marT="609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rgbClr val="A04210"/>
                          </a:solidFill>
                          <a:effectLst/>
                          <a:latin typeface="Arial" panose="020B0604020202020204" pitchFamily="34" charset="0"/>
                          <a:cs typeface="Arial" panose="020B0604020202020204" pitchFamily="34" charset="0"/>
                        </a:rPr>
                        <a:t>  26%</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609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326022110"/>
                  </a:ext>
                </a:extLst>
              </a:tr>
              <a:tr h="380357">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FFFFFF"/>
                          </a:solidFill>
                          <a:effectLst/>
                          <a:latin typeface="Arial" panose="020B0604020202020204" pitchFamily="34" charset="0"/>
                          <a:cs typeface="Arial" panose="020B0604020202020204" pitchFamily="34" charset="0"/>
                        </a:rPr>
                        <a:t>Pacific Islander/Hawaiian Native</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635"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a:t>
                      </a:r>
                    </a:p>
                  </a:txBody>
                  <a:tcPr marL="0" marR="0" marT="127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a:t>
                      </a:r>
                    </a:p>
                  </a:txBody>
                  <a:tcPr marL="0" marR="0" marT="127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a:t>
                      </a:r>
                    </a:p>
                  </a:txBody>
                  <a:tcPr marL="0" marR="0" marT="1270" marB="0" anchor="ctr"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a:t>
                      </a:r>
                    </a:p>
                  </a:txBody>
                  <a:tcPr marL="0" marR="0" marT="127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a:t>
                      </a:r>
                    </a:p>
                  </a:txBody>
                  <a:tcPr marL="0" marR="0" marT="127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A04210"/>
                          </a:solidFill>
                          <a:effectLst/>
                          <a:latin typeface="Arial" panose="020B0604020202020204" pitchFamily="34" charset="0"/>
                          <a:cs typeface="Arial" panose="020B0604020202020204" pitchFamily="34" charset="0"/>
                        </a:rPr>
                        <a:t>   1%</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127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973187074"/>
                  </a:ext>
                </a:extLst>
              </a:tr>
              <a:tr h="340801">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rgbClr val="FFFFFF"/>
                          </a:solidFill>
                          <a:effectLst/>
                          <a:latin typeface="Arial" panose="020B0604020202020204" pitchFamily="34" charset="0"/>
                          <a:cs typeface="Arial" panose="020B0604020202020204" pitchFamily="34" charset="0"/>
                        </a:rPr>
                        <a:t>White</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6096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37%</a:t>
                      </a:r>
                    </a:p>
                  </a:txBody>
                  <a:tcPr marL="0" marR="0" marT="6096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32%</a:t>
                      </a:r>
                    </a:p>
                  </a:txBody>
                  <a:tcPr marL="0" marR="0" marT="6096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37%</a:t>
                      </a:r>
                    </a:p>
                  </a:txBody>
                  <a:tcPr marL="0" marR="0" marT="60960" marB="0" anchor="ctr"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30%</a:t>
                      </a:r>
                    </a:p>
                  </a:txBody>
                  <a:tcPr marL="0" marR="0" marT="609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31%</a:t>
                      </a:r>
                    </a:p>
                  </a:txBody>
                  <a:tcPr marL="0" marR="0" marT="609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marL="1301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30175"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rgbClr val="A04210"/>
                          </a:solidFill>
                          <a:effectLst/>
                          <a:latin typeface="Arial" panose="020B0604020202020204" pitchFamily="34" charset="0"/>
                          <a:cs typeface="Arial" panose="020B0604020202020204" pitchFamily="34" charset="0"/>
                        </a:rPr>
                        <a:t>37%</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609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548465923"/>
                  </a:ext>
                </a:extLst>
              </a:tr>
              <a:tr h="340800">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rgbClr val="FFFFFF"/>
                          </a:solidFill>
                          <a:effectLst/>
                          <a:latin typeface="Arial" panose="020B0604020202020204" pitchFamily="34" charset="0"/>
                          <a:cs typeface="Arial" panose="020B0604020202020204" pitchFamily="34" charset="0"/>
                        </a:rPr>
                        <a:t>Multi-Ethnicity</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6096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5%</a:t>
                      </a:r>
                    </a:p>
                  </a:txBody>
                  <a:tcPr marL="0" marR="0" marT="6096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a:t>
                      </a:r>
                    </a:p>
                  </a:txBody>
                  <a:tcPr marL="0" marR="0" marT="6096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5%</a:t>
                      </a:r>
                    </a:p>
                  </a:txBody>
                  <a:tcPr marL="0" marR="0" marT="60960" marB="0" anchor="ctr"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7%</a:t>
                      </a:r>
                    </a:p>
                  </a:txBody>
                  <a:tcPr marL="0" marR="0" marT="609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5%</a:t>
                      </a:r>
                    </a:p>
                  </a:txBody>
                  <a:tcPr marL="0" marR="0" marT="609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marL="17621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76213"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rgbClr val="A04210"/>
                          </a:solidFill>
                          <a:effectLst/>
                          <a:latin typeface="Arial" panose="020B0604020202020204" pitchFamily="34" charset="0"/>
                          <a:cs typeface="Arial" panose="020B0604020202020204" pitchFamily="34" charset="0"/>
                        </a:rPr>
                        <a:t>5%</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609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3231891365"/>
                  </a:ext>
                </a:extLst>
              </a:tr>
              <a:tr h="351128">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rgbClr val="FFFFFF"/>
                          </a:solidFill>
                          <a:effectLst/>
                          <a:latin typeface="Arial" panose="020B0604020202020204" pitchFamily="34" charset="0"/>
                          <a:cs typeface="Arial" panose="020B0604020202020204" pitchFamily="34" charset="0"/>
                        </a:rPr>
                        <a:t>Unknown</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6096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marL="0" marR="0" marT="6096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marL="0" marR="0" marT="6096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marL="0" marR="0" marT="60960" marB="0" anchor="ctr"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marL="0" marR="0" marT="609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5%</a:t>
                      </a:r>
                    </a:p>
                  </a:txBody>
                  <a:tcPr marL="0" marR="0" marT="609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marL="17621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76213"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rgbClr val="A04210"/>
                          </a:solidFill>
                          <a:effectLst/>
                          <a:latin typeface="Arial" panose="020B0604020202020204" pitchFamily="34" charset="0"/>
                          <a:cs typeface="Arial" panose="020B0604020202020204" pitchFamily="34" charset="0"/>
                        </a:rPr>
                        <a:t>3%</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609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3163717094"/>
                  </a:ext>
                </a:extLst>
              </a:tr>
              <a:tr h="318941">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rgbClr val="FFFFFF"/>
                          </a:solidFill>
                          <a:effectLst/>
                          <a:latin typeface="Arial" panose="020B0604020202020204" pitchFamily="34" charset="0"/>
                          <a:cs typeface="Arial" panose="020B0604020202020204" pitchFamily="34" charset="0"/>
                        </a:rPr>
                        <a:t>Total</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6096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100%</a:t>
                      </a:r>
                    </a:p>
                  </a:txBody>
                  <a:tcPr marL="0" marR="0" marT="6096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100%</a:t>
                      </a:r>
                    </a:p>
                  </a:txBody>
                  <a:tcPr marL="0" marR="0" marT="6096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100%</a:t>
                      </a:r>
                    </a:p>
                  </a:txBody>
                  <a:tcPr marL="0" marR="0" marT="60960" marB="0" anchor="ctr"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100%</a:t>
                      </a:r>
                    </a:p>
                  </a:txBody>
                  <a:tcPr marL="0" marR="0" marT="609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100%</a:t>
                      </a:r>
                    </a:p>
                  </a:txBody>
                  <a:tcPr marL="0" marR="0" marT="609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rgbClr val="A04210"/>
                          </a:solidFill>
                          <a:effectLst/>
                          <a:latin typeface="Arial" panose="020B0604020202020204" pitchFamily="34" charset="0"/>
                          <a:cs typeface="Arial" panose="020B0604020202020204" pitchFamily="34" charset="0"/>
                        </a:rPr>
                        <a:t>100%</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609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009766014"/>
                  </a:ext>
                </a:extLst>
              </a:tr>
            </a:tbl>
          </a:graphicData>
        </a:graphic>
      </p:graphicFrame>
      <p:sp>
        <p:nvSpPr>
          <p:cNvPr id="5" name="Slide Number Placeholder 4">
            <a:extLst>
              <a:ext uri="{FF2B5EF4-FFF2-40B4-BE49-F238E27FC236}">
                <a16:creationId xmlns:a16="http://schemas.microsoft.com/office/drawing/2014/main" id="{2F27BECA-B0B1-DB47-8ED6-A88C73C0EB0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E0A226-D696-6347-98C5-4ECD9707C98F}"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graphicFrame>
        <p:nvGraphicFramePr>
          <p:cNvPr id="8" name="object 2">
            <a:extLst>
              <a:ext uri="{FF2B5EF4-FFF2-40B4-BE49-F238E27FC236}">
                <a16:creationId xmlns:a16="http://schemas.microsoft.com/office/drawing/2014/main" id="{64C43CD2-0E60-6313-4195-F695C2231340}"/>
              </a:ext>
            </a:extLst>
          </p:cNvPr>
          <p:cNvGraphicFramePr>
            <a:graphicFrameLocks noGrp="1"/>
          </p:cNvGraphicFramePr>
          <p:nvPr>
            <p:ph sz="quarter" idx="4"/>
            <p:extLst>
              <p:ext uri="{D42A27DB-BD31-4B8C-83A1-F6EECF244321}">
                <p14:modId xmlns:p14="http://schemas.microsoft.com/office/powerpoint/2010/main" val="2622174329"/>
              </p:ext>
            </p:extLst>
          </p:nvPr>
        </p:nvGraphicFramePr>
        <p:xfrm>
          <a:off x="7843706" y="1425185"/>
          <a:ext cx="3479987" cy="1847605"/>
        </p:xfrm>
        <a:graphic>
          <a:graphicData uri="http://schemas.openxmlformats.org/drawingml/2006/table">
            <a:tbl>
              <a:tblPr/>
              <a:tblGrid>
                <a:gridCol w="1962541">
                  <a:extLst>
                    <a:ext uri="{9D8B030D-6E8A-4147-A177-3AD203B41FA5}">
                      <a16:colId xmlns:a16="http://schemas.microsoft.com/office/drawing/2014/main" val="3245759683"/>
                    </a:ext>
                  </a:extLst>
                </a:gridCol>
                <a:gridCol w="1517446">
                  <a:extLst>
                    <a:ext uri="{9D8B030D-6E8A-4147-A177-3AD203B41FA5}">
                      <a16:colId xmlns:a16="http://schemas.microsoft.com/office/drawing/2014/main" val="1517712219"/>
                    </a:ext>
                  </a:extLst>
                </a:gridCol>
              </a:tblGrid>
              <a:tr h="503308">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l" defTabSz="914400" rtl="0" eaLnBrk="1" fontAlgn="base" latinLnBrk="0" hangingPunct="1">
                        <a:lnSpc>
                          <a:spcPts val="2838"/>
                        </a:lnSpc>
                        <a:spcBef>
                          <a:spcPts val="988"/>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Gender*</a:t>
                      </a:r>
                    </a:p>
                  </a:txBody>
                  <a:tcPr marL="0" marR="0" marT="12509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2838"/>
                        </a:lnSpc>
                        <a:spcBef>
                          <a:spcPts val="988"/>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Percent</a:t>
                      </a:r>
                    </a:p>
                  </a:txBody>
                  <a:tcPr marL="0" marR="0" marT="12509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012700669"/>
                  </a:ext>
                </a:extLst>
              </a:tr>
              <a:tr h="448635">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l" defTabSz="914400" rtl="0" eaLnBrk="1" fontAlgn="base" latinLnBrk="0" hangingPunct="1">
                        <a:lnSpc>
                          <a:spcPts val="2875"/>
                        </a:lnSpc>
                        <a:spcBef>
                          <a:spcPts val="513"/>
                        </a:spcBef>
                        <a:spcAft>
                          <a:spcPct val="0"/>
                        </a:spcAft>
                        <a:buClrTx/>
                        <a:buSzTx/>
                        <a:buFontTx/>
                        <a:buNone/>
                        <a:tabLst/>
                      </a:pPr>
                      <a:r>
                        <a:rPr kumimoji="0" lang="en-US" altLang="en-US" sz="2400" b="0" i="0" u="none" strike="noStrike" cap="none" normalizeH="0" baseline="0">
                          <a:ln>
                            <a:noFill/>
                          </a:ln>
                          <a:solidFill>
                            <a:srgbClr val="C00000"/>
                          </a:solidFill>
                          <a:effectLst/>
                          <a:latin typeface="Arial" panose="020B0604020202020204" pitchFamily="34" charset="0"/>
                          <a:cs typeface="Arial" panose="020B0604020202020204" pitchFamily="34" charset="0"/>
                        </a:rPr>
                        <a:t>Female</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64769"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2838"/>
                        </a:lnSpc>
                        <a:spcBef>
                          <a:spcPts val="550"/>
                        </a:spcBef>
                        <a:spcAft>
                          <a:spcPct val="0"/>
                        </a:spcAft>
                        <a:buClrTx/>
                        <a:buSzTx/>
                        <a:buFontTx/>
                        <a:buNone/>
                        <a:tabLst/>
                      </a:pPr>
                      <a:r>
                        <a:rPr kumimoji="0" lang="en-US" altLang="en-US" sz="2400" b="0" i="0" u="none" strike="noStrike" cap="none" normalizeH="0" baseline="0" dirty="0">
                          <a:ln>
                            <a:noFill/>
                          </a:ln>
                          <a:solidFill>
                            <a:srgbClr val="C00000"/>
                          </a:solidFill>
                          <a:effectLst/>
                          <a:latin typeface="Arial" panose="020B0604020202020204" pitchFamily="34" charset="0"/>
                          <a:cs typeface="Arial" panose="020B0604020202020204" pitchFamily="34" charset="0"/>
                        </a:rPr>
                        <a:t>66%</a:t>
                      </a: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6985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533626332"/>
                  </a:ext>
                </a:extLst>
              </a:tr>
              <a:tr h="447027">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l" defTabSz="914400" rtl="0" eaLnBrk="1" fontAlgn="base" latinLnBrk="0" hangingPunct="1">
                        <a:lnSpc>
                          <a:spcPts val="2875"/>
                        </a:lnSpc>
                        <a:spcBef>
                          <a:spcPts val="513"/>
                        </a:spcBef>
                        <a:spcAft>
                          <a:spcPct val="0"/>
                        </a:spcAft>
                        <a:buClrTx/>
                        <a:buSzTx/>
                        <a:buFontTx/>
                        <a:buNone/>
                        <a:tabLst/>
                      </a:pPr>
                      <a:r>
                        <a:rPr kumimoji="0" lang="en-US" altLang="en-US" sz="2400" b="0" i="0" u="none" strike="noStrike" cap="none" normalizeH="0" baseline="0" dirty="0">
                          <a:ln>
                            <a:noFill/>
                          </a:ln>
                          <a:solidFill>
                            <a:srgbClr val="C00000"/>
                          </a:solidFill>
                          <a:effectLst/>
                          <a:latin typeface="Arial" panose="020B0604020202020204" pitchFamily="34" charset="0"/>
                          <a:cs typeface="Arial" panose="020B0604020202020204" pitchFamily="34" charset="0"/>
                        </a:rPr>
                        <a:t>Male</a:t>
                      </a: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64769"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2825"/>
                        </a:lnSpc>
                        <a:spcBef>
                          <a:spcPts val="550"/>
                        </a:spcBef>
                        <a:spcAft>
                          <a:spcPct val="0"/>
                        </a:spcAft>
                        <a:buClrTx/>
                        <a:buSzTx/>
                        <a:buFontTx/>
                        <a:buNone/>
                        <a:tabLst/>
                      </a:pPr>
                      <a:r>
                        <a:rPr kumimoji="0" lang="en-US" altLang="en-US" sz="2400" b="0" i="0" u="none" strike="noStrike" cap="none" normalizeH="0" baseline="0">
                          <a:ln>
                            <a:noFill/>
                          </a:ln>
                          <a:solidFill>
                            <a:srgbClr val="C00000"/>
                          </a:solidFill>
                          <a:effectLst/>
                          <a:latin typeface="Arial" panose="020B0604020202020204" pitchFamily="34" charset="0"/>
                          <a:cs typeface="Arial" panose="020B0604020202020204" pitchFamily="34" charset="0"/>
                        </a:rPr>
                        <a:t>33%</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6985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2893679137"/>
                  </a:ext>
                </a:extLst>
              </a:tr>
              <a:tr h="448635">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l" defTabSz="914400" rtl="0" eaLnBrk="1" fontAlgn="base" latinLnBrk="0" hangingPunct="1">
                        <a:lnSpc>
                          <a:spcPct val="100000"/>
                        </a:lnSpc>
                        <a:spcBef>
                          <a:spcPts val="450"/>
                        </a:spcBef>
                        <a:spcAft>
                          <a:spcPct val="0"/>
                        </a:spcAft>
                        <a:buClrTx/>
                        <a:buSzTx/>
                        <a:buFontTx/>
                        <a:buNone/>
                        <a:tabLst/>
                      </a:pPr>
                      <a:r>
                        <a:rPr kumimoji="0" lang="en-US" altLang="en-US" sz="2400" b="0" i="0" u="none" strike="noStrike" cap="none" normalizeH="0" baseline="0">
                          <a:ln>
                            <a:noFill/>
                          </a:ln>
                          <a:solidFill>
                            <a:srgbClr val="C00000"/>
                          </a:solidFill>
                          <a:effectLst/>
                          <a:latin typeface="Arial" panose="020B0604020202020204" pitchFamily="34" charset="0"/>
                          <a:cs typeface="Arial" panose="020B0604020202020204" pitchFamily="34" charset="0"/>
                        </a:rPr>
                        <a:t>Unknown</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5715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2825"/>
                        </a:lnSpc>
                        <a:spcBef>
                          <a:spcPts val="550"/>
                        </a:spcBef>
                        <a:spcAft>
                          <a:spcPct val="0"/>
                        </a:spcAft>
                        <a:buClrTx/>
                        <a:buSzTx/>
                        <a:buFontTx/>
                        <a:buNone/>
                        <a:tabLst/>
                      </a:pPr>
                      <a:r>
                        <a:rPr kumimoji="0" lang="en-US" altLang="en-US" sz="2400" b="0" i="0" u="none" strike="noStrike" cap="none" normalizeH="0" baseline="0" dirty="0">
                          <a:ln>
                            <a:noFill/>
                          </a:ln>
                          <a:solidFill>
                            <a:srgbClr val="C00000"/>
                          </a:solidFill>
                          <a:effectLst/>
                          <a:latin typeface="Arial" panose="020B0604020202020204" pitchFamily="34" charset="0"/>
                          <a:cs typeface="Arial" panose="020B0604020202020204" pitchFamily="34" charset="0"/>
                        </a:rPr>
                        <a:t>1%</a:t>
                      </a: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7048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881018606"/>
                  </a:ext>
                </a:extLst>
              </a:tr>
            </a:tbl>
          </a:graphicData>
        </a:graphic>
      </p:graphicFrame>
      <p:pic>
        <p:nvPicPr>
          <p:cNvPr id="9" name="Picture 8">
            <a:extLst>
              <a:ext uri="{FF2B5EF4-FFF2-40B4-BE49-F238E27FC236}">
                <a16:creationId xmlns:a16="http://schemas.microsoft.com/office/drawing/2014/main" id="{4AF238D6-7CA1-921E-8187-6640CA03CFC7}"/>
              </a:ext>
            </a:extLst>
          </p:cNvPr>
          <p:cNvPicPr>
            <a:picLocks noChangeAspect="1"/>
          </p:cNvPicPr>
          <p:nvPr/>
        </p:nvPicPr>
        <p:blipFill>
          <a:blip r:embed="rId2"/>
          <a:stretch>
            <a:fillRect/>
          </a:stretch>
        </p:blipFill>
        <p:spPr>
          <a:xfrm>
            <a:off x="7675928" y="3243129"/>
            <a:ext cx="3714878" cy="2588678"/>
          </a:xfrm>
          <a:prstGeom prst="rect">
            <a:avLst/>
          </a:prstGeom>
        </p:spPr>
      </p:pic>
      <p:sp>
        <p:nvSpPr>
          <p:cNvPr id="11" name="TextBox 10">
            <a:extLst>
              <a:ext uri="{FF2B5EF4-FFF2-40B4-BE49-F238E27FC236}">
                <a16:creationId xmlns:a16="http://schemas.microsoft.com/office/drawing/2014/main" id="{9FE34566-6563-E87C-1F9C-C31CC91D1876}"/>
              </a:ext>
            </a:extLst>
          </p:cNvPr>
          <p:cNvSpPr txBox="1"/>
          <p:nvPr/>
        </p:nvSpPr>
        <p:spPr>
          <a:xfrm>
            <a:off x="1606492" y="5820306"/>
            <a:ext cx="6170102" cy="536044"/>
          </a:xfrm>
          <a:prstGeom prst="rect">
            <a:avLst/>
          </a:prstGeom>
          <a:noFill/>
        </p:spPr>
        <p:txBody>
          <a:bodyPr wrap="square">
            <a:spAutoFit/>
          </a:bodyPr>
          <a:lstStyle/>
          <a:p>
            <a:pPr marL="0" marR="0" lvl="0" indent="0" algn="l" defTabSz="914400" rtl="0" eaLnBrk="1" fontAlgn="base" latinLnBrk="0" hangingPunct="1">
              <a:lnSpc>
                <a:spcPct val="100000"/>
              </a:lnSpc>
              <a:spcBef>
                <a:spcPts val="10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 MIS and Legislative Analyst Office; </a:t>
            </a:r>
          </a:p>
          <a:p>
            <a:pPr marL="0" marR="0" lvl="0" indent="0" algn="l" defTabSz="914400" rtl="0" eaLnBrk="1" fontAlgn="base" latinLnBrk="0" hangingPunct="1">
              <a:lnSpc>
                <a:spcPct val="100000"/>
              </a:lnSpc>
              <a:spcBef>
                <a:spcPts val="10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Statewide Employment Survey</a:t>
            </a:r>
          </a:p>
        </p:txBody>
      </p:sp>
    </p:spTree>
    <p:extLst>
      <p:ext uri="{BB962C8B-B14F-4D97-AF65-F5344CB8AC3E}">
        <p14:creationId xmlns:p14="http://schemas.microsoft.com/office/powerpoint/2010/main" val="2746560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BE0D-AE98-B44B-86DE-B4B6A94BB012}"/>
              </a:ext>
            </a:extLst>
          </p:cNvPr>
          <p:cNvSpPr>
            <a:spLocks noGrp="1"/>
          </p:cNvSpPr>
          <p:nvPr>
            <p:ph type="title"/>
          </p:nvPr>
        </p:nvSpPr>
        <p:spPr>
          <a:xfrm>
            <a:off x="1277650" y="365126"/>
            <a:ext cx="10046043" cy="775778"/>
          </a:xfrm>
        </p:spPr>
        <p:txBody>
          <a:bodyPr/>
          <a:lstStyle/>
          <a:p>
            <a:pPr algn="ctr"/>
            <a:r>
              <a:rPr kumimoji="0" lang="en-US" altLang="en-US" sz="3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Pilot Program Graduation Rates</a:t>
            </a:r>
            <a:endParaRPr lang="en-US" dirty="0"/>
          </a:p>
        </p:txBody>
      </p:sp>
      <p:sp>
        <p:nvSpPr>
          <p:cNvPr id="5" name="Slide Number Placeholder 4">
            <a:extLst>
              <a:ext uri="{FF2B5EF4-FFF2-40B4-BE49-F238E27FC236}">
                <a16:creationId xmlns:a16="http://schemas.microsoft.com/office/drawing/2014/main" id="{2F27BECA-B0B1-DB47-8ED6-A88C73C0EB0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E0A226-D696-6347-98C5-4ECD9707C98F}"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pic>
        <p:nvPicPr>
          <p:cNvPr id="13" name="Content Placeholder 12">
            <a:extLst>
              <a:ext uri="{FF2B5EF4-FFF2-40B4-BE49-F238E27FC236}">
                <a16:creationId xmlns:a16="http://schemas.microsoft.com/office/drawing/2014/main" id="{8316C10E-B54A-B91A-5CFE-C1FB99E573D5}"/>
              </a:ext>
            </a:extLst>
          </p:cNvPr>
          <p:cNvPicPr>
            <a:picLocks noGrp="1" noChangeAspect="1"/>
          </p:cNvPicPr>
          <p:nvPr>
            <p:ph sz="half" idx="2"/>
          </p:nvPr>
        </p:nvPicPr>
        <p:blipFill>
          <a:blip r:embed="rId2"/>
          <a:stretch>
            <a:fillRect/>
          </a:stretch>
        </p:blipFill>
        <p:spPr>
          <a:xfrm>
            <a:off x="2185598" y="6337394"/>
            <a:ext cx="3359187" cy="384081"/>
          </a:xfrm>
          <a:prstGeom prst="rect">
            <a:avLst/>
          </a:prstGeom>
        </p:spPr>
      </p:pic>
      <p:pic>
        <p:nvPicPr>
          <p:cNvPr id="12" name="Picture 11">
            <a:extLst>
              <a:ext uri="{FF2B5EF4-FFF2-40B4-BE49-F238E27FC236}">
                <a16:creationId xmlns:a16="http://schemas.microsoft.com/office/drawing/2014/main" id="{6FF8E830-DDDE-D406-1262-CE7F7EDF799D}"/>
              </a:ext>
            </a:extLst>
          </p:cNvPr>
          <p:cNvPicPr>
            <a:picLocks noChangeAspect="1"/>
          </p:cNvPicPr>
          <p:nvPr/>
        </p:nvPicPr>
        <p:blipFill>
          <a:blip r:embed="rId3"/>
          <a:stretch>
            <a:fillRect/>
          </a:stretch>
        </p:blipFill>
        <p:spPr>
          <a:xfrm>
            <a:off x="3557471" y="1289563"/>
            <a:ext cx="5486400" cy="4899172"/>
          </a:xfrm>
          <a:prstGeom prst="rect">
            <a:avLst/>
          </a:prstGeom>
        </p:spPr>
      </p:pic>
    </p:spTree>
    <p:extLst>
      <p:ext uri="{BB962C8B-B14F-4D97-AF65-F5344CB8AC3E}">
        <p14:creationId xmlns:p14="http://schemas.microsoft.com/office/powerpoint/2010/main" val="388316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80C4-61CD-1E48-92B2-6A40C084D63F}"/>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Student Perceptions of the Bachelor’s Program</a:t>
            </a:r>
            <a:endParaRPr lang="en-US" dirty="0"/>
          </a:p>
        </p:txBody>
      </p:sp>
      <p:sp>
        <p:nvSpPr>
          <p:cNvPr id="3" name="Content Placeholder 2">
            <a:extLst>
              <a:ext uri="{FF2B5EF4-FFF2-40B4-BE49-F238E27FC236}">
                <a16:creationId xmlns:a16="http://schemas.microsoft.com/office/drawing/2014/main" id="{AAE674B3-8AF9-B740-AE85-EB971AECC1B2}"/>
              </a:ext>
            </a:extLst>
          </p:cNvPr>
          <p:cNvSpPr>
            <a:spLocks noGrp="1"/>
          </p:cNvSpPr>
          <p:nvPr>
            <p:ph sz="half" idx="1"/>
          </p:nvPr>
        </p:nvSpPr>
        <p:spPr/>
        <p:txBody>
          <a:bodyPr/>
          <a:lstStyle/>
          <a:p>
            <a:pPr>
              <a:lnSpc>
                <a:spcPct val="92000"/>
              </a:lnSpc>
              <a:spcBef>
                <a:spcPts val="500"/>
              </a:spcBef>
              <a:buFontTx/>
              <a:buChar char="•"/>
            </a:pPr>
            <a:r>
              <a:rPr lang="en-US" altLang="en-US" sz="3600" dirty="0">
                <a:solidFill>
                  <a:srgbClr val="0070C0"/>
                </a:solidFill>
                <a:latin typeface="Palatino Linotype" panose="02040502050505030304" pitchFamily="18" charset="0"/>
                <a:cs typeface="Arial" panose="020B0604020202020204" pitchFamily="34" charset="0"/>
              </a:rPr>
              <a:t>51% </a:t>
            </a:r>
            <a:r>
              <a:rPr lang="en-US" altLang="en-US" dirty="0">
                <a:solidFill>
                  <a:srgbClr val="000000"/>
                </a:solidFill>
                <a:latin typeface="Palatino Linotype" panose="02040502050505030304" pitchFamily="18" charset="0"/>
                <a:cs typeface="Arial" panose="020B0604020202020204" pitchFamily="34" charset="0"/>
              </a:rPr>
              <a:t>said they would not have pursued a Bachelor’s degree otherwise</a:t>
            </a:r>
          </a:p>
          <a:p>
            <a:pPr>
              <a:spcBef>
                <a:spcPts val="38"/>
              </a:spcBef>
              <a:buClr>
                <a:srgbClr val="0070C0"/>
              </a:buClr>
            </a:pPr>
            <a:endParaRPr lang="en-US" altLang="en-US" dirty="0">
              <a:solidFill>
                <a:srgbClr val="000000"/>
              </a:solidFill>
              <a:latin typeface="Palatino Linotype" panose="02040502050505030304" pitchFamily="18" charset="0"/>
              <a:cs typeface="Arial" panose="020B0604020202020204" pitchFamily="34" charset="0"/>
            </a:endParaRPr>
          </a:p>
          <a:p>
            <a:pPr>
              <a:lnSpc>
                <a:spcPct val="91000"/>
              </a:lnSpc>
              <a:buFontTx/>
              <a:buChar char="•"/>
            </a:pPr>
            <a:r>
              <a:rPr lang="en-US" altLang="en-US" sz="3600" dirty="0">
                <a:solidFill>
                  <a:srgbClr val="0070C0"/>
                </a:solidFill>
                <a:latin typeface="Palatino Linotype" panose="02040502050505030304" pitchFamily="18" charset="0"/>
                <a:cs typeface="Arial" panose="020B0604020202020204" pitchFamily="34" charset="0"/>
              </a:rPr>
              <a:t>87% </a:t>
            </a:r>
            <a:r>
              <a:rPr lang="en-US" altLang="en-US" dirty="0">
                <a:solidFill>
                  <a:srgbClr val="000000"/>
                </a:solidFill>
                <a:latin typeface="Palatino Linotype" panose="02040502050505030304" pitchFamily="18" charset="0"/>
                <a:cs typeface="Arial" panose="020B0604020202020204" pitchFamily="34" charset="0"/>
              </a:rPr>
              <a:t>agreed that the value of the program worth the tuition cost, and the tuition cost was affordable</a:t>
            </a:r>
          </a:p>
          <a:p>
            <a:pPr>
              <a:buClr>
                <a:srgbClr val="0070C0"/>
              </a:buClr>
            </a:pPr>
            <a:endParaRPr lang="en-US" altLang="en-US" dirty="0">
              <a:solidFill>
                <a:srgbClr val="000000"/>
              </a:solidFill>
              <a:latin typeface="Palatino Linotype" panose="02040502050505030304" pitchFamily="18" charset="0"/>
              <a:cs typeface="Arial" panose="020B0604020202020204" pitchFamily="34" charset="0"/>
            </a:endParaRPr>
          </a:p>
          <a:p>
            <a:pPr>
              <a:lnSpc>
                <a:spcPct val="92000"/>
              </a:lnSpc>
              <a:buFontTx/>
              <a:buChar char="•"/>
            </a:pPr>
            <a:r>
              <a:rPr lang="en-US" altLang="en-US" sz="3600" dirty="0">
                <a:solidFill>
                  <a:srgbClr val="0070C0"/>
                </a:solidFill>
                <a:latin typeface="Palatino Linotype" panose="02040502050505030304" pitchFamily="18" charset="0"/>
                <a:cs typeface="Arial" panose="020B0604020202020204" pitchFamily="34" charset="0"/>
              </a:rPr>
              <a:t>92% </a:t>
            </a:r>
            <a:r>
              <a:rPr lang="en-US" altLang="en-US" dirty="0">
                <a:solidFill>
                  <a:srgbClr val="000000"/>
                </a:solidFill>
                <a:latin typeface="Palatino Linotype" panose="02040502050505030304" pitchFamily="18" charset="0"/>
                <a:cs typeface="Arial" panose="020B0604020202020204" pitchFamily="34" charset="0"/>
              </a:rPr>
              <a:t>agreed that community college should continue offering Bachelor’s degrees</a:t>
            </a:r>
          </a:p>
          <a:p>
            <a:endParaRPr lang="en-US" dirty="0">
              <a:latin typeface="Palatino Linotype" panose="02040502050505030304" pitchFamily="18" charset="0"/>
            </a:endParaRPr>
          </a:p>
          <a:p>
            <a:r>
              <a:rPr lang="en-US" sz="1600" kern="0" spc="-60" dirty="0">
                <a:solidFill>
                  <a:sysClr val="windowText" lastClr="000000"/>
                </a:solidFill>
                <a:latin typeface="Palatino Linotype" panose="02040502050505030304" pitchFamily="18" charset="0"/>
                <a:cs typeface="Arial"/>
              </a:rPr>
              <a:t>Source:</a:t>
            </a:r>
            <a:r>
              <a:rPr lang="en-US" sz="1600" kern="0" spc="-20" dirty="0">
                <a:solidFill>
                  <a:sysClr val="windowText" lastClr="000000"/>
                </a:solidFill>
                <a:latin typeface="Palatino Linotype" panose="02040502050505030304" pitchFamily="18" charset="0"/>
                <a:cs typeface="Arial"/>
              </a:rPr>
              <a:t> </a:t>
            </a:r>
            <a:r>
              <a:rPr lang="en-US" sz="1600" kern="0" spc="-45" dirty="0">
                <a:solidFill>
                  <a:sysClr val="windowText" lastClr="000000"/>
                </a:solidFill>
                <a:latin typeface="Palatino Linotype" panose="02040502050505030304" pitchFamily="18" charset="0"/>
                <a:cs typeface="Arial"/>
              </a:rPr>
              <a:t>Statewide </a:t>
            </a:r>
            <a:r>
              <a:rPr lang="en-US" sz="1600" kern="0" spc="-55" dirty="0">
                <a:solidFill>
                  <a:sysClr val="windowText" lastClr="000000"/>
                </a:solidFill>
                <a:latin typeface="Palatino Linotype" panose="02040502050505030304" pitchFamily="18" charset="0"/>
                <a:cs typeface="Arial"/>
              </a:rPr>
              <a:t>Employment</a:t>
            </a:r>
            <a:r>
              <a:rPr lang="en-US" sz="1600" kern="0" spc="-40" dirty="0">
                <a:solidFill>
                  <a:sysClr val="windowText" lastClr="000000"/>
                </a:solidFill>
                <a:latin typeface="Palatino Linotype" panose="02040502050505030304" pitchFamily="18" charset="0"/>
                <a:cs typeface="Arial"/>
              </a:rPr>
              <a:t> </a:t>
            </a:r>
            <a:r>
              <a:rPr lang="en-US" sz="1600" kern="0" spc="-45" dirty="0">
                <a:solidFill>
                  <a:sysClr val="windowText" lastClr="000000"/>
                </a:solidFill>
                <a:latin typeface="Palatino Linotype" panose="02040502050505030304" pitchFamily="18" charset="0"/>
                <a:cs typeface="Arial"/>
              </a:rPr>
              <a:t>Survey</a:t>
            </a:r>
            <a:endParaRPr lang="en-US" sz="1600" kern="0" dirty="0">
              <a:solidFill>
                <a:sysClr val="windowText" lastClr="000000"/>
              </a:solidFill>
              <a:latin typeface="Palatino Linotype" panose="02040502050505030304" pitchFamily="18" charset="0"/>
              <a:cs typeface="Arial"/>
            </a:endParaRPr>
          </a:p>
          <a:p>
            <a:endParaRPr lang="en-US" sz="1600" dirty="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628EEA10-323E-F94C-9069-CDC17027DBE9}"/>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DDD070-D08E-4B40-B4AC-DB5751E9D83C}" type="slidenum">
              <a:rPr kumimoji="0" lang="en-US" altLang="en-US" sz="1200" b="0" i="0" u="none" strike="noStrike" kern="1200" cap="none" spc="0" normalizeH="0" baseline="0" noProof="0" smtClean="0">
                <a:ln>
                  <a:noFill/>
                </a:ln>
                <a:solidFill>
                  <a:srgbClr val="7F7F7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9070858"/>
      </p:ext>
    </p:extLst>
  </p:cSld>
  <p:clrMapOvr>
    <a:masterClrMapping/>
  </p:clrMapOvr>
</p:sld>
</file>

<file path=ppt/theme/theme1.xml><?xml version="1.0" encoding="utf-8"?>
<a:theme xmlns:a="http://schemas.openxmlformats.org/drawingml/2006/main" name="ASCCC Curriculum Inst. 2020 Theme">
  <a:themeElements>
    <a:clrScheme name="ASCCC CNEI 2022">
      <a:dk1>
        <a:srgbClr val="005595"/>
      </a:dk1>
      <a:lt1>
        <a:srgbClr val="FFFFFF"/>
      </a:lt1>
      <a:dk2>
        <a:srgbClr val="3871C7"/>
      </a:dk2>
      <a:lt2>
        <a:srgbClr val="D8E9F0"/>
      </a:lt2>
      <a:accent1>
        <a:srgbClr val="B12000"/>
      </a:accent1>
      <a:accent2>
        <a:srgbClr val="A07DBB"/>
      </a:accent2>
      <a:accent3>
        <a:srgbClr val="658AD3"/>
      </a:accent3>
      <a:accent4>
        <a:srgbClr val="C26179"/>
      </a:accent4>
      <a:accent5>
        <a:srgbClr val="ED887B"/>
      </a:accent5>
      <a:accent6>
        <a:srgbClr val="EEC983"/>
      </a:accent6>
      <a:hlink>
        <a:srgbClr val="005B95"/>
      </a:hlink>
      <a:folHlink>
        <a:srgbClr val="00559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TFI 2022 ppt template 1" id="{1ED9A372-3BE9-2C4F-933E-0D4543663B47}" vid="{13F77577-E93A-424B-821A-CA7A56DE0CEB}"/>
    </a:ext>
  </a:extLst>
</a:theme>
</file>

<file path=ppt/theme/theme2.xml><?xml version="1.0" encoding="utf-8"?>
<a:theme xmlns:a="http://schemas.openxmlformats.org/drawingml/2006/main" name="1_ASCCC Curriculum Inst. 2020 Theme">
  <a:themeElements>
    <a:clrScheme name="ASCCC CNEI 2022">
      <a:dk1>
        <a:srgbClr val="005595"/>
      </a:dk1>
      <a:lt1>
        <a:srgbClr val="FFFFFF"/>
      </a:lt1>
      <a:dk2>
        <a:srgbClr val="3871C7"/>
      </a:dk2>
      <a:lt2>
        <a:srgbClr val="D8E9F0"/>
      </a:lt2>
      <a:accent1>
        <a:srgbClr val="B12000"/>
      </a:accent1>
      <a:accent2>
        <a:srgbClr val="A07DBB"/>
      </a:accent2>
      <a:accent3>
        <a:srgbClr val="658AD3"/>
      </a:accent3>
      <a:accent4>
        <a:srgbClr val="C26179"/>
      </a:accent4>
      <a:accent5>
        <a:srgbClr val="ED887B"/>
      </a:accent5>
      <a:accent6>
        <a:srgbClr val="EEC983"/>
      </a:accent6>
      <a:hlink>
        <a:srgbClr val="005B95"/>
      </a:hlink>
      <a:folHlink>
        <a:srgbClr val="00559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TFI 2022 ppt template 1" id="{1ED9A372-3BE9-2C4F-933E-0D4543663B47}" vid="{13F77577-E93A-424B-821A-CA7A56DE0C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PTFI 2022 ppt template 1</Template>
  <TotalTime>146</TotalTime>
  <Words>1467</Words>
  <Application>Microsoft Office PowerPoint</Application>
  <PresentationFormat>Widescreen</PresentationFormat>
  <Paragraphs>263</Paragraphs>
  <Slides>24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Palatino</vt:lpstr>
      <vt:lpstr>Palatino Linotype</vt:lpstr>
      <vt:lpstr>ASCCC Curriculum Inst. 2020 Theme</vt:lpstr>
      <vt:lpstr>1_ASCCC Curriculum Inst. 2020 Theme</vt:lpstr>
      <vt:lpstr>Rethinking Marketing Strategies for Recruitment to  a Broader Diverse Spectrum of Students  Juan Arzola, ASCCC CTE LC Chair and At-Large Representative Sharon Sampson, ASCCC CTE LC Member and Professor (Administrative Justice)</vt:lpstr>
      <vt:lpstr>Breakout Description</vt:lpstr>
      <vt:lpstr>The Desire for Baccalaureate Programs in California Is Not New…</vt:lpstr>
      <vt:lpstr>Nor Are We Alone…All of These States Currently Have CC Baccalaureate Programs</vt:lpstr>
      <vt:lpstr>Some Quick Background Information – SB 850 (Block, 2014) </vt:lpstr>
      <vt:lpstr>15 Colleges Approved for the Pilot </vt:lpstr>
      <vt:lpstr>Student Demographics for Pilot Cohorts…</vt:lpstr>
      <vt:lpstr>Pilot Program Graduation Rates</vt:lpstr>
      <vt:lpstr>Student Perceptions of the Bachelor’s Program</vt:lpstr>
      <vt:lpstr>Cost Calculations</vt:lpstr>
      <vt:lpstr>Loan and Employment Outcomes</vt:lpstr>
      <vt:lpstr>New Legislation – AB 927 (Medina, 2021)</vt:lpstr>
      <vt:lpstr>First Submissions due by 15 January 2022: Approved Programs to be Announced No Later than 31 May 2022</vt:lpstr>
      <vt:lpstr>Benefits for Offering CCBs</vt:lpstr>
      <vt:lpstr>Student Perspective for Pursuing a CCB</vt:lpstr>
      <vt:lpstr>CCBs through an Equity Lens</vt:lpstr>
      <vt:lpstr>Dominant Marketing Framework</vt:lpstr>
      <vt:lpstr>CCBs Intentional Marketing Strategies that Center Race/Ethnicity, Gender, and Gender Identity?</vt:lpstr>
      <vt:lpstr>PowerPoint Presentation</vt:lpstr>
      <vt:lpstr>PowerPoint Presentation</vt:lpstr>
      <vt:lpstr>PowerPoint Presentation</vt:lpstr>
      <vt:lpstr>PowerPoint Presentation</vt:lpstr>
      <vt:lpstr>PowerPoint Presentation</vt:lpstr>
      <vt:lpstr>Thank You!</vt:lpstr>
    </vt:vector>
  </TitlesOfParts>
  <Company>College of the Sequoias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Marketing Strategies for Recruitment to  a Broader Diverse Spectrum of Students  Juan Arzola, ASCCC CTE LC Chair and At-Large Representative Sharon Sampson, ASCCC CTE LC Member and Professor (Administrative Justice)</dc:title>
  <dc:creator>Juan Arzola</dc:creator>
  <cp:lastModifiedBy>Juan Arzola</cp:lastModifiedBy>
  <cp:revision>1</cp:revision>
  <cp:lastPrinted>2020-11-24T19:39:26Z</cp:lastPrinted>
  <dcterms:created xsi:type="dcterms:W3CDTF">2022-05-11T14:35:15Z</dcterms:created>
  <dcterms:modified xsi:type="dcterms:W3CDTF">2022-05-13T06:01:53Z</dcterms:modified>
</cp:coreProperties>
</file>