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67" r:id="rId4"/>
    <p:sldId id="268" r:id="rId5"/>
    <p:sldId id="280" r:id="rId6"/>
    <p:sldId id="281" r:id="rId7"/>
    <p:sldId id="282" r:id="rId8"/>
    <p:sldId id="283" r:id="rId9"/>
    <p:sldId id="279" r:id="rId10"/>
    <p:sldId id="258" r:id="rId11"/>
    <p:sldId id="273" r:id="rId12"/>
    <p:sldId id="259" r:id="rId13"/>
    <p:sldId id="269" r:id="rId14"/>
    <p:sldId id="284" r:id="rId15"/>
    <p:sldId id="285" r:id="rId16"/>
    <p:sldId id="286" r:id="rId17"/>
    <p:sldId id="287" r:id="rId18"/>
    <p:sldId id="274" r:id="rId19"/>
    <p:sldId id="275" r:id="rId20"/>
    <p:sldId id="276" r:id="rId21"/>
    <p:sldId id="277" r:id="rId22"/>
    <p:sldId id="272" r:id="rId23"/>
    <p:sldId id="270" r:id="rId24"/>
    <p:sldId id="266" r:id="rId25"/>
    <p:sldId id="27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6" autoAdjust="0"/>
    <p:restoredTop sz="96404" autoAdjust="0"/>
  </p:normalViewPr>
  <p:slideViewPr>
    <p:cSldViewPr snapToGrid="0">
      <p:cViewPr varScale="1">
        <p:scale>
          <a:sx n="85" d="100"/>
          <a:sy n="85" d="100"/>
        </p:scale>
        <p:origin x="176" y="37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2FD96-608B-4114-9D96-846D7EDC8B17}"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04C79B8B-479F-4231-B091-CD3D8CA3F904}">
      <dgm:prSet phldrT="[Text]"/>
      <dgm:spPr/>
      <dgm:t>
        <a:bodyPr/>
        <a:lstStyle/>
        <a:p>
          <a:r>
            <a:rPr lang="en-US" dirty="0"/>
            <a:t>CWE</a:t>
          </a:r>
        </a:p>
      </dgm:t>
    </dgm:pt>
    <dgm:pt modelId="{02D4328E-F3E3-47B0-BA7C-B2505E6E1818}" type="parTrans" cxnId="{3D9A34EE-35A5-4354-BB17-BE560A278F10}">
      <dgm:prSet/>
      <dgm:spPr/>
      <dgm:t>
        <a:bodyPr/>
        <a:lstStyle/>
        <a:p>
          <a:endParaRPr lang="en-US"/>
        </a:p>
      </dgm:t>
    </dgm:pt>
    <dgm:pt modelId="{BF5BF5FE-C991-4DD4-AD54-65C2AC86DBBD}" type="sibTrans" cxnId="{3D9A34EE-35A5-4354-BB17-BE560A278F10}">
      <dgm:prSet/>
      <dgm:spPr/>
      <dgm:t>
        <a:bodyPr/>
        <a:lstStyle/>
        <a:p>
          <a:endParaRPr lang="en-US"/>
        </a:p>
      </dgm:t>
    </dgm:pt>
    <dgm:pt modelId="{59AF3887-E94F-4936-AEAB-383B56486ADE}">
      <dgm:prSet phldrT="[Text]"/>
      <dgm:spPr/>
      <dgm:t>
        <a:bodyPr/>
        <a:lstStyle/>
        <a:p>
          <a:r>
            <a:rPr lang="en-US" dirty="0"/>
            <a:t>Develop plan</a:t>
          </a:r>
        </a:p>
      </dgm:t>
    </dgm:pt>
    <dgm:pt modelId="{143650D5-CA53-453D-B7B5-346AE03E4CD8}" type="parTrans" cxnId="{B226FDB3-7D42-4519-8168-2F92D38FD794}">
      <dgm:prSet/>
      <dgm:spPr/>
      <dgm:t>
        <a:bodyPr/>
        <a:lstStyle/>
        <a:p>
          <a:endParaRPr lang="en-US"/>
        </a:p>
      </dgm:t>
    </dgm:pt>
    <dgm:pt modelId="{85CF3F71-62C6-4F68-9D17-52E96992C643}" type="sibTrans" cxnId="{B226FDB3-7D42-4519-8168-2F92D38FD794}">
      <dgm:prSet/>
      <dgm:spPr/>
      <dgm:t>
        <a:bodyPr/>
        <a:lstStyle/>
        <a:p>
          <a:endParaRPr lang="en-US"/>
        </a:p>
      </dgm:t>
    </dgm:pt>
    <dgm:pt modelId="{ADAEE6F9-CDD7-447F-B096-6F4F5DFFEF51}">
      <dgm:prSet phldrT="[Text]"/>
      <dgm:spPr/>
      <dgm:t>
        <a:bodyPr/>
        <a:lstStyle/>
        <a:p>
          <a:r>
            <a:rPr lang="en-US" dirty="0"/>
            <a:t>Curriculum committee review</a:t>
          </a:r>
        </a:p>
      </dgm:t>
    </dgm:pt>
    <dgm:pt modelId="{EB4517F9-C39D-4F24-AE95-48091788985A}" type="parTrans" cxnId="{D7078468-867F-4E6C-AEB9-AE0E116AF520}">
      <dgm:prSet/>
      <dgm:spPr/>
      <dgm:t>
        <a:bodyPr/>
        <a:lstStyle/>
        <a:p>
          <a:endParaRPr lang="en-US"/>
        </a:p>
      </dgm:t>
    </dgm:pt>
    <dgm:pt modelId="{41649B08-D3E3-4CB2-AC0B-D00315001662}" type="sibTrans" cxnId="{D7078468-867F-4E6C-AEB9-AE0E116AF520}">
      <dgm:prSet/>
      <dgm:spPr/>
      <dgm:t>
        <a:bodyPr/>
        <a:lstStyle/>
        <a:p>
          <a:endParaRPr lang="en-US"/>
        </a:p>
      </dgm:t>
    </dgm:pt>
    <dgm:pt modelId="{B05B7FCA-4BD6-43E5-89F9-C4C2B67DB8D9}">
      <dgm:prSet phldrT="[Text]"/>
      <dgm:spPr/>
      <dgm:t>
        <a:bodyPr/>
        <a:lstStyle/>
        <a:p>
          <a:r>
            <a:rPr lang="en-US" dirty="0"/>
            <a:t>Develop CWE course</a:t>
          </a:r>
        </a:p>
      </dgm:t>
    </dgm:pt>
    <dgm:pt modelId="{F7324D31-AD3F-4727-BF34-9DE492AD84EE}" type="parTrans" cxnId="{A326CCE6-8C04-41A2-A18B-1C4D5478EF4B}">
      <dgm:prSet/>
      <dgm:spPr/>
      <dgm:t>
        <a:bodyPr/>
        <a:lstStyle/>
        <a:p>
          <a:endParaRPr lang="en-US"/>
        </a:p>
      </dgm:t>
    </dgm:pt>
    <dgm:pt modelId="{FFA2BF25-74B6-45A5-910D-99BDF3D47429}" type="sibTrans" cxnId="{A326CCE6-8C04-41A2-A18B-1C4D5478EF4B}">
      <dgm:prSet/>
      <dgm:spPr/>
      <dgm:t>
        <a:bodyPr/>
        <a:lstStyle/>
        <a:p>
          <a:endParaRPr lang="en-US"/>
        </a:p>
      </dgm:t>
    </dgm:pt>
    <dgm:pt modelId="{4754B972-C240-4F2C-A818-5607BFA0CA4B}">
      <dgm:prSet phldrT="[Text]"/>
      <dgm:spPr/>
      <dgm:t>
        <a:bodyPr/>
        <a:lstStyle/>
        <a:p>
          <a:r>
            <a:rPr lang="en-US" dirty="0"/>
            <a:t>Implement CWE Plan</a:t>
          </a:r>
        </a:p>
      </dgm:t>
    </dgm:pt>
    <dgm:pt modelId="{ADEF9181-54F1-4814-88A2-0ADB476C7F97}" type="parTrans" cxnId="{C414E97C-C8F9-47DD-9E8A-96DD7E92CD66}">
      <dgm:prSet/>
      <dgm:spPr/>
      <dgm:t>
        <a:bodyPr/>
        <a:lstStyle/>
        <a:p>
          <a:endParaRPr lang="en-US"/>
        </a:p>
      </dgm:t>
    </dgm:pt>
    <dgm:pt modelId="{6CF177B7-B3CF-4BF9-8E94-74D561351CD9}" type="sibTrans" cxnId="{C414E97C-C8F9-47DD-9E8A-96DD7E92CD66}">
      <dgm:prSet/>
      <dgm:spPr/>
      <dgm:t>
        <a:bodyPr/>
        <a:lstStyle/>
        <a:p>
          <a:endParaRPr lang="en-US"/>
        </a:p>
      </dgm:t>
    </dgm:pt>
    <dgm:pt modelId="{838FE277-269F-468C-90C8-D37D10B6520A}">
      <dgm:prSet/>
      <dgm:spPr/>
      <dgm:t>
        <a:bodyPr/>
        <a:lstStyle/>
        <a:p>
          <a:r>
            <a:rPr lang="en-US"/>
            <a:t>Local governing board approval</a:t>
          </a:r>
          <a:endParaRPr lang="en-US" dirty="0"/>
        </a:p>
      </dgm:t>
    </dgm:pt>
    <dgm:pt modelId="{9AFB694B-FF0B-434D-BAFA-60297AB2C06B}" type="parTrans" cxnId="{8D1F8DFD-112A-4516-83E4-A2D422A27EB8}">
      <dgm:prSet/>
      <dgm:spPr/>
      <dgm:t>
        <a:bodyPr/>
        <a:lstStyle/>
        <a:p>
          <a:endParaRPr lang="en-US"/>
        </a:p>
      </dgm:t>
    </dgm:pt>
    <dgm:pt modelId="{08F51219-D597-4FC8-9D50-EBFB601D5BE6}" type="sibTrans" cxnId="{8D1F8DFD-112A-4516-83E4-A2D422A27EB8}">
      <dgm:prSet/>
      <dgm:spPr/>
      <dgm:t>
        <a:bodyPr/>
        <a:lstStyle/>
        <a:p>
          <a:endParaRPr lang="en-US"/>
        </a:p>
      </dgm:t>
    </dgm:pt>
    <dgm:pt modelId="{EE11E6B9-C617-4974-AFB0-714DFF94FE18}">
      <dgm:prSet phldrT="[Text]"/>
      <dgm:spPr/>
      <dgm:t>
        <a:bodyPr/>
        <a:lstStyle/>
        <a:p>
          <a:r>
            <a:rPr lang="en-US" dirty="0"/>
            <a:t>COCI</a:t>
          </a:r>
        </a:p>
      </dgm:t>
    </dgm:pt>
    <dgm:pt modelId="{F206CA09-E574-4B7B-AC18-50D9E2CE0E6E}" type="parTrans" cxnId="{07362220-031B-4488-A602-CD7B100C7F62}">
      <dgm:prSet/>
      <dgm:spPr/>
      <dgm:t>
        <a:bodyPr/>
        <a:lstStyle/>
        <a:p>
          <a:endParaRPr lang="en-US"/>
        </a:p>
      </dgm:t>
    </dgm:pt>
    <dgm:pt modelId="{03596782-DA26-4D96-99C6-7B26A72CD504}" type="sibTrans" cxnId="{07362220-031B-4488-A602-CD7B100C7F62}">
      <dgm:prSet/>
      <dgm:spPr/>
      <dgm:t>
        <a:bodyPr/>
        <a:lstStyle/>
        <a:p>
          <a:endParaRPr lang="en-US"/>
        </a:p>
      </dgm:t>
    </dgm:pt>
    <dgm:pt modelId="{08A5FF76-CD6E-4531-8193-BB9F2D20AC8F}" type="pres">
      <dgm:prSet presAssocID="{94A2FD96-608B-4114-9D96-846D7EDC8B17}" presName="composite" presStyleCnt="0">
        <dgm:presLayoutVars>
          <dgm:chMax val="1"/>
          <dgm:dir/>
          <dgm:resizeHandles val="exact"/>
        </dgm:presLayoutVars>
      </dgm:prSet>
      <dgm:spPr/>
    </dgm:pt>
    <dgm:pt modelId="{6F4C254F-1ECB-45AC-9F22-09133307C23F}" type="pres">
      <dgm:prSet presAssocID="{94A2FD96-608B-4114-9D96-846D7EDC8B17}" presName="radial" presStyleCnt="0">
        <dgm:presLayoutVars>
          <dgm:animLvl val="ctr"/>
        </dgm:presLayoutVars>
      </dgm:prSet>
      <dgm:spPr/>
    </dgm:pt>
    <dgm:pt modelId="{756641FD-AB6B-4341-830A-E89A532BDDBF}" type="pres">
      <dgm:prSet presAssocID="{04C79B8B-479F-4231-B091-CD3D8CA3F904}" presName="centerShape" presStyleLbl="vennNode1" presStyleIdx="0" presStyleCnt="7" custLinFactNeighborY="0"/>
      <dgm:spPr/>
    </dgm:pt>
    <dgm:pt modelId="{76077842-C7DC-4F2B-BF23-C28705CF88C9}" type="pres">
      <dgm:prSet presAssocID="{59AF3887-E94F-4936-AEAB-383B56486ADE}" presName="node" presStyleLbl="vennNode1" presStyleIdx="1" presStyleCnt="7">
        <dgm:presLayoutVars>
          <dgm:bulletEnabled val="1"/>
        </dgm:presLayoutVars>
      </dgm:prSet>
      <dgm:spPr/>
    </dgm:pt>
    <dgm:pt modelId="{BD6B8D6A-7AEF-40A5-898B-11C225F742E9}" type="pres">
      <dgm:prSet presAssocID="{EE11E6B9-C617-4974-AFB0-714DFF94FE18}" presName="node" presStyleLbl="vennNode1" presStyleIdx="2" presStyleCnt="7" custRadScaleRad="99299" custRadScaleInc="-1383">
        <dgm:presLayoutVars>
          <dgm:bulletEnabled val="1"/>
        </dgm:presLayoutVars>
      </dgm:prSet>
      <dgm:spPr/>
    </dgm:pt>
    <dgm:pt modelId="{B9681790-3D38-4FE2-B317-058D49BBFE81}" type="pres">
      <dgm:prSet presAssocID="{ADAEE6F9-CDD7-447F-B096-6F4F5DFFEF51}" presName="node" presStyleLbl="vennNode1" presStyleIdx="3" presStyleCnt="7" custScaleX="96599" custScaleY="104861">
        <dgm:presLayoutVars>
          <dgm:bulletEnabled val="1"/>
        </dgm:presLayoutVars>
      </dgm:prSet>
      <dgm:spPr/>
    </dgm:pt>
    <dgm:pt modelId="{48C33035-E3D3-49F0-843E-B6E17FB53B3C}" type="pres">
      <dgm:prSet presAssocID="{B05B7FCA-4BD6-43E5-89F9-C4C2B67DB8D9}" presName="node" presStyleLbl="vennNode1" presStyleIdx="4" presStyleCnt="7">
        <dgm:presLayoutVars>
          <dgm:bulletEnabled val="1"/>
        </dgm:presLayoutVars>
      </dgm:prSet>
      <dgm:spPr/>
    </dgm:pt>
    <dgm:pt modelId="{8AF1B22F-B5FD-4903-8D3F-A91E2E3CFB34}" type="pres">
      <dgm:prSet presAssocID="{4754B972-C240-4F2C-A818-5607BFA0CA4B}" presName="node" presStyleLbl="vennNode1" presStyleIdx="5" presStyleCnt="7">
        <dgm:presLayoutVars>
          <dgm:bulletEnabled val="1"/>
        </dgm:presLayoutVars>
      </dgm:prSet>
      <dgm:spPr/>
    </dgm:pt>
    <dgm:pt modelId="{7ADC2DDD-F194-4E07-B279-57693207167E}" type="pres">
      <dgm:prSet presAssocID="{838FE277-269F-468C-90C8-D37D10B6520A}" presName="node" presStyleLbl="vennNode1" presStyleIdx="6" presStyleCnt="7">
        <dgm:presLayoutVars>
          <dgm:bulletEnabled val="1"/>
        </dgm:presLayoutVars>
      </dgm:prSet>
      <dgm:spPr/>
    </dgm:pt>
  </dgm:ptLst>
  <dgm:cxnLst>
    <dgm:cxn modelId="{41603B1E-23ED-4912-BA43-78C556A70F6F}" type="presOf" srcId="{59AF3887-E94F-4936-AEAB-383B56486ADE}" destId="{76077842-C7DC-4F2B-BF23-C28705CF88C9}" srcOrd="0" destOrd="0" presId="urn:microsoft.com/office/officeart/2005/8/layout/radial3"/>
    <dgm:cxn modelId="{07362220-031B-4488-A602-CD7B100C7F62}" srcId="{04C79B8B-479F-4231-B091-CD3D8CA3F904}" destId="{EE11E6B9-C617-4974-AFB0-714DFF94FE18}" srcOrd="1" destOrd="0" parTransId="{F206CA09-E574-4B7B-AC18-50D9E2CE0E6E}" sibTransId="{03596782-DA26-4D96-99C6-7B26A72CD504}"/>
    <dgm:cxn modelId="{45B35E21-30C1-40EB-B347-ABCBC21F9259}" type="presOf" srcId="{04C79B8B-479F-4231-B091-CD3D8CA3F904}" destId="{756641FD-AB6B-4341-830A-E89A532BDDBF}" srcOrd="0" destOrd="0" presId="urn:microsoft.com/office/officeart/2005/8/layout/radial3"/>
    <dgm:cxn modelId="{CFF76E63-5F8E-4DCD-BE9D-3EAF2384EC88}" type="presOf" srcId="{EE11E6B9-C617-4974-AFB0-714DFF94FE18}" destId="{BD6B8D6A-7AEF-40A5-898B-11C225F742E9}" srcOrd="0" destOrd="0" presId="urn:microsoft.com/office/officeart/2005/8/layout/radial3"/>
    <dgm:cxn modelId="{D7078468-867F-4E6C-AEB9-AE0E116AF520}" srcId="{04C79B8B-479F-4231-B091-CD3D8CA3F904}" destId="{ADAEE6F9-CDD7-447F-B096-6F4F5DFFEF51}" srcOrd="2" destOrd="0" parTransId="{EB4517F9-C39D-4F24-AE95-48091788985A}" sibTransId="{41649B08-D3E3-4CB2-AC0B-D00315001662}"/>
    <dgm:cxn modelId="{C414E97C-C8F9-47DD-9E8A-96DD7E92CD66}" srcId="{04C79B8B-479F-4231-B091-CD3D8CA3F904}" destId="{4754B972-C240-4F2C-A818-5607BFA0CA4B}" srcOrd="4" destOrd="0" parTransId="{ADEF9181-54F1-4814-88A2-0ADB476C7F97}" sibTransId="{6CF177B7-B3CF-4BF9-8E94-74D561351CD9}"/>
    <dgm:cxn modelId="{95DA5994-C6D9-43B2-8BBE-68E9087ADB74}" type="presOf" srcId="{B05B7FCA-4BD6-43E5-89F9-C4C2B67DB8D9}" destId="{48C33035-E3D3-49F0-843E-B6E17FB53B3C}" srcOrd="0" destOrd="0" presId="urn:microsoft.com/office/officeart/2005/8/layout/radial3"/>
    <dgm:cxn modelId="{32E9499F-0EF8-4D43-9519-ACF4D0B1CE6C}" type="presOf" srcId="{94A2FD96-608B-4114-9D96-846D7EDC8B17}" destId="{08A5FF76-CD6E-4531-8193-BB9F2D20AC8F}" srcOrd="0" destOrd="0" presId="urn:microsoft.com/office/officeart/2005/8/layout/radial3"/>
    <dgm:cxn modelId="{B87F0DB3-45C3-41BE-992A-05911AD7C08A}" type="presOf" srcId="{838FE277-269F-468C-90C8-D37D10B6520A}" destId="{7ADC2DDD-F194-4E07-B279-57693207167E}" srcOrd="0" destOrd="0" presId="urn:microsoft.com/office/officeart/2005/8/layout/radial3"/>
    <dgm:cxn modelId="{B226FDB3-7D42-4519-8168-2F92D38FD794}" srcId="{04C79B8B-479F-4231-B091-CD3D8CA3F904}" destId="{59AF3887-E94F-4936-AEAB-383B56486ADE}" srcOrd="0" destOrd="0" parTransId="{143650D5-CA53-453D-B7B5-346AE03E4CD8}" sibTransId="{85CF3F71-62C6-4F68-9D17-52E96992C643}"/>
    <dgm:cxn modelId="{4CEBC1C7-D681-4DE3-9526-FF49207FBE8C}" type="presOf" srcId="{4754B972-C240-4F2C-A818-5607BFA0CA4B}" destId="{8AF1B22F-B5FD-4903-8D3F-A91E2E3CFB34}" srcOrd="0" destOrd="0" presId="urn:microsoft.com/office/officeart/2005/8/layout/radial3"/>
    <dgm:cxn modelId="{A326CCE6-8C04-41A2-A18B-1C4D5478EF4B}" srcId="{04C79B8B-479F-4231-B091-CD3D8CA3F904}" destId="{B05B7FCA-4BD6-43E5-89F9-C4C2B67DB8D9}" srcOrd="3" destOrd="0" parTransId="{F7324D31-AD3F-4727-BF34-9DE492AD84EE}" sibTransId="{FFA2BF25-74B6-45A5-910D-99BDF3D47429}"/>
    <dgm:cxn modelId="{3D9A34EE-35A5-4354-BB17-BE560A278F10}" srcId="{94A2FD96-608B-4114-9D96-846D7EDC8B17}" destId="{04C79B8B-479F-4231-B091-CD3D8CA3F904}" srcOrd="0" destOrd="0" parTransId="{02D4328E-F3E3-47B0-BA7C-B2505E6E1818}" sibTransId="{BF5BF5FE-C991-4DD4-AD54-65C2AC86DBBD}"/>
    <dgm:cxn modelId="{A0469FF3-BDFC-45D2-BD0E-FEEB7B80AB0A}" type="presOf" srcId="{ADAEE6F9-CDD7-447F-B096-6F4F5DFFEF51}" destId="{B9681790-3D38-4FE2-B317-058D49BBFE81}" srcOrd="0" destOrd="0" presId="urn:microsoft.com/office/officeart/2005/8/layout/radial3"/>
    <dgm:cxn modelId="{8D1F8DFD-112A-4516-83E4-A2D422A27EB8}" srcId="{04C79B8B-479F-4231-B091-CD3D8CA3F904}" destId="{838FE277-269F-468C-90C8-D37D10B6520A}" srcOrd="5" destOrd="0" parTransId="{9AFB694B-FF0B-434D-BAFA-60297AB2C06B}" sibTransId="{08F51219-D597-4FC8-9D50-EBFB601D5BE6}"/>
    <dgm:cxn modelId="{38BAB5D7-757C-473C-BF38-9A2EDA779367}" type="presParOf" srcId="{08A5FF76-CD6E-4531-8193-BB9F2D20AC8F}" destId="{6F4C254F-1ECB-45AC-9F22-09133307C23F}" srcOrd="0" destOrd="0" presId="urn:microsoft.com/office/officeart/2005/8/layout/radial3"/>
    <dgm:cxn modelId="{C9CF6476-DF81-4DE3-881E-332320979F5B}" type="presParOf" srcId="{6F4C254F-1ECB-45AC-9F22-09133307C23F}" destId="{756641FD-AB6B-4341-830A-E89A532BDDBF}" srcOrd="0" destOrd="0" presId="urn:microsoft.com/office/officeart/2005/8/layout/radial3"/>
    <dgm:cxn modelId="{CC67DD69-4C5B-4B12-A453-6C7CDBF4C337}" type="presParOf" srcId="{6F4C254F-1ECB-45AC-9F22-09133307C23F}" destId="{76077842-C7DC-4F2B-BF23-C28705CF88C9}" srcOrd="1" destOrd="0" presId="urn:microsoft.com/office/officeart/2005/8/layout/radial3"/>
    <dgm:cxn modelId="{F17F06FC-D08C-4300-970E-B49F766351E6}" type="presParOf" srcId="{6F4C254F-1ECB-45AC-9F22-09133307C23F}" destId="{BD6B8D6A-7AEF-40A5-898B-11C225F742E9}" srcOrd="2" destOrd="0" presId="urn:microsoft.com/office/officeart/2005/8/layout/radial3"/>
    <dgm:cxn modelId="{A59AB885-4C4F-44E2-9C3B-E5949F53339B}" type="presParOf" srcId="{6F4C254F-1ECB-45AC-9F22-09133307C23F}" destId="{B9681790-3D38-4FE2-B317-058D49BBFE81}" srcOrd="3" destOrd="0" presId="urn:microsoft.com/office/officeart/2005/8/layout/radial3"/>
    <dgm:cxn modelId="{9EC4FF54-02B3-4B62-BBFB-E2A0FD8D5334}" type="presParOf" srcId="{6F4C254F-1ECB-45AC-9F22-09133307C23F}" destId="{48C33035-E3D3-49F0-843E-B6E17FB53B3C}" srcOrd="4" destOrd="0" presId="urn:microsoft.com/office/officeart/2005/8/layout/radial3"/>
    <dgm:cxn modelId="{164F63EE-F6B5-486B-B9A7-C9E195EEA512}" type="presParOf" srcId="{6F4C254F-1ECB-45AC-9F22-09133307C23F}" destId="{8AF1B22F-B5FD-4903-8D3F-A91E2E3CFB34}" srcOrd="5" destOrd="0" presId="urn:microsoft.com/office/officeart/2005/8/layout/radial3"/>
    <dgm:cxn modelId="{A237C7FB-D5F6-415A-AE80-0B18598D227D}" type="presParOf" srcId="{6F4C254F-1ECB-45AC-9F22-09133307C23F}" destId="{7ADC2DDD-F194-4E07-B279-57693207167E}"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641FD-AB6B-4341-830A-E89A532BDDBF}">
      <dsp:nvSpPr>
        <dsp:cNvPr id="0" name=""/>
        <dsp:cNvSpPr/>
      </dsp:nvSpPr>
      <dsp:spPr>
        <a:xfrm>
          <a:off x="2561166" y="1206500"/>
          <a:ext cx="3005666" cy="3005666"/>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CWE</a:t>
          </a:r>
        </a:p>
      </dsp:txBody>
      <dsp:txXfrm>
        <a:off x="3001336" y="1646670"/>
        <a:ext cx="2125326" cy="2125326"/>
      </dsp:txXfrm>
    </dsp:sp>
    <dsp:sp modelId="{76077842-C7DC-4F2B-BF23-C28705CF88C9}">
      <dsp:nvSpPr>
        <dsp:cNvPr id="0" name=""/>
        <dsp:cNvSpPr/>
      </dsp:nvSpPr>
      <dsp:spPr>
        <a:xfrm>
          <a:off x="3312583" y="536"/>
          <a:ext cx="1502833" cy="1502833"/>
        </a:xfrm>
        <a:prstGeom prst="ellipse">
          <a:avLst/>
        </a:prstGeom>
        <a:solidFill>
          <a:schemeClr val="accent3">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Develop plan</a:t>
          </a:r>
        </a:p>
      </dsp:txBody>
      <dsp:txXfrm>
        <a:off x="3532668" y="220621"/>
        <a:ext cx="1062663" cy="1062663"/>
      </dsp:txXfrm>
    </dsp:sp>
    <dsp:sp modelId="{BD6B8D6A-7AEF-40A5-898B-11C225F742E9}">
      <dsp:nvSpPr>
        <dsp:cNvPr id="0" name=""/>
        <dsp:cNvSpPr/>
      </dsp:nvSpPr>
      <dsp:spPr>
        <a:xfrm>
          <a:off x="4981590" y="961811"/>
          <a:ext cx="1502833" cy="1502833"/>
        </a:xfrm>
        <a:prstGeom prst="ellipse">
          <a:avLst/>
        </a:prstGeom>
        <a:solidFill>
          <a:schemeClr val="accent4">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COCI</a:t>
          </a:r>
        </a:p>
      </dsp:txBody>
      <dsp:txXfrm>
        <a:off x="5201675" y="1181896"/>
        <a:ext cx="1062663" cy="1062663"/>
      </dsp:txXfrm>
    </dsp:sp>
    <dsp:sp modelId="{B9681790-3D38-4FE2-B317-058D49BBFE81}">
      <dsp:nvSpPr>
        <dsp:cNvPr id="0" name=""/>
        <dsp:cNvSpPr/>
      </dsp:nvSpPr>
      <dsp:spPr>
        <a:xfrm>
          <a:off x="5033280" y="2900080"/>
          <a:ext cx="1451722" cy="1575886"/>
        </a:xfrm>
        <a:prstGeom prst="ellipse">
          <a:avLst/>
        </a:prstGeom>
        <a:solidFill>
          <a:schemeClr val="accent5">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Curriculum committee review</a:t>
          </a:r>
        </a:p>
      </dsp:txBody>
      <dsp:txXfrm>
        <a:off x="5245880" y="3130863"/>
        <a:ext cx="1026522" cy="1114320"/>
      </dsp:txXfrm>
    </dsp:sp>
    <dsp:sp modelId="{48C33035-E3D3-49F0-843E-B6E17FB53B3C}">
      <dsp:nvSpPr>
        <dsp:cNvPr id="0" name=""/>
        <dsp:cNvSpPr/>
      </dsp:nvSpPr>
      <dsp:spPr>
        <a:xfrm>
          <a:off x="3312583" y="3915297"/>
          <a:ext cx="1502833" cy="1502833"/>
        </a:xfrm>
        <a:prstGeom prst="ellipse">
          <a:avLst/>
        </a:prstGeom>
        <a:solidFill>
          <a:schemeClr val="accent6">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Develop CWE course</a:t>
          </a:r>
        </a:p>
      </dsp:txBody>
      <dsp:txXfrm>
        <a:off x="3532668" y="4135382"/>
        <a:ext cx="1062663" cy="1062663"/>
      </dsp:txXfrm>
    </dsp:sp>
    <dsp:sp modelId="{8AF1B22F-B5FD-4903-8D3F-A91E2E3CFB34}">
      <dsp:nvSpPr>
        <dsp:cNvPr id="0" name=""/>
        <dsp:cNvSpPr/>
      </dsp:nvSpPr>
      <dsp:spPr>
        <a:xfrm>
          <a:off x="1617442" y="2936606"/>
          <a:ext cx="1502833" cy="1502833"/>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Implement CWE Plan</a:t>
          </a:r>
        </a:p>
      </dsp:txBody>
      <dsp:txXfrm>
        <a:off x="1837527" y="3156691"/>
        <a:ext cx="1062663" cy="1062663"/>
      </dsp:txXfrm>
    </dsp:sp>
    <dsp:sp modelId="{7ADC2DDD-F194-4E07-B279-57693207167E}">
      <dsp:nvSpPr>
        <dsp:cNvPr id="0" name=""/>
        <dsp:cNvSpPr/>
      </dsp:nvSpPr>
      <dsp:spPr>
        <a:xfrm>
          <a:off x="1617442" y="979226"/>
          <a:ext cx="1502833" cy="1502833"/>
        </a:xfrm>
        <a:prstGeom prst="ellipse">
          <a:avLst/>
        </a:prstGeom>
        <a:solidFill>
          <a:schemeClr val="accent3">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Local governing board approval</a:t>
          </a:r>
          <a:endParaRPr lang="en-US" sz="1400" kern="1200" dirty="0"/>
        </a:p>
      </dsp:txBody>
      <dsp:txXfrm>
        <a:off x="1837527" y="1199311"/>
        <a:ext cx="1062663" cy="106266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72B0F-2A8F-49A1-850B-B3596875EB1C}" type="datetimeFigureOut">
              <a:rPr lang="en-US" smtClean="0"/>
              <a:t>7/13/18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0A644-3E2C-44C2-A384-E24C741EEB98}" type="slidenum">
              <a:rPr lang="en-US" smtClean="0"/>
              <a:t>‹#›</a:t>
            </a:fld>
            <a:endParaRPr lang="en-US"/>
          </a:p>
        </p:txBody>
      </p:sp>
    </p:spTree>
    <p:extLst>
      <p:ext uri="{BB962C8B-B14F-4D97-AF65-F5344CB8AC3E}">
        <p14:creationId xmlns:p14="http://schemas.microsoft.com/office/powerpoint/2010/main" val="328850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1</a:t>
            </a:fld>
            <a:endParaRPr lang="en-US"/>
          </a:p>
        </p:txBody>
      </p:sp>
    </p:spTree>
    <p:extLst>
      <p:ext uri="{BB962C8B-B14F-4D97-AF65-F5344CB8AC3E}">
        <p14:creationId xmlns:p14="http://schemas.microsoft.com/office/powerpoint/2010/main" val="135512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Mychael</a:t>
            </a:r>
          </a:p>
        </p:txBody>
      </p:sp>
      <p:sp>
        <p:nvSpPr>
          <p:cNvPr id="4" name="Slide Number Placeholder 3"/>
          <p:cNvSpPr>
            <a:spLocks noGrp="1"/>
          </p:cNvSpPr>
          <p:nvPr>
            <p:ph type="sldNum" sz="quarter" idx="10"/>
          </p:nvPr>
        </p:nvSpPr>
        <p:spPr/>
        <p:txBody>
          <a:bodyPr/>
          <a:lstStyle/>
          <a:p>
            <a:fld id="{2B00A644-3E2C-44C2-A384-E24C741EEB98}" type="slidenum">
              <a:rPr lang="en-US" smtClean="0"/>
              <a:t>13</a:t>
            </a:fld>
            <a:endParaRPr lang="en-US"/>
          </a:p>
        </p:txBody>
      </p:sp>
    </p:spTree>
    <p:extLst>
      <p:ext uri="{BB962C8B-B14F-4D97-AF65-F5344CB8AC3E}">
        <p14:creationId xmlns:p14="http://schemas.microsoft.com/office/powerpoint/2010/main" val="3153025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14</a:t>
            </a:fld>
            <a:endParaRPr lang="en-US"/>
          </a:p>
        </p:txBody>
      </p:sp>
    </p:spTree>
    <p:extLst>
      <p:ext uri="{BB962C8B-B14F-4D97-AF65-F5344CB8AC3E}">
        <p14:creationId xmlns:p14="http://schemas.microsoft.com/office/powerpoint/2010/main" val="3668565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15</a:t>
            </a:fld>
            <a:endParaRPr lang="en-US"/>
          </a:p>
        </p:txBody>
      </p:sp>
    </p:spTree>
    <p:extLst>
      <p:ext uri="{BB962C8B-B14F-4D97-AF65-F5344CB8AC3E}">
        <p14:creationId xmlns:p14="http://schemas.microsoft.com/office/powerpoint/2010/main" val="1387098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16</a:t>
            </a:fld>
            <a:endParaRPr lang="en-US"/>
          </a:p>
        </p:txBody>
      </p:sp>
    </p:spTree>
    <p:extLst>
      <p:ext uri="{BB962C8B-B14F-4D97-AF65-F5344CB8AC3E}">
        <p14:creationId xmlns:p14="http://schemas.microsoft.com/office/powerpoint/2010/main" val="3861779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17</a:t>
            </a:fld>
            <a:endParaRPr lang="en-US"/>
          </a:p>
        </p:txBody>
      </p:sp>
    </p:spTree>
    <p:extLst>
      <p:ext uri="{BB962C8B-B14F-4D97-AF65-F5344CB8AC3E}">
        <p14:creationId xmlns:p14="http://schemas.microsoft.com/office/powerpoint/2010/main" val="3558353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18</a:t>
            </a:fld>
            <a:endParaRPr lang="en-US"/>
          </a:p>
        </p:txBody>
      </p:sp>
    </p:spTree>
    <p:extLst>
      <p:ext uri="{BB962C8B-B14F-4D97-AF65-F5344CB8AC3E}">
        <p14:creationId xmlns:p14="http://schemas.microsoft.com/office/powerpoint/2010/main" val="416612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19</a:t>
            </a:fld>
            <a:endParaRPr lang="en-US"/>
          </a:p>
        </p:txBody>
      </p:sp>
    </p:spTree>
    <p:extLst>
      <p:ext uri="{BB962C8B-B14F-4D97-AF65-F5344CB8AC3E}">
        <p14:creationId xmlns:p14="http://schemas.microsoft.com/office/powerpoint/2010/main" val="4055789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20</a:t>
            </a:fld>
            <a:endParaRPr lang="en-US"/>
          </a:p>
        </p:txBody>
      </p:sp>
    </p:spTree>
    <p:extLst>
      <p:ext uri="{BB962C8B-B14F-4D97-AF65-F5344CB8AC3E}">
        <p14:creationId xmlns:p14="http://schemas.microsoft.com/office/powerpoint/2010/main" val="929891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21</a:t>
            </a:fld>
            <a:endParaRPr lang="en-US"/>
          </a:p>
        </p:txBody>
      </p:sp>
    </p:spTree>
    <p:extLst>
      <p:ext uri="{BB962C8B-B14F-4D97-AF65-F5344CB8AC3E}">
        <p14:creationId xmlns:p14="http://schemas.microsoft.com/office/powerpoint/2010/main" val="3161091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2B00A644-3E2C-44C2-A384-E24C741EEB98}" type="slidenum">
              <a:rPr lang="en-US" smtClean="0"/>
              <a:t>22</a:t>
            </a:fld>
            <a:endParaRPr lang="en-US"/>
          </a:p>
        </p:txBody>
      </p:sp>
    </p:spTree>
    <p:extLst>
      <p:ext uri="{BB962C8B-B14F-4D97-AF65-F5344CB8AC3E}">
        <p14:creationId xmlns:p14="http://schemas.microsoft.com/office/powerpoint/2010/main" val="234169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2</a:t>
            </a:fld>
            <a:endParaRPr lang="en-US"/>
          </a:p>
        </p:txBody>
      </p:sp>
    </p:spTree>
    <p:extLst>
      <p:ext uri="{BB962C8B-B14F-4D97-AF65-F5344CB8AC3E}">
        <p14:creationId xmlns:p14="http://schemas.microsoft.com/office/powerpoint/2010/main" val="41173387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23</a:t>
            </a:fld>
            <a:endParaRPr lang="en-US"/>
          </a:p>
        </p:txBody>
      </p:sp>
    </p:spTree>
    <p:extLst>
      <p:ext uri="{BB962C8B-B14F-4D97-AF65-F5344CB8AC3E}">
        <p14:creationId xmlns:p14="http://schemas.microsoft.com/office/powerpoint/2010/main" val="3661480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24</a:t>
            </a:fld>
            <a:endParaRPr lang="en-US"/>
          </a:p>
        </p:txBody>
      </p:sp>
    </p:spTree>
    <p:extLst>
      <p:ext uri="{BB962C8B-B14F-4D97-AF65-F5344CB8AC3E}">
        <p14:creationId xmlns:p14="http://schemas.microsoft.com/office/powerpoint/2010/main" val="3569905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67893"/>
            <a:ext cx="5486400" cy="3894364"/>
          </a:xfrm>
        </p:spPr>
        <p:txBody>
          <a:bodyPr/>
          <a:lstStyle/>
          <a:p>
            <a:r>
              <a:rPr lang="en-US" dirty="0"/>
              <a:t>Kim</a:t>
            </a:r>
          </a:p>
          <a:p>
            <a:endParaRPr lang="en-US" dirty="0"/>
          </a:p>
          <a:p>
            <a:r>
              <a:rPr lang="en-US" dirty="0"/>
              <a:t>I would like Craig to double check that accuracy of my statement here: Of these different types of Cooperative Work Experience Education, which are specifically mention in Title 5, Chapter 6, Curriculum and Instruction?</a:t>
            </a:r>
          </a:p>
          <a:p>
            <a:r>
              <a:rPr lang="en-US" dirty="0"/>
              <a:t>General Cooperative Education Experience</a:t>
            </a:r>
          </a:p>
          <a:p>
            <a:r>
              <a:rPr lang="en-US" dirty="0"/>
              <a:t>Occupational Cooperative Education Experience</a:t>
            </a:r>
          </a:p>
          <a:p>
            <a:endParaRPr lang="en-US" dirty="0"/>
          </a:p>
          <a:p>
            <a:r>
              <a:rPr lang="en-US" dirty="0"/>
              <a:t>Internships are not called out specifically in T5, Chapter 6.</a:t>
            </a:r>
          </a:p>
          <a:p>
            <a:r>
              <a:rPr lang="en-US" dirty="0"/>
              <a:t>Clinical Experience </a:t>
            </a:r>
            <a:r>
              <a:rPr lang="en-US" dirty="0">
                <a:solidFill>
                  <a:srgbClr val="FF0000"/>
                </a:solidFill>
              </a:rPr>
              <a:t>isT5 , for nursing</a:t>
            </a:r>
            <a:r>
              <a:rPr lang="en-US" dirty="0"/>
              <a:t>..</a:t>
            </a:r>
          </a:p>
          <a:p>
            <a:r>
              <a:rPr lang="en-US" dirty="0"/>
              <a:t>Apprenticeships are Labor Code, Division 3</a:t>
            </a:r>
          </a:p>
          <a:p>
            <a:r>
              <a:rPr lang="en-US" dirty="0"/>
              <a:t>The others: Service Learning, Field Experience, Mentoring/Job shadowing and “work study” are not referenced in Title 5 Chapter 6.</a:t>
            </a:r>
          </a:p>
          <a:p>
            <a:endParaRPr lang="en-US" dirty="0"/>
          </a:p>
          <a:p>
            <a:endParaRPr lang="en-US" dirty="0"/>
          </a:p>
          <a:p>
            <a:endParaRPr lang="en-US" dirty="0"/>
          </a:p>
          <a:p>
            <a:endParaRPr lang="en-US" dirty="0"/>
          </a:p>
          <a:p>
            <a:r>
              <a:rPr lang="en-US" dirty="0"/>
              <a:t>While the link to the booklet,  </a:t>
            </a:r>
            <a:r>
              <a:rPr lang="en-US" i="1" dirty="0"/>
              <a:t>Work-Based Learning Handbook</a:t>
            </a:r>
            <a:r>
              <a:rPr lang="en-US" dirty="0"/>
              <a:t> may be dated, I find it to be the most straightforward. </a:t>
            </a:r>
          </a:p>
          <a:p>
            <a:r>
              <a:rPr lang="en-US" dirty="0"/>
              <a:t>There are several other resources which will be listed at the end of this presentation.</a:t>
            </a:r>
          </a:p>
        </p:txBody>
      </p:sp>
      <p:sp>
        <p:nvSpPr>
          <p:cNvPr id="4" name="Slide Number Placeholder 3"/>
          <p:cNvSpPr>
            <a:spLocks noGrp="1"/>
          </p:cNvSpPr>
          <p:nvPr>
            <p:ph type="sldNum" sz="quarter" idx="10"/>
          </p:nvPr>
        </p:nvSpPr>
        <p:spPr/>
        <p:txBody>
          <a:bodyPr/>
          <a:lstStyle/>
          <a:p>
            <a:fld id="{2B00A644-3E2C-44C2-A384-E24C741EEB98}" type="slidenum">
              <a:rPr lang="en-US" smtClean="0"/>
              <a:t>3</a:t>
            </a:fld>
            <a:endParaRPr lang="en-US"/>
          </a:p>
        </p:txBody>
      </p:sp>
    </p:spTree>
    <p:extLst>
      <p:ext uri="{BB962C8B-B14F-4D97-AF65-F5344CB8AC3E}">
        <p14:creationId xmlns:p14="http://schemas.microsoft.com/office/powerpoint/2010/main" val="270912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Jackie </a:t>
            </a:r>
          </a:p>
          <a:p>
            <a:endParaRPr lang="en-US" b="1" dirty="0"/>
          </a:p>
          <a:p>
            <a:r>
              <a:rPr lang="en-US" b="1" dirty="0"/>
              <a:t>Updates to </a:t>
            </a:r>
            <a:r>
              <a:rPr lang="en-US" b="1" dirty="0" err="1"/>
              <a:t>regs</a:t>
            </a:r>
            <a:endParaRPr lang="en-US" b="1" dirty="0"/>
          </a:p>
        </p:txBody>
      </p:sp>
      <p:sp>
        <p:nvSpPr>
          <p:cNvPr id="4" name="Slide Number Placeholder 3"/>
          <p:cNvSpPr>
            <a:spLocks noGrp="1"/>
          </p:cNvSpPr>
          <p:nvPr>
            <p:ph type="sldNum" sz="quarter" idx="10"/>
          </p:nvPr>
        </p:nvSpPr>
        <p:spPr/>
        <p:txBody>
          <a:bodyPr/>
          <a:lstStyle/>
          <a:p>
            <a:fld id="{2B00A644-3E2C-44C2-A384-E24C741EEB98}" type="slidenum">
              <a:rPr lang="en-US" smtClean="0"/>
              <a:t>4</a:t>
            </a:fld>
            <a:endParaRPr lang="en-US"/>
          </a:p>
        </p:txBody>
      </p:sp>
    </p:spTree>
    <p:extLst>
      <p:ext uri="{BB962C8B-B14F-4D97-AF65-F5344CB8AC3E}">
        <p14:creationId xmlns:p14="http://schemas.microsoft.com/office/powerpoint/2010/main" val="19994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allows the colleges an opportunity to develop CWE courses that respond to emerging community needs in a timely manner including those workforce needs as stated in the Taskforce on Workforce, Job Creation and a Strong Economy</a:t>
            </a:r>
          </a:p>
        </p:txBody>
      </p:sp>
      <p:sp>
        <p:nvSpPr>
          <p:cNvPr id="4" name="Slide Number Placeholder 3"/>
          <p:cNvSpPr>
            <a:spLocks noGrp="1"/>
          </p:cNvSpPr>
          <p:nvPr>
            <p:ph type="sldNum" sz="quarter" idx="10"/>
          </p:nvPr>
        </p:nvSpPr>
        <p:spPr/>
        <p:txBody>
          <a:bodyPr/>
          <a:lstStyle/>
          <a:p>
            <a:fld id="{064895B1-79A5-4F1B-B7E6-C54AD27270EC}" type="slidenum">
              <a:rPr lang="en-US" smtClean="0"/>
              <a:t>5</a:t>
            </a:fld>
            <a:endParaRPr lang="en-US"/>
          </a:p>
        </p:txBody>
      </p:sp>
    </p:spTree>
    <p:extLst>
      <p:ext uri="{BB962C8B-B14F-4D97-AF65-F5344CB8AC3E}">
        <p14:creationId xmlns:p14="http://schemas.microsoft.com/office/powerpoint/2010/main" val="351887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 will do this slide. Kim and Jackie to help with slide content</a:t>
            </a:r>
          </a:p>
        </p:txBody>
      </p:sp>
      <p:sp>
        <p:nvSpPr>
          <p:cNvPr id="4" name="Slide Number Placeholder 3"/>
          <p:cNvSpPr>
            <a:spLocks noGrp="1"/>
          </p:cNvSpPr>
          <p:nvPr>
            <p:ph type="sldNum" sz="quarter" idx="10"/>
          </p:nvPr>
        </p:nvSpPr>
        <p:spPr/>
        <p:txBody>
          <a:bodyPr/>
          <a:lstStyle/>
          <a:p>
            <a:fld id="{2B00A644-3E2C-44C2-A384-E24C741EEB98}" type="slidenum">
              <a:rPr lang="en-US" smtClean="0"/>
              <a:t>9</a:t>
            </a:fld>
            <a:endParaRPr lang="en-US"/>
          </a:p>
        </p:txBody>
      </p:sp>
    </p:spTree>
    <p:extLst>
      <p:ext uri="{BB962C8B-B14F-4D97-AF65-F5344CB8AC3E}">
        <p14:creationId xmlns:p14="http://schemas.microsoft.com/office/powerpoint/2010/main" val="1106600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2B00A644-3E2C-44C2-A384-E24C741EEB98}" type="slidenum">
              <a:rPr lang="en-US" smtClean="0"/>
              <a:t>10</a:t>
            </a:fld>
            <a:endParaRPr lang="en-US"/>
          </a:p>
        </p:txBody>
      </p:sp>
    </p:spTree>
    <p:extLst>
      <p:ext uri="{BB962C8B-B14F-4D97-AF65-F5344CB8AC3E}">
        <p14:creationId xmlns:p14="http://schemas.microsoft.com/office/powerpoint/2010/main" val="204133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dolores</a:t>
            </a:r>
            <a:endParaRPr lang="en-US" dirty="0"/>
          </a:p>
        </p:txBody>
      </p:sp>
      <p:sp>
        <p:nvSpPr>
          <p:cNvPr id="4" name="Slide Number Placeholder 3"/>
          <p:cNvSpPr>
            <a:spLocks noGrp="1"/>
          </p:cNvSpPr>
          <p:nvPr>
            <p:ph type="sldNum" sz="quarter" idx="10"/>
          </p:nvPr>
        </p:nvSpPr>
        <p:spPr/>
        <p:txBody>
          <a:bodyPr/>
          <a:lstStyle/>
          <a:p>
            <a:fld id="{2B00A644-3E2C-44C2-A384-E24C741EEB98}" type="slidenum">
              <a:rPr lang="en-US" smtClean="0"/>
              <a:t>11</a:t>
            </a:fld>
            <a:endParaRPr lang="en-US"/>
          </a:p>
        </p:txBody>
      </p:sp>
    </p:spTree>
    <p:extLst>
      <p:ext uri="{BB962C8B-B14F-4D97-AF65-F5344CB8AC3E}">
        <p14:creationId xmlns:p14="http://schemas.microsoft.com/office/powerpoint/2010/main" val="3193651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dolores</a:t>
            </a:r>
            <a:endParaRPr lang="en-US" dirty="0"/>
          </a:p>
        </p:txBody>
      </p:sp>
      <p:sp>
        <p:nvSpPr>
          <p:cNvPr id="4" name="Slide Number Placeholder 3"/>
          <p:cNvSpPr>
            <a:spLocks noGrp="1"/>
          </p:cNvSpPr>
          <p:nvPr>
            <p:ph type="sldNum" sz="quarter" idx="10"/>
          </p:nvPr>
        </p:nvSpPr>
        <p:spPr/>
        <p:txBody>
          <a:bodyPr/>
          <a:lstStyle/>
          <a:p>
            <a:fld id="{2B00A644-3E2C-44C2-A384-E24C741EEB98}" type="slidenum">
              <a:rPr lang="en-US" smtClean="0"/>
              <a:t>12</a:t>
            </a:fld>
            <a:endParaRPr lang="en-US"/>
          </a:p>
        </p:txBody>
      </p:sp>
    </p:spTree>
    <p:extLst>
      <p:ext uri="{BB962C8B-B14F-4D97-AF65-F5344CB8AC3E}">
        <p14:creationId xmlns:p14="http://schemas.microsoft.com/office/powerpoint/2010/main" val="417116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7/13/18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areerpathways.workforcegps.org/announcements/2016/10/20/09/37/Career_Pathways_Toolkit_An_Enhanced_Guide_and_Workboo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careeronestop.org/competencymodel/competency-models/water-sector.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careeronestop.org/CompetencyModel/competency-models/entrepreneurship.aspx" TargetMode="Externa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xtranet.cccco.edu/Divisions/WorkforceandEconDev/CareerEducationPractices/CoopWorkExperienceEduc.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connectedcalifornia.org/downloads/WBLReport.pdf" TargetMode="External"/><Relationship Id="rId5" Type="http://schemas.openxmlformats.org/officeDocument/2006/relationships/hyperlink" Target="https://www.careeronestop.org/CompetencyModel/careerpathway/cpwreviewsamplepaths.aspx" TargetMode="External"/><Relationship Id="rId4" Type="http://schemas.openxmlformats.org/officeDocument/2006/relationships/hyperlink" Target="http://cacareerbriefs.com/wp-content/uploads/new-handbook-1.pdf"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asccc.org/sites/default/files/Resolutions%20Packet%20F17%20Saturday%2011-4-2017%20Fin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Cooperative Work Experience/Internships</a:t>
            </a:r>
          </a:p>
        </p:txBody>
      </p:sp>
      <p:sp>
        <p:nvSpPr>
          <p:cNvPr id="3" name="Subtitle 2"/>
          <p:cNvSpPr>
            <a:spLocks noGrp="1"/>
          </p:cNvSpPr>
          <p:nvPr>
            <p:ph type="subTitle" idx="1"/>
          </p:nvPr>
        </p:nvSpPr>
        <p:spPr>
          <a:xfrm>
            <a:off x="2672340" y="4777381"/>
            <a:ext cx="8915399" cy="1765659"/>
          </a:xfrm>
        </p:spPr>
        <p:txBody>
          <a:bodyPr>
            <a:normAutofit/>
          </a:bodyPr>
          <a:lstStyle/>
          <a:p>
            <a:r>
              <a:rPr lang="en-US" dirty="0"/>
              <a:t>Dolores Davison, ASCCC </a:t>
            </a:r>
            <a:r>
              <a:rPr lang="en-US"/>
              <a:t>Vice President</a:t>
            </a:r>
            <a:endParaRPr lang="en-US" dirty="0"/>
          </a:p>
          <a:p>
            <a:r>
              <a:rPr lang="en-US" dirty="0"/>
              <a:t>Jackie </a:t>
            </a:r>
            <a:r>
              <a:rPr lang="en-US" dirty="0" err="1"/>
              <a:t>Escajeda</a:t>
            </a:r>
            <a:r>
              <a:rPr lang="en-US" dirty="0"/>
              <a:t>, Dean, Chancellor’s Office</a:t>
            </a:r>
          </a:p>
          <a:p>
            <a:r>
              <a:rPr lang="en-US" dirty="0"/>
              <a:t>Kim Schenk, Senior Dean, Diablo Valley College </a:t>
            </a:r>
          </a:p>
          <a:p>
            <a:r>
              <a:rPr lang="en-US" dirty="0"/>
              <a:t>Michael </a:t>
            </a:r>
            <a:r>
              <a:rPr lang="en-US" dirty="0" err="1"/>
              <a:t>Wyly</a:t>
            </a:r>
            <a:r>
              <a:rPr lang="en-US" dirty="0"/>
              <a:t>, Solano Community College </a:t>
            </a:r>
          </a:p>
          <a:p>
            <a:endParaRPr lang="en-US" dirty="0"/>
          </a:p>
          <a:p>
            <a:endParaRPr lang="en-US" dirty="0"/>
          </a:p>
        </p:txBody>
      </p:sp>
      <p:pic>
        <p:nvPicPr>
          <p:cNvPr id="4" name="Picture 3"/>
          <p:cNvPicPr>
            <a:picLocks noChangeAspect="1"/>
          </p:cNvPicPr>
          <p:nvPr/>
        </p:nvPicPr>
        <p:blipFill>
          <a:blip r:embed="rId3"/>
          <a:stretch>
            <a:fillRect/>
          </a:stretch>
        </p:blipFill>
        <p:spPr>
          <a:xfrm>
            <a:off x="3922315" y="425578"/>
            <a:ext cx="4230991" cy="786452"/>
          </a:xfrm>
          <a:prstGeom prst="rect">
            <a:avLst/>
          </a:prstGeom>
        </p:spPr>
      </p:pic>
    </p:spTree>
    <p:extLst>
      <p:ext uri="{BB962C8B-B14F-4D97-AF65-F5344CB8AC3E}">
        <p14:creationId xmlns:p14="http://schemas.microsoft.com/office/powerpoint/2010/main" val="130150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8683"/>
          </a:xfrm>
        </p:spPr>
        <p:txBody>
          <a:bodyPr/>
          <a:lstStyle/>
          <a:p>
            <a:r>
              <a:rPr lang="en-US" dirty="0"/>
              <a:t>Strong Workforce Program</a:t>
            </a:r>
          </a:p>
        </p:txBody>
      </p:sp>
      <p:sp>
        <p:nvSpPr>
          <p:cNvPr id="3" name="Content Placeholder 2"/>
          <p:cNvSpPr>
            <a:spLocks noGrp="1"/>
          </p:cNvSpPr>
          <p:nvPr>
            <p:ph idx="1"/>
          </p:nvPr>
        </p:nvSpPr>
        <p:spPr>
          <a:xfrm>
            <a:off x="1612669" y="1629295"/>
            <a:ext cx="9891943" cy="5029199"/>
          </a:xfrm>
        </p:spPr>
        <p:txBody>
          <a:bodyPr>
            <a:normAutofit/>
          </a:bodyPr>
          <a:lstStyle/>
          <a:p>
            <a:pPr marL="0" lvl="0" indent="0" defTabSz="914400">
              <a:lnSpc>
                <a:spcPct val="90000"/>
              </a:lnSpc>
              <a:buClrTx/>
              <a:buNone/>
            </a:pPr>
            <a:r>
              <a:rPr lang="en-US" sz="2800" dirty="0">
                <a:solidFill>
                  <a:prstClr val="black"/>
                </a:solidFill>
                <a:latin typeface="Calibri" panose="020F0502020204030204"/>
              </a:rPr>
              <a:t>The goals of Doing What Matters for Jobs and the Economy:</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 to supply in-demand skills for employers - </a:t>
            </a:r>
          </a:p>
          <a:p>
            <a:pPr marL="685800" lvl="1" indent="-228600" defTabSz="914400">
              <a:lnSpc>
                <a:spcPct val="90000"/>
              </a:lnSpc>
              <a:spcBef>
                <a:spcPts val="500"/>
              </a:spcBef>
              <a:buClrTx/>
              <a:buFont typeface="Arial" panose="020B0604020202020204" pitchFamily="34" charset="0"/>
              <a:buChar char="•"/>
            </a:pPr>
            <a:r>
              <a:rPr lang="en-US" sz="2400" b="1" dirty="0">
                <a:solidFill>
                  <a:prstClr val="black"/>
                </a:solidFill>
                <a:latin typeface="Calibri" panose="020F0502020204030204"/>
              </a:rPr>
              <a:t>create relevant career pathways and stackable credentials</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 promote student success and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get Californians into open jobs</a:t>
            </a:r>
          </a:p>
          <a:p>
            <a:pPr marL="0" lvl="0" indent="0" defTabSz="914400">
              <a:lnSpc>
                <a:spcPct val="90000"/>
              </a:lnSpc>
              <a:buClrTx/>
              <a:buNone/>
            </a:pPr>
            <a:r>
              <a:rPr lang="en-US" sz="2800" dirty="0">
                <a:solidFill>
                  <a:prstClr val="black"/>
                </a:solidFill>
                <a:latin typeface="Calibri" panose="020F0502020204030204"/>
              </a:rPr>
              <a:t>HOW?</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Give Priority for Jobs and the Economy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Make Room for Jobs and the Economy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Promote Student Success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Innovate for Jobs and the Economy </a:t>
            </a:r>
          </a:p>
          <a:p>
            <a:endParaRPr lang="en-US" dirty="0"/>
          </a:p>
        </p:txBody>
      </p:sp>
      <p:pic>
        <p:nvPicPr>
          <p:cNvPr id="5" name="Picture 4"/>
          <p:cNvPicPr>
            <a:picLocks noChangeAspect="1"/>
          </p:cNvPicPr>
          <p:nvPr/>
        </p:nvPicPr>
        <p:blipFill>
          <a:blip r:embed="rId3"/>
          <a:stretch>
            <a:fillRect/>
          </a:stretch>
        </p:blipFill>
        <p:spPr>
          <a:xfrm>
            <a:off x="7616790" y="4337216"/>
            <a:ext cx="3724979" cy="2024047"/>
          </a:xfrm>
          <a:prstGeom prst="rect">
            <a:avLst/>
          </a:prstGeom>
        </p:spPr>
      </p:pic>
    </p:spTree>
    <p:extLst>
      <p:ext uri="{BB962C8B-B14F-4D97-AF65-F5344CB8AC3E}">
        <p14:creationId xmlns:p14="http://schemas.microsoft.com/office/powerpoint/2010/main" val="327151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776" y="2436285"/>
            <a:ext cx="2802035" cy="3565504"/>
          </a:xfrm>
        </p:spPr>
        <p:txBody>
          <a:bodyPr>
            <a:normAutofit/>
          </a:bodyPr>
          <a:lstStyle/>
          <a:p>
            <a:r>
              <a:rPr lang="en-US" sz="2800" dirty="0"/>
              <a:t>Milestones incorporating CC CWEE!</a:t>
            </a:r>
          </a:p>
        </p:txBody>
      </p:sp>
      <p:pic>
        <p:nvPicPr>
          <p:cNvPr id="4" name="Content Placeholder 3"/>
          <p:cNvPicPr>
            <a:picLocks noGrp="1" noChangeAspect="1"/>
          </p:cNvPicPr>
          <p:nvPr>
            <p:ph idx="1"/>
          </p:nvPr>
        </p:nvPicPr>
        <p:blipFill>
          <a:blip r:embed="rId3"/>
          <a:stretch>
            <a:fillRect/>
          </a:stretch>
        </p:blipFill>
        <p:spPr>
          <a:xfrm>
            <a:off x="5303520" y="292560"/>
            <a:ext cx="6474029" cy="6450562"/>
          </a:xfrm>
          <a:prstGeom prst="rect">
            <a:avLst/>
          </a:prstGeom>
        </p:spPr>
      </p:pic>
      <p:cxnSp>
        <p:nvCxnSpPr>
          <p:cNvPr id="6" name="Straight Arrow Connector 5"/>
          <p:cNvCxnSpPr/>
          <p:nvPr/>
        </p:nvCxnSpPr>
        <p:spPr>
          <a:xfrm>
            <a:off x="3624349" y="3591097"/>
            <a:ext cx="2044931" cy="1230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73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303" y="624110"/>
            <a:ext cx="9609310" cy="1280890"/>
          </a:xfrm>
        </p:spPr>
        <p:txBody>
          <a:bodyPr/>
          <a:lstStyle/>
          <a:p>
            <a:r>
              <a:rPr lang="en-US" dirty="0">
                <a:hlinkClick r:id="rId3"/>
              </a:rPr>
              <a:t>Strong Workforce CTE Guided Pathways Tool Kit: </a:t>
            </a:r>
            <a:endParaRPr lang="en-US" dirty="0"/>
          </a:p>
        </p:txBody>
      </p:sp>
      <p:sp>
        <p:nvSpPr>
          <p:cNvPr id="3" name="Content Placeholder 2"/>
          <p:cNvSpPr>
            <a:spLocks noGrp="1"/>
          </p:cNvSpPr>
          <p:nvPr>
            <p:ph idx="1"/>
          </p:nvPr>
        </p:nvSpPr>
        <p:spPr>
          <a:xfrm>
            <a:off x="1463040" y="2133600"/>
            <a:ext cx="10041572" cy="4591396"/>
          </a:xfrm>
        </p:spPr>
        <p:txBody>
          <a:bodyPr>
            <a:normAutofit/>
          </a:bodyPr>
          <a:lstStyle/>
          <a:p>
            <a:r>
              <a:rPr lang="en-US" dirty="0"/>
              <a:t>Element One: Build Cross-Agency Partnerships</a:t>
            </a:r>
          </a:p>
          <a:p>
            <a:endParaRPr lang="en-US" dirty="0"/>
          </a:p>
          <a:p>
            <a:r>
              <a:rPr lang="en-US" dirty="0"/>
              <a:t>Element Two: Identify Industry Sector and Engage Employers</a:t>
            </a:r>
          </a:p>
          <a:p>
            <a:pPr marL="0" indent="0">
              <a:buNone/>
            </a:pPr>
            <a:endParaRPr lang="en-US" dirty="0"/>
          </a:p>
          <a:p>
            <a:r>
              <a:rPr lang="en-US" dirty="0"/>
              <a:t>Element Three: Design Education and Training Programs</a:t>
            </a:r>
          </a:p>
          <a:p>
            <a:endParaRPr lang="en-US" dirty="0"/>
          </a:p>
          <a:p>
            <a:r>
              <a:rPr lang="en-US" dirty="0"/>
              <a:t>Element Four: Identify Funding Needs and Sources</a:t>
            </a:r>
          </a:p>
          <a:p>
            <a:endParaRPr lang="en-US" dirty="0"/>
          </a:p>
          <a:p>
            <a:r>
              <a:rPr lang="en-US" dirty="0"/>
              <a:t>Element Five: Align Policies and Programs</a:t>
            </a:r>
          </a:p>
          <a:p>
            <a:endParaRPr lang="en-US" dirty="0"/>
          </a:p>
          <a:p>
            <a:r>
              <a:rPr lang="en-US" dirty="0"/>
              <a:t>Element Six: Measure System Change and Performance</a:t>
            </a:r>
          </a:p>
          <a:p>
            <a:endParaRPr lang="en-US" dirty="0"/>
          </a:p>
        </p:txBody>
      </p:sp>
      <p:cxnSp>
        <p:nvCxnSpPr>
          <p:cNvPr id="11" name="Straight Arrow Connector 10"/>
          <p:cNvCxnSpPr/>
          <p:nvPr/>
        </p:nvCxnSpPr>
        <p:spPr>
          <a:xfrm flipH="1">
            <a:off x="7223760" y="2286000"/>
            <a:ext cx="3574473" cy="41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8653549" y="3158836"/>
            <a:ext cx="22610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8262851" y="3915295"/>
            <a:ext cx="2892829"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7606145" y="4788131"/>
            <a:ext cx="3308466"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708371" y="5527965"/>
            <a:ext cx="2992481" cy="8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8088284" y="6350927"/>
            <a:ext cx="2369127" cy="8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58514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Internships</a:t>
            </a:r>
          </a:p>
        </p:txBody>
      </p:sp>
      <p:sp>
        <p:nvSpPr>
          <p:cNvPr id="3" name="Content Placeholder 2"/>
          <p:cNvSpPr>
            <a:spLocks noGrp="1"/>
          </p:cNvSpPr>
          <p:nvPr>
            <p:ph idx="1"/>
          </p:nvPr>
        </p:nvSpPr>
        <p:spPr/>
        <p:txBody>
          <a:bodyPr/>
          <a:lstStyle/>
          <a:p>
            <a:r>
              <a:rPr lang="en-US" dirty="0"/>
              <a:t>Which part of establishing Internships have you found to be the most confusing or time-consuming on your campus?</a:t>
            </a:r>
          </a:p>
          <a:p>
            <a:pPr lvl="1"/>
            <a:r>
              <a:rPr lang="en-US" dirty="0"/>
              <a:t>Responsibilities of the District</a:t>
            </a:r>
          </a:p>
          <a:p>
            <a:pPr lvl="1"/>
            <a:r>
              <a:rPr lang="en-US" dirty="0"/>
              <a:t>Responsibilities of the College</a:t>
            </a:r>
          </a:p>
          <a:p>
            <a:pPr lvl="1"/>
            <a:r>
              <a:rPr lang="en-US" dirty="0"/>
              <a:t>Responsibilities of the Student</a:t>
            </a:r>
          </a:p>
          <a:p>
            <a:pPr lvl="1"/>
            <a:r>
              <a:rPr lang="en-US" dirty="0"/>
              <a:t>Responsibilities of  the Instructor</a:t>
            </a:r>
          </a:p>
          <a:p>
            <a:endParaRPr lang="en-US" dirty="0"/>
          </a:p>
        </p:txBody>
      </p:sp>
    </p:spTree>
    <p:extLst>
      <p:ext uri="{BB962C8B-B14F-4D97-AF65-F5344CB8AC3E}">
        <p14:creationId xmlns:p14="http://schemas.microsoft.com/office/powerpoint/2010/main" val="257326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Grow-Our-Own Through Work Experience: Teaching Apprentices at Solano College</a:t>
            </a:r>
          </a:p>
        </p:txBody>
      </p:sp>
      <p:sp>
        <p:nvSpPr>
          <p:cNvPr id="3" name="Content Placeholder 2"/>
          <p:cNvSpPr>
            <a:spLocks noGrp="1"/>
          </p:cNvSpPr>
          <p:nvPr>
            <p:ph idx="1"/>
          </p:nvPr>
        </p:nvSpPr>
        <p:spPr>
          <a:xfrm>
            <a:off x="2589212" y="1905001"/>
            <a:ext cx="8915400" cy="4726708"/>
          </a:xfrm>
        </p:spPr>
        <p:txBody>
          <a:bodyPr>
            <a:normAutofit lnSpcReduction="10000"/>
          </a:bodyPr>
          <a:lstStyle/>
          <a:p>
            <a:pPr marL="0" indent="0">
              <a:buNone/>
            </a:pPr>
            <a:r>
              <a:rPr lang="en-US" b="1" dirty="0"/>
              <a:t>Background and Program Development</a:t>
            </a:r>
          </a:p>
          <a:p>
            <a:r>
              <a:rPr lang="en-US" dirty="0"/>
              <a:t>Began as an informal internship program between Solano alumni and an English faculty member</a:t>
            </a:r>
          </a:p>
          <a:p>
            <a:pPr lvl="1"/>
            <a:r>
              <a:rPr lang="en-US" dirty="0"/>
              <a:t>Interns enrolled at nearby graduate institutions</a:t>
            </a:r>
          </a:p>
          <a:p>
            <a:pPr lvl="1"/>
            <a:r>
              <a:rPr lang="en-US" dirty="0"/>
              <a:t>Complemented by a Supplemental Instructor program, incl. compensation</a:t>
            </a:r>
          </a:p>
          <a:p>
            <a:r>
              <a:rPr lang="en-US" dirty="0"/>
              <a:t>To support efforts in developmental instruction in English and mathematics, formal Teaching Apprentice program proposed as part of Basic Skills Transformation Grant</a:t>
            </a:r>
          </a:p>
          <a:p>
            <a:pPr lvl="1"/>
            <a:r>
              <a:rPr lang="en-US" dirty="0"/>
              <a:t>First-round of hires in English began in 2016</a:t>
            </a:r>
          </a:p>
          <a:p>
            <a:pPr lvl="1"/>
            <a:r>
              <a:rPr lang="en-US" dirty="0"/>
              <a:t>Key to student support for changes to developmental sequences including acceleration and curricular changes, including co-requisite models (which aligns with AB 705)</a:t>
            </a:r>
          </a:p>
          <a:p>
            <a:pPr lvl="1"/>
            <a:r>
              <a:rPr lang="en-US" dirty="0"/>
              <a:t>All developmental and co-requisite sections in English are now supported by TAs</a:t>
            </a:r>
          </a:p>
          <a:p>
            <a:pPr lvl="1"/>
            <a:r>
              <a:rPr lang="en-US" dirty="0"/>
              <a:t>Full implementation in Fall 2018 for both English and mathematics</a:t>
            </a:r>
          </a:p>
          <a:p>
            <a:pPr lvl="1"/>
            <a:r>
              <a:rPr lang="en-US" dirty="0"/>
              <a:t>Faculty Coordinator for the Program (reassigned time)</a:t>
            </a:r>
          </a:p>
          <a:p>
            <a:pPr lvl="1"/>
            <a:endParaRPr lang="en-US" dirty="0"/>
          </a:p>
          <a:p>
            <a:pPr lvl="1"/>
            <a:endParaRPr lang="en-US" dirty="0"/>
          </a:p>
          <a:p>
            <a:endParaRPr lang="en-US" dirty="0"/>
          </a:p>
        </p:txBody>
      </p:sp>
    </p:spTree>
    <p:extLst>
      <p:ext uri="{BB962C8B-B14F-4D97-AF65-F5344CB8AC3E}">
        <p14:creationId xmlns:p14="http://schemas.microsoft.com/office/powerpoint/2010/main" val="2441686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Grow-Our-Own Through Work Experience: Teaching Apprentice Job Description </a:t>
            </a:r>
          </a:p>
        </p:txBody>
      </p:sp>
      <p:sp>
        <p:nvSpPr>
          <p:cNvPr id="3" name="Content Placeholder 2"/>
          <p:cNvSpPr>
            <a:spLocks noGrp="1"/>
          </p:cNvSpPr>
          <p:nvPr>
            <p:ph idx="1"/>
          </p:nvPr>
        </p:nvSpPr>
        <p:spPr>
          <a:xfrm>
            <a:off x="2589212" y="1905001"/>
            <a:ext cx="8915400" cy="4726708"/>
          </a:xfrm>
        </p:spPr>
        <p:txBody>
          <a:bodyPr>
            <a:normAutofit fontScale="85000" lnSpcReduction="20000"/>
          </a:bodyPr>
          <a:lstStyle/>
          <a:p>
            <a:pPr marL="0" indent="0">
              <a:buNone/>
            </a:pPr>
            <a:r>
              <a:rPr lang="en-US" b="1" dirty="0"/>
              <a:t>Description</a:t>
            </a:r>
          </a:p>
          <a:p>
            <a:r>
              <a:rPr lang="en-US" dirty="0"/>
              <a:t>(English) Under the direction of the School Dean and guidance from the mentor/instructor of record, work with students in the classroom and one-on-one outside of class; provide instruction and remedial assistance in writing and reading skills to students enrolled in various levels of a variety of college courses.</a:t>
            </a:r>
          </a:p>
          <a:p>
            <a:r>
              <a:rPr lang="en-US" dirty="0"/>
              <a:t>(Math) Under the direction of the Division Dean and guidance from the mentor/instructor of record, work with students in the classroom and lab; provide instruction and remedial assistance in math skills to students enrolled in various levels of a variety of college courses.</a:t>
            </a:r>
          </a:p>
          <a:p>
            <a:pPr marL="0" indent="0">
              <a:buNone/>
            </a:pPr>
            <a:r>
              <a:rPr lang="en-US" b="1" dirty="0"/>
              <a:t>Minimum Qualifications</a:t>
            </a:r>
          </a:p>
          <a:p>
            <a:r>
              <a:rPr lang="en-US" dirty="0"/>
              <a:t>(English) B.A. or B.S. in any  field requiring substantial writing desired OR two years of work experience in writing, editing, proofreading, teaching, or tutoring--including ESL or persons with diverse socio-economic, cultural, and ethnic backgrounds, including persons with disabilities --or any combination of training, experience, and/or education that provides the required knowledge, skills, and abilities.</a:t>
            </a:r>
          </a:p>
          <a:p>
            <a:r>
              <a:rPr lang="en-US" dirty="0"/>
              <a:t>(Math) STEM related majors in any field at the University with tutoring experience OR two years of work experience in teaching mathematics or statistics--or any combination of training, experience, and/or education that provides the required knowledge, skills, and abilities.</a:t>
            </a:r>
          </a:p>
          <a:p>
            <a:pPr marL="0" indent="0">
              <a:buNone/>
            </a:pPr>
            <a:r>
              <a:rPr lang="en-US" b="1" dirty="0"/>
              <a:t>Compensation</a:t>
            </a:r>
          </a:p>
          <a:p>
            <a:r>
              <a:rPr lang="en-US" dirty="0"/>
              <a:t>$21.00/hour (not to exceed part-time)</a:t>
            </a:r>
          </a:p>
          <a:p>
            <a:pPr lvl="1"/>
            <a:endParaRPr lang="en-US" dirty="0"/>
          </a:p>
          <a:p>
            <a:endParaRPr lang="en-US" dirty="0"/>
          </a:p>
        </p:txBody>
      </p:sp>
    </p:spTree>
    <p:extLst>
      <p:ext uri="{BB962C8B-B14F-4D97-AF65-F5344CB8AC3E}">
        <p14:creationId xmlns:p14="http://schemas.microsoft.com/office/powerpoint/2010/main" val="1207173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Grow-Our-Own Through Work Experience: Benefits and Next Steps</a:t>
            </a:r>
          </a:p>
        </p:txBody>
      </p:sp>
      <p:sp>
        <p:nvSpPr>
          <p:cNvPr id="3" name="Content Placeholder 2"/>
          <p:cNvSpPr>
            <a:spLocks noGrp="1"/>
          </p:cNvSpPr>
          <p:nvPr>
            <p:ph idx="1"/>
          </p:nvPr>
        </p:nvSpPr>
        <p:spPr>
          <a:xfrm>
            <a:off x="2589212" y="1905001"/>
            <a:ext cx="8915400" cy="4726708"/>
          </a:xfrm>
        </p:spPr>
        <p:txBody>
          <a:bodyPr>
            <a:normAutofit lnSpcReduction="10000"/>
          </a:bodyPr>
          <a:lstStyle/>
          <a:p>
            <a:pPr marL="0" indent="0">
              <a:buNone/>
            </a:pPr>
            <a:r>
              <a:rPr lang="en-US" b="1" dirty="0"/>
              <a:t>Benefits to the TA</a:t>
            </a:r>
          </a:p>
          <a:p>
            <a:r>
              <a:rPr lang="en-US" dirty="0"/>
              <a:t>Hands-on Experience</a:t>
            </a:r>
          </a:p>
          <a:p>
            <a:r>
              <a:rPr lang="en-US" dirty="0"/>
              <a:t>Engaged Mentoring</a:t>
            </a:r>
          </a:p>
          <a:p>
            <a:r>
              <a:rPr lang="en-US" dirty="0"/>
              <a:t>Structured program </a:t>
            </a:r>
          </a:p>
          <a:p>
            <a:pPr marL="0" indent="0">
              <a:buNone/>
            </a:pPr>
            <a:r>
              <a:rPr lang="en-US" b="1" dirty="0"/>
              <a:t>Benefits to the Student</a:t>
            </a:r>
          </a:p>
          <a:p>
            <a:r>
              <a:rPr lang="en-US" dirty="0"/>
              <a:t>Increased access to assistance and guidance: TAs serve as mentors/examples of success.</a:t>
            </a:r>
          </a:p>
          <a:p>
            <a:r>
              <a:rPr lang="en-US" dirty="0"/>
              <a:t>Reduced teacher-to-student ratio</a:t>
            </a:r>
          </a:p>
          <a:p>
            <a:pPr marL="0" indent="0">
              <a:buNone/>
            </a:pPr>
            <a:r>
              <a:rPr lang="en-US" b="1" dirty="0"/>
              <a:t>Benefits to the College</a:t>
            </a:r>
          </a:p>
          <a:p>
            <a:r>
              <a:rPr lang="en-US" dirty="0"/>
              <a:t>Support for student success and curriculum changes to increase access and reduce equity gaps</a:t>
            </a:r>
          </a:p>
          <a:p>
            <a:r>
              <a:rPr lang="en-US" dirty="0"/>
              <a:t>Increase of diversity of hiring pool as TAs are eligible for PT hiring pool (and eventually applicants for FT positions)</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71547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Grow-Our-Own Through Work Experience: EEO Plan</a:t>
            </a:r>
          </a:p>
        </p:txBody>
      </p:sp>
      <p:sp>
        <p:nvSpPr>
          <p:cNvPr id="3" name="Content Placeholder 2"/>
          <p:cNvSpPr>
            <a:spLocks noGrp="1"/>
          </p:cNvSpPr>
          <p:nvPr>
            <p:ph idx="1"/>
          </p:nvPr>
        </p:nvSpPr>
        <p:spPr>
          <a:xfrm>
            <a:off x="2589212" y="1905001"/>
            <a:ext cx="8915400" cy="4726708"/>
          </a:xfrm>
        </p:spPr>
        <p:txBody>
          <a:bodyPr>
            <a:normAutofit fontScale="85000" lnSpcReduction="20000"/>
          </a:bodyPr>
          <a:lstStyle/>
          <a:p>
            <a:pPr marL="0" indent="0">
              <a:buNone/>
            </a:pPr>
            <a:r>
              <a:rPr lang="en-US" b="1" dirty="0"/>
              <a:t>Connection to EEO Plan: Grow-Your-Own Programs</a:t>
            </a:r>
          </a:p>
          <a:p>
            <a:r>
              <a:rPr lang="en-US" dirty="0"/>
              <a:t>Solano now working to expand the program into other disciplines, including CTE</a:t>
            </a:r>
          </a:p>
          <a:p>
            <a:r>
              <a:rPr lang="en-US" dirty="0"/>
              <a:t>Desired correlation between increase of diversity of hiring pools and successful TAs</a:t>
            </a:r>
          </a:p>
          <a:p>
            <a:r>
              <a:rPr lang="en-US" dirty="0"/>
              <a:t>Required longitudinal studies to inform where to expand the program as part of EEO Plan</a:t>
            </a:r>
          </a:p>
          <a:p>
            <a:r>
              <a:rPr lang="en-US" dirty="0"/>
              <a:t>Highlights of Solano’s EEO submission (2018):</a:t>
            </a:r>
          </a:p>
          <a:p>
            <a:pPr lvl="1"/>
            <a:r>
              <a:rPr lang="en-US" dirty="0"/>
              <a:t>Solano Community College currently benefits from a Teaching Apprentice program wherein we cultivate and train through mentorship future community college faculty, many of whom began as our students. </a:t>
            </a:r>
          </a:p>
          <a:p>
            <a:pPr lvl="1"/>
            <a:r>
              <a:rPr lang="en-US" dirty="0"/>
              <a:t>The TA program at Solano hires local students in possession of a bachelor degree; ideally, successful candidates are enrolled in a graduate program. Outreach for this program places emphasis on recruiting college alumni. </a:t>
            </a:r>
          </a:p>
          <a:p>
            <a:pPr lvl="1"/>
            <a:r>
              <a:rPr lang="en-US" dirty="0"/>
              <a:t>Moreover, successful TAs are eligible to teach as part-time faculty at the college, once they attain minimum qualifications: the TA program helps the college to build and maintain robust and diverse adjunct teaching pools, while providing immediate access to diverse models of success for our current students. </a:t>
            </a:r>
          </a:p>
          <a:p>
            <a:pPr lvl="1"/>
            <a:r>
              <a:rPr lang="en-US" dirty="0"/>
              <a:t>The College intends to analyze longitudinal data for applicant pools, hiring, and faculty retention to identify equity gaps in hiring at Solano. </a:t>
            </a:r>
          </a:p>
          <a:p>
            <a:pPr lvl="1"/>
            <a:r>
              <a:rPr lang="en-US" dirty="0"/>
              <a:t>The outcomes of the expansion of the TA program should include measurable changes to the diversity of applicants, hiring pools, and teaching faculty to the benefit of our students. </a:t>
            </a:r>
          </a:p>
          <a:p>
            <a:pPr marL="0" indent="0">
              <a:buNone/>
            </a:pPr>
            <a:endParaRPr lang="en-US" dirty="0"/>
          </a:p>
          <a:p>
            <a:endParaRPr lang="en-US" dirty="0"/>
          </a:p>
        </p:txBody>
      </p:sp>
    </p:spTree>
    <p:extLst>
      <p:ext uri="{BB962C8B-B14F-4D97-AF65-F5344CB8AC3E}">
        <p14:creationId xmlns:p14="http://schemas.microsoft.com/office/powerpoint/2010/main" val="385221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Critiquing a CWEE Course Outline of Record from Sunshine College</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16768" y="1975658"/>
            <a:ext cx="5387053" cy="4533900"/>
          </a:xfrm>
        </p:spPr>
      </p:pic>
    </p:spTree>
    <p:extLst>
      <p:ext uri="{BB962C8B-B14F-4D97-AF65-F5344CB8AC3E}">
        <p14:creationId xmlns:p14="http://schemas.microsoft.com/office/powerpoint/2010/main" val="2283428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9892" y="-67425"/>
            <a:ext cx="7960834" cy="6810454"/>
          </a:xfrm>
          <a:prstGeom prst="rect">
            <a:avLst/>
          </a:prstGeom>
          <a:noFill/>
        </p:spPr>
        <p:txBody>
          <a:bodyPr wrap="none" rtlCol="0">
            <a:spAutoFit/>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1000" b="1" dirty="0">
                <a:latin typeface="Calibri" panose="020F0502020204030204" pitchFamily="34" charset="0"/>
                <a:ea typeface="Calibri" panose="020F0502020204030204" pitchFamily="34" charset="0"/>
                <a:cs typeface="Times New Roman" panose="02020603050405020304" pitchFamily="18" charset="0"/>
              </a:rPr>
              <a:t>8. CONTENT (Scope and Description of Content):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A. Assignment to production and performance responsibilities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 Grip or stage hand</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2. </a:t>
            </a:r>
            <a:r>
              <a:rPr lang="en-US" sz="1000" dirty="0" err="1">
                <a:latin typeface="Calibri" panose="020F0502020204030204" pitchFamily="34" charset="0"/>
                <a:ea typeface="Calibri" panose="020F0502020204030204" pitchFamily="34" charset="0"/>
                <a:cs typeface="Times New Roman" panose="02020603050405020304" pitchFamily="18" charset="0"/>
              </a:rPr>
              <a:t>Flyman</a:t>
            </a:r>
            <a:r>
              <a:rPr lang="en-US" sz="1000" dirty="0">
                <a:latin typeface="Calibri" panose="020F0502020204030204" pitchFamily="34" charset="0"/>
                <a:ea typeface="Calibri" panose="020F0502020204030204" pitchFamily="34" charset="0"/>
                <a:cs typeface="Times New Roman" panose="02020603050405020304" pitchFamily="18" charset="0"/>
              </a:rPr>
              <a:t> or stage hand</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3. Automated scenery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4. Prop master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5. Electrician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6. Deck electrician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7. Light board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8. Moving light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9. Follow spot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10. Audio Technician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11. Audio Board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12. Mic Technician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13. Costume Technician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14. Dresser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15. Wardrobe</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16. Costume Laundry</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B. Preparation for production including necessary theatrical techniques.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 Scenery</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2. Costumes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3. Lighting</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4. Audio</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5. Properties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6. Make Up</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7. Hair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8. Wigs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9. Special effects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10. Projections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11. Promotional</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C. Appropriate tools to fulfill production requirements for performance.</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D. Basic technical theatre terminology.</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E. Collaborative responsibilities with the director, designers, and crew supervisors.</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F. Basic skills in running a production.</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G. Creation, maintenance or construction of basic production elements.</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H. Proper use and basic understanding of appropriate tools to fulfill production requirements for performance which may include the following areas:</a:t>
            </a:r>
          </a:p>
          <a:p>
            <a:pPr marL="457200" marR="0" indent="28575">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1. Carpenter and/or painter - Construction and implementation of scenery and properties required for the production.</a:t>
            </a:r>
          </a:p>
          <a:p>
            <a:pPr marL="457200" marR="0">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2. </a:t>
            </a:r>
            <a:r>
              <a:rPr lang="en-US" sz="1000" dirty="0" err="1">
                <a:latin typeface="Calibri" panose="020F0502020204030204" pitchFamily="34" charset="0"/>
                <a:ea typeface="Calibri" panose="020F0502020204030204" pitchFamily="34" charset="0"/>
                <a:cs typeface="Times New Roman" panose="02020603050405020304" pitchFamily="18" charset="0"/>
              </a:rPr>
              <a:t>Stitcher</a:t>
            </a:r>
            <a:r>
              <a:rPr lang="en-US" sz="1000" dirty="0">
                <a:latin typeface="Calibri" panose="020F0502020204030204" pitchFamily="34" charset="0"/>
                <a:ea typeface="Calibri" panose="020F0502020204030204" pitchFamily="34" charset="0"/>
                <a:cs typeface="Times New Roman" panose="02020603050405020304" pitchFamily="18" charset="0"/>
              </a:rPr>
              <a:t>, cutter, draper - Construction and implementation of costumes required for the production</a:t>
            </a:r>
          </a:p>
          <a:p>
            <a:pPr marL="457200" marR="0" indent="28575">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3. Makeup technician -Construction and implementation of make-up required for the production.</a:t>
            </a:r>
          </a:p>
        </p:txBody>
      </p:sp>
    </p:spTree>
    <p:extLst>
      <p:ext uri="{BB962C8B-B14F-4D97-AF65-F5344CB8AC3E}">
        <p14:creationId xmlns:p14="http://schemas.microsoft.com/office/powerpoint/2010/main" val="120663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For This Session</a:t>
            </a:r>
          </a:p>
        </p:txBody>
      </p:sp>
      <p:sp>
        <p:nvSpPr>
          <p:cNvPr id="3" name="Content Placeholder 2"/>
          <p:cNvSpPr>
            <a:spLocks noGrp="1"/>
          </p:cNvSpPr>
          <p:nvPr>
            <p:ph idx="1"/>
          </p:nvPr>
        </p:nvSpPr>
        <p:spPr/>
        <p:txBody>
          <a:bodyPr/>
          <a:lstStyle/>
          <a:p>
            <a:r>
              <a:rPr lang="en-US" sz="2400" dirty="0"/>
              <a:t>Review various forms of Cooperative Work Experience Education (CWEE)</a:t>
            </a:r>
          </a:p>
          <a:p>
            <a:r>
              <a:rPr lang="en-US" sz="2400" dirty="0"/>
              <a:t>Review Title 5 and CWEE</a:t>
            </a:r>
          </a:p>
          <a:p>
            <a:r>
              <a:rPr lang="en-US" sz="2400" dirty="0"/>
              <a:t>Review Strong Workforce Priorities and the CTE Guided Pathways Tool Kit</a:t>
            </a:r>
          </a:p>
          <a:p>
            <a:r>
              <a:rPr lang="en-US" sz="2400" dirty="0"/>
              <a:t>Review how CWEE fits within CTE Guided Pathways</a:t>
            </a:r>
          </a:p>
          <a:p>
            <a:pPr lvl="1"/>
            <a:r>
              <a:rPr lang="en-US" sz="2200" dirty="0"/>
              <a:t>Possible ways to form internship opportunities</a:t>
            </a:r>
          </a:p>
          <a:p>
            <a:endParaRPr lang="en-US" dirty="0"/>
          </a:p>
        </p:txBody>
      </p:sp>
    </p:spTree>
    <p:extLst>
      <p:ext uri="{BB962C8B-B14F-4D97-AF65-F5344CB8AC3E}">
        <p14:creationId xmlns:p14="http://schemas.microsoft.com/office/powerpoint/2010/main" val="792459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2352" y="0"/>
            <a:ext cx="6168619" cy="6858000"/>
          </a:xfrm>
          <a:prstGeom prst="rect">
            <a:avLst/>
          </a:prstGeom>
        </p:spPr>
      </p:pic>
    </p:spTree>
    <p:extLst>
      <p:ext uri="{BB962C8B-B14F-4D97-AF65-F5344CB8AC3E}">
        <p14:creationId xmlns:p14="http://schemas.microsoft.com/office/powerpoint/2010/main" val="317723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5312" y="1218074"/>
            <a:ext cx="6762750" cy="1628775"/>
          </a:xfrm>
          <a:prstGeom prst="rect">
            <a:avLst/>
          </a:prstGeom>
        </p:spPr>
      </p:pic>
    </p:spTree>
    <p:extLst>
      <p:ext uri="{BB962C8B-B14F-4D97-AF65-F5344CB8AC3E}">
        <p14:creationId xmlns:p14="http://schemas.microsoft.com/office/powerpoint/2010/main" val="115912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1" y="149628"/>
            <a:ext cx="8911687" cy="2078183"/>
          </a:xfrm>
        </p:spPr>
        <p:txBody>
          <a:bodyPr>
            <a:normAutofit fontScale="90000"/>
          </a:bodyPr>
          <a:lstStyle/>
          <a:p>
            <a:r>
              <a:rPr lang="en-US" dirty="0"/>
              <a:t>Building an Internship</a:t>
            </a:r>
            <a:br>
              <a:rPr lang="en-US" dirty="0"/>
            </a:br>
            <a:br>
              <a:rPr lang="en-US" dirty="0"/>
            </a:br>
            <a:r>
              <a:rPr lang="en-US" dirty="0"/>
              <a:t>from: </a:t>
            </a:r>
            <a:r>
              <a:rPr lang="en-US" dirty="0">
                <a:hlinkClick r:id="rId3"/>
              </a:rPr>
              <a:t>Competency Model</a:t>
            </a:r>
            <a:br>
              <a:rPr lang="en-US" dirty="0">
                <a:hlinkClick r:id="rId3"/>
              </a:rPr>
            </a:br>
            <a:r>
              <a:rPr lang="en-US" dirty="0">
                <a:hlinkClick r:id="rId3"/>
              </a:rPr>
              <a:t>Clearinghouse</a:t>
            </a:r>
            <a:endParaRPr lang="en-US" dirty="0"/>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26273" y="-254649"/>
            <a:ext cx="6965727" cy="6604541"/>
          </a:xfrm>
        </p:spPr>
      </p:pic>
      <p:sp>
        <p:nvSpPr>
          <p:cNvPr id="5" name="TextBox 4"/>
          <p:cNvSpPr txBox="1"/>
          <p:nvPr/>
        </p:nvSpPr>
        <p:spPr>
          <a:xfrm>
            <a:off x="166254" y="6026727"/>
            <a:ext cx="11168442" cy="646331"/>
          </a:xfrm>
          <a:prstGeom prst="rect">
            <a:avLst/>
          </a:prstGeom>
          <a:noFill/>
        </p:spPr>
        <p:txBody>
          <a:bodyPr wrap="none" rtlCol="0">
            <a:spAutoFit/>
          </a:bodyPr>
          <a:lstStyle/>
          <a:p>
            <a:r>
              <a:rPr lang="en-US" dirty="0"/>
              <a:t>EXAMPLE: Entrepreneurship from</a:t>
            </a:r>
          </a:p>
          <a:p>
            <a:r>
              <a:rPr lang="en-US" dirty="0"/>
              <a:t> </a:t>
            </a:r>
            <a:r>
              <a:rPr lang="en-US" dirty="0">
                <a:hlinkClick r:id="rId5"/>
              </a:rPr>
              <a:t>https://www.careeronestop.org/CompetencyModel/competency-models/entrepreneurship.aspx</a:t>
            </a:r>
            <a:r>
              <a:rPr lang="en-US" dirty="0"/>
              <a:t> </a:t>
            </a:r>
          </a:p>
        </p:txBody>
      </p:sp>
      <p:sp>
        <p:nvSpPr>
          <p:cNvPr id="3" name="TextBox 2"/>
          <p:cNvSpPr txBox="1"/>
          <p:nvPr/>
        </p:nvSpPr>
        <p:spPr>
          <a:xfrm>
            <a:off x="1650197" y="4995948"/>
            <a:ext cx="2507787" cy="369332"/>
          </a:xfrm>
          <a:prstGeom prst="rect">
            <a:avLst/>
          </a:prstGeom>
          <a:noFill/>
        </p:spPr>
        <p:txBody>
          <a:bodyPr wrap="square" rtlCol="0">
            <a:spAutoFit/>
          </a:bodyPr>
          <a:lstStyle/>
          <a:p>
            <a:r>
              <a:rPr lang="en-US" dirty="0"/>
              <a:t>Pre-requisite Courses</a:t>
            </a:r>
          </a:p>
        </p:txBody>
      </p:sp>
      <p:sp>
        <p:nvSpPr>
          <p:cNvPr id="6" name="TextBox 5"/>
          <p:cNvSpPr txBox="1"/>
          <p:nvPr/>
        </p:nvSpPr>
        <p:spPr>
          <a:xfrm>
            <a:off x="1238596" y="4106487"/>
            <a:ext cx="2919389" cy="646331"/>
          </a:xfrm>
          <a:prstGeom prst="rect">
            <a:avLst/>
          </a:prstGeom>
          <a:noFill/>
        </p:spPr>
        <p:txBody>
          <a:bodyPr wrap="none" rtlCol="0">
            <a:spAutoFit/>
          </a:bodyPr>
          <a:lstStyle/>
          <a:p>
            <a:r>
              <a:rPr lang="en-US" dirty="0"/>
              <a:t>Work Site Requirements: </a:t>
            </a:r>
          </a:p>
          <a:p>
            <a:r>
              <a:rPr lang="en-US" dirty="0"/>
              <a:t>Content on the COR </a:t>
            </a:r>
          </a:p>
        </p:txBody>
      </p:sp>
      <p:cxnSp>
        <p:nvCxnSpPr>
          <p:cNvPr id="8" name="Straight Arrow Connector 7"/>
          <p:cNvCxnSpPr/>
          <p:nvPr/>
        </p:nvCxnSpPr>
        <p:spPr>
          <a:xfrm>
            <a:off x="4010466" y="4453251"/>
            <a:ext cx="1537855" cy="24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 idx="3"/>
          </p:cNvCxnSpPr>
          <p:nvPr/>
        </p:nvCxnSpPr>
        <p:spPr>
          <a:xfrm>
            <a:off x="4157984" y="5180614"/>
            <a:ext cx="1266236" cy="22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04356" y="3566160"/>
            <a:ext cx="2489784" cy="369332"/>
          </a:xfrm>
          <a:prstGeom prst="rect">
            <a:avLst/>
          </a:prstGeom>
          <a:noFill/>
        </p:spPr>
        <p:txBody>
          <a:bodyPr wrap="none" rtlCol="0">
            <a:spAutoFit/>
          </a:bodyPr>
          <a:lstStyle/>
          <a:p>
            <a:r>
              <a:rPr lang="en-US" dirty="0"/>
              <a:t>Pre-requisite Courses</a:t>
            </a:r>
          </a:p>
        </p:txBody>
      </p:sp>
      <p:cxnSp>
        <p:nvCxnSpPr>
          <p:cNvPr id="18" name="Straight Arrow Connector 17"/>
          <p:cNvCxnSpPr>
            <a:stCxn id="16" idx="3"/>
          </p:cNvCxnSpPr>
          <p:nvPr/>
        </p:nvCxnSpPr>
        <p:spPr>
          <a:xfrm flipV="1">
            <a:off x="4094140" y="3743098"/>
            <a:ext cx="1656335" cy="7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214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278" y="83783"/>
            <a:ext cx="8911687" cy="1280890"/>
          </a:xfrm>
        </p:spPr>
        <p:txBody>
          <a:bodyPr/>
          <a:lstStyle/>
          <a:p>
            <a:r>
              <a:rPr lang="en-US" dirty="0"/>
              <a:t>Coming Soon!</a:t>
            </a:r>
          </a:p>
        </p:txBody>
      </p:sp>
      <p:sp>
        <p:nvSpPr>
          <p:cNvPr id="3" name="Content Placeholder 2"/>
          <p:cNvSpPr>
            <a:spLocks noGrp="1"/>
          </p:cNvSpPr>
          <p:nvPr>
            <p:ph idx="1"/>
          </p:nvPr>
        </p:nvSpPr>
        <p:spPr>
          <a:xfrm>
            <a:off x="786938" y="947651"/>
            <a:ext cx="11405062" cy="5437398"/>
          </a:xfrm>
        </p:spPr>
        <p:txBody>
          <a:bodyPr>
            <a:normAutofit/>
          </a:bodyPr>
          <a:lstStyle/>
          <a:p>
            <a:pPr marL="0" indent="0">
              <a:buNone/>
            </a:pPr>
            <a:r>
              <a:rPr lang="en-US" b="1" dirty="0"/>
              <a:t>              RESOLUTION 13.05S18  </a:t>
            </a:r>
            <a:r>
              <a:rPr lang="en-US" dirty="0">
                <a:latin typeface="Times New Roman" panose="02020603050405020304" pitchFamily="18" charset="0"/>
                <a:cs typeface="Times New Roman" panose="02020603050405020304" pitchFamily="18" charset="0"/>
              </a:rPr>
              <a:t>ASCCC White Paper on Career and Technical Education, Cooperative Work 		Experience, Internship, and  Apprenticeship Programs</a:t>
            </a:r>
          </a:p>
          <a:p>
            <a:pPr>
              <a:lnSpc>
                <a:spcPct val="110000"/>
              </a:lnSpc>
            </a:pPr>
            <a:r>
              <a:rPr lang="en-US" b="1" dirty="0">
                <a:latin typeface="Times New Roman" panose="02020603050405020304" pitchFamily="18" charset="0"/>
                <a:cs typeface="Times New Roman" panose="02020603050405020304" pitchFamily="18" charset="0"/>
              </a:rPr>
              <a:t>Whereas,</a:t>
            </a:r>
            <a:r>
              <a:rPr lang="en-US" dirty="0">
                <a:latin typeface="Times New Roman" panose="02020603050405020304" pitchFamily="18" charset="0"/>
                <a:cs typeface="Times New Roman" panose="02020603050405020304" pitchFamily="18" charset="0"/>
              </a:rPr>
              <a:t> apprenticeship programs are regulated by federal labor laws and are primarily funded by labor unions and/or industry;</a:t>
            </a:r>
          </a:p>
          <a:p>
            <a:r>
              <a:rPr lang="en-US" b="1" dirty="0">
                <a:latin typeface="Times New Roman" panose="02020603050405020304" pitchFamily="18" charset="0"/>
                <a:cs typeface="Times New Roman" panose="02020603050405020304" pitchFamily="18" charset="0"/>
              </a:rPr>
              <a:t>Whereas</a:t>
            </a:r>
            <a:r>
              <a:rPr lang="en-US" dirty="0">
                <a:latin typeface="Times New Roman" panose="02020603050405020304" pitchFamily="18" charset="0"/>
                <a:cs typeface="Times New Roman" panose="02020603050405020304" pitchFamily="18" charset="0"/>
              </a:rPr>
              <a:t>, Career and Technical Education (CTE), Cooperative Work Experience (CWE), and internship programs are regulated by California Education Code and primarily funded by public funds; and 41 Section 504, the Americans with Disabilities Act, and California Government Code section 1135 et. seq. 42 California Title 5 Code of Regulations, </a:t>
            </a:r>
            <a:r>
              <a:rPr lang="en-US">
                <a:latin typeface="Times New Roman" panose="02020603050405020304" pitchFamily="18" charset="0"/>
                <a:cs typeface="Times New Roman" panose="02020603050405020304" pitchFamily="18" charset="0"/>
              </a:rPr>
              <a:t>§§56000-56076 (DSPS) </a:t>
            </a:r>
            <a:r>
              <a:rPr lang="en-US" dirty="0">
                <a:latin typeface="Times New Roman" panose="02020603050405020304" pitchFamily="18" charset="0"/>
                <a:cs typeface="Times New Roman" panose="02020603050405020304" pitchFamily="18" charset="0"/>
              </a:rPr>
              <a:t>43  California Education Code, §§67310-13 and 8485028</a:t>
            </a:r>
          </a:p>
          <a:p>
            <a:r>
              <a:rPr lang="en-US" b="1" dirty="0">
                <a:latin typeface="Times New Roman" panose="02020603050405020304" pitchFamily="18" charset="0"/>
                <a:cs typeface="Times New Roman" panose="02020603050405020304" pitchFamily="18" charset="0"/>
              </a:rPr>
              <a:t>Whereas, </a:t>
            </a:r>
            <a:r>
              <a:rPr lang="en-US" dirty="0">
                <a:latin typeface="Times New Roman" panose="02020603050405020304" pitchFamily="18" charset="0"/>
                <a:cs typeface="Times New Roman" panose="02020603050405020304" pitchFamily="18" charset="0"/>
              </a:rPr>
              <a:t>CTE, CWE, internship programs, and apprenticeship programs are often conflated, and no current clear guidelines exist for the use of best practices for setting up these various programs;</a:t>
            </a:r>
          </a:p>
          <a:p>
            <a:r>
              <a:rPr lang="en-US" b="1" dirty="0">
                <a:latin typeface="Times New Roman" panose="02020603050405020304" pitchFamily="18" charset="0"/>
                <a:cs typeface="Times New Roman" panose="02020603050405020304" pitchFamily="18" charset="0"/>
              </a:rPr>
              <a:t>Resolved</a:t>
            </a:r>
            <a:r>
              <a:rPr lang="en-US" dirty="0">
                <a:latin typeface="Times New Roman" panose="02020603050405020304" pitchFamily="18" charset="0"/>
                <a:cs typeface="Times New Roman" panose="02020603050405020304" pitchFamily="18" charset="0"/>
              </a:rPr>
              <a:t>, That the Academic Senate for California Community Colleges develop a paper that clearly explains and differentiates Career and Technical Education, Cooperative	Work Experience, internship, and apprenticeship programs, including their regulations, funding models, and overall guiding principles, and bring the paper to the Spring 2019 Plenary Session for approval.</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580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t>Chancellor’s Office. Cooperative Work Experience Education. </a:t>
            </a:r>
            <a:r>
              <a:rPr lang="en-US" dirty="0">
                <a:hlinkClick r:id="rId3"/>
              </a:rPr>
              <a:t>http://extranet.cccco.edu/Divisions/WorkforceandEconDev/CareerEducationPractices/CoopWorkExperienceEduc.aspx</a:t>
            </a:r>
            <a:endParaRPr lang="en-US" dirty="0"/>
          </a:p>
          <a:p>
            <a:r>
              <a:rPr lang="en-US" dirty="0"/>
              <a:t>California Statewide System Advisory Committee on Work-Based Learning and Student Employment. </a:t>
            </a:r>
            <a:r>
              <a:rPr lang="en-US" dirty="0">
                <a:hlinkClick r:id="rId4"/>
              </a:rPr>
              <a:t>http://cacareerbriefs.com/wp-content/uploads/new-handbook-1.pdf</a:t>
            </a:r>
            <a:endParaRPr lang="en-US" dirty="0"/>
          </a:p>
          <a:p>
            <a:r>
              <a:rPr lang="en-US" dirty="0"/>
              <a:t>U. S. Department of Labor. Competency Model Clearinghouse. </a:t>
            </a:r>
            <a:r>
              <a:rPr lang="en-US" dirty="0" err="1"/>
              <a:t>Careeronestop</a:t>
            </a:r>
            <a:r>
              <a:rPr lang="en-US" dirty="0"/>
              <a:t>. </a:t>
            </a:r>
            <a:r>
              <a:rPr lang="en-US" dirty="0">
                <a:hlinkClick r:id="rId5"/>
              </a:rPr>
              <a:t>https://www.careeronestop.org/CompetencyModel/careerpathway/cpwreviewsamplepaths.aspx</a:t>
            </a:r>
            <a:r>
              <a:rPr lang="en-US" dirty="0"/>
              <a:t> </a:t>
            </a:r>
          </a:p>
          <a:p>
            <a:r>
              <a:rPr lang="en-US" dirty="0" err="1"/>
              <a:t>Darche</a:t>
            </a:r>
            <a:r>
              <a:rPr lang="en-US" dirty="0"/>
              <a:t>, S., </a:t>
            </a:r>
            <a:r>
              <a:rPr lang="en-US" dirty="0" err="1"/>
              <a:t>Nayar</a:t>
            </a:r>
            <a:r>
              <a:rPr lang="en-US" dirty="0"/>
              <a:t>, N., Reeves, K., Work-Based Learning in California. West ED, 2009 </a:t>
            </a:r>
            <a:r>
              <a:rPr lang="en-US" dirty="0">
                <a:hlinkClick r:id="rId6"/>
              </a:rPr>
              <a:t>http://www.connectedcalifornia.org/downloads/WBLReport.pdf</a:t>
            </a:r>
            <a:r>
              <a:rPr lang="en-US" dirty="0"/>
              <a:t> </a:t>
            </a:r>
          </a:p>
          <a:p>
            <a:endParaRPr lang="en-US" dirty="0"/>
          </a:p>
        </p:txBody>
      </p:sp>
    </p:spTree>
    <p:extLst>
      <p:ext uri="{BB962C8B-B14F-4D97-AF65-F5344CB8AC3E}">
        <p14:creationId xmlns:p14="http://schemas.microsoft.com/office/powerpoint/2010/main" val="1683425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FOLLOW-UP!</a:t>
            </a:r>
          </a:p>
        </p:txBody>
      </p:sp>
      <p:sp>
        <p:nvSpPr>
          <p:cNvPr id="3" name="Content Placeholder 2"/>
          <p:cNvSpPr>
            <a:spLocks noGrp="1"/>
          </p:cNvSpPr>
          <p:nvPr>
            <p:ph idx="1"/>
          </p:nvPr>
        </p:nvSpPr>
        <p:spPr>
          <a:xfrm>
            <a:off x="856211" y="1280160"/>
            <a:ext cx="10648401" cy="4631062"/>
          </a:xfrm>
        </p:spPr>
        <p:txBody>
          <a:bodyPr/>
          <a:lstStyle/>
          <a:p>
            <a:pPr marL="0" indent="0">
              <a:buNone/>
            </a:pPr>
            <a:r>
              <a:rPr lang="en-US" sz="1000" dirty="0"/>
              <a:t>As promised, here are some follow-ups: </a:t>
            </a:r>
          </a:p>
          <a:p>
            <a:pPr marL="0" indent="0">
              <a:buNone/>
            </a:pPr>
            <a:r>
              <a:rPr lang="en-US" sz="1000" b="1" dirty="0"/>
              <a:t>1. Q: Where are “faculty responsibilities” listed in the Internship outline document I distributed?</a:t>
            </a:r>
          </a:p>
          <a:p>
            <a:pPr marL="0" indent="0">
              <a:buNone/>
            </a:pPr>
            <a:r>
              <a:rPr lang="en-US" sz="1000" dirty="0"/>
              <a:t>          A: In the attempt to make this outline fit on one page, I abbreviated the outline GREATLY! Consequently, some material was minimized. The “faculty responsibilities” were listed under 2.5 and 2.6 of the fuller document. I will send this fuller outline to be attached with the PP of the presentation.</a:t>
            </a:r>
          </a:p>
          <a:p>
            <a:pPr marL="0" indent="0">
              <a:buNone/>
            </a:pPr>
            <a:r>
              <a:rPr lang="en-US" sz="1000" b="1" dirty="0"/>
              <a:t>2. Q: Can Internships be offered on a noncredit basis?</a:t>
            </a:r>
          </a:p>
          <a:p>
            <a:pPr marL="0" indent="0">
              <a:buNone/>
            </a:pPr>
            <a:r>
              <a:rPr lang="en-US" sz="1000" dirty="0"/>
              <a:t>          A: At the Fall 2017 plenary, 7.04 F17 was passed (</a:t>
            </a:r>
            <a:r>
              <a:rPr lang="en-US" sz="1000" dirty="0">
                <a:hlinkClick r:id="rId2"/>
              </a:rPr>
              <a:t>https://asccc.org/sites/default/files/Resolutions%20Packet%20F17%20Saturday%2011-4-2017%20Final.pdf</a:t>
            </a:r>
            <a:r>
              <a:rPr lang="en-US" sz="1000" dirty="0"/>
              <a:t>) which calls for consultation with the Chancellor’s Office: </a:t>
            </a:r>
            <a:r>
              <a:rPr lang="en-US" sz="1000" b="1" i="1" dirty="0"/>
              <a:t>Resolved, That the Academic Senate for California Community Colleges work with the California Community Colleges Chancellor’s Office and other system partners to identify and eliminate state-level barriers to providing internship opportunities for students enrolled in noncredit courses and programs.</a:t>
            </a:r>
          </a:p>
          <a:p>
            <a:pPr marL="0" indent="0">
              <a:buNone/>
            </a:pPr>
            <a:r>
              <a:rPr lang="en-US" sz="1000" b="1" i="1" dirty="0"/>
              <a:t>Needless to say, this has not happened yet with the Chancellor’s Office. </a:t>
            </a:r>
            <a:endParaRPr lang="en-US" sz="1000" dirty="0"/>
          </a:p>
          <a:p>
            <a:pPr marL="0" indent="0">
              <a:buNone/>
            </a:pPr>
            <a:endParaRPr lang="en-US" sz="1000" b="1" i="1" dirty="0"/>
          </a:p>
          <a:p>
            <a:pPr marL="0" indent="0">
              <a:buNone/>
            </a:pPr>
            <a:r>
              <a:rPr lang="en-US" sz="1000" dirty="0"/>
              <a:t>3. Some of you asked abut that colorful chart I passed out towards the end of the session. It was to be an exercise in building an Internship by filling in the blanks on your sheet, using the model on slide 19 as a guide. Have fun with this back at your college.</a:t>
            </a:r>
          </a:p>
          <a:p>
            <a:pPr marL="0" indent="0">
              <a:buNone/>
            </a:pPr>
            <a:r>
              <a:rPr lang="en-US" sz="1000" dirty="0"/>
              <a:t>It was very nice to share the afternoon event with you all discussing Internships.</a:t>
            </a:r>
          </a:p>
          <a:p>
            <a:pPr marL="0" indent="0">
              <a:buNone/>
            </a:pPr>
            <a:r>
              <a:rPr lang="en-US" sz="1000" dirty="0"/>
              <a:t>Marie Boyd</a:t>
            </a:r>
          </a:p>
          <a:p>
            <a:pPr marL="0" indent="0">
              <a:buNone/>
            </a:pPr>
            <a:r>
              <a:rPr lang="en-US" sz="1000" dirty="0"/>
              <a:t>Chaffey College</a:t>
            </a:r>
          </a:p>
          <a:p>
            <a:pPr marL="0" indent="0">
              <a:buNone/>
            </a:pPr>
            <a:endParaRPr lang="en-US" dirty="0"/>
          </a:p>
          <a:p>
            <a:pPr>
              <a:buAutoNum type="arabicPeriod"/>
            </a:pPr>
            <a:endParaRPr lang="en-US" dirty="0"/>
          </a:p>
        </p:txBody>
      </p:sp>
    </p:spTree>
    <p:extLst>
      <p:ext uri="{BB962C8B-B14F-4D97-AF65-F5344CB8AC3E}">
        <p14:creationId xmlns:p14="http://schemas.microsoft.com/office/powerpoint/2010/main" val="242973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7733" y="1456266"/>
            <a:ext cx="10632595" cy="5401733"/>
          </a:xfrm>
        </p:spPr>
        <p:txBody>
          <a:bodyPr>
            <a:normAutofit/>
          </a:bodyPr>
          <a:lstStyle/>
          <a:p>
            <a:r>
              <a:rPr lang="en-US" dirty="0"/>
              <a:t>Contextualized Learning</a:t>
            </a:r>
          </a:p>
          <a:p>
            <a:r>
              <a:rPr lang="en-US" b="1" dirty="0"/>
              <a:t>General Cooperative Education Experience (CB10)</a:t>
            </a:r>
          </a:p>
          <a:p>
            <a:r>
              <a:rPr lang="en-US" b="1" dirty="0"/>
              <a:t>Occupational Cooperative Education Experience (CB10)</a:t>
            </a:r>
          </a:p>
          <a:p>
            <a:r>
              <a:rPr lang="en-US" dirty="0"/>
              <a:t>Internships</a:t>
            </a:r>
          </a:p>
          <a:p>
            <a:r>
              <a:rPr lang="en-US" dirty="0"/>
              <a:t>Service Learning</a:t>
            </a:r>
          </a:p>
          <a:p>
            <a:r>
              <a:rPr lang="en-US" dirty="0"/>
              <a:t>Clinical Experience</a:t>
            </a:r>
          </a:p>
          <a:p>
            <a:r>
              <a:rPr lang="en-US" dirty="0"/>
              <a:t>Field Experience</a:t>
            </a:r>
          </a:p>
          <a:p>
            <a:r>
              <a:rPr lang="en-US" dirty="0"/>
              <a:t>Mentoring</a:t>
            </a:r>
          </a:p>
          <a:p>
            <a:r>
              <a:rPr lang="en-US" dirty="0"/>
              <a:t>Job shadowing: an initial experience where the individual follows a regular employee through a day to gather information on the job and the work setting; Typically unpaid;</a:t>
            </a:r>
          </a:p>
          <a:p>
            <a:r>
              <a:rPr lang="en-US" dirty="0"/>
              <a:t>Work Study</a:t>
            </a:r>
          </a:p>
          <a:p>
            <a:r>
              <a:rPr lang="en-US" dirty="0"/>
              <a:t>APPRENTICESHIPS – Labor Code, division 3 and the California Apprenticeship Council </a:t>
            </a:r>
          </a:p>
          <a:p>
            <a:pPr marL="0" indent="0">
              <a:buNone/>
            </a:pPr>
            <a:r>
              <a:rPr lang="en-US" dirty="0"/>
              <a:t>Note: Data Element XB09 – Section Work-Based Learning Activities</a:t>
            </a:r>
          </a:p>
          <a:p>
            <a:endParaRPr lang="en-US" dirty="0"/>
          </a:p>
        </p:txBody>
      </p:sp>
      <p:sp>
        <p:nvSpPr>
          <p:cNvPr id="6" name="TextBox 5"/>
          <p:cNvSpPr txBox="1"/>
          <p:nvPr/>
        </p:nvSpPr>
        <p:spPr>
          <a:xfrm>
            <a:off x="1710267" y="706582"/>
            <a:ext cx="10260061" cy="584775"/>
          </a:xfrm>
          <a:prstGeom prst="rect">
            <a:avLst/>
          </a:prstGeom>
          <a:noFill/>
        </p:spPr>
        <p:txBody>
          <a:bodyPr wrap="square" rtlCol="0">
            <a:spAutoFit/>
          </a:bodyPr>
          <a:lstStyle/>
          <a:p>
            <a:r>
              <a:rPr lang="en-US" sz="3200" dirty="0"/>
              <a:t>Various Types of Work-Based Learning</a:t>
            </a:r>
          </a:p>
        </p:txBody>
      </p:sp>
    </p:spTree>
    <p:extLst>
      <p:ext uri="{BB962C8B-B14F-4D97-AF65-F5344CB8AC3E}">
        <p14:creationId xmlns:p14="http://schemas.microsoft.com/office/powerpoint/2010/main" val="386445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3">
                                            <p:txEl>
                                              <p:pRg st="1" end="1"/>
                                            </p:txEl>
                                          </p:spTgt>
                                        </p:tgtEl>
                                        <p:attrNameLst>
                                          <p:attrName>style.color</p:attrName>
                                        </p:attrNameLst>
                                      </p:cBhvr>
                                      <p:by>
                                        <p:hsl h="0" s="-12549" l="-25098"/>
                                      </p:by>
                                    </p:animClr>
                                    <p:animClr clrSpc="hsl" dir="cw">
                                      <p:cBhvr>
                                        <p:cTn id="14" dur="500" fill="hold"/>
                                        <p:tgtEl>
                                          <p:spTgt spid="3">
                                            <p:txEl>
                                              <p:pRg st="1" end="1"/>
                                            </p:txEl>
                                          </p:spTgt>
                                        </p:tgtEl>
                                        <p:attrNameLst>
                                          <p:attrName>fillcolor</p:attrName>
                                        </p:attrNameLst>
                                      </p:cBhvr>
                                      <p:by>
                                        <p:hsl h="0" s="-12549" l="-25098"/>
                                      </p:by>
                                    </p:animClr>
                                    <p:animClr clrSpc="hsl" dir="cw">
                                      <p:cBhvr>
                                        <p:cTn id="15" dur="500" fill="hold"/>
                                        <p:tgtEl>
                                          <p:spTgt spid="3">
                                            <p:txEl>
                                              <p:pRg st="1" end="1"/>
                                            </p:txEl>
                                          </p:spTgt>
                                        </p:tgtEl>
                                        <p:attrNameLst>
                                          <p:attrName>stroke.color</p:attrName>
                                        </p:attrNameLst>
                                      </p:cBhvr>
                                      <p:by>
                                        <p:hsl h="0" s="-12549" l="-25098"/>
                                      </p:by>
                                    </p:animClr>
                                    <p:set>
                                      <p:cBhvr>
                                        <p:cTn id="16" dur="500" fill="hold"/>
                                        <p:tgtEl>
                                          <p:spTgt spid="3">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par>
                                <p:cTn id="17" presetID="24" presetClass="emph" presetSubtype="0" fill="hold" nodeType="withEffect">
                                  <p:stCondLst>
                                    <p:cond delay="0"/>
                                  </p:stCondLst>
                                  <p:childTnLst>
                                    <p:animClr clrSpc="hsl" dir="cw">
                                      <p:cBhvr override="childStyle">
                                        <p:cTn id="18" dur="500" fill="hold"/>
                                        <p:tgtEl>
                                          <p:spTgt spid="3">
                                            <p:txEl>
                                              <p:pRg st="2" end="2"/>
                                            </p:txEl>
                                          </p:spTgt>
                                        </p:tgtEl>
                                        <p:attrNameLst>
                                          <p:attrName>style.color</p:attrName>
                                        </p:attrNameLst>
                                      </p:cBhvr>
                                      <p:by>
                                        <p:hsl h="0" s="-12549" l="-25098"/>
                                      </p:by>
                                    </p:animClr>
                                    <p:animClr clrSpc="hsl" dir="cw">
                                      <p:cBhvr>
                                        <p:cTn id="19" dur="500" fill="hold"/>
                                        <p:tgtEl>
                                          <p:spTgt spid="3">
                                            <p:txEl>
                                              <p:pRg st="2" end="2"/>
                                            </p:txEl>
                                          </p:spTgt>
                                        </p:tgtEl>
                                        <p:attrNameLst>
                                          <p:attrName>fillcolor</p:attrName>
                                        </p:attrNameLst>
                                      </p:cBhvr>
                                      <p:by>
                                        <p:hsl h="0" s="-12549" l="-25098"/>
                                      </p:by>
                                    </p:animClr>
                                    <p:animClr clrSpc="hsl" dir="cw">
                                      <p:cBhvr>
                                        <p:cTn id="20" dur="500" fill="hold"/>
                                        <p:tgtEl>
                                          <p:spTgt spid="3">
                                            <p:txEl>
                                              <p:pRg st="2" end="2"/>
                                            </p:txEl>
                                          </p:spTgt>
                                        </p:tgtEl>
                                        <p:attrNameLst>
                                          <p:attrName>stroke.color</p:attrName>
                                        </p:attrNameLst>
                                      </p:cBhvr>
                                      <p:by>
                                        <p:hsl h="0" s="-12549" l="-25098"/>
                                      </p:by>
                                    </p:animClr>
                                    <p:set>
                                      <p:cBhvr>
                                        <p:cTn id="21" dur="500" fill="hold"/>
                                        <p:tgtEl>
                                          <p:spTgt spid="3">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par>
                                <p:cTn id="22" presetID="24" presetClass="emph" presetSubtype="0" fill="hold" nodeType="withEffect">
                                  <p:stCondLst>
                                    <p:cond delay="0"/>
                                  </p:stCondLst>
                                  <p:childTnLst>
                                    <p:animClr clrSpc="hsl" dir="cw">
                                      <p:cBhvr override="childStyle">
                                        <p:cTn id="23" dur="500" fill="hold"/>
                                        <p:tgtEl>
                                          <p:spTgt spid="3">
                                            <p:txEl>
                                              <p:pRg st="3" end="3"/>
                                            </p:txEl>
                                          </p:spTgt>
                                        </p:tgtEl>
                                        <p:attrNameLst>
                                          <p:attrName>style.color</p:attrName>
                                        </p:attrNameLst>
                                      </p:cBhvr>
                                      <p:by>
                                        <p:hsl h="0" s="-12549" l="-25098"/>
                                      </p:by>
                                    </p:animClr>
                                    <p:animClr clrSpc="hsl" dir="cw">
                                      <p:cBhvr>
                                        <p:cTn id="24" dur="500" fill="hold"/>
                                        <p:tgtEl>
                                          <p:spTgt spid="3">
                                            <p:txEl>
                                              <p:pRg st="3" end="3"/>
                                            </p:txEl>
                                          </p:spTgt>
                                        </p:tgtEl>
                                        <p:attrNameLst>
                                          <p:attrName>fillcolor</p:attrName>
                                        </p:attrNameLst>
                                      </p:cBhvr>
                                      <p:by>
                                        <p:hsl h="0" s="-12549" l="-25098"/>
                                      </p:by>
                                    </p:animClr>
                                    <p:animClr clrSpc="hsl" dir="cw">
                                      <p:cBhvr>
                                        <p:cTn id="25" dur="500" fill="hold"/>
                                        <p:tgtEl>
                                          <p:spTgt spid="3">
                                            <p:txEl>
                                              <p:pRg st="3" end="3"/>
                                            </p:txEl>
                                          </p:spTgt>
                                        </p:tgtEl>
                                        <p:attrNameLst>
                                          <p:attrName>stroke.color</p:attrName>
                                        </p:attrNameLst>
                                      </p:cBhvr>
                                      <p:by>
                                        <p:hsl h="0" s="-12549" l="-25098"/>
                                      </p:by>
                                    </p:animClr>
                                    <p:set>
                                      <p:cBhvr>
                                        <p:cTn id="26"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096" y="216786"/>
            <a:ext cx="8911687" cy="1280890"/>
          </a:xfrm>
        </p:spPr>
        <p:txBody>
          <a:bodyPr/>
          <a:lstStyle/>
          <a:p>
            <a:r>
              <a:rPr lang="en-US" dirty="0"/>
              <a:t>Title 5 and Work Experience (WE)</a:t>
            </a:r>
            <a:br>
              <a:rPr lang="en-US" dirty="0"/>
            </a:br>
            <a:r>
              <a:rPr lang="en-US" dirty="0"/>
              <a:t>§55250 - 55257</a:t>
            </a:r>
          </a:p>
        </p:txBody>
      </p:sp>
      <p:sp>
        <p:nvSpPr>
          <p:cNvPr id="3" name="Content Placeholder 2"/>
          <p:cNvSpPr>
            <a:spLocks noGrp="1"/>
          </p:cNvSpPr>
          <p:nvPr>
            <p:ph idx="1"/>
          </p:nvPr>
        </p:nvSpPr>
        <p:spPr>
          <a:xfrm>
            <a:off x="1039091" y="1497676"/>
            <a:ext cx="11030989" cy="5110942"/>
          </a:xfrm>
        </p:spPr>
        <p:txBody>
          <a:bodyPr>
            <a:normAutofit/>
          </a:bodyPr>
          <a:lstStyle/>
          <a:p>
            <a:pPr marL="0" indent="0">
              <a:buNone/>
            </a:pPr>
            <a:r>
              <a:rPr lang="en-US" b="1" dirty="0"/>
              <a:t>Responsibilities of the District, College, Student, and Employer</a:t>
            </a:r>
            <a:r>
              <a:rPr lang="en-US" dirty="0"/>
              <a:t> </a:t>
            </a:r>
          </a:p>
          <a:p>
            <a:r>
              <a:rPr lang="en-US" b="1" dirty="0"/>
              <a:t>Responsibilities of the District:</a:t>
            </a:r>
          </a:p>
          <a:p>
            <a:pPr lvl="1"/>
            <a:r>
              <a:rPr lang="en-US" dirty="0"/>
              <a:t>Approved Plan Required; Requirements of the Plan; types of Cooperative Work Experience; Laws/Rules Pertaining to Minors in WE; Funds for WE for Students with Developmental Disabilities; WE Involving Apprenticeships; WE Outside the District; Wages &amp; Workers’ Compensation; College Credit and Repetition; District Services; Records</a:t>
            </a:r>
          </a:p>
          <a:p>
            <a:r>
              <a:rPr lang="en-US" b="1" dirty="0"/>
              <a:t>Responsibilities of the College:</a:t>
            </a:r>
          </a:p>
          <a:p>
            <a:pPr lvl="1"/>
            <a:r>
              <a:rPr lang="en-US" dirty="0"/>
              <a:t>College-defined Student Qualifications; Work Experience Credit; Retention of a WE Coordinator; Retention of WE Instructors; Retention of Adequate Clerical Assistance; Retention of Adequate Instructional Services</a:t>
            </a:r>
          </a:p>
          <a:p>
            <a:r>
              <a:rPr lang="en-US" b="1" dirty="0"/>
              <a:t>Responsibilities of the Student: </a:t>
            </a:r>
          </a:p>
          <a:p>
            <a:pPr lvl="1"/>
            <a:r>
              <a:rPr lang="en-US" dirty="0"/>
              <a:t>Student Qualifications; Student Responsibilities; </a:t>
            </a:r>
          </a:p>
          <a:p>
            <a:r>
              <a:rPr lang="en-US" b="1" dirty="0"/>
              <a:t>Responsibilities of the Employer and Job Learning Stations: </a:t>
            </a:r>
          </a:p>
          <a:p>
            <a:pPr lvl="1"/>
            <a:r>
              <a:rPr lang="en-US" dirty="0"/>
              <a:t>Learning Station Criteria; Employers’ Records; </a:t>
            </a:r>
          </a:p>
          <a:p>
            <a:pPr marL="0" indent="0">
              <a:buNone/>
            </a:pPr>
            <a:endParaRPr lang="en-US" dirty="0"/>
          </a:p>
          <a:p>
            <a:endParaRPr lang="en-US" dirty="0"/>
          </a:p>
        </p:txBody>
      </p:sp>
    </p:spTree>
    <p:extLst>
      <p:ext uri="{BB962C8B-B14F-4D97-AF65-F5344CB8AC3E}">
        <p14:creationId xmlns:p14="http://schemas.microsoft.com/office/powerpoint/2010/main" val="186475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Cooperative Work experience</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668248"/>
            <a:ext cx="10852879" cy="3672591"/>
          </a:xfrm>
        </p:spPr>
        <p:txBody>
          <a:bodyPr>
            <a:normAutofit/>
          </a:bodyPr>
          <a:lstStyle/>
          <a:p>
            <a:r>
              <a:rPr lang="en-US" b="1" dirty="0"/>
              <a:t>APPROVED PLAN REQUIRED - § 55250</a:t>
            </a:r>
            <a:endParaRPr lang="en-US" dirty="0"/>
          </a:p>
          <a:p>
            <a:r>
              <a:rPr lang="en-US" b="1" dirty="0"/>
              <a:t>REQUIREMENTS OF THE PLAN - § 55251</a:t>
            </a:r>
            <a:endParaRPr lang="en-US" dirty="0"/>
          </a:p>
          <a:p>
            <a:r>
              <a:rPr lang="en-US" b="1" dirty="0"/>
              <a:t>WORK EXPERIENCE CREDIT - § 55265.5</a:t>
            </a:r>
            <a:endParaRPr lang="en-US" dirty="0"/>
          </a:p>
          <a:p>
            <a:pPr marL="0" indent="0">
              <a:buNone/>
            </a:pPr>
            <a:endParaRPr lang="en-US" dirty="0"/>
          </a:p>
          <a:p>
            <a:r>
              <a:rPr lang="en-US" dirty="0"/>
              <a:t>Approved at the March Board of Governor’s meeting and the revisions to regulations for CWE plans and courses</a:t>
            </a:r>
            <a:r>
              <a:rPr lang="en-US" b="1" dirty="0"/>
              <a:t> </a:t>
            </a:r>
            <a:r>
              <a:rPr lang="en-US" dirty="0"/>
              <a:t>will:</a:t>
            </a:r>
          </a:p>
          <a:p>
            <a:r>
              <a:rPr lang="en-US" dirty="0"/>
              <a:t>Support the streamlining of curriculum by transferring authority from the Chancellor’s Office to local districts to approve CWE plans and courses.</a:t>
            </a:r>
          </a:p>
          <a:p>
            <a:r>
              <a:rPr lang="en-US" dirty="0"/>
              <a:t>Allow colleges to incremental units.</a:t>
            </a:r>
          </a:p>
          <a:p>
            <a:endParaRPr lang="en-US" sz="2400" dirty="0"/>
          </a:p>
        </p:txBody>
      </p:sp>
    </p:spTree>
    <p:extLst>
      <p:ext uri="{BB962C8B-B14F-4D97-AF65-F5344CB8AC3E}">
        <p14:creationId xmlns:p14="http://schemas.microsoft.com/office/powerpoint/2010/main" val="132440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b="1" dirty="0"/>
              <a:t>CWE - REQUIREMENTS OF THE PLAN - § 55250</a:t>
            </a:r>
            <a:endParaRPr lang="en-US" sz="3200"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668248"/>
            <a:ext cx="10852879" cy="3672591"/>
          </a:xfrm>
        </p:spPr>
        <p:txBody>
          <a:bodyPr>
            <a:normAutofit/>
          </a:bodyPr>
          <a:lstStyle/>
          <a:p>
            <a:pPr marL="0" indent="0">
              <a:buNone/>
            </a:pPr>
            <a:r>
              <a:rPr lang="en-US" sz="2400" dirty="0"/>
              <a:t>Any program of Cooperative Work Experience Education conducted by the governing board of a community college district pursuant to this article and claimed for apportionment pursuant to sections 58051 and 58009.5 shall conform to a plan adopted by the district. The plan adopted by the district shall set forth a systematic design of Cooperative Work Experience Education whereby students, while enrolled in college, will gain realistic learning experiences through work. This plan shall be submitted to and approved by the </a:t>
            </a:r>
            <a:r>
              <a:rPr lang="en-US" sz="2400" strike="sngStrike" dirty="0" err="1">
                <a:solidFill>
                  <a:srgbClr val="FF0000"/>
                </a:solidFill>
              </a:rPr>
              <a:t>Chancellor</a:t>
            </a:r>
            <a:r>
              <a:rPr lang="en-US" sz="2400" u="sng" dirty="0" err="1">
                <a:solidFill>
                  <a:srgbClr val="FF0000"/>
                </a:solidFill>
              </a:rPr>
              <a:t>local</a:t>
            </a:r>
            <a:r>
              <a:rPr lang="en-US" sz="2400" u="sng" dirty="0">
                <a:solidFill>
                  <a:srgbClr val="FF0000"/>
                </a:solidFill>
              </a:rPr>
              <a:t> governing board</a:t>
            </a:r>
            <a:r>
              <a:rPr lang="en-US" sz="2400" dirty="0">
                <a:solidFill>
                  <a:srgbClr val="FF0000"/>
                </a:solidFill>
              </a:rPr>
              <a:t>.</a:t>
            </a:r>
          </a:p>
          <a:p>
            <a:endParaRPr lang="en-US" sz="2400" dirty="0"/>
          </a:p>
        </p:txBody>
      </p:sp>
    </p:spTree>
    <p:extLst>
      <p:ext uri="{BB962C8B-B14F-4D97-AF65-F5344CB8AC3E}">
        <p14:creationId xmlns:p14="http://schemas.microsoft.com/office/powerpoint/2010/main" val="382340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067224" y="306324"/>
            <a:ext cx="10067544" cy="1188720"/>
          </a:xfrm>
        </p:spPr>
        <p:txBody>
          <a:bodyPr>
            <a:normAutofit/>
          </a:bodyPr>
          <a:lstStyle/>
          <a:p>
            <a:r>
              <a:rPr lang="en-US" sz="3200" b="1" dirty="0"/>
              <a:t>CWE - § 55251. REQUIREMENTS OF THE PLAN</a:t>
            </a:r>
            <a:endParaRPr lang="en-US" sz="3200"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10549" y="1650492"/>
            <a:ext cx="11194355" cy="5362956"/>
          </a:xfrm>
        </p:spPr>
        <p:txBody>
          <a:bodyPr>
            <a:normAutofit fontScale="92500" lnSpcReduction="20000"/>
          </a:bodyPr>
          <a:lstStyle/>
          <a:p>
            <a:pPr marL="0" indent="0">
              <a:buNone/>
            </a:pPr>
            <a:r>
              <a:rPr lang="en-US" dirty="0"/>
              <a:t>(a) The district plan shall contain the following provisions:</a:t>
            </a:r>
          </a:p>
          <a:p>
            <a:pPr marL="0" indent="0">
              <a:buNone/>
            </a:pPr>
            <a:r>
              <a:rPr lang="en-US" dirty="0"/>
              <a:t>   (1) A statement that the district has officially adopted the plan, subject to approval by the </a:t>
            </a:r>
            <a:r>
              <a:rPr lang="en-US" strike="sngStrike" dirty="0">
                <a:solidFill>
                  <a:srgbClr val="FF0000"/>
                </a:solidFill>
              </a:rPr>
              <a:t>State </a:t>
            </a:r>
            <a:r>
              <a:rPr lang="en-US" strike="sngStrike" dirty="0" err="1">
                <a:solidFill>
                  <a:srgbClr val="FF0000"/>
                </a:solidFill>
              </a:rPr>
              <a:t>Chancellor</a:t>
            </a:r>
            <a:r>
              <a:rPr lang="en-US" u="sng" dirty="0" err="1">
                <a:solidFill>
                  <a:srgbClr val="FF0000"/>
                </a:solidFill>
              </a:rPr>
              <a:t>local</a:t>
            </a:r>
            <a:r>
              <a:rPr lang="en-US" u="sng" dirty="0">
                <a:solidFill>
                  <a:srgbClr val="FF0000"/>
                </a:solidFill>
              </a:rPr>
              <a:t> governing board</a:t>
            </a:r>
            <a:r>
              <a:rPr lang="en-US" dirty="0">
                <a:solidFill>
                  <a:srgbClr val="FF0000"/>
                </a:solidFill>
              </a:rPr>
              <a:t>.</a:t>
            </a:r>
          </a:p>
          <a:p>
            <a:pPr marL="0" indent="0">
              <a:buNone/>
            </a:pPr>
            <a:r>
              <a:rPr lang="en-US" dirty="0"/>
              <a:t>   (2) A specific description of the respective responsibilities of college, student, employer, and other cooperating agencies in the operation of the program.</a:t>
            </a:r>
          </a:p>
          <a:p>
            <a:pPr marL="0" indent="0">
              <a:buNone/>
            </a:pPr>
            <a:r>
              <a:rPr lang="en-US" dirty="0"/>
              <a:t>   (3) A specific description for each type of Cooperative Work Experience Education program.</a:t>
            </a:r>
          </a:p>
          <a:p>
            <a:pPr marL="0" indent="0">
              <a:buNone/>
            </a:pPr>
            <a:r>
              <a:rPr lang="en-US" dirty="0"/>
              <a:t>   (4) A description of how the district will:</a:t>
            </a:r>
          </a:p>
          <a:p>
            <a:pPr marL="0" indent="0">
              <a:buNone/>
            </a:pPr>
            <a:r>
              <a:rPr lang="en-US" dirty="0"/>
              <a:t>   (A) Provide guidance services for students during enrollment in Cooperative Work Experience Education.</a:t>
            </a:r>
          </a:p>
          <a:p>
            <a:pPr marL="0" indent="0">
              <a:buNone/>
            </a:pPr>
            <a:r>
              <a:rPr lang="en-US" dirty="0"/>
              <a:t>   (B) Assign a sufficient number of qualified, academic personnel as stipulated in the district plan to direct the program and to assure district services required in section 55255.</a:t>
            </a:r>
          </a:p>
          <a:p>
            <a:pPr marL="0" indent="0">
              <a:buNone/>
            </a:pPr>
            <a:r>
              <a:rPr lang="en-US" dirty="0"/>
              <a:t>   (C) Assure that students' on-the-job learning experiences are documented with written measurable learning objectives.</a:t>
            </a:r>
          </a:p>
          <a:p>
            <a:pPr marL="0" indent="0">
              <a:buNone/>
            </a:pPr>
            <a:r>
              <a:rPr lang="en-US" dirty="0"/>
              <a:t>   (D) With the assistance of employers, evaluate students</a:t>
            </a:r>
            <a:r>
              <a:rPr lang="en-US" u="sng" dirty="0"/>
              <a:t>’</a:t>
            </a:r>
            <a:r>
              <a:rPr lang="en-US" dirty="0"/>
              <a:t> on-the-job learning experiences.</a:t>
            </a:r>
          </a:p>
          <a:p>
            <a:pPr marL="0" indent="0">
              <a:buNone/>
            </a:pPr>
            <a:r>
              <a:rPr lang="en-US" dirty="0"/>
              <a:t>   (E) Describe basis for awarding grade and credit.</a:t>
            </a:r>
          </a:p>
          <a:p>
            <a:pPr marL="0" indent="0">
              <a:buNone/>
            </a:pPr>
            <a:r>
              <a:rPr lang="en-US" dirty="0"/>
              <a:t>   (F) Provide adequate clerical and instructional services.</a:t>
            </a:r>
          </a:p>
          <a:p>
            <a:pPr marL="0" indent="0">
              <a:buNone/>
            </a:pPr>
            <a:r>
              <a:rPr lang="en-US" dirty="0"/>
              <a:t>   (b) Prior to implementation, any changes or revisions to the district plan shall be submitted for approval to the </a:t>
            </a:r>
            <a:r>
              <a:rPr lang="en-US" strike="sngStrike" dirty="0" err="1">
                <a:solidFill>
                  <a:srgbClr val="FF0000"/>
                </a:solidFill>
              </a:rPr>
              <a:t>Chancellor</a:t>
            </a:r>
            <a:r>
              <a:rPr lang="en-US" u="sng" dirty="0" err="1">
                <a:solidFill>
                  <a:srgbClr val="FF0000"/>
                </a:solidFill>
              </a:rPr>
              <a:t>local</a:t>
            </a:r>
            <a:r>
              <a:rPr lang="en-US" u="sng" dirty="0">
                <a:solidFill>
                  <a:srgbClr val="FF0000"/>
                </a:solidFill>
              </a:rPr>
              <a:t> governing board</a:t>
            </a:r>
            <a:r>
              <a:rPr lang="en-US" dirty="0">
                <a:solidFill>
                  <a:srgbClr val="FF0000"/>
                </a:solidFill>
              </a:rPr>
              <a:t>.</a:t>
            </a:r>
          </a:p>
          <a:p>
            <a:pPr marL="0" indent="0">
              <a:buNone/>
            </a:pPr>
            <a:endParaRPr lang="en-US" sz="2400" dirty="0"/>
          </a:p>
        </p:txBody>
      </p:sp>
    </p:spTree>
    <p:extLst>
      <p:ext uri="{BB962C8B-B14F-4D97-AF65-F5344CB8AC3E}">
        <p14:creationId xmlns:p14="http://schemas.microsoft.com/office/powerpoint/2010/main" val="342721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389888" y="470916"/>
            <a:ext cx="9555480" cy="1188720"/>
          </a:xfrm>
        </p:spPr>
        <p:txBody>
          <a:bodyPr>
            <a:normAutofit/>
          </a:bodyPr>
          <a:lstStyle/>
          <a:p>
            <a:br>
              <a:rPr lang="en-US" sz="3200" dirty="0"/>
            </a:br>
            <a:r>
              <a:rPr lang="en-US" sz="3200" dirty="0"/>
              <a:t>CWE - § 55256.5. Work Experience Credit</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093976"/>
            <a:ext cx="11331515" cy="4572000"/>
          </a:xfrm>
        </p:spPr>
        <p:txBody>
          <a:bodyPr>
            <a:normAutofit/>
          </a:bodyPr>
          <a:lstStyle/>
          <a:p>
            <a:pPr marL="0" indent="0">
              <a:buNone/>
            </a:pPr>
            <a:r>
              <a:rPr lang="en-US" dirty="0"/>
              <a:t>   (a) One student contact hour is counted for each unit of work experience credit in which a student is enrolled during any census period. In no case shall duplicate student contact hours be counted for any classroom instruction and Cooperative Work Experience Education. The maximum contact hours counted for a student shall not exceed the maximum number of Cooperative Work Experience Education units for which the student may be granted credit as described in section 55253.</a:t>
            </a:r>
          </a:p>
          <a:p>
            <a:pPr marL="0" indent="0">
              <a:buNone/>
            </a:pPr>
            <a:r>
              <a:rPr lang="en-US" dirty="0"/>
              <a:t>   (b) The learning experience and the identified on-the-job learning objectives shall be sufficient to support the units to be awarded.</a:t>
            </a:r>
          </a:p>
          <a:p>
            <a:pPr marL="0" indent="0">
              <a:buNone/>
            </a:pPr>
            <a:r>
              <a:rPr lang="en-US" dirty="0"/>
              <a:t>   (c) The following formula will be used to determine the number of units to be awarded:</a:t>
            </a:r>
          </a:p>
          <a:p>
            <a:pPr marL="0" indent="0">
              <a:buNone/>
            </a:pPr>
            <a:r>
              <a:rPr lang="en-US" dirty="0"/>
              <a:t>   (1) Each 75 hours of paid work equals one semester credit or 50 hours equals one quarter credit.</a:t>
            </a:r>
          </a:p>
          <a:p>
            <a:pPr marL="0" indent="0">
              <a:buNone/>
            </a:pPr>
            <a:r>
              <a:rPr lang="en-US" dirty="0"/>
              <a:t>   (2) Each 60 hours of non-paid work equals one semester credit or 40 hours equals one quarter credit.</a:t>
            </a:r>
          </a:p>
          <a:p>
            <a:pPr marL="0" indent="0">
              <a:buNone/>
            </a:pPr>
            <a:r>
              <a:rPr lang="en-US" dirty="0">
                <a:solidFill>
                  <a:srgbClr val="FF0000"/>
                </a:solidFill>
              </a:rPr>
              <a:t>   </a:t>
            </a:r>
            <a:r>
              <a:rPr lang="en-US" u="sng" dirty="0">
                <a:solidFill>
                  <a:srgbClr val="FF0000"/>
                </a:solidFill>
              </a:rPr>
              <a:t>(3) Units may be awarded in 0.5 unit increments</a:t>
            </a:r>
            <a:r>
              <a:rPr lang="en-US" u="sng" dirty="0"/>
              <a:t>.</a:t>
            </a:r>
            <a:endParaRPr lang="en-US" dirty="0"/>
          </a:p>
          <a:p>
            <a:endParaRPr lang="en-US" dirty="0"/>
          </a:p>
          <a:p>
            <a:endParaRPr lang="en-US" sz="2400" dirty="0"/>
          </a:p>
        </p:txBody>
      </p:sp>
    </p:spTree>
    <p:extLst>
      <p:ext uri="{BB962C8B-B14F-4D97-AF65-F5344CB8AC3E}">
        <p14:creationId xmlns:p14="http://schemas.microsoft.com/office/powerpoint/2010/main" val="144569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process slide</a:t>
            </a:r>
          </a:p>
        </p:txBody>
      </p:sp>
      <p:sp>
        <p:nvSpPr>
          <p:cNvPr id="3" name="Content Placeholder 2"/>
          <p:cNvSpPr>
            <a:spLocks noGrp="1"/>
          </p:cNvSpPr>
          <p:nvPr>
            <p:ph idx="1"/>
          </p:nvPr>
        </p:nvSpPr>
        <p:spPr/>
        <p:txBody>
          <a:bodyPr/>
          <a:lstStyle/>
          <a:p>
            <a:br>
              <a:rPr lang="en-US" dirty="0"/>
            </a:br>
            <a:endParaRPr lang="en-US" dirty="0"/>
          </a:p>
        </p:txBody>
      </p:sp>
      <p:graphicFrame>
        <p:nvGraphicFramePr>
          <p:cNvPr id="6" name="Diagram 5"/>
          <p:cNvGraphicFramePr/>
          <p:nvPr>
            <p:extLst>
              <p:ext uri="{D42A27DB-BD31-4B8C-83A1-F6EECF244321}">
                <p14:modId xmlns:p14="http://schemas.microsoft.com/office/powerpoint/2010/main" val="2081641372"/>
              </p:ext>
            </p:extLst>
          </p:nvPr>
        </p:nvGraphicFramePr>
        <p:xfrm>
          <a:off x="2772228" y="131307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36852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794</TotalTime>
  <Words>2343</Words>
  <Application>Microsoft Macintosh PowerPoint</Application>
  <PresentationFormat>Widescreen</PresentationFormat>
  <Paragraphs>273</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Times New Roman</vt:lpstr>
      <vt:lpstr>Wingdings 3</vt:lpstr>
      <vt:lpstr>Wisp</vt:lpstr>
      <vt:lpstr>Cooperative Work Experience/Internships</vt:lpstr>
      <vt:lpstr>Outcomes For This Session</vt:lpstr>
      <vt:lpstr>PowerPoint Presentation</vt:lpstr>
      <vt:lpstr>Title 5 and Work Experience (WE) §55250 - 55257</vt:lpstr>
      <vt:lpstr>Cooperative Work experience</vt:lpstr>
      <vt:lpstr>CWE - REQUIREMENTS OF THE PLAN - § 55250</vt:lpstr>
      <vt:lpstr>CWE - § 55251. REQUIREMENTS OF THE PLAN</vt:lpstr>
      <vt:lpstr> CWE - § 55256.5. Work Experience Credit</vt:lpstr>
      <vt:lpstr>New process slide</vt:lpstr>
      <vt:lpstr>Strong Workforce Program</vt:lpstr>
      <vt:lpstr>Milestones incorporating CC CWEE!</vt:lpstr>
      <vt:lpstr>Strong Workforce CTE Guided Pathways Tool Kit: </vt:lpstr>
      <vt:lpstr>Establishing Internships</vt:lpstr>
      <vt:lpstr>Grow-Our-Own Through Work Experience: Teaching Apprentices at Solano College</vt:lpstr>
      <vt:lpstr>Grow-Our-Own Through Work Experience: Teaching Apprentice Job Description </vt:lpstr>
      <vt:lpstr>Grow-Our-Own Through Work Experience: Benefits and Next Steps</vt:lpstr>
      <vt:lpstr>Grow-Our-Own Through Work Experience: EEO Plan</vt:lpstr>
      <vt:lpstr>Critiquing a CWEE Course Outline of Record from Sunshine College</vt:lpstr>
      <vt:lpstr>PowerPoint Presentation</vt:lpstr>
      <vt:lpstr>PowerPoint Presentation</vt:lpstr>
      <vt:lpstr>PowerPoint Presentation</vt:lpstr>
      <vt:lpstr>Building an Internship  from: Competency Model Clearinghouse</vt:lpstr>
      <vt:lpstr>Coming Soon!</vt:lpstr>
      <vt:lpstr>Resources</vt:lpstr>
      <vt:lpstr>FOLLOW-UP!</vt:lpstr>
    </vt:vector>
  </TitlesOfParts>
  <Company>Chaffey College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Work Experience/Internships</dc:title>
  <dc:creator>Marie Boyd</dc:creator>
  <cp:lastModifiedBy>Dolores Davison</cp:lastModifiedBy>
  <cp:revision>63</cp:revision>
  <dcterms:created xsi:type="dcterms:W3CDTF">2018-04-27T00:06:35Z</dcterms:created>
  <dcterms:modified xsi:type="dcterms:W3CDTF">2018-07-13T18:34:34Z</dcterms:modified>
</cp:coreProperties>
</file>