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7"/>
  </p:notesMasterIdLst>
  <p:handoutMasterIdLst>
    <p:handoutMasterId r:id="rId38"/>
  </p:handoutMasterIdLst>
  <p:sldIdLst>
    <p:sldId id="256" r:id="rId2"/>
    <p:sldId id="294" r:id="rId3"/>
    <p:sldId id="295" r:id="rId4"/>
    <p:sldId id="257" r:id="rId5"/>
    <p:sldId id="258" r:id="rId6"/>
    <p:sldId id="282" r:id="rId7"/>
    <p:sldId id="283" r:id="rId8"/>
    <p:sldId id="284" r:id="rId9"/>
    <p:sldId id="264" r:id="rId10"/>
    <p:sldId id="268" r:id="rId11"/>
    <p:sldId id="261" r:id="rId12"/>
    <p:sldId id="290" r:id="rId13"/>
    <p:sldId id="285" r:id="rId14"/>
    <p:sldId id="269" r:id="rId15"/>
    <p:sldId id="270" r:id="rId16"/>
    <p:sldId id="271" r:id="rId17"/>
    <p:sldId id="272" r:id="rId18"/>
    <p:sldId id="296" r:id="rId19"/>
    <p:sldId id="291" r:id="rId20"/>
    <p:sldId id="286" r:id="rId21"/>
    <p:sldId id="273" r:id="rId22"/>
    <p:sldId id="274" r:id="rId23"/>
    <p:sldId id="292" r:id="rId24"/>
    <p:sldId id="287" r:id="rId25"/>
    <p:sldId id="293" r:id="rId26"/>
    <p:sldId id="276" r:id="rId27"/>
    <p:sldId id="279" r:id="rId28"/>
    <p:sldId id="288" r:id="rId29"/>
    <p:sldId id="265" r:id="rId30"/>
    <p:sldId id="266" r:id="rId31"/>
    <p:sldId id="281" r:id="rId32"/>
    <p:sldId id="267" r:id="rId33"/>
    <p:sldId id="280" r:id="rId34"/>
    <p:sldId id="275" r:id="rId35"/>
    <p:sldId id="277"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48" autoAdjust="0"/>
  </p:normalViewPr>
  <p:slideViewPr>
    <p:cSldViewPr snapToGrid="0" snapToObjects="1">
      <p:cViewPr>
        <p:scale>
          <a:sx n="70" d="100"/>
          <a:sy n="70" d="100"/>
        </p:scale>
        <p:origin x="-1808"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3ED32653-DECC-408E-9246-41AF3B29A0E8}" type="datetimeFigureOut">
              <a:rPr lang="en-US" smtClean="0"/>
              <a:pPr/>
              <a:t>7/9/15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93D5E7D-E423-41E2-9044-F298DE1D85C0}" type="slidenum">
              <a:rPr lang="en-US" smtClean="0"/>
              <a:pPr/>
              <a:t>‹#›</a:t>
            </a:fld>
            <a:endParaRPr lang="en-US"/>
          </a:p>
        </p:txBody>
      </p:sp>
    </p:spTree>
    <p:extLst>
      <p:ext uri="{BB962C8B-B14F-4D97-AF65-F5344CB8AC3E}">
        <p14:creationId xmlns:p14="http://schemas.microsoft.com/office/powerpoint/2010/main" val="270404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47873C2-5C21-A243-A293-4A491C4378DB}" type="datetimeFigureOut">
              <a:rPr lang="en-US" smtClean="0"/>
              <a:pPr/>
              <a:t>7/9/15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5DBCCE4-AD05-984E-9E40-2CEF1B082D46}" type="slidenum">
              <a:rPr lang="en-US" smtClean="0"/>
              <a:pPr/>
              <a:t>‹#›</a:t>
            </a:fld>
            <a:endParaRPr lang="en-US"/>
          </a:p>
        </p:txBody>
      </p:sp>
    </p:spTree>
    <p:extLst>
      <p:ext uri="{BB962C8B-B14F-4D97-AF65-F5344CB8AC3E}">
        <p14:creationId xmlns:p14="http://schemas.microsoft.com/office/powerpoint/2010/main" val="1134522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a:t>
            </a:fld>
            <a:endParaRPr lang="en-US"/>
          </a:p>
        </p:txBody>
      </p:sp>
    </p:spTree>
    <p:extLst>
      <p:ext uri="{BB962C8B-B14F-4D97-AF65-F5344CB8AC3E}">
        <p14:creationId xmlns:p14="http://schemas.microsoft.com/office/powerpoint/2010/main" val="343473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http://www.rpgroup.org/rpsearch/results/taxonomy%3A326</a:t>
            </a:r>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14</a:t>
            </a:fld>
            <a:endParaRPr lang="en-US"/>
          </a:p>
        </p:txBody>
      </p:sp>
    </p:spTree>
    <p:extLst>
      <p:ext uri="{BB962C8B-B14F-4D97-AF65-F5344CB8AC3E}">
        <p14:creationId xmlns:p14="http://schemas.microsoft.com/office/powerpoint/2010/main" val="1654848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15</a:t>
            </a:fld>
            <a:endParaRPr lang="en-US"/>
          </a:p>
        </p:txBody>
      </p:sp>
    </p:spTree>
    <p:extLst>
      <p:ext uri="{BB962C8B-B14F-4D97-AF65-F5344CB8AC3E}">
        <p14:creationId xmlns:p14="http://schemas.microsoft.com/office/powerpoint/2010/main" val="239087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16</a:t>
            </a:fld>
            <a:endParaRPr lang="en-US"/>
          </a:p>
        </p:txBody>
      </p:sp>
    </p:spTree>
    <p:extLst>
      <p:ext uri="{BB962C8B-B14F-4D97-AF65-F5344CB8AC3E}">
        <p14:creationId xmlns:p14="http://schemas.microsoft.com/office/powerpoint/2010/main" val="20177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17</a:t>
            </a:fld>
            <a:endParaRPr lang="en-US"/>
          </a:p>
        </p:txBody>
      </p:sp>
    </p:spTree>
    <p:extLst>
      <p:ext uri="{BB962C8B-B14F-4D97-AF65-F5344CB8AC3E}">
        <p14:creationId xmlns:p14="http://schemas.microsoft.com/office/powerpoint/2010/main" val="3625484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20</a:t>
            </a:fld>
            <a:endParaRPr lang="en-US"/>
          </a:p>
        </p:txBody>
      </p:sp>
    </p:spTree>
    <p:extLst>
      <p:ext uri="{BB962C8B-B14F-4D97-AF65-F5344CB8AC3E}">
        <p14:creationId xmlns:p14="http://schemas.microsoft.com/office/powerpoint/2010/main" val="72427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21</a:t>
            </a:fld>
            <a:endParaRPr lang="en-US"/>
          </a:p>
        </p:txBody>
      </p:sp>
    </p:spTree>
    <p:extLst>
      <p:ext uri="{BB962C8B-B14F-4D97-AF65-F5344CB8AC3E}">
        <p14:creationId xmlns:p14="http://schemas.microsoft.com/office/powerpoint/2010/main" val="320436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http://www.asccc.org/content/course-outline-record-vs-academic-freedom</a:t>
            </a:r>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22</a:t>
            </a:fld>
            <a:endParaRPr lang="en-US"/>
          </a:p>
        </p:txBody>
      </p:sp>
    </p:spTree>
    <p:extLst>
      <p:ext uri="{BB962C8B-B14F-4D97-AF65-F5344CB8AC3E}">
        <p14:creationId xmlns:p14="http://schemas.microsoft.com/office/powerpoint/2010/main" val="387179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24</a:t>
            </a:fld>
            <a:endParaRPr lang="en-US"/>
          </a:p>
        </p:txBody>
      </p:sp>
    </p:spTree>
    <p:extLst>
      <p:ext uri="{BB962C8B-B14F-4D97-AF65-F5344CB8AC3E}">
        <p14:creationId xmlns:p14="http://schemas.microsoft.com/office/powerpoint/2010/main" val="409334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26</a:t>
            </a:fld>
            <a:endParaRPr lang="en-US"/>
          </a:p>
        </p:txBody>
      </p:sp>
    </p:spTree>
    <p:extLst>
      <p:ext uri="{BB962C8B-B14F-4D97-AF65-F5344CB8AC3E}">
        <p14:creationId xmlns:p14="http://schemas.microsoft.com/office/powerpoint/2010/main" val="380019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27</a:t>
            </a:fld>
            <a:endParaRPr lang="en-US"/>
          </a:p>
        </p:txBody>
      </p:sp>
    </p:spTree>
    <p:extLst>
      <p:ext uri="{BB962C8B-B14F-4D97-AF65-F5344CB8AC3E}">
        <p14:creationId xmlns:p14="http://schemas.microsoft.com/office/powerpoint/2010/main" val="17134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4</a:t>
            </a:fld>
            <a:endParaRPr lang="en-US"/>
          </a:p>
        </p:txBody>
      </p:sp>
    </p:spTree>
    <p:extLst>
      <p:ext uri="{BB962C8B-B14F-4D97-AF65-F5344CB8AC3E}">
        <p14:creationId xmlns:p14="http://schemas.microsoft.com/office/powerpoint/2010/main" val="262182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29</a:t>
            </a:fld>
            <a:endParaRPr lang="en-US"/>
          </a:p>
        </p:txBody>
      </p:sp>
    </p:spTree>
    <p:extLst>
      <p:ext uri="{BB962C8B-B14F-4D97-AF65-F5344CB8AC3E}">
        <p14:creationId xmlns:p14="http://schemas.microsoft.com/office/powerpoint/2010/main" val="168328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30</a:t>
            </a:fld>
            <a:endParaRPr lang="en-US"/>
          </a:p>
        </p:txBody>
      </p:sp>
    </p:spTree>
    <p:extLst>
      <p:ext uri="{BB962C8B-B14F-4D97-AF65-F5344CB8AC3E}">
        <p14:creationId xmlns:p14="http://schemas.microsoft.com/office/powerpoint/2010/main" val="2082643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32</a:t>
            </a:fld>
            <a:endParaRPr lang="en-US"/>
          </a:p>
        </p:txBody>
      </p:sp>
    </p:spTree>
    <p:extLst>
      <p:ext uri="{BB962C8B-B14F-4D97-AF65-F5344CB8AC3E}">
        <p14:creationId xmlns:p14="http://schemas.microsoft.com/office/powerpoint/2010/main" val="164966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34</a:t>
            </a:fld>
            <a:endParaRPr lang="en-US"/>
          </a:p>
        </p:txBody>
      </p:sp>
    </p:spTree>
    <p:extLst>
      <p:ext uri="{BB962C8B-B14F-4D97-AF65-F5344CB8AC3E}">
        <p14:creationId xmlns:p14="http://schemas.microsoft.com/office/powerpoint/2010/main" val="326318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35</a:t>
            </a:fld>
            <a:endParaRPr lang="en-US"/>
          </a:p>
        </p:txBody>
      </p:sp>
    </p:spTree>
    <p:extLst>
      <p:ext uri="{BB962C8B-B14F-4D97-AF65-F5344CB8AC3E}">
        <p14:creationId xmlns:p14="http://schemas.microsoft.com/office/powerpoint/2010/main" val="32195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5</a:t>
            </a:fld>
            <a:endParaRPr lang="en-US"/>
          </a:p>
        </p:txBody>
      </p:sp>
    </p:spTree>
    <p:extLst>
      <p:ext uri="{BB962C8B-B14F-4D97-AF65-F5344CB8AC3E}">
        <p14:creationId xmlns:p14="http://schemas.microsoft.com/office/powerpoint/2010/main" val="358992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7</a:t>
            </a:fld>
            <a:endParaRPr lang="en-US"/>
          </a:p>
        </p:txBody>
      </p:sp>
    </p:spTree>
    <p:extLst>
      <p:ext uri="{BB962C8B-B14F-4D97-AF65-F5344CB8AC3E}">
        <p14:creationId xmlns:p14="http://schemas.microsoft.com/office/powerpoint/2010/main" val="323711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8</a:t>
            </a:fld>
            <a:endParaRPr lang="en-US"/>
          </a:p>
        </p:txBody>
      </p:sp>
    </p:spTree>
    <p:extLst>
      <p:ext uri="{BB962C8B-B14F-4D97-AF65-F5344CB8AC3E}">
        <p14:creationId xmlns:p14="http://schemas.microsoft.com/office/powerpoint/2010/main" val="10771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9</a:t>
            </a:fld>
            <a:endParaRPr lang="en-US"/>
          </a:p>
        </p:txBody>
      </p:sp>
    </p:spTree>
    <p:extLst>
      <p:ext uri="{BB962C8B-B14F-4D97-AF65-F5344CB8AC3E}">
        <p14:creationId xmlns:p14="http://schemas.microsoft.com/office/powerpoint/2010/main" val="294020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catalog description is to convey the content of the course in a brief and concise</a:t>
            </a:r>
          </a:p>
          <a:p>
            <a:r>
              <a:rPr lang="en-US" dirty="0" smtClean="0"/>
              <a:t>manner. This section also contains essential information about the course which is of interest to the</a:t>
            </a:r>
          </a:p>
          <a:p>
            <a:r>
              <a:rPr lang="en-US" dirty="0" smtClean="0"/>
              <a:t>reader, considering that publication in the catalog is the major way in which course information is</a:t>
            </a:r>
          </a:p>
          <a:p>
            <a:r>
              <a:rPr lang="en-US" dirty="0" smtClean="0"/>
              <a:t>provided. The audience for the catalog description is quite diverse. Students need information to</a:t>
            </a:r>
          </a:p>
          <a:p>
            <a:r>
              <a:rPr lang="en-US" dirty="0" smtClean="0"/>
              <a:t>plan their programs, as do counseling faculty advising them. Faculty, staff and students at other</a:t>
            </a:r>
          </a:p>
          <a:p>
            <a:r>
              <a:rPr lang="en-US" dirty="0" smtClean="0"/>
              <a:t>colleges use catalog descriptions to evaluate the content of the courses transfer students have taken</a:t>
            </a:r>
          </a:p>
          <a:p>
            <a:r>
              <a:rPr lang="en-US" dirty="0" smtClean="0"/>
              <a:t>at the originating institution. Outside reviewers base their assessments on the information printed</a:t>
            </a:r>
          </a:p>
          <a:p>
            <a:r>
              <a:rPr lang="en-US" dirty="0" smtClean="0"/>
              <a:t>in the catalog. These reviews include college accreditation visitation, matriculation site visits, and</a:t>
            </a:r>
          </a:p>
          <a:p>
            <a:r>
              <a:rPr lang="en-US" dirty="0" smtClean="0"/>
              <a:t>individual accreditations for programs such as nursing.</a:t>
            </a:r>
          </a:p>
          <a:p>
            <a:endParaRPr lang="en-US" dirty="0" smtClean="0"/>
          </a:p>
          <a:p>
            <a:r>
              <a:rPr lang="en-US" dirty="0" smtClean="0"/>
              <a:t>The heart of the catalog description is the summary of course content. It should be thorough enough</a:t>
            </a:r>
          </a:p>
          <a:p>
            <a:r>
              <a:rPr lang="en-US" dirty="0" smtClean="0"/>
              <a:t>to establish the comparability of the course to those at other colleges and to convey the role of the</a:t>
            </a:r>
          </a:p>
          <a:p>
            <a:r>
              <a:rPr lang="en-US" dirty="0" smtClean="0"/>
              <a:t>course in the curriculum as well as to distinguish it from other courses at the college. It should be</a:t>
            </a:r>
          </a:p>
          <a:p>
            <a:r>
              <a:rPr lang="en-US" dirty="0" smtClean="0"/>
              <a:t>brief enough to encourage a quick read. To save space, many colleges use phrases rather than</a:t>
            </a:r>
          </a:p>
          <a:p>
            <a:r>
              <a:rPr lang="en-US" dirty="0" smtClean="0"/>
              <a:t>complete sentences. For transfer courses, it is a good idea to consider the catalog descriptions for</a:t>
            </a:r>
          </a:p>
          <a:p>
            <a:r>
              <a:rPr lang="en-US" dirty="0" smtClean="0"/>
              <a:t>the major receiving institutions and assure that the college’s corresponding course is presented</a:t>
            </a:r>
          </a:p>
          <a:p>
            <a:r>
              <a:rPr lang="en-US" dirty="0" smtClean="0"/>
              <a:t>comparably.</a:t>
            </a:r>
          </a:p>
          <a:p>
            <a:r>
              <a:rPr lang="en-US" dirty="0" smtClean="0"/>
              <a:t>It is good practice to include a statement about the students for which the course is intended.</a:t>
            </a:r>
          </a:p>
          <a:p>
            <a:r>
              <a:rPr lang="en-US" dirty="0" smtClean="0"/>
              <a:t>Examples include “first course in the graphic arts major” or “intended for students in allied health</a:t>
            </a:r>
          </a:p>
          <a:p>
            <a:r>
              <a:rPr lang="en-US" dirty="0" smtClean="0"/>
              <a:t>majors” or “meets UC foreign language requirement.”</a:t>
            </a:r>
          </a:p>
          <a:p>
            <a:r>
              <a:rPr lang="en-US" dirty="0" smtClean="0"/>
              <a:t>The catalog description contains the units, hours, prerequisites, repeatability, transferability and</a:t>
            </a:r>
          </a:p>
          <a:p>
            <a:r>
              <a:rPr lang="en-US" dirty="0" smtClean="0"/>
              <a:t>credit status of the course. Unit limitations should be specified such as “no credit for students who</a:t>
            </a:r>
          </a:p>
          <a:p>
            <a:r>
              <a:rPr lang="en-US" dirty="0" smtClean="0"/>
              <a:t>have completed Math 101A” and “UC transferrable units limited.” Hours are typically reported on</a:t>
            </a:r>
          </a:p>
          <a:p>
            <a:r>
              <a:rPr lang="en-US" dirty="0" smtClean="0"/>
              <a:t>a weekly basis and are broken down by type: “3 hours lecture, 3 hours lab, 1 hour discussion.”</a:t>
            </a:r>
          </a:p>
          <a:p>
            <a:r>
              <a:rPr lang="en-US" dirty="0" smtClean="0"/>
              <a:t>Variable unit courses should show the hours as variable also, for example: “1-3 hours lecture, 1-3</a:t>
            </a:r>
          </a:p>
          <a:p>
            <a:r>
              <a:rPr lang="en-US" dirty="0" smtClean="0"/>
              <a:t>units.” Some colleges show the total semester hours of instruction rather than</a:t>
            </a:r>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10</a:t>
            </a:fld>
            <a:endParaRPr lang="en-US"/>
          </a:p>
        </p:txBody>
      </p:sp>
    </p:spTree>
    <p:extLst>
      <p:ext uri="{BB962C8B-B14F-4D97-AF65-F5344CB8AC3E}">
        <p14:creationId xmlns:p14="http://schemas.microsoft.com/office/powerpoint/2010/main" val="61251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11</a:t>
            </a:fld>
            <a:endParaRPr lang="en-US"/>
          </a:p>
        </p:txBody>
      </p:sp>
    </p:spTree>
    <p:extLst>
      <p:ext uri="{BB962C8B-B14F-4D97-AF65-F5344CB8AC3E}">
        <p14:creationId xmlns:p14="http://schemas.microsoft.com/office/powerpoint/2010/main" val="131478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13</a:t>
            </a:fld>
            <a:endParaRPr lang="en-US"/>
          </a:p>
        </p:txBody>
      </p:sp>
    </p:spTree>
    <p:extLst>
      <p:ext uri="{BB962C8B-B14F-4D97-AF65-F5344CB8AC3E}">
        <p14:creationId xmlns:p14="http://schemas.microsoft.com/office/powerpoint/2010/main" val="99787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pPr/>
              <a:t>7/9/15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82DD2DE-DD4B-B44B-A07C-05C02004E7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pPr/>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pPr/>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78F24D-EB19-4AE0-B015-2BEA6D5224F2}" type="datetimeFigureOut">
              <a:rPr lang="en-US" smtClean="0"/>
              <a:pPr/>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778F24D-EB19-4AE0-B015-2BEA6D5224F2}" type="datetimeFigureOut">
              <a:rPr lang="en-US" smtClean="0"/>
              <a:pPr/>
              <a:t>7/9/15</a:t>
            </a:fld>
            <a:endParaRPr lang="en-US"/>
          </a:p>
        </p:txBody>
      </p:sp>
      <p:sp>
        <p:nvSpPr>
          <p:cNvPr id="8" name="Slide Number Placeholder 7"/>
          <p:cNvSpPr>
            <a:spLocks noGrp="1"/>
          </p:cNvSpPr>
          <p:nvPr>
            <p:ph type="sldNum" sz="quarter" idx="11"/>
          </p:nvPr>
        </p:nvSpPr>
        <p:spPr/>
        <p:txBody>
          <a:bodyPr/>
          <a:lstStyle/>
          <a:p>
            <a:fld id="{190D9BD3-E57B-4194-A545-2804EB95D970}"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78F24D-EB19-4AE0-B015-2BEA6D5224F2}" type="datetimeFigureOut">
              <a:rPr lang="en-US" smtClean="0"/>
              <a:pPr/>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78F24D-EB19-4AE0-B015-2BEA6D5224F2}" type="datetimeFigureOut">
              <a:rPr lang="en-US" smtClean="0"/>
              <a:pPr/>
              <a:t>7/9/15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8F24D-EB19-4AE0-B015-2BEA6D5224F2}" type="datetimeFigureOut">
              <a:rPr lang="en-US" smtClean="0"/>
              <a:pPr/>
              <a:t>7/9/15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7/9/15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90D9BD3-E57B-4194-A545-2804EB95D970}"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78F24D-EB19-4AE0-B015-2BEA6D5224F2}" type="datetimeFigureOut">
              <a:rPr lang="en-US" smtClean="0"/>
              <a:pPr/>
              <a:t>7/9/15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90D9BD3-E57B-4194-A545-2804EB95D970}"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asccc.org/papers/stylistic-considerations-writing-course-outlines-record"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extranet.cccco.edu/Divisions/AcademicAffairs/CurriculumandInstructionUnit/Curriculum.aspx%23guidelines"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extranet.cccco.edu/Divisions/AcademicAffairs/CurriculumandInstructionUnit/Curriculum.aspx%23guidelines" TargetMode="External"/><Relationship Id="rId4" Type="http://schemas.openxmlformats.org/officeDocument/2006/relationships/hyperlink" Target="http://www.rpgroup.org/rpsearch/results/taxonomy:326"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asccc.org/papers/critical-thinking-skills-college-curriculu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extranet.cccco.edu/Divisions/AcademicAffairs/CurriculumandInstructionUnit.aspx" TargetMode="Externa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learningoutcomesassessment.org/TFComponentSLOS.htm" TargetMode="External"/><Relationship Id="rId4" Type="http://schemas.openxmlformats.org/officeDocument/2006/relationships/hyperlink" Target="http://www.chaffey.edu/slo/index.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aup.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www.ccccurriculum.net/course-outline-of-record/" TargetMode="External"/><Relationship Id="rId4" Type="http://schemas.openxmlformats.org/officeDocument/2006/relationships/hyperlink" Target="http://asccc.org/node/175016" TargetMode="External"/><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hyperlink" Target="http://www.cccco.edu/" TargetMode="External"/><Relationship Id="rId4" Type="http://schemas.openxmlformats.org/officeDocument/2006/relationships/hyperlink" Target="http://www.ccccurriculum.net/" TargetMode="External"/><Relationship Id="rId5" Type="http://schemas.openxmlformats.org/officeDocument/2006/relationships/hyperlink" Target="http://www.ccccurriculum.net/faq/"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3" Type="http://schemas.openxmlformats.org/officeDocument/2006/relationships/hyperlink" Target="mailto:freitaje@lacitycollege.edu" TargetMode="External"/><Relationship Id="rId4" Type="http://schemas.openxmlformats.org/officeDocument/2006/relationships/hyperlink" Target="mailto:rutan_craig@sccollege.edu" TargetMode="External"/><Relationship Id="rId5" Type="http://schemas.openxmlformats.org/officeDocument/2006/relationships/hyperlink" Target="mailto:mhillman@mtsac.edu" TargetMode="External"/><Relationship Id="rId6" Type="http://schemas.openxmlformats.org/officeDocument/2006/relationships/hyperlink" Target="mailto:dhurlbut@ivc.ed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4" Type="http://schemas.openxmlformats.org/officeDocument/2006/relationships/hyperlink" Target="http://californiacommunitycolleges.cccco.edu/Portals/0/FlipBooks/2014_MQHandbook/2014_MQHandbook_ADA.pdf" TargetMode="External"/><Relationship Id="rId1" Type="http://schemas.openxmlformats.org/officeDocument/2006/relationships/slideLayout" Target="../slideLayouts/slideLayout2.xml"/><Relationship Id="rId2" Type="http://schemas.openxmlformats.org/officeDocument/2006/relationships/hyperlink" Target="https://govt.westlaw.com/calregs/Browse/Home/California/CaliforniaCodeofRegulations?guid=IA71E3580D48411DEBC02831C6D6C108E&amp;originationContext=documenttoc&amp;transitionType=Default&amp;contextData=(sc.Defaul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8891"/>
            <a:ext cx="7772400" cy="2082124"/>
          </a:xfrm>
        </p:spPr>
        <p:txBody>
          <a:bodyPr>
            <a:normAutofit/>
          </a:bodyPr>
          <a:lstStyle/>
          <a:p>
            <a:r>
              <a:rPr lang="en-US" sz="4400" b="1" dirty="0" smtClean="0"/>
              <a:t>COR 101:  Orientation</a:t>
            </a:r>
            <a:br>
              <a:rPr lang="en-US" sz="4400" b="1" dirty="0" smtClean="0"/>
            </a:br>
            <a:r>
              <a:rPr lang="en-US" sz="4400" b="1" dirty="0" smtClean="0"/>
              <a:t>Just the Basics</a:t>
            </a:r>
            <a:endParaRPr lang="en-US" sz="4400" b="1" dirty="0"/>
          </a:p>
        </p:txBody>
      </p:sp>
      <p:sp>
        <p:nvSpPr>
          <p:cNvPr id="3" name="Subtitle 2"/>
          <p:cNvSpPr>
            <a:spLocks noGrp="1"/>
          </p:cNvSpPr>
          <p:nvPr>
            <p:ph type="subTitle" idx="1"/>
          </p:nvPr>
        </p:nvSpPr>
        <p:spPr>
          <a:xfrm>
            <a:off x="685800" y="4351353"/>
            <a:ext cx="7770812" cy="1752600"/>
          </a:xfrm>
        </p:spPr>
        <p:txBody>
          <a:bodyPr>
            <a:normAutofit fontScale="62500" lnSpcReduction="20000"/>
          </a:bodyPr>
          <a:lstStyle/>
          <a:p>
            <a:pPr algn="r"/>
            <a:r>
              <a:rPr lang="en-US" sz="2400" dirty="0" smtClean="0"/>
              <a:t>John Freitas, Los Angeles City College</a:t>
            </a:r>
          </a:p>
          <a:p>
            <a:pPr algn="r"/>
            <a:r>
              <a:rPr lang="en-US" sz="2400" dirty="0" smtClean="0"/>
              <a:t>Michelle Grimes-Hillman, Mt. San Antonio College</a:t>
            </a:r>
          </a:p>
          <a:p>
            <a:pPr algn="r"/>
            <a:r>
              <a:rPr lang="en-US" sz="2400" dirty="0" smtClean="0"/>
              <a:t>Diana </a:t>
            </a:r>
            <a:r>
              <a:rPr lang="en-US" sz="2400" dirty="0" err="1" smtClean="0"/>
              <a:t>Hurlbut</a:t>
            </a:r>
            <a:r>
              <a:rPr lang="en-US" sz="2400" dirty="0" smtClean="0"/>
              <a:t>, Irvine Valley College</a:t>
            </a:r>
            <a:endParaRPr lang="en-US" sz="2400" dirty="0"/>
          </a:p>
          <a:p>
            <a:pPr algn="r"/>
            <a:r>
              <a:rPr lang="en-US" sz="2400" dirty="0" smtClean="0"/>
              <a:t>ASCCC Curriculum Institute</a:t>
            </a:r>
          </a:p>
          <a:p>
            <a:pPr algn="r"/>
            <a:r>
              <a:rPr lang="en-US" sz="2400" dirty="0" smtClean="0"/>
              <a:t>July 9-11, 2015</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57437"/>
            <a:ext cx="2143125" cy="2143125"/>
          </a:xfrm>
          <a:prstGeom prst="rect">
            <a:avLst/>
          </a:prstGeom>
        </p:spPr>
      </p:pic>
    </p:spTree>
    <p:extLst>
      <p:ext uri="{BB962C8B-B14F-4D97-AF65-F5344CB8AC3E}">
        <p14:creationId xmlns:p14="http://schemas.microsoft.com/office/powerpoint/2010/main" val="858273094"/>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a:t>
            </a:r>
            <a:endParaRPr lang="en-US" dirty="0"/>
          </a:p>
        </p:txBody>
      </p:sp>
      <p:sp>
        <p:nvSpPr>
          <p:cNvPr id="3" name="Content Placeholder 2"/>
          <p:cNvSpPr>
            <a:spLocks noGrp="1"/>
          </p:cNvSpPr>
          <p:nvPr>
            <p:ph idx="1"/>
          </p:nvPr>
        </p:nvSpPr>
        <p:spPr>
          <a:xfrm>
            <a:off x="353894" y="1725547"/>
            <a:ext cx="8535094" cy="4916433"/>
          </a:xfrm>
        </p:spPr>
        <p:txBody>
          <a:bodyPr>
            <a:normAutofit fontScale="85000" lnSpcReduction="10000"/>
          </a:bodyPr>
          <a:lstStyle/>
          <a:p>
            <a:r>
              <a:rPr lang="en-US" dirty="0"/>
              <a:t>U</a:t>
            </a:r>
            <a:r>
              <a:rPr lang="en-US" dirty="0" smtClean="0"/>
              <a:t>sually </a:t>
            </a:r>
            <a:r>
              <a:rPr lang="en-US" dirty="0"/>
              <a:t>part of the catalog </a:t>
            </a:r>
            <a:r>
              <a:rPr lang="en-US" dirty="0" smtClean="0"/>
              <a:t>description</a:t>
            </a:r>
          </a:p>
          <a:p>
            <a:pPr lvl="1"/>
            <a:r>
              <a:rPr lang="en-US" dirty="0">
                <a:hlinkClick r:id="rId3"/>
              </a:rPr>
              <a:t>http://www.asccc.org/papers/stylistic-considerations-writing-course-outlines-record</a:t>
            </a:r>
            <a:endParaRPr lang="en-US" dirty="0" smtClean="0"/>
          </a:p>
          <a:p>
            <a:endParaRPr lang="en-US" dirty="0" smtClean="0"/>
          </a:p>
          <a:p>
            <a:r>
              <a:rPr lang="en-US" dirty="0" smtClean="0"/>
              <a:t>Describes the content of the course and indicates who the intended students are (if appropriate)</a:t>
            </a:r>
          </a:p>
          <a:p>
            <a:endParaRPr lang="en-US" dirty="0" smtClean="0"/>
          </a:p>
          <a:p>
            <a:r>
              <a:rPr lang="en-US" dirty="0" smtClean="0"/>
              <a:t>Short schedule description - Your </a:t>
            </a:r>
            <a:r>
              <a:rPr lang="en-US" dirty="0"/>
              <a:t>college may have different descriptions for the catalog and class schedules. If so, both should be part of the COR. </a:t>
            </a:r>
            <a:endParaRPr lang="en-US" dirty="0" smtClean="0"/>
          </a:p>
          <a:p>
            <a:endParaRPr lang="en-US" dirty="0" smtClean="0"/>
          </a:p>
          <a:p>
            <a:r>
              <a:rPr lang="en-US" dirty="0" smtClean="0"/>
              <a:t>Questions to consider:</a:t>
            </a:r>
          </a:p>
          <a:p>
            <a:pPr lvl="1" indent="0">
              <a:buNone/>
            </a:pPr>
            <a:r>
              <a:rPr lang="en-US" dirty="0" smtClean="0"/>
              <a:t>Does your college require the use of complete sentences or are fragments acceptable? (Remember this is a public document!)</a:t>
            </a:r>
          </a:p>
          <a:p>
            <a:pPr lvl="1" indent="0">
              <a:buNone/>
            </a:pPr>
            <a:endParaRPr lang="en-US" dirty="0" smtClean="0"/>
          </a:p>
          <a:p>
            <a:pPr lvl="1" indent="0">
              <a:buNone/>
            </a:pPr>
            <a:r>
              <a:rPr lang="en-US" dirty="0" smtClean="0"/>
              <a:t>Do courses like like TBA, Supplemental Instruction, Work Experience, </a:t>
            </a:r>
            <a:r>
              <a:rPr lang="en-US" dirty="0" err="1" smtClean="0"/>
              <a:t>etc</a:t>
            </a:r>
            <a:r>
              <a:rPr lang="en-US" dirty="0" smtClean="0"/>
              <a:t> require additional information? </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88344" y="152718"/>
            <a:ext cx="1572829" cy="1572829"/>
          </a:xfrm>
          <a:prstGeom prst="rect">
            <a:avLst/>
          </a:prstGeom>
        </p:spPr>
      </p:pic>
    </p:spTree>
    <p:extLst>
      <p:ext uri="{BB962C8B-B14F-4D97-AF65-F5344CB8AC3E}">
        <p14:creationId xmlns:p14="http://schemas.microsoft.com/office/powerpoint/2010/main" val="19987164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Credit Hour</a:t>
            </a:r>
            <a:endParaRPr lang="en-US" dirty="0"/>
          </a:p>
        </p:txBody>
      </p:sp>
      <p:sp>
        <p:nvSpPr>
          <p:cNvPr id="3" name="Content Placeholder 2"/>
          <p:cNvSpPr>
            <a:spLocks noGrp="1"/>
          </p:cNvSpPr>
          <p:nvPr>
            <p:ph idx="1"/>
          </p:nvPr>
        </p:nvSpPr>
        <p:spPr>
          <a:xfrm>
            <a:off x="351692" y="1995931"/>
            <a:ext cx="8356210" cy="4437836"/>
          </a:xfrm>
        </p:spPr>
        <p:txBody>
          <a:bodyPr>
            <a:normAutofit lnSpcReduction="10000"/>
          </a:bodyPr>
          <a:lstStyle/>
          <a:p>
            <a:r>
              <a:rPr lang="en-US" dirty="0" smtClean="0"/>
              <a:t>“</a:t>
            </a:r>
            <a:r>
              <a:rPr lang="en-US" dirty="0"/>
              <a:t>One credit hour of community college work (one unit of credit) requires a minimum of 48 hours of lecture, study, or laboratory work at colleges operating on the semester system or 33 hours of lecture, study or laboratory work at colleges operating on the quarter system</a:t>
            </a:r>
            <a:r>
              <a:rPr lang="en-US" dirty="0" smtClean="0"/>
              <a:t>.” (§55002.5)</a:t>
            </a:r>
          </a:p>
          <a:p>
            <a:endParaRPr lang="en-US" dirty="0" smtClean="0"/>
          </a:p>
          <a:p>
            <a:r>
              <a:rPr lang="en-US" dirty="0" smtClean="0"/>
              <a:t>“</a:t>
            </a:r>
            <a:r>
              <a:rPr lang="en-US" dirty="0"/>
              <a:t>A course requiring 96 hours or more of lecture, study or laboratory work at colleges operating on the semester system or 66 hours or more of lecture, study, or laboratory work at colleges operating on the quarter system shall provide at least 2 units of credit</a:t>
            </a:r>
            <a:r>
              <a:rPr lang="en-US" dirty="0" smtClean="0"/>
              <a:t>.” </a:t>
            </a:r>
            <a:r>
              <a:rPr lang="en-US" dirty="0"/>
              <a:t>(§</a:t>
            </a:r>
            <a:r>
              <a:rPr lang="en-US" dirty="0" smtClean="0"/>
              <a:t>55002.5)</a:t>
            </a:r>
          </a:p>
          <a:p>
            <a:pPr lvl="1"/>
            <a:r>
              <a:rPr lang="en-US" dirty="0">
                <a:hlinkClick r:id="rId3"/>
              </a:rPr>
              <a:t>Carnegie Units (Chancellor's Office </a:t>
            </a:r>
            <a:r>
              <a:rPr lang="en-US" dirty="0" smtClean="0">
                <a:hlinkClick r:id="rId3"/>
              </a:rPr>
              <a:t>Worksheet)</a:t>
            </a:r>
            <a:r>
              <a:rPr lang="en-US" dirty="0" smtClean="0"/>
              <a:t> located on the left side navigation bar</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2563" y="289405"/>
            <a:ext cx="1706525" cy="1706525"/>
          </a:xfrm>
          <a:prstGeom prst="rect">
            <a:avLst/>
          </a:prstGeom>
        </p:spPr>
      </p:pic>
    </p:spTree>
    <p:extLst>
      <p:ext uri="{BB962C8B-B14F-4D97-AF65-F5344CB8AC3E}">
        <p14:creationId xmlns:p14="http://schemas.microsoft.com/office/powerpoint/2010/main" val="26708404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48?  But I’m 54!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Title 5 requirement of 48 hours for 1 unit assumes a 16 week semester</a:t>
            </a:r>
          </a:p>
          <a:p>
            <a:endParaRPr lang="en-US" dirty="0" smtClean="0"/>
          </a:p>
          <a:p>
            <a:r>
              <a:rPr lang="en-US" dirty="0" smtClean="0"/>
              <a:t>Finance laws assume a 17.5 week semester</a:t>
            </a:r>
          </a:p>
          <a:p>
            <a:endParaRPr lang="en-US" dirty="0" smtClean="0"/>
          </a:p>
          <a:p>
            <a:r>
              <a:rPr lang="en-US" dirty="0" smtClean="0"/>
              <a:t>Chancellor’s Office recommends using a “</a:t>
            </a:r>
            <a:r>
              <a:rPr lang="en-US" dirty="0"/>
              <a:t>s</a:t>
            </a:r>
            <a:r>
              <a:rPr lang="en-US" dirty="0" smtClean="0"/>
              <a:t>tandard semester” of 18 weeks (12 weeks for quarters) to minimize risk of audit findings for apportionment claims (PCAH, 5</a:t>
            </a:r>
            <a:r>
              <a:rPr lang="en-US" baseline="30000" dirty="0" smtClean="0"/>
              <a:t>th</a:t>
            </a:r>
            <a:r>
              <a:rPr lang="en-US" dirty="0" smtClean="0"/>
              <a:t> edition, p. 80 )</a:t>
            </a:r>
          </a:p>
          <a:p>
            <a:endParaRPr lang="en-US" dirty="0"/>
          </a:p>
          <a:p>
            <a:r>
              <a:rPr lang="en-US" dirty="0" smtClean="0"/>
              <a:t>Therefore, 1 unit of instruction for an 18 week semester becomes </a:t>
            </a:r>
            <a:r>
              <a:rPr lang="en-US" u="sng" dirty="0" smtClean="0"/>
              <a:t>54 hours of contact hours</a:t>
            </a:r>
          </a:p>
          <a:p>
            <a:endParaRPr lang="en-US" dirty="0"/>
          </a:p>
          <a:p>
            <a:r>
              <a:rPr lang="en-US" dirty="0" smtClean="0"/>
              <a:t> </a:t>
            </a:r>
          </a:p>
          <a:p>
            <a:endParaRPr lang="en-US" dirty="0"/>
          </a:p>
        </p:txBody>
      </p:sp>
    </p:spTree>
    <p:extLst>
      <p:ext uri="{BB962C8B-B14F-4D97-AF65-F5344CB8AC3E}">
        <p14:creationId xmlns:p14="http://schemas.microsoft.com/office/powerpoint/2010/main" val="358342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62060"/>
          </a:xfrm>
        </p:spPr>
        <p:txBody>
          <a:bodyPr/>
          <a:lstStyle/>
          <a:p>
            <a:r>
              <a:rPr lang="en-US" dirty="0" smtClean="0"/>
              <a:t>Lecture and Lab</a:t>
            </a:r>
            <a:endParaRPr lang="en-US" dirty="0"/>
          </a:p>
        </p:txBody>
      </p:sp>
      <p:sp>
        <p:nvSpPr>
          <p:cNvPr id="3" name="Content Placeholder 2"/>
          <p:cNvSpPr>
            <a:spLocks noGrp="1"/>
          </p:cNvSpPr>
          <p:nvPr>
            <p:ph idx="1"/>
          </p:nvPr>
        </p:nvSpPr>
        <p:spPr>
          <a:xfrm>
            <a:off x="309489" y="1417639"/>
            <a:ext cx="8426547" cy="5057770"/>
          </a:xfrm>
        </p:spPr>
        <p:txBody>
          <a:bodyPr>
            <a:normAutofit lnSpcReduction="10000"/>
          </a:bodyPr>
          <a:lstStyle/>
          <a:p>
            <a:r>
              <a:rPr lang="en-US" dirty="0" smtClean="0"/>
              <a:t>1 unit of lecture = 1 hour class + 2 hours HW per week:</a:t>
            </a:r>
          </a:p>
          <a:p>
            <a:pPr lvl="1"/>
            <a:r>
              <a:rPr lang="en-US" dirty="0" smtClean="0"/>
              <a:t>16-18 hours of lecture </a:t>
            </a:r>
          </a:p>
          <a:p>
            <a:pPr lvl="1"/>
            <a:r>
              <a:rPr lang="en-US" dirty="0" smtClean="0"/>
              <a:t>32-36 hours of outside of class assignments or study</a:t>
            </a:r>
          </a:p>
          <a:p>
            <a:pPr lvl="2"/>
            <a:r>
              <a:rPr lang="en-US" dirty="0" smtClean="0"/>
              <a:t>There is no way to know exactly how many hours each student will spend on homework but the assignments listed should correspond to approximately this amount of time given an average student.</a:t>
            </a:r>
          </a:p>
          <a:p>
            <a:pPr lvl="2"/>
            <a:r>
              <a:rPr lang="en-US" dirty="0" smtClean="0"/>
              <a:t>When considering classes for short-term intersessions, remember to consider if there is enough time for students to do the homework…there are still only 24 hours in a day, even during intersessions!</a:t>
            </a:r>
          </a:p>
          <a:p>
            <a:pPr lvl="2"/>
            <a:endParaRPr lang="en-US" dirty="0" smtClean="0"/>
          </a:p>
          <a:p>
            <a:pPr marL="914400" lvl="2" indent="0">
              <a:buNone/>
            </a:pPr>
            <a:endParaRPr lang="en-US" dirty="0" smtClean="0"/>
          </a:p>
          <a:p>
            <a:r>
              <a:rPr lang="en-US" dirty="0" smtClean="0"/>
              <a:t>1 unit of lab without homework = 3 hours class per week</a:t>
            </a:r>
          </a:p>
          <a:p>
            <a:pPr lvl="1"/>
            <a:r>
              <a:rPr lang="en-US" dirty="0" smtClean="0"/>
              <a:t>48-54 hours of lab </a:t>
            </a:r>
          </a:p>
          <a:p>
            <a:pPr lvl="1"/>
            <a:r>
              <a:rPr lang="en-US" dirty="0" smtClean="0"/>
              <a:t>It is generally assumed that all work for lab courses is done in class but that is not always the case.</a:t>
            </a:r>
          </a:p>
          <a:p>
            <a:pPr marL="457200" lvl="1" indent="0">
              <a:buNone/>
            </a:pPr>
            <a:endParaRPr lang="en-US" dirty="0" smtClean="0"/>
          </a:p>
        </p:txBody>
      </p:sp>
    </p:spTree>
    <p:extLst>
      <p:ext uri="{BB962C8B-B14F-4D97-AF65-F5344CB8AC3E}">
        <p14:creationId xmlns:p14="http://schemas.microsoft.com/office/powerpoint/2010/main" val="386055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84512"/>
          </a:xfrm>
        </p:spPr>
        <p:txBody>
          <a:bodyPr/>
          <a:lstStyle/>
          <a:p>
            <a:r>
              <a:rPr lang="en-US" dirty="0" smtClean="0"/>
              <a:t>Requisites</a:t>
            </a:r>
            <a:endParaRPr lang="en-US" dirty="0"/>
          </a:p>
        </p:txBody>
      </p:sp>
      <p:sp>
        <p:nvSpPr>
          <p:cNvPr id="3" name="Content Placeholder 2"/>
          <p:cNvSpPr>
            <a:spLocks noGrp="1"/>
          </p:cNvSpPr>
          <p:nvPr>
            <p:ph idx="1"/>
          </p:nvPr>
        </p:nvSpPr>
        <p:spPr>
          <a:xfrm>
            <a:off x="395529" y="1269242"/>
            <a:ext cx="8431007" cy="5331095"/>
          </a:xfrm>
        </p:spPr>
        <p:txBody>
          <a:bodyPr>
            <a:normAutofit/>
          </a:bodyPr>
          <a:lstStyle/>
          <a:p>
            <a:r>
              <a:rPr lang="en-US" dirty="0"/>
              <a:t>§ 55003. Policies for Prerequisites, </a:t>
            </a:r>
            <a:r>
              <a:rPr lang="en-US" dirty="0" err="1"/>
              <a:t>Corequisites</a:t>
            </a:r>
            <a:r>
              <a:rPr lang="en-US" dirty="0"/>
              <a:t> and Advisories on Recommended </a:t>
            </a:r>
            <a:r>
              <a:rPr lang="en-US" dirty="0" smtClean="0"/>
              <a:t>Preparation</a:t>
            </a:r>
          </a:p>
          <a:p>
            <a:r>
              <a:rPr lang="en-US" dirty="0" smtClean="0"/>
              <a:t>Prerequisites and </a:t>
            </a:r>
            <a:r>
              <a:rPr lang="en-US" dirty="0" err="1" smtClean="0"/>
              <a:t>corequisites</a:t>
            </a:r>
            <a:r>
              <a:rPr lang="en-US" dirty="0" smtClean="0"/>
              <a:t> should be established based upon skills that a student MUST have to be successful in a course. </a:t>
            </a:r>
          </a:p>
          <a:p>
            <a:pPr lvl="1"/>
            <a:r>
              <a:rPr lang="en-US" dirty="0" smtClean="0"/>
              <a:t>Typically, “a grade of C or better” is the language used.</a:t>
            </a:r>
          </a:p>
          <a:p>
            <a:pPr lvl="1"/>
            <a:r>
              <a:rPr lang="en-US" dirty="0" smtClean="0"/>
              <a:t>You MUST have a challenge policy in place established by your local board and it should be described in your college catalog.</a:t>
            </a:r>
          </a:p>
          <a:p>
            <a:pPr lvl="1"/>
            <a:r>
              <a:rPr lang="en-US" dirty="0" smtClean="0"/>
              <a:t>Prerequisites and </a:t>
            </a:r>
            <a:r>
              <a:rPr lang="en-US" dirty="0" err="1"/>
              <a:t>c</a:t>
            </a:r>
            <a:r>
              <a:rPr lang="en-US" dirty="0" err="1" smtClean="0"/>
              <a:t>orequisites</a:t>
            </a:r>
            <a:r>
              <a:rPr lang="en-US" dirty="0" smtClean="0"/>
              <a:t> must be reviewed every </a:t>
            </a:r>
            <a:r>
              <a:rPr lang="en-US" b="1" dirty="0" smtClean="0"/>
              <a:t>6</a:t>
            </a:r>
            <a:r>
              <a:rPr lang="en-US" dirty="0"/>
              <a:t> </a:t>
            </a:r>
            <a:r>
              <a:rPr lang="en-US" b="1" dirty="0" smtClean="0"/>
              <a:t>years (2 years for CTE)</a:t>
            </a:r>
            <a:endParaRPr lang="en-US" dirty="0" smtClean="0"/>
          </a:p>
          <a:p>
            <a:pPr lvl="1"/>
            <a:endParaRPr lang="en-US" dirty="0" smtClean="0"/>
          </a:p>
          <a:p>
            <a:pPr lvl="2"/>
            <a:r>
              <a:rPr lang="en-US" dirty="0">
                <a:hlinkClick r:id="rId3"/>
              </a:rPr>
              <a:t>Guidelines for title 5 Regulations, Section 55003: Policies for Prerequisites, </a:t>
            </a:r>
            <a:r>
              <a:rPr lang="en-US" dirty="0" err="1">
                <a:hlinkClick r:id="rId3"/>
              </a:rPr>
              <a:t>Corequisites</a:t>
            </a:r>
            <a:r>
              <a:rPr lang="en-US" dirty="0">
                <a:hlinkClick r:id="rId3"/>
              </a:rPr>
              <a:t>, and Advisories on Recommended Preparation [pdf]~ </a:t>
            </a:r>
            <a:r>
              <a:rPr lang="en-US" i="1" dirty="0">
                <a:hlinkClick r:id="rId3"/>
              </a:rPr>
              <a:t>February </a:t>
            </a:r>
            <a:r>
              <a:rPr lang="en-US" i="1" dirty="0" smtClean="0">
                <a:hlinkClick r:id="rId3"/>
              </a:rPr>
              <a:t>2012</a:t>
            </a:r>
            <a:r>
              <a:rPr lang="en-US" i="1" dirty="0" smtClean="0"/>
              <a:t> located in the middle of the page</a:t>
            </a:r>
            <a:endParaRPr lang="en-US" dirty="0" smtClean="0">
              <a:hlinkClick r:id="rId4"/>
            </a:endParaRPr>
          </a:p>
          <a:p>
            <a:pPr lvl="2"/>
            <a:r>
              <a:rPr lang="en-US" dirty="0" smtClean="0">
                <a:hlinkClick r:id="rId4"/>
              </a:rPr>
              <a:t>http</a:t>
            </a:r>
            <a:r>
              <a:rPr lang="en-US" dirty="0">
                <a:hlinkClick r:id="rId4"/>
              </a:rPr>
              <a:t>://</a:t>
            </a:r>
            <a:r>
              <a:rPr lang="en-US" dirty="0" smtClean="0">
                <a:hlinkClick r:id="rId4"/>
              </a:rPr>
              <a:t>www.rpgroup.org/rpsearch/results/taxonomy%3A326</a:t>
            </a:r>
            <a:endParaRPr lang="en-US" dirty="0" smtClean="0"/>
          </a:p>
          <a:p>
            <a:pPr lvl="2"/>
            <a:endParaRPr lang="en-US" dirty="0"/>
          </a:p>
        </p:txBody>
      </p:sp>
    </p:spTree>
    <p:extLst>
      <p:ext uri="{BB962C8B-B14F-4D97-AF65-F5344CB8AC3E}">
        <p14:creationId xmlns:p14="http://schemas.microsoft.com/office/powerpoint/2010/main" val="41236490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8" y="67236"/>
            <a:ext cx="8496884" cy="1371600"/>
          </a:xfrm>
        </p:spPr>
        <p:txBody>
          <a:bodyPr/>
          <a:lstStyle/>
          <a:p>
            <a:r>
              <a:rPr lang="en-US" sz="4000" dirty="0" smtClean="0"/>
              <a:t>Advisories </a:t>
            </a:r>
            <a:br>
              <a:rPr lang="en-US" sz="4000" dirty="0" smtClean="0"/>
            </a:br>
            <a:r>
              <a:rPr lang="en-US" sz="4000" dirty="0" smtClean="0"/>
              <a:t>(Recommended Prep)</a:t>
            </a:r>
            <a:endParaRPr lang="en-US" sz="4000" dirty="0"/>
          </a:p>
        </p:txBody>
      </p:sp>
      <p:sp>
        <p:nvSpPr>
          <p:cNvPr id="3" name="Content Placeholder 2"/>
          <p:cNvSpPr>
            <a:spLocks noGrp="1"/>
          </p:cNvSpPr>
          <p:nvPr>
            <p:ph idx="1"/>
          </p:nvPr>
        </p:nvSpPr>
        <p:spPr>
          <a:xfrm>
            <a:off x="323557" y="2011679"/>
            <a:ext cx="8496885" cy="4543865"/>
          </a:xfrm>
        </p:spPr>
        <p:txBody>
          <a:bodyPr>
            <a:normAutofit/>
          </a:bodyPr>
          <a:lstStyle/>
          <a:p>
            <a:r>
              <a:rPr lang="en-US" dirty="0"/>
              <a:t>A condition of enrollment that a student is advised, </a:t>
            </a:r>
            <a:r>
              <a:rPr lang="en-US" b="1" dirty="0"/>
              <a:t>but not required</a:t>
            </a:r>
            <a:r>
              <a:rPr lang="en-US" dirty="0"/>
              <a:t>, to meet before or in conjunction with enrollment in a course or educational </a:t>
            </a:r>
            <a:r>
              <a:rPr lang="en-US" dirty="0" smtClean="0"/>
              <a:t>program</a:t>
            </a:r>
          </a:p>
          <a:p>
            <a:endParaRPr lang="en-US" dirty="0"/>
          </a:p>
          <a:p>
            <a:r>
              <a:rPr lang="en-US" dirty="0" smtClean="0"/>
              <a:t>Typically these are courses that you feel will help the student be more successful but either there is no data available or content review is not appropriate to establish this as a prerequisite</a:t>
            </a:r>
          </a:p>
          <a:p>
            <a:endParaRPr lang="en-US" dirty="0" smtClean="0"/>
          </a:p>
          <a:p>
            <a:r>
              <a:rPr lang="en-US" dirty="0" smtClean="0"/>
              <a:t>These must be reviewed ever 6 years just like prerequisite and </a:t>
            </a:r>
            <a:r>
              <a:rPr lang="en-US" dirty="0" err="1" smtClean="0"/>
              <a:t>corequisites</a:t>
            </a:r>
            <a:r>
              <a:rPr lang="en-US" dirty="0"/>
              <a:t>!</a:t>
            </a:r>
          </a:p>
        </p:txBody>
      </p:sp>
    </p:spTree>
    <p:extLst>
      <p:ext uri="{BB962C8B-B14F-4D97-AF65-F5344CB8AC3E}">
        <p14:creationId xmlns:p14="http://schemas.microsoft.com/office/powerpoint/2010/main" val="4006563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a:t>
            </a:r>
            <a:endParaRPr lang="en-US" dirty="0"/>
          </a:p>
        </p:txBody>
      </p:sp>
      <p:sp>
        <p:nvSpPr>
          <p:cNvPr id="3" name="Content Placeholder 2"/>
          <p:cNvSpPr>
            <a:spLocks noGrp="1"/>
          </p:cNvSpPr>
          <p:nvPr>
            <p:ph idx="1"/>
          </p:nvPr>
        </p:nvSpPr>
        <p:spPr>
          <a:xfrm>
            <a:off x="685800" y="1957198"/>
            <a:ext cx="7770813" cy="4663960"/>
          </a:xfrm>
        </p:spPr>
        <p:txBody>
          <a:bodyPr>
            <a:normAutofit/>
          </a:bodyPr>
          <a:lstStyle/>
          <a:p>
            <a:r>
              <a:rPr lang="en-US" dirty="0" smtClean="0"/>
              <a:t>This is the “meat and potatoes” of your course. It needs to include all of the material that will be covered!</a:t>
            </a:r>
          </a:p>
          <a:p>
            <a:r>
              <a:rPr lang="en-US" dirty="0" smtClean="0"/>
              <a:t>Instructors have flexibility in how much time they spend on each item (academic freedom!) but they </a:t>
            </a:r>
            <a:r>
              <a:rPr lang="en-US" u="sng" dirty="0" smtClean="0"/>
              <a:t>must cover them all</a:t>
            </a:r>
            <a:r>
              <a:rPr lang="en-US" dirty="0" smtClean="0"/>
              <a:t>.</a:t>
            </a:r>
          </a:p>
          <a:p>
            <a:r>
              <a:rPr lang="en-US" dirty="0" smtClean="0"/>
              <a:t>If time permits, you can cover additional material that is not listed but not at the expense of the content listed.</a:t>
            </a:r>
          </a:p>
          <a:p>
            <a:pPr lvl="1"/>
            <a:r>
              <a:rPr lang="en-US" dirty="0" smtClean="0"/>
              <a:t>If you are teaching the next course in a sequence, you can only assume that the content listed on the COR of the prerequisite course was covered, nothing more. </a:t>
            </a:r>
          </a:p>
          <a:p>
            <a:pPr marL="274320" lvl="1" indent="0">
              <a:buNone/>
            </a:pPr>
            <a:endParaRPr lang="en-US" dirty="0" smtClean="0"/>
          </a:p>
          <a:p>
            <a:r>
              <a:rPr lang="en-US" i="1" dirty="0" smtClean="0"/>
              <a:t>Try to be as detailed as possible to help your adjunct faculty as well as anyone reviewing your COR.</a:t>
            </a:r>
            <a:endParaRPr lang="en-US" i="1" dirty="0"/>
          </a:p>
        </p:txBody>
      </p:sp>
    </p:spTree>
    <p:extLst>
      <p:ext uri="{BB962C8B-B14F-4D97-AF65-F5344CB8AC3E}">
        <p14:creationId xmlns:p14="http://schemas.microsoft.com/office/powerpoint/2010/main" val="1930663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156653"/>
          </a:xfrm>
        </p:spPr>
        <p:txBody>
          <a:bodyPr/>
          <a:lstStyle/>
          <a:p>
            <a:r>
              <a:rPr lang="en-US" dirty="0" smtClean="0"/>
              <a:t>Objectives</a:t>
            </a:r>
            <a:endParaRPr lang="en-US" dirty="0"/>
          </a:p>
        </p:txBody>
      </p:sp>
      <p:sp>
        <p:nvSpPr>
          <p:cNvPr id="3" name="Content Placeholder 2"/>
          <p:cNvSpPr>
            <a:spLocks noGrp="1"/>
          </p:cNvSpPr>
          <p:nvPr>
            <p:ph idx="1"/>
          </p:nvPr>
        </p:nvSpPr>
        <p:spPr>
          <a:xfrm>
            <a:off x="685800" y="1636889"/>
            <a:ext cx="7770813" cy="4859341"/>
          </a:xfrm>
        </p:spPr>
        <p:txBody>
          <a:bodyPr>
            <a:normAutofit fontScale="85000" lnSpcReduction="10000"/>
          </a:bodyPr>
          <a:lstStyle/>
          <a:p>
            <a:r>
              <a:rPr lang="en-US" dirty="0" smtClean="0"/>
              <a:t>These are a REQUIRED part of the COR</a:t>
            </a:r>
          </a:p>
          <a:p>
            <a:endParaRPr lang="en-US" dirty="0" smtClean="0"/>
          </a:p>
          <a:p>
            <a:r>
              <a:rPr lang="en-US" dirty="0" smtClean="0"/>
              <a:t>The objectives should indicate what skills or knowledge the student will acquire during the course. </a:t>
            </a:r>
          </a:p>
          <a:p>
            <a:endParaRPr lang="en-US" dirty="0" smtClean="0"/>
          </a:p>
          <a:p>
            <a:r>
              <a:rPr lang="en-US" dirty="0" smtClean="0"/>
              <a:t>Remember that courses must address critical thinking and the objectives are a good place to demonstrate that.</a:t>
            </a:r>
          </a:p>
          <a:p>
            <a:pPr lvl="1"/>
            <a:r>
              <a:rPr lang="en-US" dirty="0">
                <a:hlinkClick r:id="rId3"/>
              </a:rPr>
              <a:t>http://</a:t>
            </a:r>
            <a:r>
              <a:rPr lang="en-US" dirty="0" smtClean="0">
                <a:hlinkClick r:id="rId3"/>
              </a:rPr>
              <a:t>www.asccc.org/papers/critical-thinking-skills-college-curriculum</a:t>
            </a:r>
            <a:endParaRPr lang="en-US" dirty="0" smtClean="0"/>
          </a:p>
          <a:p>
            <a:pPr lvl="1"/>
            <a:endParaRPr lang="en-US" dirty="0" smtClean="0"/>
          </a:p>
          <a:p>
            <a:endParaRPr lang="en-US" dirty="0" smtClean="0"/>
          </a:p>
          <a:p>
            <a:r>
              <a:rPr lang="en-US" dirty="0" smtClean="0"/>
              <a:t>Typically there will be three to ten objectives for a course.</a:t>
            </a:r>
          </a:p>
          <a:p>
            <a:endParaRPr lang="en-US" dirty="0" smtClean="0"/>
          </a:p>
          <a:p>
            <a:r>
              <a:rPr lang="en-US" dirty="0" smtClean="0"/>
              <a:t>Objectives should be integrated with content (and methods of evaluation and instructional methods) as part of an Integrated COR</a:t>
            </a:r>
          </a:p>
          <a:p>
            <a:endParaRPr lang="en-US" dirty="0" smtClean="0"/>
          </a:p>
          <a:p>
            <a:endParaRPr lang="en-US" dirty="0"/>
          </a:p>
        </p:txBody>
      </p:sp>
    </p:spTree>
    <p:extLst>
      <p:ext uri="{BB962C8B-B14F-4D97-AF65-F5344CB8AC3E}">
        <p14:creationId xmlns:p14="http://schemas.microsoft.com/office/powerpoint/2010/main" val="2270525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257800" cy="1026377"/>
          </a:xfrm>
        </p:spPr>
        <p:txBody>
          <a:bodyPr>
            <a:normAutofit fontScale="90000"/>
          </a:bodyPr>
          <a:lstStyle/>
          <a:p>
            <a:r>
              <a:rPr lang="en-US" dirty="0" smtClean="0"/>
              <a:t>One View of Bloom’s taxonomy</a:t>
            </a:r>
            <a:endParaRPr lang="en-US" dirty="0"/>
          </a:p>
        </p:txBody>
      </p:sp>
      <p:pic>
        <p:nvPicPr>
          <p:cNvPr id="4" name="Content Placeholder 3"/>
          <p:cNvPicPr>
            <a:picLocks noGrp="1" noChangeAspect="1"/>
          </p:cNvPicPr>
          <p:nvPr>
            <p:ph idx="1"/>
          </p:nvPr>
        </p:nvPicPr>
        <p:blipFill>
          <a:blip r:embed="rId2"/>
          <a:stretch>
            <a:fillRect/>
          </a:stretch>
        </p:blipFill>
        <p:spPr>
          <a:xfrm>
            <a:off x="3415923" y="903413"/>
            <a:ext cx="5030245" cy="5030245"/>
          </a:xfrm>
          <a:prstGeom prst="rect">
            <a:avLst/>
          </a:prstGeom>
        </p:spPr>
      </p:pic>
    </p:spTree>
    <p:extLst>
      <p:ext uri="{BB962C8B-B14F-4D97-AF65-F5344CB8AC3E}">
        <p14:creationId xmlns:p14="http://schemas.microsoft.com/office/powerpoint/2010/main" val="12961770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Biology Course…</a:t>
            </a:r>
          </a:p>
          <a:p>
            <a:endParaRPr lang="en-US" dirty="0" smtClean="0"/>
          </a:p>
          <a:p>
            <a:r>
              <a:rPr lang="en-US" dirty="0" smtClean="0"/>
              <a:t>Course </a:t>
            </a:r>
            <a:r>
              <a:rPr lang="en-US" dirty="0"/>
              <a:t>Measurable Objectives:		</a:t>
            </a:r>
          </a:p>
          <a:p>
            <a:r>
              <a:rPr lang="en-US" b="0" dirty="0"/>
              <a:t>1. Explain the major developmental theories and scientific methods used to study development. 2. Describe male and female sexual anatomy and physiology, including sex hormones and their actions.  3. Describe cell division, and the principles of genetics, with special emphasis on their impact on human development.  4. Explain conception, embryological and fetal development, and the birth process, as well as problems that may arise in any of these stages.  5. Summarize the biophysical, cognitive, and psychosocial development of infants, toddlers, children, adolescents and adults, and factors that influence these developmental areas.  6. Discuss the impact of death in our Western culture, and how we deal with dying, death, loss and bereavement.		</a:t>
            </a:r>
          </a:p>
          <a:p>
            <a:endParaRPr lang="en-US" dirty="0"/>
          </a:p>
        </p:txBody>
      </p:sp>
    </p:spTree>
    <p:extLst>
      <p:ext uri="{BB962C8B-B14F-4D97-AF65-F5344CB8AC3E}">
        <p14:creationId xmlns:p14="http://schemas.microsoft.com/office/powerpoint/2010/main" val="4269119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ormAutofit fontScale="92500"/>
          </a:bodyPr>
          <a:lstStyle/>
          <a:p>
            <a:r>
              <a:rPr lang="en-US" dirty="0">
                <a:hlinkClick r:id="rId2"/>
              </a:rPr>
              <a:t>http://extranet.cccco.edu/Divisions/AcademicAffairs/CurriculumandInstructionUnit.aspx</a:t>
            </a:r>
            <a:endParaRPr lang="en-US" dirty="0"/>
          </a:p>
        </p:txBody>
      </p:sp>
      <p:sp>
        <p:nvSpPr>
          <p:cNvPr id="2" name="Title 1"/>
          <p:cNvSpPr>
            <a:spLocks noGrp="1"/>
          </p:cNvSpPr>
          <p:nvPr>
            <p:ph type="title"/>
          </p:nvPr>
        </p:nvSpPr>
        <p:spPr>
          <a:xfrm>
            <a:off x="457200" y="4612943"/>
            <a:ext cx="8153400" cy="1102057"/>
          </a:xfrm>
        </p:spPr>
        <p:txBody>
          <a:bodyPr>
            <a:normAutofit/>
          </a:bodyPr>
          <a:lstStyle/>
          <a:p>
            <a:r>
              <a:rPr lang="en-US" dirty="0" smtClean="0"/>
              <a:t>Helpful COR published guidelines #1</a:t>
            </a:r>
            <a:endParaRPr lang="en-US" dirty="0"/>
          </a:p>
        </p:txBody>
      </p:sp>
      <p:pic>
        <p:nvPicPr>
          <p:cNvPr id="10" name="Picture Placeholder 9"/>
          <p:cNvPicPr>
            <a:picLocks noGrp="1" noChangeAspect="1"/>
          </p:cNvPicPr>
          <p:nvPr>
            <p:ph type="pic" idx="1"/>
          </p:nvPr>
        </p:nvPicPr>
        <p:blipFill rotWithShape="1">
          <a:blip r:embed="rId3"/>
          <a:srcRect l="455" t="3522" r="17285" b="69626"/>
          <a:stretch/>
        </p:blipFill>
        <p:spPr>
          <a:xfrm>
            <a:off x="723331" y="982639"/>
            <a:ext cx="7404088" cy="3126702"/>
          </a:xfrm>
          <a:prstGeom prst="rect">
            <a:avLst/>
          </a:prstGeom>
        </p:spPr>
      </p:pic>
    </p:spTree>
    <p:extLst>
      <p:ext uri="{BB962C8B-B14F-4D97-AF65-F5344CB8AC3E}">
        <p14:creationId xmlns:p14="http://schemas.microsoft.com/office/powerpoint/2010/main" val="2047832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20739"/>
          </a:xfrm>
        </p:spPr>
        <p:txBody>
          <a:bodyPr/>
          <a:lstStyle/>
          <a:p>
            <a:r>
              <a:rPr lang="en-US" dirty="0" smtClean="0"/>
              <a:t>What About SLO</a:t>
            </a:r>
            <a:r>
              <a:rPr lang="en-US" cap="none" dirty="0" smtClean="0"/>
              <a:t>s</a:t>
            </a:r>
            <a:r>
              <a:rPr lang="en-US" dirty="0" smtClean="0"/>
              <a:t>?</a:t>
            </a:r>
            <a:endParaRPr lang="en-US" dirty="0"/>
          </a:p>
        </p:txBody>
      </p:sp>
      <p:sp>
        <p:nvSpPr>
          <p:cNvPr id="3" name="Content Placeholder 2"/>
          <p:cNvSpPr>
            <a:spLocks noGrp="1"/>
          </p:cNvSpPr>
          <p:nvPr>
            <p:ph idx="1"/>
          </p:nvPr>
        </p:nvSpPr>
        <p:spPr>
          <a:xfrm>
            <a:off x="282222" y="1050878"/>
            <a:ext cx="8411612" cy="5704764"/>
          </a:xfrm>
        </p:spPr>
        <p:txBody>
          <a:bodyPr>
            <a:normAutofit/>
          </a:bodyPr>
          <a:lstStyle/>
          <a:p>
            <a:r>
              <a:rPr lang="en-US" dirty="0" smtClean="0"/>
              <a:t>Student Learning Outcomes (SLOs) are not a required component of the COR according to Title 5</a:t>
            </a:r>
          </a:p>
          <a:p>
            <a:endParaRPr lang="en-US" dirty="0" smtClean="0"/>
          </a:p>
          <a:p>
            <a:r>
              <a:rPr lang="en-US" dirty="0" smtClean="0"/>
              <a:t>The ACCJC wants to see SLOs included in the COR - Standard II.A.3</a:t>
            </a:r>
          </a:p>
          <a:p>
            <a:pPr lvl="1"/>
            <a:r>
              <a:rPr lang="en-US" dirty="0" smtClean="0"/>
              <a:t>Does this mean that you have to?</a:t>
            </a:r>
          </a:p>
          <a:p>
            <a:pPr lvl="1"/>
            <a:r>
              <a:rPr lang="en-US" dirty="0" smtClean="0"/>
              <a:t>If SLOs are part of your COR, do you need to go through the same approval process to change them that you would to change any other part of the COR?</a:t>
            </a:r>
          </a:p>
          <a:p>
            <a:endParaRPr lang="en-US" dirty="0" smtClean="0"/>
          </a:p>
          <a:p>
            <a:r>
              <a:rPr lang="en-US" dirty="0" smtClean="0"/>
              <a:t>Food for thought – what if the course objectives were the SLOs?</a:t>
            </a:r>
          </a:p>
          <a:p>
            <a:endParaRPr lang="en-US" dirty="0" smtClean="0"/>
          </a:p>
          <a:p>
            <a:pPr lvl="1"/>
            <a:r>
              <a:rPr lang="en-US" dirty="0">
                <a:hlinkClick r:id="rId3"/>
              </a:rPr>
              <a:t>http://www.learningoutcomesassessment.org/TFComponentSLOS.htm</a:t>
            </a:r>
            <a:endParaRPr lang="en-US" dirty="0" smtClean="0"/>
          </a:p>
          <a:p>
            <a:pPr lvl="1"/>
            <a:r>
              <a:rPr lang="en-US" dirty="0">
                <a:hlinkClick r:id="rId4"/>
              </a:rPr>
              <a:t>http://www.chaffey.edu/slo/index.html</a:t>
            </a:r>
            <a:endParaRPr lang="en-US" dirty="0" smtClean="0"/>
          </a:p>
        </p:txBody>
      </p:sp>
    </p:spTree>
    <p:extLst>
      <p:ext uri="{BB962C8B-B14F-4D97-AF65-F5344CB8AC3E}">
        <p14:creationId xmlns:p14="http://schemas.microsoft.com/office/powerpoint/2010/main" val="37150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Methods</a:t>
            </a:r>
            <a:endParaRPr lang="en-US" dirty="0"/>
          </a:p>
        </p:txBody>
      </p:sp>
      <p:sp>
        <p:nvSpPr>
          <p:cNvPr id="3" name="Content Placeholder 2"/>
          <p:cNvSpPr>
            <a:spLocks noGrp="1"/>
          </p:cNvSpPr>
          <p:nvPr>
            <p:ph idx="1"/>
          </p:nvPr>
        </p:nvSpPr>
        <p:spPr>
          <a:xfrm>
            <a:off x="253218" y="2011681"/>
            <a:ext cx="8693834" cy="4463728"/>
          </a:xfrm>
        </p:spPr>
        <p:txBody>
          <a:bodyPr>
            <a:normAutofit fontScale="92500" lnSpcReduction="20000"/>
          </a:bodyPr>
          <a:lstStyle/>
          <a:p>
            <a:r>
              <a:rPr lang="en-US" dirty="0"/>
              <a:t>Title 5 does not mandate a comprehensive list of instructional methods. </a:t>
            </a:r>
            <a:r>
              <a:rPr lang="en-US" dirty="0" smtClean="0"/>
              <a:t>However…</a:t>
            </a:r>
            <a:endParaRPr lang="en-US" dirty="0"/>
          </a:p>
          <a:p>
            <a:pPr lvl="1"/>
            <a:r>
              <a:rPr lang="en-US" dirty="0" smtClean="0"/>
              <a:t>They should </a:t>
            </a:r>
            <a:r>
              <a:rPr lang="en-US" dirty="0"/>
              <a:t>be appropriate to course </a:t>
            </a:r>
            <a:r>
              <a:rPr lang="en-US" dirty="0" smtClean="0"/>
              <a:t>objectives</a:t>
            </a:r>
            <a:endParaRPr lang="en-US" dirty="0"/>
          </a:p>
          <a:p>
            <a:pPr lvl="1"/>
            <a:r>
              <a:rPr lang="en-US" dirty="0" smtClean="0"/>
              <a:t>The COR </a:t>
            </a:r>
            <a:r>
              <a:rPr lang="en-US" dirty="0"/>
              <a:t>must specify types/</a:t>
            </a:r>
            <a:r>
              <a:rPr lang="en-US" dirty="0" smtClean="0"/>
              <a:t>examples, e.g. group discussion, multimedia presentations, field trips, in-class problem solving, student presentations, etc. </a:t>
            </a:r>
            <a:endParaRPr lang="en-US" dirty="0"/>
          </a:p>
          <a:p>
            <a:endParaRPr lang="en-US" dirty="0" smtClean="0"/>
          </a:p>
          <a:p>
            <a:r>
              <a:rPr lang="en-US" dirty="0" smtClean="0"/>
              <a:t>Lots </a:t>
            </a:r>
            <a:r>
              <a:rPr lang="en-US" dirty="0"/>
              <a:t>of examples in the ASCCC COR Curriculum Reference Guide on page </a:t>
            </a:r>
            <a:r>
              <a:rPr lang="en-US" dirty="0" smtClean="0"/>
              <a:t>31</a:t>
            </a:r>
          </a:p>
          <a:p>
            <a:endParaRPr lang="en-US" dirty="0" smtClean="0"/>
          </a:p>
          <a:p>
            <a:r>
              <a:rPr lang="en-US" dirty="0" smtClean="0"/>
              <a:t>Food for thought: are </a:t>
            </a:r>
            <a:r>
              <a:rPr lang="en-US" dirty="0"/>
              <a:t>these </a:t>
            </a:r>
            <a:r>
              <a:rPr lang="en-US" dirty="0" smtClean="0"/>
              <a:t>really instructional </a:t>
            </a:r>
            <a:r>
              <a:rPr lang="en-US" dirty="0"/>
              <a:t>methodologies or </a:t>
            </a:r>
            <a:r>
              <a:rPr lang="en-US" dirty="0" smtClean="0"/>
              <a:t>are they instructional </a:t>
            </a:r>
            <a:r>
              <a:rPr lang="en-US" dirty="0"/>
              <a:t>delivery methods</a:t>
            </a:r>
            <a:r>
              <a:rPr lang="en-US" dirty="0" smtClean="0"/>
              <a:t>?	  </a:t>
            </a:r>
          </a:p>
          <a:p>
            <a:pPr marL="800100" lvl="1" indent="-342900">
              <a:buFont typeface="Arial"/>
              <a:buChar char="•"/>
            </a:pPr>
            <a:r>
              <a:rPr lang="en-US" dirty="0" smtClean="0"/>
              <a:t>Lab</a:t>
            </a:r>
            <a:r>
              <a:rPr lang="en-US" dirty="0"/>
              <a:t>/Studio/Activity, Lecture and Lab, Work Experience, Independent Study, Open Entry/Exit, Distance Education</a:t>
            </a:r>
          </a:p>
          <a:p>
            <a:endParaRPr lang="en-US" dirty="0"/>
          </a:p>
          <a:p>
            <a:endParaRPr lang="en-US" dirty="0"/>
          </a:p>
        </p:txBody>
      </p:sp>
    </p:spTree>
    <p:extLst>
      <p:ext uri="{BB962C8B-B14F-4D97-AF65-F5344CB8AC3E}">
        <p14:creationId xmlns:p14="http://schemas.microsoft.com/office/powerpoint/2010/main" val="3926488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Evaluation</a:t>
            </a:r>
            <a:endParaRPr lang="en-US" dirty="0"/>
          </a:p>
        </p:txBody>
      </p:sp>
      <p:sp>
        <p:nvSpPr>
          <p:cNvPr id="3" name="Content Placeholder 2"/>
          <p:cNvSpPr>
            <a:spLocks noGrp="1"/>
          </p:cNvSpPr>
          <p:nvPr>
            <p:ph idx="1"/>
          </p:nvPr>
        </p:nvSpPr>
        <p:spPr>
          <a:xfrm>
            <a:off x="365760" y="1936376"/>
            <a:ext cx="8481593" cy="4684782"/>
          </a:xfrm>
        </p:spPr>
        <p:txBody>
          <a:bodyPr>
            <a:normAutofit fontScale="92500" lnSpcReduction="10000"/>
          </a:bodyPr>
          <a:lstStyle/>
          <a:p>
            <a:r>
              <a:rPr lang="en-US" dirty="0"/>
              <a:t>Title 5 does not mandate a comprehensive list of methods for evaluation. Therefore faculty have the </a:t>
            </a:r>
            <a:r>
              <a:rPr lang="en-US" u="sng" dirty="0"/>
              <a:t>academic freedom </a:t>
            </a:r>
            <a:r>
              <a:rPr lang="en-US" dirty="0"/>
              <a:t>to choose assignments following their expertise</a:t>
            </a:r>
          </a:p>
          <a:p>
            <a:r>
              <a:rPr lang="en-US" dirty="0"/>
              <a:t>COR</a:t>
            </a:r>
            <a:r>
              <a:rPr lang="en-US" b="1" dirty="0"/>
              <a:t> must </a:t>
            </a:r>
            <a:r>
              <a:rPr lang="en-US" dirty="0"/>
              <a:t>specify types/examples</a:t>
            </a:r>
          </a:p>
          <a:p>
            <a:r>
              <a:rPr lang="en-US" b="1" dirty="0"/>
              <a:t>Must</a:t>
            </a:r>
            <a:r>
              <a:rPr lang="en-US" dirty="0"/>
              <a:t> be appropriate to course objectives</a:t>
            </a:r>
          </a:p>
          <a:p>
            <a:r>
              <a:rPr lang="en-US" dirty="0"/>
              <a:t>Must effectively evaluate students’ critical thinking ability</a:t>
            </a:r>
          </a:p>
          <a:p>
            <a:r>
              <a:rPr lang="en-US" dirty="0"/>
              <a:t>Examples: </a:t>
            </a:r>
          </a:p>
          <a:p>
            <a:pPr lvl="1"/>
            <a:r>
              <a:rPr lang="en-US" dirty="0"/>
              <a:t>Written Short Answer/Essay Exams</a:t>
            </a:r>
          </a:p>
          <a:p>
            <a:pPr lvl="1"/>
            <a:r>
              <a:rPr lang="en-US" dirty="0"/>
              <a:t>Instructor evaluation of contributions to class discussions</a:t>
            </a:r>
          </a:p>
          <a:p>
            <a:pPr lvl="1"/>
            <a:r>
              <a:rPr lang="en-US" dirty="0"/>
              <a:t>Evaluation of interpretations of live performances and dramatic texts for cultural </a:t>
            </a:r>
            <a:r>
              <a:rPr lang="en-US" dirty="0" smtClean="0"/>
              <a:t>context</a:t>
            </a:r>
          </a:p>
          <a:p>
            <a:pPr lvl="1"/>
            <a:r>
              <a:rPr lang="en-US" dirty="0" smtClean="0"/>
              <a:t>Demonstrated proficiency (CTE areas)</a:t>
            </a:r>
            <a:endParaRPr lang="en-US" dirty="0"/>
          </a:p>
          <a:p>
            <a:pPr lvl="1"/>
            <a:r>
              <a:rPr lang="en-US" dirty="0"/>
              <a:t>Lots of other examples in ASCCC COR Reference Guide on pages 55-56</a:t>
            </a:r>
          </a:p>
          <a:p>
            <a:endParaRPr lang="en-US" dirty="0"/>
          </a:p>
        </p:txBody>
      </p:sp>
    </p:spTree>
    <p:extLst>
      <p:ext uri="{BB962C8B-B14F-4D97-AF65-F5344CB8AC3E}">
        <p14:creationId xmlns:p14="http://schemas.microsoft.com/office/powerpoint/2010/main" val="34877035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Evaluation - example</a:t>
            </a:r>
            <a:endParaRPr lang="en-US" dirty="0"/>
          </a:p>
        </p:txBody>
      </p:sp>
      <p:sp>
        <p:nvSpPr>
          <p:cNvPr id="3" name="Content Placeholder 2"/>
          <p:cNvSpPr>
            <a:spLocks noGrp="1"/>
          </p:cNvSpPr>
          <p:nvPr>
            <p:ph idx="1"/>
          </p:nvPr>
        </p:nvSpPr>
        <p:spPr>
          <a:xfrm>
            <a:off x="457200" y="1752600"/>
            <a:ext cx="7620000" cy="4809067"/>
          </a:xfrm>
        </p:spPr>
        <p:txBody>
          <a:bodyPr>
            <a:normAutofit fontScale="77500" lnSpcReduction="20000"/>
          </a:bodyPr>
          <a:lstStyle/>
          <a:p>
            <a:r>
              <a:rPr lang="en-US" dirty="0"/>
              <a:t>Course Methods of </a:t>
            </a:r>
            <a:r>
              <a:rPr lang="en-US" dirty="0" smtClean="0"/>
              <a:t>Evaluation</a:t>
            </a:r>
            <a:r>
              <a:rPr lang="en-US" dirty="0"/>
              <a:t> </a:t>
            </a:r>
            <a:r>
              <a:rPr lang="en-US" dirty="0" smtClean="0"/>
              <a:t>(for a biology course)</a:t>
            </a:r>
            <a:r>
              <a:rPr lang="en-US" dirty="0"/>
              <a:t>	</a:t>
            </a:r>
          </a:p>
          <a:p>
            <a:r>
              <a:rPr lang="en-US" b="0" i="1" dirty="0"/>
              <a:t>Category 1. Substantial written assignments for this course include:</a:t>
            </a:r>
            <a:r>
              <a:rPr lang="en-US" b="0" dirty="0"/>
              <a:t>		</a:t>
            </a:r>
          </a:p>
          <a:p>
            <a:r>
              <a:rPr lang="en-US" b="0" dirty="0"/>
              <a:t>3 to 5 pages controversy Report (e.g. critically analyze both sides of a controversial aspect of development) 1 </a:t>
            </a:r>
            <a:r>
              <a:rPr lang="en-US" b="0" dirty="0" smtClean="0"/>
              <a:t>page </a:t>
            </a:r>
            <a:r>
              <a:rPr lang="en-US" b="0" dirty="0"/>
              <a:t>periodical article evaluation (e.g. locate current periodical articles and relate it to class topics) 3 to 5 pages geriatric profile (e.g. interview an elderly person and write a discussion of the interview)		</a:t>
            </a:r>
          </a:p>
          <a:p>
            <a:r>
              <a:rPr lang="en-US" b="0" i="1" dirty="0" smtClean="0"/>
              <a:t>Category </a:t>
            </a:r>
            <a:r>
              <a:rPr lang="en-US" b="0" i="1" dirty="0"/>
              <a:t>2. Computational or non-computational problem solving </a:t>
            </a:r>
            <a:r>
              <a:rPr lang="en-US" b="0" i="1" dirty="0" smtClean="0"/>
              <a:t>demonstrations:</a:t>
            </a:r>
            <a:endParaRPr lang="en-US" b="0" dirty="0"/>
          </a:p>
          <a:p>
            <a:r>
              <a:rPr lang="en-US" b="0" dirty="0" smtClean="0"/>
              <a:t>Short </a:t>
            </a:r>
            <a:r>
              <a:rPr lang="en-US" b="0" dirty="0"/>
              <a:t>essay questions (e.g. compare developmental milestones between two stages of development</a:t>
            </a:r>
            <a:r>
              <a:rPr lang="en-US" b="0" dirty="0" smtClean="0"/>
              <a:t>)</a:t>
            </a:r>
            <a:r>
              <a:rPr lang="en-US" b="0" dirty="0"/>
              <a:t>		</a:t>
            </a:r>
          </a:p>
          <a:p>
            <a:r>
              <a:rPr lang="en-US" b="0" i="1" dirty="0"/>
              <a:t>Category 3. Skills Demonstrations:	</a:t>
            </a:r>
            <a:r>
              <a:rPr lang="en-US" b="0" dirty="0"/>
              <a:t>	</a:t>
            </a:r>
          </a:p>
          <a:p>
            <a:r>
              <a:rPr lang="en-US" b="0" dirty="0"/>
              <a:t>Field Work (e.g. observe, evaluate and analyze the development of a child)		</a:t>
            </a:r>
          </a:p>
          <a:p>
            <a:r>
              <a:rPr lang="en-US" b="0" i="1" dirty="0"/>
              <a:t>Category 4. Objective Examinations:</a:t>
            </a:r>
            <a:r>
              <a:rPr lang="en-US" b="0" dirty="0"/>
              <a:t>		</a:t>
            </a:r>
          </a:p>
          <a:p>
            <a:r>
              <a:rPr lang="en-US" b="0" dirty="0"/>
              <a:t>Multiple choice evaluating developmental theories, biophysical concepts and terminology		</a:t>
            </a:r>
          </a:p>
          <a:p>
            <a:endParaRPr lang="en-US" dirty="0"/>
          </a:p>
        </p:txBody>
      </p:sp>
    </p:spTree>
    <p:extLst>
      <p:ext uri="{BB962C8B-B14F-4D97-AF65-F5344CB8AC3E}">
        <p14:creationId xmlns:p14="http://schemas.microsoft.com/office/powerpoint/2010/main" val="24635335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95422"/>
            <a:ext cx="8778240" cy="956603"/>
          </a:xfrm>
        </p:spPr>
        <p:txBody>
          <a:bodyPr>
            <a:normAutofit fontScale="90000"/>
          </a:bodyPr>
          <a:lstStyle/>
          <a:p>
            <a:r>
              <a:rPr lang="en-US" sz="4000" dirty="0" smtClean="0"/>
              <a:t>Assignments and/or Other Activities</a:t>
            </a:r>
            <a:endParaRPr lang="en-US" sz="4000" dirty="0"/>
          </a:p>
        </p:txBody>
      </p:sp>
      <p:sp>
        <p:nvSpPr>
          <p:cNvPr id="3" name="Content Placeholder 2"/>
          <p:cNvSpPr>
            <a:spLocks noGrp="1"/>
          </p:cNvSpPr>
          <p:nvPr>
            <p:ph idx="1"/>
          </p:nvPr>
        </p:nvSpPr>
        <p:spPr>
          <a:xfrm>
            <a:off x="351692" y="1252026"/>
            <a:ext cx="8384345" cy="5348312"/>
          </a:xfrm>
        </p:spPr>
        <p:txBody>
          <a:bodyPr>
            <a:normAutofit/>
          </a:bodyPr>
          <a:lstStyle/>
          <a:p>
            <a:r>
              <a:rPr lang="en-US" dirty="0" smtClean="0"/>
              <a:t>Assignments should be designed to support the content of the course and be expected to take an average student 32-36 hours per every unit of lecture to complete.</a:t>
            </a:r>
          </a:p>
          <a:p>
            <a:pPr lvl="1"/>
            <a:r>
              <a:rPr lang="en-US" dirty="0" smtClean="0"/>
              <a:t>Remember that they have to work for summer/short-term courses too!</a:t>
            </a:r>
          </a:p>
          <a:p>
            <a:endParaRPr lang="en-US" dirty="0" smtClean="0"/>
          </a:p>
          <a:p>
            <a:r>
              <a:rPr lang="en-US" dirty="0" smtClean="0"/>
              <a:t>Assignments section should be detailed enough to give instructors, students, and reviewers a clear understanding of the rigor of student work that is expected but not be so restrictive that it limits the flexibility (i.e. </a:t>
            </a:r>
            <a:r>
              <a:rPr lang="en-US" u="sng" dirty="0" smtClean="0"/>
              <a:t>academic freedom</a:t>
            </a:r>
            <a:r>
              <a:rPr lang="en-US" dirty="0" smtClean="0"/>
              <a:t>) of individual instructors. </a:t>
            </a:r>
          </a:p>
          <a:p>
            <a:endParaRPr lang="en-US" dirty="0" smtClean="0"/>
          </a:p>
          <a:p>
            <a:r>
              <a:rPr lang="en-US" dirty="0" smtClean="0"/>
              <a:t>This is an area where course syllabi are often requested because the COR does not adequately describe the rigor of writing assignments or problem solving that the student is expected to complete.</a:t>
            </a:r>
          </a:p>
        </p:txBody>
      </p:sp>
    </p:spTree>
    <p:extLst>
      <p:ext uri="{BB962C8B-B14F-4D97-AF65-F5344CB8AC3E}">
        <p14:creationId xmlns:p14="http://schemas.microsoft.com/office/powerpoint/2010/main" val="128490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92910" cy="764504"/>
          </a:xfrm>
        </p:spPr>
        <p:txBody>
          <a:bodyPr>
            <a:normAutofit/>
          </a:bodyPr>
          <a:lstStyle/>
          <a:p>
            <a:r>
              <a:rPr lang="en-US" dirty="0" smtClean="0"/>
              <a:t>An example of integration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489403"/>
              </p:ext>
            </p:extLst>
          </p:nvPr>
        </p:nvGraphicFramePr>
        <p:xfrm>
          <a:off x="457198" y="1258713"/>
          <a:ext cx="8192912" cy="4907279"/>
        </p:xfrm>
        <a:graphic>
          <a:graphicData uri="http://schemas.openxmlformats.org/drawingml/2006/table">
            <a:tbl>
              <a:tblPr firstRow="1" bandRow="1">
                <a:tableStyleId>{5C22544A-7EE6-4342-B048-85BDC9FD1C3A}</a:tableStyleId>
              </a:tblPr>
              <a:tblGrid>
                <a:gridCol w="2048228"/>
                <a:gridCol w="2048228"/>
                <a:gridCol w="2048228"/>
                <a:gridCol w="2048228"/>
              </a:tblGrid>
              <a:tr h="32923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089048">
                <a:tc>
                  <a:txBody>
                    <a:bodyPr/>
                    <a:lstStyle/>
                    <a:p>
                      <a:pPr marL="457200" marR="0" indent="-457200">
                        <a:spcBef>
                          <a:spcPts val="0"/>
                        </a:spcBef>
                        <a:spcAft>
                          <a:spcPts val="0"/>
                        </a:spcAft>
                        <a:tabLst>
                          <a:tab pos="457200" algn="l"/>
                        </a:tabLst>
                      </a:pPr>
                      <a:r>
                        <a:rPr lang="en-US" sz="1200" b="1" u="sng" kern="0" dirty="0">
                          <a:effectLst/>
                          <a:latin typeface="Times New Roman"/>
                          <a:ea typeface="Times New Roman"/>
                          <a:cs typeface="Arial"/>
                        </a:rPr>
                        <a:t>VI. Exiting Skills/Objectives</a:t>
                      </a:r>
                      <a:endParaRPr lang="en-US" sz="1200" b="1" kern="0" dirty="0">
                        <a:effectLst/>
                        <a:latin typeface="Calibri"/>
                        <a:ea typeface="Times New Roman"/>
                        <a:cs typeface="Arial"/>
                      </a:endParaRPr>
                    </a:p>
                    <a:p>
                      <a:pPr marL="0" marR="0">
                        <a:spcBef>
                          <a:spcPts val="0"/>
                        </a:spcBef>
                        <a:spcAft>
                          <a:spcPts val="0"/>
                        </a:spcAft>
                      </a:pPr>
                      <a:r>
                        <a:rPr lang="en-US" sz="1100" b="1" dirty="0">
                          <a:effectLst/>
                          <a:latin typeface="Times New Roman"/>
                          <a:ea typeface="Times New Roman"/>
                          <a:cs typeface="Arial"/>
                        </a:rPr>
                        <a:t>The Student Will Be Able To:</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A. Recognize representative examples of architecture, sculpture, painting, and other artistic media.</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B. Analyze the formal elements of works of art and architecture.</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C. Relate stylistic trends to specific dates, periods, cultures, and artists.</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D. Understand media, materials, and techniques applied in artistic production.</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E. Apply skillful usage of relevant art historical vocabulary and methodologies.</a:t>
                      </a:r>
                      <a:endParaRPr lang="en-US" sz="1200" dirty="0">
                        <a:effectLst/>
                        <a:latin typeface="Arial"/>
                        <a:ea typeface="Times New Roman"/>
                        <a:cs typeface="Arial"/>
                      </a:endParaRPr>
                    </a:p>
                    <a:p>
                      <a:pPr marL="0" marR="0">
                        <a:spcBef>
                          <a:spcPts val="0"/>
                        </a:spcBef>
                        <a:spcAft>
                          <a:spcPts val="0"/>
                        </a:spcAft>
                      </a:pPr>
                      <a:r>
                        <a:rPr lang="en-US" sz="1200" dirty="0">
                          <a:effectLst/>
                          <a:latin typeface="Times New Roman"/>
                          <a:ea typeface="Times New Roman"/>
                          <a:cs typeface="Arial"/>
                        </a:rPr>
                        <a:t>F. Explain how works of art and architecture relate to the social, religious, political, and economic contexts in which they were produced</a:t>
                      </a:r>
                      <a:r>
                        <a:rPr lang="en-US" sz="1200" dirty="0" smtClean="0">
                          <a:effectLst/>
                          <a:latin typeface="Times New Roman"/>
                          <a:ea typeface="Times New Roman"/>
                          <a:cs typeface="Arial"/>
                        </a:rPr>
                        <a:t>.</a:t>
                      </a:r>
                    </a:p>
                    <a:p>
                      <a:pPr marL="0" marR="0">
                        <a:spcBef>
                          <a:spcPts val="0"/>
                        </a:spcBef>
                        <a:spcAft>
                          <a:spcPts val="0"/>
                        </a:spcAft>
                      </a:pPr>
                      <a:r>
                        <a:rPr lang="en-US" sz="1200" dirty="0" smtClean="0">
                          <a:effectLst/>
                          <a:latin typeface="Times New Roman"/>
                          <a:ea typeface="Times New Roman"/>
                          <a:cs typeface="Arial"/>
                        </a:rPr>
                        <a:t>(There</a:t>
                      </a:r>
                      <a:r>
                        <a:rPr lang="en-US" sz="1200" baseline="0" dirty="0" smtClean="0">
                          <a:effectLst/>
                          <a:latin typeface="Times New Roman"/>
                          <a:ea typeface="Times New Roman"/>
                          <a:cs typeface="Arial"/>
                        </a:rPr>
                        <a:t> were 3 more objectives)</a:t>
                      </a:r>
                      <a:endParaRPr lang="en-US" sz="1200" dirty="0">
                        <a:effectLst/>
                        <a:latin typeface="Arial"/>
                        <a:ea typeface="Times New Roman"/>
                        <a:cs typeface="Arial"/>
                      </a:endParaRPr>
                    </a:p>
                  </a:txBody>
                  <a:tcPr marL="68580" marR="68580" marT="0" marB="0"/>
                </a:tc>
                <a:tc>
                  <a:txBody>
                    <a:bodyPr/>
                    <a:lstStyle/>
                    <a:p>
                      <a:pPr marL="0" marR="0">
                        <a:spcBef>
                          <a:spcPts val="0"/>
                        </a:spcBef>
                        <a:spcAft>
                          <a:spcPts val="0"/>
                        </a:spcAft>
                      </a:pPr>
                      <a:r>
                        <a:rPr lang="en-US" sz="1100" b="1" u="sng">
                          <a:effectLst/>
                          <a:latin typeface="Times New Roman"/>
                          <a:ea typeface="Times New Roman"/>
                          <a:cs typeface="Arial"/>
                        </a:rPr>
                        <a:t>VII. Methods of Instruction</a:t>
                      </a:r>
                      <a:endParaRPr lang="en-US" sz="1200">
                        <a:effectLst/>
                        <a:latin typeface="Arial"/>
                        <a:ea typeface="Times New Roman"/>
                        <a:cs typeface="Arial"/>
                      </a:endParaRPr>
                    </a:p>
                    <a:p>
                      <a:pPr marL="0" marR="0">
                        <a:spcBef>
                          <a:spcPts val="0"/>
                        </a:spcBef>
                        <a:spcAft>
                          <a:spcPts val="0"/>
                        </a:spcAft>
                      </a:pPr>
                      <a:r>
                        <a:rPr lang="en-US" sz="1100">
                          <a:effectLst/>
                          <a:latin typeface="Times New Roman"/>
                          <a:ea typeface="Times New Roman"/>
                          <a:cs typeface="Arial"/>
                        </a:rPr>
                        <a:t>A. Slide lectures</a:t>
                      </a:r>
                      <a:endParaRPr lang="en-US" sz="1200">
                        <a:effectLst/>
                        <a:latin typeface="Arial"/>
                        <a:ea typeface="Times New Roman"/>
                        <a:cs typeface="Arial"/>
                      </a:endParaRPr>
                    </a:p>
                    <a:p>
                      <a:pPr marL="0" marR="0">
                        <a:spcBef>
                          <a:spcPts val="0"/>
                        </a:spcBef>
                        <a:spcAft>
                          <a:spcPts val="0"/>
                        </a:spcAft>
                      </a:pPr>
                      <a:r>
                        <a:rPr lang="en-US" sz="1100">
                          <a:effectLst/>
                          <a:latin typeface="Times New Roman"/>
                          <a:ea typeface="Times New Roman"/>
                          <a:cs typeface="Arial"/>
                        </a:rPr>
                        <a:t>B.  Large and small group discussion</a:t>
                      </a:r>
                      <a:endParaRPr lang="en-US" sz="1200">
                        <a:effectLst/>
                        <a:latin typeface="Arial"/>
                        <a:ea typeface="Times New Roman"/>
                        <a:cs typeface="Arial"/>
                      </a:endParaRPr>
                    </a:p>
                    <a:p>
                      <a:pPr marL="0" marR="0">
                        <a:spcBef>
                          <a:spcPts val="0"/>
                        </a:spcBef>
                        <a:spcAft>
                          <a:spcPts val="0"/>
                        </a:spcAft>
                      </a:pPr>
                      <a:r>
                        <a:rPr lang="en-US" sz="1100">
                          <a:effectLst/>
                          <a:latin typeface="Times New Roman"/>
                          <a:ea typeface="Times New Roman"/>
                          <a:cs typeface="Arial"/>
                        </a:rPr>
                        <a:t>C.  Documentary films and movie clips on art and artists</a:t>
                      </a:r>
                      <a:endParaRPr lang="en-US" sz="1200">
                        <a:effectLst/>
                        <a:latin typeface="Arial"/>
                        <a:ea typeface="Times New Roman"/>
                        <a:cs typeface="Arial"/>
                      </a:endParaRPr>
                    </a:p>
                    <a:p>
                      <a:pPr marL="236220" marR="0" indent="-236220">
                        <a:spcBef>
                          <a:spcPts val="0"/>
                        </a:spcBef>
                        <a:spcAft>
                          <a:spcPts val="0"/>
                        </a:spcAft>
                        <a:tabLst>
                          <a:tab pos="0" algn="l"/>
                          <a:tab pos="236220" algn="l"/>
                        </a:tabLst>
                      </a:pPr>
                      <a:r>
                        <a:rPr lang="en-US" sz="1100">
                          <a:effectLst/>
                          <a:latin typeface="Times New Roman"/>
                          <a:ea typeface="Times New Roman"/>
                          <a:cs typeface="Courier"/>
                        </a:rPr>
                        <a:t>D. Art museum and gallery visits will be </a:t>
                      </a:r>
                      <a:r>
                        <a:rPr lang="en-US" sz="1100" i="1">
                          <a:effectLst/>
                          <a:latin typeface="Times New Roman"/>
                          <a:ea typeface="Times New Roman"/>
                          <a:cs typeface="Courier"/>
                        </a:rPr>
                        <a:t>required</a:t>
                      </a:r>
                      <a:r>
                        <a:rPr lang="en-US" sz="1100">
                          <a:effectLst/>
                          <a:latin typeface="Times New Roman"/>
                          <a:ea typeface="Times New Roman"/>
                          <a:cs typeface="Courier"/>
                        </a:rPr>
                        <a:t>.</a:t>
                      </a:r>
                      <a:endParaRPr lang="en-US" sz="1100">
                        <a:effectLst/>
                        <a:latin typeface="Courier"/>
                        <a:ea typeface="Times New Roman"/>
                        <a:cs typeface="Times New Roman"/>
                      </a:endParaRPr>
                    </a:p>
                  </a:txBody>
                  <a:tcPr marL="68580" marR="68580" marT="0" marB="0"/>
                </a:tc>
                <a:tc>
                  <a:txBody>
                    <a:bodyPr/>
                    <a:lstStyle/>
                    <a:p>
                      <a:pPr marL="0" marR="0">
                        <a:spcBef>
                          <a:spcPts val="0"/>
                        </a:spcBef>
                        <a:spcAft>
                          <a:spcPts val="0"/>
                        </a:spcAft>
                      </a:pPr>
                      <a:r>
                        <a:rPr lang="en-US" sz="1100" b="1" u="sng" dirty="0">
                          <a:effectLst/>
                          <a:latin typeface="Times New Roman"/>
                          <a:ea typeface="Times New Roman"/>
                          <a:cs typeface="Arial"/>
                        </a:rPr>
                        <a:t>VIII. Assignments</a:t>
                      </a:r>
                      <a:endParaRPr lang="en-US" sz="1200" dirty="0">
                        <a:effectLst/>
                        <a:latin typeface="Arial"/>
                        <a:ea typeface="Times New Roman"/>
                        <a:cs typeface="Arial"/>
                      </a:endParaRPr>
                    </a:p>
                    <a:p>
                      <a:pPr marL="0" marR="0">
                        <a:spcBef>
                          <a:spcPts val="0"/>
                        </a:spcBef>
                        <a:spcAft>
                          <a:spcPts val="0"/>
                        </a:spcAft>
                      </a:pPr>
                      <a:r>
                        <a:rPr lang="en-US" sz="1100" dirty="0">
                          <a:effectLst/>
                          <a:latin typeface="Times New Roman"/>
                          <a:ea typeface="Times New Roman"/>
                          <a:cs typeface="Arial"/>
                        </a:rPr>
                        <a:t>A. Read assigned textbook chapters.</a:t>
                      </a:r>
                      <a:endParaRPr lang="en-US" sz="1200" dirty="0">
                        <a:effectLst/>
                        <a:latin typeface="Arial"/>
                        <a:ea typeface="Times New Roman"/>
                        <a:cs typeface="Arial"/>
                      </a:endParaRPr>
                    </a:p>
                    <a:p>
                      <a:pPr marL="0" marR="0">
                        <a:spcBef>
                          <a:spcPts val="0"/>
                        </a:spcBef>
                        <a:spcAft>
                          <a:spcPts val="0"/>
                        </a:spcAft>
                      </a:pPr>
                      <a:r>
                        <a:rPr lang="en-US" sz="1100" dirty="0">
                          <a:effectLst/>
                          <a:latin typeface="Times New Roman"/>
                          <a:ea typeface="Times New Roman"/>
                          <a:cs typeface="Arial"/>
                        </a:rPr>
                        <a:t>B.  Museum and gallery visits may be the basis of written exercises in which students discuss and analyze works of art.</a:t>
                      </a:r>
                      <a:endParaRPr lang="en-US" sz="1200" dirty="0">
                        <a:effectLst/>
                        <a:latin typeface="Arial"/>
                        <a:ea typeface="Times New Roman"/>
                        <a:cs typeface="Arial"/>
                      </a:endParaRPr>
                    </a:p>
                    <a:p>
                      <a:pPr marL="0" marR="0">
                        <a:spcBef>
                          <a:spcPts val="0"/>
                        </a:spcBef>
                        <a:spcAft>
                          <a:spcPts val="0"/>
                        </a:spcAft>
                      </a:pPr>
                      <a:r>
                        <a:rPr lang="en-US" sz="1100" dirty="0">
                          <a:effectLst/>
                          <a:latin typeface="Times New Roman"/>
                          <a:ea typeface="Times New Roman"/>
                          <a:cs typeface="Arial"/>
                        </a:rPr>
                        <a:t>C.  Written assignments may include short analysis papers, response papers, reviews of films or exhibitions </a:t>
                      </a:r>
                      <a:r>
                        <a:rPr lang="en-US" sz="1100" i="1" dirty="0">
                          <a:effectLst/>
                          <a:latin typeface="Times New Roman"/>
                          <a:ea typeface="Times New Roman"/>
                          <a:cs typeface="Arial"/>
                        </a:rPr>
                        <a:t>and abstracts of assigned articles</a:t>
                      </a:r>
                      <a:r>
                        <a:rPr lang="en-US" sz="1100" dirty="0">
                          <a:effectLst/>
                          <a:latin typeface="Times New Roman"/>
                          <a:ea typeface="Times New Roman"/>
                          <a:cs typeface="Arial"/>
                        </a:rPr>
                        <a:t>.</a:t>
                      </a:r>
                      <a:endParaRPr lang="en-US" sz="1200" dirty="0">
                        <a:effectLst/>
                        <a:latin typeface="Arial"/>
                        <a:ea typeface="Times New Roman"/>
                        <a:cs typeface="Arial"/>
                      </a:endParaRPr>
                    </a:p>
                    <a:p>
                      <a:pPr marL="0" marR="0">
                        <a:spcBef>
                          <a:spcPts val="0"/>
                        </a:spcBef>
                        <a:spcAft>
                          <a:spcPts val="0"/>
                        </a:spcAft>
                        <a:tabLst>
                          <a:tab pos="236220" algn="l"/>
                        </a:tabLst>
                      </a:pPr>
                      <a:r>
                        <a:rPr lang="en-US" sz="1100" i="1" dirty="0">
                          <a:effectLst/>
                          <a:latin typeface="Times New Roman"/>
                          <a:ea typeface="Times New Roman"/>
                          <a:cs typeface="Arial"/>
                        </a:rPr>
                        <a:t>D.  Reading from supplemental art history reader and/or scholarly journals.</a:t>
                      </a:r>
                      <a:endParaRPr lang="en-US" sz="1200" dirty="0">
                        <a:effectLst/>
                        <a:latin typeface="Arial"/>
                        <a:ea typeface="Times New Roman"/>
                        <a:cs typeface="Arial"/>
                      </a:endParaRPr>
                    </a:p>
                    <a:p>
                      <a:pPr marL="228600" marR="0" indent="-228600">
                        <a:spcBef>
                          <a:spcPts val="0"/>
                        </a:spcBef>
                        <a:spcAft>
                          <a:spcPts val="0"/>
                        </a:spcAft>
                        <a:tabLst>
                          <a:tab pos="0" algn="l"/>
                          <a:tab pos="228600" algn="l"/>
                        </a:tabLst>
                      </a:pPr>
                      <a:r>
                        <a:rPr lang="en-US" sz="1100" i="1" dirty="0">
                          <a:effectLst/>
                          <a:latin typeface="Times New Roman"/>
                          <a:ea typeface="Times New Roman"/>
                          <a:cs typeface="Courier"/>
                        </a:rPr>
                        <a:t>E.  Complete research paper based on a work or works of art viewed at a local museum.</a:t>
                      </a:r>
                      <a:endParaRPr lang="en-US" sz="1100" dirty="0">
                        <a:effectLst/>
                        <a:latin typeface="Courier"/>
                        <a:ea typeface="Times New Roman"/>
                        <a:cs typeface="Times New Roman"/>
                      </a:endParaRPr>
                    </a:p>
                  </a:txBody>
                  <a:tcPr marL="68580" marR="68580" marT="0" marB="0"/>
                </a:tc>
                <a:tc>
                  <a:txBody>
                    <a:bodyPr/>
                    <a:lstStyle/>
                    <a:p>
                      <a:pPr marL="0" marR="0">
                        <a:spcBef>
                          <a:spcPts val="0"/>
                        </a:spcBef>
                        <a:spcAft>
                          <a:spcPts val="0"/>
                        </a:spcAft>
                      </a:pPr>
                      <a:r>
                        <a:rPr lang="en-US" sz="1100" b="1" u="sng" dirty="0">
                          <a:effectLst/>
                          <a:latin typeface="Times New Roman"/>
                          <a:ea typeface="Times New Roman"/>
                          <a:cs typeface="Arial"/>
                        </a:rPr>
                        <a:t>VIII. Methods of Evaluation</a:t>
                      </a:r>
                      <a:endParaRPr lang="en-US" sz="1200" dirty="0">
                        <a:effectLst/>
                        <a:latin typeface="Arial"/>
                        <a:ea typeface="Times New Roman"/>
                        <a:cs typeface="Arial"/>
                      </a:endParaRPr>
                    </a:p>
                    <a:p>
                      <a:pPr marL="0" marR="0">
                        <a:spcBef>
                          <a:spcPts val="0"/>
                        </a:spcBef>
                        <a:spcAft>
                          <a:spcPts val="0"/>
                        </a:spcAft>
                      </a:pPr>
                      <a:r>
                        <a:rPr lang="en-US" sz="1100" dirty="0">
                          <a:effectLst/>
                          <a:latin typeface="Times New Roman"/>
                          <a:ea typeface="Times New Roman"/>
                          <a:cs typeface="Arial"/>
                        </a:rPr>
                        <a:t>A.  Measure understanding of textbook concepts and class lectures with performance on objective essay exams.</a:t>
                      </a:r>
                      <a:endParaRPr lang="en-US" sz="1200" dirty="0">
                        <a:effectLst/>
                        <a:latin typeface="Arial"/>
                        <a:ea typeface="Times New Roman"/>
                        <a:cs typeface="Arial"/>
                      </a:endParaRPr>
                    </a:p>
                    <a:p>
                      <a:pPr marL="0" marR="0">
                        <a:spcBef>
                          <a:spcPts val="0"/>
                        </a:spcBef>
                        <a:spcAft>
                          <a:spcPts val="0"/>
                        </a:spcAft>
                      </a:pPr>
                      <a:r>
                        <a:rPr lang="en-US" sz="1100" dirty="0">
                          <a:effectLst/>
                          <a:latin typeface="Times New Roman"/>
                          <a:ea typeface="Times New Roman"/>
                          <a:cs typeface="Arial"/>
                        </a:rPr>
                        <a:t>B. Written essays, essay exams and/or research projects will be graded on the student’s ability to describe style, iconography, context, and meaning of works of art and architecture.</a:t>
                      </a:r>
                      <a:endParaRPr lang="en-US" sz="1200" dirty="0">
                        <a:effectLst/>
                        <a:latin typeface="Arial"/>
                        <a:ea typeface="Times New Roman"/>
                        <a:cs typeface="Arial"/>
                      </a:endParaRPr>
                    </a:p>
                    <a:p>
                      <a:pPr marL="0" marR="0">
                        <a:spcBef>
                          <a:spcPts val="0"/>
                        </a:spcBef>
                        <a:spcAft>
                          <a:spcPts val="0"/>
                        </a:spcAft>
                      </a:pPr>
                      <a:r>
                        <a:rPr lang="en-US" sz="1100" i="1" dirty="0">
                          <a:effectLst/>
                          <a:latin typeface="Times New Roman"/>
                          <a:ea typeface="Times New Roman"/>
                          <a:cs typeface="Arial"/>
                        </a:rPr>
                        <a:t>C.  Assess level of research skills, comprehension of subject matter and use of art historical methodology through evaluation of research paper.</a:t>
                      </a:r>
                      <a:endParaRPr lang="en-US" sz="1200" dirty="0">
                        <a:effectLst/>
                        <a:latin typeface="Arial"/>
                        <a:ea typeface="Times New Roman"/>
                        <a:cs typeface="Arial"/>
                      </a:endParaRPr>
                    </a:p>
                    <a:p>
                      <a:pPr marL="0" marR="0">
                        <a:spcBef>
                          <a:spcPts val="0"/>
                        </a:spcBef>
                        <a:spcAft>
                          <a:spcPts val="0"/>
                        </a:spcAft>
                      </a:pPr>
                      <a:r>
                        <a:rPr lang="en-US" sz="1100" b="1" u="none" strike="noStrike" dirty="0">
                          <a:effectLst/>
                          <a:latin typeface="Times New Roman"/>
                          <a:ea typeface="Times New Roman"/>
                          <a:cs typeface="Arial"/>
                        </a:rPr>
                        <a:t> </a:t>
                      </a:r>
                      <a:endParaRPr lang="en-US" sz="1200" dirty="0">
                        <a:effectLst/>
                        <a:latin typeface="Arial"/>
                        <a:ea typeface="Times New Roman"/>
                        <a:cs typeface="Arial"/>
                      </a:endParaRPr>
                    </a:p>
                  </a:txBody>
                  <a:tcPr marL="68580" marR="68580" marT="0" marB="0"/>
                </a:tc>
              </a:tr>
              <a:tr h="150897">
                <a:tc>
                  <a:txBody>
                    <a:bodyPr/>
                    <a:lstStyle/>
                    <a:p>
                      <a:pPr marL="0" marR="0">
                        <a:spcBef>
                          <a:spcPts val="0"/>
                        </a:spcBef>
                        <a:spcAft>
                          <a:spcPts val="0"/>
                        </a:spcAft>
                      </a:pPr>
                      <a:r>
                        <a:rPr lang="en-US" sz="1100" dirty="0">
                          <a:effectLst/>
                          <a:latin typeface="Times New Roman"/>
                          <a:ea typeface="Times New Roman"/>
                          <a:cs typeface="Arial"/>
                        </a:rPr>
                        <a:t> </a:t>
                      </a:r>
                      <a:endParaRPr lang="en-US" sz="1200" dirty="0">
                        <a:effectLst/>
                        <a:latin typeface="Arial"/>
                        <a:ea typeface="Times New Roman"/>
                        <a:cs typeface="Arial"/>
                      </a:endParaRPr>
                    </a:p>
                  </a:txBody>
                  <a:tcPr marL="68580" marR="68580" marT="0" marB="0"/>
                </a:tc>
                <a:tc>
                  <a:txBody>
                    <a:bodyPr/>
                    <a:lstStyle/>
                    <a:p>
                      <a:pPr marL="0" marR="0">
                        <a:spcBef>
                          <a:spcPts val="0"/>
                        </a:spcBef>
                        <a:spcAft>
                          <a:spcPts val="0"/>
                        </a:spcAft>
                        <a:tabLst>
                          <a:tab pos="236220" algn="l"/>
                        </a:tabLst>
                      </a:pPr>
                      <a:r>
                        <a:rPr lang="en-US" sz="1100">
                          <a:effectLst/>
                          <a:latin typeface="Times New Roman"/>
                          <a:ea typeface="Times New Roman"/>
                          <a:cs typeface="Arial"/>
                        </a:rPr>
                        <a:t> </a:t>
                      </a:r>
                      <a:endParaRPr lang="en-US" sz="1200">
                        <a:effectLst/>
                        <a:latin typeface="Arial"/>
                        <a:ea typeface="Times New Roman"/>
                        <a:cs typeface="Arial"/>
                      </a:endParaRPr>
                    </a:p>
                  </a:txBody>
                  <a:tcPr marL="68580" marR="68580" marT="0" marB="0"/>
                </a:tc>
                <a:tc>
                  <a:txBody>
                    <a:bodyPr/>
                    <a:lstStyle/>
                    <a:p>
                      <a:pPr marL="228600" marR="0">
                        <a:spcBef>
                          <a:spcPts val="0"/>
                        </a:spcBef>
                        <a:spcAft>
                          <a:spcPts val="0"/>
                        </a:spcAft>
                        <a:tabLst>
                          <a:tab pos="236220" algn="l"/>
                        </a:tabLst>
                      </a:pPr>
                      <a:r>
                        <a:rPr lang="en-US" sz="1100">
                          <a:effectLst/>
                          <a:latin typeface="Times New Roman"/>
                          <a:ea typeface="Times New Roman"/>
                          <a:cs typeface="Arial"/>
                        </a:rPr>
                        <a:t> </a:t>
                      </a:r>
                      <a:endParaRPr lang="en-US" sz="1200">
                        <a:effectLst/>
                        <a:latin typeface="Arial"/>
                        <a:ea typeface="Times New Roman"/>
                        <a:cs typeface="Arial"/>
                      </a:endParaRPr>
                    </a:p>
                  </a:txBody>
                  <a:tcPr marL="68580" marR="68580" marT="0" marB="0"/>
                </a:tc>
                <a:tc>
                  <a:txBody>
                    <a:bodyPr/>
                    <a:lstStyle/>
                    <a:p>
                      <a:pPr marL="7620" marR="0">
                        <a:spcBef>
                          <a:spcPts val="0"/>
                        </a:spcBef>
                        <a:spcAft>
                          <a:spcPts val="0"/>
                        </a:spcAft>
                        <a:tabLst>
                          <a:tab pos="236220" algn="l"/>
                        </a:tabLst>
                      </a:pPr>
                      <a:r>
                        <a:rPr lang="en-US" sz="1100" dirty="0">
                          <a:effectLst/>
                          <a:latin typeface="Times New Roman"/>
                          <a:ea typeface="Times New Roman"/>
                          <a:cs typeface="Arial"/>
                        </a:rPr>
                        <a:t> </a:t>
                      </a:r>
                      <a:endParaRPr lang="en-US" sz="1200" dirty="0">
                        <a:effectLst/>
                        <a:latin typeface="Arial"/>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1796571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156653"/>
          </a:xfrm>
        </p:spPr>
        <p:txBody>
          <a:bodyPr/>
          <a:lstStyle/>
          <a:p>
            <a:r>
              <a:rPr lang="en-US" dirty="0" smtClean="0"/>
              <a:t>Textbooks</a:t>
            </a:r>
            <a:endParaRPr lang="en-US" dirty="0"/>
          </a:p>
        </p:txBody>
      </p:sp>
      <p:sp>
        <p:nvSpPr>
          <p:cNvPr id="3" name="Content Placeholder 2"/>
          <p:cNvSpPr>
            <a:spLocks noGrp="1"/>
          </p:cNvSpPr>
          <p:nvPr>
            <p:ph idx="1"/>
          </p:nvPr>
        </p:nvSpPr>
        <p:spPr>
          <a:xfrm>
            <a:off x="337625" y="1983545"/>
            <a:ext cx="8482817" cy="3883855"/>
          </a:xfrm>
        </p:spPr>
        <p:txBody>
          <a:bodyPr>
            <a:normAutofit/>
          </a:bodyPr>
          <a:lstStyle/>
          <a:p>
            <a:r>
              <a:rPr lang="en-US" dirty="0" smtClean="0"/>
              <a:t>Any course that is part of CSU GE Breadth or IGETC MUST have a required textbook</a:t>
            </a:r>
          </a:p>
          <a:p>
            <a:pPr lvl="1"/>
            <a:r>
              <a:rPr lang="en-US" dirty="0" smtClean="0"/>
              <a:t>Do all instructors have to use the textbook listed on the COR? What about academic freedom issues?</a:t>
            </a:r>
          </a:p>
          <a:p>
            <a:pPr lvl="1"/>
            <a:endParaRPr lang="en-US" dirty="0" smtClean="0"/>
          </a:p>
          <a:p>
            <a:pPr lvl="1"/>
            <a:r>
              <a:rPr lang="en-US" dirty="0" smtClean="0"/>
              <a:t>The textbook listed may help your articulation with other universities.</a:t>
            </a:r>
          </a:p>
          <a:p>
            <a:pPr lvl="1"/>
            <a:endParaRPr lang="en-US" dirty="0" smtClean="0"/>
          </a:p>
          <a:p>
            <a:pPr lvl="1"/>
            <a:r>
              <a:rPr lang="en-US" dirty="0" smtClean="0"/>
              <a:t>For textbooks with a publication date more than </a:t>
            </a:r>
            <a:r>
              <a:rPr lang="en-US" u="sng" dirty="0" smtClean="0"/>
              <a:t>five years old, </a:t>
            </a:r>
            <a:r>
              <a:rPr lang="en-US" dirty="0" smtClean="0"/>
              <a:t>a brief justification should be included in case your AO is asked about it.  For example:  classic text, Shakespeare, etc.</a:t>
            </a:r>
            <a:endParaRPr lang="en-US" dirty="0"/>
          </a:p>
        </p:txBody>
      </p:sp>
    </p:spTree>
    <p:extLst>
      <p:ext uri="{BB962C8B-B14F-4D97-AF65-F5344CB8AC3E}">
        <p14:creationId xmlns:p14="http://schemas.microsoft.com/office/powerpoint/2010/main" val="37627323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Review Cycle</a:t>
            </a:r>
            <a:endParaRPr lang="en-US" dirty="0"/>
          </a:p>
        </p:txBody>
      </p:sp>
      <p:sp>
        <p:nvSpPr>
          <p:cNvPr id="3" name="Content Placeholder 2"/>
          <p:cNvSpPr>
            <a:spLocks noGrp="1"/>
          </p:cNvSpPr>
          <p:nvPr>
            <p:ph idx="1"/>
          </p:nvPr>
        </p:nvSpPr>
        <p:spPr>
          <a:xfrm>
            <a:off x="295422" y="1941343"/>
            <a:ext cx="8595360" cy="4617352"/>
          </a:xfrm>
        </p:spPr>
        <p:txBody>
          <a:bodyPr>
            <a:normAutofit/>
          </a:bodyPr>
          <a:lstStyle/>
          <a:p>
            <a:r>
              <a:rPr lang="en-US" dirty="0" smtClean="0"/>
              <a:t>There is no specific review cycle outlined in Title 5 or the accreditation standards.</a:t>
            </a:r>
          </a:p>
          <a:p>
            <a:endParaRPr lang="en-US" dirty="0" smtClean="0"/>
          </a:p>
          <a:p>
            <a:r>
              <a:rPr lang="en-US" dirty="0" smtClean="0"/>
              <a:t>Title 5 §55003 requires that all prerequisites and </a:t>
            </a:r>
            <a:r>
              <a:rPr lang="en-US" dirty="0" err="1" smtClean="0"/>
              <a:t>corequisites</a:t>
            </a:r>
            <a:r>
              <a:rPr lang="en-US" dirty="0" smtClean="0"/>
              <a:t> are reviewed every six years (every two years for CTE).</a:t>
            </a:r>
          </a:p>
          <a:p>
            <a:endParaRPr lang="en-US" dirty="0" smtClean="0"/>
          </a:p>
          <a:p>
            <a:r>
              <a:rPr lang="en-US" dirty="0" smtClean="0"/>
              <a:t>CORs submitted for C-ID approval must have been reviewed within the last five years.</a:t>
            </a:r>
          </a:p>
          <a:p>
            <a:endParaRPr lang="en-US" dirty="0"/>
          </a:p>
        </p:txBody>
      </p:sp>
    </p:spTree>
    <p:extLst>
      <p:ext uri="{BB962C8B-B14F-4D97-AF65-F5344CB8AC3E}">
        <p14:creationId xmlns:p14="http://schemas.microsoft.com/office/powerpoint/2010/main" val="26058214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Freedom and the COR</a:t>
            </a:r>
            <a:endParaRPr lang="en-US" dirty="0"/>
          </a:p>
        </p:txBody>
      </p:sp>
      <p:sp>
        <p:nvSpPr>
          <p:cNvPr id="3" name="Content Placeholder 2"/>
          <p:cNvSpPr>
            <a:spLocks noGrp="1"/>
          </p:cNvSpPr>
          <p:nvPr>
            <p:ph idx="1"/>
          </p:nvPr>
        </p:nvSpPr>
        <p:spPr>
          <a:xfrm>
            <a:off x="457200" y="1587289"/>
            <a:ext cx="8229600" cy="5045252"/>
          </a:xfrm>
        </p:spPr>
        <p:txBody>
          <a:bodyPr>
            <a:normAutofit fontScale="77500" lnSpcReduction="20000"/>
          </a:bodyPr>
          <a:lstStyle/>
          <a:p>
            <a:r>
              <a:rPr lang="en-US" dirty="0" smtClean="0"/>
              <a:t>While the COR represents the minimum requirements for course rigor, faculty have the </a:t>
            </a:r>
            <a:r>
              <a:rPr lang="en-US" u="sng" dirty="0" smtClean="0"/>
              <a:t>academic freedom </a:t>
            </a:r>
            <a:r>
              <a:rPr lang="en-US" dirty="0" smtClean="0"/>
              <a:t>to teach the course as they deem appropriate in their professional judgment in order to maintain that rigor</a:t>
            </a:r>
          </a:p>
          <a:p>
            <a:endParaRPr lang="en-US" dirty="0" smtClean="0"/>
          </a:p>
          <a:p>
            <a:r>
              <a:rPr lang="en-US" dirty="0" smtClean="0"/>
              <a:t>COR vs. Academic Freedom – some areas of contention</a:t>
            </a:r>
          </a:p>
          <a:p>
            <a:pPr lvl="1"/>
            <a:r>
              <a:rPr lang="en-US" dirty="0" smtClean="0"/>
              <a:t>Exams/quizzes</a:t>
            </a:r>
          </a:p>
          <a:p>
            <a:pPr lvl="1"/>
            <a:r>
              <a:rPr lang="en-US" dirty="0" smtClean="0"/>
              <a:t>Textbooks</a:t>
            </a:r>
          </a:p>
          <a:p>
            <a:pPr lvl="1"/>
            <a:r>
              <a:rPr lang="en-US" dirty="0" smtClean="0"/>
              <a:t>Outside-of-class assignments</a:t>
            </a:r>
          </a:p>
          <a:p>
            <a:pPr lvl="1"/>
            <a:r>
              <a:rPr lang="en-US" dirty="0" smtClean="0"/>
              <a:t>Laboratory assignments</a:t>
            </a:r>
          </a:p>
          <a:p>
            <a:pPr lvl="1"/>
            <a:r>
              <a:rPr lang="en-US" dirty="0" smtClean="0"/>
              <a:t>Hours per topic (some colleges have this)</a:t>
            </a:r>
          </a:p>
          <a:p>
            <a:pPr lvl="1"/>
            <a:endParaRPr lang="en-US" dirty="0" smtClean="0"/>
          </a:p>
          <a:p>
            <a:r>
              <a:rPr lang="en-US" dirty="0" smtClean="0"/>
              <a:t>Individual preference vs. department/discipline policies – does academic freedom trump a collective department decision to use common textbook, common laboratory experiments, common final, etc.?</a:t>
            </a:r>
          </a:p>
          <a:p>
            <a:endParaRPr lang="en-US" dirty="0" smtClean="0"/>
          </a:p>
          <a:p>
            <a:r>
              <a:rPr lang="en-US" dirty="0" smtClean="0"/>
              <a:t>Program accreditation requirements</a:t>
            </a:r>
          </a:p>
          <a:p>
            <a:endParaRPr lang="en-US" dirty="0" smtClean="0"/>
          </a:p>
          <a:p>
            <a:r>
              <a:rPr lang="en-US" dirty="0" smtClean="0"/>
              <a:t>Academic freedom resources – American Association of University Professors (AAUP) </a:t>
            </a:r>
            <a:r>
              <a:rPr lang="en-US" dirty="0" smtClean="0">
                <a:hlinkClick r:id="rId2"/>
              </a:rPr>
              <a:t>www.aaup.org</a:t>
            </a:r>
            <a:endParaRPr lang="en-US" dirty="0"/>
          </a:p>
          <a:p>
            <a:endParaRPr lang="en-US" dirty="0"/>
          </a:p>
        </p:txBody>
      </p:sp>
    </p:spTree>
    <p:extLst>
      <p:ext uri="{BB962C8B-B14F-4D97-AF65-F5344CB8AC3E}">
        <p14:creationId xmlns:p14="http://schemas.microsoft.com/office/powerpoint/2010/main" val="5649556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42" y="67236"/>
            <a:ext cx="8576729" cy="1556822"/>
          </a:xfrm>
        </p:spPr>
        <p:txBody>
          <a:bodyPr/>
          <a:lstStyle/>
          <a:p>
            <a:r>
              <a:rPr lang="en-US" sz="4000" dirty="0" smtClean="0"/>
              <a:t>Putting it All Together: The Catalog Description</a:t>
            </a:r>
            <a:endParaRPr lang="en-US" sz="4000" dirty="0"/>
          </a:p>
        </p:txBody>
      </p:sp>
      <p:sp>
        <p:nvSpPr>
          <p:cNvPr id="3" name="Content Placeholder 2"/>
          <p:cNvSpPr>
            <a:spLocks noGrp="1"/>
          </p:cNvSpPr>
          <p:nvPr>
            <p:ph idx="1"/>
          </p:nvPr>
        </p:nvSpPr>
        <p:spPr>
          <a:xfrm>
            <a:off x="685800" y="2011680"/>
            <a:ext cx="7770813" cy="4547014"/>
          </a:xfrm>
        </p:spPr>
        <p:txBody>
          <a:bodyPr>
            <a:normAutofit/>
          </a:bodyPr>
          <a:lstStyle/>
          <a:p>
            <a:r>
              <a:rPr lang="en-US" dirty="0" smtClean="0"/>
              <a:t>The catalog description should include:</a:t>
            </a:r>
          </a:p>
          <a:p>
            <a:pPr lvl="1"/>
            <a:r>
              <a:rPr lang="en-US" dirty="0" smtClean="0"/>
              <a:t>Course Number and Title</a:t>
            </a:r>
          </a:p>
          <a:p>
            <a:pPr lvl="1"/>
            <a:r>
              <a:rPr lang="en-US" dirty="0" smtClean="0"/>
              <a:t>Number of units and hours</a:t>
            </a:r>
          </a:p>
          <a:p>
            <a:pPr lvl="1"/>
            <a:r>
              <a:rPr lang="en-US" dirty="0" smtClean="0"/>
              <a:t>Brief description of the course and content</a:t>
            </a:r>
          </a:p>
          <a:p>
            <a:pPr lvl="1"/>
            <a:r>
              <a:rPr lang="en-US" dirty="0" smtClean="0"/>
              <a:t>Any requisites or advisories</a:t>
            </a:r>
          </a:p>
          <a:p>
            <a:pPr lvl="1"/>
            <a:r>
              <a:rPr lang="en-US" dirty="0" smtClean="0"/>
              <a:t>Whether the course is lecture, lab, or both</a:t>
            </a:r>
          </a:p>
          <a:p>
            <a:pPr lvl="1"/>
            <a:r>
              <a:rPr lang="en-US" dirty="0" smtClean="0"/>
              <a:t>Are there required field trips or other required activities?</a:t>
            </a:r>
          </a:p>
          <a:p>
            <a:pPr lvl="1"/>
            <a:r>
              <a:rPr lang="en-US" dirty="0" smtClean="0"/>
              <a:t>Materials Fees? Grading?  Credit by Exam allowed?</a:t>
            </a:r>
          </a:p>
          <a:p>
            <a:pPr lvl="1"/>
            <a:r>
              <a:rPr lang="en-US" dirty="0" smtClean="0"/>
              <a:t>You could also include information about transferability, C-ID, General Education, terms course is offered, etc.</a:t>
            </a:r>
          </a:p>
          <a:p>
            <a:endParaRPr lang="en-US" dirty="0"/>
          </a:p>
        </p:txBody>
      </p:sp>
    </p:spTree>
    <p:extLst>
      <p:ext uri="{BB962C8B-B14F-4D97-AF65-F5344CB8AC3E}">
        <p14:creationId xmlns:p14="http://schemas.microsoft.com/office/powerpoint/2010/main" val="1428432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606" t="-590" r="606" b="45408"/>
          <a:stretch/>
        </p:blipFill>
        <p:spPr/>
      </p:pic>
      <p:sp>
        <p:nvSpPr>
          <p:cNvPr id="3" name="Text Placeholder 2"/>
          <p:cNvSpPr>
            <a:spLocks noGrp="1"/>
          </p:cNvSpPr>
          <p:nvPr>
            <p:ph type="body" sz="half" idx="2"/>
          </p:nvPr>
        </p:nvSpPr>
        <p:spPr>
          <a:xfrm>
            <a:off x="423737" y="5868537"/>
            <a:ext cx="8153400" cy="986051"/>
          </a:xfrm>
        </p:spPr>
        <p:txBody>
          <a:bodyPr>
            <a:normAutofit fontScale="92500" lnSpcReduction="10000"/>
          </a:bodyPr>
          <a:lstStyle/>
          <a:p>
            <a:r>
              <a:rPr lang="en-US" dirty="0">
                <a:hlinkClick r:id="rId3"/>
              </a:rPr>
              <a:t>http://www.ccccurriculum.net/course-outline-of-record</a:t>
            </a:r>
            <a:r>
              <a:rPr lang="en-US" dirty="0" smtClean="0">
                <a:hlinkClick r:id="rId3"/>
              </a:rPr>
              <a:t>/</a:t>
            </a:r>
            <a:endParaRPr lang="en-US" dirty="0" smtClean="0"/>
          </a:p>
          <a:p>
            <a:r>
              <a:rPr lang="en-US" dirty="0" smtClean="0"/>
              <a:t>Or</a:t>
            </a:r>
          </a:p>
          <a:p>
            <a:r>
              <a:rPr lang="en-US" dirty="0">
                <a:hlinkClick r:id="rId4"/>
              </a:rPr>
              <a:t>http://asccc.org/node/175016</a:t>
            </a:r>
            <a:endParaRPr lang="en-US" dirty="0"/>
          </a:p>
        </p:txBody>
      </p:sp>
      <p:sp>
        <p:nvSpPr>
          <p:cNvPr id="4" name="Title 3"/>
          <p:cNvSpPr>
            <a:spLocks noGrp="1"/>
          </p:cNvSpPr>
          <p:nvPr>
            <p:ph type="title"/>
          </p:nvPr>
        </p:nvSpPr>
        <p:spPr>
          <a:xfrm>
            <a:off x="457200" y="4846320"/>
            <a:ext cx="8153400" cy="868680"/>
          </a:xfrm>
        </p:spPr>
        <p:txBody>
          <a:bodyPr>
            <a:normAutofit fontScale="90000"/>
          </a:bodyPr>
          <a:lstStyle/>
          <a:p>
            <a:r>
              <a:rPr lang="en-US" dirty="0"/>
              <a:t>Helpful COR published guidelines </a:t>
            </a:r>
            <a:r>
              <a:rPr lang="en-US" dirty="0" smtClean="0"/>
              <a:t>#2</a:t>
            </a:r>
            <a:endParaRPr lang="en-US" dirty="0"/>
          </a:p>
        </p:txBody>
      </p:sp>
    </p:spTree>
    <p:extLst>
      <p:ext uri="{BB962C8B-B14F-4D97-AF65-F5344CB8AC3E}">
        <p14:creationId xmlns:p14="http://schemas.microsoft.com/office/powerpoint/2010/main" val="30041743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Examples</a:t>
            </a:r>
            <a:endParaRPr lang="en-US" dirty="0"/>
          </a:p>
        </p:txBody>
      </p:sp>
      <p:sp>
        <p:nvSpPr>
          <p:cNvPr id="3" name="Content Placeholder 2"/>
          <p:cNvSpPr>
            <a:spLocks noGrp="1"/>
          </p:cNvSpPr>
          <p:nvPr>
            <p:ph idx="1"/>
          </p:nvPr>
        </p:nvSpPr>
        <p:spPr>
          <a:xfrm>
            <a:off x="457200" y="1959944"/>
            <a:ext cx="8391575" cy="4494644"/>
          </a:xfrm>
        </p:spPr>
        <p:txBody>
          <a:bodyPr>
            <a:normAutofit fontScale="85000" lnSpcReduction="20000"/>
          </a:bodyPr>
          <a:lstStyle/>
          <a:p>
            <a:pPr marL="0" indent="0">
              <a:lnSpc>
                <a:spcPct val="120000"/>
              </a:lnSpc>
              <a:buNone/>
            </a:pPr>
            <a:r>
              <a:rPr lang="en-US" sz="2600" b="1" dirty="0" smtClean="0"/>
              <a:t>History 014</a:t>
            </a:r>
            <a:br>
              <a:rPr lang="en-US" sz="2600" b="1" dirty="0" smtClean="0"/>
            </a:br>
            <a:r>
              <a:rPr lang="en-US" sz="2600" b="1" dirty="0" smtClean="0"/>
              <a:t>Women in American History</a:t>
            </a:r>
            <a:br>
              <a:rPr lang="en-US" sz="2600" b="1" dirty="0" smtClean="0"/>
            </a:br>
            <a:r>
              <a:rPr lang="en-US" sz="2600" b="0" dirty="0" smtClean="0"/>
              <a:t>Unit</a:t>
            </a:r>
            <a:r>
              <a:rPr lang="en-US" sz="2600" b="0" dirty="0"/>
              <a:t>(s): </a:t>
            </a:r>
            <a:r>
              <a:rPr lang="en-US" sz="2600" b="0" dirty="0" smtClean="0"/>
              <a:t>3.0</a:t>
            </a:r>
            <a:r>
              <a:rPr lang="en-US" sz="2600" b="0" dirty="0"/>
              <a:t/>
            </a:r>
            <a:br>
              <a:rPr lang="en-US" sz="2600" b="0" dirty="0"/>
            </a:br>
            <a:r>
              <a:rPr lang="en-US" sz="2600" b="0" dirty="0"/>
              <a:t>Class Hours: </a:t>
            </a:r>
            <a:r>
              <a:rPr lang="en-US" sz="2600" b="0" dirty="0" smtClean="0"/>
              <a:t>48 </a:t>
            </a:r>
            <a:r>
              <a:rPr lang="en-US" sz="2600" b="0" dirty="0"/>
              <a:t>Lecture </a:t>
            </a:r>
            <a:r>
              <a:rPr lang="en-US" sz="2600" b="0" dirty="0" smtClean="0"/>
              <a:t>total</a:t>
            </a:r>
            <a:r>
              <a:rPr lang="en-US" sz="2600" b="0" dirty="0"/>
              <a:t/>
            </a:r>
            <a:br>
              <a:rPr lang="en-US" sz="2600" b="0" dirty="0"/>
            </a:br>
            <a:r>
              <a:rPr lang="en-US" sz="2600" b="0" dirty="0" smtClean="0"/>
              <a:t>Prerequisite: None</a:t>
            </a:r>
            <a:br>
              <a:rPr lang="en-US" sz="2600" b="0" dirty="0" smtClean="0"/>
            </a:br>
            <a:r>
              <a:rPr lang="en-US" sz="2600" b="0" dirty="0" smtClean="0"/>
              <a:t>Recommended </a:t>
            </a:r>
            <a:r>
              <a:rPr lang="en-US" sz="2600" b="0" dirty="0"/>
              <a:t>Preparation: </a:t>
            </a:r>
            <a:r>
              <a:rPr lang="en-US" sz="2600" b="0" dirty="0" smtClean="0"/>
              <a:t>RW3=Completion of English 102 </a:t>
            </a:r>
            <a:endParaRPr lang="en-US" sz="2600" b="0" dirty="0"/>
          </a:p>
          <a:p>
            <a:pPr marL="0" indent="0">
              <a:lnSpc>
                <a:spcPct val="120000"/>
              </a:lnSpc>
              <a:buNone/>
            </a:pPr>
            <a:r>
              <a:rPr lang="en-US" sz="2600" b="0" dirty="0" smtClean="0"/>
              <a:t>Students will analyze the social, political and economic aspects of women in present-day U.S. from Pre-Columbian to present  times using primary and secondary sources.</a:t>
            </a:r>
            <a:endParaRPr lang="en-US" sz="2600" b="0" dirty="0"/>
          </a:p>
          <a:p>
            <a:pPr marL="0" indent="0">
              <a:lnSpc>
                <a:spcPct val="120000"/>
              </a:lnSpc>
              <a:buNone/>
            </a:pPr>
            <a:r>
              <a:rPr lang="en-US" sz="2600" b="0" i="1" dirty="0" smtClean="0"/>
              <a:t>CSU GE:  D3, D4, D6/IGETC:  4D, 4F </a:t>
            </a:r>
            <a:r>
              <a:rPr lang="en-US" sz="2600" b="0" i="1" dirty="0"/>
              <a:t>(</a:t>
            </a:r>
            <a:r>
              <a:rPr lang="en-US" sz="2600" b="0" i="1" dirty="0" smtClean="0"/>
              <a:t>C-ID: none)</a:t>
            </a:r>
          </a:p>
          <a:p>
            <a:pPr marL="0" indent="0">
              <a:lnSpc>
                <a:spcPct val="120000"/>
              </a:lnSpc>
              <a:buNone/>
            </a:pPr>
            <a:r>
              <a:rPr lang="en-US" sz="2600" b="0" i="1" dirty="0" smtClean="0"/>
              <a:t>Not repeatable, Letter Grade, No Credit by Exam </a:t>
            </a:r>
            <a:endParaRPr lang="en-US" sz="2600" b="0" dirty="0"/>
          </a:p>
          <a:p>
            <a:pPr marL="0" indent="0">
              <a:buNone/>
            </a:pPr>
            <a:endParaRPr lang="en-US" dirty="0"/>
          </a:p>
        </p:txBody>
      </p:sp>
    </p:spTree>
    <p:extLst>
      <p:ext uri="{BB962C8B-B14F-4D97-AF65-F5344CB8AC3E}">
        <p14:creationId xmlns:p14="http://schemas.microsoft.com/office/powerpoint/2010/main" val="2110349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Examples</a:t>
            </a:r>
          </a:p>
        </p:txBody>
      </p:sp>
      <p:sp>
        <p:nvSpPr>
          <p:cNvPr id="3" name="Content Placeholder 2"/>
          <p:cNvSpPr>
            <a:spLocks noGrp="1"/>
          </p:cNvSpPr>
          <p:nvPr>
            <p:ph idx="1"/>
          </p:nvPr>
        </p:nvSpPr>
        <p:spPr/>
        <p:txBody>
          <a:bodyPr>
            <a:normAutofit fontScale="62500" lnSpcReduction="20000"/>
          </a:bodyPr>
          <a:lstStyle/>
          <a:p>
            <a:r>
              <a:rPr lang="en-US" dirty="0" smtClean="0"/>
              <a:t>4.0 Units (3 lecture, 1 lab)</a:t>
            </a:r>
          </a:p>
          <a:p>
            <a:r>
              <a:rPr lang="en-US" dirty="0" smtClean="0"/>
              <a:t>Repeatable</a:t>
            </a:r>
          </a:p>
          <a:p>
            <a:r>
              <a:rPr lang="en-US" dirty="0" smtClean="0"/>
              <a:t>Catalog Description:</a:t>
            </a:r>
          </a:p>
          <a:p>
            <a:r>
              <a:rPr lang="en-US" b="0" dirty="0" smtClean="0"/>
              <a:t>XXX College </a:t>
            </a:r>
            <a:r>
              <a:rPr lang="en-US" b="0" dirty="0"/>
              <a:t>maintains a Federal Aviation Administration (FAA) approved Aircraft Dispatcher (AD) Program . This program prepares students to enter employment as a certified aircraft dispatcher in the airline industry, air-medical industry, corporate aircraft operators, and aviation weather service companies. Completion of this program leads to a Certificate. Successful completion of this program enables students to take the FAA written, oral, and practical tests for the FAA Aircraft Dispatcher Certificate. </a:t>
            </a:r>
          </a:p>
          <a:p>
            <a:r>
              <a:rPr lang="en-US" b="0" dirty="0" smtClean="0"/>
              <a:t>Students </a:t>
            </a:r>
            <a:r>
              <a:rPr lang="en-US" b="0" dirty="0"/>
              <a:t>competing the course with a grade of B or higher will qualify to take the FAA Aircraft Dispatcher Knowledge Test. Students who pass the FAA Aircraft Dispatcher Knowledge Test will qualify to take the FAA Oral and Practical Examination for the FAA aircraft dispatcher certificate. </a:t>
            </a:r>
          </a:p>
          <a:p>
            <a:r>
              <a:rPr lang="en-US" b="0" dirty="0" smtClean="0"/>
              <a:t>Career </a:t>
            </a:r>
            <a:r>
              <a:rPr lang="en-US" b="0" dirty="0"/>
              <a:t>Opportunities: </a:t>
            </a:r>
          </a:p>
          <a:p>
            <a:r>
              <a:rPr lang="en-US" b="0" dirty="0"/>
              <a:t>Aircraft Dispatchers are employed by all major and regional airlines worldwide. Many jet charter and helicopter air ambulance operators, as well as government agencies and the military, utilize their services.  </a:t>
            </a:r>
          </a:p>
          <a:p>
            <a:r>
              <a:rPr lang="en-US" b="0" dirty="0" smtClean="0"/>
              <a:t>Upon </a:t>
            </a:r>
            <a:r>
              <a:rPr lang="en-US" b="0" dirty="0"/>
              <a:t>completion of this program, the student will be able to: </a:t>
            </a:r>
          </a:p>
          <a:p>
            <a:r>
              <a:rPr lang="en-US" b="0" dirty="0"/>
              <a:t>Perform the required duties of an Aircraft Dispatcher as outlined by the Federal Aviation Administration. Qualify to take the written, oral, and practical examinations for the Federal Aviation Administration’s aircraft dispatcher certificate. </a:t>
            </a:r>
          </a:p>
        </p:txBody>
      </p:sp>
    </p:spTree>
    <p:extLst>
      <p:ext uri="{BB962C8B-B14F-4D97-AF65-F5344CB8AC3E}">
        <p14:creationId xmlns:p14="http://schemas.microsoft.com/office/powerpoint/2010/main" val="39535874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Examples</a:t>
            </a:r>
            <a:endParaRPr lang="en-US" dirty="0"/>
          </a:p>
        </p:txBody>
      </p:sp>
      <p:sp>
        <p:nvSpPr>
          <p:cNvPr id="3" name="Content Placeholder 2"/>
          <p:cNvSpPr>
            <a:spLocks noGrp="1"/>
          </p:cNvSpPr>
          <p:nvPr>
            <p:ph idx="1"/>
          </p:nvPr>
        </p:nvSpPr>
        <p:spPr>
          <a:xfrm>
            <a:off x="393895" y="2064050"/>
            <a:ext cx="8510953" cy="4286431"/>
          </a:xfrm>
        </p:spPr>
        <p:txBody>
          <a:bodyPr>
            <a:normAutofit fontScale="92500" lnSpcReduction="20000"/>
          </a:bodyPr>
          <a:lstStyle/>
          <a:p>
            <a:pPr marL="0" indent="0">
              <a:buNone/>
            </a:pPr>
            <a:r>
              <a:rPr lang="en-US" b="1" dirty="0" smtClean="0"/>
              <a:t>BIOL-034  Biotechnology Laboratory Methods 3.0 </a:t>
            </a:r>
            <a:r>
              <a:rPr lang="en-US" b="1" dirty="0"/>
              <a:t>units </a:t>
            </a:r>
            <a:endParaRPr lang="en-US" dirty="0"/>
          </a:p>
          <a:p>
            <a:pPr marL="0" indent="0">
              <a:buNone/>
            </a:pPr>
            <a:r>
              <a:rPr lang="en-US" b="0" dirty="0"/>
              <a:t>2</a:t>
            </a:r>
            <a:r>
              <a:rPr lang="en-US" b="0" dirty="0" smtClean="0"/>
              <a:t>.0 </a:t>
            </a:r>
            <a:r>
              <a:rPr lang="en-US" b="0" dirty="0"/>
              <a:t>hours lecture, </a:t>
            </a:r>
            <a:r>
              <a:rPr lang="en-US" b="0" dirty="0" smtClean="0"/>
              <a:t>3.0 </a:t>
            </a:r>
            <a:r>
              <a:rPr lang="en-US" b="0" dirty="0"/>
              <a:t>hours </a:t>
            </a:r>
            <a:r>
              <a:rPr lang="en-US" b="0" dirty="0" smtClean="0"/>
              <a:t>laboratory per week</a:t>
            </a:r>
            <a:r>
              <a:rPr lang="en-US" b="0" dirty="0"/>
              <a:t/>
            </a:r>
            <a:br>
              <a:rPr lang="en-US" b="0" dirty="0"/>
            </a:br>
            <a:r>
              <a:rPr lang="en-US" b="0" dirty="0"/>
              <a:t>Recommended Preparation: </a:t>
            </a:r>
            <a:r>
              <a:rPr lang="en-US" b="0" dirty="0" smtClean="0"/>
              <a:t>Chemistry 015 and Biology 33, both with a grade of C or better.</a:t>
            </a:r>
            <a:r>
              <a:rPr lang="en-US" b="0" dirty="0"/>
              <a:t/>
            </a:r>
            <a:br>
              <a:rPr lang="en-US" b="0" dirty="0"/>
            </a:br>
            <a:r>
              <a:rPr lang="en-US" b="0" dirty="0"/>
              <a:t>Grading: letter </a:t>
            </a:r>
            <a:r>
              <a:rPr lang="en-US" b="0" dirty="0" smtClean="0"/>
              <a:t>grade, Not repeatable</a:t>
            </a:r>
          </a:p>
          <a:p>
            <a:pPr marL="0" indent="0">
              <a:buNone/>
            </a:pPr>
            <a:r>
              <a:rPr lang="en-US" dirty="0"/>
              <a:t/>
            </a:r>
            <a:br>
              <a:rPr lang="en-US" dirty="0"/>
            </a:br>
            <a:r>
              <a:rPr lang="en-US" b="0" dirty="0" smtClean="0"/>
              <a:t>Biology 034 is a beginning course in biotechnology laboratory methods.  Topics covered include:  lab safety; documentation of procedures and experimental data; measurement techniques; basic math appropriate to preparing materials used in the lab; solution and media preparation; separation techniques; microbiology techniques; and manipulation of DNA.  Laboratory work emphasizes skill development in:  use of standard lab equipment; documentation; safety practices; basic microbiology; DNA manipulation; solution and media preparation; and separation techniques.  Field trips may be required. </a:t>
            </a:r>
            <a:r>
              <a:rPr lang="en-US" dirty="0" smtClean="0"/>
              <a:t/>
            </a:r>
            <a:br>
              <a:rPr lang="en-US" dirty="0" smtClean="0"/>
            </a:br>
            <a:r>
              <a:rPr lang="en-US" b="0" i="1" dirty="0" smtClean="0"/>
              <a:t>Transfer </a:t>
            </a:r>
            <a:r>
              <a:rPr lang="en-US" b="0" i="1" dirty="0"/>
              <a:t>Status: Transferable </a:t>
            </a:r>
            <a:r>
              <a:rPr lang="en-US" b="0" i="1" dirty="0" smtClean="0"/>
              <a:t>to </a:t>
            </a:r>
            <a:r>
              <a:rPr lang="en-US" b="0" i="1" dirty="0"/>
              <a:t>CSU; </a:t>
            </a:r>
            <a:r>
              <a:rPr lang="en-US" b="0" i="1" dirty="0" smtClean="0"/>
              <a:t>not GE applicable </a:t>
            </a:r>
            <a:endParaRPr lang="en-US" b="0" dirty="0"/>
          </a:p>
          <a:p>
            <a:endParaRPr lang="en-US" dirty="0"/>
          </a:p>
        </p:txBody>
      </p:sp>
    </p:spTree>
    <p:extLst>
      <p:ext uri="{BB962C8B-B14F-4D97-AF65-F5344CB8AC3E}">
        <p14:creationId xmlns:p14="http://schemas.microsoft.com/office/powerpoint/2010/main" val="341910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 these Useful Resources!</a:t>
            </a:r>
            <a:endParaRPr lang="en-US" dirty="0">
              <a:latin typeface="Baskerville Old Face" panose="02020602080505020303" pitchFamily="18" charset="0"/>
            </a:endParaRPr>
          </a:p>
        </p:txBody>
      </p:sp>
      <p:sp>
        <p:nvSpPr>
          <p:cNvPr id="3" name="Content Placeholder 2"/>
          <p:cNvSpPr>
            <a:spLocks noGrp="1"/>
          </p:cNvSpPr>
          <p:nvPr>
            <p:ph idx="1"/>
          </p:nvPr>
        </p:nvSpPr>
        <p:spPr>
          <a:xfrm>
            <a:off x="533400" y="1634698"/>
            <a:ext cx="8042276" cy="4267199"/>
          </a:xfrm>
        </p:spPr>
        <p:txBody>
          <a:bodyPr>
            <a:normAutofit fontScale="77500" lnSpcReduction="20000"/>
          </a:bodyPr>
          <a:lstStyle/>
          <a:p>
            <a:pPr marL="57150" indent="0" algn="ctr">
              <a:buNone/>
            </a:pPr>
            <a:endParaRPr lang="en-US" sz="3300" dirty="0" smtClean="0">
              <a:latin typeface="Baskerville Old Face" panose="02020602080505020303" pitchFamily="18" charset="0"/>
            </a:endParaRPr>
          </a:p>
          <a:p>
            <a:pPr marL="57150" indent="0" algn="ctr">
              <a:buNone/>
            </a:pPr>
            <a:endParaRPr lang="en-US" sz="3300" dirty="0" smtClean="0">
              <a:latin typeface="Baskerville Old Face" panose="02020602080505020303" pitchFamily="18" charset="0"/>
            </a:endParaRPr>
          </a:p>
          <a:p>
            <a:pPr marL="57150" indent="0" algn="ctr">
              <a:buNone/>
            </a:pPr>
            <a:endParaRPr lang="en-US" sz="3300" dirty="0" smtClean="0">
              <a:latin typeface="Baskerville Old Face" panose="02020602080505020303" pitchFamily="18" charset="0"/>
            </a:endParaRPr>
          </a:p>
          <a:p>
            <a:pPr marL="57150" indent="0" algn="ctr">
              <a:buNone/>
            </a:pPr>
            <a:endParaRPr lang="en-US" sz="2800" dirty="0" smtClean="0">
              <a:latin typeface="Baskerville Old Face" panose="02020602080505020303" pitchFamily="18" charset="0"/>
            </a:endParaRPr>
          </a:p>
          <a:p>
            <a:pPr marL="57150" indent="0" algn="ctr">
              <a:buNone/>
            </a:pPr>
            <a:r>
              <a:rPr lang="en-US" sz="2800" dirty="0" smtClean="0">
                <a:latin typeface="Baskerville Old Face" panose="02020602080505020303" pitchFamily="18" charset="0"/>
              </a:rPr>
              <a:t>             </a:t>
            </a:r>
            <a:endParaRPr lang="en-US" sz="3300" dirty="0" smtClean="0">
              <a:latin typeface="Baskerville Old Face" panose="02020602080505020303" pitchFamily="18" charset="0"/>
            </a:endParaRPr>
          </a:p>
          <a:p>
            <a:pPr marL="57150" indent="0" algn="ctr">
              <a:buNone/>
            </a:pPr>
            <a:endParaRPr lang="en-US" sz="3300" dirty="0" smtClean="0">
              <a:solidFill>
                <a:schemeClr val="tx1"/>
              </a:solidFill>
              <a:latin typeface="Baskerville Old Face" panose="02020602080505020303" pitchFamily="18" charset="0"/>
            </a:endParaRPr>
          </a:p>
          <a:p>
            <a:pPr marL="57150" indent="0" algn="ctr">
              <a:buNone/>
            </a:pPr>
            <a:endParaRPr lang="en-US" sz="3300" dirty="0">
              <a:latin typeface="Baskerville Old Face" panose="02020602080505020303" pitchFamily="18" charset="0"/>
            </a:endParaRPr>
          </a:p>
          <a:p>
            <a:pPr marL="57150" indent="0" algn="ctr">
              <a:buNone/>
            </a:pPr>
            <a:r>
              <a:rPr lang="en-US" sz="3300" dirty="0" smtClean="0">
                <a:solidFill>
                  <a:schemeClr val="tx1"/>
                </a:solidFill>
                <a:latin typeface="Baskerville Old Face" panose="02020602080505020303" pitchFamily="18" charset="0"/>
              </a:rPr>
              <a:t>AND</a:t>
            </a:r>
          </a:p>
          <a:p>
            <a:pPr marL="57150" indent="0" algn="ctr">
              <a:buNone/>
            </a:pPr>
            <a:r>
              <a:rPr lang="en-US" sz="3300" dirty="0" smtClean="0">
                <a:solidFill>
                  <a:schemeClr val="tx1"/>
                </a:solidFill>
                <a:latin typeface="Baskerville Old Face" panose="02020602080505020303" pitchFamily="18" charset="0"/>
              </a:rPr>
              <a:t>Title 5</a:t>
            </a:r>
            <a:endParaRPr lang="en-US" sz="3300" dirty="0">
              <a:solidFill>
                <a:schemeClr val="tx1"/>
              </a:solidFill>
              <a:latin typeface="Baskerville Old Face" panose="02020602080505020303" pitchFamily="18" charset="0"/>
            </a:endParaRP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8484" y="3088130"/>
            <a:ext cx="1627909" cy="2106706"/>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22243" t="18852" r="817" b="17212"/>
          <a:stretch/>
        </p:blipFill>
        <p:spPr>
          <a:xfrm>
            <a:off x="6511248" y="1634698"/>
            <a:ext cx="1409130" cy="1704048"/>
          </a:xfrm>
          <a:prstGeom prst="rect">
            <a:avLst/>
          </a:prstGeom>
        </p:spPr>
      </p:pic>
      <p:sp>
        <p:nvSpPr>
          <p:cNvPr id="5" name="TextBox 4"/>
          <p:cNvSpPr txBox="1"/>
          <p:nvPr/>
        </p:nvSpPr>
        <p:spPr>
          <a:xfrm>
            <a:off x="2689746" y="3495152"/>
            <a:ext cx="3054041" cy="646331"/>
          </a:xfrm>
          <a:prstGeom prst="rect">
            <a:avLst/>
          </a:prstGeom>
          <a:noFill/>
        </p:spPr>
        <p:txBody>
          <a:bodyPr wrap="none" rtlCol="0">
            <a:spAutoFit/>
          </a:bodyPr>
          <a:lstStyle/>
          <a:p>
            <a:r>
              <a:rPr lang="en-US" dirty="0" smtClean="0">
                <a:latin typeface="Baskerville Old Face" panose="02020602080505020303" pitchFamily="18" charset="0"/>
              </a:rPr>
              <a:t>Program and Course Approval </a:t>
            </a:r>
          </a:p>
          <a:p>
            <a:r>
              <a:rPr lang="en-US" dirty="0" smtClean="0">
                <a:latin typeface="Baskerville Old Face" panose="02020602080505020303" pitchFamily="18" charset="0"/>
              </a:rPr>
              <a:t>Handbook (PCAH)</a:t>
            </a:r>
            <a:endParaRPr lang="en-US" dirty="0">
              <a:latin typeface="Baskerville Old Face" panose="02020602080505020303" pitchFamily="18" charset="0"/>
            </a:endParaRPr>
          </a:p>
        </p:txBody>
      </p:sp>
      <p:sp>
        <p:nvSpPr>
          <p:cNvPr id="7" name="TextBox 6"/>
          <p:cNvSpPr txBox="1"/>
          <p:nvPr/>
        </p:nvSpPr>
        <p:spPr>
          <a:xfrm>
            <a:off x="1447800" y="1752600"/>
            <a:ext cx="4188967" cy="646331"/>
          </a:xfrm>
          <a:prstGeom prst="rect">
            <a:avLst/>
          </a:prstGeom>
          <a:noFill/>
        </p:spPr>
        <p:txBody>
          <a:bodyPr wrap="none" rtlCol="0">
            <a:spAutoFit/>
          </a:bodyPr>
          <a:lstStyle/>
          <a:p>
            <a:pPr marL="57150" indent="0">
              <a:buNone/>
            </a:pPr>
            <a:r>
              <a:rPr lang="en-US" dirty="0">
                <a:latin typeface="Baskerville Old Face" panose="02020602080505020303" pitchFamily="18" charset="0"/>
              </a:rPr>
              <a:t>ASCCC. (2008)Course Outline of Record: </a:t>
            </a:r>
            <a:endParaRPr lang="en-US" dirty="0" smtClean="0">
              <a:latin typeface="Baskerville Old Face" panose="02020602080505020303" pitchFamily="18" charset="0"/>
            </a:endParaRPr>
          </a:p>
          <a:p>
            <a:pPr marL="57150" indent="0">
              <a:buNone/>
            </a:pPr>
            <a:r>
              <a:rPr lang="en-US" dirty="0" smtClean="0">
                <a:latin typeface="Baskerville Old Face" panose="02020602080505020303" pitchFamily="18" charset="0"/>
              </a:rPr>
              <a:t>A </a:t>
            </a:r>
            <a:r>
              <a:rPr lang="en-US" dirty="0">
                <a:latin typeface="Baskerville Old Face" panose="02020602080505020303" pitchFamily="18" charset="0"/>
              </a:rPr>
              <a:t>Curriculum Reference Guide;</a:t>
            </a:r>
          </a:p>
        </p:txBody>
      </p:sp>
    </p:spTree>
    <p:extLst>
      <p:ext uri="{BB962C8B-B14F-4D97-AF65-F5344CB8AC3E}">
        <p14:creationId xmlns:p14="http://schemas.microsoft.com/office/powerpoint/2010/main" val="400753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Useful Resources</a:t>
            </a:r>
            <a:endParaRPr lang="en-US" dirty="0"/>
          </a:p>
        </p:txBody>
      </p:sp>
      <p:sp>
        <p:nvSpPr>
          <p:cNvPr id="3" name="Content Placeholder 2"/>
          <p:cNvSpPr>
            <a:spLocks noGrp="1"/>
          </p:cNvSpPr>
          <p:nvPr>
            <p:ph idx="1"/>
          </p:nvPr>
        </p:nvSpPr>
        <p:spPr>
          <a:xfrm>
            <a:off x="685800" y="1915555"/>
            <a:ext cx="7770813" cy="4726425"/>
          </a:xfrm>
        </p:spPr>
        <p:txBody>
          <a:bodyPr>
            <a:normAutofit/>
          </a:bodyPr>
          <a:lstStyle/>
          <a:p>
            <a:endParaRPr lang="en-US" b="1" dirty="0" smtClean="0">
              <a:hlinkClick r:id="rId3"/>
            </a:endParaRPr>
          </a:p>
          <a:p>
            <a:r>
              <a:rPr lang="en-US" b="1" dirty="0" smtClean="0">
                <a:hlinkClick r:id="rId3"/>
              </a:rPr>
              <a:t>http://www.cccco.edu</a:t>
            </a:r>
            <a:endParaRPr lang="en-US" b="1" dirty="0"/>
          </a:p>
          <a:p>
            <a:pPr lvl="1"/>
            <a:r>
              <a:rPr lang="en-US" dirty="0"/>
              <a:t>CCC: Program and Course Approval Handbook</a:t>
            </a:r>
          </a:p>
          <a:p>
            <a:pPr lvl="1"/>
            <a:r>
              <a:rPr lang="en-US" dirty="0"/>
              <a:t>CCC: Distance Education Guidelines</a:t>
            </a:r>
          </a:p>
          <a:p>
            <a:pPr lvl="1"/>
            <a:r>
              <a:rPr lang="en-US" dirty="0"/>
              <a:t>CCC: </a:t>
            </a:r>
            <a:r>
              <a:rPr lang="en-US" dirty="0" smtClean="0"/>
              <a:t>Guidelines for Title 5 Regulations Section55003</a:t>
            </a:r>
            <a:r>
              <a:rPr lang="en-US" dirty="0"/>
              <a:t>	</a:t>
            </a:r>
            <a:r>
              <a:rPr lang="en-US" dirty="0" smtClean="0"/>
              <a:t>Policies</a:t>
            </a:r>
            <a:r>
              <a:rPr lang="en-US" dirty="0"/>
              <a:t>	</a:t>
            </a:r>
            <a:r>
              <a:rPr lang="en-US" dirty="0" smtClean="0"/>
              <a:t> for Prerequisites, </a:t>
            </a:r>
            <a:r>
              <a:rPr lang="en-US" dirty="0" err="1" smtClean="0"/>
              <a:t>Corequisites</a:t>
            </a:r>
            <a:r>
              <a:rPr lang="en-US" dirty="0"/>
              <a:t>	</a:t>
            </a:r>
            <a:r>
              <a:rPr lang="en-US" dirty="0" smtClean="0"/>
              <a:t>and Advisories</a:t>
            </a:r>
            <a:r>
              <a:rPr lang="en-US" dirty="0"/>
              <a:t>	</a:t>
            </a:r>
            <a:r>
              <a:rPr lang="en-US" dirty="0" smtClean="0"/>
              <a:t>on Recommended Preparation</a:t>
            </a:r>
            <a:endParaRPr lang="en-US" dirty="0"/>
          </a:p>
          <a:p>
            <a:r>
              <a:rPr lang="en-US" b="1" dirty="0" smtClean="0">
                <a:hlinkClick r:id="rId4"/>
              </a:rPr>
              <a:t>http://www.ccccurriculum.net</a:t>
            </a:r>
            <a:endParaRPr lang="en-US" b="1" dirty="0"/>
          </a:p>
          <a:p>
            <a:pPr lvl="1"/>
            <a:r>
              <a:rPr lang="en-US" dirty="0" smtClean="0">
                <a:hlinkClick r:id="rId5"/>
              </a:rPr>
              <a:t>Curriculum FAQ Document</a:t>
            </a:r>
            <a:endParaRPr lang="en-US" dirty="0"/>
          </a:p>
          <a:p>
            <a:pPr lvl="1"/>
            <a:r>
              <a:rPr lang="en-US" dirty="0"/>
              <a:t>Components of a Model Course Outline of </a:t>
            </a:r>
            <a:r>
              <a:rPr lang="en-US" dirty="0" smtClean="0"/>
              <a:t>Record</a:t>
            </a:r>
          </a:p>
          <a:p>
            <a:pPr lvl="1"/>
            <a:r>
              <a:rPr lang="en-US" dirty="0" smtClean="0"/>
              <a:t>Links to other curriculum resources</a:t>
            </a:r>
            <a:endParaRPr lang="en-US" dirty="0"/>
          </a:p>
          <a:p>
            <a:endParaRPr lang="en-US" dirty="0"/>
          </a:p>
        </p:txBody>
      </p:sp>
    </p:spTree>
    <p:extLst>
      <p:ext uri="{BB962C8B-B14F-4D97-AF65-F5344CB8AC3E}">
        <p14:creationId xmlns:p14="http://schemas.microsoft.com/office/powerpoint/2010/main" val="5491509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 you have any other questions?</a:t>
            </a:r>
          </a:p>
          <a:p>
            <a:r>
              <a:rPr lang="en-US" dirty="0" smtClean="0"/>
              <a:t>Presenter Contact Information:</a:t>
            </a:r>
          </a:p>
          <a:p>
            <a:pPr lvl="1"/>
            <a:r>
              <a:rPr lang="en-US" sz="2400" dirty="0" smtClean="0"/>
              <a:t>John Freitas – </a:t>
            </a:r>
            <a:r>
              <a:rPr lang="en-US" sz="2400" b="1" dirty="0" smtClean="0">
                <a:hlinkClick r:id="rId3"/>
              </a:rPr>
              <a:t>freitaje@lacitycollege.edu</a:t>
            </a:r>
            <a:endParaRPr lang="en-US" sz="2400" b="1" dirty="0" smtClean="0"/>
          </a:p>
          <a:p>
            <a:pPr lvl="1"/>
            <a:r>
              <a:rPr lang="en-US" sz="2400" dirty="0" smtClean="0"/>
              <a:t>Michelle Grimes-Hillman–</a:t>
            </a:r>
            <a:r>
              <a:rPr lang="en-US" sz="2400" dirty="0" smtClean="0">
                <a:hlinkClick r:id="rId4"/>
              </a:rPr>
              <a:t> </a:t>
            </a:r>
            <a:r>
              <a:rPr lang="en-US" sz="2400" b="1" dirty="0" smtClean="0">
                <a:hlinkClick r:id="rId5"/>
              </a:rPr>
              <a:t>mhillman@mtsac.edu</a:t>
            </a:r>
            <a:endParaRPr lang="en-US" sz="2400" b="1" dirty="0" smtClean="0"/>
          </a:p>
          <a:p>
            <a:pPr lvl="1"/>
            <a:r>
              <a:rPr lang="en-US" sz="2400" dirty="0" smtClean="0"/>
              <a:t>Diana </a:t>
            </a:r>
            <a:r>
              <a:rPr lang="en-US" sz="2400" dirty="0" err="1" smtClean="0"/>
              <a:t>Hurlbut</a:t>
            </a:r>
            <a:r>
              <a:rPr lang="en-US" sz="2400" dirty="0" smtClean="0"/>
              <a:t> – </a:t>
            </a:r>
            <a:r>
              <a:rPr lang="en-US" sz="2400" dirty="0" smtClean="0">
                <a:hlinkClick r:id="rId6"/>
              </a:rPr>
              <a:t>dhurlbut@ivc.edu</a:t>
            </a:r>
            <a:endParaRPr lang="en-US" sz="2400" dirty="0" smtClean="0"/>
          </a:p>
          <a:p>
            <a:pPr marL="457200" lvl="1" indent="0">
              <a:buNone/>
            </a:pPr>
            <a:endParaRPr lang="en-US" sz="2400" dirty="0"/>
          </a:p>
          <a:p>
            <a:pPr lvl="1"/>
            <a:endParaRPr lang="en-US" sz="2400" b="1" dirty="0" smtClean="0"/>
          </a:p>
          <a:p>
            <a:endParaRPr lang="en-US" dirty="0"/>
          </a:p>
        </p:txBody>
      </p:sp>
    </p:spTree>
    <p:extLst>
      <p:ext uri="{BB962C8B-B14F-4D97-AF65-F5344CB8AC3E}">
        <p14:creationId xmlns:p14="http://schemas.microsoft.com/office/powerpoint/2010/main" val="810875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Course Outline of Record</a:t>
            </a:r>
            <a:endParaRPr lang="en-US" dirty="0"/>
          </a:p>
        </p:txBody>
      </p:sp>
      <p:sp>
        <p:nvSpPr>
          <p:cNvPr id="3" name="Content Placeholder 2"/>
          <p:cNvSpPr>
            <a:spLocks noGrp="1"/>
          </p:cNvSpPr>
          <p:nvPr>
            <p:ph idx="1"/>
          </p:nvPr>
        </p:nvSpPr>
        <p:spPr>
          <a:xfrm>
            <a:off x="407964" y="1693333"/>
            <a:ext cx="8454682" cy="4469757"/>
          </a:xfrm>
        </p:spPr>
        <p:txBody>
          <a:bodyPr>
            <a:normAutofit/>
          </a:bodyPr>
          <a:lstStyle/>
          <a:p>
            <a:pPr>
              <a:spcBef>
                <a:spcPts val="0"/>
              </a:spcBef>
            </a:pPr>
            <a:r>
              <a:rPr lang="en-US" dirty="0" smtClean="0"/>
              <a:t>The course outline of record (COR) is a legal document that must contain certain required elements that are outlined in </a:t>
            </a:r>
          </a:p>
          <a:p>
            <a:pPr>
              <a:spcBef>
                <a:spcPts val="0"/>
              </a:spcBef>
            </a:pPr>
            <a:r>
              <a:rPr lang="en-US" dirty="0" smtClean="0"/>
              <a:t>§55002 of Title 5</a:t>
            </a:r>
          </a:p>
          <a:p>
            <a:endParaRPr lang="en-US" dirty="0" smtClean="0"/>
          </a:p>
          <a:p>
            <a:r>
              <a:rPr lang="en-US" dirty="0" smtClean="0"/>
              <a:t>The COR is a legal document and thus serves as a legal contract between the faculty, student, and the college</a:t>
            </a:r>
          </a:p>
          <a:p>
            <a:endParaRPr lang="en-US" dirty="0" smtClean="0"/>
          </a:p>
          <a:p>
            <a:r>
              <a:rPr lang="en-US" dirty="0" smtClean="0"/>
              <a:t>All CORs must be approved by the local academic senate (curriculum committee) and the local governing board</a:t>
            </a:r>
            <a:endParaRPr lang="en-US" dirty="0"/>
          </a:p>
        </p:txBody>
      </p:sp>
    </p:spTree>
    <p:extLst>
      <p:ext uri="{BB962C8B-B14F-4D97-AF65-F5344CB8AC3E}">
        <p14:creationId xmlns:p14="http://schemas.microsoft.com/office/powerpoint/2010/main" val="1113323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COR</a:t>
            </a:r>
            <a:endParaRPr lang="en-US" dirty="0"/>
          </a:p>
        </p:txBody>
      </p:sp>
      <p:sp>
        <p:nvSpPr>
          <p:cNvPr id="3" name="Content Placeholder 2"/>
          <p:cNvSpPr>
            <a:spLocks noGrp="1"/>
          </p:cNvSpPr>
          <p:nvPr>
            <p:ph idx="1"/>
          </p:nvPr>
        </p:nvSpPr>
        <p:spPr>
          <a:xfrm>
            <a:off x="492369" y="1636889"/>
            <a:ext cx="8342141" cy="4230512"/>
          </a:xfrm>
        </p:spPr>
        <p:txBody>
          <a:bodyPr>
            <a:normAutofit/>
          </a:bodyPr>
          <a:lstStyle/>
          <a:p>
            <a:r>
              <a:rPr lang="en-US" dirty="0" smtClean="0"/>
              <a:t>The COR establishes the content and rigor of a course and ensures consistency for students across all section offerings</a:t>
            </a:r>
          </a:p>
          <a:p>
            <a:endParaRPr lang="en-US" dirty="0" smtClean="0"/>
          </a:p>
          <a:p>
            <a:r>
              <a:rPr lang="en-US" dirty="0" smtClean="0"/>
              <a:t>The COR serves as the basis for articulation agreements and course identification number (C-ID) approval</a:t>
            </a:r>
            <a:endParaRPr lang="en-US" dirty="0"/>
          </a:p>
          <a:p>
            <a:endParaRPr lang="en-US" dirty="0" smtClean="0"/>
          </a:p>
          <a:p>
            <a:r>
              <a:rPr lang="en-US" dirty="0" smtClean="0"/>
              <a:t>CORs are used to construct new or revised instructional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809" y="4500562"/>
            <a:ext cx="2143125" cy="2143125"/>
          </a:xfrm>
          <a:prstGeom prst="rect">
            <a:avLst/>
          </a:prstGeom>
        </p:spPr>
      </p:pic>
    </p:spTree>
    <p:extLst>
      <p:ext uri="{BB962C8B-B14F-4D97-AF65-F5344CB8AC3E}">
        <p14:creationId xmlns:p14="http://schemas.microsoft.com/office/powerpoint/2010/main" val="168533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73189" cy="869966"/>
          </a:xfrm>
        </p:spPr>
        <p:txBody>
          <a:bodyPr/>
          <a:lstStyle/>
          <a:p>
            <a:r>
              <a:rPr lang="en-US" dirty="0" smtClean="0"/>
              <a:t>Basic Elements of a COR</a:t>
            </a:r>
            <a:endParaRPr lang="en-US" dirty="0"/>
          </a:p>
        </p:txBody>
      </p:sp>
      <p:sp>
        <p:nvSpPr>
          <p:cNvPr id="3" name="Content Placeholder 2"/>
          <p:cNvSpPr>
            <a:spLocks noGrp="1"/>
          </p:cNvSpPr>
          <p:nvPr>
            <p:ph idx="1"/>
          </p:nvPr>
        </p:nvSpPr>
        <p:spPr>
          <a:xfrm>
            <a:off x="457200" y="1143000"/>
            <a:ext cx="7620000" cy="4983163"/>
          </a:xfrm>
        </p:spPr>
        <p:txBody>
          <a:bodyPr>
            <a:normAutofit fontScale="85000" lnSpcReduction="10000"/>
          </a:bodyPr>
          <a:lstStyle/>
          <a:p>
            <a:r>
              <a:rPr lang="en-US" dirty="0" smtClean="0"/>
              <a:t>Title 5 requirements (sec. 55002)</a:t>
            </a:r>
          </a:p>
          <a:p>
            <a:pPr lvl="1"/>
            <a:r>
              <a:rPr lang="en-US" dirty="0" smtClean="0">
                <a:hlinkClick r:id="rId2"/>
              </a:rPr>
              <a:t>Title 5 </a:t>
            </a:r>
            <a:endParaRPr lang="en-US" dirty="0"/>
          </a:p>
          <a:p>
            <a:endParaRPr lang="en-US" dirty="0" smtClean="0"/>
          </a:p>
          <a:p>
            <a:r>
              <a:rPr lang="en-US" dirty="0" smtClean="0"/>
              <a:t>Need/Justification/Goals</a:t>
            </a:r>
          </a:p>
          <a:p>
            <a:endParaRPr lang="en-US" dirty="0"/>
          </a:p>
          <a:p>
            <a:r>
              <a:rPr lang="en-US" dirty="0" smtClean="0"/>
              <a:t>Chancellor’s Office Data Elements</a:t>
            </a:r>
          </a:p>
          <a:p>
            <a:pPr lvl="1"/>
            <a:r>
              <a:rPr lang="en-US" dirty="0" smtClean="0">
                <a:hlinkClick r:id="rId3"/>
              </a:rPr>
              <a:t>http</a:t>
            </a:r>
            <a:r>
              <a:rPr lang="en-US" dirty="0">
                <a:hlinkClick r:id="rId3"/>
              </a:rPr>
              <a:t>://extranet.cccco.edu/Divisions/TechResearchInfoSys/MIS/DED.aspx</a:t>
            </a:r>
            <a:endParaRPr lang="en-US" dirty="0" smtClean="0"/>
          </a:p>
          <a:p>
            <a:endParaRPr lang="en-US" dirty="0" smtClean="0"/>
          </a:p>
          <a:p>
            <a:r>
              <a:rPr lang="en-US" dirty="0" smtClean="0"/>
              <a:t>Title 5 Standards for Approval </a:t>
            </a:r>
            <a:r>
              <a:rPr lang="en-US" dirty="0"/>
              <a:t> </a:t>
            </a:r>
            <a:r>
              <a:rPr lang="en-US" dirty="0" smtClean="0"/>
              <a:t>(COR as a whole)</a:t>
            </a:r>
          </a:p>
          <a:p>
            <a:pPr lvl="1"/>
            <a:r>
              <a:rPr lang="en-US" b="1" dirty="0"/>
              <a:t>§ 55005. Publication of Course </a:t>
            </a:r>
            <a:r>
              <a:rPr lang="en-US" b="1" dirty="0" smtClean="0"/>
              <a:t>Standards</a:t>
            </a:r>
          </a:p>
          <a:p>
            <a:pPr lvl="1"/>
            <a:endParaRPr lang="en-US" dirty="0" smtClean="0"/>
          </a:p>
          <a:p>
            <a:endParaRPr lang="en-US" dirty="0" smtClean="0"/>
          </a:p>
          <a:p>
            <a:r>
              <a:rPr lang="en-US" dirty="0" smtClean="0"/>
              <a:t>Discipline Assignment(s)</a:t>
            </a:r>
          </a:p>
          <a:p>
            <a:pPr lvl="1"/>
            <a:r>
              <a:rPr lang="en-US" dirty="0">
                <a:hlinkClick r:id="rId4"/>
              </a:rPr>
              <a:t>http://californiacommunitycolleges.cccco.edu/Portals/0/FlipBooks/2014_MQHandbook/2014_MQHandbook_ADA.pdf</a:t>
            </a:r>
            <a:endParaRPr lang="en-US" dirty="0" smtClean="0"/>
          </a:p>
          <a:p>
            <a:endParaRPr lang="en-US" dirty="0"/>
          </a:p>
          <a:p>
            <a:pPr marL="82296" indent="0">
              <a:lnSpc>
                <a:spcPct val="120000"/>
              </a:lnSpc>
              <a:buNone/>
            </a:pPr>
            <a:endParaRPr lang="en-US" sz="1900" dirty="0"/>
          </a:p>
        </p:txBody>
      </p:sp>
    </p:spTree>
    <p:extLst>
      <p:ext uri="{BB962C8B-B14F-4D97-AF65-F5344CB8AC3E}">
        <p14:creationId xmlns:p14="http://schemas.microsoft.com/office/powerpoint/2010/main" val="1679374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31" y="175860"/>
            <a:ext cx="7498080" cy="1143000"/>
          </a:xfrm>
        </p:spPr>
        <p:txBody>
          <a:bodyPr>
            <a:normAutofit/>
          </a:bodyPr>
          <a:lstStyle/>
          <a:p>
            <a:r>
              <a:rPr lang="en-US" sz="4400" dirty="0" smtClean="0"/>
              <a:t>Elements of the COR</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643616"/>
              </p:ext>
            </p:extLst>
          </p:nvPr>
        </p:nvGraphicFramePr>
        <p:xfrm>
          <a:off x="828831" y="1549967"/>
          <a:ext cx="7498080" cy="4503700"/>
        </p:xfrm>
        <a:graphic>
          <a:graphicData uri="http://schemas.openxmlformats.org/drawingml/2006/table">
            <a:tbl>
              <a:tblPr firstRow="1" bandRow="1">
                <a:tableStyleId>{5C22544A-7EE6-4342-B048-85BDC9FD1C3A}</a:tableStyleId>
              </a:tblPr>
              <a:tblGrid>
                <a:gridCol w="3749040"/>
                <a:gridCol w="3749040"/>
              </a:tblGrid>
              <a:tr h="4503700">
                <a:tc>
                  <a:txBody>
                    <a:bodyPr/>
                    <a:lstStyle/>
                    <a:p>
                      <a:pPr marL="285750" indent="-285750">
                        <a:buFont typeface="Arial"/>
                        <a:buChar char="•"/>
                      </a:pPr>
                      <a:r>
                        <a:rPr lang="en-US" sz="2000" b="0" dirty="0" smtClean="0"/>
                        <a:t>Course</a:t>
                      </a:r>
                      <a:r>
                        <a:rPr lang="en-US" sz="2000" b="0" baseline="0" dirty="0" smtClean="0"/>
                        <a:t> Number and Title</a:t>
                      </a:r>
                    </a:p>
                    <a:p>
                      <a:pPr marL="285750" indent="-285750">
                        <a:buFont typeface="Arial"/>
                        <a:buChar char="•"/>
                      </a:pPr>
                      <a:r>
                        <a:rPr lang="en-US" sz="2000" b="0" baseline="0" dirty="0" smtClean="0"/>
                        <a:t>Catalog Description</a:t>
                      </a:r>
                    </a:p>
                    <a:p>
                      <a:pPr marL="285750" indent="-285750">
                        <a:buFont typeface="Arial"/>
                        <a:buChar char="•"/>
                      </a:pPr>
                      <a:r>
                        <a:rPr lang="en-US" sz="2000" b="0" baseline="0" dirty="0" smtClean="0"/>
                        <a:t>Prerequisites /</a:t>
                      </a:r>
                      <a:r>
                        <a:rPr lang="en-US" sz="2000" b="0" baseline="0" dirty="0" err="1" smtClean="0"/>
                        <a:t>Corequisites</a:t>
                      </a:r>
                      <a:r>
                        <a:rPr lang="en-US" sz="2000" b="0" baseline="0" dirty="0" smtClean="0"/>
                        <a:t>/ Advisories</a:t>
                      </a:r>
                    </a:p>
                    <a:p>
                      <a:pPr marL="285750" indent="-285750">
                        <a:buFont typeface="Arial"/>
                        <a:buChar char="•"/>
                      </a:pPr>
                      <a:r>
                        <a:rPr lang="en-US" sz="2000" b="0" dirty="0" smtClean="0"/>
                        <a:t>Units</a:t>
                      </a:r>
                    </a:p>
                    <a:p>
                      <a:pPr marL="285750" indent="-285750">
                        <a:buFont typeface="Arial"/>
                        <a:buChar char="•"/>
                      </a:pPr>
                      <a:r>
                        <a:rPr lang="en-US" sz="2000" b="0" u="sng" dirty="0" smtClean="0"/>
                        <a:t>Total</a:t>
                      </a:r>
                      <a:r>
                        <a:rPr lang="en-US" sz="2000" b="0" u="sng" baseline="0" dirty="0" smtClean="0"/>
                        <a:t> </a:t>
                      </a:r>
                      <a:r>
                        <a:rPr lang="en-US" sz="2000" b="0" baseline="0" dirty="0" smtClean="0"/>
                        <a:t>Contact Hours</a:t>
                      </a:r>
                    </a:p>
                    <a:p>
                      <a:pPr marL="285750" indent="-285750">
                        <a:buFont typeface="Arial"/>
                        <a:buChar char="•"/>
                      </a:pPr>
                      <a:r>
                        <a:rPr lang="en-US" sz="2000" b="0" baseline="0" dirty="0" smtClean="0"/>
                        <a:t>Course Content</a:t>
                      </a:r>
                    </a:p>
                    <a:p>
                      <a:pPr marL="285750" indent="-285750">
                        <a:buFont typeface="Arial"/>
                        <a:buChar char="•"/>
                      </a:pPr>
                      <a:r>
                        <a:rPr lang="en-US" sz="2000" b="0" baseline="0" dirty="0" smtClean="0"/>
                        <a:t>Objectives/Outcomes</a:t>
                      </a:r>
                    </a:p>
                    <a:p>
                      <a:pPr marL="285750" indent="-285750">
                        <a:buFont typeface="Arial"/>
                        <a:buChar char="•"/>
                      </a:pPr>
                      <a:r>
                        <a:rPr lang="en-US" sz="2000" b="0" baseline="0" dirty="0" smtClean="0"/>
                        <a:t>Instructional Methods</a:t>
                      </a:r>
                    </a:p>
                    <a:p>
                      <a:pPr marL="285750" indent="-285750">
                        <a:buFont typeface="Arial"/>
                        <a:buChar char="•"/>
                      </a:pPr>
                      <a:r>
                        <a:rPr lang="en-US" sz="2000" b="0" baseline="0" dirty="0" smtClean="0"/>
                        <a:t>Methods of Assessment</a:t>
                      </a:r>
                    </a:p>
                    <a:p>
                      <a:pPr marL="285750" indent="-285750">
                        <a:buFont typeface="Arial"/>
                        <a:buChar char="•"/>
                      </a:pPr>
                      <a:r>
                        <a:rPr lang="en-US" sz="2000" b="0" baseline="0" dirty="0" smtClean="0"/>
                        <a:t>Grading criteria (letter grade, P/NP)</a:t>
                      </a:r>
                    </a:p>
                  </a:txBody>
                  <a:tcPr/>
                </a:tc>
                <a:tc>
                  <a:txBody>
                    <a:bodyPr/>
                    <a:lstStyle/>
                    <a:p>
                      <a:pPr marL="342900" indent="-342900">
                        <a:buFont typeface="Arial"/>
                        <a:buChar char="•"/>
                      </a:pPr>
                      <a:r>
                        <a:rPr lang="en-US" sz="2000" b="0" dirty="0" smtClean="0"/>
                        <a:t>Outside</a:t>
                      </a:r>
                      <a:r>
                        <a:rPr lang="en-US" sz="2000" b="0" baseline="0" dirty="0" smtClean="0"/>
                        <a:t> of Class Assignments</a:t>
                      </a:r>
                    </a:p>
                    <a:p>
                      <a:pPr marL="285750" indent="-285750">
                        <a:buFont typeface="Arial"/>
                        <a:buChar char="•"/>
                      </a:pPr>
                      <a:r>
                        <a:rPr lang="en-US" sz="2000" b="0" baseline="0" dirty="0" smtClean="0"/>
                        <a:t>Required and Recommended Textbooks</a:t>
                      </a:r>
                      <a:endParaRPr lang="en-US" sz="2000" b="0" dirty="0" smtClean="0"/>
                    </a:p>
                    <a:p>
                      <a:pPr marL="285750" indent="-285750">
                        <a:buFont typeface="Arial"/>
                        <a:buChar char="•"/>
                      </a:pPr>
                      <a:r>
                        <a:rPr lang="en-US" sz="2000" b="0" dirty="0" smtClean="0"/>
                        <a:t>Repeatability Options</a:t>
                      </a:r>
                    </a:p>
                    <a:p>
                      <a:pPr marL="285750" indent="-285750">
                        <a:buFont typeface="Arial"/>
                        <a:buChar char="•"/>
                      </a:pPr>
                      <a:r>
                        <a:rPr lang="en-US" sz="2000" b="0" dirty="0" smtClean="0"/>
                        <a:t>Open Entry/Open Exit</a:t>
                      </a:r>
                    </a:p>
                    <a:p>
                      <a:pPr marL="285750" indent="-285750">
                        <a:buFont typeface="Arial"/>
                        <a:buChar char="•"/>
                      </a:pPr>
                      <a:r>
                        <a:rPr lang="en-US" sz="2000" b="0" dirty="0" smtClean="0"/>
                        <a:t>Justification of Need</a:t>
                      </a:r>
                    </a:p>
                    <a:p>
                      <a:pPr marL="285750" indent="-285750">
                        <a:buFont typeface="Arial"/>
                        <a:buChar char="•"/>
                      </a:pPr>
                      <a:r>
                        <a:rPr lang="en-US" sz="2000" b="0" dirty="0" smtClean="0"/>
                        <a:t>CCCCO</a:t>
                      </a:r>
                      <a:r>
                        <a:rPr lang="en-US" sz="2000" b="0" baseline="0" dirty="0" smtClean="0"/>
                        <a:t> Data Elements (e.g. TOP and SAM Codes, CB codes)</a:t>
                      </a:r>
                    </a:p>
                    <a:p>
                      <a:pPr marL="285750" indent="-285750">
                        <a:buFont typeface="Arial"/>
                        <a:buChar char="•"/>
                      </a:pPr>
                      <a:r>
                        <a:rPr lang="en-US" sz="2000" b="0" baseline="0" dirty="0" smtClean="0"/>
                        <a:t>Discipline Assignment(s)</a:t>
                      </a:r>
                    </a:p>
                    <a:p>
                      <a:pPr marL="285750" indent="-285750">
                        <a:buFont typeface="Arial"/>
                        <a:buChar char="•"/>
                      </a:pPr>
                      <a:endParaRPr lang="en-US" sz="2000" b="0" dirty="0" smtClean="0"/>
                    </a:p>
                  </a:txBody>
                  <a:tcPr/>
                </a:tc>
              </a:tr>
            </a:tbl>
          </a:graphicData>
        </a:graphic>
      </p:graphicFrame>
    </p:spTree>
    <p:extLst>
      <p:ext uri="{BB962C8B-B14F-4D97-AF65-F5344CB8AC3E}">
        <p14:creationId xmlns:p14="http://schemas.microsoft.com/office/powerpoint/2010/main" val="272622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770813" cy="1223682"/>
          </a:xfrm>
        </p:spPr>
        <p:txBody>
          <a:bodyPr>
            <a:normAutofit/>
          </a:bodyPr>
          <a:lstStyle/>
          <a:p>
            <a:r>
              <a:rPr lang="en-US" dirty="0" smtClean="0"/>
              <a:t>Additional COR Items to Consider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847398"/>
              </p:ext>
            </p:extLst>
          </p:nvPr>
        </p:nvGraphicFramePr>
        <p:xfrm>
          <a:off x="685800" y="1756584"/>
          <a:ext cx="7569200" cy="4226526"/>
        </p:xfrm>
        <a:graphic>
          <a:graphicData uri="http://schemas.openxmlformats.org/drawingml/2006/table">
            <a:tbl>
              <a:tblPr firstRow="1" bandRow="1">
                <a:tableStyleId>{5C22544A-7EE6-4342-B048-85BDC9FD1C3A}</a:tableStyleId>
              </a:tblPr>
              <a:tblGrid>
                <a:gridCol w="3484969"/>
                <a:gridCol w="4084231"/>
              </a:tblGrid>
              <a:tr h="419426">
                <a:tc>
                  <a:txBody>
                    <a:bodyPr/>
                    <a:lstStyle/>
                    <a:p>
                      <a:pPr marL="0" indent="0" algn="ctr">
                        <a:buFont typeface="Arial"/>
                        <a:buNone/>
                      </a:pPr>
                      <a:r>
                        <a:rPr lang="en-US" sz="2000" dirty="0" smtClean="0"/>
                        <a:t>Item</a:t>
                      </a:r>
                      <a:endParaRPr lang="en-US" sz="2000" dirty="0"/>
                    </a:p>
                  </a:txBody>
                  <a:tcPr/>
                </a:tc>
                <a:tc>
                  <a:txBody>
                    <a:bodyPr/>
                    <a:lstStyle/>
                    <a:p>
                      <a:pPr algn="ctr"/>
                      <a:r>
                        <a:rPr lang="en-US" sz="2000" dirty="0" smtClean="0"/>
                        <a:t>Why you might want it</a:t>
                      </a:r>
                      <a:endParaRPr lang="en-US" sz="2000" dirty="0"/>
                    </a:p>
                  </a:txBody>
                  <a:tcPr/>
                </a:tc>
              </a:tr>
              <a:tr h="742062">
                <a:tc>
                  <a:txBody>
                    <a:bodyPr/>
                    <a:lstStyle/>
                    <a:p>
                      <a:pPr marL="0" indent="0">
                        <a:buFont typeface="Arial"/>
                        <a:buNone/>
                      </a:pPr>
                      <a:r>
                        <a:rPr lang="en-US" sz="2000" dirty="0" smtClean="0"/>
                        <a:t>Student Learning Outcomes</a:t>
                      </a:r>
                      <a:endParaRPr lang="en-US" sz="2000" dirty="0"/>
                    </a:p>
                  </a:txBody>
                  <a:tcPr/>
                </a:tc>
                <a:tc>
                  <a:txBody>
                    <a:bodyPr/>
                    <a:lstStyle/>
                    <a:p>
                      <a:r>
                        <a:rPr lang="en-US" sz="2000" dirty="0" smtClean="0"/>
                        <a:t>ACCJC Standard</a:t>
                      </a:r>
                      <a:r>
                        <a:rPr lang="en-US" sz="2000" baseline="0" dirty="0" smtClean="0"/>
                        <a:t> II.A.3</a:t>
                      </a:r>
                      <a:endParaRPr lang="en-US" sz="2000" dirty="0"/>
                    </a:p>
                  </a:txBody>
                  <a:tcPr/>
                </a:tc>
              </a:tr>
              <a:tr h="742062">
                <a:tc>
                  <a:txBody>
                    <a:bodyPr/>
                    <a:lstStyle/>
                    <a:p>
                      <a:pPr marL="0" indent="0">
                        <a:buFont typeface="Arial"/>
                        <a:buNone/>
                      </a:pPr>
                      <a:r>
                        <a:rPr lang="en-US" sz="2000" dirty="0" smtClean="0"/>
                        <a:t>College Level Reading</a:t>
                      </a:r>
                      <a:r>
                        <a:rPr lang="en-US" sz="2000" baseline="0" dirty="0" smtClean="0"/>
                        <a:t> and Writing Assignments</a:t>
                      </a:r>
                      <a:endParaRPr lang="en-US" sz="2000" dirty="0"/>
                    </a:p>
                  </a:txBody>
                  <a:tcPr/>
                </a:tc>
                <a:tc>
                  <a:txBody>
                    <a:bodyPr/>
                    <a:lstStyle/>
                    <a:p>
                      <a:r>
                        <a:rPr lang="en-US" sz="2000" dirty="0" smtClean="0"/>
                        <a:t>Insufficient detail might lead to a request for syllabi</a:t>
                      </a:r>
                      <a:endParaRPr lang="en-US" sz="2000" dirty="0"/>
                    </a:p>
                  </a:txBody>
                  <a:tcPr/>
                </a:tc>
              </a:tr>
              <a:tr h="742062">
                <a:tc>
                  <a:txBody>
                    <a:bodyPr/>
                    <a:lstStyle/>
                    <a:p>
                      <a:pPr marL="0" indent="0">
                        <a:buFont typeface="Arial"/>
                        <a:buNone/>
                      </a:pPr>
                      <a:r>
                        <a:rPr lang="en-US" sz="2000" dirty="0" smtClean="0"/>
                        <a:t>Transfer/ GE Information /  C-ID</a:t>
                      </a:r>
                      <a:endParaRPr lang="en-US" sz="2000" dirty="0"/>
                    </a:p>
                  </a:txBody>
                  <a:tcPr/>
                </a:tc>
                <a:tc>
                  <a:txBody>
                    <a:bodyPr/>
                    <a:lstStyle/>
                    <a:p>
                      <a:r>
                        <a:rPr lang="en-US" sz="2000" dirty="0" smtClean="0"/>
                        <a:t>It can be helpful</a:t>
                      </a:r>
                      <a:r>
                        <a:rPr lang="en-US" sz="2000" baseline="0" dirty="0" smtClean="0"/>
                        <a:t> to have this info on the COR</a:t>
                      </a:r>
                      <a:endParaRPr lang="en-US" sz="2000" dirty="0"/>
                    </a:p>
                  </a:txBody>
                  <a:tcPr/>
                </a:tc>
              </a:tr>
              <a:tr h="419426">
                <a:tc>
                  <a:txBody>
                    <a:bodyPr/>
                    <a:lstStyle/>
                    <a:p>
                      <a:pPr marL="0" indent="0">
                        <a:buFont typeface="Arial"/>
                        <a:buNone/>
                      </a:pPr>
                      <a:r>
                        <a:rPr lang="en-US" sz="2000" dirty="0" smtClean="0"/>
                        <a:t>Supplemental Instruction</a:t>
                      </a:r>
                      <a:endParaRPr lang="en-US" sz="2000" dirty="0"/>
                    </a:p>
                  </a:txBody>
                  <a:tcPr/>
                </a:tc>
                <a:tc>
                  <a:txBody>
                    <a:bodyPr/>
                    <a:lstStyle/>
                    <a:p>
                      <a:r>
                        <a:rPr lang="en-US" sz="2000" dirty="0" smtClean="0"/>
                        <a:t>Could SI be part of your course?</a:t>
                      </a:r>
                      <a:endParaRPr lang="en-US" sz="2000" dirty="0"/>
                    </a:p>
                  </a:txBody>
                  <a:tcPr/>
                </a:tc>
              </a:tr>
              <a:tr h="419426">
                <a:tc>
                  <a:txBody>
                    <a:bodyPr/>
                    <a:lstStyle/>
                    <a:p>
                      <a:pPr marL="0" indent="0">
                        <a:buFont typeface="Arial"/>
                        <a:buNone/>
                      </a:pPr>
                      <a:r>
                        <a:rPr lang="en-US" sz="2000" dirty="0" smtClean="0"/>
                        <a:t>TBA Hours</a:t>
                      </a:r>
                      <a:endParaRPr lang="en-US" sz="2000" dirty="0"/>
                    </a:p>
                  </a:txBody>
                  <a:tcPr/>
                </a:tc>
                <a:tc>
                  <a:txBody>
                    <a:bodyPr/>
                    <a:lstStyle/>
                    <a:p>
                      <a:r>
                        <a:rPr lang="en-US" sz="2000" dirty="0" smtClean="0"/>
                        <a:t>Include TBA regulations?</a:t>
                      </a:r>
                    </a:p>
                  </a:txBody>
                  <a:tcPr/>
                </a:tc>
              </a:tr>
              <a:tr h="742062">
                <a:tc>
                  <a:txBody>
                    <a:bodyPr/>
                    <a:lstStyle/>
                    <a:p>
                      <a:pPr marL="0" indent="0">
                        <a:buFont typeface="Arial"/>
                        <a:buNone/>
                      </a:pPr>
                      <a:r>
                        <a:rPr lang="en-US" sz="2000" dirty="0" smtClean="0"/>
                        <a:t>Enrollment</a:t>
                      </a:r>
                      <a:r>
                        <a:rPr lang="en-US" sz="2000" baseline="0" dirty="0" smtClean="0"/>
                        <a:t> limits</a:t>
                      </a:r>
                      <a:endParaRPr lang="en-US" sz="2000" dirty="0"/>
                    </a:p>
                  </a:txBody>
                  <a:tcPr/>
                </a:tc>
                <a:tc>
                  <a:txBody>
                    <a:bodyPr/>
                    <a:lstStyle/>
                    <a:p>
                      <a:r>
                        <a:rPr lang="en-US" sz="2000" dirty="0" smtClean="0"/>
                        <a:t>Instructional quality,</a:t>
                      </a:r>
                      <a:r>
                        <a:rPr lang="en-US" sz="2000" baseline="0" dirty="0" smtClean="0"/>
                        <a:t> external accreditation requirements</a:t>
                      </a:r>
                      <a:endParaRPr lang="en-US" sz="2000" dirty="0" smtClean="0"/>
                    </a:p>
                  </a:txBody>
                  <a:tcPr/>
                </a:tc>
              </a:tr>
            </a:tbl>
          </a:graphicData>
        </a:graphic>
      </p:graphicFrame>
    </p:spTree>
    <p:extLst>
      <p:ext uri="{BB962C8B-B14F-4D97-AF65-F5344CB8AC3E}">
        <p14:creationId xmlns:p14="http://schemas.microsoft.com/office/powerpoint/2010/main" val="419434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Numbers</a:t>
            </a:r>
            <a:endParaRPr lang="en-US" dirty="0"/>
          </a:p>
        </p:txBody>
      </p:sp>
      <p:sp>
        <p:nvSpPr>
          <p:cNvPr id="3" name="Content Placeholder 2"/>
          <p:cNvSpPr>
            <a:spLocks noGrp="1"/>
          </p:cNvSpPr>
          <p:nvPr>
            <p:ph idx="1"/>
          </p:nvPr>
        </p:nvSpPr>
        <p:spPr>
          <a:xfrm>
            <a:off x="685800" y="1862667"/>
            <a:ext cx="7770813" cy="4550279"/>
          </a:xfrm>
        </p:spPr>
        <p:txBody>
          <a:bodyPr>
            <a:normAutofit lnSpcReduction="10000"/>
          </a:bodyPr>
          <a:lstStyle/>
          <a:p>
            <a:r>
              <a:rPr lang="en-US" dirty="0" smtClean="0"/>
              <a:t>Every college will have a different numbering system.</a:t>
            </a:r>
          </a:p>
          <a:p>
            <a:endParaRPr lang="en-US" dirty="0" smtClean="0"/>
          </a:p>
          <a:p>
            <a:r>
              <a:rPr lang="en-US" dirty="0" smtClean="0"/>
              <a:t>Many colleges follow either the UC or CSU numbering methods</a:t>
            </a:r>
          </a:p>
          <a:p>
            <a:pPr lvl="1"/>
            <a:r>
              <a:rPr lang="en-US" dirty="0" smtClean="0"/>
              <a:t>UC: 1 – 99 for lower division classes</a:t>
            </a:r>
          </a:p>
          <a:p>
            <a:pPr lvl="1"/>
            <a:r>
              <a:rPr lang="en-US" dirty="0" smtClean="0"/>
              <a:t>CSU: Below 100 lower division, 100 – 199 upper division, 200 – 299 graduate level</a:t>
            </a:r>
          </a:p>
          <a:p>
            <a:pPr lvl="1"/>
            <a:endParaRPr lang="en-US" dirty="0" smtClean="0"/>
          </a:p>
          <a:p>
            <a:r>
              <a:rPr lang="en-US" dirty="0" smtClean="0"/>
              <a:t>No specific numbering system is required but you should decide on a system and be consistent</a:t>
            </a:r>
          </a:p>
          <a:p>
            <a:endParaRPr lang="en-US" dirty="0" smtClean="0"/>
          </a:p>
          <a:p>
            <a:r>
              <a:rPr lang="en-US" dirty="0" smtClean="0"/>
              <a:t>The numbering system should be described in your course catalog so all interested parties will know what it is</a:t>
            </a:r>
            <a:endParaRPr lang="en-US" dirty="0"/>
          </a:p>
        </p:txBody>
      </p:sp>
    </p:spTree>
    <p:extLst>
      <p:ext uri="{BB962C8B-B14F-4D97-AF65-F5344CB8AC3E}">
        <p14:creationId xmlns:p14="http://schemas.microsoft.com/office/powerpoint/2010/main" val="41131197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3960</TotalTime>
  <Words>3366</Words>
  <Application>Microsoft Macintosh PowerPoint</Application>
  <PresentationFormat>On-screen Show (4:3)</PresentationFormat>
  <Paragraphs>380</Paragraphs>
  <Slides>35</Slides>
  <Notes>24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Essential</vt:lpstr>
      <vt:lpstr>COR 101:  Orientation Just the Basics</vt:lpstr>
      <vt:lpstr>Helpful COR published guidelines #1</vt:lpstr>
      <vt:lpstr>Helpful COR published guidelines #2</vt:lpstr>
      <vt:lpstr>The Course Outline of Record</vt:lpstr>
      <vt:lpstr>Importance of the COR</vt:lpstr>
      <vt:lpstr>Basic Elements of a COR</vt:lpstr>
      <vt:lpstr>Elements of the COR</vt:lpstr>
      <vt:lpstr>Additional COR Items to Consider</vt:lpstr>
      <vt:lpstr>Course Numbers</vt:lpstr>
      <vt:lpstr>Course Description</vt:lpstr>
      <vt:lpstr>the Credit Hour</vt:lpstr>
      <vt:lpstr>48?  But I’m 54!</vt:lpstr>
      <vt:lpstr>Lecture and Lab</vt:lpstr>
      <vt:lpstr>Requisites</vt:lpstr>
      <vt:lpstr>Advisories  (Recommended Prep)</vt:lpstr>
      <vt:lpstr>Course Content</vt:lpstr>
      <vt:lpstr>Objectives</vt:lpstr>
      <vt:lpstr>One View of Bloom’s taxonomy</vt:lpstr>
      <vt:lpstr>Objectives-example</vt:lpstr>
      <vt:lpstr>What About SLOs?</vt:lpstr>
      <vt:lpstr>Instructional Methods</vt:lpstr>
      <vt:lpstr>Methods of Evaluation</vt:lpstr>
      <vt:lpstr>Methods of Evaluation - example</vt:lpstr>
      <vt:lpstr>Assignments and/or Other Activities</vt:lpstr>
      <vt:lpstr>An example of integration</vt:lpstr>
      <vt:lpstr>Textbooks</vt:lpstr>
      <vt:lpstr>Course Review Cycle</vt:lpstr>
      <vt:lpstr>Academic Freedom and the COR</vt:lpstr>
      <vt:lpstr>Putting it All Together: The Catalog Description</vt:lpstr>
      <vt:lpstr>Description Examples</vt:lpstr>
      <vt:lpstr>Description Examples</vt:lpstr>
      <vt:lpstr>Description Examples</vt:lpstr>
      <vt:lpstr>Remember these Useful Resources!</vt:lpstr>
      <vt:lpstr>Additional Useful Resources</vt:lpstr>
      <vt:lpstr>Questions??</vt:lpstr>
    </vt:vector>
  </TitlesOfParts>
  <Company>Santiago Canyon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Strong Foundation: Essential Elements of the Course Outline</dc:title>
  <dc:creator>Craig Rutan</dc:creator>
  <cp:lastModifiedBy>John Freitas</cp:lastModifiedBy>
  <cp:revision>80</cp:revision>
  <dcterms:created xsi:type="dcterms:W3CDTF">2014-07-07T02:26:17Z</dcterms:created>
  <dcterms:modified xsi:type="dcterms:W3CDTF">2015-07-09T16:55:25Z</dcterms:modified>
</cp:coreProperties>
</file>