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412" autoAdjust="0"/>
  </p:normalViewPr>
  <p:slideViewPr>
    <p:cSldViewPr snapToGrid="0">
      <p:cViewPr varScale="1">
        <p:scale>
          <a:sx n="103" d="100"/>
          <a:sy n="103" d="100"/>
        </p:scale>
        <p:origin x="138" y="126"/>
      </p:cViewPr>
      <p:guideLst/>
    </p:cSldViewPr>
  </p:slideViewPr>
  <p:outlineViewPr>
    <p:cViewPr>
      <p:scale>
        <a:sx n="33" d="100"/>
        <a:sy n="33" d="100"/>
      </p:scale>
      <p:origin x="0" y="-21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CA08-9D42-4D8F-AA3A-7305849E814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93AEF-D7B8-4B18-8CF2-9E54A5A0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61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0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0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60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72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0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24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3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8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2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8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568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3847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05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33681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300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3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1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1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8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7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5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8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4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6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045"/>
            <a:ext cx="10345591" cy="2346385"/>
          </a:xfrm>
        </p:spPr>
        <p:txBody>
          <a:bodyPr/>
          <a:lstStyle/>
          <a:p>
            <a:pPr algn="ctr"/>
            <a:r>
              <a:rPr lang="en-US" sz="4000" u="sng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COURSE SUBSTITUTION &amp; RECIPROCITY- </a:t>
            </a:r>
            <a: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/>
            </a:r>
            <a:b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</a:br>
            <a: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LOCAL </a:t>
            </a:r>
            <a: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DEGREES </a:t>
            </a:r>
            <a: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AND CERTIFICATES, GENERAL </a:t>
            </a:r>
            <a: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EDUCATION </a:t>
            </a:r>
            <a: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AND ADTS</a:t>
            </a:r>
            <a:endParaRPr lang="en-US" sz="4400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145" y="295181"/>
            <a:ext cx="7891272" cy="10698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Presented by: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Estela </a:t>
            </a:r>
            <a:r>
              <a:rPr lang="en-US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Narrie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- Articulation Officer, Monica College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Aimee Tran- Articulation Officer, Saddleback College</a:t>
            </a:r>
          </a:p>
        </p:txBody>
      </p:sp>
    </p:spTree>
    <p:extLst>
      <p:ext uri="{BB962C8B-B14F-4D97-AF65-F5344CB8AC3E}">
        <p14:creationId xmlns:p14="http://schemas.microsoft.com/office/powerpoint/2010/main" val="360612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8" y="230165"/>
            <a:ext cx="11186687" cy="64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55307"/>
            <a:ext cx="10222145" cy="6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85059"/>
            <a:ext cx="8752747" cy="61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8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41" y="355101"/>
            <a:ext cx="9137327" cy="62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00" y="256264"/>
            <a:ext cx="9668497" cy="63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3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11" y="344114"/>
            <a:ext cx="9512411" cy="61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7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35" y="160385"/>
            <a:ext cx="8816118" cy="65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1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6" y="120210"/>
            <a:ext cx="9350606" cy="665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6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6" y="313537"/>
            <a:ext cx="8636232" cy="61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7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91" y="585647"/>
            <a:ext cx="9206094" cy="54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1" y="135805"/>
            <a:ext cx="11748857" cy="65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8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15" y="236237"/>
            <a:ext cx="8884731" cy="63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Title </a:t>
            </a:r>
            <a:r>
              <a:rPr lang="en-US" dirty="0">
                <a:latin typeface="Berlin Sans FB" panose="020E0602020502020306" pitchFamily="34" charset="0"/>
              </a:rPr>
              <a:t>5 §</a:t>
            </a:r>
            <a:r>
              <a:rPr lang="en-US" dirty="0" smtClean="0">
                <a:latin typeface="Berlin Sans FB" panose="020E0602020502020306" pitchFamily="34" charset="0"/>
              </a:rPr>
              <a:t>55063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13" y="1396039"/>
            <a:ext cx="11474082" cy="40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3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10" y="321746"/>
            <a:ext cx="8780992" cy="1320800"/>
          </a:xfrm>
        </p:spPr>
        <p:txBody>
          <a:bodyPr/>
          <a:lstStyle/>
          <a:p>
            <a:r>
              <a:rPr lang="en-US" smtClean="0"/>
              <a:t>Examples from Los Angeles Community Colleges &amp; Santa Monica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589"/>
            <a:ext cx="6736923" cy="366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923" y="1508491"/>
            <a:ext cx="5283842" cy="51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500" y="564483"/>
            <a:ext cx="6899876" cy="160934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</a:rPr>
              <a:t>Overview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98" y="2400970"/>
            <a:ext cx="9334393" cy="240399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Reciprocity &amp; General Education Patterns</a:t>
            </a:r>
          </a:p>
          <a:p>
            <a:r>
              <a:rPr lang="en-US" sz="4000" dirty="0" smtClean="0"/>
              <a:t>Course Substitution &amp; Certificates &amp; Degrees</a:t>
            </a:r>
          </a:p>
          <a:p>
            <a:r>
              <a:rPr lang="en-US" sz="4000" dirty="0" smtClean="0"/>
              <a:t>Associate Degree for Transfer- ADTs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862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22" y="458249"/>
            <a:ext cx="10058400" cy="916264"/>
          </a:xfrm>
        </p:spPr>
        <p:txBody>
          <a:bodyPr>
            <a:normAutofit/>
          </a:bodyPr>
          <a:lstStyle/>
          <a:p>
            <a:r>
              <a:rPr lang="en-US" sz="4400" u="sng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R</a:t>
            </a:r>
            <a:r>
              <a:rPr lang="en-US" sz="4400" u="sng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eciprocity</a:t>
            </a:r>
            <a:endParaRPr lang="en-US" sz="4400" u="sng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32" y="1473524"/>
            <a:ext cx="11188296" cy="45181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Merriam- Webster Dictionary: REC-I-PROC-I-TY </a:t>
            </a:r>
          </a:p>
          <a:p>
            <a:pPr marL="0" indent="0">
              <a:buNone/>
            </a:pPr>
            <a:r>
              <a:rPr lang="en-US" sz="2800" dirty="0" smtClean="0"/>
              <a:t>(res-uh-pros-</a:t>
            </a:r>
            <a:r>
              <a:rPr lang="en-US" sz="2800" dirty="0" err="1" smtClean="0"/>
              <a:t>i</a:t>
            </a:r>
            <a:r>
              <a:rPr lang="en-US" sz="2800" dirty="0" smtClean="0"/>
              <a:t>-tee): noun. a situation or relationship in which two people or groups agree to do something similar for each other.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Colleges that adopt a reciprocity policy </a:t>
            </a:r>
            <a:r>
              <a:rPr lang="en-US" sz="4000" dirty="0" smtClean="0">
                <a:solidFill>
                  <a:srgbClr val="FF0000"/>
                </a:solidFill>
              </a:rPr>
              <a:t>honor the ways in which courses are used at other community colleges</a:t>
            </a:r>
            <a:r>
              <a:rPr lang="en-US" sz="4000" dirty="0" smtClean="0"/>
              <a:t> when certifying that course work at their college.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927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45" y="385621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GE Reciprocity- applied</a:t>
            </a:r>
            <a:b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</a:br>
            <a:r>
              <a:rPr lang="en-US" sz="4000" u="sng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local general education pattern</a:t>
            </a:r>
            <a:endParaRPr lang="en-US" sz="4000" u="sng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79" y="2426688"/>
            <a:ext cx="10058400" cy="334133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Course to Course comparability</a:t>
            </a:r>
          </a:p>
          <a:p>
            <a:r>
              <a:rPr lang="en-US" sz="3600" dirty="0" smtClean="0"/>
              <a:t>Regional reciprocity</a:t>
            </a:r>
          </a:p>
          <a:p>
            <a:r>
              <a:rPr lang="en-US" sz="3600" dirty="0" smtClean="0"/>
              <a:t>Honoring courses in other CCC GE patterns</a:t>
            </a:r>
          </a:p>
          <a:p>
            <a:r>
              <a:rPr lang="en-US" sz="3600" dirty="0" smtClean="0"/>
              <a:t>AP (CCC GE AP)/CLEP/IB</a:t>
            </a:r>
          </a:p>
          <a:p>
            <a:r>
              <a:rPr lang="en-US" sz="3600" dirty="0" smtClean="0"/>
              <a:t>C-ID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4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8" y="325383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GE Reciprocity- </a:t>
            </a:r>
            <a: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Applied (cont.)</a:t>
            </a:r>
            <a:b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</a:br>
            <a:r>
              <a:rPr lang="en-US" sz="4000" u="sng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IGETC &amp; CSU GE transfer patterns</a:t>
            </a:r>
            <a:endParaRPr lang="en-US" sz="4000" u="sng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916" y="2195534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Course to course comparability (not for CCC, but for private or out of state)</a:t>
            </a:r>
          </a:p>
          <a:p>
            <a:r>
              <a:rPr lang="en-US" sz="3600" dirty="0" smtClean="0"/>
              <a:t>CCC reciprocity established by UC &amp; CSU</a:t>
            </a:r>
          </a:p>
          <a:p>
            <a:r>
              <a:rPr lang="en-US" sz="3600" dirty="0" smtClean="0"/>
              <a:t>AP/CLEP/IB for CSU GE</a:t>
            </a:r>
          </a:p>
          <a:p>
            <a:r>
              <a:rPr lang="en-US" sz="3600" dirty="0" smtClean="0"/>
              <a:t>AP/IB for IGETC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751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55" y="163077"/>
            <a:ext cx="9521057" cy="66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2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66184"/>
            <a:ext cx="9697300" cy="59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8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6" y="395256"/>
            <a:ext cx="10355980" cy="59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9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1806</TotalTime>
  <Words>190</Words>
  <Application>Microsoft Office PowerPoint</Application>
  <PresentationFormat>Widescreen</PresentationFormat>
  <Paragraphs>46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Berlin Sans FB</vt:lpstr>
      <vt:lpstr>Berlin Sans FB Demi</vt:lpstr>
      <vt:lpstr>Calibri</vt:lpstr>
      <vt:lpstr>Trebuchet MS</vt:lpstr>
      <vt:lpstr>Wingdings 3</vt:lpstr>
      <vt:lpstr>Facet</vt:lpstr>
      <vt:lpstr>COURSE SUBSTITUTION &amp; RECIPROCITY-  LOCAL DEGREES AND CERTIFICATES, GENERAL EDUCATION AND ADTS</vt:lpstr>
      <vt:lpstr>PowerPoint Presentation</vt:lpstr>
      <vt:lpstr>Overview</vt:lpstr>
      <vt:lpstr>Reciprocity</vt:lpstr>
      <vt:lpstr>GE Reciprocity- applied local general education pattern</vt:lpstr>
      <vt:lpstr>GE Reciprocity- Applied (cont.) IGETC &amp; CSU GE transfer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5 §55063</vt:lpstr>
      <vt:lpstr>Examples from Los Angeles Community Colleges &amp; Santa Monica College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SUBSTITUTION AND RECIPROCITY-  LOCAL DEGREEES AND CERTIFICATES, GENERAL EDCUATION AND ADTS</dc:title>
  <dc:creator>Aimee Tran</dc:creator>
  <cp:lastModifiedBy>Aimee Tran</cp:lastModifiedBy>
  <cp:revision>13</cp:revision>
  <dcterms:created xsi:type="dcterms:W3CDTF">2018-07-02T02:41:48Z</dcterms:created>
  <dcterms:modified xsi:type="dcterms:W3CDTF">2018-09-04T22:23:03Z</dcterms:modified>
</cp:coreProperties>
</file>