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 id="2147483674"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12192000" cy="6858000"/>
  <p:notesSz cx="6858000" cy="9144000"/>
  <p:embeddedFontLst>
    <p:embeddedFont>
      <p:font typeface="Calibri" panose="020F0502020204030204" pitchFamily="34" charset="0"/>
      <p:regular r:id="rId32"/>
      <p:bold r:id="rId33"/>
      <p:italic r:id="rId34"/>
      <p:boldItalic r:id="rId35"/>
    </p:embeddedFont>
    <p:embeddedFont>
      <p:font typeface="Helvetica Neue" panose="020B060402020202020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24">
          <p15:clr>
            <a:srgbClr val="A4A3A4"/>
          </p15:clr>
        </p15:guide>
        <p15:guide id="2" pos="6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9FFE617-A420-41B1-9B30-4115C7FBFB92}">
  <a:tblStyle styleId="{39FFE617-A420-41B1-9B30-4115C7FBFB92}"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151" autoAdjust="0"/>
  </p:normalViewPr>
  <p:slideViewPr>
    <p:cSldViewPr snapToGrid="0">
      <p:cViewPr varScale="1">
        <p:scale>
          <a:sx n="87" d="100"/>
          <a:sy n="87" d="100"/>
        </p:scale>
        <p:origin x="822" y="84"/>
      </p:cViewPr>
      <p:guideLst>
        <p:guide orient="horz" pos="624"/>
        <p:guide pos="6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docs.google.com/document/d/15eVk6ujFRoHDk3iu559rjOcm_psX8xwvmfF2lAcwr6c/edit?usp=sharing"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docs.google.com/document/d/1k5rKrJSAbX2uKCoxlksAH6IbXVvrtNIMMTt537rRKB0/edit?usp=sharing"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docs.google.com/document/d/1cwHsRuqDROu1dShyO76HcEJeG8RGQ11CM07LDEuhiE4/edit?usp=sharing"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e1641b400c_6_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Chantee</a:t>
            </a:r>
            <a:endParaRPr dirty="0"/>
          </a:p>
        </p:txBody>
      </p:sp>
      <p:sp>
        <p:nvSpPr>
          <p:cNvPr id="114" name="Google Shape;114;ge1641b400c_6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1641b400c_3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e1641b400c_3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Chantee</a:t>
            </a:r>
            <a:endParaRPr/>
          </a:p>
        </p:txBody>
      </p:sp>
      <p:sp>
        <p:nvSpPr>
          <p:cNvPr id="203" name="Google Shape;203;ge1641b400c_3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e1846f758b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e1846f758b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Chantee</a:t>
            </a:r>
            <a:endParaRPr/>
          </a:p>
        </p:txBody>
      </p:sp>
      <p:sp>
        <p:nvSpPr>
          <p:cNvPr id="213" name="Google Shape;213;ge1846f758b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e1846f758b_1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e1846f758b_1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Chantee</a:t>
            </a:r>
            <a:endParaRPr/>
          </a:p>
        </p:txBody>
      </p:sp>
      <p:sp>
        <p:nvSpPr>
          <p:cNvPr id="222" name="Google Shape;222;ge1846f758b_1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e1641b400c_5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e1641b400c_5_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Chantee</a:t>
            </a:r>
            <a:endParaRPr dirty="0"/>
          </a:p>
        </p:txBody>
      </p:sp>
      <p:sp>
        <p:nvSpPr>
          <p:cNvPr id="233" name="Google Shape;233;ge1641b400c_5_3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e1641b400c_5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e1641b400c_5_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Chantee</a:t>
            </a:r>
            <a:endParaRPr dirty="0"/>
          </a:p>
        </p:txBody>
      </p:sp>
      <p:sp>
        <p:nvSpPr>
          <p:cNvPr id="242" name="Google Shape;242;ge1641b400c_5_4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e1846f758b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e1846f758b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Ben and Candace</a:t>
            </a:r>
            <a:endParaRPr dirty="0"/>
          </a:p>
        </p:txBody>
      </p:sp>
      <p:sp>
        <p:nvSpPr>
          <p:cNvPr id="250" name="Google Shape;250;ge1846f758b_0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3:notes"/>
          <p:cNvSpPr txBox="1">
            <a:spLocks noGrp="1"/>
          </p:cNvSpPr>
          <p:nvPr>
            <p:ph type="body" idx="1"/>
          </p:nvPr>
        </p:nvSpPr>
        <p:spPr>
          <a:xfrm>
            <a:off x="701025" y="4415775"/>
            <a:ext cx="5608200" cy="418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Ben and Candace</a:t>
            </a:r>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14:notes"/>
          <p:cNvSpPr txBox="1">
            <a:spLocks noGrp="1"/>
          </p:cNvSpPr>
          <p:nvPr>
            <p:ph type="body" idx="1"/>
          </p:nvPr>
        </p:nvSpPr>
        <p:spPr>
          <a:xfrm>
            <a:off x="701025" y="4415775"/>
            <a:ext cx="5608200" cy="418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t>Ben and Candace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10:notes"/>
          <p:cNvSpPr txBox="1">
            <a:spLocks noGrp="1"/>
          </p:cNvSpPr>
          <p:nvPr>
            <p:ph type="body" idx="1"/>
          </p:nvPr>
        </p:nvSpPr>
        <p:spPr>
          <a:xfrm>
            <a:off x="685785" y="4343385"/>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Ben and Candace</a:t>
            </a:r>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e1641b400c_5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e1641b400c_5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Ben and Candace</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Link to Google doc:</a:t>
            </a:r>
            <a:endParaRPr dirty="0"/>
          </a:p>
          <a:p>
            <a:pPr marL="0" lvl="0" indent="0" algn="l" rtl="0">
              <a:spcBef>
                <a:spcPts val="0"/>
              </a:spcBef>
              <a:spcAft>
                <a:spcPts val="0"/>
              </a:spcAft>
              <a:buNone/>
            </a:pPr>
            <a:r>
              <a:rPr lang="en-US" u="sng" dirty="0">
                <a:solidFill>
                  <a:schemeClr val="hlink"/>
                </a:solidFill>
                <a:hlinkClick r:id="rId3"/>
              </a:rPr>
              <a:t>https://docs.google.com/document/d/15eVk6ujFRoHDk3iu559rjOcm_psX8xwvmfF2lAcwr6c/edit?usp=sharing</a:t>
            </a:r>
            <a:endParaRPr dirty="0"/>
          </a:p>
          <a:p>
            <a:pPr marL="0" lvl="0" indent="0" algn="l" rtl="0">
              <a:spcBef>
                <a:spcPts val="0"/>
              </a:spcBef>
              <a:spcAft>
                <a:spcPts val="0"/>
              </a:spcAft>
              <a:buNone/>
            </a:pPr>
            <a:endParaRPr dirty="0"/>
          </a:p>
        </p:txBody>
      </p:sp>
      <p:sp>
        <p:nvSpPr>
          <p:cNvPr id="280" name="Google Shape;280;ge1641b400c_5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dc646eded_2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dc646eded_2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Chantee</a:t>
            </a:r>
            <a:endParaRPr dirty="0"/>
          </a:p>
        </p:txBody>
      </p:sp>
      <p:sp>
        <p:nvSpPr>
          <p:cNvPr id="120" name="Google Shape;120;gcdc646eded_2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e1846f758b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e1846f758b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Ben and Candace</a:t>
            </a:r>
          </a:p>
          <a:p>
            <a:pPr marL="0" lvl="0" indent="0" algn="l" rtl="0">
              <a:spcBef>
                <a:spcPts val="0"/>
              </a:spcBef>
              <a:spcAft>
                <a:spcPts val="0"/>
              </a:spcAft>
              <a:buNone/>
            </a:pPr>
            <a:endParaRPr dirty="0"/>
          </a:p>
        </p:txBody>
      </p:sp>
      <p:sp>
        <p:nvSpPr>
          <p:cNvPr id="287" name="Google Shape;287;ge1846f758b_0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e1641b400c_7_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ge1641b400c_7_4:notes"/>
          <p:cNvSpPr txBox="1">
            <a:spLocks noGrp="1"/>
          </p:cNvSpPr>
          <p:nvPr>
            <p:ph type="body" idx="1"/>
          </p:nvPr>
        </p:nvSpPr>
        <p:spPr>
          <a:xfrm>
            <a:off x="701025" y="4415775"/>
            <a:ext cx="5608200" cy="418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t>Ben and Candace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c54f4298a8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c54f4298a8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Ben and Candace</a:t>
            </a:r>
          </a:p>
        </p:txBody>
      </p:sp>
      <p:sp>
        <p:nvSpPr>
          <p:cNvPr id="302" name="Google Shape;302;gc54f4298a8_0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b92a14cd6b_0_6:notes"/>
          <p:cNvSpPr txBox="1">
            <a:spLocks noGrp="1"/>
          </p:cNvSpPr>
          <p:nvPr>
            <p:ph type="body" idx="1"/>
          </p:nvPr>
        </p:nvSpPr>
        <p:spPr>
          <a:xfrm>
            <a:off x="685785" y="4343385"/>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600" dirty="0"/>
              <a:t>Ben and Candace</a:t>
            </a:r>
          </a:p>
        </p:txBody>
      </p:sp>
      <p:sp>
        <p:nvSpPr>
          <p:cNvPr id="311" name="Google Shape;311;gb92a14cd6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e1641b400c_5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e1641b400c_5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Ben and Candace</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Link to Google doc:</a:t>
            </a:r>
            <a:endParaRPr dirty="0"/>
          </a:p>
          <a:p>
            <a:pPr marL="0" lvl="0" indent="0" algn="l" rtl="0">
              <a:spcBef>
                <a:spcPts val="0"/>
              </a:spcBef>
              <a:spcAft>
                <a:spcPts val="0"/>
              </a:spcAft>
              <a:buNone/>
            </a:pPr>
            <a:r>
              <a:rPr lang="en-US" u="sng" dirty="0">
                <a:solidFill>
                  <a:schemeClr val="hlink"/>
                </a:solidFill>
                <a:hlinkClick r:id="rId3"/>
              </a:rPr>
              <a:t>https://docs.google.com/document/d/1k5rKrJSAbX2uKCoxlksAH6IbXVvrtNIMMTt537rRKB0/edit?usp=sharing</a:t>
            </a:r>
            <a:endParaRPr dirty="0"/>
          </a:p>
          <a:p>
            <a:pPr marL="0" lvl="0" indent="0" algn="l" rtl="0">
              <a:spcBef>
                <a:spcPts val="0"/>
              </a:spcBef>
              <a:spcAft>
                <a:spcPts val="0"/>
              </a:spcAft>
              <a:buNone/>
            </a:pPr>
            <a:endParaRPr dirty="0"/>
          </a:p>
        </p:txBody>
      </p:sp>
      <p:sp>
        <p:nvSpPr>
          <p:cNvPr id="324" name="Google Shape;324;ge1641b400c_5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e1641b400c_5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e1641b400c_5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Ben and Candace</a:t>
            </a:r>
            <a:endParaRPr dirty="0"/>
          </a:p>
        </p:txBody>
      </p:sp>
      <p:sp>
        <p:nvSpPr>
          <p:cNvPr id="331" name="Google Shape;331;ge1641b400c_5_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e1641b400c_5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e1641b400c_5_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Ben and Candace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Link to Google doc:</a:t>
            </a:r>
            <a:endParaRPr dirty="0"/>
          </a:p>
          <a:p>
            <a:pPr marL="0" lvl="0" indent="0" algn="l" rtl="0">
              <a:spcBef>
                <a:spcPts val="0"/>
              </a:spcBef>
              <a:spcAft>
                <a:spcPts val="0"/>
              </a:spcAft>
              <a:buNone/>
            </a:pPr>
            <a:r>
              <a:rPr lang="en-US" u="sng" dirty="0">
                <a:solidFill>
                  <a:schemeClr val="hlink"/>
                </a:solidFill>
                <a:hlinkClick r:id="rId3"/>
              </a:rPr>
              <a:t>https://docs.google.com/document/d/1cwHsRuqDROu1dShyO76HcEJeG8RGQ11CM07LDEuhiE4/edit?usp=sharing</a:t>
            </a:r>
            <a:endParaRPr dirty="0"/>
          </a:p>
          <a:p>
            <a:pPr marL="0" lvl="0" indent="0" algn="l" rtl="0">
              <a:spcBef>
                <a:spcPts val="0"/>
              </a:spcBef>
              <a:spcAft>
                <a:spcPts val="0"/>
              </a:spcAft>
              <a:buNone/>
            </a:pPr>
            <a:endParaRPr dirty="0"/>
          </a:p>
        </p:txBody>
      </p:sp>
      <p:sp>
        <p:nvSpPr>
          <p:cNvPr id="338" name="Google Shape;338;ge1641b400c_5_2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e1846f758b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e1846f758b_0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Chantee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Suggestion: CPL is a prime opportunity to align with the state’s higher education systems, as called for by the Governor’s Recovery with Equity Task Force: to focus on students of color, especially those adults without postsecondary credentials. CPL is a proven strategy to help increase attainment and economic mobility for these students.</a:t>
            </a:r>
            <a:endParaRPr dirty="0"/>
          </a:p>
        </p:txBody>
      </p:sp>
      <p:sp>
        <p:nvSpPr>
          <p:cNvPr id="345" name="Google Shape;345;ge1846f758b_0_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bf3f49c077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bf3f49c077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Chantee</a:t>
            </a:r>
            <a:endParaRPr dirty="0"/>
          </a:p>
        </p:txBody>
      </p:sp>
      <p:sp>
        <p:nvSpPr>
          <p:cNvPr id="352" name="Google Shape;352;gbf3f49c077_0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cdc646ede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cdc646eded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Chantee</a:t>
            </a:r>
            <a:endParaRPr dirty="0"/>
          </a:p>
        </p:txBody>
      </p:sp>
      <p:sp>
        <p:nvSpPr>
          <p:cNvPr id="138" name="Google Shape;138;gcdc646eded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e1846f758b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e1846f758b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Chantee</a:t>
            </a:r>
            <a:endParaRPr dirty="0"/>
          </a:p>
        </p:txBody>
      </p:sp>
      <p:sp>
        <p:nvSpPr>
          <p:cNvPr id="146" name="Google Shape;146;ge1846f758b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2:notes"/>
          <p:cNvSpPr txBox="1">
            <a:spLocks noGrp="1"/>
          </p:cNvSpPr>
          <p:nvPr>
            <p:ph type="body" idx="1"/>
          </p:nvPr>
        </p:nvSpPr>
        <p:spPr>
          <a:xfrm>
            <a:off x="685785" y="4343385"/>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Jodi</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d380280e9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d380280e97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Jodi</a:t>
            </a:r>
            <a:endParaRPr dirty="0"/>
          </a:p>
        </p:txBody>
      </p:sp>
      <p:sp>
        <p:nvSpPr>
          <p:cNvPr id="163" name="Google Shape;163;gd380280e97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b7c5efd5e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b7c5efd5e7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Jodi</a:t>
            </a:r>
            <a:endParaRPr dirty="0"/>
          </a:p>
        </p:txBody>
      </p:sp>
      <p:sp>
        <p:nvSpPr>
          <p:cNvPr id="172" name="Google Shape;172;gb7c5efd5e7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e1641b400c_7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e1641b400c_7_6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Jodi</a:t>
            </a:r>
            <a:endParaRPr dirty="0"/>
          </a:p>
        </p:txBody>
      </p:sp>
      <p:sp>
        <p:nvSpPr>
          <p:cNvPr id="183" name="Google Shape;183;ge1641b400c_7_6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d380280e97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d380280e97_0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Chantee</a:t>
            </a:r>
            <a:endParaRPr dirty="0"/>
          </a:p>
        </p:txBody>
      </p:sp>
      <p:sp>
        <p:nvSpPr>
          <p:cNvPr id="196" name="Google Shape;196;gd380280e97_0_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
        <p:cNvGrpSpPr/>
        <p:nvPr/>
      </p:nvGrpSpPr>
      <p:grpSpPr>
        <a:xfrm>
          <a:off x="0" y="0"/>
          <a:ext cx="0" cy="0"/>
          <a:chOff x="0" y="0"/>
          <a:chExt cx="0" cy="0"/>
        </a:xfrm>
      </p:grpSpPr>
      <p:sp>
        <p:nvSpPr>
          <p:cNvPr id="14" name="Google Shape;14;p2"/>
          <p:cNvSpPr txBox="1">
            <a:spLocks noGrp="1"/>
          </p:cNvSpPr>
          <p:nvPr>
            <p:ph type="title"/>
          </p:nvPr>
        </p:nvSpPr>
        <p:spPr>
          <a:xfrm>
            <a:off x="255300" y="226800"/>
            <a:ext cx="11574900" cy="730800"/>
          </a:xfrm>
          <a:prstGeom prst="rect">
            <a:avLst/>
          </a:prstGeom>
          <a:noFill/>
          <a:ln>
            <a:noFill/>
          </a:ln>
          <a:effectLst>
            <a:outerShdw blurRad="57150" dist="19050" dir="5400000" algn="bl" rotWithShape="0">
              <a:srgbClr val="000000">
                <a:alpha val="49411"/>
              </a:srgbClr>
            </a:outerShdw>
          </a:effectLst>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5" name="Google Shape;15;p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2100"/>
              </a:spcBef>
              <a:spcAft>
                <a:spcPts val="0"/>
              </a:spcAft>
              <a:buClr>
                <a:schemeClr val="dk1"/>
              </a:buClr>
              <a:buSzPts val="1800"/>
              <a:buChar char="○"/>
              <a:defRPr/>
            </a:lvl2pPr>
            <a:lvl3pPr marL="1371600" lvl="2" indent="-342900" algn="l">
              <a:lnSpc>
                <a:spcPct val="90000"/>
              </a:lnSpc>
              <a:spcBef>
                <a:spcPts val="2100"/>
              </a:spcBef>
              <a:spcAft>
                <a:spcPts val="0"/>
              </a:spcAft>
              <a:buClr>
                <a:schemeClr val="dk1"/>
              </a:buClr>
              <a:buSzPts val="1800"/>
              <a:buChar char="■"/>
              <a:defRPr/>
            </a:lvl3pPr>
            <a:lvl4pPr marL="1828800" lvl="3" indent="-342900" algn="l">
              <a:lnSpc>
                <a:spcPct val="90000"/>
              </a:lnSpc>
              <a:spcBef>
                <a:spcPts val="2100"/>
              </a:spcBef>
              <a:spcAft>
                <a:spcPts val="0"/>
              </a:spcAft>
              <a:buClr>
                <a:schemeClr val="dk1"/>
              </a:buClr>
              <a:buSzPts val="1800"/>
              <a:buChar char="●"/>
              <a:defRPr/>
            </a:lvl4pPr>
            <a:lvl5pPr marL="2286000" lvl="4" indent="-342900" algn="l">
              <a:lnSpc>
                <a:spcPct val="9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2100"/>
              </a:spcAft>
              <a:buClr>
                <a:schemeClr val="dk1"/>
              </a:buClr>
              <a:buSzPts val="1800"/>
              <a:buChar char="■"/>
              <a:defRPr/>
            </a:lvl9pPr>
          </a:lstStyle>
          <a:p>
            <a:endParaRPr/>
          </a:p>
        </p:txBody>
      </p:sp>
      <p:sp>
        <p:nvSpPr>
          <p:cNvPr id="16" name="Google Shape;16;p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7" name="Google Shape;17;p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8" name="Google Shape;18;p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7"/>
        <p:cNvGrpSpPr/>
        <p:nvPr/>
      </p:nvGrpSpPr>
      <p:grpSpPr>
        <a:xfrm>
          <a:off x="0" y="0"/>
          <a:ext cx="0" cy="0"/>
          <a:chOff x="0" y="0"/>
          <a:chExt cx="0" cy="0"/>
        </a:xfrm>
      </p:grpSpPr>
      <p:sp>
        <p:nvSpPr>
          <p:cNvPr id="48" name="Google Shape;48;p11"/>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 name="Google Shape;49;p11"/>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0" name="Google Shape;50;p11"/>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1" name="Google Shape;51;p11"/>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2" name="Google Shape;52;p1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3"/>
        <p:cNvGrpSpPr/>
        <p:nvPr/>
      </p:nvGrpSpPr>
      <p:grpSpPr>
        <a:xfrm>
          <a:off x="0" y="0"/>
          <a:ext cx="0" cy="0"/>
          <a:chOff x="0" y="0"/>
          <a:chExt cx="0" cy="0"/>
        </a:xfrm>
      </p:grpSpPr>
      <p:sp>
        <p:nvSpPr>
          <p:cNvPr id="54" name="Google Shape;54;p12"/>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5" name="Google Shape;55;p1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6"/>
        <p:cNvGrpSpPr/>
        <p:nvPr/>
      </p:nvGrpSpPr>
      <p:grpSpPr>
        <a:xfrm>
          <a:off x="0" y="0"/>
          <a:ext cx="0" cy="0"/>
          <a:chOff x="0" y="0"/>
          <a:chExt cx="0" cy="0"/>
        </a:xfrm>
      </p:grpSpPr>
      <p:sp>
        <p:nvSpPr>
          <p:cNvPr id="57" name="Google Shape;57;p13"/>
          <p:cNvSpPr txBox="1">
            <a:spLocks noGrp="1"/>
          </p:cNvSpPr>
          <p:nvPr>
            <p:ph type="title"/>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endParaRPr/>
          </a:p>
        </p:txBody>
      </p:sp>
      <p:sp>
        <p:nvSpPr>
          <p:cNvPr id="58" name="Google Shape;58;p1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59" name="Google Shape;59;p1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959005" y="4683512"/>
            <a:ext cx="10432200" cy="1736700"/>
          </a:xfrm>
          <a:prstGeom prst="rect">
            <a:avLst/>
          </a:prstGeom>
          <a:noFill/>
          <a:ln>
            <a:noFill/>
          </a:ln>
        </p:spPr>
        <p:txBody>
          <a:bodyPr spcFirstLastPara="1" wrap="square" lIns="91425" tIns="45700" rIns="91425" bIns="45700" anchor="t" anchorCtr="0">
            <a:normAutofit/>
          </a:bodyPr>
          <a:lstStyle>
            <a:lvl1pPr lvl="0" algn="ctr" rtl="0">
              <a:lnSpc>
                <a:spcPct val="100000"/>
              </a:lnSpc>
              <a:spcBef>
                <a:spcPts val="0"/>
              </a:spcBef>
              <a:spcAft>
                <a:spcPts val="0"/>
              </a:spcAft>
              <a:buSzPts val="3700"/>
              <a:buNone/>
              <a:defRPr sz="4400">
                <a:solidFill>
                  <a:schemeClr val="lt2"/>
                </a:solidFill>
              </a:defRPr>
            </a:lvl1pPr>
            <a:lvl2pPr lvl="1" algn="l" rtl="0">
              <a:lnSpc>
                <a:spcPct val="90000"/>
              </a:lnSpc>
              <a:spcBef>
                <a:spcPts val="0"/>
              </a:spcBef>
              <a:spcAft>
                <a:spcPts val="0"/>
              </a:spcAft>
              <a:buSzPts val="3700"/>
              <a:buNone/>
              <a:defRPr/>
            </a:lvl2pPr>
            <a:lvl3pPr lvl="2" algn="l" rtl="0">
              <a:lnSpc>
                <a:spcPct val="90000"/>
              </a:lnSpc>
              <a:spcBef>
                <a:spcPts val="0"/>
              </a:spcBef>
              <a:spcAft>
                <a:spcPts val="0"/>
              </a:spcAft>
              <a:buSzPts val="3700"/>
              <a:buNone/>
              <a:defRPr/>
            </a:lvl3pPr>
            <a:lvl4pPr lvl="3" algn="l" rtl="0">
              <a:lnSpc>
                <a:spcPct val="90000"/>
              </a:lnSpc>
              <a:spcBef>
                <a:spcPts val="0"/>
              </a:spcBef>
              <a:spcAft>
                <a:spcPts val="0"/>
              </a:spcAft>
              <a:buSzPts val="3700"/>
              <a:buNone/>
              <a:defRPr/>
            </a:lvl4pPr>
            <a:lvl5pPr lvl="4" algn="l" rtl="0">
              <a:lnSpc>
                <a:spcPct val="90000"/>
              </a:lnSpc>
              <a:spcBef>
                <a:spcPts val="0"/>
              </a:spcBef>
              <a:spcAft>
                <a:spcPts val="0"/>
              </a:spcAft>
              <a:buSzPts val="3700"/>
              <a:buNone/>
              <a:defRPr/>
            </a:lvl5pPr>
            <a:lvl6pPr lvl="5" algn="l" rtl="0">
              <a:lnSpc>
                <a:spcPct val="90000"/>
              </a:lnSpc>
              <a:spcBef>
                <a:spcPts val="0"/>
              </a:spcBef>
              <a:spcAft>
                <a:spcPts val="0"/>
              </a:spcAft>
              <a:buSzPts val="3700"/>
              <a:buNone/>
              <a:defRPr/>
            </a:lvl6pPr>
            <a:lvl7pPr lvl="6" algn="l" rtl="0">
              <a:lnSpc>
                <a:spcPct val="90000"/>
              </a:lnSpc>
              <a:spcBef>
                <a:spcPts val="0"/>
              </a:spcBef>
              <a:spcAft>
                <a:spcPts val="0"/>
              </a:spcAft>
              <a:buSzPts val="3700"/>
              <a:buNone/>
              <a:defRPr/>
            </a:lvl7pPr>
            <a:lvl8pPr lvl="7" algn="l" rtl="0">
              <a:lnSpc>
                <a:spcPct val="90000"/>
              </a:lnSpc>
              <a:spcBef>
                <a:spcPts val="0"/>
              </a:spcBef>
              <a:spcAft>
                <a:spcPts val="0"/>
              </a:spcAft>
              <a:buSzPts val="3700"/>
              <a:buNone/>
              <a:defRPr/>
            </a:lvl8pPr>
            <a:lvl9pPr lvl="8" algn="l" rtl="0">
              <a:lnSpc>
                <a:spcPct val="90000"/>
              </a:lnSpc>
              <a:spcBef>
                <a:spcPts val="0"/>
              </a:spcBef>
              <a:spcAft>
                <a:spcPts val="0"/>
              </a:spcAft>
              <a:buSzPts val="37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6"/>
        <p:cNvGrpSpPr/>
        <p:nvPr/>
      </p:nvGrpSpPr>
      <p:grpSpPr>
        <a:xfrm>
          <a:off x="0" y="0"/>
          <a:ext cx="0" cy="0"/>
          <a:chOff x="0" y="0"/>
          <a:chExt cx="0" cy="0"/>
        </a:xfrm>
      </p:grpSpPr>
      <p:sp>
        <p:nvSpPr>
          <p:cNvPr id="67" name="Google Shape;67;p16"/>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6900"/>
              <a:buNone/>
              <a:defRPr sz="6900"/>
            </a:lvl1pPr>
            <a:lvl2pPr lvl="1" algn="ctr" rtl="0">
              <a:spcBef>
                <a:spcPts val="0"/>
              </a:spcBef>
              <a:spcAft>
                <a:spcPts val="0"/>
              </a:spcAft>
              <a:buSzPts val="6900"/>
              <a:buNone/>
              <a:defRPr sz="6900"/>
            </a:lvl2pPr>
            <a:lvl3pPr lvl="2" algn="ctr" rtl="0">
              <a:spcBef>
                <a:spcPts val="0"/>
              </a:spcBef>
              <a:spcAft>
                <a:spcPts val="0"/>
              </a:spcAft>
              <a:buSzPts val="6900"/>
              <a:buNone/>
              <a:defRPr sz="6900"/>
            </a:lvl3pPr>
            <a:lvl4pPr lvl="3" algn="ctr" rtl="0">
              <a:spcBef>
                <a:spcPts val="0"/>
              </a:spcBef>
              <a:spcAft>
                <a:spcPts val="0"/>
              </a:spcAft>
              <a:buSzPts val="6900"/>
              <a:buNone/>
              <a:defRPr sz="6900"/>
            </a:lvl4pPr>
            <a:lvl5pPr lvl="4" algn="ctr" rtl="0">
              <a:spcBef>
                <a:spcPts val="0"/>
              </a:spcBef>
              <a:spcAft>
                <a:spcPts val="0"/>
              </a:spcAft>
              <a:buSzPts val="6900"/>
              <a:buNone/>
              <a:defRPr sz="6900"/>
            </a:lvl5pPr>
            <a:lvl6pPr lvl="5" algn="ctr" rtl="0">
              <a:spcBef>
                <a:spcPts val="0"/>
              </a:spcBef>
              <a:spcAft>
                <a:spcPts val="0"/>
              </a:spcAft>
              <a:buSzPts val="6900"/>
              <a:buNone/>
              <a:defRPr sz="6900"/>
            </a:lvl6pPr>
            <a:lvl7pPr lvl="6" algn="ctr" rtl="0">
              <a:spcBef>
                <a:spcPts val="0"/>
              </a:spcBef>
              <a:spcAft>
                <a:spcPts val="0"/>
              </a:spcAft>
              <a:buSzPts val="6900"/>
              <a:buNone/>
              <a:defRPr sz="6900"/>
            </a:lvl7pPr>
            <a:lvl8pPr lvl="7" algn="ctr" rtl="0">
              <a:spcBef>
                <a:spcPts val="0"/>
              </a:spcBef>
              <a:spcAft>
                <a:spcPts val="0"/>
              </a:spcAft>
              <a:buSzPts val="6900"/>
              <a:buNone/>
              <a:defRPr sz="6900"/>
            </a:lvl8pPr>
            <a:lvl9pPr lvl="8" algn="ctr" rtl="0">
              <a:spcBef>
                <a:spcPts val="0"/>
              </a:spcBef>
              <a:spcAft>
                <a:spcPts val="0"/>
              </a:spcAft>
              <a:buSzPts val="6900"/>
              <a:buNone/>
              <a:defRPr sz="6900"/>
            </a:lvl9pPr>
          </a:lstStyle>
          <a:p>
            <a:endParaRPr/>
          </a:p>
        </p:txBody>
      </p:sp>
      <p:sp>
        <p:nvSpPr>
          <p:cNvPr id="68" name="Google Shape;68;p16"/>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SzPts val="3700"/>
              <a:buNone/>
              <a:defRPr sz="3700"/>
            </a:lvl1pPr>
            <a:lvl2pPr lvl="1" algn="ctr" rtl="0">
              <a:lnSpc>
                <a:spcPct val="100000"/>
              </a:lnSpc>
              <a:spcBef>
                <a:spcPts val="0"/>
              </a:spcBef>
              <a:spcAft>
                <a:spcPts val="0"/>
              </a:spcAft>
              <a:buSzPts val="3700"/>
              <a:buNone/>
              <a:defRPr sz="3700"/>
            </a:lvl2pPr>
            <a:lvl3pPr lvl="2" algn="ctr" rtl="0">
              <a:lnSpc>
                <a:spcPct val="100000"/>
              </a:lnSpc>
              <a:spcBef>
                <a:spcPts val="0"/>
              </a:spcBef>
              <a:spcAft>
                <a:spcPts val="0"/>
              </a:spcAft>
              <a:buSzPts val="3700"/>
              <a:buNone/>
              <a:defRPr sz="3700"/>
            </a:lvl3pPr>
            <a:lvl4pPr lvl="3" algn="ctr" rtl="0">
              <a:lnSpc>
                <a:spcPct val="100000"/>
              </a:lnSpc>
              <a:spcBef>
                <a:spcPts val="0"/>
              </a:spcBef>
              <a:spcAft>
                <a:spcPts val="0"/>
              </a:spcAft>
              <a:buSzPts val="3700"/>
              <a:buNone/>
              <a:defRPr sz="3700"/>
            </a:lvl4pPr>
            <a:lvl5pPr lvl="4" algn="ctr" rtl="0">
              <a:lnSpc>
                <a:spcPct val="100000"/>
              </a:lnSpc>
              <a:spcBef>
                <a:spcPts val="0"/>
              </a:spcBef>
              <a:spcAft>
                <a:spcPts val="0"/>
              </a:spcAft>
              <a:buSzPts val="3700"/>
              <a:buNone/>
              <a:defRPr sz="3700"/>
            </a:lvl5pPr>
            <a:lvl6pPr lvl="5" algn="ctr" rtl="0">
              <a:lnSpc>
                <a:spcPct val="100000"/>
              </a:lnSpc>
              <a:spcBef>
                <a:spcPts val="0"/>
              </a:spcBef>
              <a:spcAft>
                <a:spcPts val="0"/>
              </a:spcAft>
              <a:buSzPts val="3700"/>
              <a:buNone/>
              <a:defRPr sz="3700"/>
            </a:lvl6pPr>
            <a:lvl7pPr lvl="6" algn="ctr" rtl="0">
              <a:lnSpc>
                <a:spcPct val="100000"/>
              </a:lnSpc>
              <a:spcBef>
                <a:spcPts val="0"/>
              </a:spcBef>
              <a:spcAft>
                <a:spcPts val="0"/>
              </a:spcAft>
              <a:buSzPts val="3700"/>
              <a:buNone/>
              <a:defRPr sz="3700"/>
            </a:lvl7pPr>
            <a:lvl8pPr lvl="7" algn="ctr" rtl="0">
              <a:lnSpc>
                <a:spcPct val="100000"/>
              </a:lnSpc>
              <a:spcBef>
                <a:spcPts val="0"/>
              </a:spcBef>
              <a:spcAft>
                <a:spcPts val="0"/>
              </a:spcAft>
              <a:buSzPts val="3700"/>
              <a:buNone/>
              <a:defRPr sz="3700"/>
            </a:lvl8pPr>
            <a:lvl9pPr lvl="8" algn="ctr" rtl="0">
              <a:lnSpc>
                <a:spcPct val="100000"/>
              </a:lnSpc>
              <a:spcBef>
                <a:spcPts val="0"/>
              </a:spcBef>
              <a:spcAft>
                <a:spcPts val="0"/>
              </a:spcAft>
              <a:buSzPts val="3700"/>
              <a:buNone/>
              <a:defRPr sz="3700"/>
            </a:lvl9pPr>
          </a:lstStyle>
          <a:p>
            <a:endParaRPr/>
          </a:p>
        </p:txBody>
      </p:sp>
      <p:sp>
        <p:nvSpPr>
          <p:cNvPr id="69" name="Google Shape;69;p1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0"/>
        <p:cNvGrpSpPr/>
        <p:nvPr/>
      </p:nvGrpSpPr>
      <p:grpSpPr>
        <a:xfrm>
          <a:off x="0" y="0"/>
          <a:ext cx="0" cy="0"/>
          <a:chOff x="0" y="0"/>
          <a:chExt cx="0" cy="0"/>
        </a:xfrm>
      </p:grpSpPr>
      <p:sp>
        <p:nvSpPr>
          <p:cNvPr id="71" name="Google Shape;71;p17"/>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72" name="Google Shape;72;p1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3"/>
        <p:cNvGrpSpPr/>
        <p:nvPr/>
      </p:nvGrpSpPr>
      <p:grpSpPr>
        <a:xfrm>
          <a:off x="0" y="0"/>
          <a:ext cx="0" cy="0"/>
          <a:chOff x="0" y="0"/>
          <a:chExt cx="0" cy="0"/>
        </a:xfrm>
      </p:grpSpPr>
      <p:sp>
        <p:nvSpPr>
          <p:cNvPr id="74" name="Google Shape;74;p18"/>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75" name="Google Shape;75;p18"/>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Autofit/>
          </a:bodyPr>
          <a:lstStyle>
            <a:lvl1pPr marL="457200" lvl="0" indent="-381000" rtl="0">
              <a:spcBef>
                <a:spcPts val="0"/>
              </a:spcBef>
              <a:spcAft>
                <a:spcPts val="0"/>
              </a:spcAft>
              <a:buSzPts val="24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76" name="Google Shape;76;p1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7"/>
        <p:cNvGrpSpPr/>
        <p:nvPr/>
      </p:nvGrpSpPr>
      <p:grpSpPr>
        <a:xfrm>
          <a:off x="0" y="0"/>
          <a:ext cx="0" cy="0"/>
          <a:chOff x="0" y="0"/>
          <a:chExt cx="0" cy="0"/>
        </a:xfrm>
      </p:grpSpPr>
      <p:sp>
        <p:nvSpPr>
          <p:cNvPr id="78" name="Google Shape;78;p19"/>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79" name="Google Shape;79;p19"/>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80" name="Google Shape;80;p19"/>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81" name="Google Shape;81;p1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2"/>
        <p:cNvGrpSpPr/>
        <p:nvPr/>
      </p:nvGrpSpPr>
      <p:grpSpPr>
        <a:xfrm>
          <a:off x="0" y="0"/>
          <a:ext cx="0" cy="0"/>
          <a:chOff x="0" y="0"/>
          <a:chExt cx="0" cy="0"/>
        </a:xfrm>
      </p:grpSpPr>
      <p:sp>
        <p:nvSpPr>
          <p:cNvPr id="83" name="Google Shape;83;p20"/>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84" name="Google Shape;84;p2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5"/>
        <p:cNvGrpSpPr/>
        <p:nvPr/>
      </p:nvGrpSpPr>
      <p:grpSpPr>
        <a:xfrm>
          <a:off x="0" y="0"/>
          <a:ext cx="0" cy="0"/>
          <a:chOff x="0" y="0"/>
          <a:chExt cx="0" cy="0"/>
        </a:xfrm>
      </p:grpSpPr>
      <p:sp>
        <p:nvSpPr>
          <p:cNvPr id="86" name="Google Shape;86;p21"/>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87" name="Google Shape;87;p21"/>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88" name="Google Shape;88;p2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
        <p:cNvGrpSpPr/>
        <p:nvPr/>
      </p:nvGrpSpPr>
      <p:grpSpPr>
        <a:xfrm>
          <a:off x="0" y="0"/>
          <a:ext cx="0" cy="0"/>
          <a:chOff x="0" y="0"/>
          <a:chExt cx="0" cy="0"/>
        </a:xfrm>
      </p:grpSpPr>
      <p:sp>
        <p:nvSpPr>
          <p:cNvPr id="20" name="Google Shape;20;p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9"/>
        <p:cNvGrpSpPr/>
        <p:nvPr/>
      </p:nvGrpSpPr>
      <p:grpSpPr>
        <a:xfrm>
          <a:off x="0" y="0"/>
          <a:ext cx="0" cy="0"/>
          <a:chOff x="0" y="0"/>
          <a:chExt cx="0" cy="0"/>
        </a:xfrm>
      </p:grpSpPr>
      <p:sp>
        <p:nvSpPr>
          <p:cNvPr id="90" name="Google Shape;90;p22"/>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a:endParaRPr/>
          </a:p>
        </p:txBody>
      </p:sp>
      <p:sp>
        <p:nvSpPr>
          <p:cNvPr id="91" name="Google Shape;91;p2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2"/>
        <p:cNvGrpSpPr/>
        <p:nvPr/>
      </p:nvGrpSpPr>
      <p:grpSpPr>
        <a:xfrm>
          <a:off x="0" y="0"/>
          <a:ext cx="0" cy="0"/>
          <a:chOff x="0" y="0"/>
          <a:chExt cx="0" cy="0"/>
        </a:xfrm>
      </p:grpSpPr>
      <p:sp>
        <p:nvSpPr>
          <p:cNvPr id="93" name="Google Shape;93;p23"/>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4" name="Google Shape;94;p23"/>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5600"/>
              <a:buNone/>
              <a:defRPr sz="5600"/>
            </a:lvl1pPr>
            <a:lvl2pPr lvl="1" algn="ctr" rtl="0">
              <a:spcBef>
                <a:spcPts val="0"/>
              </a:spcBef>
              <a:spcAft>
                <a:spcPts val="0"/>
              </a:spcAft>
              <a:buSzPts val="5600"/>
              <a:buNone/>
              <a:defRPr sz="5600"/>
            </a:lvl2pPr>
            <a:lvl3pPr lvl="2" algn="ctr" rtl="0">
              <a:spcBef>
                <a:spcPts val="0"/>
              </a:spcBef>
              <a:spcAft>
                <a:spcPts val="0"/>
              </a:spcAft>
              <a:buSzPts val="5600"/>
              <a:buNone/>
              <a:defRPr sz="5600"/>
            </a:lvl3pPr>
            <a:lvl4pPr lvl="3" algn="ctr" rtl="0">
              <a:spcBef>
                <a:spcPts val="0"/>
              </a:spcBef>
              <a:spcAft>
                <a:spcPts val="0"/>
              </a:spcAft>
              <a:buSzPts val="5600"/>
              <a:buNone/>
              <a:defRPr sz="5600"/>
            </a:lvl4pPr>
            <a:lvl5pPr lvl="4" algn="ctr" rtl="0">
              <a:spcBef>
                <a:spcPts val="0"/>
              </a:spcBef>
              <a:spcAft>
                <a:spcPts val="0"/>
              </a:spcAft>
              <a:buSzPts val="5600"/>
              <a:buNone/>
              <a:defRPr sz="5600"/>
            </a:lvl5pPr>
            <a:lvl6pPr lvl="5" algn="ctr" rtl="0">
              <a:spcBef>
                <a:spcPts val="0"/>
              </a:spcBef>
              <a:spcAft>
                <a:spcPts val="0"/>
              </a:spcAft>
              <a:buSzPts val="5600"/>
              <a:buNone/>
              <a:defRPr sz="5600"/>
            </a:lvl6pPr>
            <a:lvl7pPr lvl="6" algn="ctr" rtl="0">
              <a:spcBef>
                <a:spcPts val="0"/>
              </a:spcBef>
              <a:spcAft>
                <a:spcPts val="0"/>
              </a:spcAft>
              <a:buSzPts val="5600"/>
              <a:buNone/>
              <a:defRPr sz="5600"/>
            </a:lvl7pPr>
            <a:lvl8pPr lvl="7" algn="ctr" rtl="0">
              <a:spcBef>
                <a:spcPts val="0"/>
              </a:spcBef>
              <a:spcAft>
                <a:spcPts val="0"/>
              </a:spcAft>
              <a:buSzPts val="5600"/>
              <a:buNone/>
              <a:defRPr sz="5600"/>
            </a:lvl8pPr>
            <a:lvl9pPr lvl="8" algn="ctr" rtl="0">
              <a:spcBef>
                <a:spcPts val="0"/>
              </a:spcBef>
              <a:spcAft>
                <a:spcPts val="0"/>
              </a:spcAft>
              <a:buSzPts val="5600"/>
              <a:buNone/>
              <a:defRPr sz="5600"/>
            </a:lvl9pPr>
          </a:lstStyle>
          <a:p>
            <a:endParaRPr/>
          </a:p>
        </p:txBody>
      </p:sp>
      <p:sp>
        <p:nvSpPr>
          <p:cNvPr id="95" name="Google Shape;95;p23"/>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6" name="Google Shape;96;p23"/>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Autofit/>
          </a:bodyPr>
          <a:lstStyle>
            <a:lvl1pPr marL="457200" lvl="0" indent="-381000" rtl="0">
              <a:spcBef>
                <a:spcPts val="0"/>
              </a:spcBef>
              <a:spcAft>
                <a:spcPts val="0"/>
              </a:spcAft>
              <a:buSzPts val="24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97" name="Google Shape;97;p2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8"/>
        <p:cNvGrpSpPr/>
        <p:nvPr/>
      </p:nvGrpSpPr>
      <p:grpSpPr>
        <a:xfrm>
          <a:off x="0" y="0"/>
          <a:ext cx="0" cy="0"/>
          <a:chOff x="0" y="0"/>
          <a:chExt cx="0" cy="0"/>
        </a:xfrm>
      </p:grpSpPr>
      <p:sp>
        <p:nvSpPr>
          <p:cNvPr id="99" name="Google Shape;99;p24"/>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Autofit/>
          </a:bodyPr>
          <a:lstStyle>
            <a:lvl1pPr marL="457200" lvl="0" indent="-228600" rtl="0">
              <a:lnSpc>
                <a:spcPct val="100000"/>
              </a:lnSpc>
              <a:spcBef>
                <a:spcPts val="0"/>
              </a:spcBef>
              <a:spcAft>
                <a:spcPts val="0"/>
              </a:spcAft>
              <a:buSzPts val="2400"/>
              <a:buNone/>
              <a:defRPr/>
            </a:lvl1pPr>
          </a:lstStyle>
          <a:p>
            <a:endParaRPr/>
          </a:p>
        </p:txBody>
      </p:sp>
      <p:sp>
        <p:nvSpPr>
          <p:cNvPr id="100" name="Google Shape;100;p2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1"/>
        <p:cNvGrpSpPr/>
        <p:nvPr/>
      </p:nvGrpSpPr>
      <p:grpSpPr>
        <a:xfrm>
          <a:off x="0" y="0"/>
          <a:ext cx="0" cy="0"/>
          <a:chOff x="0" y="0"/>
          <a:chExt cx="0" cy="0"/>
        </a:xfrm>
      </p:grpSpPr>
      <p:sp>
        <p:nvSpPr>
          <p:cNvPr id="102" name="Google Shape;102;p25"/>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16000"/>
              <a:buNone/>
              <a:defRPr sz="16000"/>
            </a:lvl1pPr>
            <a:lvl2pPr lvl="1" algn="ctr" rtl="0">
              <a:spcBef>
                <a:spcPts val="0"/>
              </a:spcBef>
              <a:spcAft>
                <a:spcPts val="0"/>
              </a:spcAft>
              <a:buSzPts val="16000"/>
              <a:buNone/>
              <a:defRPr sz="16000"/>
            </a:lvl2pPr>
            <a:lvl3pPr lvl="2" algn="ctr" rtl="0">
              <a:spcBef>
                <a:spcPts val="0"/>
              </a:spcBef>
              <a:spcAft>
                <a:spcPts val="0"/>
              </a:spcAft>
              <a:buSzPts val="16000"/>
              <a:buNone/>
              <a:defRPr sz="16000"/>
            </a:lvl3pPr>
            <a:lvl4pPr lvl="3" algn="ctr" rtl="0">
              <a:spcBef>
                <a:spcPts val="0"/>
              </a:spcBef>
              <a:spcAft>
                <a:spcPts val="0"/>
              </a:spcAft>
              <a:buSzPts val="16000"/>
              <a:buNone/>
              <a:defRPr sz="16000"/>
            </a:lvl4pPr>
            <a:lvl5pPr lvl="4" algn="ctr" rtl="0">
              <a:spcBef>
                <a:spcPts val="0"/>
              </a:spcBef>
              <a:spcAft>
                <a:spcPts val="0"/>
              </a:spcAft>
              <a:buSzPts val="16000"/>
              <a:buNone/>
              <a:defRPr sz="16000"/>
            </a:lvl5pPr>
            <a:lvl6pPr lvl="5" algn="ctr" rtl="0">
              <a:spcBef>
                <a:spcPts val="0"/>
              </a:spcBef>
              <a:spcAft>
                <a:spcPts val="0"/>
              </a:spcAft>
              <a:buSzPts val="16000"/>
              <a:buNone/>
              <a:defRPr sz="16000"/>
            </a:lvl6pPr>
            <a:lvl7pPr lvl="6" algn="ctr" rtl="0">
              <a:spcBef>
                <a:spcPts val="0"/>
              </a:spcBef>
              <a:spcAft>
                <a:spcPts val="0"/>
              </a:spcAft>
              <a:buSzPts val="16000"/>
              <a:buNone/>
              <a:defRPr sz="16000"/>
            </a:lvl7pPr>
            <a:lvl8pPr lvl="7" algn="ctr" rtl="0">
              <a:spcBef>
                <a:spcPts val="0"/>
              </a:spcBef>
              <a:spcAft>
                <a:spcPts val="0"/>
              </a:spcAft>
              <a:buSzPts val="16000"/>
              <a:buNone/>
              <a:defRPr sz="16000"/>
            </a:lvl8pPr>
            <a:lvl9pPr lvl="8" algn="ctr" rtl="0">
              <a:spcBef>
                <a:spcPts val="0"/>
              </a:spcBef>
              <a:spcAft>
                <a:spcPts val="0"/>
              </a:spcAft>
              <a:buSzPts val="16000"/>
              <a:buNone/>
              <a:defRPr sz="16000"/>
            </a:lvl9pPr>
          </a:lstStyle>
          <a:p>
            <a:r>
              <a:t>xx%</a:t>
            </a:r>
          </a:p>
        </p:txBody>
      </p:sp>
      <p:sp>
        <p:nvSpPr>
          <p:cNvPr id="103" name="Google Shape;103;p25"/>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Autofit/>
          </a:bodyPr>
          <a:lstStyle>
            <a:lvl1pPr marL="457200" lvl="0" indent="-381000" algn="ctr" rtl="0">
              <a:spcBef>
                <a:spcPts val="0"/>
              </a:spcBef>
              <a:spcAft>
                <a:spcPts val="0"/>
              </a:spcAft>
              <a:buSzPts val="2400"/>
              <a:buChar char="●"/>
              <a:defRPr/>
            </a:lvl1pPr>
            <a:lvl2pPr marL="914400" lvl="1" indent="-349250" algn="ctr" rtl="0">
              <a:spcBef>
                <a:spcPts val="2100"/>
              </a:spcBef>
              <a:spcAft>
                <a:spcPts val="0"/>
              </a:spcAft>
              <a:buSzPts val="1900"/>
              <a:buChar char="○"/>
              <a:defRPr/>
            </a:lvl2pPr>
            <a:lvl3pPr marL="1371600" lvl="2" indent="-349250" algn="ctr" rtl="0">
              <a:spcBef>
                <a:spcPts val="2100"/>
              </a:spcBef>
              <a:spcAft>
                <a:spcPts val="0"/>
              </a:spcAft>
              <a:buSzPts val="1900"/>
              <a:buChar char="■"/>
              <a:defRPr/>
            </a:lvl3pPr>
            <a:lvl4pPr marL="1828800" lvl="3" indent="-349250" algn="ctr" rtl="0">
              <a:spcBef>
                <a:spcPts val="2100"/>
              </a:spcBef>
              <a:spcAft>
                <a:spcPts val="0"/>
              </a:spcAft>
              <a:buSzPts val="1900"/>
              <a:buChar char="●"/>
              <a:defRPr/>
            </a:lvl4pPr>
            <a:lvl5pPr marL="2286000" lvl="4" indent="-349250" algn="ctr" rtl="0">
              <a:spcBef>
                <a:spcPts val="2100"/>
              </a:spcBef>
              <a:spcAft>
                <a:spcPts val="0"/>
              </a:spcAft>
              <a:buSzPts val="1900"/>
              <a:buChar char="○"/>
              <a:defRPr/>
            </a:lvl5pPr>
            <a:lvl6pPr marL="2743200" lvl="5" indent="-349250" algn="ctr" rtl="0">
              <a:spcBef>
                <a:spcPts val="2100"/>
              </a:spcBef>
              <a:spcAft>
                <a:spcPts val="0"/>
              </a:spcAft>
              <a:buSzPts val="1900"/>
              <a:buChar char="■"/>
              <a:defRPr/>
            </a:lvl6pPr>
            <a:lvl7pPr marL="3200400" lvl="6" indent="-349250" algn="ctr" rtl="0">
              <a:spcBef>
                <a:spcPts val="2100"/>
              </a:spcBef>
              <a:spcAft>
                <a:spcPts val="0"/>
              </a:spcAft>
              <a:buSzPts val="1900"/>
              <a:buChar char="●"/>
              <a:defRPr/>
            </a:lvl7pPr>
            <a:lvl8pPr marL="3657600" lvl="7" indent="-349250" algn="ctr" rtl="0">
              <a:spcBef>
                <a:spcPts val="2100"/>
              </a:spcBef>
              <a:spcAft>
                <a:spcPts val="0"/>
              </a:spcAft>
              <a:buSzPts val="1900"/>
              <a:buChar char="○"/>
              <a:defRPr/>
            </a:lvl8pPr>
            <a:lvl9pPr marL="4114800" lvl="8" indent="-349250" algn="ctr" rtl="0">
              <a:spcBef>
                <a:spcPts val="2100"/>
              </a:spcBef>
              <a:spcAft>
                <a:spcPts val="2100"/>
              </a:spcAft>
              <a:buSzPts val="1900"/>
              <a:buChar char="■"/>
              <a:defRPr/>
            </a:lvl9pPr>
          </a:lstStyle>
          <a:p>
            <a:endParaRPr/>
          </a:p>
        </p:txBody>
      </p:sp>
      <p:sp>
        <p:nvSpPr>
          <p:cNvPr id="104" name="Google Shape;104;p2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5"/>
        <p:cNvGrpSpPr/>
        <p:nvPr/>
      </p:nvGrpSpPr>
      <p:grpSpPr>
        <a:xfrm>
          <a:off x="0" y="0"/>
          <a:ext cx="0" cy="0"/>
          <a:chOff x="0" y="0"/>
          <a:chExt cx="0" cy="0"/>
        </a:xfrm>
      </p:grpSpPr>
      <p:sp>
        <p:nvSpPr>
          <p:cNvPr id="106" name="Google Shape;106;p2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with Logo" type="obj">
  <p:cSld name="OBJECT">
    <p:spTree>
      <p:nvGrpSpPr>
        <p:cNvPr id="1" name="Shape 107"/>
        <p:cNvGrpSpPr/>
        <p:nvPr/>
      </p:nvGrpSpPr>
      <p:grpSpPr>
        <a:xfrm>
          <a:off x="0" y="0"/>
          <a:ext cx="0" cy="0"/>
          <a:chOff x="0" y="0"/>
          <a:chExt cx="0" cy="0"/>
        </a:xfrm>
      </p:grpSpPr>
      <p:pic>
        <p:nvPicPr>
          <p:cNvPr id="108" name="Google Shape;108;p27"/>
          <p:cNvPicPr preferRelativeResize="0"/>
          <p:nvPr/>
        </p:nvPicPr>
        <p:blipFill rotWithShape="1">
          <a:blip r:embed="rId2">
            <a:alphaModFix/>
          </a:blip>
          <a:srcRect t="12033" r="45253" b="27859"/>
          <a:stretch/>
        </p:blipFill>
        <p:spPr>
          <a:xfrm>
            <a:off x="5945536" y="0"/>
            <a:ext cx="6246464" cy="6857999"/>
          </a:xfrm>
          <a:prstGeom prst="rect">
            <a:avLst/>
          </a:prstGeom>
          <a:noFill/>
          <a:ln>
            <a:noFill/>
          </a:ln>
        </p:spPr>
      </p:pic>
      <p:sp>
        <p:nvSpPr>
          <p:cNvPr id="109" name="Google Shape;109;p27"/>
          <p:cNvSpPr txBox="1">
            <a:spLocks noGrp="1"/>
          </p:cNvSpPr>
          <p:nvPr>
            <p:ph type="title"/>
          </p:nvPr>
        </p:nvSpPr>
        <p:spPr>
          <a:xfrm>
            <a:off x="838200" y="365125"/>
            <a:ext cx="10515600" cy="1325700"/>
          </a:xfrm>
          <a:prstGeom prst="rect">
            <a:avLst/>
          </a:prstGeom>
          <a:noFill/>
          <a:ln>
            <a:noFill/>
          </a:ln>
        </p:spPr>
        <p:txBody>
          <a:bodyPr spcFirstLastPara="1" wrap="square" lIns="93100" tIns="46575" rIns="93100" bIns="46575" anchor="ctr" anchorCtr="0">
            <a:noAutofit/>
          </a:bodyPr>
          <a:lstStyle>
            <a:lvl1pPr lvl="0" algn="l" rtl="0">
              <a:lnSpc>
                <a:spcPct val="90000"/>
              </a:lnSpc>
              <a:spcBef>
                <a:spcPts val="0"/>
              </a:spcBef>
              <a:spcAft>
                <a:spcPts val="0"/>
              </a:spcAft>
              <a:buClr>
                <a:schemeClr val="dk2"/>
              </a:buClr>
              <a:buSzPts val="5500"/>
              <a:buFont typeface="Inter-Regular"/>
              <a:buNone/>
              <a:defRPr sz="5500"/>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10" name="Google Shape;110;p27"/>
          <p:cNvSpPr txBox="1">
            <a:spLocks noGrp="1"/>
          </p:cNvSpPr>
          <p:nvPr>
            <p:ph type="body" idx="1"/>
          </p:nvPr>
        </p:nvSpPr>
        <p:spPr>
          <a:xfrm>
            <a:off x="838200" y="1825625"/>
            <a:ext cx="10515600" cy="4351500"/>
          </a:xfrm>
          <a:prstGeom prst="rect">
            <a:avLst/>
          </a:prstGeom>
          <a:noFill/>
          <a:ln>
            <a:noFill/>
          </a:ln>
        </p:spPr>
        <p:txBody>
          <a:bodyPr spcFirstLastPara="1" wrap="square" lIns="93100" tIns="46575" rIns="93100" bIns="46575" anchor="t" anchorCtr="0">
            <a:noAutofit/>
          </a:bodyPr>
          <a:lstStyle>
            <a:lvl1pPr marL="457200" lvl="0" indent="-349250" algn="l" rtl="0">
              <a:lnSpc>
                <a:spcPct val="114000"/>
              </a:lnSpc>
              <a:spcBef>
                <a:spcPts val="1100"/>
              </a:spcBef>
              <a:spcAft>
                <a:spcPts val="0"/>
              </a:spcAft>
              <a:buClr>
                <a:schemeClr val="dk1"/>
              </a:buClr>
              <a:buSzPts val="1900"/>
              <a:buChar char="●"/>
              <a:defRPr/>
            </a:lvl1pPr>
            <a:lvl2pPr marL="914400" lvl="1" indent="-349250" algn="l" rtl="0">
              <a:lnSpc>
                <a:spcPct val="114000"/>
              </a:lnSpc>
              <a:spcBef>
                <a:spcPts val="2100"/>
              </a:spcBef>
              <a:spcAft>
                <a:spcPts val="0"/>
              </a:spcAft>
              <a:buClr>
                <a:schemeClr val="dk1"/>
              </a:buClr>
              <a:buSzPts val="1900"/>
              <a:buChar char="○"/>
              <a:defRPr/>
            </a:lvl2pPr>
            <a:lvl3pPr marL="1371600" lvl="2" indent="-349250" algn="l" rtl="0">
              <a:lnSpc>
                <a:spcPct val="114000"/>
              </a:lnSpc>
              <a:spcBef>
                <a:spcPts val="2100"/>
              </a:spcBef>
              <a:spcAft>
                <a:spcPts val="0"/>
              </a:spcAft>
              <a:buClr>
                <a:schemeClr val="dk1"/>
              </a:buClr>
              <a:buSzPts val="1900"/>
              <a:buChar char="■"/>
              <a:defRPr/>
            </a:lvl3pPr>
            <a:lvl4pPr marL="1828800" lvl="3" indent="-349250" algn="l" rtl="0">
              <a:lnSpc>
                <a:spcPct val="114000"/>
              </a:lnSpc>
              <a:spcBef>
                <a:spcPts val="2100"/>
              </a:spcBef>
              <a:spcAft>
                <a:spcPts val="0"/>
              </a:spcAft>
              <a:buClr>
                <a:schemeClr val="dk1"/>
              </a:buClr>
              <a:buSzPts val="1900"/>
              <a:buChar char="●"/>
              <a:defRPr/>
            </a:lvl4pPr>
            <a:lvl5pPr marL="2286000" lvl="4" indent="-349250" algn="l" rtl="0">
              <a:lnSpc>
                <a:spcPct val="114000"/>
              </a:lnSpc>
              <a:spcBef>
                <a:spcPts val="2100"/>
              </a:spcBef>
              <a:spcAft>
                <a:spcPts val="0"/>
              </a:spcAft>
              <a:buClr>
                <a:schemeClr val="dk1"/>
              </a:buClr>
              <a:buSzPts val="1900"/>
              <a:buChar char="○"/>
              <a:defRPr/>
            </a:lvl5pPr>
            <a:lvl6pPr marL="2743200" lvl="5" indent="-349250" algn="l" rtl="0">
              <a:lnSpc>
                <a:spcPct val="90000"/>
              </a:lnSpc>
              <a:spcBef>
                <a:spcPts val="2100"/>
              </a:spcBef>
              <a:spcAft>
                <a:spcPts val="0"/>
              </a:spcAft>
              <a:buClr>
                <a:schemeClr val="dk1"/>
              </a:buClr>
              <a:buSzPts val="1900"/>
              <a:buChar char="■"/>
              <a:defRPr/>
            </a:lvl6pPr>
            <a:lvl7pPr marL="3200400" lvl="6" indent="-349250" algn="l" rtl="0">
              <a:lnSpc>
                <a:spcPct val="90000"/>
              </a:lnSpc>
              <a:spcBef>
                <a:spcPts val="2100"/>
              </a:spcBef>
              <a:spcAft>
                <a:spcPts val="0"/>
              </a:spcAft>
              <a:buClr>
                <a:schemeClr val="dk1"/>
              </a:buClr>
              <a:buSzPts val="1900"/>
              <a:buChar char="●"/>
              <a:defRPr/>
            </a:lvl7pPr>
            <a:lvl8pPr marL="3657600" lvl="7" indent="-349250" algn="l" rtl="0">
              <a:lnSpc>
                <a:spcPct val="90000"/>
              </a:lnSpc>
              <a:spcBef>
                <a:spcPts val="2100"/>
              </a:spcBef>
              <a:spcAft>
                <a:spcPts val="0"/>
              </a:spcAft>
              <a:buClr>
                <a:schemeClr val="dk1"/>
              </a:buClr>
              <a:buSzPts val="1900"/>
              <a:buChar char="○"/>
              <a:defRPr/>
            </a:lvl8pPr>
            <a:lvl9pPr marL="4114800" lvl="8" indent="-349250" algn="l" rtl="0">
              <a:lnSpc>
                <a:spcPct val="90000"/>
              </a:lnSpc>
              <a:spcBef>
                <a:spcPts val="2100"/>
              </a:spcBef>
              <a:spcAft>
                <a:spcPts val="2100"/>
              </a:spcAft>
              <a:buClr>
                <a:schemeClr val="dk1"/>
              </a:buClr>
              <a:buSzPts val="1900"/>
              <a:buChar char="■"/>
              <a:defRPr/>
            </a:lvl9pPr>
          </a:lstStyle>
          <a:p>
            <a:endParaRPr/>
          </a:p>
        </p:txBody>
      </p:sp>
      <p:sp>
        <p:nvSpPr>
          <p:cNvPr id="111" name="Google Shape;111;p27"/>
          <p:cNvSpPr txBox="1">
            <a:spLocks noGrp="1"/>
          </p:cNvSpPr>
          <p:nvPr>
            <p:ph type="sldNum" idx="12"/>
          </p:nvPr>
        </p:nvSpPr>
        <p:spPr>
          <a:xfrm>
            <a:off x="9321800" y="6356350"/>
            <a:ext cx="2743200" cy="365100"/>
          </a:xfrm>
          <a:prstGeom prst="rect">
            <a:avLst/>
          </a:prstGeom>
          <a:noFill/>
          <a:ln>
            <a:noFill/>
          </a:ln>
        </p:spPr>
        <p:txBody>
          <a:bodyPr spcFirstLastPara="1" wrap="square" lIns="93100" tIns="46575" rIns="93100" bIns="465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23" name="Google Shape;23;p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6" name="Google Shape;26;p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27" name="Google Shape;27;p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8"/>
        <p:cNvGrpSpPr/>
        <p:nvPr/>
      </p:nvGrpSpPr>
      <p:grpSpPr>
        <a:xfrm>
          <a:off x="0" y="0"/>
          <a:ext cx="0" cy="0"/>
          <a:chOff x="0" y="0"/>
          <a:chExt cx="0" cy="0"/>
        </a:xfrm>
      </p:grpSpPr>
      <p:sp>
        <p:nvSpPr>
          <p:cNvPr id="29" name="Google Shape;29;p6"/>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30" name="Google Shape;30;p6"/>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31" name="Google Shape;31;p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4" name="Google Shape;34;p7"/>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5" name="Google Shape;35;p7"/>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6" name="Google Shape;36;p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9" name="Google Shape;39;p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2" name="Google Shape;42;p9"/>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3" name="Google Shape;43;p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4"/>
        <p:cNvGrpSpPr/>
        <p:nvPr/>
      </p:nvGrpSpPr>
      <p:grpSpPr>
        <a:xfrm>
          <a:off x="0" y="0"/>
          <a:ext cx="0" cy="0"/>
          <a:chOff x="0" y="0"/>
          <a:chExt cx="0" cy="0"/>
        </a:xfrm>
      </p:grpSpPr>
      <p:sp>
        <p:nvSpPr>
          <p:cNvPr id="45" name="Google Shape;45;p10"/>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6" name="Google Shape;46;p1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chemeClr val="dk1"/>
              </a:buClr>
              <a:buSzPts val="3700"/>
              <a:buNone/>
              <a:defRPr sz="3700">
                <a:solidFill>
                  <a:schemeClr val="dk1"/>
                </a:solidFill>
              </a:defRPr>
            </a:lvl1pPr>
            <a:lvl2pPr lvl="1" rtl="0">
              <a:spcBef>
                <a:spcPts val="0"/>
              </a:spcBef>
              <a:spcAft>
                <a:spcPts val="0"/>
              </a:spcAft>
              <a:buClr>
                <a:schemeClr val="dk1"/>
              </a:buClr>
              <a:buSzPts val="3700"/>
              <a:buNone/>
              <a:defRPr sz="3700">
                <a:solidFill>
                  <a:schemeClr val="dk1"/>
                </a:solidFill>
              </a:defRPr>
            </a:lvl2pPr>
            <a:lvl3pPr lvl="2" rtl="0">
              <a:spcBef>
                <a:spcPts val="0"/>
              </a:spcBef>
              <a:spcAft>
                <a:spcPts val="0"/>
              </a:spcAft>
              <a:buClr>
                <a:schemeClr val="dk1"/>
              </a:buClr>
              <a:buSzPts val="3700"/>
              <a:buNone/>
              <a:defRPr sz="3700">
                <a:solidFill>
                  <a:schemeClr val="dk1"/>
                </a:solidFill>
              </a:defRPr>
            </a:lvl3pPr>
            <a:lvl4pPr lvl="3" rtl="0">
              <a:spcBef>
                <a:spcPts val="0"/>
              </a:spcBef>
              <a:spcAft>
                <a:spcPts val="0"/>
              </a:spcAft>
              <a:buClr>
                <a:schemeClr val="dk1"/>
              </a:buClr>
              <a:buSzPts val="3700"/>
              <a:buNone/>
              <a:defRPr sz="3700">
                <a:solidFill>
                  <a:schemeClr val="dk1"/>
                </a:solidFill>
              </a:defRPr>
            </a:lvl4pPr>
            <a:lvl5pPr lvl="4" rtl="0">
              <a:spcBef>
                <a:spcPts val="0"/>
              </a:spcBef>
              <a:spcAft>
                <a:spcPts val="0"/>
              </a:spcAft>
              <a:buClr>
                <a:schemeClr val="dk1"/>
              </a:buClr>
              <a:buSzPts val="3700"/>
              <a:buNone/>
              <a:defRPr sz="3700">
                <a:solidFill>
                  <a:schemeClr val="dk1"/>
                </a:solidFill>
              </a:defRPr>
            </a:lvl5pPr>
            <a:lvl6pPr lvl="5" rtl="0">
              <a:spcBef>
                <a:spcPts val="0"/>
              </a:spcBef>
              <a:spcAft>
                <a:spcPts val="0"/>
              </a:spcAft>
              <a:buClr>
                <a:schemeClr val="dk1"/>
              </a:buClr>
              <a:buSzPts val="3700"/>
              <a:buNone/>
              <a:defRPr sz="3700">
                <a:solidFill>
                  <a:schemeClr val="dk1"/>
                </a:solidFill>
              </a:defRPr>
            </a:lvl6pPr>
            <a:lvl7pPr lvl="6" rtl="0">
              <a:spcBef>
                <a:spcPts val="0"/>
              </a:spcBef>
              <a:spcAft>
                <a:spcPts val="0"/>
              </a:spcAft>
              <a:buClr>
                <a:schemeClr val="dk1"/>
              </a:buClr>
              <a:buSzPts val="3700"/>
              <a:buNone/>
              <a:defRPr sz="3700">
                <a:solidFill>
                  <a:schemeClr val="dk1"/>
                </a:solidFill>
              </a:defRPr>
            </a:lvl7pPr>
            <a:lvl8pPr lvl="7" rtl="0">
              <a:spcBef>
                <a:spcPts val="0"/>
              </a:spcBef>
              <a:spcAft>
                <a:spcPts val="0"/>
              </a:spcAft>
              <a:buClr>
                <a:schemeClr val="dk1"/>
              </a:buClr>
              <a:buSzPts val="3700"/>
              <a:buNone/>
              <a:defRPr sz="3700">
                <a:solidFill>
                  <a:schemeClr val="dk1"/>
                </a:solidFill>
              </a:defRPr>
            </a:lvl8pPr>
            <a:lvl9pPr lvl="8" rtl="0">
              <a:spcBef>
                <a:spcPts val="0"/>
              </a:spcBef>
              <a:spcAft>
                <a:spcPts val="0"/>
              </a:spcAft>
              <a:buClr>
                <a:schemeClr val="dk1"/>
              </a:buClr>
              <a:buSzPts val="3700"/>
              <a:buNone/>
              <a:defRPr sz="3700">
                <a:solidFill>
                  <a:schemeClr val="dk1"/>
                </a:solidFill>
              </a:defRPr>
            </a:lvl9pPr>
          </a:lstStyle>
          <a:p>
            <a:endParaRPr/>
          </a:p>
        </p:txBody>
      </p:sp>
      <p:sp>
        <p:nvSpPr>
          <p:cNvPr id="64" name="Google Shape;64;p1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Clr>
                <a:schemeClr val="dk2"/>
              </a:buClr>
              <a:buSzPts val="2400"/>
              <a:buChar char="●"/>
              <a:defRPr sz="2400">
                <a:solidFill>
                  <a:schemeClr val="dk2"/>
                </a:solidFill>
              </a:defRPr>
            </a:lvl1pPr>
            <a:lvl2pPr marL="914400" lvl="1" indent="-349250" rtl="0">
              <a:lnSpc>
                <a:spcPct val="115000"/>
              </a:lnSpc>
              <a:spcBef>
                <a:spcPts val="2100"/>
              </a:spcBef>
              <a:spcAft>
                <a:spcPts val="0"/>
              </a:spcAft>
              <a:buClr>
                <a:schemeClr val="dk2"/>
              </a:buClr>
              <a:buSzPts val="1900"/>
              <a:buChar char="○"/>
              <a:defRPr sz="1900">
                <a:solidFill>
                  <a:schemeClr val="dk2"/>
                </a:solidFill>
              </a:defRPr>
            </a:lvl2pPr>
            <a:lvl3pPr marL="1371600" lvl="2" indent="-349250" rtl="0">
              <a:lnSpc>
                <a:spcPct val="115000"/>
              </a:lnSpc>
              <a:spcBef>
                <a:spcPts val="2100"/>
              </a:spcBef>
              <a:spcAft>
                <a:spcPts val="0"/>
              </a:spcAft>
              <a:buClr>
                <a:schemeClr val="dk2"/>
              </a:buClr>
              <a:buSzPts val="1900"/>
              <a:buChar char="■"/>
              <a:defRPr sz="1900">
                <a:solidFill>
                  <a:schemeClr val="dk2"/>
                </a:solidFill>
              </a:defRPr>
            </a:lvl3pPr>
            <a:lvl4pPr marL="1828800" lvl="3" indent="-349250" rtl="0">
              <a:lnSpc>
                <a:spcPct val="115000"/>
              </a:lnSpc>
              <a:spcBef>
                <a:spcPts val="2100"/>
              </a:spcBef>
              <a:spcAft>
                <a:spcPts val="0"/>
              </a:spcAft>
              <a:buClr>
                <a:schemeClr val="dk2"/>
              </a:buClr>
              <a:buSzPts val="1900"/>
              <a:buChar char="●"/>
              <a:defRPr sz="1900">
                <a:solidFill>
                  <a:schemeClr val="dk2"/>
                </a:solidFill>
              </a:defRPr>
            </a:lvl4pPr>
            <a:lvl5pPr marL="2286000" lvl="4" indent="-349250" rtl="0">
              <a:lnSpc>
                <a:spcPct val="115000"/>
              </a:lnSpc>
              <a:spcBef>
                <a:spcPts val="2100"/>
              </a:spcBef>
              <a:spcAft>
                <a:spcPts val="0"/>
              </a:spcAft>
              <a:buClr>
                <a:schemeClr val="dk2"/>
              </a:buClr>
              <a:buSzPts val="1900"/>
              <a:buChar char="○"/>
              <a:defRPr sz="1900">
                <a:solidFill>
                  <a:schemeClr val="dk2"/>
                </a:solidFill>
              </a:defRPr>
            </a:lvl5pPr>
            <a:lvl6pPr marL="2743200" lvl="5" indent="-349250" rtl="0">
              <a:lnSpc>
                <a:spcPct val="115000"/>
              </a:lnSpc>
              <a:spcBef>
                <a:spcPts val="2100"/>
              </a:spcBef>
              <a:spcAft>
                <a:spcPts val="0"/>
              </a:spcAft>
              <a:buClr>
                <a:schemeClr val="dk2"/>
              </a:buClr>
              <a:buSzPts val="1900"/>
              <a:buChar char="■"/>
              <a:defRPr sz="1900">
                <a:solidFill>
                  <a:schemeClr val="dk2"/>
                </a:solidFill>
              </a:defRPr>
            </a:lvl6pPr>
            <a:lvl7pPr marL="3200400" lvl="6" indent="-349250" rtl="0">
              <a:lnSpc>
                <a:spcPct val="115000"/>
              </a:lnSpc>
              <a:spcBef>
                <a:spcPts val="2100"/>
              </a:spcBef>
              <a:spcAft>
                <a:spcPts val="0"/>
              </a:spcAft>
              <a:buClr>
                <a:schemeClr val="dk2"/>
              </a:buClr>
              <a:buSzPts val="1900"/>
              <a:buChar char="●"/>
              <a:defRPr sz="1900">
                <a:solidFill>
                  <a:schemeClr val="dk2"/>
                </a:solidFill>
              </a:defRPr>
            </a:lvl7pPr>
            <a:lvl8pPr marL="3657600" lvl="7" indent="-349250" rtl="0">
              <a:lnSpc>
                <a:spcPct val="115000"/>
              </a:lnSpc>
              <a:spcBef>
                <a:spcPts val="2100"/>
              </a:spcBef>
              <a:spcAft>
                <a:spcPts val="0"/>
              </a:spcAft>
              <a:buClr>
                <a:schemeClr val="dk2"/>
              </a:buClr>
              <a:buSzPts val="1900"/>
              <a:buChar char="○"/>
              <a:defRPr sz="1900">
                <a:solidFill>
                  <a:schemeClr val="dk2"/>
                </a:solidFill>
              </a:defRPr>
            </a:lvl8pPr>
            <a:lvl9pPr marL="4114800" lvl="8" indent="-349250" rtl="0">
              <a:lnSpc>
                <a:spcPct val="115000"/>
              </a:lnSpc>
              <a:spcBef>
                <a:spcPts val="2100"/>
              </a:spcBef>
              <a:spcAft>
                <a:spcPts val="2100"/>
              </a:spcAft>
              <a:buClr>
                <a:schemeClr val="dk2"/>
              </a:buClr>
              <a:buSzPts val="1900"/>
              <a:buChar char="■"/>
              <a:defRPr sz="1900">
                <a:solidFill>
                  <a:schemeClr val="dk2"/>
                </a:solidFill>
              </a:defRPr>
            </a:lvl9pPr>
          </a:lstStyle>
          <a:p>
            <a:endParaRPr/>
          </a:p>
        </p:txBody>
      </p:sp>
      <p:sp>
        <p:nvSpPr>
          <p:cNvPr id="65" name="Google Shape;65;p1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hyperlink" Target="https://webdata.cccco.edu/ded/sy/sy_all.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ebdata.cccco.edu/ded/sy/sy_all.pdf" TargetMode="External"/><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hyperlink" Target="http://calstate.policystat.com/policy/8623567/latest/" TargetMode="External"/><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2.palomar.edu/pages/cpl/credit-for-prior-learning-course-list/"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hyperlink" Target="https://www2.palomar.edu/pages/cpl/" TargetMode="Externa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cguiney@cccco.edu"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hyperlink" Target="mailto:crose@palomar.edu" TargetMode="External"/><Relationship Id="rId5" Type="http://schemas.openxmlformats.org/officeDocument/2006/relationships/hyperlink" Target="mailto:bmudgett@palomar.edu" TargetMode="External"/><Relationship Id="rId4" Type="http://schemas.openxmlformats.org/officeDocument/2006/relationships/hyperlink" Target="mailto:jlewis@foundationccc.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hyperlink" Target="https://asccc.org/content/credit-prior-learning-equity-lever"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californiacompetes.org/assets/general-files/CACompetes_CPL-Brief_Final.pdf"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www.cccco.edu/About-Us/Vision-for-Success/vision-goals" TargetMode="External"/><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hyperlink" Target="https://www.cccco.edu/About-Us/Chancellors-Office/Divisions/Workforce-and-Economic-Development/Strong-Workforce-Program/CTE-Faculty-Resource-Hub---Career-Technical-Education-Information/What-is-Strong-Workforce" TargetMode="External"/><Relationship Id="rId10" Type="http://schemas.openxmlformats.org/officeDocument/2006/relationships/hyperlink" Target="https://californiacompetes.org/publications/credit-for-prior-learning" TargetMode="External"/><Relationship Id="rId4" Type="http://schemas.openxmlformats.org/officeDocument/2006/relationships/hyperlink" Target="https://www.cccco.edu/College-Professionals/Guided-Pathways" TargetMode="External"/><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8"/>
          <p:cNvSpPr txBox="1">
            <a:spLocks noGrp="1"/>
          </p:cNvSpPr>
          <p:nvPr>
            <p:ph type="title"/>
          </p:nvPr>
        </p:nvSpPr>
        <p:spPr>
          <a:xfrm>
            <a:off x="958850" y="5106500"/>
            <a:ext cx="10433100" cy="13134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None/>
            </a:pPr>
            <a:r>
              <a:rPr lang="en-US"/>
              <a:t>Credit for Prior Learning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7"/>
          <p:cNvSpPr txBox="1">
            <a:spLocks noGrp="1"/>
          </p:cNvSpPr>
          <p:nvPr>
            <p:ph type="title"/>
          </p:nvPr>
        </p:nvSpPr>
        <p:spPr>
          <a:xfrm>
            <a:off x="415650" y="227092"/>
            <a:ext cx="11360700" cy="763500"/>
          </a:xfrm>
          <a:prstGeom prst="rect">
            <a:avLst/>
          </a:prstGeom>
          <a:effectLst>
            <a:outerShdw blurRad="57150" dist="19050" dir="5400000" algn="bl" rotWithShape="0">
              <a:srgbClr val="000000">
                <a:alpha val="50000"/>
              </a:srgbClr>
            </a:outerShdw>
          </a:effectLst>
        </p:spPr>
        <p:txBody>
          <a:bodyPr spcFirstLastPara="1" wrap="square" lIns="121900" tIns="121900" rIns="121900" bIns="121900" anchor="t" anchorCtr="0">
            <a:noAutofit/>
          </a:bodyPr>
          <a:lstStyle/>
          <a:p>
            <a:pPr marL="0" lvl="0" indent="0" algn="l" rtl="0">
              <a:spcBef>
                <a:spcPts val="0"/>
              </a:spcBef>
              <a:spcAft>
                <a:spcPts val="0"/>
              </a:spcAft>
              <a:buNone/>
            </a:pPr>
            <a:r>
              <a:rPr lang="en-US" sz="4800">
                <a:solidFill>
                  <a:srgbClr val="002E6C"/>
                </a:solidFill>
              </a:rPr>
              <a:t>Update on CPL MIS Data Elements </a:t>
            </a:r>
            <a:endParaRPr sz="4800">
              <a:solidFill>
                <a:srgbClr val="002E6C"/>
              </a:solidFill>
            </a:endParaRPr>
          </a:p>
        </p:txBody>
      </p:sp>
      <p:sp>
        <p:nvSpPr>
          <p:cNvPr id="206" name="Google Shape;206;p37"/>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Autofit/>
          </a:bodyPr>
          <a:lstStyle/>
          <a:p>
            <a:pPr marL="457200" lvl="0" indent="-349250" algn="l" rtl="0">
              <a:spcBef>
                <a:spcPts val="0"/>
              </a:spcBef>
              <a:spcAft>
                <a:spcPts val="0"/>
              </a:spcAft>
              <a:buSzPts val="1900"/>
              <a:buChar char="●"/>
            </a:pPr>
            <a:r>
              <a:rPr lang="en-US"/>
              <a:t>“SY” file is a new term file collected beginning summer 2021</a:t>
            </a:r>
            <a:endParaRPr/>
          </a:p>
          <a:p>
            <a:pPr marL="457200" lvl="0" indent="-349250" algn="l" rtl="0">
              <a:spcBef>
                <a:spcPts val="0"/>
              </a:spcBef>
              <a:spcAft>
                <a:spcPts val="0"/>
              </a:spcAft>
              <a:buSzPts val="1900"/>
              <a:buChar char="●"/>
            </a:pPr>
            <a:r>
              <a:rPr lang="en-US"/>
              <a:t>SY file contains one record for each district combination of college, student, and assessment of credit for prior learning which occurred during the reporting term</a:t>
            </a:r>
            <a:endParaRPr/>
          </a:p>
          <a:p>
            <a:pPr marL="457200" lvl="0" indent="-349250" algn="l" rtl="0">
              <a:spcBef>
                <a:spcPts val="0"/>
              </a:spcBef>
              <a:spcAft>
                <a:spcPts val="0"/>
              </a:spcAft>
              <a:buSzPts val="1900"/>
              <a:buChar char="●"/>
            </a:pPr>
            <a:r>
              <a:rPr lang="en-US"/>
              <a:t>SY record includes course control number (CB00) and course department number (CB01) and corresponding course must be reported in CB file for term</a:t>
            </a:r>
            <a:endParaRPr/>
          </a:p>
          <a:p>
            <a:pPr marL="457200" lvl="0" indent="-349250" algn="l" rtl="0">
              <a:spcBef>
                <a:spcPts val="0"/>
              </a:spcBef>
              <a:spcAft>
                <a:spcPts val="0"/>
              </a:spcAft>
              <a:buSzPts val="1900"/>
              <a:buChar char="●"/>
            </a:pPr>
            <a:r>
              <a:rPr lang="en-US"/>
              <a:t>SY record includes assessment date and method, units awarded, and grade earned</a:t>
            </a:r>
            <a:endParaRPr/>
          </a:p>
        </p:txBody>
      </p:sp>
      <p:sp>
        <p:nvSpPr>
          <p:cNvPr id="207" name="Google Shape;207;p37"/>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endParaRPr/>
          </a:p>
        </p:txBody>
      </p:sp>
      <p:pic>
        <p:nvPicPr>
          <p:cNvPr id="208" name="Google Shape;208;p37"/>
          <p:cNvPicPr preferRelativeResize="0"/>
          <p:nvPr/>
        </p:nvPicPr>
        <p:blipFill>
          <a:blip r:embed="rId3">
            <a:alphaModFix/>
          </a:blip>
          <a:stretch>
            <a:fillRect/>
          </a:stretch>
        </p:blipFill>
        <p:spPr>
          <a:xfrm>
            <a:off x="6490750" y="1536625"/>
            <a:ext cx="4046850" cy="4555200"/>
          </a:xfrm>
          <a:prstGeom prst="rect">
            <a:avLst/>
          </a:prstGeom>
          <a:noFill/>
          <a:ln>
            <a:noFill/>
          </a:ln>
        </p:spPr>
      </p:pic>
      <p:sp>
        <p:nvSpPr>
          <p:cNvPr id="209" name="Google Shape;209;p37"/>
          <p:cNvSpPr txBox="1"/>
          <p:nvPr/>
        </p:nvSpPr>
        <p:spPr>
          <a:xfrm>
            <a:off x="10045250" y="1536625"/>
            <a:ext cx="1731000" cy="1062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900" b="1"/>
              <a:t>System of Continuous Improvement</a:t>
            </a:r>
            <a:endParaRPr sz="1900"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8"/>
          <p:cNvSpPr txBox="1">
            <a:spLocks noGrp="1"/>
          </p:cNvSpPr>
          <p:nvPr>
            <p:ph type="title"/>
          </p:nvPr>
        </p:nvSpPr>
        <p:spPr>
          <a:xfrm>
            <a:off x="415600" y="227092"/>
            <a:ext cx="11360700" cy="763500"/>
          </a:xfrm>
          <a:prstGeom prst="rect">
            <a:avLst/>
          </a:prstGeom>
          <a:effectLst>
            <a:outerShdw blurRad="57150" dist="19050" dir="5400000" algn="bl" rotWithShape="0">
              <a:srgbClr val="000000">
                <a:alpha val="50000"/>
              </a:srgbClr>
            </a:outerShdw>
          </a:effectLst>
        </p:spPr>
        <p:txBody>
          <a:bodyPr spcFirstLastPara="1" wrap="square" lIns="121900" tIns="121900" rIns="121900" bIns="121900" anchor="t" anchorCtr="0">
            <a:noAutofit/>
          </a:bodyPr>
          <a:lstStyle/>
          <a:p>
            <a:pPr marL="0" lvl="0" indent="0" algn="l" rtl="0">
              <a:spcBef>
                <a:spcPts val="0"/>
              </a:spcBef>
              <a:spcAft>
                <a:spcPts val="0"/>
              </a:spcAft>
              <a:buNone/>
            </a:pPr>
            <a:r>
              <a:rPr lang="en-US" sz="4800">
                <a:solidFill>
                  <a:srgbClr val="002E6C"/>
                </a:solidFill>
              </a:rPr>
              <a:t>CPL New “SY - Record Code” File</a:t>
            </a:r>
            <a:endParaRPr sz="4800">
              <a:solidFill>
                <a:srgbClr val="002E6C"/>
              </a:solidFill>
            </a:endParaRPr>
          </a:p>
        </p:txBody>
      </p:sp>
      <p:pic>
        <p:nvPicPr>
          <p:cNvPr id="216" name="Google Shape;216;p38"/>
          <p:cNvPicPr preferRelativeResize="0"/>
          <p:nvPr/>
        </p:nvPicPr>
        <p:blipFill>
          <a:blip r:embed="rId3">
            <a:alphaModFix/>
          </a:blip>
          <a:stretch>
            <a:fillRect/>
          </a:stretch>
        </p:blipFill>
        <p:spPr>
          <a:xfrm>
            <a:off x="547525" y="1201125"/>
            <a:ext cx="11228776" cy="5035199"/>
          </a:xfrm>
          <a:prstGeom prst="rect">
            <a:avLst/>
          </a:prstGeom>
          <a:noFill/>
          <a:ln>
            <a:noFill/>
          </a:ln>
        </p:spPr>
      </p:pic>
      <p:sp>
        <p:nvSpPr>
          <p:cNvPr id="217" name="Google Shape;217;p38"/>
          <p:cNvSpPr txBox="1"/>
          <p:nvPr/>
        </p:nvSpPr>
        <p:spPr>
          <a:xfrm>
            <a:off x="1105175" y="6285675"/>
            <a:ext cx="10671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CCCCO MIS Data Element Dictionary for CPL reporting                        </a:t>
            </a:r>
            <a:r>
              <a:rPr lang="en-US" u="sng">
                <a:solidFill>
                  <a:schemeClr val="hlink"/>
                </a:solidFill>
                <a:hlinkClick r:id="rId4"/>
              </a:rPr>
              <a:t>https://webdata.cccco.edu/ded/sy/sy_all.pdf</a:t>
            </a:r>
            <a:r>
              <a:rPr lang="en-US"/>
              <a:t> </a:t>
            </a:r>
            <a:endParaRPr/>
          </a:p>
        </p:txBody>
      </p:sp>
      <p:sp>
        <p:nvSpPr>
          <p:cNvPr id="218" name="Google Shape;218;p38"/>
          <p:cNvSpPr/>
          <p:nvPr/>
        </p:nvSpPr>
        <p:spPr>
          <a:xfrm>
            <a:off x="5841650" y="6393675"/>
            <a:ext cx="720300" cy="2472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0000FF"/>
              </a:high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9"/>
          <p:cNvSpPr txBox="1">
            <a:spLocks noGrp="1"/>
          </p:cNvSpPr>
          <p:nvPr>
            <p:ph type="title"/>
          </p:nvPr>
        </p:nvSpPr>
        <p:spPr>
          <a:xfrm>
            <a:off x="415650" y="366411"/>
            <a:ext cx="11360700" cy="1784700"/>
          </a:xfrm>
          <a:prstGeom prst="rect">
            <a:avLst/>
          </a:prstGeom>
          <a:effectLst>
            <a:outerShdw blurRad="57150" dist="19050" dir="5400000" algn="bl" rotWithShape="0">
              <a:srgbClr val="000000">
                <a:alpha val="50000"/>
              </a:srgbClr>
            </a:outerShdw>
          </a:effectLst>
        </p:spPr>
        <p:txBody>
          <a:bodyPr spcFirstLastPara="1" wrap="square" lIns="121900" tIns="121900" rIns="121900" bIns="121900" anchor="t" anchorCtr="0">
            <a:noAutofit/>
          </a:bodyPr>
          <a:lstStyle/>
          <a:p>
            <a:pPr marL="0" lvl="0" indent="0" algn="l" rtl="0">
              <a:spcBef>
                <a:spcPts val="0"/>
              </a:spcBef>
              <a:spcAft>
                <a:spcPts val="0"/>
              </a:spcAft>
              <a:buNone/>
            </a:pPr>
            <a:r>
              <a:rPr lang="en-US" sz="4800">
                <a:solidFill>
                  <a:srgbClr val="002E6C"/>
                </a:solidFill>
              </a:rPr>
              <a:t>Update on CPL MIS Data Elements</a:t>
            </a:r>
            <a:endParaRPr sz="4800">
              <a:solidFill>
                <a:srgbClr val="002E6C"/>
              </a:solidFill>
            </a:endParaRPr>
          </a:p>
          <a:p>
            <a:pPr marL="0" lvl="0" indent="0" algn="l" rtl="0">
              <a:spcBef>
                <a:spcPts val="0"/>
              </a:spcBef>
              <a:spcAft>
                <a:spcPts val="0"/>
              </a:spcAft>
              <a:buNone/>
            </a:pPr>
            <a:r>
              <a:rPr lang="en-US" sz="2400"/>
              <a:t>SY02 STUDENT-CREDIT-ASSESSMENT-METHOD </a:t>
            </a:r>
            <a:r>
              <a:rPr lang="en-US" sz="4800">
                <a:solidFill>
                  <a:srgbClr val="002E6C"/>
                </a:solidFill>
              </a:rPr>
              <a:t> </a:t>
            </a:r>
            <a:endParaRPr sz="4800">
              <a:solidFill>
                <a:srgbClr val="002E6C"/>
              </a:solidFill>
            </a:endParaRPr>
          </a:p>
          <a:p>
            <a:pPr marL="0" lvl="0" indent="0" algn="l" rtl="0">
              <a:spcBef>
                <a:spcPts val="0"/>
              </a:spcBef>
              <a:spcAft>
                <a:spcPts val="0"/>
              </a:spcAft>
              <a:buNone/>
            </a:pPr>
            <a:r>
              <a:rPr lang="en-US" sz="4800">
                <a:solidFill>
                  <a:srgbClr val="002E6C"/>
                </a:solidFill>
              </a:rPr>
              <a:t> </a:t>
            </a:r>
            <a:endParaRPr sz="4800">
              <a:solidFill>
                <a:srgbClr val="002E6C"/>
              </a:solidFill>
            </a:endParaRPr>
          </a:p>
        </p:txBody>
      </p:sp>
      <p:sp>
        <p:nvSpPr>
          <p:cNvPr id="225" name="Google Shape;225;p39"/>
          <p:cNvSpPr txBox="1"/>
          <p:nvPr/>
        </p:nvSpPr>
        <p:spPr>
          <a:xfrm>
            <a:off x="1105175" y="6285675"/>
            <a:ext cx="10671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CCCCO MIS Data Element Dictionary for CPL reporting                        </a:t>
            </a:r>
            <a:r>
              <a:rPr lang="en-US" u="sng">
                <a:solidFill>
                  <a:schemeClr val="hlink"/>
                </a:solidFill>
                <a:hlinkClick r:id="rId3"/>
              </a:rPr>
              <a:t>https://webdata.cccco.edu/ded/sy/sy_all.pdf</a:t>
            </a:r>
            <a:r>
              <a:rPr lang="en-US"/>
              <a:t> </a:t>
            </a:r>
            <a:endParaRPr/>
          </a:p>
        </p:txBody>
      </p:sp>
      <p:sp>
        <p:nvSpPr>
          <p:cNvPr id="226" name="Google Shape;226;p39"/>
          <p:cNvSpPr/>
          <p:nvPr/>
        </p:nvSpPr>
        <p:spPr>
          <a:xfrm>
            <a:off x="5841650" y="6393675"/>
            <a:ext cx="720300" cy="2472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0000FF"/>
              </a:highlight>
            </a:endParaRPr>
          </a:p>
        </p:txBody>
      </p:sp>
      <p:sp>
        <p:nvSpPr>
          <p:cNvPr id="227" name="Google Shape;227;p39"/>
          <p:cNvSpPr txBox="1">
            <a:spLocks noGrp="1"/>
          </p:cNvSpPr>
          <p:nvPr>
            <p:ph type="body" idx="1"/>
          </p:nvPr>
        </p:nvSpPr>
        <p:spPr>
          <a:xfrm>
            <a:off x="508550" y="2500653"/>
            <a:ext cx="5333100" cy="3092700"/>
          </a:xfrm>
          <a:prstGeom prst="rect">
            <a:avLst/>
          </a:prstGeom>
          <a:ln w="9525"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marL="0" lvl="0" indent="0" algn="l" rtl="0">
              <a:lnSpc>
                <a:spcPct val="100000"/>
              </a:lnSpc>
              <a:spcBef>
                <a:spcPts val="0"/>
              </a:spcBef>
              <a:spcAft>
                <a:spcPts val="0"/>
              </a:spcAft>
              <a:buNone/>
            </a:pPr>
            <a:r>
              <a:rPr lang="en-US" b="1"/>
              <a:t>A</a:t>
            </a:r>
            <a:r>
              <a:rPr lang="en-US"/>
              <a:t> - Locally developed assessment by portfolio or other methods</a:t>
            </a:r>
            <a:endParaRPr/>
          </a:p>
          <a:p>
            <a:pPr marL="0" lvl="0" indent="0" algn="l" rtl="0">
              <a:lnSpc>
                <a:spcPct val="100000"/>
              </a:lnSpc>
              <a:spcBef>
                <a:spcPts val="2100"/>
              </a:spcBef>
              <a:spcAft>
                <a:spcPts val="0"/>
              </a:spcAft>
              <a:buNone/>
            </a:pPr>
            <a:r>
              <a:rPr lang="en-US" b="1"/>
              <a:t>B</a:t>
            </a:r>
            <a:r>
              <a:rPr lang="en-US"/>
              <a:t> - Locally developed assessment by exam</a:t>
            </a:r>
            <a:endParaRPr/>
          </a:p>
          <a:p>
            <a:pPr marL="0" lvl="0" indent="0" algn="l" rtl="0">
              <a:lnSpc>
                <a:spcPct val="100000"/>
              </a:lnSpc>
              <a:spcBef>
                <a:spcPts val="2100"/>
              </a:spcBef>
              <a:spcAft>
                <a:spcPts val="0"/>
              </a:spcAft>
              <a:buNone/>
            </a:pPr>
            <a:r>
              <a:rPr lang="en-US" b="1"/>
              <a:t>C</a:t>
            </a:r>
            <a:r>
              <a:rPr lang="en-US"/>
              <a:t> - Advanced Placement (AP)</a:t>
            </a:r>
            <a:endParaRPr/>
          </a:p>
          <a:p>
            <a:pPr marL="0" lvl="0" indent="0" algn="l" rtl="0">
              <a:lnSpc>
                <a:spcPct val="100000"/>
              </a:lnSpc>
              <a:spcBef>
                <a:spcPts val="2100"/>
              </a:spcBef>
              <a:spcAft>
                <a:spcPts val="0"/>
              </a:spcAft>
              <a:buNone/>
            </a:pPr>
            <a:r>
              <a:rPr lang="en-US" b="1"/>
              <a:t>D</a:t>
            </a:r>
            <a:r>
              <a:rPr lang="en-US"/>
              <a:t> - International Baccalaureate (IB)</a:t>
            </a:r>
            <a:endParaRPr/>
          </a:p>
          <a:p>
            <a:pPr marL="0" lvl="0" indent="0" algn="l" rtl="0">
              <a:spcBef>
                <a:spcPts val="2100"/>
              </a:spcBef>
              <a:spcAft>
                <a:spcPts val="2100"/>
              </a:spcAft>
              <a:buNone/>
            </a:pPr>
            <a:endParaRPr/>
          </a:p>
        </p:txBody>
      </p:sp>
      <p:sp>
        <p:nvSpPr>
          <p:cNvPr id="228" name="Google Shape;228;p39"/>
          <p:cNvSpPr txBox="1">
            <a:spLocks noGrp="1"/>
          </p:cNvSpPr>
          <p:nvPr>
            <p:ph type="body" idx="2"/>
          </p:nvPr>
        </p:nvSpPr>
        <p:spPr>
          <a:xfrm>
            <a:off x="6561950" y="2500649"/>
            <a:ext cx="5333100" cy="3092700"/>
          </a:xfrm>
          <a:prstGeom prst="rect">
            <a:avLst/>
          </a:prstGeom>
          <a:ln w="9525"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t>E</a:t>
            </a:r>
            <a:r>
              <a:rPr lang="en-US"/>
              <a:t> - College Level Examination Program (CLEP)</a:t>
            </a:r>
            <a:endParaRPr/>
          </a:p>
          <a:p>
            <a:pPr marL="0" lvl="0" indent="0" algn="l" rtl="0">
              <a:lnSpc>
                <a:spcPct val="100000"/>
              </a:lnSpc>
              <a:spcBef>
                <a:spcPts val="2100"/>
              </a:spcBef>
              <a:spcAft>
                <a:spcPts val="0"/>
              </a:spcAft>
              <a:buClr>
                <a:schemeClr val="dk1"/>
              </a:buClr>
              <a:buSzPts val="1100"/>
              <a:buFont typeface="Arial"/>
              <a:buNone/>
            </a:pPr>
            <a:r>
              <a:rPr lang="en-US" b="1"/>
              <a:t>F</a:t>
            </a:r>
            <a:r>
              <a:rPr lang="en-US"/>
              <a:t> - Industry certification</a:t>
            </a:r>
            <a:endParaRPr/>
          </a:p>
          <a:p>
            <a:pPr marL="0" lvl="0" indent="0" algn="l" rtl="0">
              <a:lnSpc>
                <a:spcPct val="100000"/>
              </a:lnSpc>
              <a:spcBef>
                <a:spcPts val="2100"/>
              </a:spcBef>
              <a:spcAft>
                <a:spcPts val="0"/>
              </a:spcAft>
              <a:buClr>
                <a:schemeClr val="dk1"/>
              </a:buClr>
              <a:buSzPts val="1100"/>
              <a:buFont typeface="Arial"/>
              <a:buNone/>
            </a:pPr>
            <a:r>
              <a:rPr lang="en-US" b="1"/>
              <a:t>G</a:t>
            </a:r>
            <a:r>
              <a:rPr lang="en-US"/>
              <a:t> - Military training (excluding CLEP) </a:t>
            </a:r>
            <a:endParaRPr/>
          </a:p>
          <a:p>
            <a:pPr marL="0" lvl="0" indent="0" algn="l" rtl="0">
              <a:lnSpc>
                <a:spcPct val="100000"/>
              </a:lnSpc>
              <a:spcBef>
                <a:spcPts val="2100"/>
              </a:spcBef>
              <a:spcAft>
                <a:spcPts val="0"/>
              </a:spcAft>
              <a:buClr>
                <a:schemeClr val="dk1"/>
              </a:buClr>
              <a:buSzPts val="1100"/>
              <a:buFont typeface="Arial"/>
              <a:buNone/>
            </a:pPr>
            <a:r>
              <a:rPr lang="en-US" b="1"/>
              <a:t>Z</a:t>
            </a:r>
            <a:r>
              <a:rPr lang="en-US"/>
              <a:t> - Other </a:t>
            </a:r>
            <a:endParaRPr/>
          </a:p>
          <a:p>
            <a:pPr marL="0" lvl="0" indent="0" algn="l" rtl="0">
              <a:spcBef>
                <a:spcPts val="2100"/>
              </a:spcBef>
              <a:spcAft>
                <a:spcPts val="2100"/>
              </a:spcAft>
              <a:buNone/>
            </a:pPr>
            <a:endParaRPr/>
          </a:p>
        </p:txBody>
      </p:sp>
      <p:sp>
        <p:nvSpPr>
          <p:cNvPr id="229" name="Google Shape;229;p39"/>
          <p:cNvSpPr txBox="1"/>
          <p:nvPr/>
        </p:nvSpPr>
        <p:spPr>
          <a:xfrm>
            <a:off x="700550" y="1855125"/>
            <a:ext cx="101523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0"/>
          <p:cNvSpPr txBox="1">
            <a:spLocks noGrp="1"/>
          </p:cNvSpPr>
          <p:nvPr>
            <p:ph type="title"/>
          </p:nvPr>
        </p:nvSpPr>
        <p:spPr>
          <a:xfrm>
            <a:off x="415650" y="227100"/>
            <a:ext cx="11360700" cy="710400"/>
          </a:xfrm>
          <a:prstGeom prst="rect">
            <a:avLst/>
          </a:prstGeom>
          <a:effectLst>
            <a:outerShdw blurRad="57150" dist="19050" dir="5400000" algn="bl" rotWithShape="0">
              <a:srgbClr val="000000">
                <a:alpha val="50000"/>
              </a:srgbClr>
            </a:outerShdw>
          </a:effectLst>
        </p:spPr>
        <p:txBody>
          <a:bodyPr spcFirstLastPara="1" wrap="square" lIns="121900" tIns="121900" rIns="121900" bIns="121900" anchor="t" anchorCtr="0">
            <a:noAutofit/>
          </a:bodyPr>
          <a:lstStyle/>
          <a:p>
            <a:pPr marL="0" lvl="0" indent="0" algn="l" rtl="0">
              <a:spcBef>
                <a:spcPts val="0"/>
              </a:spcBef>
              <a:spcAft>
                <a:spcPts val="0"/>
              </a:spcAft>
              <a:buNone/>
            </a:pPr>
            <a:r>
              <a:rPr lang="en-US" sz="4800">
                <a:solidFill>
                  <a:srgbClr val="002E6C"/>
                </a:solidFill>
              </a:rPr>
              <a:t>CPL Intersegmental Update </a:t>
            </a:r>
            <a:endParaRPr sz="4800">
              <a:solidFill>
                <a:srgbClr val="002E6C"/>
              </a:solidFill>
            </a:endParaRPr>
          </a:p>
        </p:txBody>
      </p:sp>
      <p:sp>
        <p:nvSpPr>
          <p:cNvPr id="236" name="Google Shape;236;p40"/>
          <p:cNvSpPr txBox="1">
            <a:spLocks noGrp="1"/>
          </p:cNvSpPr>
          <p:nvPr>
            <p:ph type="body" idx="1"/>
          </p:nvPr>
        </p:nvSpPr>
        <p:spPr>
          <a:xfrm>
            <a:off x="415650" y="2674126"/>
            <a:ext cx="5333100" cy="3852000"/>
          </a:xfrm>
          <a:prstGeom prst="rect">
            <a:avLst/>
          </a:prstGeom>
        </p:spPr>
        <p:txBody>
          <a:bodyPr spcFirstLastPara="1" wrap="square" lIns="121900" tIns="121900" rIns="121900" bIns="121900" anchor="t" anchorCtr="0">
            <a:noAutofit/>
          </a:bodyPr>
          <a:lstStyle/>
          <a:p>
            <a:pPr marL="457200" lvl="0" indent="-330200" algn="l" rtl="0">
              <a:spcBef>
                <a:spcPts val="0"/>
              </a:spcBef>
              <a:spcAft>
                <a:spcPts val="0"/>
              </a:spcAft>
              <a:buClr>
                <a:schemeClr val="dk2"/>
              </a:buClr>
              <a:buSzPts val="1600"/>
              <a:buChar char="●"/>
            </a:pPr>
            <a:r>
              <a:rPr lang="en-US" sz="1600"/>
              <a:t>Revised title to reflect updated nomenclature and common terminology (Credit for Prior Learning)</a:t>
            </a:r>
            <a:endParaRPr sz="1600"/>
          </a:p>
          <a:p>
            <a:pPr marL="457200" lvl="0" indent="-330200" algn="l" rtl="0">
              <a:spcBef>
                <a:spcPts val="1000"/>
              </a:spcBef>
              <a:spcAft>
                <a:spcPts val="0"/>
              </a:spcAft>
              <a:buClr>
                <a:schemeClr val="dk2"/>
              </a:buClr>
              <a:buSzPts val="1600"/>
              <a:buChar char="●"/>
            </a:pPr>
            <a:r>
              <a:rPr lang="en-US" sz="1600"/>
              <a:t>Policy makes explicit that it applies to both undergraduate and graduate degrees</a:t>
            </a:r>
            <a:endParaRPr sz="1600"/>
          </a:p>
          <a:p>
            <a:pPr marL="457200" lvl="0" indent="-330200" algn="l" rtl="0">
              <a:spcBef>
                <a:spcPts val="1000"/>
              </a:spcBef>
              <a:spcAft>
                <a:spcPts val="0"/>
              </a:spcAft>
              <a:buClr>
                <a:schemeClr val="dk2"/>
              </a:buClr>
              <a:buSzPts val="1600"/>
              <a:buChar char="●"/>
            </a:pPr>
            <a:r>
              <a:rPr lang="en-US" sz="1600"/>
              <a:t>Introduction identifies benefit of CPL for students</a:t>
            </a:r>
            <a:endParaRPr sz="1600"/>
          </a:p>
          <a:p>
            <a:pPr marL="457200" lvl="0" indent="-330200" algn="l" rtl="0">
              <a:spcBef>
                <a:spcPts val="1000"/>
              </a:spcBef>
              <a:spcAft>
                <a:spcPts val="0"/>
              </a:spcAft>
              <a:buClr>
                <a:schemeClr val="dk2"/>
              </a:buClr>
              <a:buSzPts val="1600"/>
              <a:buChar char="●"/>
            </a:pPr>
            <a:r>
              <a:rPr lang="en-US" sz="1600"/>
              <a:t>Replace term “non-collegiate instruction” with “learning acquired outside formal higher education”</a:t>
            </a:r>
            <a:endParaRPr sz="1600"/>
          </a:p>
          <a:p>
            <a:pPr marL="457200" lvl="0" indent="-330200" algn="l" rtl="0">
              <a:spcBef>
                <a:spcPts val="1000"/>
              </a:spcBef>
              <a:spcAft>
                <a:spcPts val="0"/>
              </a:spcAft>
              <a:buClr>
                <a:schemeClr val="dk2"/>
              </a:buClr>
              <a:buSzPts val="1600"/>
              <a:buChar char="●"/>
            </a:pPr>
            <a:r>
              <a:rPr lang="en-US" sz="1600"/>
              <a:t>Updated references to military training and credits combined in new section</a:t>
            </a:r>
            <a:endParaRPr sz="1600"/>
          </a:p>
          <a:p>
            <a:pPr marL="0" lvl="0" indent="0" algn="l" rtl="0">
              <a:spcBef>
                <a:spcPts val="1000"/>
              </a:spcBef>
              <a:spcAft>
                <a:spcPts val="2100"/>
              </a:spcAft>
              <a:buNone/>
            </a:pPr>
            <a:endParaRPr sz="2000"/>
          </a:p>
        </p:txBody>
      </p:sp>
      <p:sp>
        <p:nvSpPr>
          <p:cNvPr id="237" name="Google Shape;237;p40"/>
          <p:cNvSpPr txBox="1">
            <a:spLocks noGrp="1"/>
          </p:cNvSpPr>
          <p:nvPr>
            <p:ph type="body" idx="2"/>
          </p:nvPr>
        </p:nvSpPr>
        <p:spPr>
          <a:xfrm>
            <a:off x="6443250" y="2674001"/>
            <a:ext cx="5333100" cy="3852000"/>
          </a:xfrm>
          <a:prstGeom prst="rect">
            <a:avLst/>
          </a:prstGeom>
        </p:spPr>
        <p:txBody>
          <a:bodyPr spcFirstLastPara="1" wrap="square" lIns="121900" tIns="121900" rIns="121900" bIns="121900" anchor="t" anchorCtr="0">
            <a:noAutofit/>
          </a:bodyPr>
          <a:lstStyle/>
          <a:p>
            <a:pPr marL="457200" lvl="0" indent="-330200" algn="l" rtl="0">
              <a:spcBef>
                <a:spcPts val="0"/>
              </a:spcBef>
              <a:spcAft>
                <a:spcPts val="0"/>
              </a:spcAft>
              <a:buClr>
                <a:schemeClr val="dk2"/>
              </a:buClr>
              <a:buSzPts val="1600"/>
              <a:buChar char="●"/>
            </a:pPr>
            <a:r>
              <a:rPr lang="en-US" sz="1600"/>
              <a:t>Strengthened language around challenge exams to better reflect Title 5 requirements</a:t>
            </a:r>
            <a:endParaRPr sz="1600"/>
          </a:p>
          <a:p>
            <a:pPr marL="457200" lvl="0" indent="-330200" algn="l" rtl="0">
              <a:spcBef>
                <a:spcPts val="1000"/>
              </a:spcBef>
              <a:spcAft>
                <a:spcPts val="0"/>
              </a:spcAft>
              <a:buClr>
                <a:schemeClr val="dk2"/>
              </a:buClr>
              <a:buSzPts val="1600"/>
              <a:buChar char="●"/>
            </a:pPr>
            <a:r>
              <a:rPr lang="en-US" sz="1600"/>
              <a:t>Affirm articulation and transfer of credits earned by CCC students through credit-for-prior-learning with reference to existing</a:t>
            </a:r>
            <a:r>
              <a:rPr lang="en-US" sz="1600">
                <a:uFill>
                  <a:noFill/>
                </a:uFill>
                <a:hlinkClick r:id="rId3"/>
              </a:rPr>
              <a:t> Transfer </a:t>
            </a:r>
            <a:r>
              <a:rPr lang="en-US" sz="1600" u="sng">
                <a:hlinkClick r:id="rId3"/>
              </a:rPr>
              <a:t>policy</a:t>
            </a:r>
            <a:r>
              <a:rPr lang="en-US" sz="1600"/>
              <a:t>.</a:t>
            </a:r>
            <a:endParaRPr sz="1600"/>
          </a:p>
          <a:p>
            <a:pPr marL="457200" lvl="0" indent="-330200" algn="l" rtl="0">
              <a:spcBef>
                <a:spcPts val="1000"/>
              </a:spcBef>
              <a:spcAft>
                <a:spcPts val="0"/>
              </a:spcAft>
              <a:buClr>
                <a:schemeClr val="dk2"/>
              </a:buClr>
              <a:buSzPts val="1600"/>
              <a:buChar char="●"/>
            </a:pPr>
            <a:r>
              <a:rPr lang="en-US" sz="1600"/>
              <a:t>Description of workplace training credentials</a:t>
            </a:r>
            <a:endParaRPr sz="1600"/>
          </a:p>
          <a:p>
            <a:pPr marL="457200" lvl="0" indent="-330200" algn="l" rtl="0">
              <a:spcBef>
                <a:spcPts val="1000"/>
              </a:spcBef>
              <a:spcAft>
                <a:spcPts val="0"/>
              </a:spcAft>
              <a:buClr>
                <a:schemeClr val="dk2"/>
              </a:buClr>
              <a:buSzPts val="1600"/>
              <a:buChar char="●"/>
            </a:pPr>
            <a:r>
              <a:rPr lang="en-US" sz="1600"/>
              <a:t>Recommendation that CPL be transcribed as a specific course or specific category of degree requirements (GE, major, elective)</a:t>
            </a:r>
            <a:endParaRPr sz="1600"/>
          </a:p>
          <a:p>
            <a:pPr marL="457200" lvl="0" indent="-330200" algn="l" rtl="0">
              <a:spcBef>
                <a:spcPts val="1000"/>
              </a:spcBef>
              <a:spcAft>
                <a:spcPts val="0"/>
              </a:spcAft>
              <a:buClr>
                <a:schemeClr val="dk2"/>
              </a:buClr>
              <a:buSzPts val="1600"/>
              <a:buChar char="●"/>
            </a:pPr>
            <a:r>
              <a:rPr lang="en-US" sz="1600"/>
              <a:t>Added Glossary and Related resources</a:t>
            </a:r>
            <a:endParaRPr sz="1600"/>
          </a:p>
          <a:p>
            <a:pPr marL="457200" lvl="0" indent="-330200" algn="l" rtl="0">
              <a:spcBef>
                <a:spcPts val="1000"/>
              </a:spcBef>
              <a:spcAft>
                <a:spcPts val="0"/>
              </a:spcAft>
              <a:buClr>
                <a:schemeClr val="dk2"/>
              </a:buClr>
              <a:buSzPts val="1600"/>
              <a:buChar char="●"/>
            </a:pPr>
            <a:r>
              <a:rPr lang="en-US" sz="1600"/>
              <a:t>Added option to appeal CPL awards</a:t>
            </a:r>
            <a:endParaRPr sz="1600"/>
          </a:p>
          <a:p>
            <a:pPr marL="0" lvl="0" indent="0" algn="l" rtl="0">
              <a:spcBef>
                <a:spcPts val="1000"/>
              </a:spcBef>
              <a:spcAft>
                <a:spcPts val="2100"/>
              </a:spcAft>
              <a:buNone/>
            </a:pPr>
            <a:endParaRPr/>
          </a:p>
        </p:txBody>
      </p:sp>
      <p:sp>
        <p:nvSpPr>
          <p:cNvPr id="238" name="Google Shape;238;p40"/>
          <p:cNvSpPr txBox="1"/>
          <p:nvPr/>
        </p:nvSpPr>
        <p:spPr>
          <a:xfrm>
            <a:off x="500975" y="1164400"/>
            <a:ext cx="11111100" cy="1391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800">
                <a:solidFill>
                  <a:schemeClr val="dk2"/>
                </a:solidFill>
              </a:rPr>
              <a:t>Last revised in 2008, CSU EO 1036 addresses how externally earned credits should be evaluated and applied toward CSU admissions, transfer and credits toward a degree. The current EO 1036 addresses credits earned from three sources: examinations, experiences, and learning in non-collegiate settings, i.e. military and workplace. Proposed revisions to CSU EO 1036 include:</a:t>
            </a:r>
            <a:endParaRPr sz="1800">
              <a:solidFill>
                <a:schemeClr val="dk2"/>
              </a:solidFill>
            </a:endParaRPr>
          </a:p>
          <a:p>
            <a:pPr marL="0" lvl="0" indent="0" algn="l" rtl="0">
              <a:lnSpc>
                <a:spcPct val="115000"/>
              </a:lnSpc>
              <a:spcBef>
                <a:spcPts val="2100"/>
              </a:spcBef>
              <a:spcAft>
                <a:spcPts val="2100"/>
              </a:spcAft>
              <a:buNone/>
            </a:pPr>
            <a:endParaRPr sz="2000">
              <a:solidFill>
                <a:schemeClr val="dk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1"/>
          <p:cNvSpPr txBox="1">
            <a:spLocks noGrp="1"/>
          </p:cNvSpPr>
          <p:nvPr>
            <p:ph type="title"/>
          </p:nvPr>
        </p:nvSpPr>
        <p:spPr>
          <a:xfrm>
            <a:off x="415600" y="593367"/>
            <a:ext cx="11360700" cy="763500"/>
          </a:xfrm>
          <a:prstGeom prst="rect">
            <a:avLst/>
          </a:prstGeom>
          <a:effectLst>
            <a:outerShdw blurRad="57150" dist="19050" dir="5400000" algn="bl" rotWithShape="0">
              <a:srgbClr val="000000">
                <a:alpha val="50000"/>
              </a:srgbClr>
            </a:outerShdw>
          </a:effectLst>
        </p:spPr>
        <p:txBody>
          <a:bodyPr spcFirstLastPara="1" wrap="square" lIns="121900" tIns="121900" rIns="121900" bIns="121900" anchor="t" anchorCtr="0">
            <a:noAutofit/>
          </a:bodyPr>
          <a:lstStyle/>
          <a:p>
            <a:pPr marL="0" lvl="0" indent="0" algn="l" rtl="0">
              <a:spcBef>
                <a:spcPts val="0"/>
              </a:spcBef>
              <a:spcAft>
                <a:spcPts val="0"/>
              </a:spcAft>
              <a:buNone/>
            </a:pPr>
            <a:r>
              <a:rPr lang="en-US" sz="4400">
                <a:solidFill>
                  <a:srgbClr val="002E6C"/>
                </a:solidFill>
              </a:rPr>
              <a:t>Vision Resource Center </a:t>
            </a:r>
            <a:endParaRPr/>
          </a:p>
        </p:txBody>
      </p:sp>
      <p:sp>
        <p:nvSpPr>
          <p:cNvPr id="245" name="Google Shape;245;p41"/>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Autofit/>
          </a:bodyPr>
          <a:lstStyle/>
          <a:p>
            <a:pPr marL="457200" lvl="0" indent="-381000" algn="l" rtl="0">
              <a:spcBef>
                <a:spcPts val="0"/>
              </a:spcBef>
              <a:spcAft>
                <a:spcPts val="0"/>
              </a:spcAft>
              <a:buSzPts val="2400"/>
              <a:buChar char="-"/>
            </a:pPr>
            <a:r>
              <a:rPr lang="en-US"/>
              <a:t>Systemwide professional learning platform available to all</a:t>
            </a:r>
            <a:endParaRPr/>
          </a:p>
          <a:p>
            <a:pPr marL="457200" lvl="0" indent="-381000" algn="l" rtl="0">
              <a:spcBef>
                <a:spcPts val="0"/>
              </a:spcBef>
              <a:spcAft>
                <a:spcPts val="0"/>
              </a:spcAft>
              <a:buSzPts val="2400"/>
              <a:buChar char="-"/>
            </a:pPr>
            <a:r>
              <a:rPr lang="en-US"/>
              <a:t>Create an account: visionresourcecenter.cccco.edu</a:t>
            </a:r>
            <a:endParaRPr/>
          </a:p>
          <a:p>
            <a:pPr marL="457200" lvl="0" indent="-381000" algn="l" rtl="0">
              <a:spcBef>
                <a:spcPts val="0"/>
              </a:spcBef>
              <a:spcAft>
                <a:spcPts val="0"/>
              </a:spcAft>
              <a:buSzPts val="2400"/>
              <a:buChar char="-"/>
            </a:pPr>
            <a:r>
              <a:rPr lang="en-US"/>
              <a:t>CPL Community:</a:t>
            </a:r>
            <a:endParaRPr/>
          </a:p>
          <a:p>
            <a:pPr marL="914400" lvl="1" indent="-349250" algn="l" rtl="0">
              <a:spcBef>
                <a:spcPts val="0"/>
              </a:spcBef>
              <a:spcAft>
                <a:spcPts val="0"/>
              </a:spcAft>
              <a:buSzPts val="1900"/>
              <a:buChar char="-"/>
            </a:pPr>
            <a:r>
              <a:rPr lang="en-US"/>
              <a:t>resources such as CPL Implementation Toolkit</a:t>
            </a:r>
            <a:endParaRPr/>
          </a:p>
          <a:p>
            <a:pPr marL="914400" lvl="1" indent="-349250" algn="l" rtl="0">
              <a:spcBef>
                <a:spcPts val="0"/>
              </a:spcBef>
              <a:spcAft>
                <a:spcPts val="0"/>
              </a:spcAft>
              <a:buSzPts val="1900"/>
              <a:buChar char="-"/>
            </a:pPr>
            <a:r>
              <a:rPr lang="en-US"/>
              <a:t>connect with peers</a:t>
            </a:r>
            <a:endParaRPr/>
          </a:p>
          <a:p>
            <a:pPr marL="914400" lvl="1" indent="-349250" algn="l" rtl="0">
              <a:spcBef>
                <a:spcPts val="0"/>
              </a:spcBef>
              <a:spcAft>
                <a:spcPts val="0"/>
              </a:spcAft>
              <a:buSzPts val="1900"/>
              <a:buChar char="-"/>
            </a:pPr>
            <a:r>
              <a:rPr lang="en-US"/>
              <a:t>address problems of practice</a:t>
            </a:r>
            <a:endParaRPr/>
          </a:p>
          <a:p>
            <a:pPr marL="457200" lvl="0" indent="-381000" algn="l" rtl="0">
              <a:spcBef>
                <a:spcPts val="0"/>
              </a:spcBef>
              <a:spcAft>
                <a:spcPts val="0"/>
              </a:spcAft>
              <a:buSzPts val="2400"/>
              <a:buAutoNum type="arabicPeriod"/>
            </a:pPr>
            <a:r>
              <a:rPr lang="en-US"/>
              <a:t>Sign in</a:t>
            </a:r>
            <a:endParaRPr/>
          </a:p>
          <a:p>
            <a:pPr marL="457200" lvl="0" indent="-381000" algn="l" rtl="0">
              <a:spcBef>
                <a:spcPts val="0"/>
              </a:spcBef>
              <a:spcAft>
                <a:spcPts val="0"/>
              </a:spcAft>
              <a:buSzPts val="2400"/>
              <a:buAutoNum type="arabicPeriod"/>
            </a:pPr>
            <a:r>
              <a:rPr lang="en-US"/>
              <a:t>Hover over “Communities” at top left</a:t>
            </a:r>
            <a:endParaRPr/>
          </a:p>
          <a:p>
            <a:pPr marL="457200" lvl="0" indent="-381000" algn="l" rtl="0">
              <a:spcBef>
                <a:spcPts val="0"/>
              </a:spcBef>
              <a:spcAft>
                <a:spcPts val="0"/>
              </a:spcAft>
              <a:buSzPts val="2400"/>
              <a:buAutoNum type="arabicPeriod"/>
            </a:pPr>
            <a:r>
              <a:rPr lang="en-US"/>
              <a:t>Select “All Communities”</a:t>
            </a:r>
            <a:endParaRPr/>
          </a:p>
          <a:p>
            <a:pPr marL="457200" lvl="0" indent="-381000" algn="l" rtl="0">
              <a:spcBef>
                <a:spcPts val="0"/>
              </a:spcBef>
              <a:spcAft>
                <a:spcPts val="0"/>
              </a:spcAft>
              <a:buSzPts val="2400"/>
              <a:buAutoNum type="arabicPeriod"/>
            </a:pPr>
            <a:r>
              <a:rPr lang="en-US"/>
              <a:t>Select “CCC | Credit for Prior Learning”</a:t>
            </a:r>
            <a:endParaRPr/>
          </a:p>
          <a:p>
            <a:pPr marL="457200" lvl="0" indent="-381000" algn="l" rtl="0">
              <a:spcBef>
                <a:spcPts val="0"/>
              </a:spcBef>
              <a:spcAft>
                <a:spcPts val="0"/>
              </a:spcAft>
              <a:buSzPts val="2400"/>
              <a:buAutoNum type="arabicPeriod"/>
            </a:pPr>
            <a:r>
              <a:rPr lang="en-US"/>
              <a:t>Click “Join”</a:t>
            </a:r>
            <a:endParaRPr/>
          </a:p>
        </p:txBody>
      </p:sp>
      <p:pic>
        <p:nvPicPr>
          <p:cNvPr id="246" name="Google Shape;246;p41"/>
          <p:cNvPicPr preferRelativeResize="0"/>
          <p:nvPr/>
        </p:nvPicPr>
        <p:blipFill>
          <a:blip r:embed="rId3">
            <a:alphaModFix/>
          </a:blip>
          <a:stretch>
            <a:fillRect/>
          </a:stretch>
        </p:blipFill>
        <p:spPr>
          <a:xfrm>
            <a:off x="6407325" y="3278525"/>
            <a:ext cx="5784676" cy="29775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2"/>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0"/>
              </a:spcAft>
              <a:buNone/>
            </a:pPr>
            <a:endParaRPr sz="4800">
              <a:solidFill>
                <a:srgbClr val="002E6C"/>
              </a:solidFill>
            </a:endParaRPr>
          </a:p>
          <a:p>
            <a:pPr marL="0" lvl="0" indent="0" algn="ctr" rtl="0">
              <a:lnSpc>
                <a:spcPct val="100000"/>
              </a:lnSpc>
              <a:spcBef>
                <a:spcPts val="0"/>
              </a:spcBef>
              <a:spcAft>
                <a:spcPts val="0"/>
              </a:spcAft>
              <a:buNone/>
            </a:pPr>
            <a:r>
              <a:rPr lang="en-US" sz="4800">
                <a:solidFill>
                  <a:srgbClr val="002E6C"/>
                </a:solidFill>
              </a:rPr>
              <a:t>CPL from a Student’s Perspective:</a:t>
            </a:r>
            <a:endParaRPr sz="4800">
              <a:solidFill>
                <a:srgbClr val="002E6C"/>
              </a:solidFill>
            </a:endParaRPr>
          </a:p>
          <a:p>
            <a:pPr marL="0" lvl="0" indent="0" algn="ctr" rtl="0">
              <a:lnSpc>
                <a:spcPct val="100000"/>
              </a:lnSpc>
              <a:spcBef>
                <a:spcPts val="0"/>
              </a:spcBef>
              <a:spcAft>
                <a:spcPts val="0"/>
              </a:spcAft>
              <a:buClr>
                <a:schemeClr val="dk1"/>
              </a:buClr>
              <a:buSzPts val="1100"/>
              <a:buFont typeface="Arial"/>
              <a:buNone/>
            </a:pPr>
            <a:r>
              <a:rPr lang="en-US" sz="4800">
                <a:solidFill>
                  <a:srgbClr val="002E6C"/>
                </a:solidFill>
              </a:rPr>
              <a:t>Lessons from the field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6"/>
        <p:cNvGrpSpPr/>
        <p:nvPr/>
      </p:nvGrpSpPr>
      <p:grpSpPr>
        <a:xfrm>
          <a:off x="0" y="0"/>
          <a:ext cx="0" cy="0"/>
          <a:chOff x="0" y="0"/>
          <a:chExt cx="0" cy="0"/>
        </a:xfrm>
      </p:grpSpPr>
      <p:sp>
        <p:nvSpPr>
          <p:cNvPr id="257" name="Google Shape;257;p43"/>
          <p:cNvSpPr txBox="1">
            <a:spLocks noGrp="1"/>
          </p:cNvSpPr>
          <p:nvPr>
            <p:ph type="title"/>
          </p:nvPr>
        </p:nvSpPr>
        <p:spPr>
          <a:xfrm>
            <a:off x="796750" y="226800"/>
            <a:ext cx="10557000" cy="730800"/>
          </a:xfrm>
          <a:prstGeom prst="rect">
            <a:avLst/>
          </a:prstGeom>
          <a:noFill/>
          <a:ln>
            <a:noFill/>
          </a:ln>
          <a:effectLst>
            <a:outerShdw blurRad="57150" dist="19050" dir="5400000" algn="bl" rotWithShape="0">
              <a:srgbClr val="000000">
                <a:alpha val="49410"/>
              </a:srgbClr>
            </a:outerShdw>
          </a:effectLst>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4800">
                <a:solidFill>
                  <a:srgbClr val="002E6C"/>
                </a:solidFill>
                <a:latin typeface="Calibri"/>
                <a:ea typeface="Calibri"/>
                <a:cs typeface="Calibri"/>
                <a:sym typeface="Calibri"/>
              </a:rPr>
              <a:t>The Student CPL Experience </a:t>
            </a:r>
            <a:endParaRPr sz="4800">
              <a:solidFill>
                <a:srgbClr val="002E6C"/>
              </a:solidFill>
              <a:latin typeface="Calibri"/>
              <a:ea typeface="Calibri"/>
              <a:cs typeface="Calibri"/>
              <a:sym typeface="Calibri"/>
            </a:endParaRPr>
          </a:p>
        </p:txBody>
      </p:sp>
      <p:sp>
        <p:nvSpPr>
          <p:cNvPr id="258" name="Google Shape;258;p43"/>
          <p:cNvSpPr txBox="1">
            <a:spLocks noGrp="1"/>
          </p:cNvSpPr>
          <p:nvPr>
            <p:ph type="body" idx="1"/>
          </p:nvPr>
        </p:nvSpPr>
        <p:spPr>
          <a:xfrm>
            <a:off x="549675" y="1157400"/>
            <a:ext cx="11011200" cy="5518800"/>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2100"/>
              </a:spcBef>
              <a:spcAft>
                <a:spcPts val="0"/>
              </a:spcAft>
              <a:buClr>
                <a:srgbClr val="674EA7"/>
              </a:buClr>
              <a:buSzPts val="2400"/>
              <a:buChar char="●"/>
            </a:pPr>
            <a:r>
              <a:rPr lang="en-US" dirty="0">
                <a:solidFill>
                  <a:schemeClr val="bg2"/>
                </a:solidFill>
              </a:rPr>
              <a:t>Getting the word out to students about Credit for Prior Learning opportunities </a:t>
            </a:r>
            <a:endParaRPr dirty="0">
              <a:solidFill>
                <a:schemeClr val="bg2"/>
              </a:solidFill>
            </a:endParaRPr>
          </a:p>
          <a:p>
            <a:pPr marL="457200" lvl="0" indent="-381000" algn="l" rtl="0">
              <a:lnSpc>
                <a:spcPct val="115000"/>
              </a:lnSpc>
              <a:spcBef>
                <a:spcPts val="0"/>
              </a:spcBef>
              <a:spcAft>
                <a:spcPts val="0"/>
              </a:spcAft>
              <a:buClr>
                <a:srgbClr val="674EA7"/>
              </a:buClr>
              <a:buSzPts val="2400"/>
              <a:buChar char="●"/>
            </a:pPr>
            <a:r>
              <a:rPr lang="en-US" dirty="0">
                <a:solidFill>
                  <a:schemeClr val="bg2"/>
                </a:solidFill>
              </a:rPr>
              <a:t>Who can students contact to learn more about CPL? </a:t>
            </a:r>
            <a:endParaRPr dirty="0">
              <a:solidFill>
                <a:schemeClr val="bg2"/>
              </a:solidFill>
            </a:endParaRPr>
          </a:p>
          <a:p>
            <a:pPr marL="457200" lvl="0" indent="-381000" algn="l" rtl="0">
              <a:lnSpc>
                <a:spcPct val="115000"/>
              </a:lnSpc>
              <a:spcBef>
                <a:spcPts val="0"/>
              </a:spcBef>
              <a:spcAft>
                <a:spcPts val="0"/>
              </a:spcAft>
              <a:buClr>
                <a:srgbClr val="674EA7"/>
              </a:buClr>
              <a:buSzPts val="2400"/>
              <a:buChar char="●"/>
            </a:pPr>
            <a:r>
              <a:rPr lang="en-US" dirty="0">
                <a:solidFill>
                  <a:schemeClr val="bg2"/>
                </a:solidFill>
              </a:rPr>
              <a:t>Guidance for students by a CPL Counselor</a:t>
            </a:r>
            <a:endParaRPr dirty="0">
              <a:solidFill>
                <a:schemeClr val="bg2"/>
              </a:solidFill>
            </a:endParaRPr>
          </a:p>
          <a:p>
            <a:pPr marL="914400" lvl="1" indent="-349250" algn="l" rtl="0">
              <a:lnSpc>
                <a:spcPct val="115000"/>
              </a:lnSpc>
              <a:spcBef>
                <a:spcPts val="0"/>
              </a:spcBef>
              <a:spcAft>
                <a:spcPts val="0"/>
              </a:spcAft>
              <a:buClr>
                <a:srgbClr val="4C4C4E"/>
              </a:buClr>
              <a:buSzPts val="1900"/>
              <a:buChar char="○"/>
            </a:pPr>
            <a:r>
              <a:rPr lang="en-US" dirty="0">
                <a:solidFill>
                  <a:schemeClr val="bg2"/>
                </a:solidFill>
              </a:rPr>
              <a:t>Is CPL the right choice? </a:t>
            </a:r>
            <a:endParaRPr dirty="0">
              <a:solidFill>
                <a:schemeClr val="bg2"/>
              </a:solidFill>
            </a:endParaRPr>
          </a:p>
          <a:p>
            <a:pPr marL="914400" lvl="1" indent="-349250" algn="l" rtl="0">
              <a:lnSpc>
                <a:spcPct val="115000"/>
              </a:lnSpc>
              <a:spcBef>
                <a:spcPts val="0"/>
              </a:spcBef>
              <a:spcAft>
                <a:spcPts val="0"/>
              </a:spcAft>
              <a:buClr>
                <a:srgbClr val="4C4C4E"/>
              </a:buClr>
              <a:buSzPts val="1900"/>
              <a:buChar char="○"/>
            </a:pPr>
            <a:r>
              <a:rPr lang="en-US" dirty="0">
                <a:solidFill>
                  <a:schemeClr val="bg2"/>
                </a:solidFill>
              </a:rPr>
              <a:t>Developing an education plan</a:t>
            </a:r>
            <a:endParaRPr dirty="0">
              <a:solidFill>
                <a:schemeClr val="bg2"/>
              </a:solidFill>
            </a:endParaRPr>
          </a:p>
          <a:p>
            <a:pPr marL="457200" lvl="0" indent="-381000" algn="l" rtl="0">
              <a:lnSpc>
                <a:spcPct val="115000"/>
              </a:lnSpc>
              <a:spcBef>
                <a:spcPts val="0"/>
              </a:spcBef>
              <a:spcAft>
                <a:spcPts val="0"/>
              </a:spcAft>
              <a:buClr>
                <a:srgbClr val="674EA7"/>
              </a:buClr>
              <a:buSzPts val="2400"/>
              <a:buChar char="●"/>
            </a:pPr>
            <a:r>
              <a:rPr lang="en-US" dirty="0">
                <a:solidFill>
                  <a:schemeClr val="bg2"/>
                </a:solidFill>
              </a:rPr>
              <a:t>Streamlining the CPL petition process from start to transcription</a:t>
            </a:r>
            <a:endParaRPr dirty="0">
              <a:solidFill>
                <a:schemeClr val="bg2"/>
              </a:solidFill>
            </a:endParaRPr>
          </a:p>
          <a:p>
            <a:pPr marL="457200" lvl="0" indent="-381000" algn="l" rtl="0">
              <a:lnSpc>
                <a:spcPct val="115000"/>
              </a:lnSpc>
              <a:spcBef>
                <a:spcPts val="0"/>
              </a:spcBef>
              <a:spcAft>
                <a:spcPts val="0"/>
              </a:spcAft>
              <a:buClr>
                <a:srgbClr val="674EA7"/>
              </a:buClr>
              <a:buSzPts val="2400"/>
              <a:buChar char="●"/>
            </a:pPr>
            <a:r>
              <a:rPr lang="en-US" dirty="0">
                <a:solidFill>
                  <a:schemeClr val="bg2"/>
                </a:solidFill>
              </a:rPr>
              <a:t>Additional Support to make sure your CPL students succeed: </a:t>
            </a:r>
            <a:endParaRPr dirty="0">
              <a:solidFill>
                <a:schemeClr val="bg2"/>
              </a:solidFill>
            </a:endParaRPr>
          </a:p>
          <a:p>
            <a:pPr marL="914400" lvl="1" indent="-381000" algn="l" rtl="0">
              <a:lnSpc>
                <a:spcPct val="115000"/>
              </a:lnSpc>
              <a:spcBef>
                <a:spcPts val="0"/>
              </a:spcBef>
              <a:spcAft>
                <a:spcPts val="0"/>
              </a:spcAft>
              <a:buClr>
                <a:srgbClr val="4C4C4E"/>
              </a:buClr>
              <a:buSzPts val="2400"/>
              <a:buChar char="○"/>
            </a:pPr>
            <a:r>
              <a:rPr lang="en-US" dirty="0">
                <a:solidFill>
                  <a:schemeClr val="bg2"/>
                </a:solidFill>
              </a:rPr>
              <a:t>Portfolio review support</a:t>
            </a:r>
            <a:endParaRPr dirty="0">
              <a:solidFill>
                <a:schemeClr val="bg2"/>
              </a:solidFill>
            </a:endParaRPr>
          </a:p>
          <a:p>
            <a:pPr marL="914400" lvl="1" indent="-381000" algn="l" rtl="0">
              <a:lnSpc>
                <a:spcPct val="115000"/>
              </a:lnSpc>
              <a:spcBef>
                <a:spcPts val="0"/>
              </a:spcBef>
              <a:spcAft>
                <a:spcPts val="0"/>
              </a:spcAft>
              <a:buClr>
                <a:srgbClr val="4C4C4E"/>
              </a:buClr>
              <a:buSzPts val="2400"/>
              <a:buChar char="○"/>
            </a:pPr>
            <a:r>
              <a:rPr lang="en-US" dirty="0">
                <a:solidFill>
                  <a:schemeClr val="bg2"/>
                </a:solidFill>
              </a:rPr>
              <a:t>Credit by Exam preparation</a:t>
            </a:r>
            <a:endParaRPr dirty="0">
              <a:solidFill>
                <a:schemeClr val="bg2"/>
              </a:solidFill>
            </a:endParaRPr>
          </a:p>
          <a:p>
            <a:pPr marL="914400" lvl="1" indent="-381000" algn="l" rtl="0">
              <a:lnSpc>
                <a:spcPct val="115000"/>
              </a:lnSpc>
              <a:spcBef>
                <a:spcPts val="0"/>
              </a:spcBef>
              <a:spcAft>
                <a:spcPts val="0"/>
              </a:spcAft>
              <a:buClr>
                <a:srgbClr val="4C4C4E"/>
              </a:buClr>
              <a:buSzPts val="2400"/>
              <a:buChar char="○"/>
            </a:pPr>
            <a:r>
              <a:rPr lang="en-US" dirty="0">
                <a:solidFill>
                  <a:schemeClr val="bg2"/>
                </a:solidFill>
              </a:rPr>
              <a:t>Submitting Military Transcripts </a:t>
            </a:r>
            <a:endParaRPr dirty="0">
              <a:solidFill>
                <a:schemeClr val="bg2"/>
              </a:solidFill>
            </a:endParaRPr>
          </a:p>
          <a:p>
            <a:pPr marL="914400" lvl="1" indent="-381000" algn="l" rtl="0">
              <a:lnSpc>
                <a:spcPct val="115000"/>
              </a:lnSpc>
              <a:spcBef>
                <a:spcPts val="0"/>
              </a:spcBef>
              <a:spcAft>
                <a:spcPts val="0"/>
              </a:spcAft>
              <a:buClr>
                <a:srgbClr val="4C4C4E"/>
              </a:buClr>
              <a:buSzPts val="2400"/>
              <a:buChar char="○"/>
            </a:pPr>
            <a:r>
              <a:rPr lang="en-US" dirty="0">
                <a:solidFill>
                  <a:schemeClr val="bg2"/>
                </a:solidFill>
              </a:rPr>
              <a:t>Submitting Industry Certifications  </a:t>
            </a:r>
            <a:endParaRPr dirty="0">
              <a:solidFill>
                <a:schemeClr val="bg2"/>
              </a:solidFill>
            </a:endParaRPr>
          </a:p>
        </p:txBody>
      </p:sp>
      <p:cxnSp>
        <p:nvCxnSpPr>
          <p:cNvPr id="259" name="Google Shape;259;p43"/>
          <p:cNvCxnSpPr/>
          <p:nvPr/>
        </p:nvCxnSpPr>
        <p:spPr>
          <a:xfrm>
            <a:off x="633750" y="1157400"/>
            <a:ext cx="10927200" cy="36900"/>
          </a:xfrm>
          <a:prstGeom prst="straightConnector1">
            <a:avLst/>
          </a:prstGeom>
          <a:noFill/>
          <a:ln w="28575" cap="flat" cmpd="sng">
            <a:solidFill>
              <a:srgbClr val="8E7CC3"/>
            </a:solidFill>
            <a:prstDash val="solid"/>
            <a:round/>
            <a:headEnd type="none" w="sm" len="sm"/>
            <a:tailEnd type="none" w="sm" len="sm"/>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3"/>
        <p:cNvGrpSpPr/>
        <p:nvPr/>
      </p:nvGrpSpPr>
      <p:grpSpPr>
        <a:xfrm>
          <a:off x="0" y="0"/>
          <a:ext cx="0" cy="0"/>
          <a:chOff x="0" y="0"/>
          <a:chExt cx="0" cy="0"/>
        </a:xfrm>
      </p:grpSpPr>
      <p:pic>
        <p:nvPicPr>
          <p:cNvPr id="264" name="Google Shape;264;p44">
            <a:hlinkClick r:id="rId3"/>
          </p:cNvPr>
          <p:cNvPicPr preferRelativeResize="0"/>
          <p:nvPr/>
        </p:nvPicPr>
        <p:blipFill rotWithShape="1">
          <a:blip r:embed="rId4">
            <a:alphaModFix/>
          </a:blip>
          <a:srcRect r="9966"/>
          <a:stretch/>
        </p:blipFill>
        <p:spPr>
          <a:xfrm>
            <a:off x="152400" y="152400"/>
            <a:ext cx="6763400" cy="6242046"/>
          </a:xfrm>
          <a:prstGeom prst="rect">
            <a:avLst/>
          </a:prstGeom>
          <a:noFill/>
          <a:ln>
            <a:noFill/>
          </a:ln>
          <a:effectLst>
            <a:outerShdw blurRad="57150" dist="104775" dir="6120000" algn="bl" rotWithShape="0">
              <a:srgbClr val="000000">
                <a:alpha val="49803"/>
              </a:srgbClr>
            </a:outerShdw>
          </a:effectLst>
        </p:spPr>
      </p:pic>
      <p:sp>
        <p:nvSpPr>
          <p:cNvPr id="265" name="Google Shape;265;p44"/>
          <p:cNvSpPr txBox="1">
            <a:spLocks noGrp="1"/>
          </p:cNvSpPr>
          <p:nvPr>
            <p:ph type="title"/>
          </p:nvPr>
        </p:nvSpPr>
        <p:spPr>
          <a:xfrm>
            <a:off x="6915800" y="259625"/>
            <a:ext cx="5276400" cy="2155200"/>
          </a:xfrm>
          <a:prstGeom prst="rect">
            <a:avLst/>
          </a:prstGeom>
          <a:noFill/>
          <a:ln>
            <a:noFill/>
          </a:ln>
          <a:effectLst>
            <a:outerShdw blurRad="57150" dist="19050" dir="5400000" algn="bl" rotWithShape="0">
              <a:srgbClr val="000000">
                <a:alpha val="49411"/>
              </a:srgbClr>
            </a:outerShdw>
          </a:effectLst>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1800"/>
              <a:buNone/>
            </a:pPr>
            <a:r>
              <a:rPr lang="en-US" sz="4800">
                <a:solidFill>
                  <a:srgbClr val="002E6C"/>
                </a:solidFill>
                <a:latin typeface="Calibri"/>
                <a:ea typeface="Calibri"/>
                <a:cs typeface="Calibri"/>
                <a:sym typeface="Calibri"/>
              </a:rPr>
              <a:t>Palomar College searchable </a:t>
            </a:r>
            <a:endParaRPr sz="4800">
              <a:solidFill>
                <a:srgbClr val="002E6C"/>
              </a:solidFill>
              <a:latin typeface="Calibri"/>
              <a:ea typeface="Calibri"/>
              <a:cs typeface="Calibri"/>
              <a:sym typeface="Calibri"/>
            </a:endParaRPr>
          </a:p>
          <a:p>
            <a:pPr marL="0" lvl="0" indent="0" algn="ctr" rtl="0">
              <a:lnSpc>
                <a:spcPct val="90000"/>
              </a:lnSpc>
              <a:spcBef>
                <a:spcPts val="0"/>
              </a:spcBef>
              <a:spcAft>
                <a:spcPts val="0"/>
              </a:spcAft>
              <a:buSzPts val="1800"/>
              <a:buNone/>
            </a:pPr>
            <a:r>
              <a:rPr lang="en-US" sz="4800" u="sng">
                <a:solidFill>
                  <a:schemeClr val="hlink"/>
                </a:solidFill>
                <a:latin typeface="Calibri"/>
                <a:ea typeface="Calibri"/>
                <a:cs typeface="Calibri"/>
                <a:sym typeface="Calibri"/>
                <a:hlinkClick r:id="rId5"/>
              </a:rPr>
              <a:t>CPL Webpage</a:t>
            </a:r>
            <a:r>
              <a:rPr lang="en-US" sz="4800" b="1">
                <a:solidFill>
                  <a:srgbClr val="002E6C"/>
                </a:solidFill>
                <a:latin typeface="Calibri"/>
                <a:ea typeface="Calibri"/>
                <a:cs typeface="Calibri"/>
                <a:sym typeface="Calibri"/>
              </a:rPr>
              <a:t> </a:t>
            </a:r>
            <a:endParaRPr sz="4800" b="1">
              <a:solidFill>
                <a:srgbClr val="002E6C"/>
              </a:solidFill>
              <a:latin typeface="Calibri"/>
              <a:ea typeface="Calibri"/>
              <a:cs typeface="Calibri"/>
              <a:sym typeface="Calibri"/>
            </a:endParaRPr>
          </a:p>
        </p:txBody>
      </p:sp>
      <p:sp>
        <p:nvSpPr>
          <p:cNvPr id="266" name="Google Shape;266;p44"/>
          <p:cNvSpPr txBox="1"/>
          <p:nvPr/>
        </p:nvSpPr>
        <p:spPr>
          <a:xfrm>
            <a:off x="7296000" y="3123450"/>
            <a:ext cx="4683000" cy="304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595959"/>
                </a:solidFill>
                <a:latin typeface="Calibri"/>
                <a:ea typeface="Calibri"/>
                <a:cs typeface="Calibri"/>
                <a:sym typeface="Calibri"/>
              </a:rPr>
              <a:t>Easily search for CPL eligible courses by:</a:t>
            </a:r>
            <a:endParaRPr sz="2400" b="0" i="0" u="none" strike="noStrike" cap="none">
              <a:solidFill>
                <a:srgbClr val="5959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595959"/>
              </a:solidFill>
              <a:latin typeface="Calibri"/>
              <a:ea typeface="Calibri"/>
              <a:cs typeface="Calibri"/>
              <a:sym typeface="Calibri"/>
            </a:endParaRPr>
          </a:p>
          <a:p>
            <a:pPr marL="457200" marR="0" lvl="0" indent="-381000" algn="l" rtl="0">
              <a:lnSpc>
                <a:spcPct val="100000"/>
              </a:lnSpc>
              <a:spcBef>
                <a:spcPts val="0"/>
              </a:spcBef>
              <a:spcAft>
                <a:spcPts val="0"/>
              </a:spcAft>
              <a:buClr>
                <a:srgbClr val="674EA7"/>
              </a:buClr>
              <a:buSzPts val="2400"/>
              <a:buFont typeface="Calibri"/>
              <a:buChar char="●"/>
            </a:pPr>
            <a:r>
              <a:rPr lang="en-US" sz="2400" b="0" i="0" u="none" strike="noStrike" cap="none">
                <a:solidFill>
                  <a:srgbClr val="595959"/>
                </a:solidFill>
                <a:latin typeface="Calibri"/>
                <a:ea typeface="Calibri"/>
                <a:cs typeface="Calibri"/>
                <a:sym typeface="Calibri"/>
              </a:rPr>
              <a:t>Assessment Method</a:t>
            </a:r>
            <a:endParaRPr sz="2400" b="0" i="0" u="none" strike="noStrike" cap="none">
              <a:solidFill>
                <a:srgbClr val="595959"/>
              </a:solidFill>
              <a:latin typeface="Calibri"/>
              <a:ea typeface="Calibri"/>
              <a:cs typeface="Calibri"/>
              <a:sym typeface="Calibri"/>
            </a:endParaRPr>
          </a:p>
          <a:p>
            <a:pPr marL="457200" marR="0" lvl="0" indent="-381000" algn="l" rtl="0">
              <a:lnSpc>
                <a:spcPct val="100000"/>
              </a:lnSpc>
              <a:spcBef>
                <a:spcPts val="0"/>
              </a:spcBef>
              <a:spcAft>
                <a:spcPts val="0"/>
              </a:spcAft>
              <a:buClr>
                <a:srgbClr val="674EA7"/>
              </a:buClr>
              <a:buSzPts val="2400"/>
              <a:buFont typeface="Calibri"/>
              <a:buChar char="●"/>
            </a:pPr>
            <a:r>
              <a:rPr lang="en-US" sz="2400" b="0" i="0" u="none" strike="noStrike" cap="none">
                <a:solidFill>
                  <a:srgbClr val="595959"/>
                </a:solidFill>
                <a:latin typeface="Calibri"/>
                <a:ea typeface="Calibri"/>
                <a:cs typeface="Calibri"/>
                <a:sym typeface="Calibri"/>
              </a:rPr>
              <a:t>Discipline</a:t>
            </a:r>
            <a:endParaRPr sz="2400" b="0" i="0" u="none" strike="noStrike" cap="none">
              <a:solidFill>
                <a:srgbClr val="595959"/>
              </a:solidFill>
              <a:latin typeface="Calibri"/>
              <a:ea typeface="Calibri"/>
              <a:cs typeface="Calibri"/>
              <a:sym typeface="Calibri"/>
            </a:endParaRPr>
          </a:p>
          <a:p>
            <a:pPr marL="457200" marR="0" lvl="0" indent="-381000" algn="l" rtl="0">
              <a:lnSpc>
                <a:spcPct val="100000"/>
              </a:lnSpc>
              <a:spcBef>
                <a:spcPts val="0"/>
              </a:spcBef>
              <a:spcAft>
                <a:spcPts val="0"/>
              </a:spcAft>
              <a:buClr>
                <a:srgbClr val="674EA7"/>
              </a:buClr>
              <a:buSzPts val="2400"/>
              <a:buFont typeface="Calibri"/>
              <a:buChar char="●"/>
            </a:pPr>
            <a:r>
              <a:rPr lang="en-US" sz="2400" b="0" i="0" u="none" strike="noStrike" cap="none">
                <a:solidFill>
                  <a:srgbClr val="595959"/>
                </a:solidFill>
                <a:latin typeface="Calibri"/>
                <a:ea typeface="Calibri"/>
                <a:cs typeface="Calibri"/>
                <a:sym typeface="Calibri"/>
              </a:rPr>
              <a:t>Palomar Pathway/Meta Major</a:t>
            </a:r>
            <a:endParaRPr sz="2400" b="0" i="0" u="none" strike="noStrike" cap="none">
              <a:solidFill>
                <a:srgbClr val="5959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5959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595959"/>
                </a:solidFill>
                <a:latin typeface="Calibri"/>
                <a:ea typeface="Calibri"/>
                <a:cs typeface="Calibri"/>
                <a:sym typeface="Calibri"/>
              </a:rPr>
              <a:t>Degree(s)/Ce</a:t>
            </a:r>
            <a:r>
              <a:rPr lang="en-US" sz="2200" b="0" i="0" u="none" strike="noStrike" cap="none">
                <a:solidFill>
                  <a:srgbClr val="595959"/>
                </a:solidFill>
                <a:latin typeface="Calibri"/>
                <a:ea typeface="Calibri"/>
                <a:cs typeface="Calibri"/>
                <a:sym typeface="Calibri"/>
              </a:rPr>
              <a:t>rtificate(s) and course specific CPL notes  </a:t>
            </a:r>
            <a:endParaRPr sz="2200" b="0" i="0" u="none" strike="noStrike" cap="none">
              <a:solidFill>
                <a:srgbClr val="595959"/>
              </a:solidFill>
              <a:latin typeface="Calibri"/>
              <a:ea typeface="Calibri"/>
              <a:cs typeface="Calibri"/>
              <a:sym typeface="Calibri"/>
            </a:endParaRPr>
          </a:p>
        </p:txBody>
      </p:sp>
      <p:sp>
        <p:nvSpPr>
          <p:cNvPr id="267" name="Google Shape;267;p44"/>
          <p:cNvSpPr txBox="1"/>
          <p:nvPr/>
        </p:nvSpPr>
        <p:spPr>
          <a:xfrm>
            <a:off x="7068200" y="2421763"/>
            <a:ext cx="5010300" cy="63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700"/>
              <a:buFont typeface="Arial"/>
              <a:buNone/>
            </a:pPr>
            <a:r>
              <a:rPr lang="en-US" sz="2700" b="0" i="1" u="none" strike="noStrike" cap="none">
                <a:solidFill>
                  <a:srgbClr val="674EA7"/>
                </a:solidFill>
                <a:latin typeface="Calibri"/>
                <a:ea typeface="Calibri"/>
                <a:cs typeface="Calibri"/>
                <a:sym typeface="Calibri"/>
              </a:rPr>
              <a:t>Enhancing the Student Experience</a:t>
            </a:r>
            <a:endParaRPr sz="2700" b="0" i="1" u="none" strike="noStrike" cap="none">
              <a:solidFill>
                <a:srgbClr val="674EA7"/>
              </a:solidFill>
              <a:latin typeface="Calibri"/>
              <a:ea typeface="Calibri"/>
              <a:cs typeface="Calibri"/>
              <a:sym typeface="Calibri"/>
            </a:endParaRPr>
          </a:p>
        </p:txBody>
      </p:sp>
      <p:pic>
        <p:nvPicPr>
          <p:cNvPr id="268" name="Google Shape;268;p44" descr="DMT 100 website &quot;course card&quot; with degree listing and note ASL Master Tech Level" title="Decorative image of website course card example"/>
          <p:cNvPicPr preferRelativeResize="0"/>
          <p:nvPr/>
        </p:nvPicPr>
        <p:blipFill rotWithShape="1">
          <a:blip r:embed="rId6">
            <a:alphaModFix/>
          </a:blip>
          <a:srcRect/>
          <a:stretch/>
        </p:blipFill>
        <p:spPr>
          <a:xfrm>
            <a:off x="4499725" y="4035831"/>
            <a:ext cx="2591875" cy="2614219"/>
          </a:xfrm>
          <a:prstGeom prst="rect">
            <a:avLst/>
          </a:prstGeom>
          <a:noFill/>
          <a:ln>
            <a:noFill/>
          </a:ln>
          <a:effectLst>
            <a:outerShdw blurRad="57150" dist="95250" dir="9060000" algn="bl" rotWithShape="0">
              <a:srgbClr val="000000">
                <a:alpha val="49411"/>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2"/>
        <p:cNvGrpSpPr/>
        <p:nvPr/>
      </p:nvGrpSpPr>
      <p:grpSpPr>
        <a:xfrm>
          <a:off x="0" y="0"/>
          <a:ext cx="0" cy="0"/>
          <a:chOff x="0" y="0"/>
          <a:chExt cx="0" cy="0"/>
        </a:xfrm>
      </p:grpSpPr>
      <p:sp>
        <p:nvSpPr>
          <p:cNvPr id="273" name="Google Shape;273;p45"/>
          <p:cNvSpPr txBox="1"/>
          <p:nvPr/>
        </p:nvSpPr>
        <p:spPr>
          <a:xfrm>
            <a:off x="8746750" y="1338450"/>
            <a:ext cx="3281400" cy="537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300"/>
              <a:buFont typeface="Arial"/>
              <a:buNone/>
            </a:pPr>
            <a:r>
              <a:rPr lang="en-US" sz="2300" i="0" u="none" strike="noStrike" cap="none" dirty="0">
                <a:solidFill>
                  <a:srgbClr val="002E6C"/>
                </a:solidFill>
              </a:rPr>
              <a:t>Aviation Communication Systems Technician</a:t>
            </a:r>
            <a:r>
              <a:rPr lang="en-US" sz="2300" b="1" i="0" u="none" strike="noStrike" cap="none" dirty="0">
                <a:solidFill>
                  <a:srgbClr val="595959"/>
                </a:solidFill>
                <a:latin typeface="Arial"/>
                <a:ea typeface="Arial"/>
                <a:cs typeface="Arial"/>
                <a:sym typeface="Arial"/>
              </a:rPr>
              <a:t> </a:t>
            </a:r>
            <a:endParaRPr sz="2300" b="1" i="0" u="none" strike="noStrike" cap="none" dirty="0">
              <a:solidFill>
                <a:srgbClr val="59595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300"/>
              <a:buFont typeface="Arial"/>
              <a:buNone/>
            </a:pPr>
            <a:endParaRPr sz="2300" b="1" i="0" u="none" strike="noStrike" cap="none" dirty="0">
              <a:solidFill>
                <a:srgbClr val="595959"/>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2000" i="0" u="none" strike="noStrike" cap="none" dirty="0">
                <a:solidFill>
                  <a:srgbClr val="002E6C"/>
                </a:solidFill>
              </a:rPr>
              <a:t>Marine Corps Communications Electronics School</a:t>
            </a:r>
            <a:endParaRPr sz="2000" i="0" u="none" strike="noStrike" cap="none" dirty="0">
              <a:solidFill>
                <a:srgbClr val="002E6C"/>
              </a:solidFil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bg2"/>
                </a:solidFill>
                <a:latin typeface="Arial"/>
                <a:ea typeface="Arial"/>
                <a:cs typeface="Arial"/>
                <a:sym typeface="Arial"/>
              </a:rPr>
              <a:t>Marine Corps students who complete this 600+ hour training program qualify for 7 courses (22 units) of CSNT credit plus 2 elective courses (6 units) towards a Certificate or AS degree in </a:t>
            </a:r>
            <a:r>
              <a:rPr lang="en-US" sz="1800" b="1" i="0" u="none" strike="noStrike" cap="none" dirty="0">
                <a:solidFill>
                  <a:schemeClr val="bg2"/>
                </a:solidFill>
                <a:latin typeface="Arial"/>
                <a:ea typeface="Arial"/>
                <a:cs typeface="Arial"/>
                <a:sym typeface="Arial"/>
              </a:rPr>
              <a:t>Computer Network Administration with Emphasis: Cisco</a:t>
            </a:r>
            <a:endParaRPr sz="1800" b="1" i="0" u="none" strike="noStrike" cap="none" dirty="0">
              <a:solidFill>
                <a:schemeClr val="bg2"/>
              </a:solidFill>
              <a:latin typeface="Arial"/>
              <a:ea typeface="Arial"/>
              <a:cs typeface="Arial"/>
              <a:sym typeface="Arial"/>
            </a:endParaRPr>
          </a:p>
        </p:txBody>
      </p:sp>
      <p:pic>
        <p:nvPicPr>
          <p:cNvPr id="274" name="Google Shape;274;p45"/>
          <p:cNvPicPr preferRelativeResize="0"/>
          <p:nvPr/>
        </p:nvPicPr>
        <p:blipFill rotWithShape="1">
          <a:blip r:embed="rId3">
            <a:alphaModFix/>
          </a:blip>
          <a:srcRect/>
          <a:stretch/>
        </p:blipFill>
        <p:spPr>
          <a:xfrm>
            <a:off x="152400" y="152400"/>
            <a:ext cx="8442076" cy="6501784"/>
          </a:xfrm>
          <a:prstGeom prst="rect">
            <a:avLst/>
          </a:prstGeom>
          <a:noFill/>
          <a:ln>
            <a:noFill/>
          </a:ln>
        </p:spPr>
      </p:pic>
      <p:sp>
        <p:nvSpPr>
          <p:cNvPr id="275" name="Google Shape;275;p45"/>
          <p:cNvSpPr txBox="1"/>
          <p:nvPr/>
        </p:nvSpPr>
        <p:spPr>
          <a:xfrm>
            <a:off x="8592850" y="71025"/>
            <a:ext cx="3435300" cy="852900"/>
          </a:xfrm>
          <a:prstGeom prst="rect">
            <a:avLst/>
          </a:prstGeom>
          <a:noFill/>
          <a:ln>
            <a:noFill/>
          </a:ln>
          <a:effectLst>
            <a:outerShdw blurRad="57150" dist="19050" dir="5400000" algn="bl" rotWithShape="0">
              <a:srgbClr val="000000">
                <a:alpha val="49803"/>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100"/>
              <a:buFont typeface="Arial"/>
              <a:buNone/>
            </a:pPr>
            <a:r>
              <a:rPr lang="en-US" sz="4100" b="0" i="0" u="none" strike="noStrike" cap="none">
                <a:solidFill>
                  <a:srgbClr val="002E6C"/>
                </a:solidFill>
                <a:latin typeface="Arial"/>
                <a:ea typeface="Arial"/>
                <a:cs typeface="Arial"/>
                <a:sym typeface="Arial"/>
              </a:rPr>
              <a:t>Military Credit</a:t>
            </a:r>
            <a:r>
              <a:rPr lang="en-US" sz="3900" b="0" i="0" u="none" strike="noStrike" cap="none">
                <a:solidFill>
                  <a:schemeClr val="dk2"/>
                </a:solidFill>
                <a:latin typeface="Arial"/>
                <a:ea typeface="Arial"/>
                <a:cs typeface="Arial"/>
                <a:sym typeface="Arial"/>
              </a:rPr>
              <a:t> </a:t>
            </a:r>
            <a:endParaRPr sz="3900" b="0" i="0" u="none" strike="noStrike" cap="none">
              <a:solidFill>
                <a:schemeClr val="dk2"/>
              </a:solidFill>
              <a:latin typeface="Arial"/>
              <a:ea typeface="Arial"/>
              <a:cs typeface="Arial"/>
              <a:sym typeface="Arial"/>
            </a:endParaRPr>
          </a:p>
        </p:txBody>
      </p:sp>
      <p:sp>
        <p:nvSpPr>
          <p:cNvPr id="276" name="Google Shape;276;p45"/>
          <p:cNvSpPr txBox="1"/>
          <p:nvPr/>
        </p:nvSpPr>
        <p:spPr>
          <a:xfrm>
            <a:off x="8669800" y="870875"/>
            <a:ext cx="3281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rgbClr val="674EA7"/>
                </a:solidFill>
              </a:rPr>
              <a:t>Thinking outside the box...</a:t>
            </a:r>
            <a:endParaRPr sz="1800">
              <a:solidFill>
                <a:srgbClr val="674EA7"/>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6"/>
          <p:cNvSpPr txBox="1"/>
          <p:nvPr/>
        </p:nvSpPr>
        <p:spPr>
          <a:xfrm>
            <a:off x="812550" y="406275"/>
            <a:ext cx="10547100" cy="9234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US" sz="4800">
                <a:solidFill>
                  <a:srgbClr val="002E6C"/>
                </a:solidFill>
              </a:rPr>
              <a:t>Now it’s your turn...</a:t>
            </a:r>
            <a:endParaRPr sz="4800">
              <a:solidFill>
                <a:srgbClr val="002E6C"/>
              </a:solidFill>
            </a:endParaRPr>
          </a:p>
        </p:txBody>
      </p:sp>
      <p:sp>
        <p:nvSpPr>
          <p:cNvPr id="283" name="Google Shape;283;p46"/>
          <p:cNvSpPr txBox="1"/>
          <p:nvPr/>
        </p:nvSpPr>
        <p:spPr>
          <a:xfrm>
            <a:off x="845050" y="1543875"/>
            <a:ext cx="10319400" cy="168966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dirty="0">
                <a:solidFill>
                  <a:schemeClr val="bg2"/>
                </a:solidFill>
                <a:latin typeface="Arial" panose="020B0604020202020204" pitchFamily="34" charset="0"/>
                <a:ea typeface="Calibri"/>
                <a:cs typeface="Arial" panose="020B0604020202020204" pitchFamily="34" charset="0"/>
                <a:sym typeface="Calibri"/>
              </a:rPr>
              <a:t>Click on the Google doc to answer the following question:</a:t>
            </a:r>
            <a:endParaRPr sz="2400" dirty="0">
              <a:solidFill>
                <a:schemeClr val="bg2"/>
              </a:solidFill>
              <a:latin typeface="Arial" panose="020B0604020202020204" pitchFamily="34" charset="0"/>
              <a:ea typeface="Calibri"/>
              <a:cs typeface="Arial" panose="020B0604020202020204" pitchFamily="34" charset="0"/>
              <a:sym typeface="Calibri"/>
            </a:endParaRPr>
          </a:p>
          <a:p>
            <a:pPr marL="0" lvl="0" indent="0" algn="l" rtl="0">
              <a:spcBef>
                <a:spcPts val="0"/>
              </a:spcBef>
              <a:spcAft>
                <a:spcPts val="0"/>
              </a:spcAft>
              <a:buNone/>
            </a:pPr>
            <a:endParaRPr sz="2400" dirty="0">
              <a:solidFill>
                <a:schemeClr val="bg2"/>
              </a:solidFill>
              <a:latin typeface="Arial" panose="020B0604020202020204" pitchFamily="34" charset="0"/>
              <a:ea typeface="Calibri"/>
              <a:cs typeface="Arial" panose="020B0604020202020204" pitchFamily="34" charset="0"/>
              <a:sym typeface="Calibri"/>
            </a:endParaRPr>
          </a:p>
          <a:p>
            <a:pPr marL="0" lvl="0" indent="0" algn="l" rtl="0">
              <a:lnSpc>
                <a:spcPct val="115000"/>
              </a:lnSpc>
              <a:spcBef>
                <a:spcPts val="0"/>
              </a:spcBef>
              <a:spcAft>
                <a:spcPts val="0"/>
              </a:spcAft>
              <a:buClr>
                <a:schemeClr val="dk1"/>
              </a:buClr>
              <a:buSzPts val="1100"/>
              <a:buFont typeface="Arial"/>
              <a:buNone/>
            </a:pPr>
            <a:r>
              <a:rPr lang="en-US" sz="2600" b="1" dirty="0">
                <a:solidFill>
                  <a:schemeClr val="bg2"/>
                </a:solidFill>
                <a:latin typeface="Arial" panose="020B0604020202020204" pitchFamily="34" charset="0"/>
                <a:ea typeface="Calibri"/>
                <a:cs typeface="Arial" panose="020B0604020202020204" pitchFamily="34" charset="0"/>
                <a:sym typeface="Calibri"/>
              </a:rPr>
              <a:t>What effective student-facing practice is your college using to help students access CPL?</a:t>
            </a:r>
            <a:endParaRPr sz="2600" dirty="0">
              <a:solidFill>
                <a:schemeClr val="bg2"/>
              </a:solidFill>
              <a:latin typeface="Arial" panose="020B0604020202020204" pitchFamily="34" charset="0"/>
              <a:ea typeface="Calibri"/>
              <a:cs typeface="Arial" panose="020B0604020202020204" pitchFamily="34" charset="0"/>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9"/>
          <p:cNvSpPr txBox="1">
            <a:spLocks noGrp="1"/>
          </p:cNvSpPr>
          <p:nvPr>
            <p:ph type="title"/>
          </p:nvPr>
        </p:nvSpPr>
        <p:spPr>
          <a:xfrm>
            <a:off x="308550" y="226800"/>
            <a:ext cx="11574900" cy="7308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sz="4800">
                <a:solidFill>
                  <a:srgbClr val="002E6C"/>
                </a:solidFill>
              </a:rPr>
              <a:t>Today’s Presenters</a:t>
            </a:r>
            <a:endParaRPr sz="4800">
              <a:solidFill>
                <a:srgbClr val="002E6C"/>
              </a:solidFill>
            </a:endParaRPr>
          </a:p>
        </p:txBody>
      </p:sp>
      <p:pic>
        <p:nvPicPr>
          <p:cNvPr id="123" name="Google Shape;123;p29"/>
          <p:cNvPicPr preferRelativeResize="0"/>
          <p:nvPr/>
        </p:nvPicPr>
        <p:blipFill rotWithShape="1">
          <a:blip r:embed="rId3">
            <a:alphaModFix/>
          </a:blip>
          <a:srcRect l="-3770" t="5600" r="3770" b="-5599"/>
          <a:stretch/>
        </p:blipFill>
        <p:spPr>
          <a:xfrm>
            <a:off x="9322059" y="1142988"/>
            <a:ext cx="1686050" cy="1870975"/>
          </a:xfrm>
          <a:prstGeom prst="rect">
            <a:avLst/>
          </a:prstGeom>
          <a:noFill/>
          <a:ln>
            <a:noFill/>
          </a:ln>
          <a:effectLst>
            <a:outerShdw blurRad="57150" dist="66675" dir="1800000" algn="bl" rotWithShape="0">
              <a:srgbClr val="000000">
                <a:alpha val="50000"/>
              </a:srgbClr>
            </a:outerShdw>
          </a:effectLst>
        </p:spPr>
      </p:pic>
      <p:pic>
        <p:nvPicPr>
          <p:cNvPr id="124" name="Google Shape;124;p29"/>
          <p:cNvPicPr preferRelativeResize="0"/>
          <p:nvPr/>
        </p:nvPicPr>
        <p:blipFill>
          <a:blip r:embed="rId4">
            <a:alphaModFix/>
          </a:blip>
          <a:stretch>
            <a:fillRect/>
          </a:stretch>
        </p:blipFill>
        <p:spPr>
          <a:xfrm>
            <a:off x="1028671" y="4738000"/>
            <a:ext cx="1686050" cy="1759025"/>
          </a:xfrm>
          <a:prstGeom prst="rect">
            <a:avLst/>
          </a:prstGeom>
          <a:noFill/>
          <a:ln>
            <a:noFill/>
          </a:ln>
          <a:effectLst>
            <a:outerShdw blurRad="57150" dist="66675" dir="1800000" algn="bl" rotWithShape="0">
              <a:srgbClr val="000000">
                <a:alpha val="50000"/>
              </a:srgbClr>
            </a:outerShdw>
          </a:effectLst>
        </p:spPr>
      </p:pic>
      <p:sp>
        <p:nvSpPr>
          <p:cNvPr id="125" name="Google Shape;125;p29"/>
          <p:cNvSpPr txBox="1"/>
          <p:nvPr/>
        </p:nvSpPr>
        <p:spPr>
          <a:xfrm>
            <a:off x="8331755" y="3013338"/>
            <a:ext cx="3551700" cy="83130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Clr>
                <a:schemeClr val="dk1"/>
              </a:buClr>
              <a:buSzPts val="1100"/>
              <a:buFont typeface="Arial"/>
              <a:buNone/>
            </a:pPr>
            <a:r>
              <a:rPr lang="en-US">
                <a:solidFill>
                  <a:schemeClr val="dk1"/>
                </a:solidFill>
              </a:rPr>
              <a:t>Chantée Guiney</a:t>
            </a:r>
            <a:endParaRPr>
              <a:solidFill>
                <a:schemeClr val="dk1"/>
              </a:solidFill>
            </a:endParaRPr>
          </a:p>
          <a:p>
            <a:pPr marL="0" lvl="0" indent="0" algn="ctr" rtl="0">
              <a:lnSpc>
                <a:spcPct val="100000"/>
              </a:lnSpc>
              <a:spcBef>
                <a:spcPts val="0"/>
              </a:spcBef>
              <a:spcAft>
                <a:spcPts val="0"/>
              </a:spcAft>
              <a:buClr>
                <a:schemeClr val="dk1"/>
              </a:buClr>
              <a:buSzPts val="1100"/>
              <a:buFont typeface="Arial"/>
              <a:buNone/>
            </a:pPr>
            <a:r>
              <a:rPr lang="en-US">
                <a:solidFill>
                  <a:schemeClr val="dk1"/>
                </a:solidFill>
              </a:rPr>
              <a:t>Educational Services &amp; Support </a:t>
            </a:r>
            <a:endParaRPr>
              <a:solidFill>
                <a:schemeClr val="dk1"/>
              </a:solidFill>
            </a:endParaRPr>
          </a:p>
          <a:p>
            <a:pPr marL="0" lvl="0" indent="0" algn="ctr" rtl="0">
              <a:lnSpc>
                <a:spcPct val="100000"/>
              </a:lnSpc>
              <a:spcBef>
                <a:spcPts val="0"/>
              </a:spcBef>
              <a:spcAft>
                <a:spcPts val="0"/>
              </a:spcAft>
              <a:buClr>
                <a:schemeClr val="dk1"/>
              </a:buClr>
              <a:buSzPts val="1100"/>
              <a:buFont typeface="Arial"/>
              <a:buNone/>
            </a:pPr>
            <a:r>
              <a:rPr lang="en-US">
                <a:solidFill>
                  <a:schemeClr val="dk1"/>
                </a:solidFill>
              </a:rPr>
              <a:t>CPL Specialist</a:t>
            </a:r>
            <a:endParaRPr>
              <a:solidFill>
                <a:schemeClr val="dk1"/>
              </a:solidFill>
            </a:endParaRPr>
          </a:p>
        </p:txBody>
      </p:sp>
      <p:sp>
        <p:nvSpPr>
          <p:cNvPr id="126" name="Google Shape;126;p29"/>
          <p:cNvSpPr txBox="1"/>
          <p:nvPr/>
        </p:nvSpPr>
        <p:spPr>
          <a:xfrm>
            <a:off x="462875" y="3855125"/>
            <a:ext cx="31263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t>Candace Rose</a:t>
            </a:r>
            <a:endParaRPr/>
          </a:p>
          <a:p>
            <a:pPr marL="0" lvl="0" indent="0" algn="ctr" rtl="0">
              <a:spcBef>
                <a:spcPts val="0"/>
              </a:spcBef>
              <a:spcAft>
                <a:spcPts val="0"/>
              </a:spcAft>
              <a:buNone/>
            </a:pPr>
            <a:r>
              <a:rPr lang="en-US"/>
              <a:t>Palomar College CPL Coordinator, Media Studies Faculty  </a:t>
            </a:r>
            <a:endParaRPr/>
          </a:p>
        </p:txBody>
      </p:sp>
      <p:sp>
        <p:nvSpPr>
          <p:cNvPr id="127" name="Google Shape;127;p29"/>
          <p:cNvSpPr txBox="1"/>
          <p:nvPr/>
        </p:nvSpPr>
        <p:spPr>
          <a:xfrm>
            <a:off x="462875" y="2972238"/>
            <a:ext cx="31263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t>Benjamin Mudgett</a:t>
            </a:r>
            <a:endParaRPr/>
          </a:p>
          <a:p>
            <a:pPr marL="0" lvl="0" indent="0" algn="ctr" rtl="0">
              <a:spcBef>
                <a:spcPts val="0"/>
              </a:spcBef>
              <a:spcAft>
                <a:spcPts val="0"/>
              </a:spcAft>
              <a:buNone/>
            </a:pPr>
            <a:r>
              <a:rPr lang="en-US"/>
              <a:t>Palomar College Articulation Officer</a:t>
            </a:r>
            <a:endParaRPr/>
          </a:p>
          <a:p>
            <a:pPr marL="0" lvl="0" indent="0" algn="ctr" rtl="0">
              <a:spcBef>
                <a:spcPts val="0"/>
              </a:spcBef>
              <a:spcAft>
                <a:spcPts val="0"/>
              </a:spcAft>
              <a:buNone/>
            </a:pPr>
            <a:r>
              <a:rPr lang="en-US"/>
              <a:t>CPL Workgroup Co-Chair</a:t>
            </a:r>
            <a:endParaRPr/>
          </a:p>
        </p:txBody>
      </p:sp>
      <p:pic>
        <p:nvPicPr>
          <p:cNvPr id="128" name="Google Shape;128;p29"/>
          <p:cNvPicPr preferRelativeResize="0"/>
          <p:nvPr/>
        </p:nvPicPr>
        <p:blipFill>
          <a:blip r:embed="rId5">
            <a:alphaModFix/>
          </a:blip>
          <a:stretch>
            <a:fillRect/>
          </a:stretch>
        </p:blipFill>
        <p:spPr>
          <a:xfrm>
            <a:off x="916150" y="1143012"/>
            <a:ext cx="1911096" cy="1819654"/>
          </a:xfrm>
          <a:prstGeom prst="rect">
            <a:avLst/>
          </a:prstGeom>
          <a:noFill/>
          <a:ln>
            <a:noFill/>
          </a:ln>
          <a:effectLst>
            <a:outerShdw blurRad="57150" dist="66675" dir="1800000" algn="bl" rotWithShape="0">
              <a:srgbClr val="000000">
                <a:alpha val="50000"/>
              </a:srgbClr>
            </a:outerShdw>
          </a:effectLst>
        </p:spPr>
      </p:pic>
      <p:pic>
        <p:nvPicPr>
          <p:cNvPr id="129" name="Google Shape;129;p29"/>
          <p:cNvPicPr preferRelativeResize="0"/>
          <p:nvPr/>
        </p:nvPicPr>
        <p:blipFill>
          <a:blip r:embed="rId6">
            <a:alphaModFix/>
          </a:blip>
          <a:stretch>
            <a:fillRect/>
          </a:stretch>
        </p:blipFill>
        <p:spPr>
          <a:xfrm>
            <a:off x="8982652" y="4738000"/>
            <a:ext cx="2639176" cy="1759024"/>
          </a:xfrm>
          <a:prstGeom prst="rect">
            <a:avLst/>
          </a:prstGeom>
          <a:noFill/>
          <a:ln>
            <a:noFill/>
          </a:ln>
          <a:effectLst>
            <a:outerShdw blurRad="57150" dist="19050" dir="5400000" algn="bl" rotWithShape="0">
              <a:srgbClr val="000000">
                <a:alpha val="50000"/>
              </a:srgbClr>
            </a:outerShdw>
          </a:effectLst>
        </p:spPr>
      </p:pic>
      <p:sp>
        <p:nvSpPr>
          <p:cNvPr id="130" name="Google Shape;130;p29"/>
          <p:cNvSpPr txBox="1"/>
          <p:nvPr/>
        </p:nvSpPr>
        <p:spPr>
          <a:xfrm>
            <a:off x="8389230" y="3855125"/>
            <a:ext cx="3551700" cy="83130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Clr>
                <a:schemeClr val="dk1"/>
              </a:buClr>
              <a:buSzPts val="1100"/>
              <a:buFont typeface="Arial"/>
              <a:buNone/>
            </a:pPr>
            <a:r>
              <a:rPr lang="en-US">
                <a:solidFill>
                  <a:schemeClr val="dk1"/>
                </a:solidFill>
              </a:rPr>
              <a:t>Jodi Lewis</a:t>
            </a:r>
            <a:endParaRPr>
              <a:solidFill>
                <a:schemeClr val="dk1"/>
              </a:solidFill>
            </a:endParaRPr>
          </a:p>
          <a:p>
            <a:pPr marL="0" lvl="0" indent="0" algn="ctr" rtl="0">
              <a:lnSpc>
                <a:spcPct val="100000"/>
              </a:lnSpc>
              <a:spcBef>
                <a:spcPts val="0"/>
              </a:spcBef>
              <a:spcAft>
                <a:spcPts val="0"/>
              </a:spcAft>
              <a:buClr>
                <a:schemeClr val="dk1"/>
              </a:buClr>
              <a:buSzPts val="1100"/>
              <a:buFont typeface="Arial"/>
              <a:buNone/>
            </a:pPr>
            <a:r>
              <a:rPr lang="en-US">
                <a:solidFill>
                  <a:schemeClr val="dk1"/>
                </a:solidFill>
              </a:rPr>
              <a:t>Success Center, Foundation CCC</a:t>
            </a:r>
            <a:endParaRPr>
              <a:solidFill>
                <a:schemeClr val="dk1"/>
              </a:solidFill>
            </a:endParaRPr>
          </a:p>
          <a:p>
            <a:pPr marL="0" lvl="0" indent="0" algn="ctr" rtl="0">
              <a:lnSpc>
                <a:spcPct val="100000"/>
              </a:lnSpc>
              <a:spcBef>
                <a:spcPts val="0"/>
              </a:spcBef>
              <a:spcAft>
                <a:spcPts val="0"/>
              </a:spcAft>
              <a:buClr>
                <a:schemeClr val="dk1"/>
              </a:buClr>
              <a:buSzPts val="1100"/>
              <a:buFont typeface="Arial"/>
              <a:buNone/>
            </a:pPr>
            <a:r>
              <a:rPr lang="en-US">
                <a:solidFill>
                  <a:schemeClr val="dk1"/>
                </a:solidFill>
              </a:rPr>
              <a:t>Director of Strategic Initiatives</a:t>
            </a:r>
            <a:endParaRPr>
              <a:solidFill>
                <a:schemeClr val="dk1"/>
              </a:solidFill>
            </a:endParaRPr>
          </a:p>
        </p:txBody>
      </p:sp>
      <p:pic>
        <p:nvPicPr>
          <p:cNvPr id="131" name="Google Shape;131;p29"/>
          <p:cNvPicPr preferRelativeResize="0"/>
          <p:nvPr/>
        </p:nvPicPr>
        <p:blipFill>
          <a:blip r:embed="rId7">
            <a:alphaModFix/>
          </a:blip>
          <a:stretch>
            <a:fillRect/>
          </a:stretch>
        </p:blipFill>
        <p:spPr>
          <a:xfrm>
            <a:off x="3994469" y="4980437"/>
            <a:ext cx="4203067" cy="730800"/>
          </a:xfrm>
          <a:prstGeom prst="rect">
            <a:avLst/>
          </a:prstGeom>
          <a:noFill/>
          <a:ln>
            <a:noFill/>
          </a:ln>
        </p:spPr>
      </p:pic>
      <p:pic>
        <p:nvPicPr>
          <p:cNvPr id="132" name="Google Shape;132;p29" descr="Palomar College Logo" title="Palomar College Logo"/>
          <p:cNvPicPr preferRelativeResize="0"/>
          <p:nvPr/>
        </p:nvPicPr>
        <p:blipFill rotWithShape="1">
          <a:blip r:embed="rId8">
            <a:alphaModFix/>
          </a:blip>
          <a:srcRect/>
          <a:stretch/>
        </p:blipFill>
        <p:spPr>
          <a:xfrm>
            <a:off x="4790688" y="1298375"/>
            <a:ext cx="2610625" cy="1424000"/>
          </a:xfrm>
          <a:prstGeom prst="rect">
            <a:avLst/>
          </a:prstGeom>
          <a:noFill/>
          <a:ln>
            <a:noFill/>
          </a:ln>
        </p:spPr>
      </p:pic>
      <p:pic>
        <p:nvPicPr>
          <p:cNvPr id="133" name="Google Shape;133;p29"/>
          <p:cNvPicPr preferRelativeResize="0"/>
          <p:nvPr/>
        </p:nvPicPr>
        <p:blipFill>
          <a:blip r:embed="rId9">
            <a:alphaModFix/>
          </a:blip>
          <a:stretch>
            <a:fillRect/>
          </a:stretch>
        </p:blipFill>
        <p:spPr>
          <a:xfrm>
            <a:off x="4320150" y="3063150"/>
            <a:ext cx="3551700" cy="1342169"/>
          </a:xfrm>
          <a:prstGeom prst="rect">
            <a:avLst/>
          </a:prstGeom>
          <a:noFill/>
          <a:ln>
            <a:noFill/>
          </a:ln>
        </p:spPr>
      </p:pic>
      <p:cxnSp>
        <p:nvCxnSpPr>
          <p:cNvPr id="134" name="Google Shape;134;p29"/>
          <p:cNvCxnSpPr/>
          <p:nvPr/>
        </p:nvCxnSpPr>
        <p:spPr>
          <a:xfrm>
            <a:off x="633750" y="1005000"/>
            <a:ext cx="10927200" cy="36900"/>
          </a:xfrm>
          <a:prstGeom prst="straightConnector1">
            <a:avLst/>
          </a:prstGeom>
          <a:noFill/>
          <a:ln w="38100" cap="flat" cmpd="sng">
            <a:solidFill>
              <a:srgbClr val="674EA7"/>
            </a:solidFill>
            <a:prstDash val="solid"/>
            <a:round/>
            <a:headEnd type="none" w="sm" len="sm"/>
            <a:tailEnd type="none" w="sm" len="sm"/>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7"/>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0"/>
              </a:spcAft>
              <a:buNone/>
            </a:pPr>
            <a:endParaRPr sz="4800">
              <a:solidFill>
                <a:srgbClr val="002E6C"/>
              </a:solidFill>
            </a:endParaRPr>
          </a:p>
          <a:p>
            <a:pPr marL="0" lvl="0" indent="0" algn="ctr" rtl="0">
              <a:lnSpc>
                <a:spcPct val="100000"/>
              </a:lnSpc>
              <a:spcBef>
                <a:spcPts val="0"/>
              </a:spcBef>
              <a:spcAft>
                <a:spcPts val="0"/>
              </a:spcAft>
              <a:buNone/>
            </a:pPr>
            <a:r>
              <a:rPr lang="en-US" sz="4800">
                <a:solidFill>
                  <a:srgbClr val="002E6C"/>
                </a:solidFill>
              </a:rPr>
              <a:t>CPL from an Institutional Perspective:</a:t>
            </a:r>
            <a:endParaRPr sz="4800">
              <a:solidFill>
                <a:srgbClr val="002E6C"/>
              </a:solidFill>
            </a:endParaRPr>
          </a:p>
          <a:p>
            <a:pPr marL="0" lvl="0" indent="0" algn="ctr" rtl="0">
              <a:lnSpc>
                <a:spcPct val="100000"/>
              </a:lnSpc>
              <a:spcBef>
                <a:spcPts val="0"/>
              </a:spcBef>
              <a:spcAft>
                <a:spcPts val="0"/>
              </a:spcAft>
              <a:buNone/>
            </a:pPr>
            <a:r>
              <a:rPr lang="en-US" sz="4800">
                <a:solidFill>
                  <a:srgbClr val="002E6C"/>
                </a:solidFill>
              </a:rPr>
              <a:t>Lessons from the field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93"/>
        <p:cNvGrpSpPr/>
        <p:nvPr/>
      </p:nvGrpSpPr>
      <p:grpSpPr>
        <a:xfrm>
          <a:off x="0" y="0"/>
          <a:ext cx="0" cy="0"/>
          <a:chOff x="0" y="0"/>
          <a:chExt cx="0" cy="0"/>
        </a:xfrm>
      </p:grpSpPr>
      <p:sp>
        <p:nvSpPr>
          <p:cNvPr id="294" name="Google Shape;294;p48"/>
          <p:cNvSpPr txBox="1"/>
          <p:nvPr/>
        </p:nvSpPr>
        <p:spPr>
          <a:xfrm>
            <a:off x="410100" y="205800"/>
            <a:ext cx="11191800" cy="872400"/>
          </a:xfrm>
          <a:prstGeom prst="rect">
            <a:avLst/>
          </a:prstGeom>
          <a:noFill/>
          <a:ln>
            <a:noFill/>
          </a:ln>
          <a:effectLst>
            <a:outerShdw blurRad="57150" dist="19050" dir="5400000" algn="bl" rotWithShape="0">
              <a:srgbClr val="000000">
                <a:alpha val="49800"/>
              </a:srgbClr>
            </a:outerShdw>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a:solidFill>
                  <a:srgbClr val="595959"/>
                </a:solidFill>
                <a:latin typeface="Calibri"/>
                <a:ea typeface="Calibri"/>
                <a:cs typeface="Calibri"/>
                <a:sym typeface="Calibri"/>
              </a:rPr>
              <a:t> </a:t>
            </a:r>
            <a:r>
              <a:rPr lang="en-US" sz="4800">
                <a:solidFill>
                  <a:srgbClr val="002E6C"/>
                </a:solidFill>
                <a:latin typeface="Calibri"/>
                <a:ea typeface="Calibri"/>
                <a:cs typeface="Calibri"/>
                <a:sym typeface="Calibri"/>
              </a:rPr>
              <a:t>Institutionalizing CPL </a:t>
            </a:r>
            <a:endParaRPr sz="4800" i="0" u="none" strike="noStrike" cap="none">
              <a:solidFill>
                <a:srgbClr val="002E6C"/>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4C4C4E"/>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48"/>
          <p:cNvSpPr txBox="1"/>
          <p:nvPr/>
        </p:nvSpPr>
        <p:spPr>
          <a:xfrm>
            <a:off x="572700" y="1375550"/>
            <a:ext cx="10866600" cy="14382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None/>
            </a:pPr>
            <a:r>
              <a:rPr lang="en-US" sz="2400" dirty="0">
                <a:solidFill>
                  <a:schemeClr val="bg2"/>
                </a:solidFill>
                <a:latin typeface="Calibri"/>
                <a:ea typeface="Calibri"/>
                <a:cs typeface="Calibri"/>
                <a:sym typeface="Calibri"/>
              </a:rPr>
              <a:t>Effective CPL practices requires a team: </a:t>
            </a:r>
            <a:endParaRPr sz="2400" dirty="0">
              <a:solidFill>
                <a:schemeClr val="bg2"/>
              </a:solidFill>
              <a:latin typeface="Calibri"/>
              <a:ea typeface="Calibri"/>
              <a:cs typeface="Calibri"/>
              <a:sym typeface="Calibri"/>
            </a:endParaRPr>
          </a:p>
          <a:p>
            <a:pPr marL="0" marR="0" lvl="0" indent="0" algn="ctr" rtl="0">
              <a:lnSpc>
                <a:spcPct val="115000"/>
              </a:lnSpc>
              <a:spcBef>
                <a:spcPts val="0"/>
              </a:spcBef>
              <a:spcAft>
                <a:spcPts val="0"/>
              </a:spcAft>
              <a:buNone/>
            </a:pPr>
            <a:r>
              <a:rPr lang="en-US" sz="2400" dirty="0">
                <a:solidFill>
                  <a:schemeClr val="bg2"/>
                </a:solidFill>
                <a:latin typeface="Calibri"/>
                <a:ea typeface="Calibri"/>
                <a:cs typeface="Calibri"/>
                <a:sym typeface="Calibri"/>
              </a:rPr>
              <a:t>Faculty, Student Services, Administrators, Instruction, Academic Technology, Information Services, Counselors, Articulation Officer, Veterans Services and more...</a:t>
            </a:r>
            <a:endParaRPr sz="2400" dirty="0">
              <a:solidFill>
                <a:schemeClr val="bg2"/>
              </a:solidFill>
              <a:latin typeface="Calibri"/>
              <a:ea typeface="Calibri"/>
              <a:cs typeface="Calibri"/>
              <a:sym typeface="Calibri"/>
            </a:endParaRPr>
          </a:p>
          <a:p>
            <a:pPr marL="0" marR="0" lvl="0" indent="0" algn="l" rtl="0">
              <a:lnSpc>
                <a:spcPct val="115000"/>
              </a:lnSpc>
              <a:spcBef>
                <a:spcPts val="0"/>
              </a:spcBef>
              <a:spcAft>
                <a:spcPts val="0"/>
              </a:spcAft>
              <a:buNone/>
            </a:pPr>
            <a:endParaRPr sz="2200" b="0" i="0" u="none" strike="noStrike" cap="none" dirty="0">
              <a:solidFill>
                <a:srgbClr val="4C4C4E"/>
              </a:solidFill>
              <a:latin typeface="Calibri"/>
              <a:ea typeface="Calibri"/>
              <a:cs typeface="Calibri"/>
              <a:sym typeface="Calibri"/>
            </a:endParaRPr>
          </a:p>
          <a:p>
            <a:pPr marL="457200" marR="0" lvl="0" indent="0" algn="l" rtl="0">
              <a:lnSpc>
                <a:spcPct val="115000"/>
              </a:lnSpc>
              <a:spcBef>
                <a:spcPts val="0"/>
              </a:spcBef>
              <a:spcAft>
                <a:spcPts val="0"/>
              </a:spcAft>
              <a:buClr>
                <a:srgbClr val="000000"/>
              </a:buClr>
              <a:buSzPts val="2200"/>
              <a:buFont typeface="Arial"/>
              <a:buNone/>
            </a:pPr>
            <a:endParaRPr sz="2200" dirty="0">
              <a:solidFill>
                <a:srgbClr val="4C4C4E"/>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4C4C4E"/>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Arial"/>
              <a:ea typeface="Arial"/>
              <a:cs typeface="Arial"/>
              <a:sym typeface="Arial"/>
            </a:endParaRPr>
          </a:p>
        </p:txBody>
      </p:sp>
      <p:sp>
        <p:nvSpPr>
          <p:cNvPr id="296" name="Google Shape;296;p48"/>
          <p:cNvSpPr txBox="1"/>
          <p:nvPr/>
        </p:nvSpPr>
        <p:spPr>
          <a:xfrm>
            <a:off x="795375" y="3606275"/>
            <a:ext cx="4315500" cy="2524200"/>
          </a:xfrm>
          <a:prstGeom prst="rect">
            <a:avLst/>
          </a:prstGeom>
          <a:noFill/>
          <a:ln>
            <a:noFill/>
          </a:ln>
        </p:spPr>
        <p:txBody>
          <a:bodyPr spcFirstLastPara="1" wrap="square" lIns="91425" tIns="91425" rIns="91425" bIns="91425" anchor="t" anchorCtr="0">
            <a:spAutoFit/>
          </a:bodyPr>
          <a:lstStyle/>
          <a:p>
            <a:pPr marL="457200" lvl="0" indent="-381000" algn="l" rtl="0">
              <a:lnSpc>
                <a:spcPct val="115000"/>
              </a:lnSpc>
              <a:spcBef>
                <a:spcPts val="0"/>
              </a:spcBef>
              <a:spcAft>
                <a:spcPts val="0"/>
              </a:spcAft>
              <a:buClr>
                <a:srgbClr val="674EA7"/>
              </a:buClr>
              <a:buSzPts val="2400"/>
              <a:buFont typeface="Calibri"/>
              <a:buChar char="●"/>
            </a:pPr>
            <a:r>
              <a:rPr lang="en-US" sz="2400" dirty="0">
                <a:solidFill>
                  <a:schemeClr val="bg2"/>
                </a:solidFill>
                <a:latin typeface="Calibri"/>
                <a:ea typeface="Calibri"/>
                <a:cs typeface="Calibri"/>
                <a:sym typeface="Calibri"/>
              </a:rPr>
              <a:t>CPL AP and BP Policies</a:t>
            </a:r>
            <a:endParaRPr sz="2400" dirty="0">
              <a:solidFill>
                <a:schemeClr val="bg2"/>
              </a:solidFill>
              <a:latin typeface="Calibri"/>
              <a:ea typeface="Calibri"/>
              <a:cs typeface="Calibri"/>
              <a:sym typeface="Calibri"/>
            </a:endParaRPr>
          </a:p>
          <a:p>
            <a:pPr marL="457200" lvl="0" indent="-381000" algn="l" rtl="0">
              <a:lnSpc>
                <a:spcPct val="115000"/>
              </a:lnSpc>
              <a:spcBef>
                <a:spcPts val="0"/>
              </a:spcBef>
              <a:spcAft>
                <a:spcPts val="0"/>
              </a:spcAft>
              <a:buClr>
                <a:srgbClr val="674EA7"/>
              </a:buClr>
              <a:buSzPts val="2400"/>
              <a:buFont typeface="Calibri"/>
              <a:buChar char="●"/>
            </a:pPr>
            <a:r>
              <a:rPr lang="en-US" sz="2400" dirty="0">
                <a:solidFill>
                  <a:schemeClr val="bg2"/>
                </a:solidFill>
                <a:latin typeface="Calibri"/>
                <a:ea typeface="Calibri"/>
                <a:cs typeface="Calibri"/>
                <a:sym typeface="Calibri"/>
              </a:rPr>
              <a:t>CPL and Guided Pathway </a:t>
            </a:r>
            <a:endParaRPr sz="2400" dirty="0">
              <a:solidFill>
                <a:schemeClr val="bg2"/>
              </a:solidFill>
              <a:latin typeface="Calibri"/>
              <a:ea typeface="Calibri"/>
              <a:cs typeface="Calibri"/>
              <a:sym typeface="Calibri"/>
            </a:endParaRPr>
          </a:p>
          <a:p>
            <a:pPr marL="457200" lvl="0" indent="-381000" algn="l" rtl="0">
              <a:lnSpc>
                <a:spcPct val="115000"/>
              </a:lnSpc>
              <a:spcBef>
                <a:spcPts val="0"/>
              </a:spcBef>
              <a:spcAft>
                <a:spcPts val="0"/>
              </a:spcAft>
              <a:buClr>
                <a:srgbClr val="674EA7"/>
              </a:buClr>
              <a:buSzPts val="2400"/>
              <a:buFont typeface="Calibri"/>
              <a:buChar char="●"/>
            </a:pPr>
            <a:r>
              <a:rPr lang="en-US" sz="2400" dirty="0">
                <a:solidFill>
                  <a:schemeClr val="bg2"/>
                </a:solidFill>
                <a:latin typeface="Calibri"/>
                <a:ea typeface="Calibri"/>
                <a:cs typeface="Calibri"/>
                <a:sym typeface="Calibri"/>
              </a:rPr>
              <a:t>Transcribing CPL </a:t>
            </a:r>
            <a:endParaRPr sz="2400" dirty="0">
              <a:solidFill>
                <a:schemeClr val="bg2"/>
              </a:solidFill>
              <a:latin typeface="Calibri"/>
              <a:ea typeface="Calibri"/>
              <a:cs typeface="Calibri"/>
              <a:sym typeface="Calibri"/>
            </a:endParaRPr>
          </a:p>
          <a:p>
            <a:pPr marL="457200" lvl="0" indent="-381000" algn="l" rtl="0">
              <a:lnSpc>
                <a:spcPct val="115000"/>
              </a:lnSpc>
              <a:spcBef>
                <a:spcPts val="0"/>
              </a:spcBef>
              <a:spcAft>
                <a:spcPts val="0"/>
              </a:spcAft>
              <a:buClr>
                <a:srgbClr val="674EA7"/>
              </a:buClr>
              <a:buSzPts val="2400"/>
              <a:buFont typeface="Calibri"/>
              <a:buChar char="●"/>
            </a:pPr>
            <a:r>
              <a:rPr lang="en-US" sz="2400" dirty="0">
                <a:solidFill>
                  <a:schemeClr val="bg2"/>
                </a:solidFill>
                <a:latin typeface="Calibri"/>
                <a:ea typeface="Calibri"/>
                <a:cs typeface="Calibri"/>
                <a:sym typeface="Calibri"/>
              </a:rPr>
              <a:t>CPL Petition Process</a:t>
            </a:r>
            <a:endParaRPr sz="2400" dirty="0">
              <a:solidFill>
                <a:schemeClr val="bg2"/>
              </a:solidFill>
              <a:latin typeface="Calibri"/>
              <a:ea typeface="Calibri"/>
              <a:cs typeface="Calibri"/>
              <a:sym typeface="Calibri"/>
            </a:endParaRPr>
          </a:p>
          <a:p>
            <a:pPr marL="457200" lvl="0" indent="-381000" algn="l" rtl="0">
              <a:lnSpc>
                <a:spcPct val="115000"/>
              </a:lnSpc>
              <a:spcBef>
                <a:spcPts val="0"/>
              </a:spcBef>
              <a:spcAft>
                <a:spcPts val="0"/>
              </a:spcAft>
              <a:buClr>
                <a:srgbClr val="674EA7"/>
              </a:buClr>
              <a:buSzPts val="2400"/>
              <a:buFont typeface="Calibri"/>
              <a:buChar char="●"/>
            </a:pPr>
            <a:r>
              <a:rPr lang="en-US" sz="2400" dirty="0">
                <a:solidFill>
                  <a:schemeClr val="bg2"/>
                </a:solidFill>
                <a:latin typeface="Calibri"/>
                <a:ea typeface="Calibri"/>
                <a:cs typeface="Calibri"/>
                <a:sym typeface="Calibri"/>
              </a:rPr>
              <a:t>CPL Database</a:t>
            </a:r>
            <a:endParaRPr sz="2400" dirty="0">
              <a:solidFill>
                <a:schemeClr val="bg2"/>
              </a:solidFill>
              <a:latin typeface="Calibri"/>
              <a:ea typeface="Calibri"/>
              <a:cs typeface="Calibri"/>
              <a:sym typeface="Calibri"/>
            </a:endParaRPr>
          </a:p>
          <a:p>
            <a:pPr marL="0" lvl="0" indent="0" algn="l" rtl="0">
              <a:spcBef>
                <a:spcPts val="0"/>
              </a:spcBef>
              <a:spcAft>
                <a:spcPts val="0"/>
              </a:spcAft>
              <a:buNone/>
            </a:pPr>
            <a:endParaRPr dirty="0"/>
          </a:p>
        </p:txBody>
      </p:sp>
      <p:sp>
        <p:nvSpPr>
          <p:cNvPr id="297" name="Google Shape;297;p48"/>
          <p:cNvSpPr txBox="1"/>
          <p:nvPr/>
        </p:nvSpPr>
        <p:spPr>
          <a:xfrm>
            <a:off x="6538825" y="3606275"/>
            <a:ext cx="4748100" cy="2524200"/>
          </a:xfrm>
          <a:prstGeom prst="rect">
            <a:avLst/>
          </a:prstGeom>
          <a:noFill/>
          <a:ln>
            <a:noFill/>
          </a:ln>
        </p:spPr>
        <p:txBody>
          <a:bodyPr spcFirstLastPara="1" wrap="square" lIns="91425" tIns="91425" rIns="91425" bIns="91425" anchor="t" anchorCtr="0">
            <a:spAutoFit/>
          </a:bodyPr>
          <a:lstStyle/>
          <a:p>
            <a:pPr marL="457200" lvl="0" indent="-381000" algn="l" rtl="0">
              <a:lnSpc>
                <a:spcPct val="115000"/>
              </a:lnSpc>
              <a:spcBef>
                <a:spcPts val="0"/>
              </a:spcBef>
              <a:spcAft>
                <a:spcPts val="0"/>
              </a:spcAft>
              <a:buClr>
                <a:srgbClr val="674EA7"/>
              </a:buClr>
              <a:buSzPts val="2400"/>
              <a:buFont typeface="Calibri"/>
              <a:buChar char="●"/>
            </a:pPr>
            <a:r>
              <a:rPr lang="en-US" sz="2400" dirty="0">
                <a:solidFill>
                  <a:schemeClr val="bg2"/>
                </a:solidFill>
                <a:latin typeface="Calibri"/>
                <a:ea typeface="Calibri"/>
                <a:cs typeface="Calibri"/>
                <a:sym typeface="Calibri"/>
              </a:rPr>
              <a:t>Integrating CPL into the Curriculum Process</a:t>
            </a:r>
            <a:endParaRPr sz="2400" dirty="0">
              <a:solidFill>
                <a:schemeClr val="bg2"/>
              </a:solidFill>
              <a:latin typeface="Calibri"/>
              <a:ea typeface="Calibri"/>
              <a:cs typeface="Calibri"/>
              <a:sym typeface="Calibri"/>
            </a:endParaRPr>
          </a:p>
          <a:p>
            <a:pPr marL="457200" lvl="0" indent="-381000" algn="l" rtl="0">
              <a:lnSpc>
                <a:spcPct val="115000"/>
              </a:lnSpc>
              <a:spcBef>
                <a:spcPts val="0"/>
              </a:spcBef>
              <a:spcAft>
                <a:spcPts val="0"/>
              </a:spcAft>
              <a:buClr>
                <a:srgbClr val="674EA7"/>
              </a:buClr>
              <a:buSzPts val="2400"/>
              <a:buFont typeface="Calibri"/>
              <a:buChar char="●"/>
            </a:pPr>
            <a:r>
              <a:rPr lang="en-US" sz="2400" dirty="0">
                <a:solidFill>
                  <a:schemeClr val="bg2"/>
                </a:solidFill>
                <a:latin typeface="Calibri"/>
                <a:ea typeface="Calibri"/>
                <a:cs typeface="Calibri"/>
                <a:sym typeface="Calibri"/>
              </a:rPr>
              <a:t>Statewide partnerships CCCCO</a:t>
            </a:r>
            <a:endParaRPr sz="2400" dirty="0">
              <a:solidFill>
                <a:schemeClr val="bg2"/>
              </a:solidFill>
              <a:latin typeface="Calibri"/>
              <a:ea typeface="Calibri"/>
              <a:cs typeface="Calibri"/>
              <a:sym typeface="Calibri"/>
            </a:endParaRPr>
          </a:p>
          <a:p>
            <a:pPr marL="457200" lvl="0" indent="-381000" algn="l" rtl="0">
              <a:lnSpc>
                <a:spcPct val="115000"/>
              </a:lnSpc>
              <a:spcBef>
                <a:spcPts val="0"/>
              </a:spcBef>
              <a:spcAft>
                <a:spcPts val="0"/>
              </a:spcAft>
              <a:buClr>
                <a:srgbClr val="674EA7"/>
              </a:buClr>
              <a:buSzPts val="2400"/>
              <a:buFont typeface="Calibri"/>
              <a:buChar char="●"/>
            </a:pPr>
            <a:r>
              <a:rPr lang="en-US" sz="2400" dirty="0">
                <a:solidFill>
                  <a:schemeClr val="bg2"/>
                </a:solidFill>
                <a:latin typeface="Calibri"/>
                <a:ea typeface="Calibri"/>
                <a:cs typeface="Calibri"/>
                <a:sym typeface="Calibri"/>
              </a:rPr>
              <a:t>CPL messaging to student</a:t>
            </a:r>
            <a:endParaRPr sz="2400" dirty="0">
              <a:solidFill>
                <a:schemeClr val="bg2"/>
              </a:solidFill>
              <a:latin typeface="Calibri"/>
              <a:ea typeface="Calibri"/>
              <a:cs typeface="Calibri"/>
              <a:sym typeface="Calibri"/>
            </a:endParaRPr>
          </a:p>
          <a:p>
            <a:pPr marL="457200" lvl="0" indent="-381000" algn="l" rtl="0">
              <a:lnSpc>
                <a:spcPct val="115000"/>
              </a:lnSpc>
              <a:spcBef>
                <a:spcPts val="0"/>
              </a:spcBef>
              <a:spcAft>
                <a:spcPts val="0"/>
              </a:spcAft>
              <a:buClr>
                <a:srgbClr val="674EA7"/>
              </a:buClr>
              <a:buSzPts val="2400"/>
              <a:buFont typeface="Calibri"/>
              <a:buChar char="●"/>
            </a:pPr>
            <a:r>
              <a:rPr lang="en-US" sz="2400" dirty="0">
                <a:solidFill>
                  <a:schemeClr val="bg2"/>
                </a:solidFill>
                <a:latin typeface="Calibri"/>
                <a:ea typeface="Calibri"/>
                <a:cs typeface="Calibri"/>
                <a:sym typeface="Calibri"/>
              </a:rPr>
              <a:t>CPL website and course list</a:t>
            </a:r>
            <a:endParaRPr sz="2400" dirty="0">
              <a:solidFill>
                <a:schemeClr val="bg2"/>
              </a:solidFill>
              <a:latin typeface="Calibri"/>
              <a:ea typeface="Calibri"/>
              <a:cs typeface="Calibri"/>
              <a:sym typeface="Calibri"/>
            </a:endParaRPr>
          </a:p>
          <a:p>
            <a:pPr marL="0" lvl="0" indent="0" algn="l" rtl="0">
              <a:spcBef>
                <a:spcPts val="0"/>
              </a:spcBef>
              <a:spcAft>
                <a:spcPts val="0"/>
              </a:spcAft>
              <a:buNone/>
            </a:pPr>
            <a:endParaRPr dirty="0"/>
          </a:p>
        </p:txBody>
      </p:sp>
      <p:cxnSp>
        <p:nvCxnSpPr>
          <p:cNvPr id="298" name="Google Shape;298;p48"/>
          <p:cNvCxnSpPr/>
          <p:nvPr/>
        </p:nvCxnSpPr>
        <p:spPr>
          <a:xfrm>
            <a:off x="512100" y="3111100"/>
            <a:ext cx="10927200" cy="36900"/>
          </a:xfrm>
          <a:prstGeom prst="straightConnector1">
            <a:avLst/>
          </a:prstGeom>
          <a:noFill/>
          <a:ln w="38100" cap="flat" cmpd="sng">
            <a:solidFill>
              <a:srgbClr val="674EA7"/>
            </a:solidFill>
            <a:prstDash val="solid"/>
            <a:round/>
            <a:headEnd type="none" w="sm" len="sm"/>
            <a:tailEnd type="none" w="sm" len="sm"/>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9"/>
          <p:cNvSpPr txBox="1">
            <a:spLocks noGrp="1"/>
          </p:cNvSpPr>
          <p:nvPr>
            <p:ph type="title" idx="4294967295"/>
          </p:nvPr>
        </p:nvSpPr>
        <p:spPr>
          <a:xfrm>
            <a:off x="796750" y="226800"/>
            <a:ext cx="10557000" cy="730800"/>
          </a:xfrm>
          <a:prstGeom prst="rect">
            <a:avLst/>
          </a:prstGeom>
          <a:noFill/>
          <a:ln>
            <a:noFill/>
          </a:ln>
          <a:effectLst>
            <a:outerShdw blurRad="57150" dist="19050" dir="5400000" algn="bl" rotWithShape="0">
              <a:srgbClr val="000000">
                <a:alpha val="49410"/>
              </a:srgbClr>
            </a:outerShdw>
          </a:effectLst>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4800">
                <a:solidFill>
                  <a:srgbClr val="002E6C"/>
                </a:solidFill>
                <a:latin typeface="Calibri"/>
                <a:ea typeface="Calibri"/>
                <a:cs typeface="Calibri"/>
                <a:sym typeface="Calibri"/>
              </a:rPr>
              <a:t>CPL Petition Form Example</a:t>
            </a:r>
            <a:endParaRPr sz="4800">
              <a:solidFill>
                <a:srgbClr val="002E6C"/>
              </a:solidFill>
              <a:latin typeface="Calibri"/>
              <a:ea typeface="Calibri"/>
              <a:cs typeface="Calibri"/>
              <a:sym typeface="Calibri"/>
            </a:endParaRPr>
          </a:p>
        </p:txBody>
      </p:sp>
      <p:sp>
        <p:nvSpPr>
          <p:cNvPr id="305" name="Google Shape;305;p49"/>
          <p:cNvSpPr txBox="1">
            <a:spLocks noGrp="1"/>
          </p:cNvSpPr>
          <p:nvPr>
            <p:ph type="body" idx="4294967295"/>
          </p:nvPr>
        </p:nvSpPr>
        <p:spPr>
          <a:xfrm>
            <a:off x="244875" y="1167625"/>
            <a:ext cx="5562900" cy="5518800"/>
          </a:xfrm>
          <a:prstGeom prst="rect">
            <a:avLst/>
          </a:prstGeom>
          <a:noFill/>
          <a:ln>
            <a:noFill/>
          </a:ln>
        </p:spPr>
        <p:txBody>
          <a:bodyPr spcFirstLastPara="1" wrap="square" lIns="91425" tIns="45700" rIns="91425" bIns="45700" anchor="t" anchorCtr="0">
            <a:noAutofit/>
          </a:bodyPr>
          <a:lstStyle/>
          <a:p>
            <a:pPr marL="457200" lvl="0" indent="-368300" algn="l" rtl="0">
              <a:lnSpc>
                <a:spcPct val="115000"/>
              </a:lnSpc>
              <a:spcBef>
                <a:spcPts val="2100"/>
              </a:spcBef>
              <a:spcAft>
                <a:spcPts val="0"/>
              </a:spcAft>
              <a:buClr>
                <a:srgbClr val="674EA7"/>
              </a:buClr>
              <a:buSzPts val="2200"/>
              <a:buFont typeface="Calibri"/>
              <a:buChar char="●"/>
            </a:pPr>
            <a:r>
              <a:rPr lang="en-US" sz="2200" dirty="0">
                <a:solidFill>
                  <a:schemeClr val="bg2"/>
                </a:solidFill>
                <a:latin typeface="Calibri"/>
                <a:ea typeface="Calibri"/>
                <a:cs typeface="Calibri"/>
                <a:sym typeface="Calibri"/>
              </a:rPr>
              <a:t>Gideon Taylor workflow-enabled petition </a:t>
            </a:r>
            <a:r>
              <a:rPr lang="en-US" sz="2200" dirty="0" err="1">
                <a:solidFill>
                  <a:schemeClr val="bg2"/>
                </a:solidFill>
                <a:latin typeface="Calibri"/>
                <a:ea typeface="Calibri"/>
                <a:cs typeface="Calibri"/>
                <a:sym typeface="Calibri"/>
              </a:rPr>
              <a:t>eform</a:t>
            </a:r>
            <a:r>
              <a:rPr lang="en-US" sz="2200" dirty="0">
                <a:solidFill>
                  <a:schemeClr val="bg2"/>
                </a:solidFill>
                <a:latin typeface="Calibri"/>
                <a:ea typeface="Calibri"/>
                <a:cs typeface="Calibri"/>
                <a:sym typeface="Calibri"/>
              </a:rPr>
              <a:t> for CPL methods of assessment:</a:t>
            </a:r>
            <a:endParaRPr sz="2200" dirty="0">
              <a:solidFill>
                <a:schemeClr val="bg2"/>
              </a:solidFill>
              <a:latin typeface="Calibri"/>
              <a:ea typeface="Calibri"/>
              <a:cs typeface="Calibri"/>
              <a:sym typeface="Calibri"/>
            </a:endParaRPr>
          </a:p>
          <a:p>
            <a:pPr marL="1371600" lvl="1" indent="-342900" algn="l" rtl="0">
              <a:lnSpc>
                <a:spcPct val="115000"/>
              </a:lnSpc>
              <a:spcBef>
                <a:spcPts val="0"/>
              </a:spcBef>
              <a:spcAft>
                <a:spcPts val="0"/>
              </a:spcAft>
              <a:buClr>
                <a:srgbClr val="4C4C4E"/>
              </a:buClr>
              <a:buSzPts val="1800"/>
              <a:buFont typeface="Calibri"/>
              <a:buChar char="○"/>
            </a:pPr>
            <a:r>
              <a:rPr lang="en-US" sz="1800" dirty="0">
                <a:solidFill>
                  <a:schemeClr val="bg2"/>
                </a:solidFill>
                <a:latin typeface="Calibri"/>
                <a:ea typeface="Calibri"/>
                <a:cs typeface="Calibri"/>
                <a:sym typeface="Calibri"/>
              </a:rPr>
              <a:t>Credit by Exam</a:t>
            </a:r>
            <a:endParaRPr sz="1800" dirty="0">
              <a:solidFill>
                <a:schemeClr val="bg2"/>
              </a:solidFill>
              <a:latin typeface="Calibri"/>
              <a:ea typeface="Calibri"/>
              <a:cs typeface="Calibri"/>
              <a:sym typeface="Calibri"/>
            </a:endParaRPr>
          </a:p>
          <a:p>
            <a:pPr marL="1371600" lvl="1" indent="-342900" algn="l" rtl="0">
              <a:lnSpc>
                <a:spcPct val="115000"/>
              </a:lnSpc>
              <a:spcBef>
                <a:spcPts val="0"/>
              </a:spcBef>
              <a:spcAft>
                <a:spcPts val="0"/>
              </a:spcAft>
              <a:buClr>
                <a:srgbClr val="4C4C4E"/>
              </a:buClr>
              <a:buSzPts val="1800"/>
              <a:buFont typeface="Calibri"/>
              <a:buChar char="○"/>
            </a:pPr>
            <a:r>
              <a:rPr lang="en-US" sz="1800" dirty="0">
                <a:solidFill>
                  <a:schemeClr val="bg2"/>
                </a:solidFill>
                <a:latin typeface="Calibri"/>
                <a:ea typeface="Calibri"/>
                <a:cs typeface="Calibri"/>
                <a:sym typeface="Calibri"/>
              </a:rPr>
              <a:t>Portfolio Review</a:t>
            </a:r>
            <a:endParaRPr sz="1800" dirty="0">
              <a:solidFill>
                <a:schemeClr val="bg2"/>
              </a:solidFill>
              <a:latin typeface="Calibri"/>
              <a:ea typeface="Calibri"/>
              <a:cs typeface="Calibri"/>
              <a:sym typeface="Calibri"/>
            </a:endParaRPr>
          </a:p>
          <a:p>
            <a:pPr marL="1371600" lvl="1" indent="-342900" algn="l" rtl="0">
              <a:lnSpc>
                <a:spcPct val="115000"/>
              </a:lnSpc>
              <a:spcBef>
                <a:spcPts val="0"/>
              </a:spcBef>
              <a:spcAft>
                <a:spcPts val="0"/>
              </a:spcAft>
              <a:buClr>
                <a:srgbClr val="4C4C4E"/>
              </a:buClr>
              <a:buSzPts val="1800"/>
              <a:buFont typeface="Calibri"/>
              <a:buChar char="○"/>
            </a:pPr>
            <a:r>
              <a:rPr lang="en-US" sz="1800" dirty="0">
                <a:solidFill>
                  <a:schemeClr val="bg2"/>
                </a:solidFill>
                <a:latin typeface="Calibri"/>
                <a:ea typeface="Calibri"/>
                <a:cs typeface="Calibri"/>
                <a:sym typeface="Calibri"/>
              </a:rPr>
              <a:t>Military Transcript</a:t>
            </a:r>
            <a:endParaRPr sz="1800" dirty="0">
              <a:solidFill>
                <a:schemeClr val="bg2"/>
              </a:solidFill>
              <a:latin typeface="Calibri"/>
              <a:ea typeface="Calibri"/>
              <a:cs typeface="Calibri"/>
              <a:sym typeface="Calibri"/>
            </a:endParaRPr>
          </a:p>
          <a:p>
            <a:pPr marL="1371600" lvl="1" indent="-342900" algn="l" rtl="0">
              <a:lnSpc>
                <a:spcPct val="115000"/>
              </a:lnSpc>
              <a:spcBef>
                <a:spcPts val="0"/>
              </a:spcBef>
              <a:spcAft>
                <a:spcPts val="0"/>
              </a:spcAft>
              <a:buClr>
                <a:srgbClr val="4C4C4E"/>
              </a:buClr>
              <a:buSzPts val="1800"/>
              <a:buFont typeface="Calibri"/>
              <a:buChar char="○"/>
            </a:pPr>
            <a:r>
              <a:rPr lang="en-US" sz="1800" dirty="0">
                <a:solidFill>
                  <a:schemeClr val="bg2"/>
                </a:solidFill>
                <a:latin typeface="Calibri"/>
                <a:ea typeface="Calibri"/>
                <a:cs typeface="Calibri"/>
                <a:sym typeface="Calibri"/>
              </a:rPr>
              <a:t>Industry Certification</a:t>
            </a:r>
            <a:endParaRPr sz="1800" dirty="0">
              <a:solidFill>
                <a:schemeClr val="bg2"/>
              </a:solidFill>
              <a:latin typeface="Calibri"/>
              <a:ea typeface="Calibri"/>
              <a:cs typeface="Calibri"/>
              <a:sym typeface="Calibri"/>
            </a:endParaRPr>
          </a:p>
          <a:p>
            <a:pPr marL="457200" lvl="0" indent="-368300" algn="l" rtl="0">
              <a:lnSpc>
                <a:spcPct val="115000"/>
              </a:lnSpc>
              <a:spcBef>
                <a:spcPts val="0"/>
              </a:spcBef>
              <a:spcAft>
                <a:spcPts val="0"/>
              </a:spcAft>
              <a:buClr>
                <a:srgbClr val="674EA7"/>
              </a:buClr>
              <a:buSzPts val="2200"/>
              <a:buFont typeface="Calibri"/>
              <a:buChar char="●"/>
            </a:pPr>
            <a:r>
              <a:rPr lang="en-US" sz="2200" dirty="0">
                <a:solidFill>
                  <a:schemeClr val="bg2"/>
                </a:solidFill>
                <a:latin typeface="Calibri"/>
                <a:ea typeface="Calibri"/>
                <a:cs typeface="Calibri"/>
                <a:sym typeface="Calibri"/>
              </a:rPr>
              <a:t>Students meet with the CPL Counselor and initiate the form</a:t>
            </a:r>
            <a:endParaRPr sz="2200" dirty="0">
              <a:solidFill>
                <a:schemeClr val="bg2"/>
              </a:solidFill>
              <a:latin typeface="Calibri"/>
              <a:ea typeface="Calibri"/>
              <a:cs typeface="Calibri"/>
              <a:sym typeface="Calibri"/>
            </a:endParaRPr>
          </a:p>
          <a:p>
            <a:pPr marL="457200" lvl="0" indent="-368300" algn="l" rtl="0">
              <a:lnSpc>
                <a:spcPct val="115000"/>
              </a:lnSpc>
              <a:spcBef>
                <a:spcPts val="0"/>
              </a:spcBef>
              <a:spcAft>
                <a:spcPts val="0"/>
              </a:spcAft>
              <a:buClr>
                <a:srgbClr val="674EA7"/>
              </a:buClr>
              <a:buSzPts val="2200"/>
              <a:buFont typeface="Calibri"/>
              <a:buChar char="●"/>
            </a:pPr>
            <a:r>
              <a:rPr lang="en-US" sz="2200" dirty="0">
                <a:solidFill>
                  <a:schemeClr val="bg2"/>
                </a:solidFill>
                <a:latin typeface="Calibri"/>
                <a:ea typeface="Calibri"/>
                <a:cs typeface="Calibri"/>
                <a:sym typeface="Calibri"/>
              </a:rPr>
              <a:t>Approval workflow dependent upon the method of assessment </a:t>
            </a:r>
            <a:endParaRPr sz="2200" dirty="0">
              <a:solidFill>
                <a:schemeClr val="bg2"/>
              </a:solidFill>
              <a:latin typeface="Calibri"/>
              <a:ea typeface="Calibri"/>
              <a:cs typeface="Calibri"/>
              <a:sym typeface="Calibri"/>
            </a:endParaRPr>
          </a:p>
          <a:p>
            <a:pPr marL="457200" lvl="0" indent="-368300" algn="l" rtl="0">
              <a:lnSpc>
                <a:spcPct val="115000"/>
              </a:lnSpc>
              <a:spcBef>
                <a:spcPts val="0"/>
              </a:spcBef>
              <a:spcAft>
                <a:spcPts val="0"/>
              </a:spcAft>
              <a:buClr>
                <a:srgbClr val="674EA7"/>
              </a:buClr>
              <a:buSzPts val="2200"/>
              <a:buFont typeface="Calibri"/>
              <a:buChar char="●"/>
            </a:pPr>
            <a:r>
              <a:rPr lang="en-US" sz="2200" dirty="0">
                <a:solidFill>
                  <a:schemeClr val="bg2"/>
                </a:solidFill>
                <a:latin typeface="Calibri"/>
                <a:ea typeface="Calibri"/>
                <a:cs typeface="Calibri"/>
                <a:sym typeface="Calibri"/>
              </a:rPr>
              <a:t>Form pulls data from PeopleSoft</a:t>
            </a:r>
            <a:endParaRPr sz="2200" dirty="0">
              <a:solidFill>
                <a:schemeClr val="bg2"/>
              </a:solidFill>
              <a:latin typeface="Calibri"/>
              <a:ea typeface="Calibri"/>
              <a:cs typeface="Calibri"/>
              <a:sym typeface="Calibri"/>
            </a:endParaRPr>
          </a:p>
          <a:p>
            <a:pPr marL="457200" lvl="0" indent="-368300" algn="l" rtl="0">
              <a:lnSpc>
                <a:spcPct val="115000"/>
              </a:lnSpc>
              <a:spcBef>
                <a:spcPts val="0"/>
              </a:spcBef>
              <a:spcAft>
                <a:spcPts val="0"/>
              </a:spcAft>
              <a:buClr>
                <a:srgbClr val="674EA7"/>
              </a:buClr>
              <a:buSzPts val="2200"/>
              <a:buFont typeface="Calibri"/>
              <a:buChar char="●"/>
            </a:pPr>
            <a:r>
              <a:rPr lang="en-US" sz="2200" dirty="0">
                <a:solidFill>
                  <a:schemeClr val="bg2"/>
                </a:solidFill>
                <a:latin typeface="Calibri"/>
                <a:ea typeface="Calibri"/>
                <a:cs typeface="Calibri"/>
                <a:sym typeface="Calibri"/>
              </a:rPr>
              <a:t>Integrated with our CPL course database</a:t>
            </a:r>
            <a:endParaRPr sz="2200" dirty="0">
              <a:solidFill>
                <a:schemeClr val="bg2"/>
              </a:solidFill>
              <a:latin typeface="Calibri"/>
              <a:ea typeface="Calibri"/>
              <a:cs typeface="Calibri"/>
              <a:sym typeface="Calibri"/>
            </a:endParaRPr>
          </a:p>
          <a:p>
            <a:pPr marL="457200" lvl="0" indent="-368300" algn="l" rtl="0">
              <a:lnSpc>
                <a:spcPct val="115000"/>
              </a:lnSpc>
              <a:spcBef>
                <a:spcPts val="0"/>
              </a:spcBef>
              <a:spcAft>
                <a:spcPts val="0"/>
              </a:spcAft>
              <a:buClr>
                <a:srgbClr val="674EA7"/>
              </a:buClr>
              <a:buSzPts val="2200"/>
              <a:buFont typeface="Calibri"/>
              <a:buChar char="●"/>
            </a:pPr>
            <a:r>
              <a:rPr lang="en-US" sz="2200" dirty="0">
                <a:solidFill>
                  <a:schemeClr val="bg2"/>
                </a:solidFill>
                <a:latin typeface="Calibri"/>
                <a:ea typeface="Calibri"/>
                <a:cs typeface="Calibri"/>
                <a:sym typeface="Calibri"/>
              </a:rPr>
              <a:t>Auto response and email notifications to keep everyone informed </a:t>
            </a:r>
            <a:endParaRPr sz="2200" dirty="0">
              <a:solidFill>
                <a:schemeClr val="bg2"/>
              </a:solidFill>
              <a:latin typeface="Calibri"/>
              <a:ea typeface="Calibri"/>
              <a:cs typeface="Calibri"/>
              <a:sym typeface="Calibri"/>
            </a:endParaRPr>
          </a:p>
          <a:p>
            <a:pPr marL="0" lvl="0" indent="0" algn="l" rtl="0">
              <a:lnSpc>
                <a:spcPct val="115000"/>
              </a:lnSpc>
              <a:spcBef>
                <a:spcPts val="2100"/>
              </a:spcBef>
              <a:spcAft>
                <a:spcPts val="0"/>
              </a:spcAft>
              <a:buNone/>
            </a:pPr>
            <a:endParaRPr sz="2200" dirty="0">
              <a:solidFill>
                <a:srgbClr val="4C4C4E"/>
              </a:solidFill>
              <a:latin typeface="Calibri"/>
              <a:ea typeface="Calibri"/>
              <a:cs typeface="Calibri"/>
              <a:sym typeface="Calibri"/>
            </a:endParaRPr>
          </a:p>
          <a:p>
            <a:pPr marL="0" lvl="0" indent="0" algn="l" rtl="0">
              <a:lnSpc>
                <a:spcPct val="115000"/>
              </a:lnSpc>
              <a:spcBef>
                <a:spcPts val="2100"/>
              </a:spcBef>
              <a:spcAft>
                <a:spcPts val="0"/>
              </a:spcAft>
              <a:buNone/>
            </a:pPr>
            <a:endParaRPr sz="2200" dirty="0">
              <a:solidFill>
                <a:srgbClr val="4C4C4E"/>
              </a:solidFill>
              <a:latin typeface="Calibri"/>
              <a:ea typeface="Calibri"/>
              <a:cs typeface="Calibri"/>
              <a:sym typeface="Calibri"/>
            </a:endParaRPr>
          </a:p>
        </p:txBody>
      </p:sp>
      <p:cxnSp>
        <p:nvCxnSpPr>
          <p:cNvPr id="306" name="Google Shape;306;p49"/>
          <p:cNvCxnSpPr/>
          <p:nvPr/>
        </p:nvCxnSpPr>
        <p:spPr>
          <a:xfrm>
            <a:off x="633750" y="1157400"/>
            <a:ext cx="10927200" cy="36900"/>
          </a:xfrm>
          <a:prstGeom prst="straightConnector1">
            <a:avLst/>
          </a:prstGeom>
          <a:noFill/>
          <a:ln w="38100" cap="flat" cmpd="sng">
            <a:solidFill>
              <a:srgbClr val="674EA7"/>
            </a:solidFill>
            <a:prstDash val="solid"/>
            <a:round/>
            <a:headEnd type="none" w="sm" len="sm"/>
            <a:tailEnd type="none" w="sm" len="sm"/>
          </a:ln>
        </p:spPr>
      </p:cxnSp>
      <p:pic>
        <p:nvPicPr>
          <p:cNvPr id="307" name="Google Shape;307;p49" descr="Image of CPL Petition Form - student view " title="CPL Petition Form "/>
          <p:cNvPicPr preferRelativeResize="0"/>
          <p:nvPr/>
        </p:nvPicPr>
        <p:blipFill rotWithShape="1">
          <a:blip r:embed="rId3">
            <a:alphaModFix/>
          </a:blip>
          <a:srcRect t="-1849" b="5015"/>
          <a:stretch/>
        </p:blipFill>
        <p:spPr>
          <a:xfrm>
            <a:off x="6039250" y="1720578"/>
            <a:ext cx="5651375" cy="3908998"/>
          </a:xfrm>
          <a:prstGeom prst="rect">
            <a:avLst/>
          </a:prstGeom>
          <a:noFill/>
          <a:ln>
            <a:noFill/>
          </a:ln>
          <a:effectLst>
            <a:outerShdw blurRad="57150" dist="19050" dir="5400000" algn="bl" rotWithShape="0">
              <a:srgbClr val="000000">
                <a:alpha val="50000"/>
              </a:srgbClr>
            </a:outerShdw>
          </a:effectLst>
        </p:spPr>
      </p:pic>
      <p:sp>
        <p:nvSpPr>
          <p:cNvPr id="308" name="Google Shape;308;p49"/>
          <p:cNvSpPr txBox="1"/>
          <p:nvPr/>
        </p:nvSpPr>
        <p:spPr>
          <a:xfrm>
            <a:off x="7234575" y="5729925"/>
            <a:ext cx="32607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i="1"/>
              <a:t>CPL Petition Form student view </a:t>
            </a:r>
            <a:endParaRPr sz="1200" i="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p:cNvGrpSpPr/>
        <p:nvPr/>
      </p:nvGrpSpPr>
      <p:grpSpPr>
        <a:xfrm>
          <a:off x="0" y="0"/>
          <a:ext cx="0" cy="0"/>
          <a:chOff x="0" y="0"/>
          <a:chExt cx="0" cy="0"/>
        </a:xfrm>
      </p:grpSpPr>
      <p:pic>
        <p:nvPicPr>
          <p:cNvPr id="313" name="Google Shape;313;p50"/>
          <p:cNvPicPr preferRelativeResize="0"/>
          <p:nvPr/>
        </p:nvPicPr>
        <p:blipFill>
          <a:blip r:embed="rId3">
            <a:alphaModFix/>
          </a:blip>
          <a:stretch>
            <a:fillRect/>
          </a:stretch>
        </p:blipFill>
        <p:spPr>
          <a:xfrm>
            <a:off x="4181844" y="5842125"/>
            <a:ext cx="7505656" cy="795250"/>
          </a:xfrm>
          <a:prstGeom prst="rect">
            <a:avLst/>
          </a:prstGeom>
          <a:noFill/>
          <a:ln>
            <a:noFill/>
          </a:ln>
          <a:effectLst>
            <a:outerShdw blurRad="57150" dist="66675" dir="5400000" algn="bl" rotWithShape="0">
              <a:srgbClr val="000000">
                <a:alpha val="50000"/>
              </a:srgbClr>
            </a:outerShdw>
          </a:effectLst>
        </p:spPr>
      </p:pic>
      <p:sp>
        <p:nvSpPr>
          <p:cNvPr id="314" name="Google Shape;314;p50"/>
          <p:cNvSpPr/>
          <p:nvPr/>
        </p:nvSpPr>
        <p:spPr>
          <a:xfrm>
            <a:off x="524250" y="1362475"/>
            <a:ext cx="11266800" cy="14262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2400"/>
              <a:buFont typeface="Arial"/>
              <a:buNone/>
            </a:pPr>
            <a:r>
              <a:rPr lang="en-US" sz="2400" b="0" i="0" u="none" strike="noStrike" cap="none">
                <a:solidFill>
                  <a:srgbClr val="4C4C4E"/>
                </a:solidFill>
                <a:latin typeface="Calibri"/>
                <a:ea typeface="Calibri"/>
                <a:cs typeface="Calibri"/>
                <a:sym typeface="Calibri"/>
              </a:rPr>
              <a:t>“If awards are for credit, transcript entries should clearly describe what learning is being recognized and should be monitored to avoid giving credit twice for the same learning.”</a:t>
            </a:r>
            <a:endParaRPr sz="2400" b="0" i="0" u="none" strike="noStrike" cap="none">
              <a:solidFill>
                <a:srgbClr val="4C4C4E"/>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800"/>
              <a:buFont typeface="Arial"/>
              <a:buNone/>
            </a:pPr>
            <a:r>
              <a:rPr lang="en-US" sz="1800" b="0" i="0" u="none" strike="noStrike" cap="none">
                <a:solidFill>
                  <a:srgbClr val="4C4C4E"/>
                </a:solidFill>
                <a:latin typeface="Calibri"/>
                <a:ea typeface="Calibri"/>
                <a:cs typeface="Calibri"/>
                <a:sym typeface="Calibri"/>
              </a:rPr>
              <a:t>ACCJC Policy on Credit for Prior Learning, June 2020</a:t>
            </a:r>
            <a:r>
              <a:rPr lang="en-US" sz="2000" b="0" i="0" u="none" strike="noStrike" cap="none">
                <a:solidFill>
                  <a:srgbClr val="4C4C4E"/>
                </a:solidFill>
                <a:latin typeface="Calibri"/>
                <a:ea typeface="Calibri"/>
                <a:cs typeface="Calibri"/>
                <a:sym typeface="Calibri"/>
              </a:rPr>
              <a:t> </a:t>
            </a:r>
            <a:endParaRPr sz="2000" b="0" i="0" u="none" strike="noStrike" cap="none">
              <a:solidFill>
                <a:srgbClr val="4C4C4E"/>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C4C4E"/>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C4C4E"/>
              </a:solidFill>
              <a:latin typeface="Helvetica Neue"/>
              <a:ea typeface="Helvetica Neue"/>
              <a:cs typeface="Helvetica Neue"/>
              <a:sym typeface="Helvetica Neue"/>
            </a:endParaRPr>
          </a:p>
        </p:txBody>
      </p:sp>
      <p:sp>
        <p:nvSpPr>
          <p:cNvPr id="315" name="Google Shape;315;p50"/>
          <p:cNvSpPr txBox="1"/>
          <p:nvPr/>
        </p:nvSpPr>
        <p:spPr>
          <a:xfrm>
            <a:off x="478536" y="320040"/>
            <a:ext cx="11448300" cy="997200"/>
          </a:xfrm>
          <a:prstGeom prst="rect">
            <a:avLst/>
          </a:prstGeom>
          <a:noFill/>
          <a:ln>
            <a:noFill/>
          </a:ln>
          <a:effectLst>
            <a:outerShdw blurRad="57150" dist="19050" dir="5400000" algn="bl" rotWithShape="0">
              <a:srgbClr val="000000">
                <a:alpha val="4980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700" i="0" u="none" strike="noStrike" cap="none">
                <a:solidFill>
                  <a:srgbClr val="002E6C"/>
                </a:solidFill>
                <a:latin typeface="Calibri"/>
                <a:ea typeface="Calibri"/>
                <a:cs typeface="Calibri"/>
                <a:sym typeface="Calibri"/>
              </a:rPr>
              <a:t>Transcribing Credit for Prior Learning Example</a:t>
            </a:r>
            <a:endParaRPr sz="4700" i="0" u="none" strike="noStrike" cap="none">
              <a:solidFill>
                <a:srgbClr val="002E6C"/>
              </a:solidFill>
            </a:endParaRPr>
          </a:p>
        </p:txBody>
      </p:sp>
      <p:cxnSp>
        <p:nvCxnSpPr>
          <p:cNvPr id="316" name="Google Shape;316;p50"/>
          <p:cNvCxnSpPr/>
          <p:nvPr/>
        </p:nvCxnSpPr>
        <p:spPr>
          <a:xfrm>
            <a:off x="633750" y="2605200"/>
            <a:ext cx="10927200" cy="36900"/>
          </a:xfrm>
          <a:prstGeom prst="straightConnector1">
            <a:avLst/>
          </a:prstGeom>
          <a:noFill/>
          <a:ln w="38100" cap="flat" cmpd="sng">
            <a:solidFill>
              <a:srgbClr val="674EA7"/>
            </a:solidFill>
            <a:prstDash val="solid"/>
            <a:round/>
            <a:headEnd type="none" w="sm" len="sm"/>
            <a:tailEnd type="none" w="sm" len="sm"/>
          </a:ln>
        </p:spPr>
      </p:cxnSp>
      <p:pic>
        <p:nvPicPr>
          <p:cNvPr id="317" name="Google Shape;317;p50"/>
          <p:cNvPicPr preferRelativeResize="0"/>
          <p:nvPr/>
        </p:nvPicPr>
        <p:blipFill>
          <a:blip r:embed="rId4">
            <a:alphaModFix/>
          </a:blip>
          <a:stretch>
            <a:fillRect/>
          </a:stretch>
        </p:blipFill>
        <p:spPr>
          <a:xfrm>
            <a:off x="4476074" y="3797875"/>
            <a:ext cx="7095475" cy="1098325"/>
          </a:xfrm>
          <a:prstGeom prst="rect">
            <a:avLst/>
          </a:prstGeom>
          <a:noFill/>
          <a:ln>
            <a:noFill/>
          </a:ln>
          <a:effectLst>
            <a:outerShdw blurRad="57150" dist="66675" dir="5400000" algn="bl" rotWithShape="0">
              <a:srgbClr val="000000">
                <a:alpha val="50000"/>
              </a:srgbClr>
            </a:outerShdw>
          </a:effectLst>
        </p:spPr>
      </p:pic>
      <p:pic>
        <p:nvPicPr>
          <p:cNvPr id="318" name="Google Shape;318;p50"/>
          <p:cNvPicPr preferRelativeResize="0"/>
          <p:nvPr/>
        </p:nvPicPr>
        <p:blipFill>
          <a:blip r:embed="rId5">
            <a:alphaModFix/>
          </a:blip>
          <a:stretch>
            <a:fillRect/>
          </a:stretch>
        </p:blipFill>
        <p:spPr>
          <a:xfrm>
            <a:off x="525850" y="4844925"/>
            <a:ext cx="7398887" cy="997200"/>
          </a:xfrm>
          <a:prstGeom prst="rect">
            <a:avLst/>
          </a:prstGeom>
          <a:noFill/>
          <a:ln>
            <a:noFill/>
          </a:ln>
          <a:effectLst>
            <a:outerShdw blurRad="57150" dist="66675" dir="5400000" algn="bl" rotWithShape="0">
              <a:srgbClr val="000000">
                <a:alpha val="50000"/>
              </a:srgbClr>
            </a:outerShdw>
          </a:effectLst>
        </p:spPr>
      </p:pic>
      <p:pic>
        <p:nvPicPr>
          <p:cNvPr id="319" name="Google Shape;319;p50"/>
          <p:cNvPicPr preferRelativeResize="0"/>
          <p:nvPr/>
        </p:nvPicPr>
        <p:blipFill>
          <a:blip r:embed="rId6">
            <a:alphaModFix/>
          </a:blip>
          <a:stretch>
            <a:fillRect/>
          </a:stretch>
        </p:blipFill>
        <p:spPr>
          <a:xfrm>
            <a:off x="552524" y="2712325"/>
            <a:ext cx="7449124" cy="1098325"/>
          </a:xfrm>
          <a:prstGeom prst="rect">
            <a:avLst/>
          </a:prstGeom>
          <a:noFill/>
          <a:ln>
            <a:noFill/>
          </a:ln>
          <a:effectLst>
            <a:outerShdw blurRad="57150" dist="66675" dir="5400000" algn="bl" rotWithShape="0">
              <a:srgbClr val="000000">
                <a:alpha val="50000"/>
              </a:srgbClr>
            </a:outerShdw>
          </a:effectLst>
        </p:spPr>
      </p:pic>
      <p:sp>
        <p:nvSpPr>
          <p:cNvPr id="320" name="Google Shape;320;p50"/>
          <p:cNvSpPr txBox="1"/>
          <p:nvPr/>
        </p:nvSpPr>
        <p:spPr>
          <a:xfrm>
            <a:off x="109050" y="5985650"/>
            <a:ext cx="4072800" cy="79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i="1"/>
              <a:t>* Please note these are examples of transcript verbiage only and not necessarily what is actually being awarded for CPL. </a:t>
            </a:r>
            <a:endParaRPr sz="1200" i="1"/>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51"/>
          <p:cNvSpPr txBox="1"/>
          <p:nvPr/>
        </p:nvSpPr>
        <p:spPr>
          <a:xfrm>
            <a:off x="812550" y="406275"/>
            <a:ext cx="10547100" cy="9234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US" sz="4800">
                <a:solidFill>
                  <a:srgbClr val="002E6C"/>
                </a:solidFill>
              </a:rPr>
              <a:t>Now it’s your turn...</a:t>
            </a:r>
            <a:endParaRPr sz="4800">
              <a:solidFill>
                <a:srgbClr val="002E6C"/>
              </a:solidFill>
            </a:endParaRPr>
          </a:p>
        </p:txBody>
      </p:sp>
      <p:sp>
        <p:nvSpPr>
          <p:cNvPr id="327" name="Google Shape;327;p51"/>
          <p:cNvSpPr txBox="1"/>
          <p:nvPr/>
        </p:nvSpPr>
        <p:spPr>
          <a:xfrm>
            <a:off x="812550" y="1510824"/>
            <a:ext cx="10319400" cy="163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dirty="0">
                <a:solidFill>
                  <a:schemeClr val="bg2"/>
                </a:solidFill>
                <a:latin typeface="+mn-lt"/>
                <a:ea typeface="Calibri"/>
                <a:cs typeface="Calibri"/>
                <a:sym typeface="Calibri"/>
              </a:rPr>
              <a:t>Click on the Google doc to answer the following question:</a:t>
            </a:r>
            <a:endParaRPr sz="2400" dirty="0">
              <a:solidFill>
                <a:schemeClr val="bg2"/>
              </a:solidFill>
              <a:latin typeface="+mn-lt"/>
              <a:ea typeface="Calibri"/>
              <a:cs typeface="Calibri"/>
              <a:sym typeface="Calibri"/>
            </a:endParaRPr>
          </a:p>
          <a:p>
            <a:pPr marL="0" lvl="0" indent="0" algn="l" rtl="0">
              <a:spcBef>
                <a:spcPts val="0"/>
              </a:spcBef>
              <a:spcAft>
                <a:spcPts val="0"/>
              </a:spcAft>
              <a:buNone/>
            </a:pPr>
            <a:endParaRPr dirty="0">
              <a:solidFill>
                <a:schemeClr val="bg2"/>
              </a:solidFill>
              <a:latin typeface="+mn-lt"/>
            </a:endParaRPr>
          </a:p>
          <a:p>
            <a:pPr marL="0" lvl="0" indent="0" algn="l" rtl="0">
              <a:spcBef>
                <a:spcPts val="0"/>
              </a:spcBef>
              <a:spcAft>
                <a:spcPts val="0"/>
              </a:spcAft>
              <a:buNone/>
            </a:pPr>
            <a:endParaRPr dirty="0">
              <a:solidFill>
                <a:schemeClr val="bg2"/>
              </a:solidFill>
              <a:latin typeface="+mn-lt"/>
            </a:endParaRPr>
          </a:p>
          <a:p>
            <a:pPr marL="0" lvl="0" indent="0" algn="l" rtl="0">
              <a:spcBef>
                <a:spcPts val="0"/>
              </a:spcBef>
              <a:spcAft>
                <a:spcPts val="0"/>
              </a:spcAft>
              <a:buNone/>
            </a:pPr>
            <a:r>
              <a:rPr lang="en-US" sz="2600" b="1" dirty="0">
                <a:solidFill>
                  <a:schemeClr val="bg2"/>
                </a:solidFill>
                <a:latin typeface="+mn-lt"/>
                <a:ea typeface="Calibri"/>
                <a:cs typeface="Calibri"/>
                <a:sym typeface="Calibri"/>
              </a:rPr>
              <a:t>What effective practice is your college using to institutionalize CPL and make it part of your campus culture?</a:t>
            </a:r>
            <a:endParaRPr sz="2600" b="1" dirty="0">
              <a:solidFill>
                <a:schemeClr val="bg2"/>
              </a:solidFill>
              <a:latin typeface="+mn-lt"/>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52"/>
          <p:cNvSpPr txBox="1"/>
          <p:nvPr/>
        </p:nvSpPr>
        <p:spPr>
          <a:xfrm>
            <a:off x="877575" y="698800"/>
            <a:ext cx="9880800" cy="16623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US" sz="4800">
                <a:solidFill>
                  <a:srgbClr val="002E6C"/>
                </a:solidFill>
              </a:rPr>
              <a:t>Challenges going forward:</a:t>
            </a:r>
            <a:endParaRPr sz="4800">
              <a:solidFill>
                <a:srgbClr val="002E6C"/>
              </a:solidFill>
            </a:endParaRPr>
          </a:p>
          <a:p>
            <a:pPr marL="0" lvl="0" indent="0" algn="l" rtl="0">
              <a:spcBef>
                <a:spcPts val="0"/>
              </a:spcBef>
              <a:spcAft>
                <a:spcPts val="0"/>
              </a:spcAft>
              <a:buNone/>
            </a:pPr>
            <a:r>
              <a:rPr lang="en-US" sz="4800">
                <a:solidFill>
                  <a:srgbClr val="002E6C"/>
                </a:solidFill>
              </a:rPr>
              <a:t>Lessons from the field </a:t>
            </a:r>
            <a:endParaRPr sz="4800">
              <a:solidFill>
                <a:srgbClr val="002E6C"/>
              </a:solidFill>
            </a:endParaRPr>
          </a:p>
        </p:txBody>
      </p:sp>
      <p:sp>
        <p:nvSpPr>
          <p:cNvPr id="334" name="Google Shape;334;p52"/>
          <p:cNvSpPr txBox="1"/>
          <p:nvPr/>
        </p:nvSpPr>
        <p:spPr>
          <a:xfrm>
            <a:off x="1028700" y="2464575"/>
            <a:ext cx="9425700" cy="1706591"/>
          </a:xfrm>
          <a:prstGeom prst="rect">
            <a:avLst/>
          </a:prstGeom>
          <a:noFill/>
          <a:ln>
            <a:noFill/>
          </a:ln>
        </p:spPr>
        <p:txBody>
          <a:bodyPr spcFirstLastPara="1" wrap="square" lIns="91425" tIns="91425" rIns="91425" bIns="91425" anchor="t" anchorCtr="0">
            <a:spAutoFit/>
          </a:bodyPr>
          <a:lstStyle/>
          <a:p>
            <a:pPr marL="457200" lvl="0" indent="-381000" algn="l" rtl="0">
              <a:lnSpc>
                <a:spcPct val="115000"/>
              </a:lnSpc>
              <a:spcBef>
                <a:spcPts val="0"/>
              </a:spcBef>
              <a:spcAft>
                <a:spcPts val="0"/>
              </a:spcAft>
              <a:buClr>
                <a:srgbClr val="674EA7"/>
              </a:buClr>
              <a:buSzPts val="2400"/>
              <a:buFont typeface="Calibri"/>
              <a:buChar char="-"/>
            </a:pPr>
            <a:r>
              <a:rPr lang="en-US" sz="2400" dirty="0">
                <a:solidFill>
                  <a:schemeClr val="bg2"/>
                </a:solidFill>
                <a:latin typeface="+mn-lt"/>
                <a:ea typeface="Calibri"/>
                <a:cs typeface="Calibri"/>
                <a:sym typeface="Calibri"/>
              </a:rPr>
              <a:t>Funding for implementation activities</a:t>
            </a:r>
            <a:endParaRPr sz="2400" dirty="0">
              <a:solidFill>
                <a:schemeClr val="bg2"/>
              </a:solidFill>
              <a:latin typeface="+mn-lt"/>
              <a:ea typeface="Calibri"/>
              <a:cs typeface="Calibri"/>
              <a:sym typeface="Calibri"/>
            </a:endParaRPr>
          </a:p>
          <a:p>
            <a:pPr marL="457200" lvl="0" indent="-381000" algn="l" rtl="0">
              <a:lnSpc>
                <a:spcPct val="115000"/>
              </a:lnSpc>
              <a:spcBef>
                <a:spcPts val="0"/>
              </a:spcBef>
              <a:spcAft>
                <a:spcPts val="0"/>
              </a:spcAft>
              <a:buClr>
                <a:srgbClr val="4C4C4E"/>
              </a:buClr>
              <a:buSzPts val="2400"/>
              <a:buFont typeface="Calibri"/>
              <a:buChar char="-"/>
            </a:pPr>
            <a:r>
              <a:rPr lang="en-US" sz="2400" dirty="0">
                <a:solidFill>
                  <a:schemeClr val="bg2"/>
                </a:solidFill>
                <a:latin typeface="+mn-lt"/>
                <a:ea typeface="Calibri"/>
                <a:cs typeface="Calibri"/>
                <a:sym typeface="Calibri"/>
              </a:rPr>
              <a:t>Transcribing CPL</a:t>
            </a:r>
            <a:endParaRPr sz="2400" dirty="0">
              <a:solidFill>
                <a:schemeClr val="bg2"/>
              </a:solidFill>
              <a:latin typeface="+mn-lt"/>
              <a:ea typeface="Calibri"/>
              <a:cs typeface="Calibri"/>
              <a:sym typeface="Calibri"/>
            </a:endParaRPr>
          </a:p>
          <a:p>
            <a:pPr marL="457200" lvl="0" indent="-381000" algn="l" rtl="0">
              <a:lnSpc>
                <a:spcPct val="115000"/>
              </a:lnSpc>
              <a:spcBef>
                <a:spcPts val="0"/>
              </a:spcBef>
              <a:spcAft>
                <a:spcPts val="0"/>
              </a:spcAft>
              <a:buClr>
                <a:srgbClr val="4C4C4E"/>
              </a:buClr>
              <a:buSzPts val="2400"/>
              <a:buFont typeface="Calibri"/>
              <a:buChar char="-"/>
            </a:pPr>
            <a:r>
              <a:rPr lang="en-US" sz="2400" dirty="0">
                <a:solidFill>
                  <a:schemeClr val="bg2"/>
                </a:solidFill>
                <a:latin typeface="+mn-lt"/>
                <a:ea typeface="Calibri"/>
                <a:cs typeface="Calibri"/>
                <a:sym typeface="Calibri"/>
              </a:rPr>
              <a:t>Transfer of CPL </a:t>
            </a:r>
            <a:endParaRPr sz="2400" dirty="0">
              <a:solidFill>
                <a:schemeClr val="bg2"/>
              </a:solidFill>
              <a:latin typeface="+mn-lt"/>
              <a:ea typeface="Calibri"/>
              <a:cs typeface="Calibri"/>
              <a:sym typeface="Calibri"/>
            </a:endParaRPr>
          </a:p>
          <a:p>
            <a:pPr marL="457200" lvl="0" indent="0" algn="l" rtl="0">
              <a:lnSpc>
                <a:spcPct val="115000"/>
              </a:lnSpc>
              <a:spcBef>
                <a:spcPts val="0"/>
              </a:spcBef>
              <a:spcAft>
                <a:spcPts val="0"/>
              </a:spcAft>
              <a:buNone/>
            </a:pP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3"/>
          <p:cNvSpPr txBox="1"/>
          <p:nvPr/>
        </p:nvSpPr>
        <p:spPr>
          <a:xfrm>
            <a:off x="812550" y="406275"/>
            <a:ext cx="10547100" cy="9234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US" sz="4800">
                <a:solidFill>
                  <a:srgbClr val="002E6C"/>
                </a:solidFill>
              </a:rPr>
              <a:t>Now it’s your turn...</a:t>
            </a:r>
            <a:endParaRPr sz="4800">
              <a:solidFill>
                <a:srgbClr val="002E6C"/>
              </a:solidFill>
            </a:endParaRPr>
          </a:p>
        </p:txBody>
      </p:sp>
      <p:sp>
        <p:nvSpPr>
          <p:cNvPr id="341" name="Google Shape;341;p53"/>
          <p:cNvSpPr txBox="1"/>
          <p:nvPr/>
        </p:nvSpPr>
        <p:spPr>
          <a:xfrm>
            <a:off x="845050" y="1543875"/>
            <a:ext cx="10319400" cy="2247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dirty="0">
                <a:solidFill>
                  <a:schemeClr val="bg2"/>
                </a:solidFill>
                <a:latin typeface="+mn-lt"/>
                <a:ea typeface="Calibri"/>
                <a:cs typeface="Calibri"/>
                <a:sym typeface="Calibri"/>
              </a:rPr>
              <a:t>Click on the Google doc to answer the following questions:</a:t>
            </a:r>
            <a:endParaRPr sz="1600" dirty="0">
              <a:solidFill>
                <a:schemeClr val="bg2"/>
              </a:solidFill>
              <a:latin typeface="+mn-lt"/>
              <a:ea typeface="Calibri"/>
              <a:cs typeface="Calibri"/>
              <a:sym typeface="Calibri"/>
            </a:endParaRPr>
          </a:p>
          <a:p>
            <a:pPr marL="0" lvl="0" indent="0" algn="l" rtl="0">
              <a:spcBef>
                <a:spcPts val="0"/>
              </a:spcBef>
              <a:spcAft>
                <a:spcPts val="0"/>
              </a:spcAft>
              <a:buNone/>
            </a:pPr>
            <a:endParaRPr dirty="0">
              <a:solidFill>
                <a:schemeClr val="bg2"/>
              </a:solidFill>
              <a:latin typeface="+mn-lt"/>
              <a:ea typeface="Calibri"/>
              <a:cs typeface="Calibri"/>
              <a:sym typeface="Calibri"/>
            </a:endParaRPr>
          </a:p>
          <a:p>
            <a:pPr marL="577850" lvl="0" indent="-514350" algn="l" rtl="0">
              <a:spcBef>
                <a:spcPts val="0"/>
              </a:spcBef>
              <a:spcAft>
                <a:spcPts val="0"/>
              </a:spcAft>
              <a:buSzPts val="2600"/>
              <a:buFont typeface="+mj-lt"/>
              <a:buAutoNum type="arabicPeriod"/>
            </a:pPr>
            <a:r>
              <a:rPr lang="en-US" sz="2600" b="1" dirty="0">
                <a:solidFill>
                  <a:schemeClr val="bg2"/>
                </a:solidFill>
                <a:latin typeface="+mn-lt"/>
                <a:ea typeface="Calibri"/>
                <a:cs typeface="Calibri"/>
                <a:sym typeface="Calibri"/>
              </a:rPr>
              <a:t>What challenges are you aware of that hinder CPL?</a:t>
            </a:r>
            <a:endParaRPr sz="2600" b="1" dirty="0">
              <a:solidFill>
                <a:schemeClr val="bg2"/>
              </a:solidFill>
              <a:latin typeface="+mn-lt"/>
              <a:ea typeface="Calibri"/>
              <a:cs typeface="Calibri"/>
              <a:sym typeface="Calibri"/>
            </a:endParaRPr>
          </a:p>
          <a:p>
            <a:pPr marL="577850" lvl="0" indent="-514350" algn="l" rtl="0">
              <a:spcBef>
                <a:spcPts val="0"/>
              </a:spcBef>
              <a:spcAft>
                <a:spcPts val="0"/>
              </a:spcAft>
              <a:buSzPts val="2600"/>
              <a:buFont typeface="+mj-lt"/>
              <a:buAutoNum type="arabicPeriod"/>
            </a:pPr>
            <a:r>
              <a:rPr lang="en-US" sz="2600" b="1" dirty="0">
                <a:solidFill>
                  <a:schemeClr val="bg2"/>
                </a:solidFill>
                <a:latin typeface="+mn-lt"/>
                <a:ea typeface="Calibri"/>
                <a:cs typeface="Calibri"/>
                <a:sym typeface="Calibri"/>
              </a:rPr>
              <a:t>What solutions do you propose?</a:t>
            </a:r>
            <a:endParaRPr sz="2600" b="1" dirty="0">
              <a:solidFill>
                <a:schemeClr val="bg2"/>
              </a:solidFill>
              <a:latin typeface="+mn-lt"/>
              <a:ea typeface="Calibri"/>
              <a:cs typeface="Calibri"/>
              <a:sym typeface="Calibri"/>
            </a:endParaRPr>
          </a:p>
          <a:p>
            <a:pPr marL="577850" lvl="0" indent="-514350" algn="l" rtl="0">
              <a:spcBef>
                <a:spcPts val="0"/>
              </a:spcBef>
              <a:spcAft>
                <a:spcPts val="0"/>
              </a:spcAft>
              <a:buSzPts val="2600"/>
              <a:buFont typeface="+mj-lt"/>
              <a:buAutoNum type="arabicPeriod"/>
            </a:pPr>
            <a:r>
              <a:rPr lang="en-US" sz="2600" b="1" dirty="0">
                <a:solidFill>
                  <a:schemeClr val="bg2"/>
                </a:solidFill>
                <a:latin typeface="+mn-lt"/>
                <a:ea typeface="Calibri"/>
                <a:cs typeface="Calibri"/>
                <a:sym typeface="Calibri"/>
              </a:rPr>
              <a:t>Please suggest different solutions for challenges others have identified.</a:t>
            </a:r>
            <a:endParaRPr sz="2600" b="1" dirty="0">
              <a:solidFill>
                <a:schemeClr val="bg2"/>
              </a:solidFill>
              <a:latin typeface="+mn-lt"/>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pic>
        <p:nvPicPr>
          <p:cNvPr id="347" name="Google Shape;347;p54"/>
          <p:cNvPicPr preferRelativeResize="0"/>
          <p:nvPr/>
        </p:nvPicPr>
        <p:blipFill>
          <a:blip r:embed="rId3">
            <a:alphaModFix/>
          </a:blip>
          <a:stretch>
            <a:fillRect/>
          </a:stretch>
        </p:blipFill>
        <p:spPr>
          <a:xfrm>
            <a:off x="712825" y="1329675"/>
            <a:ext cx="10206499" cy="5828574"/>
          </a:xfrm>
          <a:prstGeom prst="rect">
            <a:avLst/>
          </a:prstGeom>
          <a:noFill/>
          <a:ln>
            <a:noFill/>
          </a:ln>
        </p:spPr>
      </p:pic>
      <p:sp>
        <p:nvSpPr>
          <p:cNvPr id="348" name="Google Shape;348;p54"/>
          <p:cNvSpPr txBox="1"/>
          <p:nvPr/>
        </p:nvSpPr>
        <p:spPr>
          <a:xfrm>
            <a:off x="812550" y="406275"/>
            <a:ext cx="10547100" cy="9234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US" sz="4800">
                <a:solidFill>
                  <a:srgbClr val="002E6C"/>
                </a:solidFill>
              </a:rPr>
              <a:t>Opportunity and alignment</a:t>
            </a:r>
            <a:endParaRPr sz="4800">
              <a:solidFill>
                <a:srgbClr val="002E6C"/>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55"/>
          <p:cNvSpPr txBox="1">
            <a:spLocks noGrp="1"/>
          </p:cNvSpPr>
          <p:nvPr>
            <p:ph type="title"/>
          </p:nvPr>
        </p:nvSpPr>
        <p:spPr>
          <a:xfrm>
            <a:off x="415650" y="744050"/>
            <a:ext cx="11360700" cy="1989900"/>
          </a:xfrm>
          <a:prstGeom prst="rect">
            <a:avLst/>
          </a:prstGeom>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r>
              <a:rPr lang="en-US" sz="9500">
                <a:solidFill>
                  <a:srgbClr val="002E6C"/>
                </a:solidFill>
              </a:rPr>
              <a:t>Questions? </a:t>
            </a:r>
            <a:endParaRPr sz="9500">
              <a:solidFill>
                <a:srgbClr val="002E6C"/>
              </a:solidFill>
            </a:endParaRPr>
          </a:p>
        </p:txBody>
      </p:sp>
      <p:sp>
        <p:nvSpPr>
          <p:cNvPr id="355" name="Google Shape;355;p55"/>
          <p:cNvSpPr txBox="1"/>
          <p:nvPr/>
        </p:nvSpPr>
        <p:spPr>
          <a:xfrm>
            <a:off x="995175" y="5148925"/>
            <a:ext cx="106008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p>
        </p:txBody>
      </p:sp>
      <p:sp>
        <p:nvSpPr>
          <p:cNvPr id="356" name="Google Shape;356;p55"/>
          <p:cNvSpPr txBox="1"/>
          <p:nvPr/>
        </p:nvSpPr>
        <p:spPr>
          <a:xfrm>
            <a:off x="2894025" y="2692675"/>
            <a:ext cx="6803100" cy="355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500">
                <a:solidFill>
                  <a:srgbClr val="674EA7"/>
                </a:solidFill>
              </a:rPr>
              <a:t>Contact Us:</a:t>
            </a:r>
            <a:r>
              <a:rPr lang="en-US" sz="3700">
                <a:solidFill>
                  <a:srgbClr val="674EA7"/>
                </a:solidFill>
              </a:rPr>
              <a:t> </a:t>
            </a:r>
            <a:endParaRPr sz="3700">
              <a:solidFill>
                <a:srgbClr val="674EA7"/>
              </a:solidFill>
            </a:endParaRPr>
          </a:p>
          <a:p>
            <a:pPr marL="0" lvl="0" indent="0" algn="ctr" rtl="0">
              <a:spcBef>
                <a:spcPts val="0"/>
              </a:spcBef>
              <a:spcAft>
                <a:spcPts val="0"/>
              </a:spcAft>
              <a:buNone/>
            </a:pPr>
            <a:endParaRPr/>
          </a:p>
          <a:p>
            <a:pPr marL="0" lvl="0" indent="0" algn="ctr" rtl="0">
              <a:spcBef>
                <a:spcPts val="0"/>
              </a:spcBef>
              <a:spcAft>
                <a:spcPts val="0"/>
              </a:spcAft>
              <a:buNone/>
            </a:pPr>
            <a:r>
              <a:rPr lang="en-US" sz="2200"/>
              <a:t>Chantee Guiney </a:t>
            </a:r>
            <a:r>
              <a:rPr lang="en-US" sz="2200" u="sng">
                <a:solidFill>
                  <a:schemeClr val="hlink"/>
                </a:solidFill>
                <a:hlinkClick r:id="rId3"/>
              </a:rPr>
              <a:t>cguiney@cccco.edu</a:t>
            </a:r>
            <a:endParaRPr sz="2200"/>
          </a:p>
          <a:p>
            <a:pPr marL="0" lvl="0" indent="0" algn="ctr" rtl="0">
              <a:spcBef>
                <a:spcPts val="0"/>
              </a:spcBef>
              <a:spcAft>
                <a:spcPts val="0"/>
              </a:spcAft>
              <a:buNone/>
            </a:pPr>
            <a:endParaRPr sz="2200"/>
          </a:p>
          <a:p>
            <a:pPr marL="0" lvl="0" indent="0" algn="ctr" rtl="0">
              <a:spcBef>
                <a:spcPts val="0"/>
              </a:spcBef>
              <a:spcAft>
                <a:spcPts val="0"/>
              </a:spcAft>
              <a:buNone/>
            </a:pPr>
            <a:r>
              <a:rPr lang="en-US" sz="2200">
                <a:solidFill>
                  <a:schemeClr val="dk1"/>
                </a:solidFill>
              </a:rPr>
              <a:t>Jodi Lewis </a:t>
            </a:r>
            <a:r>
              <a:rPr lang="en-US" sz="2200" u="sng">
                <a:solidFill>
                  <a:schemeClr val="accent5"/>
                </a:solidFill>
                <a:hlinkClick r:id="rId4">
                  <a:extLst>
                    <a:ext uri="{A12FA001-AC4F-418D-AE19-62706E023703}">
                      <ahyp:hlinkClr xmlns:ahyp="http://schemas.microsoft.com/office/drawing/2018/hyperlinkcolor" val="tx"/>
                    </a:ext>
                  </a:extLst>
                </a:hlinkClick>
              </a:rPr>
              <a:t>jlewis@foundationccc.org</a:t>
            </a:r>
            <a:endParaRPr sz="2200"/>
          </a:p>
          <a:p>
            <a:pPr marL="0" lvl="0" indent="0" algn="ctr" rtl="0">
              <a:spcBef>
                <a:spcPts val="0"/>
              </a:spcBef>
              <a:spcAft>
                <a:spcPts val="0"/>
              </a:spcAft>
              <a:buNone/>
            </a:pPr>
            <a:endParaRPr sz="2200"/>
          </a:p>
          <a:p>
            <a:pPr marL="0" lvl="0" indent="0" algn="ctr" rtl="0">
              <a:spcBef>
                <a:spcPts val="0"/>
              </a:spcBef>
              <a:spcAft>
                <a:spcPts val="0"/>
              </a:spcAft>
              <a:buClr>
                <a:schemeClr val="dk1"/>
              </a:buClr>
              <a:buSzPts val="1100"/>
              <a:buFont typeface="Arial"/>
              <a:buNone/>
            </a:pPr>
            <a:r>
              <a:rPr lang="en-US" sz="2200">
                <a:solidFill>
                  <a:schemeClr val="dk1"/>
                </a:solidFill>
              </a:rPr>
              <a:t>Ben Mudgett </a:t>
            </a:r>
            <a:r>
              <a:rPr lang="en-US" sz="2200" u="sng">
                <a:solidFill>
                  <a:schemeClr val="accent5"/>
                </a:solidFill>
                <a:hlinkClick r:id="rId5">
                  <a:extLst>
                    <a:ext uri="{A12FA001-AC4F-418D-AE19-62706E023703}">
                      <ahyp:hlinkClr xmlns:ahyp="http://schemas.microsoft.com/office/drawing/2018/hyperlinkcolor" val="tx"/>
                    </a:ext>
                  </a:extLst>
                </a:hlinkClick>
              </a:rPr>
              <a:t>bmudgett@palomar.edu</a:t>
            </a:r>
            <a:endParaRPr sz="2200"/>
          </a:p>
          <a:p>
            <a:pPr marL="0" lvl="0" indent="0" algn="ctr" rtl="0">
              <a:spcBef>
                <a:spcPts val="0"/>
              </a:spcBef>
              <a:spcAft>
                <a:spcPts val="0"/>
              </a:spcAft>
              <a:buNone/>
            </a:pPr>
            <a:endParaRPr sz="2200"/>
          </a:p>
          <a:p>
            <a:pPr marL="0" lvl="0" indent="0" algn="ctr" rtl="0">
              <a:spcBef>
                <a:spcPts val="0"/>
              </a:spcBef>
              <a:spcAft>
                <a:spcPts val="0"/>
              </a:spcAft>
              <a:buNone/>
            </a:pPr>
            <a:r>
              <a:rPr lang="en-US" sz="2200"/>
              <a:t>Candace Rose </a:t>
            </a:r>
            <a:r>
              <a:rPr lang="en-US" sz="2200" u="sng">
                <a:solidFill>
                  <a:schemeClr val="hlink"/>
                </a:solidFill>
                <a:hlinkClick r:id="rId6"/>
              </a:rPr>
              <a:t>crose@palomar.edu</a:t>
            </a:r>
            <a:r>
              <a:rPr lang="en-US" sz="2200"/>
              <a:t> </a:t>
            </a:r>
            <a:endParaRPr sz="2200"/>
          </a:p>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0"/>
          <p:cNvSpPr txBox="1">
            <a:spLocks noGrp="1"/>
          </p:cNvSpPr>
          <p:nvPr>
            <p:ph type="title"/>
          </p:nvPr>
        </p:nvSpPr>
        <p:spPr>
          <a:xfrm>
            <a:off x="694944" y="226800"/>
            <a:ext cx="11574900" cy="730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4800">
                <a:solidFill>
                  <a:srgbClr val="002E6C"/>
                </a:solidFill>
              </a:rPr>
              <a:t>Presentation Learning Outcomes</a:t>
            </a:r>
            <a:endParaRPr sz="4800">
              <a:solidFill>
                <a:srgbClr val="002E6C"/>
              </a:solidFill>
            </a:endParaRPr>
          </a:p>
        </p:txBody>
      </p:sp>
      <p:sp>
        <p:nvSpPr>
          <p:cNvPr id="141" name="Google Shape;141;p30"/>
          <p:cNvSpPr txBox="1"/>
          <p:nvPr/>
        </p:nvSpPr>
        <p:spPr>
          <a:xfrm>
            <a:off x="970950" y="1441100"/>
            <a:ext cx="10137600" cy="480128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dirty="0">
                <a:solidFill>
                  <a:schemeClr val="bg2"/>
                </a:solidFill>
              </a:rPr>
              <a:t>Participants will be able to:</a:t>
            </a:r>
            <a:endParaRPr sz="3000" dirty="0">
              <a:solidFill>
                <a:schemeClr val="bg2"/>
              </a:solidFill>
            </a:endParaRPr>
          </a:p>
          <a:p>
            <a:pPr marL="0" lvl="0" indent="0" algn="l" rtl="0">
              <a:spcBef>
                <a:spcPts val="0"/>
              </a:spcBef>
              <a:spcAft>
                <a:spcPts val="0"/>
              </a:spcAft>
              <a:buNone/>
            </a:pPr>
            <a:endParaRPr sz="3000" dirty="0">
              <a:solidFill>
                <a:schemeClr val="bg2"/>
              </a:solidFill>
            </a:endParaRPr>
          </a:p>
          <a:p>
            <a:pPr marL="495300" lvl="0" indent="-457200" algn="l" rtl="0">
              <a:spcBef>
                <a:spcPts val="0"/>
              </a:spcBef>
              <a:spcAft>
                <a:spcPts val="0"/>
              </a:spcAft>
              <a:buClr>
                <a:srgbClr val="674EA7"/>
              </a:buClr>
              <a:buSzPts val="3000"/>
              <a:buFont typeface="Arial" panose="020B0604020202020204" pitchFamily="34" charset="0"/>
              <a:buChar char="•"/>
            </a:pPr>
            <a:r>
              <a:rPr lang="en-US" sz="3000" dirty="0">
                <a:solidFill>
                  <a:schemeClr val="bg2"/>
                </a:solidFill>
              </a:rPr>
              <a:t>Identify CPL methods of assessment and the role CPL plays in ensuring equitable learning and achievement; </a:t>
            </a:r>
            <a:endParaRPr sz="3000" dirty="0">
              <a:solidFill>
                <a:schemeClr val="bg2"/>
              </a:solidFill>
            </a:endParaRPr>
          </a:p>
          <a:p>
            <a:pPr marL="0" lvl="0" indent="0" algn="l" rtl="0">
              <a:spcBef>
                <a:spcPts val="0"/>
              </a:spcBef>
              <a:spcAft>
                <a:spcPts val="0"/>
              </a:spcAft>
              <a:buNone/>
            </a:pPr>
            <a:endParaRPr sz="3000" dirty="0">
              <a:solidFill>
                <a:schemeClr val="bg2"/>
              </a:solidFill>
            </a:endParaRPr>
          </a:p>
          <a:p>
            <a:pPr marL="495300" lvl="0" indent="-457200" algn="l" rtl="0">
              <a:spcBef>
                <a:spcPts val="0"/>
              </a:spcBef>
              <a:spcAft>
                <a:spcPts val="0"/>
              </a:spcAft>
              <a:buClr>
                <a:srgbClr val="674EA7"/>
              </a:buClr>
              <a:buSzPts val="3000"/>
              <a:buFont typeface="Arial" panose="020B0604020202020204" pitchFamily="34" charset="0"/>
              <a:buChar char="•"/>
            </a:pPr>
            <a:r>
              <a:rPr lang="en-US" sz="3000" dirty="0">
                <a:solidFill>
                  <a:schemeClr val="bg2"/>
                </a:solidFill>
              </a:rPr>
              <a:t>Discuss the importance of stakeholder engagement across the campus, onboarding students into the CPL process; </a:t>
            </a:r>
            <a:endParaRPr sz="3000" dirty="0">
              <a:solidFill>
                <a:schemeClr val="bg2"/>
              </a:solidFill>
            </a:endParaRPr>
          </a:p>
          <a:p>
            <a:pPr marL="0" lvl="0" indent="0" algn="l" rtl="0">
              <a:spcBef>
                <a:spcPts val="0"/>
              </a:spcBef>
              <a:spcAft>
                <a:spcPts val="0"/>
              </a:spcAft>
              <a:buNone/>
            </a:pPr>
            <a:endParaRPr sz="3000" dirty="0">
              <a:solidFill>
                <a:schemeClr val="bg2"/>
              </a:solidFill>
            </a:endParaRPr>
          </a:p>
          <a:p>
            <a:pPr marL="495300" lvl="0" indent="-457200" algn="l" rtl="0">
              <a:spcBef>
                <a:spcPts val="0"/>
              </a:spcBef>
              <a:spcAft>
                <a:spcPts val="0"/>
              </a:spcAft>
              <a:buClr>
                <a:srgbClr val="674EA7"/>
              </a:buClr>
              <a:buSzPts val="3000"/>
              <a:buFont typeface="Arial" panose="020B0604020202020204" pitchFamily="34" charset="0"/>
              <a:buChar char="•"/>
            </a:pPr>
            <a:r>
              <a:rPr lang="en-US" sz="3000" dirty="0">
                <a:solidFill>
                  <a:schemeClr val="bg2"/>
                </a:solidFill>
              </a:rPr>
              <a:t>Identify CPL implementation, resources and strategies</a:t>
            </a:r>
            <a:endParaRPr sz="3000" dirty="0">
              <a:solidFill>
                <a:schemeClr val="bg2"/>
              </a:solidFill>
            </a:endParaRPr>
          </a:p>
        </p:txBody>
      </p:sp>
      <p:cxnSp>
        <p:nvCxnSpPr>
          <p:cNvPr id="142" name="Google Shape;142;p30"/>
          <p:cNvCxnSpPr/>
          <p:nvPr/>
        </p:nvCxnSpPr>
        <p:spPr>
          <a:xfrm>
            <a:off x="633750" y="1081200"/>
            <a:ext cx="10923000" cy="25200"/>
          </a:xfrm>
          <a:prstGeom prst="straightConnector1">
            <a:avLst/>
          </a:prstGeom>
          <a:noFill/>
          <a:ln w="38100" cap="flat" cmpd="sng">
            <a:solidFill>
              <a:srgbClr val="674EA7"/>
            </a:solidFill>
            <a:prstDash val="solid"/>
            <a:round/>
            <a:headEnd type="none" w="sm" len="sm"/>
            <a:tailEnd type="none" w="sm" len="sm"/>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31"/>
          <p:cNvSpPr txBox="1">
            <a:spLocks noGrp="1"/>
          </p:cNvSpPr>
          <p:nvPr>
            <p:ph type="title"/>
          </p:nvPr>
        </p:nvSpPr>
        <p:spPr>
          <a:xfrm>
            <a:off x="694944" y="226800"/>
            <a:ext cx="11574900" cy="730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4800">
                <a:solidFill>
                  <a:srgbClr val="002E6C"/>
                </a:solidFill>
              </a:rPr>
              <a:t>Presentation Format</a:t>
            </a:r>
            <a:endParaRPr sz="4800">
              <a:solidFill>
                <a:srgbClr val="002E6C"/>
              </a:solidFill>
            </a:endParaRPr>
          </a:p>
        </p:txBody>
      </p:sp>
      <p:sp>
        <p:nvSpPr>
          <p:cNvPr id="149" name="Google Shape;149;p31"/>
          <p:cNvSpPr txBox="1"/>
          <p:nvPr/>
        </p:nvSpPr>
        <p:spPr>
          <a:xfrm>
            <a:off x="970950" y="1441100"/>
            <a:ext cx="10137600" cy="3653278"/>
          </a:xfrm>
          <a:prstGeom prst="rect">
            <a:avLst/>
          </a:prstGeom>
          <a:noFill/>
          <a:ln>
            <a:noFill/>
          </a:ln>
        </p:spPr>
        <p:txBody>
          <a:bodyPr spcFirstLastPara="1" wrap="square" lIns="91425" tIns="91425" rIns="91425" bIns="91425" anchor="t" anchorCtr="0">
            <a:spAutoFit/>
          </a:bodyPr>
          <a:lstStyle/>
          <a:p>
            <a:pPr marL="495300" lvl="0" indent="-457200" algn="l" rtl="0">
              <a:lnSpc>
                <a:spcPct val="115000"/>
              </a:lnSpc>
              <a:spcBef>
                <a:spcPts val="0"/>
              </a:spcBef>
              <a:spcAft>
                <a:spcPts val="0"/>
              </a:spcAft>
              <a:buClr>
                <a:schemeClr val="dk1"/>
              </a:buClr>
              <a:buSzPts val="3000"/>
              <a:buFont typeface="Arial" panose="020B0604020202020204" pitchFamily="34" charset="0"/>
              <a:buChar char="•"/>
            </a:pPr>
            <a:r>
              <a:rPr lang="en-US" sz="2800" dirty="0">
                <a:solidFill>
                  <a:schemeClr val="bg2"/>
                </a:solidFill>
              </a:rPr>
              <a:t>What is CPL and why is it important?</a:t>
            </a:r>
            <a:endParaRPr sz="2800" dirty="0">
              <a:solidFill>
                <a:schemeClr val="bg2"/>
              </a:solidFill>
            </a:endParaRPr>
          </a:p>
          <a:p>
            <a:pPr marL="495300" lvl="0" indent="-457200" algn="l" rtl="0">
              <a:lnSpc>
                <a:spcPct val="115000"/>
              </a:lnSpc>
              <a:spcBef>
                <a:spcPts val="0"/>
              </a:spcBef>
              <a:spcAft>
                <a:spcPts val="0"/>
              </a:spcAft>
              <a:buClr>
                <a:schemeClr val="dk1"/>
              </a:buClr>
              <a:buSzPts val="3000"/>
              <a:buFont typeface="Arial" panose="020B0604020202020204" pitchFamily="34" charset="0"/>
              <a:buChar char="•"/>
            </a:pPr>
            <a:r>
              <a:rPr lang="en-US" sz="2800" dirty="0">
                <a:solidFill>
                  <a:schemeClr val="bg2"/>
                </a:solidFill>
              </a:rPr>
              <a:t>State level updates on CPL and resources available</a:t>
            </a:r>
            <a:endParaRPr sz="2800" dirty="0">
              <a:solidFill>
                <a:schemeClr val="bg2"/>
              </a:solidFill>
            </a:endParaRPr>
          </a:p>
          <a:p>
            <a:pPr marL="495300" lvl="0" indent="-457200" algn="l" rtl="0">
              <a:lnSpc>
                <a:spcPct val="115000"/>
              </a:lnSpc>
              <a:spcBef>
                <a:spcPts val="0"/>
              </a:spcBef>
              <a:spcAft>
                <a:spcPts val="0"/>
              </a:spcAft>
              <a:buClr>
                <a:schemeClr val="dk1"/>
              </a:buClr>
              <a:buSzPts val="3000"/>
              <a:buFont typeface="Arial" panose="020B0604020202020204" pitchFamily="34" charset="0"/>
              <a:buChar char="•"/>
            </a:pPr>
            <a:r>
              <a:rPr lang="en-US" sz="2800" dirty="0">
                <a:solidFill>
                  <a:schemeClr val="bg2"/>
                </a:solidFill>
              </a:rPr>
              <a:t>Discussion re: CPL from a student and institutional perspective</a:t>
            </a:r>
            <a:endParaRPr sz="2800" dirty="0">
              <a:solidFill>
                <a:schemeClr val="bg2"/>
              </a:solidFill>
            </a:endParaRPr>
          </a:p>
          <a:p>
            <a:pPr marL="914400" lvl="1" indent="-419100" algn="l" rtl="0">
              <a:lnSpc>
                <a:spcPct val="115000"/>
              </a:lnSpc>
              <a:spcBef>
                <a:spcPts val="0"/>
              </a:spcBef>
              <a:spcAft>
                <a:spcPts val="0"/>
              </a:spcAft>
              <a:buClr>
                <a:schemeClr val="dk1"/>
              </a:buClr>
              <a:buSzPts val="3000"/>
              <a:buChar char="○"/>
            </a:pPr>
            <a:r>
              <a:rPr lang="en-US" sz="2800" dirty="0">
                <a:solidFill>
                  <a:schemeClr val="bg2"/>
                </a:solidFill>
              </a:rPr>
              <a:t>Practice sharing then Google doc collaboration </a:t>
            </a:r>
            <a:endParaRPr sz="2800" dirty="0">
              <a:solidFill>
                <a:schemeClr val="bg2"/>
              </a:solidFill>
            </a:endParaRPr>
          </a:p>
          <a:p>
            <a:pPr marL="508000" lvl="0" indent="-457200" algn="l" rtl="0">
              <a:lnSpc>
                <a:spcPct val="115000"/>
              </a:lnSpc>
              <a:spcBef>
                <a:spcPts val="0"/>
              </a:spcBef>
              <a:spcAft>
                <a:spcPts val="0"/>
              </a:spcAft>
              <a:buClr>
                <a:schemeClr val="dk1"/>
              </a:buClr>
              <a:buSzPts val="2800"/>
              <a:buFont typeface="Arial" panose="020B0604020202020204" pitchFamily="34" charset="0"/>
              <a:buChar char="•"/>
            </a:pPr>
            <a:r>
              <a:rPr lang="en-US" sz="2800" dirty="0">
                <a:solidFill>
                  <a:schemeClr val="bg2"/>
                </a:solidFill>
              </a:rPr>
              <a:t>Challenges</a:t>
            </a:r>
            <a:endParaRPr sz="2800" dirty="0">
              <a:solidFill>
                <a:schemeClr val="bg2"/>
              </a:solidFill>
            </a:endParaRPr>
          </a:p>
          <a:p>
            <a:pPr marL="914400" lvl="1" indent="-406400" algn="l" rtl="0">
              <a:lnSpc>
                <a:spcPct val="115000"/>
              </a:lnSpc>
              <a:spcBef>
                <a:spcPts val="0"/>
              </a:spcBef>
              <a:spcAft>
                <a:spcPts val="0"/>
              </a:spcAft>
              <a:buClr>
                <a:schemeClr val="dk1"/>
              </a:buClr>
              <a:buSzPts val="2800"/>
              <a:buChar char="○"/>
            </a:pPr>
            <a:r>
              <a:rPr lang="en-US" sz="2800" dirty="0">
                <a:solidFill>
                  <a:schemeClr val="bg2"/>
                </a:solidFill>
              </a:rPr>
              <a:t>Sharing then Google doc collaboration</a:t>
            </a:r>
            <a:endParaRPr sz="2800" dirty="0">
              <a:solidFill>
                <a:schemeClr val="bg2"/>
              </a:solidFill>
            </a:endParaRPr>
          </a:p>
        </p:txBody>
      </p:sp>
      <p:cxnSp>
        <p:nvCxnSpPr>
          <p:cNvPr id="150" name="Google Shape;150;p31"/>
          <p:cNvCxnSpPr/>
          <p:nvPr/>
        </p:nvCxnSpPr>
        <p:spPr>
          <a:xfrm>
            <a:off x="633750" y="1081200"/>
            <a:ext cx="10923000" cy="25200"/>
          </a:xfrm>
          <a:prstGeom prst="straightConnector1">
            <a:avLst/>
          </a:prstGeom>
          <a:noFill/>
          <a:ln w="38100" cap="flat" cmpd="sng">
            <a:solidFill>
              <a:srgbClr val="674EA7"/>
            </a:solidFill>
            <a:prstDash val="solid"/>
            <a:round/>
            <a:headEnd type="none" w="sm" len="sm"/>
            <a:tailEnd type="none" w="sm" len="sm"/>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p32"/>
          <p:cNvSpPr txBox="1"/>
          <p:nvPr/>
        </p:nvSpPr>
        <p:spPr>
          <a:xfrm>
            <a:off x="696425" y="228600"/>
            <a:ext cx="9462600" cy="9705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i="0" u="none" strike="noStrike" cap="none">
                <a:solidFill>
                  <a:srgbClr val="002E6C"/>
                </a:solidFill>
                <a:latin typeface="Calibri"/>
                <a:ea typeface="Calibri"/>
                <a:cs typeface="Calibri"/>
                <a:sym typeface="Calibri"/>
              </a:rPr>
              <a:t>What is Credit for Prior Learning?</a:t>
            </a:r>
            <a:endParaRPr sz="4800" b="0" i="0" u="none" strike="noStrike" cap="none">
              <a:solidFill>
                <a:srgbClr val="002E6C"/>
              </a:solidFill>
              <a:latin typeface="Arial"/>
              <a:ea typeface="Arial"/>
              <a:cs typeface="Arial"/>
              <a:sym typeface="Arial"/>
            </a:endParaRPr>
          </a:p>
        </p:txBody>
      </p:sp>
      <p:graphicFrame>
        <p:nvGraphicFramePr>
          <p:cNvPr id="156" name="Google Shape;156;p32"/>
          <p:cNvGraphicFramePr/>
          <p:nvPr/>
        </p:nvGraphicFramePr>
        <p:xfrm>
          <a:off x="696425" y="970500"/>
          <a:ext cx="11016950" cy="3118425"/>
        </p:xfrm>
        <a:graphic>
          <a:graphicData uri="http://schemas.openxmlformats.org/drawingml/2006/table">
            <a:tbl>
              <a:tblPr>
                <a:noFill/>
                <a:tableStyleId>{39FFE617-A420-41B1-9B30-4115C7FBFB92}</a:tableStyleId>
              </a:tblPr>
              <a:tblGrid>
                <a:gridCol w="5508475">
                  <a:extLst>
                    <a:ext uri="{9D8B030D-6E8A-4147-A177-3AD203B41FA5}">
                      <a16:colId xmlns:a16="http://schemas.microsoft.com/office/drawing/2014/main" val="20000"/>
                    </a:ext>
                  </a:extLst>
                </a:gridCol>
                <a:gridCol w="5508475">
                  <a:extLst>
                    <a:ext uri="{9D8B030D-6E8A-4147-A177-3AD203B41FA5}">
                      <a16:colId xmlns:a16="http://schemas.microsoft.com/office/drawing/2014/main" val="20001"/>
                    </a:ext>
                  </a:extLst>
                </a:gridCol>
              </a:tblGrid>
              <a:tr h="381000">
                <a:tc gridSpan="2">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rgbClr val="4C4C4E"/>
                          </a:solidFill>
                          <a:latin typeface="Calibri"/>
                          <a:ea typeface="Calibri"/>
                          <a:cs typeface="Calibri"/>
                          <a:sym typeface="Calibri"/>
                        </a:rPr>
                        <a:t>Credit for Prior Learning (CPL) is college credit awarded for validated college-level skills and knowledge gained </a:t>
                      </a:r>
                      <a:r>
                        <a:rPr lang="en-US" sz="2400">
                          <a:solidFill>
                            <a:srgbClr val="4C4C4E"/>
                          </a:solidFill>
                          <a:latin typeface="Calibri"/>
                          <a:ea typeface="Calibri"/>
                          <a:cs typeface="Calibri"/>
                          <a:sym typeface="Calibri"/>
                        </a:rPr>
                        <a:t>outside</a:t>
                      </a:r>
                      <a:r>
                        <a:rPr lang="en-US" sz="2400" u="none" strike="noStrike" cap="none">
                          <a:solidFill>
                            <a:srgbClr val="4C4C4E"/>
                          </a:solidFill>
                          <a:latin typeface="Calibri"/>
                          <a:ea typeface="Calibri"/>
                          <a:cs typeface="Calibri"/>
                          <a:sym typeface="Calibri"/>
                        </a:rPr>
                        <a:t> a college classroom. Students’ knowledge and skills might be gained through experiences such as:</a:t>
                      </a:r>
                      <a:endParaRPr sz="1400" u="none" strike="noStrike" cap="none"/>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381000">
                <a:tc>
                  <a:txBody>
                    <a:bodyPr/>
                    <a:lstStyle/>
                    <a:p>
                      <a:pPr marL="285750" marR="0" lvl="0" indent="-285750" algn="l" rtl="0">
                        <a:lnSpc>
                          <a:spcPct val="115000"/>
                        </a:lnSpc>
                        <a:spcBef>
                          <a:spcPts val="0"/>
                        </a:spcBef>
                        <a:spcAft>
                          <a:spcPts val="0"/>
                        </a:spcAft>
                        <a:buClr>
                          <a:srgbClr val="4C4C4E"/>
                        </a:buClr>
                        <a:buSzPts val="2400"/>
                        <a:buFont typeface="Calibri"/>
                        <a:buChar char="•"/>
                      </a:pPr>
                      <a:r>
                        <a:rPr lang="en-US" sz="2400" u="none" strike="noStrike" cap="none">
                          <a:solidFill>
                            <a:srgbClr val="4C4C4E"/>
                          </a:solidFill>
                          <a:latin typeface="Calibri"/>
                          <a:ea typeface="Calibri"/>
                          <a:cs typeface="Calibri"/>
                          <a:sym typeface="Calibri"/>
                        </a:rPr>
                        <a:t>Military training </a:t>
                      </a:r>
                      <a:endParaRPr sz="2400" u="none" strike="noStrike" cap="none">
                        <a:solidFill>
                          <a:srgbClr val="4C4C4E"/>
                        </a:solidFill>
                        <a:latin typeface="Calibri"/>
                        <a:ea typeface="Calibri"/>
                        <a:cs typeface="Calibri"/>
                        <a:sym typeface="Calibri"/>
                      </a:endParaRPr>
                    </a:p>
                    <a:p>
                      <a:pPr marL="285750" marR="0" lvl="0" indent="-285750" algn="l" rtl="0">
                        <a:lnSpc>
                          <a:spcPct val="115000"/>
                        </a:lnSpc>
                        <a:spcBef>
                          <a:spcPts val="0"/>
                        </a:spcBef>
                        <a:spcAft>
                          <a:spcPts val="0"/>
                        </a:spcAft>
                        <a:buClr>
                          <a:srgbClr val="4C4C4E"/>
                        </a:buClr>
                        <a:buSzPts val="2400"/>
                        <a:buFont typeface="Calibri"/>
                        <a:buChar char="•"/>
                      </a:pPr>
                      <a:r>
                        <a:rPr lang="en-US" sz="2400" u="none" strike="noStrike" cap="none">
                          <a:solidFill>
                            <a:srgbClr val="4C4C4E"/>
                          </a:solidFill>
                          <a:latin typeface="Calibri"/>
                          <a:ea typeface="Calibri"/>
                          <a:cs typeface="Calibri"/>
                          <a:sym typeface="Calibri"/>
                        </a:rPr>
                        <a:t>Industry training and certification </a:t>
                      </a:r>
                      <a:endParaRPr sz="2400" u="none" strike="noStrike" cap="none">
                        <a:solidFill>
                          <a:srgbClr val="4C4C4E"/>
                        </a:solidFill>
                        <a:latin typeface="Calibri"/>
                        <a:ea typeface="Calibri"/>
                        <a:cs typeface="Calibri"/>
                        <a:sym typeface="Calibri"/>
                      </a:endParaRPr>
                    </a:p>
                    <a:p>
                      <a:pPr marL="285750" marR="0" lvl="0" indent="-285750" algn="l" rtl="0">
                        <a:lnSpc>
                          <a:spcPct val="115000"/>
                        </a:lnSpc>
                        <a:spcBef>
                          <a:spcPts val="0"/>
                        </a:spcBef>
                        <a:spcAft>
                          <a:spcPts val="0"/>
                        </a:spcAft>
                        <a:buClr>
                          <a:srgbClr val="4C4C4E"/>
                        </a:buClr>
                        <a:buSzPts val="2400"/>
                        <a:buFont typeface="Calibri"/>
                        <a:buChar char="•"/>
                      </a:pPr>
                      <a:r>
                        <a:rPr lang="en-US" sz="2400" u="none" strike="noStrike" cap="none">
                          <a:solidFill>
                            <a:srgbClr val="4C4C4E"/>
                          </a:solidFill>
                          <a:latin typeface="Calibri"/>
                          <a:ea typeface="Calibri"/>
                          <a:cs typeface="Calibri"/>
                          <a:sym typeface="Calibri"/>
                        </a:rPr>
                        <a:t>State/federal government training </a:t>
                      </a:r>
                      <a:endParaRPr sz="2400" u="none" strike="noStrike" cap="none">
                        <a:solidFill>
                          <a:srgbClr val="4C4C4E"/>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285750" marR="0" lvl="0" indent="-285750" algn="l" rtl="0">
                        <a:lnSpc>
                          <a:spcPct val="115000"/>
                        </a:lnSpc>
                        <a:spcBef>
                          <a:spcPts val="0"/>
                        </a:spcBef>
                        <a:spcAft>
                          <a:spcPts val="0"/>
                        </a:spcAft>
                        <a:buClr>
                          <a:srgbClr val="4C4C4E"/>
                        </a:buClr>
                        <a:buSzPts val="2400"/>
                        <a:buFont typeface="Calibri"/>
                        <a:buChar char="•"/>
                      </a:pPr>
                      <a:r>
                        <a:rPr lang="en-US" sz="2400" u="none" strike="noStrike" cap="none">
                          <a:solidFill>
                            <a:srgbClr val="4C4C4E"/>
                          </a:solidFill>
                          <a:latin typeface="Calibri"/>
                          <a:ea typeface="Calibri"/>
                          <a:cs typeface="Calibri"/>
                          <a:sym typeface="Calibri"/>
                        </a:rPr>
                        <a:t>Volunteer and civic activities </a:t>
                      </a:r>
                      <a:endParaRPr sz="2400" u="none" strike="noStrike" cap="none">
                        <a:solidFill>
                          <a:srgbClr val="4C4C4E"/>
                        </a:solidFill>
                        <a:latin typeface="Calibri"/>
                        <a:ea typeface="Calibri"/>
                        <a:cs typeface="Calibri"/>
                        <a:sym typeface="Calibri"/>
                      </a:endParaRPr>
                    </a:p>
                    <a:p>
                      <a:pPr marL="285750" marR="0" lvl="0" indent="-285750" algn="l" rtl="0">
                        <a:lnSpc>
                          <a:spcPct val="115000"/>
                        </a:lnSpc>
                        <a:spcBef>
                          <a:spcPts val="0"/>
                        </a:spcBef>
                        <a:spcAft>
                          <a:spcPts val="0"/>
                        </a:spcAft>
                        <a:buClr>
                          <a:srgbClr val="4C4C4E"/>
                        </a:buClr>
                        <a:buSzPts val="2400"/>
                        <a:buFont typeface="Calibri"/>
                        <a:buChar char="•"/>
                      </a:pPr>
                      <a:r>
                        <a:rPr lang="en-US" sz="2400" u="none" strike="noStrike" cap="none">
                          <a:solidFill>
                            <a:srgbClr val="4C4C4E"/>
                          </a:solidFill>
                          <a:latin typeface="Calibri"/>
                          <a:ea typeface="Calibri"/>
                          <a:cs typeface="Calibri"/>
                          <a:sym typeface="Calibri"/>
                        </a:rPr>
                        <a:t>Apprenticeships, internships, work-based learning, or other industry-based experiential learning </a:t>
                      </a:r>
                      <a:endParaRPr sz="1400" u="none" strike="noStrike" cap="none"/>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cxnSp>
        <p:nvCxnSpPr>
          <p:cNvPr id="157" name="Google Shape;157;p32"/>
          <p:cNvCxnSpPr/>
          <p:nvPr/>
        </p:nvCxnSpPr>
        <p:spPr>
          <a:xfrm>
            <a:off x="633750" y="4053000"/>
            <a:ext cx="10927200" cy="36900"/>
          </a:xfrm>
          <a:prstGeom prst="straightConnector1">
            <a:avLst/>
          </a:prstGeom>
          <a:noFill/>
          <a:ln w="38100" cap="flat" cmpd="sng">
            <a:solidFill>
              <a:srgbClr val="674EA7"/>
            </a:solidFill>
            <a:prstDash val="solid"/>
            <a:round/>
            <a:headEnd type="none" w="sm" len="sm"/>
            <a:tailEnd type="none" w="sm" len="sm"/>
          </a:ln>
        </p:spPr>
      </p:cxnSp>
      <p:sp>
        <p:nvSpPr>
          <p:cNvPr id="158" name="Google Shape;158;p32"/>
          <p:cNvSpPr txBox="1"/>
          <p:nvPr/>
        </p:nvSpPr>
        <p:spPr>
          <a:xfrm>
            <a:off x="696425" y="4040825"/>
            <a:ext cx="10864500" cy="26049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None/>
            </a:pPr>
            <a:r>
              <a:rPr lang="en-US" sz="3300" b="1">
                <a:solidFill>
                  <a:srgbClr val="595959"/>
                </a:solidFill>
                <a:latin typeface="Calibri"/>
                <a:ea typeface="Calibri"/>
                <a:cs typeface="Calibri"/>
                <a:sym typeface="Calibri"/>
              </a:rPr>
              <a:t>Methods of Assessment:</a:t>
            </a:r>
            <a:endParaRPr sz="3300" b="1">
              <a:solidFill>
                <a:srgbClr val="595959"/>
              </a:solidFill>
              <a:latin typeface="Calibri"/>
              <a:ea typeface="Calibri"/>
              <a:cs typeface="Calibri"/>
              <a:sym typeface="Calibri"/>
            </a:endParaRPr>
          </a:p>
          <a:p>
            <a:pPr marL="0" marR="0" lvl="0" indent="0" algn="ctr" rtl="0">
              <a:lnSpc>
                <a:spcPct val="115000"/>
              </a:lnSpc>
              <a:spcBef>
                <a:spcPts val="0"/>
              </a:spcBef>
              <a:spcAft>
                <a:spcPts val="0"/>
              </a:spcAft>
              <a:buNone/>
            </a:pPr>
            <a:r>
              <a:rPr lang="en-US" sz="2200">
                <a:solidFill>
                  <a:srgbClr val="4C4C4E"/>
                </a:solidFill>
                <a:latin typeface="Calibri"/>
                <a:ea typeface="Calibri"/>
                <a:cs typeface="Calibri"/>
                <a:sym typeface="Calibri"/>
              </a:rPr>
              <a:t>Portfolio Review</a:t>
            </a:r>
            <a:endParaRPr sz="2200">
              <a:solidFill>
                <a:srgbClr val="4C4C4E"/>
              </a:solidFill>
              <a:latin typeface="Calibri"/>
              <a:ea typeface="Calibri"/>
              <a:cs typeface="Calibri"/>
              <a:sym typeface="Calibri"/>
            </a:endParaRPr>
          </a:p>
          <a:p>
            <a:pPr marL="0" marR="0" lvl="0" indent="0" algn="ctr" rtl="0">
              <a:lnSpc>
                <a:spcPct val="115000"/>
              </a:lnSpc>
              <a:spcBef>
                <a:spcPts val="0"/>
              </a:spcBef>
              <a:spcAft>
                <a:spcPts val="0"/>
              </a:spcAft>
              <a:buNone/>
            </a:pPr>
            <a:r>
              <a:rPr lang="en-US" sz="2200">
                <a:solidFill>
                  <a:srgbClr val="4C4C4E"/>
                </a:solidFill>
                <a:latin typeface="Calibri"/>
                <a:ea typeface="Calibri"/>
                <a:cs typeface="Calibri"/>
                <a:sym typeface="Calibri"/>
              </a:rPr>
              <a:t>Credit by Exam</a:t>
            </a:r>
            <a:endParaRPr sz="2200">
              <a:solidFill>
                <a:srgbClr val="4C4C4E"/>
              </a:solidFill>
              <a:latin typeface="Calibri"/>
              <a:ea typeface="Calibri"/>
              <a:cs typeface="Calibri"/>
              <a:sym typeface="Calibri"/>
            </a:endParaRPr>
          </a:p>
          <a:p>
            <a:pPr marL="0" marR="0" lvl="0" indent="0" algn="ctr" rtl="0">
              <a:lnSpc>
                <a:spcPct val="115000"/>
              </a:lnSpc>
              <a:spcBef>
                <a:spcPts val="0"/>
              </a:spcBef>
              <a:spcAft>
                <a:spcPts val="0"/>
              </a:spcAft>
              <a:buNone/>
            </a:pPr>
            <a:r>
              <a:rPr lang="en-US" sz="2200">
                <a:solidFill>
                  <a:srgbClr val="4C4C4E"/>
                </a:solidFill>
                <a:latin typeface="Calibri"/>
                <a:ea typeface="Calibri"/>
                <a:cs typeface="Calibri"/>
                <a:sym typeface="Calibri"/>
              </a:rPr>
              <a:t>Industry Certification</a:t>
            </a:r>
            <a:endParaRPr sz="2200">
              <a:solidFill>
                <a:srgbClr val="4C4C4E"/>
              </a:solidFill>
              <a:latin typeface="Calibri"/>
              <a:ea typeface="Calibri"/>
              <a:cs typeface="Calibri"/>
              <a:sym typeface="Calibri"/>
            </a:endParaRPr>
          </a:p>
          <a:p>
            <a:pPr marL="0" marR="0" lvl="0" indent="0" algn="ctr" rtl="0">
              <a:lnSpc>
                <a:spcPct val="115000"/>
              </a:lnSpc>
              <a:spcBef>
                <a:spcPts val="0"/>
              </a:spcBef>
              <a:spcAft>
                <a:spcPts val="0"/>
              </a:spcAft>
              <a:buNone/>
            </a:pPr>
            <a:r>
              <a:rPr lang="en-US" sz="2200">
                <a:solidFill>
                  <a:srgbClr val="4C4C4E"/>
                </a:solidFill>
                <a:latin typeface="Calibri"/>
                <a:ea typeface="Calibri"/>
                <a:cs typeface="Calibri"/>
                <a:sym typeface="Calibri"/>
              </a:rPr>
              <a:t>Military Transcript</a:t>
            </a:r>
            <a:endParaRPr sz="2200">
              <a:solidFill>
                <a:srgbClr val="4C4C4E"/>
              </a:solidFill>
              <a:latin typeface="Calibri"/>
              <a:ea typeface="Calibri"/>
              <a:cs typeface="Calibri"/>
              <a:sym typeface="Calibri"/>
            </a:endParaRPr>
          </a:p>
          <a:p>
            <a:pPr marL="0" lvl="0" indent="0" algn="ctr" rtl="0">
              <a:spcBef>
                <a:spcPts val="0"/>
              </a:spcBef>
              <a:spcAft>
                <a:spcPts val="0"/>
              </a:spcAft>
              <a:buClr>
                <a:schemeClr val="dk1"/>
              </a:buClr>
              <a:buSzPts val="2200"/>
              <a:buFont typeface="Arial"/>
              <a:buNone/>
            </a:pPr>
            <a:r>
              <a:rPr lang="en-US" sz="2200">
                <a:solidFill>
                  <a:srgbClr val="4C4C4E"/>
                </a:solidFill>
                <a:latin typeface="Calibri"/>
                <a:ea typeface="Calibri"/>
                <a:cs typeface="Calibri"/>
                <a:sym typeface="Calibri"/>
              </a:rPr>
              <a:t>Advanced Placement, International Baccalaureate, College Level Exam Preparation</a:t>
            </a:r>
            <a:r>
              <a:rPr lang="en-US" sz="2200">
                <a:solidFill>
                  <a:srgbClr val="595F76"/>
                </a:solidFill>
              </a:rPr>
              <a:t> </a:t>
            </a:r>
            <a:endParaRPr sz="2200">
              <a:solidFill>
                <a:srgbClr val="595F76"/>
              </a:solidFill>
            </a:endParaRPr>
          </a:p>
          <a:p>
            <a:pPr marL="0" marR="0" lvl="0" indent="0" algn="ctr" rtl="0">
              <a:lnSpc>
                <a:spcPct val="115000"/>
              </a:lnSpc>
              <a:spcBef>
                <a:spcPts val="0"/>
              </a:spcBef>
              <a:spcAft>
                <a:spcPts val="0"/>
              </a:spcAft>
              <a:buNone/>
            </a:pPr>
            <a:endParaRPr sz="2400">
              <a:solidFill>
                <a:srgbClr val="4C4C4E"/>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9" name="Google Shape;159;p3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p>
            <a:pPr marL="0" lvl="0" indent="0" algn="r" rtl="0">
              <a:lnSpc>
                <a:spcPct val="100000"/>
              </a:lnSpc>
              <a:spcBef>
                <a:spcPts val="0"/>
              </a:spcBef>
              <a:spcAft>
                <a:spcPts val="0"/>
              </a:spcAft>
              <a:buClr>
                <a:schemeClr val="dk2"/>
              </a:buClr>
              <a:buSzPts val="1300"/>
              <a:buFont typeface="Arial"/>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3"/>
          <p:cNvSpPr txBox="1">
            <a:spLocks noGrp="1"/>
          </p:cNvSpPr>
          <p:nvPr>
            <p:ph type="title"/>
          </p:nvPr>
        </p:nvSpPr>
        <p:spPr>
          <a:xfrm>
            <a:off x="415650" y="216727"/>
            <a:ext cx="11360700" cy="978300"/>
          </a:xfrm>
          <a:prstGeom prst="rect">
            <a:avLst/>
          </a:prstGeom>
          <a:effectLst>
            <a:outerShdw blurRad="57150" dist="19050" dir="5400000" algn="bl" rotWithShape="0">
              <a:srgbClr val="000000">
                <a:alpha val="50000"/>
              </a:srgbClr>
            </a:outerShdw>
          </a:effectLst>
        </p:spPr>
        <p:txBody>
          <a:bodyPr spcFirstLastPara="1" wrap="square" lIns="121900" tIns="121900" rIns="121900" bIns="121900"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sz="4800" b="1">
                <a:solidFill>
                  <a:srgbClr val="002F6D"/>
                </a:solidFill>
              </a:rPr>
              <a:t>CPL is an </a:t>
            </a:r>
            <a:r>
              <a:rPr lang="en-US" sz="4800" b="1" u="sng">
                <a:solidFill>
                  <a:srgbClr val="674EA7"/>
                </a:solidFill>
              </a:rPr>
              <a:t>E Q U I T Y</a:t>
            </a:r>
            <a:r>
              <a:rPr lang="en-US" sz="4800" b="1">
                <a:solidFill>
                  <a:srgbClr val="002F6D"/>
                </a:solidFill>
              </a:rPr>
              <a:t> Lever </a:t>
            </a:r>
            <a:endParaRPr sz="4800" b="1">
              <a:solidFill>
                <a:srgbClr val="002F6D"/>
              </a:solidFill>
            </a:endParaRPr>
          </a:p>
          <a:p>
            <a:pPr marL="0" lvl="0" indent="0" algn="ctr" rtl="0">
              <a:spcBef>
                <a:spcPts val="0"/>
              </a:spcBef>
              <a:spcAft>
                <a:spcPts val="0"/>
              </a:spcAft>
              <a:buNone/>
            </a:pPr>
            <a:endParaRPr sz="2400" b="1" i="1">
              <a:solidFill>
                <a:srgbClr val="002F6D"/>
              </a:solidFill>
            </a:endParaRPr>
          </a:p>
          <a:p>
            <a:pPr marL="0" lvl="0" indent="0" algn="ctr" rtl="0">
              <a:spcBef>
                <a:spcPts val="0"/>
              </a:spcBef>
              <a:spcAft>
                <a:spcPts val="0"/>
              </a:spcAft>
              <a:buNone/>
            </a:pPr>
            <a:r>
              <a:rPr lang="en-US" sz="2400" b="1" i="1">
                <a:solidFill>
                  <a:srgbClr val="002F6D"/>
                </a:solidFill>
              </a:rPr>
              <a:t>CCC Vision for Success and Core Commitments</a:t>
            </a:r>
            <a:endParaRPr sz="3200" b="1">
              <a:solidFill>
                <a:srgbClr val="002F6D"/>
              </a:solidFill>
            </a:endParaRPr>
          </a:p>
        </p:txBody>
      </p:sp>
      <p:pic>
        <p:nvPicPr>
          <p:cNvPr id="166" name="Google Shape;166;p33"/>
          <p:cNvPicPr preferRelativeResize="0"/>
          <p:nvPr/>
        </p:nvPicPr>
        <p:blipFill>
          <a:blip r:embed="rId3">
            <a:alphaModFix/>
          </a:blip>
          <a:stretch>
            <a:fillRect/>
          </a:stretch>
        </p:blipFill>
        <p:spPr>
          <a:xfrm>
            <a:off x="386000" y="2004600"/>
            <a:ext cx="5392300" cy="4555200"/>
          </a:xfrm>
          <a:prstGeom prst="rect">
            <a:avLst/>
          </a:prstGeom>
          <a:noFill/>
          <a:ln w="9525" cap="flat" cmpd="sng">
            <a:solidFill>
              <a:srgbClr val="999999"/>
            </a:solidFill>
            <a:prstDash val="solid"/>
            <a:round/>
            <a:headEnd type="none" w="sm" len="sm"/>
            <a:tailEnd type="none" w="sm" len="sm"/>
          </a:ln>
        </p:spPr>
      </p:pic>
      <p:pic>
        <p:nvPicPr>
          <p:cNvPr id="167" name="Google Shape;167;p33"/>
          <p:cNvPicPr preferRelativeResize="0"/>
          <p:nvPr/>
        </p:nvPicPr>
        <p:blipFill>
          <a:blip r:embed="rId4">
            <a:alphaModFix/>
          </a:blip>
          <a:stretch>
            <a:fillRect/>
          </a:stretch>
        </p:blipFill>
        <p:spPr>
          <a:xfrm>
            <a:off x="6413600" y="2010913"/>
            <a:ext cx="5392299" cy="4542575"/>
          </a:xfrm>
          <a:prstGeom prst="rect">
            <a:avLst/>
          </a:prstGeom>
          <a:noFill/>
          <a:ln w="9525" cap="flat" cmpd="sng">
            <a:solidFill>
              <a:srgbClr val="999999"/>
            </a:solidFill>
            <a:prstDash val="solid"/>
            <a:round/>
            <a:headEnd type="none" w="sm" len="sm"/>
            <a:tailEnd type="none" w="sm" len="sm"/>
          </a:ln>
        </p:spPr>
      </p:pic>
      <p:pic>
        <p:nvPicPr>
          <p:cNvPr id="168" name="Google Shape;168;p33"/>
          <p:cNvPicPr preferRelativeResize="0"/>
          <p:nvPr/>
        </p:nvPicPr>
        <p:blipFill>
          <a:blip r:embed="rId5">
            <a:alphaModFix/>
          </a:blip>
          <a:stretch>
            <a:fillRect/>
          </a:stretch>
        </p:blipFill>
        <p:spPr>
          <a:xfrm rot="685200">
            <a:off x="428833" y="214136"/>
            <a:ext cx="1517884" cy="182432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3"/>
        <p:cNvGrpSpPr/>
        <p:nvPr/>
      </p:nvGrpSpPr>
      <p:grpSpPr>
        <a:xfrm>
          <a:off x="0" y="0"/>
          <a:ext cx="0" cy="0"/>
          <a:chOff x="0" y="0"/>
          <a:chExt cx="0" cy="0"/>
        </a:xfrm>
      </p:grpSpPr>
      <p:sp>
        <p:nvSpPr>
          <p:cNvPr id="174" name="Google Shape;174;p34"/>
          <p:cNvSpPr txBox="1">
            <a:spLocks noGrp="1"/>
          </p:cNvSpPr>
          <p:nvPr>
            <p:ph type="title"/>
          </p:nvPr>
        </p:nvSpPr>
        <p:spPr>
          <a:xfrm>
            <a:off x="694944" y="226800"/>
            <a:ext cx="11574900" cy="730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4800">
                <a:solidFill>
                  <a:srgbClr val="002E6C"/>
                </a:solidFill>
              </a:rPr>
              <a:t>Closing the equity gap</a:t>
            </a:r>
            <a:endParaRPr sz="4800">
              <a:solidFill>
                <a:srgbClr val="002E6C"/>
              </a:solidFill>
            </a:endParaRPr>
          </a:p>
        </p:txBody>
      </p:sp>
      <p:sp>
        <p:nvSpPr>
          <p:cNvPr id="175" name="Google Shape;175;p34"/>
          <p:cNvSpPr txBox="1">
            <a:spLocks noGrp="1"/>
          </p:cNvSpPr>
          <p:nvPr>
            <p:ph type="body" idx="1"/>
          </p:nvPr>
        </p:nvSpPr>
        <p:spPr>
          <a:xfrm>
            <a:off x="489775" y="1216650"/>
            <a:ext cx="7429800" cy="982200"/>
          </a:xfrm>
          <a:prstGeom prst="rect">
            <a:avLst/>
          </a:prstGeom>
        </p:spPr>
        <p:txBody>
          <a:bodyPr spcFirstLastPara="1" wrap="square" lIns="91425" tIns="45700" rIns="91425" bIns="45700" anchor="t" anchorCtr="0">
            <a:noAutofit/>
          </a:bodyPr>
          <a:lstStyle/>
          <a:p>
            <a:pPr marL="0" lvl="0" indent="0" algn="l" rtl="0">
              <a:lnSpc>
                <a:spcPct val="115000"/>
              </a:lnSpc>
              <a:spcBef>
                <a:spcPts val="2400"/>
              </a:spcBef>
              <a:spcAft>
                <a:spcPts val="0"/>
              </a:spcAft>
              <a:buClr>
                <a:schemeClr val="dk1"/>
              </a:buClr>
              <a:buSzPts val="1100"/>
              <a:buFont typeface="Arial"/>
              <a:buNone/>
            </a:pPr>
            <a:r>
              <a:rPr lang="en-US">
                <a:solidFill>
                  <a:srgbClr val="595959"/>
                </a:solidFill>
              </a:rPr>
              <a:t>ASCCC:</a:t>
            </a:r>
            <a:r>
              <a:rPr lang="en-US"/>
              <a:t> </a:t>
            </a:r>
            <a:r>
              <a:rPr lang="en-US" sz="2300" u="sng">
                <a:solidFill>
                  <a:schemeClr val="hlink"/>
                </a:solidFill>
                <a:hlinkClick r:id="rId3"/>
              </a:rPr>
              <a:t>Credit for Prior Learning as an Equity Lever</a:t>
            </a:r>
            <a:endParaRPr sz="2300">
              <a:solidFill>
                <a:schemeClr val="dk1"/>
              </a:solidFill>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p:txBody>
      </p:sp>
      <p:sp>
        <p:nvSpPr>
          <p:cNvPr id="176" name="Google Shape;176;p34"/>
          <p:cNvSpPr txBox="1"/>
          <p:nvPr/>
        </p:nvSpPr>
        <p:spPr>
          <a:xfrm>
            <a:off x="489775" y="2381700"/>
            <a:ext cx="7429800" cy="4644318"/>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2400"/>
              <a:buFont typeface="Arial"/>
              <a:buNone/>
            </a:pPr>
            <a:r>
              <a:rPr lang="en-US" sz="2400" dirty="0">
                <a:solidFill>
                  <a:schemeClr val="bg2"/>
                </a:solidFill>
              </a:rPr>
              <a:t>CA Competes</a:t>
            </a:r>
            <a:r>
              <a:rPr lang="en-US" dirty="0">
                <a:solidFill>
                  <a:schemeClr val="bg2"/>
                </a:solidFill>
              </a:rPr>
              <a:t> </a:t>
            </a:r>
            <a:r>
              <a:rPr lang="en-US" sz="2400" u="sng" dirty="0">
                <a:solidFill>
                  <a:schemeClr val="accent5"/>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"Credit for Prior Learning: Leveraging Past Learning to Close Present-Day Equity Gaps"  </a:t>
            </a:r>
            <a:endParaRPr sz="2400" dirty="0">
              <a:solidFill>
                <a:schemeClr val="accent5"/>
              </a:solidFill>
              <a:latin typeface="Calibri"/>
              <a:ea typeface="Calibri"/>
              <a:cs typeface="Calibri"/>
              <a:sym typeface="Calibri"/>
            </a:endParaRPr>
          </a:p>
          <a:p>
            <a:pPr marL="457200" lvl="0" indent="-381000" algn="l" rtl="0">
              <a:lnSpc>
                <a:spcPct val="115000"/>
              </a:lnSpc>
              <a:spcBef>
                <a:spcPts val="0"/>
              </a:spcBef>
              <a:spcAft>
                <a:spcPts val="0"/>
              </a:spcAft>
              <a:buClr>
                <a:srgbClr val="4C4C4E"/>
              </a:buClr>
              <a:buSzPts val="2400"/>
              <a:buFont typeface="Calibri"/>
              <a:buChar char="●"/>
            </a:pPr>
            <a:r>
              <a:rPr lang="en-US" sz="2400" dirty="0">
                <a:solidFill>
                  <a:schemeClr val="bg2"/>
                </a:solidFill>
                <a:latin typeface="Calibri"/>
                <a:ea typeface="Calibri"/>
                <a:cs typeface="Calibri"/>
                <a:sym typeface="Calibri"/>
              </a:rPr>
              <a:t>Most Californians who could benefit from CPL are people of color</a:t>
            </a:r>
            <a:r>
              <a:rPr lang="en-US" sz="2400" baseline="30000" dirty="0">
                <a:solidFill>
                  <a:schemeClr val="bg2"/>
                </a:solidFill>
                <a:latin typeface="Calibri"/>
                <a:ea typeface="Calibri"/>
                <a:cs typeface="Calibri"/>
                <a:sym typeface="Calibri"/>
              </a:rPr>
              <a:t>1</a:t>
            </a:r>
            <a:endParaRPr sz="2400" baseline="30000" dirty="0">
              <a:solidFill>
                <a:schemeClr val="bg2"/>
              </a:solidFill>
              <a:latin typeface="Calibri"/>
              <a:ea typeface="Calibri"/>
              <a:cs typeface="Calibri"/>
              <a:sym typeface="Calibri"/>
            </a:endParaRPr>
          </a:p>
          <a:p>
            <a:pPr marL="457200" lvl="0" indent="-381000" algn="l" rtl="0">
              <a:lnSpc>
                <a:spcPct val="115000"/>
              </a:lnSpc>
              <a:spcBef>
                <a:spcPts val="0"/>
              </a:spcBef>
              <a:spcAft>
                <a:spcPts val="0"/>
              </a:spcAft>
              <a:buClr>
                <a:srgbClr val="4C4C4E"/>
              </a:buClr>
              <a:buSzPts val="2400"/>
              <a:buFont typeface="Calibri"/>
              <a:buChar char="●"/>
            </a:pPr>
            <a:r>
              <a:rPr lang="en-US" sz="2400" dirty="0">
                <a:solidFill>
                  <a:schemeClr val="bg2"/>
                </a:solidFill>
                <a:latin typeface="Calibri"/>
                <a:ea typeface="Calibri"/>
                <a:cs typeface="Calibri"/>
                <a:sym typeface="Calibri"/>
              </a:rPr>
              <a:t>Validates learning that has occurred</a:t>
            </a:r>
            <a:endParaRPr sz="2400" dirty="0">
              <a:solidFill>
                <a:schemeClr val="bg2"/>
              </a:solidFill>
              <a:latin typeface="Calibri"/>
              <a:ea typeface="Calibri"/>
              <a:cs typeface="Calibri"/>
              <a:sym typeface="Calibri"/>
            </a:endParaRPr>
          </a:p>
          <a:p>
            <a:pPr marL="457200" lvl="0" indent="-381000" algn="l" rtl="0">
              <a:lnSpc>
                <a:spcPct val="115000"/>
              </a:lnSpc>
              <a:spcBef>
                <a:spcPts val="0"/>
              </a:spcBef>
              <a:spcAft>
                <a:spcPts val="0"/>
              </a:spcAft>
              <a:buClr>
                <a:srgbClr val="4C4C4E"/>
              </a:buClr>
              <a:buSzPts val="2400"/>
              <a:buFont typeface="Calibri"/>
              <a:buChar char="●"/>
            </a:pPr>
            <a:r>
              <a:rPr lang="en-US" sz="2400" dirty="0">
                <a:solidFill>
                  <a:schemeClr val="bg2"/>
                </a:solidFill>
                <a:latin typeface="Calibri"/>
                <a:ea typeface="Calibri"/>
                <a:cs typeface="Calibri"/>
                <a:sym typeface="Calibri"/>
              </a:rPr>
              <a:t>Saves money and time</a:t>
            </a:r>
            <a:endParaRPr sz="2400" dirty="0">
              <a:solidFill>
                <a:schemeClr val="bg2"/>
              </a:solidFill>
              <a:latin typeface="Calibri"/>
              <a:ea typeface="Calibri"/>
              <a:cs typeface="Calibri"/>
              <a:sym typeface="Calibri"/>
            </a:endParaRPr>
          </a:p>
          <a:p>
            <a:pPr marL="457200" lvl="0" indent="-381000" algn="l" rtl="0">
              <a:lnSpc>
                <a:spcPct val="115000"/>
              </a:lnSpc>
              <a:spcBef>
                <a:spcPts val="0"/>
              </a:spcBef>
              <a:spcAft>
                <a:spcPts val="0"/>
              </a:spcAft>
              <a:buClr>
                <a:srgbClr val="4C4C4E"/>
              </a:buClr>
              <a:buSzPts val="2400"/>
              <a:buFont typeface="Calibri"/>
              <a:buChar char="●"/>
            </a:pPr>
            <a:r>
              <a:rPr lang="en-US" sz="2400" dirty="0">
                <a:solidFill>
                  <a:schemeClr val="bg2"/>
                </a:solidFill>
                <a:latin typeface="Calibri"/>
                <a:ea typeface="Calibri"/>
                <a:cs typeface="Calibri"/>
                <a:sym typeface="Calibri"/>
              </a:rPr>
              <a:t>Increases employer partnerships </a:t>
            </a:r>
            <a:endParaRPr sz="2400" dirty="0">
              <a:solidFill>
                <a:schemeClr val="bg2"/>
              </a:solidFill>
              <a:latin typeface="Calibri"/>
              <a:ea typeface="Calibri"/>
              <a:cs typeface="Calibri"/>
              <a:sym typeface="Calibri"/>
            </a:endParaRPr>
          </a:p>
          <a:p>
            <a:pPr marL="457200" lvl="0" indent="-381000" algn="l" rtl="0">
              <a:lnSpc>
                <a:spcPct val="115000"/>
              </a:lnSpc>
              <a:spcBef>
                <a:spcPts val="0"/>
              </a:spcBef>
              <a:spcAft>
                <a:spcPts val="0"/>
              </a:spcAft>
              <a:buClr>
                <a:srgbClr val="4C4C4E"/>
              </a:buClr>
              <a:buSzPts val="2400"/>
              <a:buFont typeface="Calibri"/>
              <a:buChar char="●"/>
            </a:pPr>
            <a:r>
              <a:rPr lang="en-US" sz="2400" dirty="0">
                <a:solidFill>
                  <a:schemeClr val="bg2"/>
                </a:solidFill>
                <a:latin typeface="Calibri"/>
                <a:ea typeface="Calibri"/>
                <a:cs typeface="Calibri"/>
                <a:sym typeface="Calibri"/>
              </a:rPr>
              <a:t>Aligns with Guided Pathways</a:t>
            </a:r>
            <a:endParaRPr sz="700" dirty="0">
              <a:solidFill>
                <a:schemeClr val="bg2"/>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rgbClr val="4C4C4E"/>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700" baseline="30000" dirty="0">
                <a:solidFill>
                  <a:schemeClr val="bg2"/>
                </a:solidFill>
                <a:latin typeface="Calibri"/>
                <a:ea typeface="Calibri"/>
                <a:cs typeface="Calibri"/>
                <a:sym typeface="Calibri"/>
              </a:rPr>
              <a:t>1</a:t>
            </a:r>
            <a:r>
              <a:rPr lang="en-US" sz="1700" dirty="0">
                <a:solidFill>
                  <a:schemeClr val="bg2"/>
                </a:solidFill>
                <a:latin typeface="Calibri"/>
                <a:ea typeface="Calibri"/>
                <a:cs typeface="Calibri"/>
                <a:sym typeface="Calibri"/>
              </a:rPr>
              <a:t> California Competes</a:t>
            </a:r>
            <a:r>
              <a:rPr lang="en-US" sz="2400" dirty="0">
                <a:solidFill>
                  <a:schemeClr val="bg2"/>
                </a:solidFill>
                <a:latin typeface="Calibri"/>
                <a:ea typeface="Calibri"/>
                <a:cs typeface="Calibri"/>
                <a:sym typeface="Calibri"/>
              </a:rPr>
              <a:t> </a:t>
            </a:r>
            <a:r>
              <a:rPr lang="en-US" sz="1100" u="sng" dirty="0">
                <a:solidFill>
                  <a:schemeClr val="accent5"/>
                </a:solidFill>
                <a:hlinkClick r:id="rId4">
                  <a:extLst>
                    <a:ext uri="{A12FA001-AC4F-418D-AE19-62706E023703}">
                      <ahyp:hlinkClr xmlns:ahyp="http://schemas.microsoft.com/office/drawing/2018/hyperlinkcolor" val="tx"/>
                    </a:ext>
                  </a:extLst>
                </a:hlinkClick>
              </a:rPr>
              <a:t>CACompetes_CPL-Brief_Final.pdf (californiacompetes.org)</a:t>
            </a:r>
            <a:endParaRPr sz="2400" dirty="0">
              <a:solidFill>
                <a:srgbClr val="4C4C4E"/>
              </a:solidFill>
              <a:latin typeface="Calibri"/>
              <a:ea typeface="Calibri"/>
              <a:cs typeface="Calibri"/>
              <a:sym typeface="Calibri"/>
            </a:endParaRPr>
          </a:p>
          <a:p>
            <a:pPr marL="457200" lvl="0" indent="0" algn="l" rtl="0">
              <a:lnSpc>
                <a:spcPct val="115000"/>
              </a:lnSpc>
              <a:spcBef>
                <a:spcPts val="0"/>
              </a:spcBef>
              <a:spcAft>
                <a:spcPts val="0"/>
              </a:spcAft>
              <a:buNone/>
            </a:pPr>
            <a:endParaRPr sz="2400" dirty="0">
              <a:solidFill>
                <a:srgbClr val="595959"/>
              </a:solidFill>
            </a:endParaRPr>
          </a:p>
        </p:txBody>
      </p:sp>
      <p:pic>
        <p:nvPicPr>
          <p:cNvPr id="177" name="Google Shape;177;p34"/>
          <p:cNvPicPr preferRelativeResize="0"/>
          <p:nvPr/>
        </p:nvPicPr>
        <p:blipFill>
          <a:blip r:embed="rId5">
            <a:alphaModFix/>
          </a:blip>
          <a:stretch>
            <a:fillRect/>
          </a:stretch>
        </p:blipFill>
        <p:spPr>
          <a:xfrm>
            <a:off x="8113650" y="517925"/>
            <a:ext cx="3765750" cy="2910201"/>
          </a:xfrm>
          <a:prstGeom prst="rect">
            <a:avLst/>
          </a:prstGeom>
          <a:noFill/>
          <a:ln>
            <a:noFill/>
          </a:ln>
        </p:spPr>
      </p:pic>
      <p:pic>
        <p:nvPicPr>
          <p:cNvPr id="178" name="Google Shape;178;p34"/>
          <p:cNvPicPr preferRelativeResize="0"/>
          <p:nvPr/>
        </p:nvPicPr>
        <p:blipFill>
          <a:blip r:embed="rId6">
            <a:alphaModFix/>
          </a:blip>
          <a:stretch>
            <a:fillRect/>
          </a:stretch>
        </p:blipFill>
        <p:spPr>
          <a:xfrm>
            <a:off x="8113650" y="3740950"/>
            <a:ext cx="3765750" cy="2668451"/>
          </a:xfrm>
          <a:prstGeom prst="rect">
            <a:avLst/>
          </a:prstGeom>
          <a:noFill/>
          <a:ln>
            <a:noFill/>
          </a:ln>
        </p:spPr>
      </p:pic>
      <p:cxnSp>
        <p:nvCxnSpPr>
          <p:cNvPr id="179" name="Google Shape;179;p34"/>
          <p:cNvCxnSpPr/>
          <p:nvPr/>
        </p:nvCxnSpPr>
        <p:spPr>
          <a:xfrm>
            <a:off x="489775" y="1133275"/>
            <a:ext cx="7190100" cy="21300"/>
          </a:xfrm>
          <a:prstGeom prst="straightConnector1">
            <a:avLst/>
          </a:prstGeom>
          <a:noFill/>
          <a:ln w="38100" cap="flat" cmpd="sng">
            <a:solidFill>
              <a:srgbClr val="674EA7"/>
            </a:solidFill>
            <a:prstDash val="solid"/>
            <a:round/>
            <a:headEnd type="none" w="sm" len="sm"/>
            <a:tailEnd type="none" w="sm" len="sm"/>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84"/>
        <p:cNvGrpSpPr/>
        <p:nvPr/>
      </p:nvGrpSpPr>
      <p:grpSpPr>
        <a:xfrm>
          <a:off x="0" y="0"/>
          <a:ext cx="0" cy="0"/>
          <a:chOff x="0" y="0"/>
          <a:chExt cx="0" cy="0"/>
        </a:xfrm>
      </p:grpSpPr>
      <p:sp>
        <p:nvSpPr>
          <p:cNvPr id="185" name="Google Shape;185;p35"/>
          <p:cNvSpPr txBox="1">
            <a:spLocks noGrp="1"/>
          </p:cNvSpPr>
          <p:nvPr>
            <p:ph type="title"/>
          </p:nvPr>
        </p:nvSpPr>
        <p:spPr>
          <a:xfrm>
            <a:off x="693750" y="226800"/>
            <a:ext cx="10841100" cy="844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4800">
                <a:solidFill>
                  <a:srgbClr val="002E6C"/>
                </a:solidFill>
              </a:rPr>
              <a:t>Tying it all together...</a:t>
            </a:r>
            <a:endParaRPr sz="4800">
              <a:solidFill>
                <a:srgbClr val="002E6C"/>
              </a:solidFill>
            </a:endParaRPr>
          </a:p>
        </p:txBody>
      </p:sp>
      <p:sp>
        <p:nvSpPr>
          <p:cNvPr id="186" name="Google Shape;186;p35"/>
          <p:cNvSpPr txBox="1">
            <a:spLocks noGrp="1"/>
          </p:cNvSpPr>
          <p:nvPr>
            <p:ph type="body" idx="1"/>
          </p:nvPr>
        </p:nvSpPr>
        <p:spPr>
          <a:xfrm>
            <a:off x="740250" y="1060050"/>
            <a:ext cx="10748100" cy="844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600" u="sng">
                <a:solidFill>
                  <a:schemeClr val="hlink"/>
                </a:solidFill>
                <a:hlinkClick r:id="rId3"/>
              </a:rPr>
              <a:t>CCC Vision Goals </a:t>
            </a:r>
            <a:r>
              <a:rPr lang="en-US" sz="2600"/>
              <a:t>		</a:t>
            </a:r>
            <a:r>
              <a:rPr lang="en-US" sz="2600" u="sng">
                <a:solidFill>
                  <a:schemeClr val="hlink"/>
                </a:solidFill>
                <a:hlinkClick r:id="rId4"/>
              </a:rPr>
              <a:t>Guided Pathways</a:t>
            </a:r>
            <a:r>
              <a:rPr lang="en-US" sz="2600"/>
              <a:t>			</a:t>
            </a:r>
            <a:r>
              <a:rPr lang="en-US" sz="2600" u="sng">
                <a:solidFill>
                  <a:schemeClr val="hlink"/>
                </a:solidFill>
                <a:hlinkClick r:id="rId5"/>
              </a:rPr>
              <a:t>Strong Workforce </a:t>
            </a:r>
            <a:endParaRPr sz="2600"/>
          </a:p>
          <a:p>
            <a:pPr marL="0" lvl="0" indent="0" algn="l" rtl="0">
              <a:spcBef>
                <a:spcPts val="1000"/>
              </a:spcBef>
              <a:spcAft>
                <a:spcPts val="0"/>
              </a:spcAft>
              <a:buNone/>
            </a:pPr>
            <a:endParaRPr sz="2600"/>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Clr>
                <a:schemeClr val="dk1"/>
              </a:buClr>
              <a:buSzPts val="1100"/>
              <a:buFont typeface="Arial"/>
              <a:buNone/>
            </a:pPr>
            <a:endParaRPr/>
          </a:p>
          <a:p>
            <a:pPr marL="0" lvl="0" indent="0" algn="l" rtl="0">
              <a:spcBef>
                <a:spcPts val="1000"/>
              </a:spcBef>
              <a:spcAft>
                <a:spcPts val="0"/>
              </a:spcAft>
              <a:buNone/>
            </a:pPr>
            <a:endParaRPr/>
          </a:p>
          <a:p>
            <a:pPr marL="0" lvl="0" indent="0" algn="l" rtl="0">
              <a:spcBef>
                <a:spcPts val="1000"/>
              </a:spcBef>
              <a:spcAft>
                <a:spcPts val="0"/>
              </a:spcAft>
              <a:buClr>
                <a:schemeClr val="dk1"/>
              </a:buClr>
              <a:buSzPts val="1100"/>
              <a:buFont typeface="Arial"/>
              <a:buNone/>
            </a:pPr>
            <a:endParaRPr/>
          </a:p>
          <a:p>
            <a:pPr marL="0" lvl="0" indent="0" algn="l" rtl="0">
              <a:spcBef>
                <a:spcPts val="1000"/>
              </a:spcBef>
              <a:spcAft>
                <a:spcPts val="0"/>
              </a:spcAft>
              <a:buClr>
                <a:schemeClr val="dk1"/>
              </a:buClr>
              <a:buSzPts val="1100"/>
              <a:buFont typeface="Arial"/>
              <a:buNone/>
            </a:pPr>
            <a:endParaRPr/>
          </a:p>
          <a:p>
            <a:pPr marL="0" lvl="0" indent="0" algn="l" rtl="0">
              <a:spcBef>
                <a:spcPts val="1000"/>
              </a:spcBef>
              <a:spcAft>
                <a:spcPts val="0"/>
              </a:spcAft>
              <a:buNone/>
            </a:pPr>
            <a:endParaRPr/>
          </a:p>
        </p:txBody>
      </p:sp>
      <p:pic>
        <p:nvPicPr>
          <p:cNvPr id="187" name="Google Shape;187;p35"/>
          <p:cNvPicPr preferRelativeResize="0"/>
          <p:nvPr/>
        </p:nvPicPr>
        <p:blipFill rotWithShape="1">
          <a:blip r:embed="rId6">
            <a:alphaModFix/>
          </a:blip>
          <a:srcRect/>
          <a:stretch/>
        </p:blipFill>
        <p:spPr>
          <a:xfrm>
            <a:off x="7083886" y="1523250"/>
            <a:ext cx="2195590" cy="1888825"/>
          </a:xfrm>
          <a:prstGeom prst="rect">
            <a:avLst/>
          </a:prstGeom>
          <a:noFill/>
          <a:ln>
            <a:noFill/>
          </a:ln>
          <a:effectLst>
            <a:outerShdw blurRad="57150" dist="47625" dir="8940000" algn="bl" rotWithShape="0">
              <a:srgbClr val="000000">
                <a:alpha val="49800"/>
              </a:srgbClr>
            </a:outerShdw>
          </a:effectLst>
        </p:spPr>
      </p:pic>
      <p:pic>
        <p:nvPicPr>
          <p:cNvPr id="188" name="Google Shape;188;p35"/>
          <p:cNvPicPr preferRelativeResize="0"/>
          <p:nvPr/>
        </p:nvPicPr>
        <p:blipFill rotWithShape="1">
          <a:blip r:embed="rId7">
            <a:alphaModFix/>
          </a:blip>
          <a:srcRect/>
          <a:stretch/>
        </p:blipFill>
        <p:spPr>
          <a:xfrm>
            <a:off x="5437511" y="1523250"/>
            <a:ext cx="2195590" cy="1888825"/>
          </a:xfrm>
          <a:prstGeom prst="rect">
            <a:avLst/>
          </a:prstGeom>
          <a:noFill/>
          <a:ln>
            <a:noFill/>
          </a:ln>
          <a:effectLst>
            <a:outerShdw blurRad="57150" dist="19050" dir="5400000" algn="bl" rotWithShape="0">
              <a:srgbClr val="000000">
                <a:alpha val="49800"/>
              </a:srgbClr>
            </a:outerShdw>
          </a:effectLst>
        </p:spPr>
      </p:pic>
      <p:pic>
        <p:nvPicPr>
          <p:cNvPr id="189" name="Google Shape;189;p35"/>
          <p:cNvPicPr preferRelativeResize="0"/>
          <p:nvPr/>
        </p:nvPicPr>
        <p:blipFill rotWithShape="1">
          <a:blip r:embed="rId8">
            <a:alphaModFix/>
          </a:blip>
          <a:srcRect/>
          <a:stretch/>
        </p:blipFill>
        <p:spPr>
          <a:xfrm>
            <a:off x="3851489" y="1523250"/>
            <a:ext cx="2195590" cy="1888825"/>
          </a:xfrm>
          <a:prstGeom prst="rect">
            <a:avLst/>
          </a:prstGeom>
          <a:noFill/>
          <a:ln>
            <a:noFill/>
          </a:ln>
          <a:effectLst>
            <a:outerShdw blurRad="57150" dist="47625" dir="5400000" algn="bl" rotWithShape="0">
              <a:srgbClr val="000000">
                <a:alpha val="49800"/>
              </a:srgbClr>
            </a:outerShdw>
          </a:effectLst>
        </p:spPr>
      </p:pic>
      <p:pic>
        <p:nvPicPr>
          <p:cNvPr id="190" name="Google Shape;190;p35"/>
          <p:cNvPicPr preferRelativeResize="0"/>
          <p:nvPr/>
        </p:nvPicPr>
        <p:blipFill rotWithShape="1">
          <a:blip r:embed="rId9">
            <a:alphaModFix/>
          </a:blip>
          <a:srcRect/>
          <a:stretch/>
        </p:blipFill>
        <p:spPr>
          <a:xfrm>
            <a:off x="2201975" y="1523250"/>
            <a:ext cx="2195590" cy="1888825"/>
          </a:xfrm>
          <a:prstGeom prst="rect">
            <a:avLst/>
          </a:prstGeom>
          <a:noFill/>
          <a:ln>
            <a:noFill/>
          </a:ln>
          <a:effectLst>
            <a:outerShdw blurRad="57150" dist="47625" dir="8940000" algn="bl" rotWithShape="0">
              <a:srgbClr val="000000">
                <a:alpha val="49800"/>
              </a:srgbClr>
            </a:outerShdw>
          </a:effectLst>
        </p:spPr>
      </p:pic>
      <p:sp>
        <p:nvSpPr>
          <p:cNvPr id="191" name="Google Shape;191;p35"/>
          <p:cNvSpPr txBox="1"/>
          <p:nvPr/>
        </p:nvSpPr>
        <p:spPr>
          <a:xfrm>
            <a:off x="573125" y="3239475"/>
            <a:ext cx="11118600" cy="35094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Char char="●"/>
            </a:pPr>
            <a:r>
              <a:rPr lang="en-US" sz="1800" dirty="0">
                <a:solidFill>
                  <a:schemeClr val="bg2"/>
                </a:solidFill>
              </a:rPr>
              <a:t>“The pandemic-induced recession presents a uniquely important opportunity to support unemployed and underemployed Californians, particularly those of color, in reskilling and upskilling to secure better-paying jobs in the future.”</a:t>
            </a:r>
            <a:endParaRPr sz="1800" dirty="0">
              <a:solidFill>
                <a:schemeClr val="bg2"/>
              </a:solidFill>
            </a:endParaRPr>
          </a:p>
          <a:p>
            <a:pPr marL="457200" lvl="0" indent="0" algn="l" rtl="0">
              <a:spcBef>
                <a:spcPts val="0"/>
              </a:spcBef>
              <a:spcAft>
                <a:spcPts val="0"/>
              </a:spcAft>
              <a:buNone/>
            </a:pPr>
            <a:endParaRPr sz="1800" dirty="0">
              <a:solidFill>
                <a:schemeClr val="bg2"/>
              </a:solidFill>
            </a:endParaRPr>
          </a:p>
          <a:p>
            <a:pPr marL="457200" lvl="0" indent="-342900" algn="l" rtl="0">
              <a:spcBef>
                <a:spcPts val="0"/>
              </a:spcBef>
              <a:spcAft>
                <a:spcPts val="0"/>
              </a:spcAft>
              <a:buClr>
                <a:schemeClr val="dk1"/>
              </a:buClr>
              <a:buSzPts val="1800"/>
              <a:buChar char="●"/>
            </a:pPr>
            <a:r>
              <a:rPr lang="en-US" sz="1800" dirty="0">
                <a:solidFill>
                  <a:schemeClr val="bg2"/>
                </a:solidFill>
              </a:rPr>
              <a:t>“When colleges require students to take courses with content they have already mastered on the job, in the military,... potential graduates often must spend extra time and money duplicating their education—or deferring it.”</a:t>
            </a:r>
            <a:endParaRPr sz="1800" dirty="0">
              <a:solidFill>
                <a:schemeClr val="bg2"/>
              </a:solidFill>
            </a:endParaRPr>
          </a:p>
          <a:p>
            <a:pPr marL="457200" lvl="0" indent="0" algn="l" rtl="0">
              <a:spcBef>
                <a:spcPts val="0"/>
              </a:spcBef>
              <a:spcAft>
                <a:spcPts val="0"/>
              </a:spcAft>
              <a:buNone/>
            </a:pPr>
            <a:endParaRPr sz="1800" dirty="0">
              <a:solidFill>
                <a:schemeClr val="bg2"/>
              </a:solidFill>
            </a:endParaRPr>
          </a:p>
          <a:p>
            <a:pPr marL="457200" lvl="0" indent="-342900" algn="l" rtl="0">
              <a:spcBef>
                <a:spcPts val="0"/>
              </a:spcBef>
              <a:spcAft>
                <a:spcPts val="0"/>
              </a:spcAft>
              <a:buSzPts val="1800"/>
              <a:buChar char="●"/>
            </a:pPr>
            <a:r>
              <a:rPr lang="en-US" sz="1800" dirty="0">
                <a:solidFill>
                  <a:schemeClr val="bg2"/>
                </a:solidFill>
              </a:rPr>
              <a:t>“By contrast, more uniform and widely implemented CPL policies throughout California’s public higher education segments could elevate the economic trajectories for hundreds of thousands of uncredentialed adults — while helping the state increase degree attainment and meet workforce demands.” </a:t>
            </a:r>
            <a:r>
              <a:rPr lang="en-US" sz="1800" u="sng" dirty="0">
                <a:solidFill>
                  <a:schemeClr val="bg2"/>
                </a:solidFill>
                <a:hlinkClick r:id="rId10">
                  <a:extLst>
                    <a:ext uri="{A12FA001-AC4F-418D-AE19-62706E023703}">
                      <ahyp:hlinkClr xmlns:ahyp="http://schemas.microsoft.com/office/drawing/2018/hyperlinkcolor" val="tx"/>
                    </a:ext>
                  </a:extLst>
                </a:hlinkClick>
              </a:rPr>
              <a:t>California Competes: Higher Education for Stronger Economy</a:t>
            </a:r>
            <a:endParaRPr sz="1800" dirty="0">
              <a:solidFill>
                <a:schemeClr val="bg2"/>
              </a:solidFill>
            </a:endParaRPr>
          </a:p>
        </p:txBody>
      </p:sp>
      <p:cxnSp>
        <p:nvCxnSpPr>
          <p:cNvPr id="192" name="Google Shape;192;p35"/>
          <p:cNvCxnSpPr/>
          <p:nvPr/>
        </p:nvCxnSpPr>
        <p:spPr>
          <a:xfrm>
            <a:off x="633750" y="1081200"/>
            <a:ext cx="10927200" cy="36900"/>
          </a:xfrm>
          <a:prstGeom prst="straightConnector1">
            <a:avLst/>
          </a:prstGeom>
          <a:noFill/>
          <a:ln w="38100" cap="flat" cmpd="sng">
            <a:solidFill>
              <a:srgbClr val="674EA7"/>
            </a:solidFill>
            <a:prstDash val="solid"/>
            <a:round/>
            <a:headEnd type="none" w="sm" len="sm"/>
            <a:tailEnd type="none" w="sm" len="sm"/>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36"/>
          <p:cNvPicPr preferRelativeResize="0"/>
          <p:nvPr/>
        </p:nvPicPr>
        <p:blipFill>
          <a:blip r:embed="rId3">
            <a:alphaModFix/>
          </a:blip>
          <a:stretch>
            <a:fillRect/>
          </a:stretch>
        </p:blipFill>
        <p:spPr>
          <a:xfrm>
            <a:off x="152400" y="152400"/>
            <a:ext cx="11965999" cy="6623503"/>
          </a:xfrm>
          <a:prstGeom prst="rect">
            <a:avLst/>
          </a:prstGeom>
          <a:noFill/>
          <a:ln>
            <a:noFill/>
          </a:ln>
        </p:spPr>
      </p:pic>
      <p:sp>
        <p:nvSpPr>
          <p:cNvPr id="199" name="Google Shape;199;p36"/>
          <p:cNvSpPr txBox="1"/>
          <p:nvPr/>
        </p:nvSpPr>
        <p:spPr>
          <a:xfrm>
            <a:off x="335775" y="5951775"/>
            <a:ext cx="2916000" cy="738900"/>
          </a:xfrm>
          <a:prstGeom prst="rect">
            <a:avLst/>
          </a:prstGeom>
          <a:solidFill>
            <a:srgbClr val="073763"/>
          </a:solidFill>
          <a:ln w="9525" cap="flat" cmpd="sng">
            <a:solidFill>
              <a:srgbClr val="666666"/>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a:solidFill>
                  <a:srgbClr val="FFFFFF"/>
                </a:solidFill>
              </a:rPr>
              <a:t>Title 5, § 55050</a:t>
            </a:r>
            <a:endParaRPr sz="1800" b="1">
              <a:solidFill>
                <a:srgbClr val="FFFFFF"/>
              </a:solidFill>
            </a:endParaRPr>
          </a:p>
          <a:p>
            <a:pPr marL="0" lvl="0" indent="0" algn="l" rtl="0">
              <a:spcBef>
                <a:spcPts val="0"/>
              </a:spcBef>
              <a:spcAft>
                <a:spcPts val="0"/>
              </a:spcAft>
              <a:buNone/>
            </a:pPr>
            <a:r>
              <a:rPr lang="en-US" sz="1800" b="1">
                <a:solidFill>
                  <a:srgbClr val="FFFFFF"/>
                </a:solidFill>
              </a:rPr>
              <a:t>Credit for Prior Learning</a:t>
            </a:r>
            <a:endParaRPr sz="1800" b="1">
              <a:solidFill>
                <a:srgbClr val="FFFFFF"/>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1703</Words>
  <Application>Microsoft Office PowerPoint</Application>
  <PresentationFormat>Widescreen</PresentationFormat>
  <Paragraphs>278</Paragraphs>
  <Slides>28</Slides>
  <Notes>28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28</vt:i4>
      </vt:variant>
    </vt:vector>
  </HeadingPairs>
  <TitlesOfParts>
    <vt:vector size="34" baseType="lpstr">
      <vt:lpstr>Helvetica Neue</vt:lpstr>
      <vt:lpstr>Inter-Regular</vt:lpstr>
      <vt:lpstr>Calibri</vt:lpstr>
      <vt:lpstr>Arial</vt:lpstr>
      <vt:lpstr>Simple Light</vt:lpstr>
      <vt:lpstr>Simple Light</vt:lpstr>
      <vt:lpstr>Credit for Prior Learning</vt:lpstr>
      <vt:lpstr>Today’s Presenters</vt:lpstr>
      <vt:lpstr>Presentation Learning Outcomes</vt:lpstr>
      <vt:lpstr>Presentation Format</vt:lpstr>
      <vt:lpstr>PowerPoint Presentation</vt:lpstr>
      <vt:lpstr>CPL is an E Q U I T Y Lever   CCC Vision for Success and Core Commitments</vt:lpstr>
      <vt:lpstr>Closing the equity gap</vt:lpstr>
      <vt:lpstr>Tying it all together...</vt:lpstr>
      <vt:lpstr>PowerPoint Presentation</vt:lpstr>
      <vt:lpstr>Update on CPL MIS Data Elements </vt:lpstr>
      <vt:lpstr>CPL New “SY - Record Code” File</vt:lpstr>
      <vt:lpstr>Update on CPL MIS Data Elements SY02 STUDENT-CREDIT-ASSESSMENT-METHOD    </vt:lpstr>
      <vt:lpstr>CPL Intersegmental Update </vt:lpstr>
      <vt:lpstr>Vision Resource Center </vt:lpstr>
      <vt:lpstr>PowerPoint Presentation</vt:lpstr>
      <vt:lpstr>The Student CPL Experience </vt:lpstr>
      <vt:lpstr>Palomar College searchable  CPL Webpage </vt:lpstr>
      <vt:lpstr>PowerPoint Presentation</vt:lpstr>
      <vt:lpstr>PowerPoint Presentation</vt:lpstr>
      <vt:lpstr>PowerPoint Presentation</vt:lpstr>
      <vt:lpstr>PowerPoint Presentation</vt:lpstr>
      <vt:lpstr>CPL Petition Form Example</vt:lpstr>
      <vt:lpstr>PowerPoint Presentation</vt:lpstr>
      <vt:lpstr>PowerPoint Presentation</vt:lpstr>
      <vt:lpstr>PowerPoint Presentation</vt:lpstr>
      <vt:lpstr>PowerPoint Presentation</vt:lpstr>
      <vt:lpstr>PowerPoint Presentation</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Credit for Prior Learning</dc:title>
  <dc:creator>Jodi Lewis</dc:creator>
  <cp:lastModifiedBy>Jodi Lewis</cp:lastModifiedBy>
  <cp:revision>5</cp:revision>
  <dcterms:modified xsi:type="dcterms:W3CDTF">2021-07-02T20:56:51Z</dcterms:modified>
</cp:coreProperties>
</file>