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32"/>
  </p:notesMasterIdLst>
  <p:sldIdLst>
    <p:sldId id="256" r:id="rId2"/>
    <p:sldId id="262" r:id="rId3"/>
    <p:sldId id="258" r:id="rId4"/>
    <p:sldId id="263" r:id="rId5"/>
    <p:sldId id="290" r:id="rId6"/>
    <p:sldId id="264" r:id="rId7"/>
    <p:sldId id="272" r:id="rId8"/>
    <p:sldId id="273" r:id="rId9"/>
    <p:sldId id="274" r:id="rId10"/>
    <p:sldId id="257" r:id="rId11"/>
    <p:sldId id="265" r:id="rId12"/>
    <p:sldId id="266" r:id="rId13"/>
    <p:sldId id="267" r:id="rId14"/>
    <p:sldId id="268" r:id="rId15"/>
    <p:sldId id="269" r:id="rId16"/>
    <p:sldId id="270" r:id="rId17"/>
    <p:sldId id="259" r:id="rId18"/>
    <p:sldId id="261" r:id="rId19"/>
    <p:sldId id="286" r:id="rId20"/>
    <p:sldId id="287" r:id="rId21"/>
    <p:sldId id="288" r:id="rId22"/>
    <p:sldId id="289" r:id="rId23"/>
    <p:sldId id="275" r:id="rId24"/>
    <p:sldId id="276" r:id="rId25"/>
    <p:sldId id="277" r:id="rId26"/>
    <p:sldId id="278" r:id="rId27"/>
    <p:sldId id="279" r:id="rId28"/>
    <p:sldId id="282" r:id="rId29"/>
    <p:sldId id="283" r:id="rId30"/>
    <p:sldId id="284" r:id="rId31"/>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11" autoAdjust="0"/>
    <p:restoredTop sz="94660"/>
  </p:normalViewPr>
  <p:slideViewPr>
    <p:cSldViewPr snapToGrid="0" snapToObjects="1">
      <p:cViewPr varScale="1">
        <p:scale>
          <a:sx n="103" d="100"/>
          <a:sy n="103" d="100"/>
        </p:scale>
        <p:origin x="-96" y="-83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513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337" y="0"/>
            <a:ext cx="3038475" cy="46513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06400" y="696912"/>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675" y="4416425"/>
            <a:ext cx="5607049" cy="4183063"/>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675"/>
            <a:ext cx="3038475" cy="465138"/>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69323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 name="Shape 48"/>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9" name="Shape 49"/>
          <p:cNvSpPr txBox="1">
            <a:spLocks noGrp="1"/>
          </p:cNvSpPr>
          <p:nvPr>
            <p:ph type="sldNum" idx="12"/>
          </p:nvPr>
        </p:nvSpPr>
        <p:spPr>
          <a:xfrm>
            <a:off x="3970337" y="8829675"/>
            <a:ext cx="3038475" cy="465138"/>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701040" y="4415789"/>
            <a:ext cx="5608319" cy="4183380"/>
          </a:xfrm>
          <a:prstGeom prst="rect">
            <a:avLst/>
          </a:prstGeom>
        </p:spPr>
        <p:txBody>
          <a:bodyPr lIns="93275" tIns="93275" rIns="93275" bIns="93275" anchor="t" anchorCtr="0">
            <a:noAutofit/>
          </a:bodyPr>
          <a:lstStyle/>
          <a:p>
            <a:pPr lvl="0">
              <a:spcBef>
                <a:spcPts val="0"/>
              </a:spcBef>
              <a:buNone/>
            </a:pPr>
            <a:endParaRPr/>
          </a:p>
        </p:txBody>
      </p:sp>
      <p:sp>
        <p:nvSpPr>
          <p:cNvPr id="159" name="Shape 15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701040" y="4415789"/>
            <a:ext cx="5608319" cy="4183380"/>
          </a:xfrm>
          <a:prstGeom prst="rect">
            <a:avLst/>
          </a:prstGeom>
        </p:spPr>
        <p:txBody>
          <a:bodyPr lIns="93275" tIns="93275" rIns="93275" bIns="93275" anchor="t" anchorCtr="0">
            <a:noAutofit/>
          </a:bodyPr>
          <a:lstStyle/>
          <a:p>
            <a:pPr lvl="0">
              <a:spcBef>
                <a:spcPts val="0"/>
              </a:spcBef>
              <a:buNone/>
            </a:pPr>
            <a:endParaRPr/>
          </a:p>
        </p:txBody>
      </p:sp>
      <p:sp>
        <p:nvSpPr>
          <p:cNvPr id="166" name="Shape 16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701040" y="4415789"/>
            <a:ext cx="5608319" cy="4183380"/>
          </a:xfrm>
          <a:prstGeom prst="rect">
            <a:avLst/>
          </a:prstGeom>
        </p:spPr>
        <p:txBody>
          <a:bodyPr lIns="93275" tIns="93275" rIns="93275" bIns="93275" anchor="t" anchorCtr="0">
            <a:noAutofit/>
          </a:bodyPr>
          <a:lstStyle/>
          <a:p>
            <a:pPr lvl="0">
              <a:spcBef>
                <a:spcPts val="0"/>
              </a:spcBef>
              <a:buNone/>
            </a:pPr>
            <a:endParaRPr/>
          </a:p>
        </p:txBody>
      </p:sp>
      <p:sp>
        <p:nvSpPr>
          <p:cNvPr id="173" name="Shape 17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701040" y="4415789"/>
            <a:ext cx="5608319" cy="4183380"/>
          </a:xfrm>
          <a:prstGeom prst="rect">
            <a:avLst/>
          </a:prstGeom>
        </p:spPr>
        <p:txBody>
          <a:bodyPr lIns="93275" tIns="93275" rIns="93275" bIns="93275" anchor="t" anchorCtr="0">
            <a:noAutofit/>
          </a:bodyPr>
          <a:lstStyle/>
          <a:p>
            <a:pPr lvl="0">
              <a:spcBef>
                <a:spcPts val="0"/>
              </a:spcBef>
              <a:buNone/>
            </a:pPr>
            <a:endParaRPr/>
          </a:p>
        </p:txBody>
      </p:sp>
      <p:sp>
        <p:nvSpPr>
          <p:cNvPr id="181" name="Shape 18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701040" y="4415789"/>
            <a:ext cx="5608319" cy="4183380"/>
          </a:xfrm>
          <a:prstGeom prst="rect">
            <a:avLst/>
          </a:prstGeom>
        </p:spPr>
        <p:txBody>
          <a:bodyPr lIns="93275" tIns="93275" rIns="93275" bIns="93275" anchor="t" anchorCtr="0">
            <a:noAutofit/>
          </a:bodyPr>
          <a:lstStyle/>
          <a:p>
            <a:pPr lvl="0">
              <a:spcBef>
                <a:spcPts val="0"/>
              </a:spcBef>
              <a:buNone/>
            </a:pPr>
            <a:endParaRPr/>
          </a:p>
        </p:txBody>
      </p:sp>
      <p:sp>
        <p:nvSpPr>
          <p:cNvPr id="189" name="Shape 18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701040" y="4415789"/>
            <a:ext cx="5608319" cy="4183380"/>
          </a:xfrm>
          <a:prstGeom prst="rect">
            <a:avLst/>
          </a:prstGeom>
        </p:spPr>
        <p:txBody>
          <a:bodyPr lIns="93275" tIns="93275" rIns="93275" bIns="93275" anchor="t" anchorCtr="0">
            <a:noAutofit/>
          </a:bodyPr>
          <a:lstStyle/>
          <a:p>
            <a:pPr lvl="0">
              <a:spcBef>
                <a:spcPts val="0"/>
              </a:spcBef>
              <a:buNone/>
            </a:pPr>
            <a:endParaRPr/>
          </a:p>
        </p:txBody>
      </p:sp>
      <p:sp>
        <p:nvSpPr>
          <p:cNvPr id="197" name="Shape 19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701040" y="4415789"/>
            <a:ext cx="5608319" cy="4183380"/>
          </a:xfrm>
          <a:prstGeom prst="rect">
            <a:avLst/>
          </a:prstGeom>
          <a:noFill/>
          <a:ln>
            <a:noFill/>
          </a:ln>
        </p:spPr>
        <p:txBody>
          <a:bodyPr lIns="93275" tIns="46625" rIns="93275" bIns="4662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72" name="Shape 72"/>
          <p:cNvSpPr txBox="1">
            <a:spLocks noGrp="1"/>
          </p:cNvSpPr>
          <p:nvPr>
            <p:ph type="sldNum" idx="12"/>
          </p:nvPr>
        </p:nvSpPr>
        <p:spPr>
          <a:xfrm>
            <a:off x="3970937" y="8829966"/>
            <a:ext cx="3037839" cy="464820"/>
          </a:xfrm>
          <a:prstGeom prst="rect">
            <a:avLst/>
          </a:prstGeom>
          <a:noFill/>
          <a:ln>
            <a:noFill/>
          </a:ln>
        </p:spPr>
        <p:txBody>
          <a:bodyPr lIns="93275" tIns="46625" rIns="93275" bIns="46625"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17</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701040" y="4415789"/>
            <a:ext cx="5608319" cy="4183380"/>
          </a:xfrm>
          <a:prstGeom prst="rect">
            <a:avLst/>
          </a:prstGeom>
        </p:spPr>
        <p:txBody>
          <a:bodyPr lIns="93275" tIns="93275" rIns="93275" bIns="93275" anchor="t" anchorCtr="0">
            <a:noAutofit/>
          </a:bodyPr>
          <a:lstStyle/>
          <a:p>
            <a:pPr lvl="0">
              <a:spcBef>
                <a:spcPts val="0"/>
              </a:spcBef>
              <a:buNone/>
            </a:pPr>
            <a:endParaRPr/>
          </a:p>
        </p:txBody>
      </p:sp>
      <p:sp>
        <p:nvSpPr>
          <p:cNvPr id="127" name="Shape 12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Detailed</a:t>
            </a:r>
            <a:r>
              <a:rPr lang="en-US" baseline="0" dirty="0" smtClean="0"/>
              <a:t> description of an example below should you want to reference it:</a:t>
            </a:r>
          </a:p>
          <a:p>
            <a:r>
              <a:rPr lang="en-US" sz="1200" b="0" i="0" u="none" strike="noStrike" kern="1200" baseline="0" dirty="0" smtClean="0">
                <a:solidFill>
                  <a:schemeClr val="tx1"/>
                </a:solidFill>
                <a:latin typeface="+mn-lt"/>
                <a:ea typeface="+mn-ea"/>
                <a:cs typeface="+mn-cs"/>
              </a:rPr>
              <a:t>A relevant example of a crosswalk would be the Military to RN Career Mobility Track Program at the Alamo Colleges in San Antonio, Texas (profiled below). Military medical courses and learning outcomes for medics and corpsmen were compared one at a time, side-by-side with the Alamo Colleges’ RN program’s courses and learning outcomes. Whenever the military learning outcomes matched a particular college course’s learning outcomes, that military training would be assigned associated course credit, and either a prospective student with that training would not need to take that particular part of the curriculum, or an accelerated course was created that did not include the particular content and learning outcomes that would have already been met through standard military training.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example, the learning outcome “Interpret abnormal physical assessment findings with </a:t>
            </a:r>
            <a:r>
              <a:rPr lang="en-US" sz="1200" b="0" i="0" u="none" strike="noStrike" kern="1200" baseline="0" dirty="0" err="1" smtClean="0">
                <a:solidFill>
                  <a:schemeClr val="tx1"/>
                </a:solidFill>
                <a:latin typeface="+mn-lt"/>
                <a:ea typeface="+mn-ea"/>
                <a:cs typeface="+mn-cs"/>
              </a:rPr>
              <a:t>patho</a:t>
            </a:r>
            <a:r>
              <a:rPr lang="en-US" sz="1200" b="0" i="0" u="none" strike="noStrike" kern="1200" baseline="0" dirty="0" smtClean="0">
                <a:solidFill>
                  <a:schemeClr val="tx1"/>
                </a:solidFill>
                <a:latin typeface="+mn-lt"/>
                <a:ea typeface="+mn-ea"/>
                <a:cs typeface="+mn-cs"/>
              </a:rPr>
              <a:t>-physiology for the client across the adult life span in adapting to common medical-surgical alterations in health” was included in METC’s Air Force, Army, and Navy curriculums; since it would not be necessary for those students to retake course content to achieve that particular learning outcome, they would be assigned the appropriate amount of credit associated with that curriculum content. On the other hand, “Utilize critical thinking skills in applying the nursing process to assist the adult client with common medical-surgical alterations in adapting to internal and external environments” was not included in any of the three branches’ curriculum in any form, so military students would be required to take a nursing course that would address the outcome. This approach is generally considered to be a bridge program, in that it is designed to discover the connections between what a student already knows and has skills in and the final requirements for the credential. Such a program allows students to study only those additional portions of the curriculum that they have not attained through prior learning or knowledge. </a:t>
            </a:r>
          </a:p>
        </p:txBody>
      </p:sp>
      <p:sp>
        <p:nvSpPr>
          <p:cNvPr id="4" name="Slide Number Placeholder 3"/>
          <p:cNvSpPr>
            <a:spLocks noGrp="1"/>
          </p:cNvSpPr>
          <p:nvPr>
            <p:ph type="sldNum" sz="quarter" idx="10"/>
          </p:nvPr>
        </p:nvSpPr>
        <p:spPr/>
        <p:txBody>
          <a:bodyPr/>
          <a:lstStyle/>
          <a:p>
            <a:fld id="{598B9723-7FDD-4D3B-8B68-04F0B01330C0}" type="slidenum">
              <a:rPr lang="en-US" smtClean="0"/>
              <a:t>19</a:t>
            </a:fld>
            <a:endParaRPr lang="en-US"/>
          </a:p>
        </p:txBody>
      </p:sp>
    </p:spTree>
    <p:extLst>
      <p:ext uri="{BB962C8B-B14F-4D97-AF65-F5344CB8AC3E}">
        <p14:creationId xmlns:p14="http://schemas.microsoft.com/office/powerpoint/2010/main" val="3838653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Point</a:t>
            </a:r>
            <a:r>
              <a:rPr lang="en-US" baseline="0" dirty="0" smtClean="0"/>
              <a:t> of this slide is to note that crosswalks are never done in isolation.  They are always part of a larger PLA program and plan.  Development of some parts (whether academic or administrative) can influence others.  For example, Ivy Tech has crosswalks for non-military certifications, and they use a similar process to develop these and to make students aware of them.</a:t>
            </a:r>
            <a:endParaRPr lang="en-US" dirty="0"/>
          </a:p>
        </p:txBody>
      </p:sp>
      <p:sp>
        <p:nvSpPr>
          <p:cNvPr id="4" name="Slide Number Placeholder 3"/>
          <p:cNvSpPr>
            <a:spLocks noGrp="1"/>
          </p:cNvSpPr>
          <p:nvPr>
            <p:ph type="sldNum" sz="quarter" idx="10"/>
          </p:nvPr>
        </p:nvSpPr>
        <p:spPr/>
        <p:txBody>
          <a:bodyPr/>
          <a:lstStyle/>
          <a:p>
            <a:fld id="{598B9723-7FDD-4D3B-8B68-04F0B01330C0}" type="slidenum">
              <a:rPr lang="en-US" smtClean="0"/>
              <a:t>20</a:t>
            </a:fld>
            <a:endParaRPr lang="en-US"/>
          </a:p>
        </p:txBody>
      </p:sp>
    </p:spTree>
    <p:extLst>
      <p:ext uri="{BB962C8B-B14F-4D97-AF65-F5344CB8AC3E}">
        <p14:creationId xmlns:p14="http://schemas.microsoft.com/office/powerpoint/2010/main" val="1975340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136" name="Shape 13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Groups of faculty</a:t>
            </a:r>
            <a:r>
              <a:rPr lang="en-US" baseline="0" dirty="0" smtClean="0"/>
              <a:t> members within a specific discipline make the decisions as to which courses, if any, military training my match.</a:t>
            </a:r>
          </a:p>
          <a:p>
            <a:endParaRPr lang="en-US" baseline="0" dirty="0" smtClean="0"/>
          </a:p>
          <a:p>
            <a:r>
              <a:rPr lang="en-US" baseline="0" dirty="0" smtClean="0"/>
              <a:t>Ivy Tech focuses on individual military trainings (and their ACE recommendations) listed on the joint service transcripts (JSTs) rather than examining the military occupational specialty (MOS) evaluations (which also have ACE recommendations).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98B9723-7FDD-4D3B-8B68-04F0B01330C0}" type="slidenum">
              <a:rPr lang="en-US" smtClean="0"/>
              <a:t>21</a:t>
            </a:fld>
            <a:endParaRPr lang="en-US"/>
          </a:p>
        </p:txBody>
      </p:sp>
    </p:spTree>
    <p:extLst>
      <p:ext uri="{BB962C8B-B14F-4D97-AF65-F5344CB8AC3E}">
        <p14:creationId xmlns:p14="http://schemas.microsoft.com/office/powerpoint/2010/main" val="712087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Example of a potential crosswalk</a:t>
            </a:r>
            <a:r>
              <a:rPr lang="en-US" baseline="0" dirty="0" smtClean="0"/>
              <a:t> between a California community college course and an ACE military course evaluation.  This was put together by CAEL staff who are not subject matter experts in criminal justice – this is just a sample.  Any actual crosswalk would rely on processes endorsed by the Academic Senate and would require CCC subject matter experts.</a:t>
            </a:r>
            <a:endParaRPr lang="en-US" dirty="0"/>
          </a:p>
        </p:txBody>
      </p:sp>
      <p:sp>
        <p:nvSpPr>
          <p:cNvPr id="4" name="Slide Number Placeholder 3"/>
          <p:cNvSpPr>
            <a:spLocks noGrp="1"/>
          </p:cNvSpPr>
          <p:nvPr>
            <p:ph type="sldNum" sz="quarter" idx="10"/>
          </p:nvPr>
        </p:nvSpPr>
        <p:spPr/>
        <p:txBody>
          <a:bodyPr/>
          <a:lstStyle/>
          <a:p>
            <a:fld id="{598B9723-7FDD-4D3B-8B68-04F0B01330C0}" type="slidenum">
              <a:rPr lang="en-US" smtClean="0"/>
              <a:t>22</a:t>
            </a:fld>
            <a:endParaRPr lang="en-US"/>
          </a:p>
        </p:txBody>
      </p:sp>
    </p:spTree>
    <p:extLst>
      <p:ext uri="{BB962C8B-B14F-4D97-AF65-F5344CB8AC3E}">
        <p14:creationId xmlns:p14="http://schemas.microsoft.com/office/powerpoint/2010/main" val="414393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701675" y="4416425"/>
            <a:ext cx="5607000" cy="4183200"/>
          </a:xfrm>
          <a:prstGeom prst="rect">
            <a:avLst/>
          </a:prstGeom>
        </p:spPr>
        <p:txBody>
          <a:bodyPr lIns="91425" tIns="91425" rIns="91425" bIns="91425" anchor="t" anchorCtr="0">
            <a:noAutofit/>
          </a:bodyPr>
          <a:lstStyle/>
          <a:p>
            <a:pPr lvl="0">
              <a:spcBef>
                <a:spcPts val="0"/>
              </a:spcBef>
              <a:buNone/>
            </a:pPr>
            <a:r>
              <a:rPr lang="en-US" dirty="0" smtClean="0"/>
              <a:t>The OEI is committed to helping connect students with credit for</a:t>
            </a:r>
            <a:r>
              <a:rPr lang="en-US" baseline="0" dirty="0" smtClean="0"/>
              <a:t> prior learning opportunities, as outlined in the OEI grant.  We rely on colleges and faculty to develop processes and identify any opportunities for students to earn credit by exam, through crosswalks, or other prior learning assessment methods.</a:t>
            </a:r>
            <a:endParaRPr dirty="0"/>
          </a:p>
        </p:txBody>
      </p:sp>
      <p:sp>
        <p:nvSpPr>
          <p:cNvPr id="245" name="Shape 245"/>
          <p:cNvSpPr txBox="1">
            <a:spLocks noGrp="1"/>
          </p:cNvSpPr>
          <p:nvPr>
            <p:ph type="sldNum" idx="12"/>
          </p:nvPr>
        </p:nvSpPr>
        <p:spPr>
          <a:xfrm>
            <a:off x="3970337" y="8829675"/>
            <a:ext cx="3038399" cy="4650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252" name="Shape 25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701675" y="4416425"/>
            <a:ext cx="5607000" cy="4183200"/>
          </a:xfrm>
          <a:prstGeom prst="rect">
            <a:avLst/>
          </a:prstGeom>
        </p:spPr>
        <p:txBody>
          <a:bodyPr lIns="91425" tIns="91425" rIns="91425" bIns="91425" anchor="t" anchorCtr="0">
            <a:noAutofit/>
          </a:bodyPr>
          <a:lstStyle/>
          <a:p>
            <a:pPr lvl="0">
              <a:spcBef>
                <a:spcPts val="0"/>
              </a:spcBef>
              <a:buNone/>
            </a:pPr>
            <a:r>
              <a:rPr lang="en-US" dirty="0" smtClean="0"/>
              <a:t>Example,</a:t>
            </a:r>
            <a:r>
              <a:rPr lang="en-US" baseline="0" dirty="0" smtClean="0"/>
              <a:t> including a screenshot of the Texas College Credit for Heroes portal that helps match students to CPL opportunities across over 30 state institutions.</a:t>
            </a:r>
            <a:endParaRPr dirty="0"/>
          </a:p>
        </p:txBody>
      </p:sp>
      <p:sp>
        <p:nvSpPr>
          <p:cNvPr id="260" name="Shape 260"/>
          <p:cNvSpPr txBox="1">
            <a:spLocks noGrp="1"/>
          </p:cNvSpPr>
          <p:nvPr>
            <p:ph type="sldNum" idx="12"/>
          </p:nvPr>
        </p:nvSpPr>
        <p:spPr>
          <a:xfrm>
            <a:off x="3970337" y="8829675"/>
            <a:ext cx="3038399" cy="4650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701675" y="4416425"/>
            <a:ext cx="5607000" cy="4183200"/>
          </a:xfrm>
          <a:prstGeom prst="rect">
            <a:avLst/>
          </a:prstGeom>
        </p:spPr>
        <p:txBody>
          <a:bodyPr lIns="91425" tIns="91425" rIns="91425" bIns="91425" anchor="t" anchorCtr="0">
            <a:noAutofit/>
          </a:bodyPr>
          <a:lstStyle/>
          <a:p>
            <a:pPr lvl="0">
              <a:spcBef>
                <a:spcPts val="0"/>
              </a:spcBef>
              <a:buNone/>
            </a:pPr>
            <a:r>
              <a:rPr lang="en-US" dirty="0" smtClean="0"/>
              <a:t>Example of the Minnesota State Colleges and Universities’ portal for students to match military training to CPL opportunities.</a:t>
            </a:r>
            <a:endParaRPr dirty="0"/>
          </a:p>
        </p:txBody>
      </p:sp>
      <p:sp>
        <p:nvSpPr>
          <p:cNvPr id="269" name="Shape 269"/>
          <p:cNvSpPr txBox="1">
            <a:spLocks noGrp="1"/>
          </p:cNvSpPr>
          <p:nvPr>
            <p:ph type="sldNum" idx="12"/>
          </p:nvPr>
        </p:nvSpPr>
        <p:spPr>
          <a:xfrm>
            <a:off x="3970337" y="8829675"/>
            <a:ext cx="3038399" cy="4650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276" name="Shape 27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299" name="Shape 29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306" name="Shape 30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313" name="Shape 31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701040" y="4415789"/>
            <a:ext cx="5608319" cy="4183380"/>
          </a:xfrm>
          <a:prstGeom prst="rect">
            <a:avLst/>
          </a:prstGeom>
        </p:spPr>
        <p:txBody>
          <a:bodyPr lIns="93275" tIns="93275" rIns="93275" bIns="93275" anchor="t" anchorCtr="0">
            <a:noAutofit/>
          </a:bodyPr>
          <a:lstStyle/>
          <a:p>
            <a:pPr lvl="0">
              <a:spcBef>
                <a:spcPts val="0"/>
              </a:spcBef>
              <a:buNone/>
            </a:pPr>
            <a:endParaRPr/>
          </a:p>
        </p:txBody>
      </p:sp>
      <p:sp>
        <p:nvSpPr>
          <p:cNvPr id="63" name="Shape 6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143" name="Shape 14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701675" y="4416425"/>
            <a:ext cx="5607000" cy="4183200"/>
          </a:xfrm>
          <a:prstGeom prst="rect">
            <a:avLst/>
          </a:prstGeom>
        </p:spPr>
        <p:txBody>
          <a:bodyPr lIns="91425" tIns="91425" rIns="91425" bIns="91425" anchor="t" anchorCtr="0">
            <a:noAutofit/>
          </a:bodyPr>
          <a:lstStyle/>
          <a:p>
            <a:pPr lvl="0">
              <a:spcBef>
                <a:spcPts val="0"/>
              </a:spcBef>
              <a:buNone/>
            </a:pPr>
            <a:endParaRPr dirty="0"/>
          </a:p>
        </p:txBody>
      </p:sp>
      <p:sp>
        <p:nvSpPr>
          <p:cNvPr id="152" name="Shape 152"/>
          <p:cNvSpPr txBox="1">
            <a:spLocks noGrp="1"/>
          </p:cNvSpPr>
          <p:nvPr>
            <p:ph type="sldNum" idx="12"/>
          </p:nvPr>
        </p:nvSpPr>
        <p:spPr>
          <a:xfrm>
            <a:off x="3970337" y="8829675"/>
            <a:ext cx="3038399" cy="4650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215" name="Shape 21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r>
              <a:rPr lang="en-US" dirty="0" smtClean="0"/>
              <a:t>Sample of language defining</a:t>
            </a:r>
            <a:r>
              <a:rPr lang="en-US" baseline="0" dirty="0" smtClean="0"/>
              <a:t> how credit for prior learning is included as a component of a statewide initiative.</a:t>
            </a:r>
            <a:endParaRPr dirty="0"/>
          </a:p>
        </p:txBody>
      </p:sp>
      <p:sp>
        <p:nvSpPr>
          <p:cNvPr id="228" name="Shape 22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Sample of language defining</a:t>
            </a:r>
            <a:r>
              <a:rPr lang="en-US" baseline="0" dirty="0" smtClean="0"/>
              <a:t> how credit for prior learning is included as a component of a statewide initiative.</a:t>
            </a:r>
            <a:endParaRPr lang="en-US" dirty="0" smtClean="0"/>
          </a:p>
          <a:p>
            <a:pPr lvl="0">
              <a:spcBef>
                <a:spcPts val="0"/>
              </a:spcBef>
              <a:buNone/>
            </a:pPr>
            <a:endParaRPr dirty="0"/>
          </a:p>
        </p:txBody>
      </p:sp>
      <p:sp>
        <p:nvSpPr>
          <p:cNvPr id="236" name="Shape 23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56" name="Shape 5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0"/>
            <a:ext cx="7848600" cy="1445419"/>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cxnSp>
        <p:nvCxnSpPr>
          <p:cNvPr id="8" name="Straight Connector 7"/>
          <p:cNvCxnSpPr/>
          <p:nvPr/>
        </p:nvCxnSpPr>
        <p:spPr>
          <a:xfrm>
            <a:off x="685800" y="2548890"/>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cxnSp>
        <p:nvCxnSpPr>
          <p:cNvPr id="7" name="Straight Connector 6"/>
          <p:cNvCxnSpPr/>
          <p:nvPr/>
        </p:nvCxnSpPr>
        <p:spPr>
          <a:xfrm>
            <a:off x="731520" y="3449574"/>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97915"/>
            <a:ext cx="2139696" cy="3182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www.collegecreditforheroes.org/"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927800"/>
            <a:ext cx="8229600" cy="10287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600" b="1"/>
              <a:t>ASCCC Curriculum Institute:</a:t>
            </a:r>
            <a:br>
              <a:rPr lang="en-US" sz="3600" b="1"/>
            </a:br>
            <a:r>
              <a:rPr lang="en-US" sz="3000" b="1"/>
              <a:t>Credit f</a:t>
            </a:r>
            <a:r>
              <a:rPr lang="en-US" sz="3000" b="1" i="0" u="none" strike="noStrike" cap="none">
                <a:solidFill>
                  <a:schemeClr val="dk1"/>
                </a:solidFill>
                <a:latin typeface="Calibri"/>
                <a:ea typeface="Calibri"/>
                <a:cs typeface="Calibri"/>
                <a:sym typeface="Calibri"/>
              </a:rPr>
              <a:t>or Prior Learning and Work Experience</a:t>
            </a:r>
          </a:p>
        </p:txBody>
      </p:sp>
      <p:sp>
        <p:nvSpPr>
          <p:cNvPr id="53" name="Shape 53"/>
          <p:cNvSpPr txBox="1">
            <a:spLocks noGrp="1"/>
          </p:cNvSpPr>
          <p:nvPr>
            <p:ph idx="1"/>
          </p:nvPr>
        </p:nvSpPr>
        <p:spPr>
          <a:xfrm>
            <a:off x="457200" y="1572100"/>
            <a:ext cx="8229600" cy="3394500"/>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Arial"/>
              <a:buNone/>
            </a:pPr>
            <a:endParaRPr sz="2405" b="0" i="0" u="none" strike="noStrike" cap="none" dirty="0">
              <a:solidFill>
                <a:schemeClr val="dk1"/>
              </a:solidFill>
              <a:latin typeface="Calibri"/>
              <a:ea typeface="Calibri"/>
              <a:cs typeface="Calibri"/>
              <a:sym typeface="Calibri"/>
            </a:endParaRPr>
          </a:p>
          <a:p>
            <a:pPr marL="0" marR="0" lvl="0" indent="0" algn="ctr" rtl="0">
              <a:lnSpc>
                <a:spcPct val="80000"/>
              </a:lnSpc>
              <a:spcBef>
                <a:spcPts val="555"/>
              </a:spcBef>
              <a:buClr>
                <a:schemeClr val="dk1"/>
              </a:buClr>
              <a:buSzPct val="25000"/>
              <a:buFont typeface="Arial"/>
              <a:buNone/>
            </a:pPr>
            <a:endParaRPr sz="2960" dirty="0"/>
          </a:p>
          <a:p>
            <a:pPr marL="0" marR="0" lvl="0" indent="0" algn="ctr" rtl="0">
              <a:lnSpc>
                <a:spcPct val="80000"/>
              </a:lnSpc>
              <a:spcBef>
                <a:spcPts val="555"/>
              </a:spcBef>
              <a:buClr>
                <a:schemeClr val="dk1"/>
              </a:buClr>
              <a:buSzPct val="25000"/>
              <a:buFont typeface="Arial"/>
              <a:buNone/>
            </a:pPr>
            <a:r>
              <a:rPr lang="en-US" sz="2960" dirty="0"/>
              <a:t>Dolores </a:t>
            </a:r>
            <a:r>
              <a:rPr lang="en-US" sz="2960" dirty="0" smtClean="0"/>
              <a:t>Davison, ASCCC Executive Committee</a:t>
            </a:r>
            <a:endParaRPr lang="en-US" sz="2960" dirty="0"/>
          </a:p>
          <a:p>
            <a:pPr marL="0" marR="0" lvl="0" indent="0" algn="ctr" rtl="0">
              <a:lnSpc>
                <a:spcPct val="80000"/>
              </a:lnSpc>
              <a:spcBef>
                <a:spcPts val="555"/>
              </a:spcBef>
              <a:buClr>
                <a:schemeClr val="dk1"/>
              </a:buClr>
              <a:buSzPct val="25000"/>
              <a:buFont typeface="Arial"/>
              <a:buNone/>
            </a:pPr>
            <a:r>
              <a:rPr lang="en-US" sz="2960" dirty="0" err="1"/>
              <a:t>Jory</a:t>
            </a:r>
            <a:r>
              <a:rPr lang="en-US" sz="2960" dirty="0"/>
              <a:t> </a:t>
            </a:r>
            <a:r>
              <a:rPr lang="en-US" sz="2960" dirty="0" err="1" smtClean="0"/>
              <a:t>Hadsell</a:t>
            </a:r>
            <a:r>
              <a:rPr lang="en-US" sz="2960" dirty="0" smtClean="0"/>
              <a:t>, Chief Academic Officer, OEI</a:t>
            </a:r>
            <a:endParaRPr lang="en-US" sz="2960" dirty="0"/>
          </a:p>
          <a:p>
            <a:pPr marL="0" marR="0" lvl="0" indent="0" algn="ctr" rtl="0">
              <a:lnSpc>
                <a:spcPct val="80000"/>
              </a:lnSpc>
              <a:spcBef>
                <a:spcPts val="555"/>
              </a:spcBef>
              <a:buClr>
                <a:schemeClr val="dk1"/>
              </a:buClr>
              <a:buSzPct val="25000"/>
              <a:buFont typeface="Arial"/>
              <a:buNone/>
            </a:pPr>
            <a:r>
              <a:rPr lang="en-US" sz="2960" dirty="0" err="1"/>
              <a:t>Cleavon</a:t>
            </a:r>
            <a:r>
              <a:rPr lang="en-US" sz="2960" dirty="0"/>
              <a:t> </a:t>
            </a:r>
            <a:r>
              <a:rPr lang="en-US" sz="2960" dirty="0" smtClean="0"/>
              <a:t>Smith, ASCCC Executive Committee</a:t>
            </a:r>
            <a:endParaRPr lang="en-US" sz="2960" dirty="0"/>
          </a:p>
          <a:p>
            <a:pPr marL="0" marR="0" lvl="0" indent="0" algn="ctr" rtl="0">
              <a:lnSpc>
                <a:spcPct val="80000"/>
              </a:lnSpc>
              <a:spcBef>
                <a:spcPts val="555"/>
              </a:spcBef>
              <a:buClr>
                <a:schemeClr val="dk1"/>
              </a:buClr>
              <a:buSzPct val="25000"/>
              <a:buFont typeface="Arial"/>
              <a:buNone/>
            </a:pPr>
            <a:r>
              <a:rPr lang="en-US" sz="1800" dirty="0"/>
              <a:t>July 9, 2016</a:t>
            </a:r>
          </a:p>
        </p:txBody>
      </p:sp>
      <p:sp>
        <p:nvSpPr>
          <p:cNvPr id="52" name="Shape 52"/>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514543"/>
            <a:ext cx="8229600" cy="6857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1" dirty="0"/>
              <a:t>Catalyst for the Conversation</a:t>
            </a:r>
          </a:p>
        </p:txBody>
      </p:sp>
      <p:sp>
        <p:nvSpPr>
          <p:cNvPr id="60" name="Shape 60"/>
          <p:cNvSpPr txBox="1">
            <a:spLocks noGrp="1"/>
          </p:cNvSpPr>
          <p:nvPr>
            <p:ph idx="1"/>
          </p:nvPr>
        </p:nvSpPr>
        <p:spPr>
          <a:xfrm>
            <a:off x="457200" y="1247110"/>
            <a:ext cx="8229600" cy="39087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99107"/>
              <a:buFont typeface="Arial"/>
              <a:buChar char="•"/>
            </a:pPr>
            <a:r>
              <a:rPr lang="en-US" sz="2775" b="0" i="0" u="none" strike="noStrike" cap="none" dirty="0">
                <a:solidFill>
                  <a:schemeClr val="dk1"/>
                </a:solidFill>
                <a:latin typeface="Calibri"/>
                <a:ea typeface="Calibri"/>
                <a:cs typeface="Calibri"/>
                <a:sym typeface="Calibri"/>
              </a:rPr>
              <a:t>AB 2462 (Block 2012)</a:t>
            </a:r>
          </a:p>
          <a:p>
            <a:pPr marL="342900" marR="0" lvl="0" indent="-342900" algn="l" rtl="0">
              <a:lnSpc>
                <a:spcPct val="90000"/>
              </a:lnSpc>
              <a:spcBef>
                <a:spcPts val="1555"/>
              </a:spcBef>
              <a:spcAft>
                <a:spcPts val="0"/>
              </a:spcAft>
              <a:buClr>
                <a:schemeClr val="dk1"/>
              </a:buClr>
              <a:buSzPct val="99107"/>
              <a:buFont typeface="Arial"/>
              <a:buChar char="•"/>
            </a:pPr>
            <a:r>
              <a:rPr lang="en-US" sz="2775" b="0" i="0" u="none" strike="noStrike" cap="none" dirty="0">
                <a:solidFill>
                  <a:schemeClr val="dk1"/>
                </a:solidFill>
                <a:latin typeface="Calibri"/>
                <a:ea typeface="Calibri"/>
                <a:cs typeface="Calibri"/>
                <a:sym typeface="Calibri"/>
              </a:rPr>
              <a:t>Provisions established under § 66025.7 of the California Education Code:</a:t>
            </a:r>
          </a:p>
          <a:p>
            <a:pPr marL="0" marR="0" lvl="0" indent="0" algn="l" rtl="0">
              <a:lnSpc>
                <a:spcPct val="90000"/>
              </a:lnSpc>
              <a:spcBef>
                <a:spcPts val="314"/>
              </a:spcBef>
              <a:spcAft>
                <a:spcPts val="0"/>
              </a:spcAft>
              <a:buClr>
                <a:schemeClr val="dk1"/>
              </a:buClr>
              <a:buSzPct val="25000"/>
              <a:buFont typeface="Arial"/>
              <a:buNone/>
            </a:pPr>
            <a:endParaRPr sz="1572" b="0" i="0" u="none" strike="noStrike" cap="none" dirty="0">
              <a:solidFill>
                <a:schemeClr val="dk1"/>
              </a:solidFill>
              <a:latin typeface="Calibri"/>
              <a:ea typeface="Calibri"/>
              <a:cs typeface="Calibri"/>
              <a:sym typeface="Calibri"/>
            </a:endParaRPr>
          </a:p>
          <a:p>
            <a:pPr marL="800100" marR="0" lvl="2" indent="0" algn="l" rtl="0">
              <a:lnSpc>
                <a:spcPct val="90000"/>
              </a:lnSpc>
              <a:spcBef>
                <a:spcPts val="518"/>
              </a:spcBef>
              <a:spcAft>
                <a:spcPts val="0"/>
              </a:spcAft>
              <a:buClr>
                <a:schemeClr val="dk1"/>
              </a:buClr>
              <a:buSzPct val="25000"/>
              <a:buFont typeface="Arial"/>
              <a:buNone/>
            </a:pPr>
            <a:r>
              <a:rPr lang="en-US" sz="2590" b="0" i="1" u="none" strike="noStrike" cap="none" dirty="0">
                <a:solidFill>
                  <a:schemeClr val="dk1"/>
                </a:solidFill>
                <a:latin typeface="Calibri"/>
                <a:ea typeface="Calibri"/>
                <a:cs typeface="Calibri"/>
                <a:sym typeface="Calibri"/>
              </a:rPr>
              <a:t>“…the Chancellor of the California Community Colleges, using common course descriptors and pertinent recommendations of the American Council on Education, shall determine for which courses credit should be awarded for prior military experience.</a:t>
            </a:r>
            <a:r>
              <a:rPr lang="en-US" sz="2590" i="1" dirty="0"/>
              <a:t>”</a:t>
            </a:r>
          </a:p>
          <a:p>
            <a:pPr marL="0" marR="0" lvl="0" indent="0" algn="l" rtl="0">
              <a:lnSpc>
                <a:spcPct val="90000"/>
              </a:lnSpc>
              <a:spcBef>
                <a:spcPts val="592"/>
              </a:spcBef>
              <a:buClr>
                <a:schemeClr val="dk1"/>
              </a:buClr>
              <a:buSzPct val="25000"/>
              <a:buFont typeface="Arial"/>
              <a:buNone/>
            </a:pPr>
            <a:endParaRPr sz="2960" b="0" i="0" u="none" strike="noStrike" cap="none" dirty="0">
              <a:solidFill>
                <a:schemeClr val="dk1"/>
              </a:solidFill>
              <a:latin typeface="Calibri"/>
              <a:ea typeface="Calibri"/>
              <a:cs typeface="Calibri"/>
              <a:sym typeface="Calibri"/>
            </a:endParaRPr>
          </a:p>
        </p:txBody>
      </p:sp>
      <p:sp>
        <p:nvSpPr>
          <p:cNvPr id="59" name="Shape 59"/>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10</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114300"/>
            <a:ext cx="8229600" cy="94892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000" b="1" i="0" u="none" strike="noStrike" cap="none">
                <a:solidFill>
                  <a:schemeClr val="dk1"/>
                </a:solidFill>
                <a:latin typeface="Calibri"/>
                <a:ea typeface="Calibri"/>
                <a:cs typeface="Calibri"/>
                <a:sym typeface="Calibri"/>
              </a:rPr>
              <a:t>Awarding Community College Credit for </a:t>
            </a:r>
            <a:br>
              <a:rPr lang="en-US" sz="3000" b="1" i="0" u="none" strike="noStrike" cap="none">
                <a:solidFill>
                  <a:schemeClr val="dk1"/>
                </a:solidFill>
                <a:latin typeface="Calibri"/>
                <a:ea typeface="Calibri"/>
                <a:cs typeface="Calibri"/>
                <a:sym typeface="Calibri"/>
              </a:rPr>
            </a:br>
            <a:r>
              <a:rPr lang="en-US" sz="3000" b="1" i="0" u="none" strike="noStrike" cap="none">
                <a:solidFill>
                  <a:schemeClr val="dk1"/>
                </a:solidFill>
                <a:latin typeface="Calibri"/>
                <a:ea typeface="Calibri"/>
                <a:cs typeface="Calibri"/>
                <a:sym typeface="Calibri"/>
              </a:rPr>
              <a:t>Prior Military Experience (AB 2462)</a:t>
            </a:r>
            <a:r>
              <a:rPr lang="en-US" sz="3000" b="0" i="0" u="none" strike="noStrike" cap="none">
                <a:solidFill>
                  <a:schemeClr val="dk1"/>
                </a:solidFill>
                <a:latin typeface="Calibri"/>
                <a:ea typeface="Calibri"/>
                <a:cs typeface="Calibri"/>
                <a:sym typeface="Calibri"/>
              </a:rPr>
              <a:t> </a:t>
            </a:r>
          </a:p>
        </p:txBody>
      </p:sp>
      <p:sp>
        <p:nvSpPr>
          <p:cNvPr id="162" name="Shape 162"/>
          <p:cNvSpPr txBox="1">
            <a:spLocks noGrp="1"/>
          </p:cNvSpPr>
          <p:nvPr>
            <p:ph type="sldNum" sz="quarter" idx="12"/>
          </p:nvPr>
        </p:nvSpPr>
        <p:spPr>
          <a:xfrm>
            <a:off x="6553200" y="3575447"/>
            <a:ext cx="2133599" cy="2053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11</a:t>
            </a:fld>
            <a:endParaRPr lang="en-US" sz="1200" b="0" i="0" u="none" strike="noStrike" cap="none">
              <a:solidFill>
                <a:srgbClr val="888888"/>
              </a:solidFill>
              <a:latin typeface="Calibri"/>
              <a:ea typeface="Calibri"/>
              <a:cs typeface="Calibri"/>
              <a:sym typeface="Calibri"/>
            </a:endParaRPr>
          </a:p>
        </p:txBody>
      </p:sp>
      <p:pic>
        <p:nvPicPr>
          <p:cNvPr id="163" name="Shape 163"/>
          <p:cNvPicPr preferRelativeResize="0"/>
          <p:nvPr/>
        </p:nvPicPr>
        <p:blipFill>
          <a:blip r:embed="rId3">
            <a:extLst>
              <a:ext uri="{28A0092B-C50C-407E-A947-70E740481C1C}">
                <a14:useLocalDpi xmlns:a14="http://schemas.microsoft.com/office/drawing/2010/main" val="0"/>
              </a:ext>
            </a:extLst>
          </a:blip>
          <a:stretch>
            <a:fillRect/>
          </a:stretch>
        </p:blipFill>
        <p:spPr>
          <a:xfrm>
            <a:off x="3237396" y="1123950"/>
            <a:ext cx="2529215" cy="3200399"/>
          </a:xfrm>
          <a:prstGeom prst="rect">
            <a:avLst/>
          </a:prstGeom>
          <a:noFill/>
          <a:ln w="9525" cap="flat" cmpd="sng">
            <a:solidFill>
              <a:schemeClr val="accent1"/>
            </a:solidFill>
            <a:prstDash val="solid"/>
            <a:round/>
            <a:headEnd type="none" w="med" len="med"/>
            <a:tailEnd type="none" w="med" len="med"/>
          </a:ln>
          <a:effectLst>
            <a:outerShdw blurRad="292100" dist="139700" dir="2700000" algn="tl" rotWithShape="0">
              <a:srgbClr val="333333">
                <a:alpha val="64705"/>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05977"/>
            <a:ext cx="8229600" cy="82272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1"/>
              <a:t>CCCCO </a:t>
            </a:r>
            <a:r>
              <a:rPr lang="en-US" sz="4000" b="1" i="0" u="none" strike="noStrike" cap="none">
                <a:solidFill>
                  <a:schemeClr val="dk1"/>
                </a:solidFill>
                <a:latin typeface="Calibri"/>
                <a:ea typeface="Calibri"/>
                <a:cs typeface="Calibri"/>
                <a:sym typeface="Calibri"/>
              </a:rPr>
              <a:t>College Surveys</a:t>
            </a:r>
          </a:p>
        </p:txBody>
      </p:sp>
      <p:sp>
        <p:nvSpPr>
          <p:cNvPr id="169" name="Shape 169"/>
          <p:cNvSpPr txBox="1">
            <a:spLocks noGrp="1"/>
          </p:cNvSpPr>
          <p:nvPr>
            <p:ph idx="1"/>
          </p:nvPr>
        </p:nvSpPr>
        <p:spPr>
          <a:xfrm>
            <a:off x="457200" y="971550"/>
            <a:ext cx="8229600" cy="32517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113 colleges surveyed</a:t>
            </a:r>
          </a:p>
          <a:p>
            <a:pPr marL="342900" marR="0" lvl="0" indent="-342900" algn="l" rtl="0">
              <a:spcBef>
                <a:spcPts val="24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3 surveys conducted Nov 2014 to Mar 2016 </a:t>
            </a:r>
          </a:p>
          <a:p>
            <a:pPr marL="342900" marR="0" lvl="0" indent="-342900" algn="l" rtl="0">
              <a:spcBef>
                <a:spcPts val="24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96 colleges participated</a:t>
            </a:r>
          </a:p>
          <a:p>
            <a:pPr marL="342900" marR="0" lvl="0" indent="-342900" algn="l" rtl="0">
              <a:spcBef>
                <a:spcPts val="24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102 unduplicated courses reported</a:t>
            </a:r>
          </a:p>
          <a:p>
            <a:pPr marL="342900" marR="0" lvl="0" indent="-342900" algn="l" rtl="0">
              <a:spcBef>
                <a:spcPts val="24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Units of Credit Awarded:  0.5 to 10</a:t>
            </a:r>
          </a:p>
        </p:txBody>
      </p:sp>
      <p:sp>
        <p:nvSpPr>
          <p:cNvPr id="170" name="Shape 170"/>
          <p:cNvSpPr txBox="1">
            <a:spLocks noGrp="1"/>
          </p:cNvSpPr>
          <p:nvPr>
            <p:ph type="sldNum" sz="quarter" idx="12"/>
          </p:nvPr>
        </p:nvSpPr>
        <p:spPr>
          <a:xfrm>
            <a:off x="6553200" y="3575447"/>
            <a:ext cx="2133599" cy="2053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12</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114300"/>
            <a:ext cx="8229600" cy="94892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1" i="0" u="none" strike="noStrike" cap="none">
                <a:solidFill>
                  <a:schemeClr val="dk1"/>
                </a:solidFill>
                <a:latin typeface="Calibri"/>
                <a:ea typeface="Calibri"/>
                <a:cs typeface="Calibri"/>
                <a:sym typeface="Calibri"/>
              </a:rPr>
              <a:t>Course Identifiers</a:t>
            </a:r>
            <a:br>
              <a:rPr lang="en-US" sz="3200" b="1" i="0" u="none" strike="noStrike" cap="none">
                <a:solidFill>
                  <a:schemeClr val="dk1"/>
                </a:solidFill>
                <a:latin typeface="Calibri"/>
                <a:ea typeface="Calibri"/>
                <a:cs typeface="Calibri"/>
                <a:sym typeface="Calibri"/>
              </a:rPr>
            </a:br>
            <a:r>
              <a:rPr lang="en-US" sz="3200" b="1" i="0" u="none" strike="noStrike" cap="none">
                <a:solidFill>
                  <a:schemeClr val="dk1"/>
                </a:solidFill>
                <a:latin typeface="Calibri"/>
                <a:ea typeface="Calibri"/>
                <a:cs typeface="Calibri"/>
                <a:sym typeface="Calibri"/>
              </a:rPr>
              <a:t>C-ID Descriptor</a:t>
            </a:r>
          </a:p>
        </p:txBody>
      </p:sp>
      <p:sp>
        <p:nvSpPr>
          <p:cNvPr id="177" name="Shape 177"/>
          <p:cNvSpPr txBox="1">
            <a:spLocks noGrp="1"/>
          </p:cNvSpPr>
          <p:nvPr>
            <p:ph idx="1"/>
          </p:nvPr>
        </p:nvSpPr>
        <p:spPr>
          <a:xfrm>
            <a:off x="457200" y="1128713"/>
            <a:ext cx="8229600" cy="2545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Colleges requested to specify the Course Identification Descriptor, if applicable</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Top 3 Reported</a:t>
            </a:r>
          </a:p>
          <a:p>
            <a:pPr marL="742950" marR="0" lvl="1" indent="-28575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Physical Education</a:t>
            </a:r>
          </a:p>
          <a:p>
            <a:pPr marL="742950" marR="0" lvl="1" indent="-28575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Administration of Justice</a:t>
            </a:r>
          </a:p>
          <a:p>
            <a:pPr marL="742950" marR="0" lvl="1" indent="-28575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Information Technology </a:t>
            </a:r>
          </a:p>
        </p:txBody>
      </p:sp>
      <p:sp>
        <p:nvSpPr>
          <p:cNvPr id="176" name="Shape 176"/>
          <p:cNvSpPr txBox="1">
            <a:spLocks noGrp="1"/>
          </p:cNvSpPr>
          <p:nvPr>
            <p:ph type="sldNum" sz="quarter" idx="12"/>
          </p:nvPr>
        </p:nvSpPr>
        <p:spPr>
          <a:xfrm>
            <a:off x="6553200" y="3575447"/>
            <a:ext cx="2133599" cy="2053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13</a:t>
            </a:fld>
            <a:endParaRPr lang="en-US" sz="1200" b="0" i="0" u="none" strike="noStrike" cap="none">
              <a:solidFill>
                <a:srgbClr val="888888"/>
              </a:solidFill>
              <a:latin typeface="Calibri"/>
              <a:ea typeface="Calibri"/>
              <a:cs typeface="Calibri"/>
              <a:sym typeface="Calibri"/>
            </a:endParaRPr>
          </a:p>
        </p:txBody>
      </p:sp>
      <p:pic>
        <p:nvPicPr>
          <p:cNvPr id="178" name="Shape 178"/>
          <p:cNvPicPr preferRelativeResize="0"/>
          <p:nvPr/>
        </p:nvPicPr>
        <p:blipFill rotWithShape="1">
          <a:blip r:embed="rId3">
            <a:alphaModFix/>
          </a:blip>
          <a:srcRect/>
          <a:stretch/>
        </p:blipFill>
        <p:spPr>
          <a:xfrm rot="363586">
            <a:off x="5528037" y="1770045"/>
            <a:ext cx="3154425" cy="266367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114300"/>
            <a:ext cx="8229600" cy="94892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1" i="0" u="none" strike="noStrike" cap="none">
                <a:solidFill>
                  <a:schemeClr val="dk1"/>
                </a:solidFill>
                <a:latin typeface="Calibri"/>
                <a:ea typeface="Calibri"/>
                <a:cs typeface="Calibri"/>
                <a:sym typeface="Calibri"/>
              </a:rPr>
              <a:t>Course Identifiers – SOC Code</a:t>
            </a:r>
          </a:p>
        </p:txBody>
      </p:sp>
      <p:sp>
        <p:nvSpPr>
          <p:cNvPr id="185" name="Shape 185"/>
          <p:cNvSpPr txBox="1">
            <a:spLocks noGrp="1"/>
          </p:cNvSpPr>
          <p:nvPr>
            <p:ph idx="1"/>
          </p:nvPr>
        </p:nvSpPr>
        <p:spPr>
          <a:xfrm>
            <a:off x="457200" y="1049934"/>
            <a:ext cx="8229600" cy="33945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Colleges requested to specify respective Servicemembers Opportunity College (SOC) Code, if applicable</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Top 3 Reported</a:t>
            </a:r>
          </a:p>
          <a:p>
            <a:pPr marL="742950" marR="0" lvl="1" indent="-285750" algn="l" rtl="0">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Accounting</a:t>
            </a:r>
          </a:p>
          <a:p>
            <a:pPr marL="742950" marR="0" lvl="1" indent="-285750" algn="l" rtl="0">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Administration of Justice</a:t>
            </a:r>
          </a:p>
          <a:p>
            <a:pPr marL="742950" marR="0" lvl="1" indent="-285750" algn="l" rtl="0">
              <a:spcBef>
                <a:spcPts val="400"/>
              </a:spcBef>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Automotive</a:t>
            </a:r>
          </a:p>
        </p:txBody>
      </p:sp>
      <p:sp>
        <p:nvSpPr>
          <p:cNvPr id="184" name="Shape 184"/>
          <p:cNvSpPr txBox="1">
            <a:spLocks noGrp="1"/>
          </p:cNvSpPr>
          <p:nvPr>
            <p:ph type="sldNum" sz="quarter" idx="12"/>
          </p:nvPr>
        </p:nvSpPr>
        <p:spPr>
          <a:xfrm>
            <a:off x="6553200" y="3575447"/>
            <a:ext cx="2133599" cy="2053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14</a:t>
            </a:fld>
            <a:endParaRPr lang="en-US" sz="1200" b="0" i="0" u="none" strike="noStrike" cap="none">
              <a:solidFill>
                <a:srgbClr val="888888"/>
              </a:solidFill>
              <a:latin typeface="Calibri"/>
              <a:ea typeface="Calibri"/>
              <a:cs typeface="Calibri"/>
              <a:sym typeface="Calibri"/>
            </a:endParaRPr>
          </a:p>
        </p:txBody>
      </p:sp>
      <p:pic>
        <p:nvPicPr>
          <p:cNvPr id="186" name="Shape 186" descr="http://tse1.mm.bing.net/th?&amp;id=OIP.Mf24d8050464a0d9b7bb48af0ef89d092o0&amp;w=202&amp;h=126&amp;c=0&amp;pid=1.9&amp;rs=0&amp;p=0&amp;r=0"/>
          <p:cNvPicPr preferRelativeResize="0"/>
          <p:nvPr/>
        </p:nvPicPr>
        <p:blipFill rotWithShape="1">
          <a:blip r:embed="rId3">
            <a:alphaModFix/>
          </a:blip>
          <a:srcRect/>
          <a:stretch/>
        </p:blipFill>
        <p:spPr>
          <a:xfrm rot="507143">
            <a:off x="6019444" y="2301947"/>
            <a:ext cx="2081811" cy="1854905"/>
          </a:xfrm>
          <a:prstGeom prst="rect">
            <a:avLst/>
          </a:prstGeom>
          <a:noFill/>
          <a:ln w="9525" cap="flat" cmpd="sng">
            <a:solidFill>
              <a:schemeClr val="dk2"/>
            </a:solidFill>
            <a:prstDash val="solid"/>
            <a:round/>
            <a:headEnd type="none" w="med" len="med"/>
            <a:tailEnd type="none" w="med" len="med"/>
          </a:ln>
          <a:effectLst>
            <a:outerShdw blurRad="292100" dist="139700" dir="2700000" algn="tl" rotWithShape="0">
              <a:srgbClr val="333333">
                <a:alpha val="64705"/>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114300"/>
            <a:ext cx="8229600" cy="94892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1" i="0" u="none" strike="noStrike" cap="none">
                <a:solidFill>
                  <a:schemeClr val="dk1"/>
                </a:solidFill>
                <a:latin typeface="Calibri"/>
                <a:ea typeface="Calibri"/>
                <a:cs typeface="Calibri"/>
                <a:sym typeface="Calibri"/>
              </a:rPr>
              <a:t>Course Identifiers – TOP Code</a:t>
            </a:r>
          </a:p>
        </p:txBody>
      </p:sp>
      <p:sp>
        <p:nvSpPr>
          <p:cNvPr id="193" name="Shape 193"/>
          <p:cNvSpPr txBox="1">
            <a:spLocks noGrp="1"/>
          </p:cNvSpPr>
          <p:nvPr>
            <p:ph idx="1"/>
          </p:nvPr>
        </p:nvSpPr>
        <p:spPr>
          <a:xfrm>
            <a:off x="457200" y="900113"/>
            <a:ext cx="8229600" cy="2545854"/>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Courses classified according to their respective Taxonomy of Programs (TOP) Code</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Top 3 Reported</a:t>
            </a:r>
          </a:p>
          <a:p>
            <a:pPr marL="742950" marR="0" lvl="1" indent="-285750" algn="l" rtl="0">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Physical Education</a:t>
            </a:r>
          </a:p>
          <a:p>
            <a:pPr marL="742950" marR="0" lvl="1" indent="-285750" algn="l" rtl="0">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Office Technology </a:t>
            </a:r>
          </a:p>
          <a:p>
            <a:pPr marL="742950" marR="0" lvl="1" indent="-285750" algn="l" rtl="0">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Automotive</a:t>
            </a:r>
          </a:p>
          <a:p>
            <a:pPr marL="342900" marR="0" lvl="0" indent="-342900" algn="l" rtl="0">
              <a:spcBef>
                <a:spcPts val="48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56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192" name="Shape 192"/>
          <p:cNvSpPr txBox="1">
            <a:spLocks noGrp="1"/>
          </p:cNvSpPr>
          <p:nvPr>
            <p:ph type="sldNum" sz="quarter" idx="12"/>
          </p:nvPr>
        </p:nvSpPr>
        <p:spPr>
          <a:xfrm>
            <a:off x="6553200" y="3575447"/>
            <a:ext cx="2133599" cy="2053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15</a:t>
            </a:fld>
            <a:endParaRPr lang="en-US" sz="1200" b="0" i="0" u="none" strike="noStrike" cap="none">
              <a:solidFill>
                <a:srgbClr val="888888"/>
              </a:solidFill>
              <a:latin typeface="Calibri"/>
              <a:ea typeface="Calibri"/>
              <a:cs typeface="Calibri"/>
              <a:sym typeface="Calibri"/>
            </a:endParaRPr>
          </a:p>
        </p:txBody>
      </p:sp>
      <p:pic>
        <p:nvPicPr>
          <p:cNvPr id="194" name="Shape 194"/>
          <p:cNvPicPr preferRelativeResize="0"/>
          <p:nvPr/>
        </p:nvPicPr>
        <p:blipFill rotWithShape="1">
          <a:blip r:embed="rId3">
            <a:alphaModFix/>
          </a:blip>
          <a:srcRect/>
          <a:stretch/>
        </p:blipFill>
        <p:spPr>
          <a:xfrm rot="159497">
            <a:off x="6076627" y="1463103"/>
            <a:ext cx="2367447" cy="3009295"/>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05977"/>
            <a:ext cx="8229600" cy="91797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600" b="1" i="0" u="none" strike="noStrike" cap="none">
                <a:solidFill>
                  <a:schemeClr val="dk1"/>
                </a:solidFill>
                <a:latin typeface="Calibri"/>
                <a:ea typeface="Calibri"/>
                <a:cs typeface="Calibri"/>
                <a:sym typeface="Calibri"/>
              </a:rPr>
              <a:t>Courses Frequently Reported Among</a:t>
            </a:r>
            <a:br>
              <a:rPr lang="en-US" sz="3600" b="1" i="0" u="none" strike="noStrike" cap="none">
                <a:solidFill>
                  <a:schemeClr val="dk1"/>
                </a:solidFill>
                <a:latin typeface="Calibri"/>
                <a:ea typeface="Calibri"/>
                <a:cs typeface="Calibri"/>
                <a:sym typeface="Calibri"/>
              </a:rPr>
            </a:br>
            <a:r>
              <a:rPr lang="en-US" sz="3600" b="1" i="0" u="none" strike="noStrike" cap="none">
                <a:solidFill>
                  <a:schemeClr val="dk1"/>
                </a:solidFill>
                <a:latin typeface="Calibri"/>
                <a:ea typeface="Calibri"/>
                <a:cs typeface="Calibri"/>
                <a:sym typeface="Calibri"/>
              </a:rPr>
              <a:t>C-ID, SOC, and TOP Codes </a:t>
            </a:r>
          </a:p>
        </p:txBody>
      </p:sp>
      <p:sp>
        <p:nvSpPr>
          <p:cNvPr id="200" name="Shape 200"/>
          <p:cNvSpPr txBox="1">
            <a:spLocks noGrp="1"/>
          </p:cNvSpPr>
          <p:nvPr>
            <p:ph idx="1"/>
          </p:nvPr>
        </p:nvSpPr>
        <p:spPr>
          <a:xfrm>
            <a:off x="457200" y="1340420"/>
            <a:ext cx="6934200" cy="30479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 Administration of Justice </a:t>
            </a:r>
          </a:p>
          <a:p>
            <a:pPr marL="342900" marR="0" lvl="0" indent="-342900" algn="l" rtl="0">
              <a:spcBef>
                <a:spcPts val="36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 Business and Management</a:t>
            </a:r>
          </a:p>
          <a:p>
            <a:pPr marL="342900" marR="0" lvl="0" indent="-342900" algn="l" rtl="0">
              <a:spcBef>
                <a:spcPts val="36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 Information Technology</a:t>
            </a:r>
          </a:p>
        </p:txBody>
      </p:sp>
      <p:sp>
        <p:nvSpPr>
          <p:cNvPr id="201" name="Shape 201"/>
          <p:cNvSpPr txBox="1">
            <a:spLocks noGrp="1"/>
          </p:cNvSpPr>
          <p:nvPr>
            <p:ph type="sldNum" sz="quarter" idx="12"/>
          </p:nvPr>
        </p:nvSpPr>
        <p:spPr>
          <a:xfrm>
            <a:off x="6553200" y="3575447"/>
            <a:ext cx="2133599" cy="2053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16</a:t>
            </a:fld>
            <a:endParaRPr lang="en-US" sz="1200" b="0" i="0" u="none" strike="noStrike" cap="none">
              <a:solidFill>
                <a:srgbClr val="888888"/>
              </a:solidFill>
              <a:latin typeface="Calibri"/>
              <a:ea typeface="Calibri"/>
              <a:cs typeface="Calibri"/>
              <a:sym typeface="Calibri"/>
            </a:endParaRPr>
          </a:p>
        </p:txBody>
      </p:sp>
      <p:pic>
        <p:nvPicPr>
          <p:cNvPr id="202" name="Shape 202" descr="C:\Users\cwarner\AppData\Local\Microsoft\Windows\Temporary Internet Files\Content.IE5\WWAWSGQW\scales-of-justice-logo[1].jpg"/>
          <p:cNvPicPr preferRelativeResize="0"/>
          <p:nvPr/>
        </p:nvPicPr>
        <p:blipFill rotWithShape="1">
          <a:blip r:embed="rId3">
            <a:alphaModFix/>
          </a:blip>
          <a:srcRect/>
          <a:stretch/>
        </p:blipFill>
        <p:spPr>
          <a:xfrm>
            <a:off x="165621" y="1276350"/>
            <a:ext cx="670916" cy="609599"/>
          </a:xfrm>
          <a:prstGeom prst="rect">
            <a:avLst/>
          </a:prstGeom>
          <a:noFill/>
          <a:ln>
            <a:noFill/>
          </a:ln>
        </p:spPr>
      </p:pic>
      <p:pic>
        <p:nvPicPr>
          <p:cNvPr id="203" name="Shape 203" descr="C:\Users\cwarner\AppData\Local\Microsoft\Windows\Temporary Internet Files\Content.IE5\NBO4J8PA\graphic_showing_a_pen_and_paper_writing_a_report_0515-0909-2722-3528_SMU[1].jpg"/>
          <p:cNvPicPr preferRelativeResize="0"/>
          <p:nvPr/>
        </p:nvPicPr>
        <p:blipFill rotWithShape="1">
          <a:blip r:embed="rId4">
            <a:alphaModFix/>
          </a:blip>
          <a:srcRect/>
          <a:stretch/>
        </p:blipFill>
        <p:spPr>
          <a:xfrm>
            <a:off x="229132" y="2181225"/>
            <a:ext cx="544960" cy="517007"/>
          </a:xfrm>
          <a:prstGeom prst="rect">
            <a:avLst/>
          </a:prstGeom>
          <a:noFill/>
          <a:ln>
            <a:noFill/>
          </a:ln>
        </p:spPr>
      </p:pic>
      <p:pic>
        <p:nvPicPr>
          <p:cNvPr id="204" name="Shape 204" descr="C:\Users\cwarner\AppData\Local\Microsoft\Windows\Temporary Internet Files\Content.IE5\2CA375ZD\15445-illustration-of-a-red-information-button-pv[1].png"/>
          <p:cNvPicPr preferRelativeResize="0"/>
          <p:nvPr/>
        </p:nvPicPr>
        <p:blipFill rotWithShape="1">
          <a:blip r:embed="rId5">
            <a:alphaModFix/>
          </a:blip>
          <a:srcRect/>
          <a:stretch/>
        </p:blipFill>
        <p:spPr>
          <a:xfrm>
            <a:off x="137690" y="3028950"/>
            <a:ext cx="702814" cy="685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grpSp>
        <p:nvGrpSpPr>
          <p:cNvPr id="74" name="Shape 74"/>
          <p:cNvGrpSpPr/>
          <p:nvPr/>
        </p:nvGrpSpPr>
        <p:grpSpPr>
          <a:xfrm>
            <a:off x="1198631" y="2268687"/>
            <a:ext cx="6429767" cy="1419392"/>
            <a:chOff x="2176784" y="1748499"/>
            <a:chExt cx="6503173" cy="1429419"/>
          </a:xfrm>
        </p:grpSpPr>
        <p:sp>
          <p:nvSpPr>
            <p:cNvPr id="75" name="Shape 75"/>
            <p:cNvSpPr/>
            <p:nvPr/>
          </p:nvSpPr>
          <p:spPr>
            <a:xfrm>
              <a:off x="3870753" y="1761199"/>
              <a:ext cx="1402490" cy="1400844"/>
            </a:xfrm>
            <a:prstGeom prst="ellipse">
              <a:avLst/>
            </a:prstGeom>
            <a:solidFill>
              <a:srgbClr val="17365D"/>
            </a:solidFill>
            <a:ln w="9525" cap="flat" cmpd="sng">
              <a:solidFill>
                <a:schemeClr val="dk2"/>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600" b="0" i="0" u="none" strike="noStrike" cap="none">
                <a:solidFill>
                  <a:srgbClr val="FFFFFF"/>
                </a:solidFill>
                <a:latin typeface="Trebuchet MS"/>
                <a:ea typeface="Trebuchet MS"/>
                <a:cs typeface="Trebuchet MS"/>
                <a:sym typeface="Trebuchet MS"/>
              </a:endParaRPr>
            </a:p>
          </p:txBody>
        </p:sp>
        <p:sp>
          <p:nvSpPr>
            <p:cNvPr id="76" name="Shape 76"/>
            <p:cNvSpPr/>
            <p:nvPr/>
          </p:nvSpPr>
          <p:spPr>
            <a:xfrm>
              <a:off x="2176784" y="1777074"/>
              <a:ext cx="1402490" cy="1400844"/>
            </a:xfrm>
            <a:prstGeom prst="ellipse">
              <a:avLst/>
            </a:prstGeom>
            <a:solidFill>
              <a:srgbClr val="7F7F7F"/>
            </a:solidFill>
            <a:ln w="9525" cap="flat" cmpd="sng">
              <a:solidFill>
                <a:srgbClr val="FFC00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600" b="0" i="0" u="none" strike="noStrike" cap="none">
                <a:solidFill>
                  <a:srgbClr val="FFFFFF"/>
                </a:solidFill>
                <a:latin typeface="Trebuchet MS"/>
                <a:ea typeface="Trebuchet MS"/>
                <a:cs typeface="Trebuchet MS"/>
                <a:sym typeface="Trebuchet MS"/>
              </a:endParaRPr>
            </a:p>
          </p:txBody>
        </p:sp>
        <p:sp>
          <p:nvSpPr>
            <p:cNvPr id="77" name="Shape 77"/>
            <p:cNvSpPr txBox="1"/>
            <p:nvPr/>
          </p:nvSpPr>
          <p:spPr>
            <a:xfrm>
              <a:off x="2322298" y="2199118"/>
              <a:ext cx="1111466" cy="48817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a:solidFill>
                    <a:srgbClr val="FFFFFF"/>
                  </a:solidFill>
                  <a:latin typeface="Trebuchet MS"/>
                  <a:ea typeface="Trebuchet MS"/>
                  <a:cs typeface="Trebuchet MS"/>
                  <a:sym typeface="Trebuchet MS"/>
                </a:rPr>
                <a:t>Military</a:t>
              </a:r>
            </a:p>
            <a:p>
              <a:pPr marL="0" marR="0" lvl="0" indent="0" algn="ctr" rtl="0">
                <a:spcBef>
                  <a:spcPts val="0"/>
                </a:spcBef>
                <a:buSzPct val="25000"/>
                <a:buNone/>
              </a:pPr>
              <a:r>
                <a:rPr lang="en-US" sz="1800" b="1" i="0" u="none" strike="noStrike" cap="none">
                  <a:solidFill>
                    <a:srgbClr val="FFFFFF"/>
                  </a:solidFill>
                  <a:latin typeface="Trebuchet MS"/>
                  <a:ea typeface="Trebuchet MS"/>
                  <a:cs typeface="Trebuchet MS"/>
                  <a:sym typeface="Trebuchet MS"/>
                </a:rPr>
                <a:t>Credit</a:t>
              </a:r>
            </a:p>
          </p:txBody>
        </p:sp>
        <p:sp>
          <p:nvSpPr>
            <p:cNvPr id="78" name="Shape 78"/>
            <p:cNvSpPr txBox="1"/>
            <p:nvPr/>
          </p:nvSpPr>
          <p:spPr>
            <a:xfrm>
              <a:off x="4027712" y="2144160"/>
              <a:ext cx="1092198" cy="48817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a:solidFill>
                    <a:srgbClr val="FFFFFF"/>
                  </a:solidFill>
                  <a:latin typeface="Trebuchet MS"/>
                  <a:ea typeface="Trebuchet MS"/>
                  <a:cs typeface="Trebuchet MS"/>
                  <a:sym typeface="Trebuchet MS"/>
                </a:rPr>
                <a:t>Training</a:t>
              </a:r>
            </a:p>
            <a:p>
              <a:pPr marL="0" marR="0" lvl="0" indent="0" algn="ctr" rtl="0">
                <a:spcBef>
                  <a:spcPts val="0"/>
                </a:spcBef>
                <a:buSzPct val="25000"/>
                <a:buNone/>
              </a:pPr>
              <a:r>
                <a:rPr lang="en-US" sz="1800" b="1" i="0" u="none" strike="noStrike" cap="none">
                  <a:solidFill>
                    <a:srgbClr val="FFFFFF"/>
                  </a:solidFill>
                  <a:latin typeface="Trebuchet MS"/>
                  <a:ea typeface="Trebuchet MS"/>
                  <a:cs typeface="Trebuchet MS"/>
                  <a:sym typeface="Trebuchet MS"/>
                </a:rPr>
                <a:t>Credit</a:t>
              </a:r>
            </a:p>
          </p:txBody>
        </p:sp>
        <p:sp>
          <p:nvSpPr>
            <p:cNvPr id="79" name="Shape 79"/>
            <p:cNvSpPr/>
            <p:nvPr/>
          </p:nvSpPr>
          <p:spPr>
            <a:xfrm>
              <a:off x="5620812" y="1769664"/>
              <a:ext cx="1402490" cy="1400844"/>
            </a:xfrm>
            <a:prstGeom prst="ellipse">
              <a:avLst/>
            </a:prstGeom>
            <a:solidFill>
              <a:srgbClr val="C00000"/>
            </a:solidFill>
            <a:ln w="9525" cap="flat" cmpd="sng">
              <a:solidFill>
                <a:schemeClr val="dk2"/>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600" b="0" i="0" u="none" strike="noStrike" cap="none">
                <a:solidFill>
                  <a:srgbClr val="FFFFFF"/>
                </a:solidFill>
                <a:latin typeface="Trebuchet MS"/>
                <a:ea typeface="Trebuchet MS"/>
                <a:cs typeface="Trebuchet MS"/>
                <a:sym typeface="Trebuchet MS"/>
              </a:endParaRPr>
            </a:p>
          </p:txBody>
        </p:sp>
        <p:sp>
          <p:nvSpPr>
            <p:cNvPr id="80" name="Shape 80"/>
            <p:cNvSpPr txBox="1"/>
            <p:nvPr/>
          </p:nvSpPr>
          <p:spPr>
            <a:xfrm>
              <a:off x="5762540" y="2021185"/>
              <a:ext cx="1092300" cy="4881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a:solidFill>
                    <a:srgbClr val="FFFFFF"/>
                  </a:solidFill>
                  <a:latin typeface="Trebuchet MS"/>
                  <a:ea typeface="Trebuchet MS"/>
                  <a:cs typeface="Trebuchet MS"/>
                  <a:sym typeface="Trebuchet MS"/>
                </a:rPr>
                <a:t>Credit by Exam</a:t>
              </a:r>
            </a:p>
          </p:txBody>
        </p:sp>
        <p:sp>
          <p:nvSpPr>
            <p:cNvPr id="81" name="Shape 81"/>
            <p:cNvSpPr/>
            <p:nvPr/>
          </p:nvSpPr>
          <p:spPr>
            <a:xfrm>
              <a:off x="7277467" y="1748499"/>
              <a:ext cx="1402490" cy="1400844"/>
            </a:xfrm>
            <a:prstGeom prst="ellipse">
              <a:avLst/>
            </a:prstGeom>
            <a:solidFill>
              <a:srgbClr val="7AC143"/>
            </a:solidFill>
            <a:ln w="9525" cap="flat" cmpd="sng">
              <a:solidFill>
                <a:schemeClr val="dk2"/>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600" b="0" i="0" u="none" strike="noStrike" cap="none">
                <a:solidFill>
                  <a:srgbClr val="FFFFFF"/>
                </a:solidFill>
                <a:latin typeface="Trebuchet MS"/>
                <a:ea typeface="Trebuchet MS"/>
                <a:cs typeface="Trebuchet MS"/>
                <a:sym typeface="Trebuchet MS"/>
              </a:endParaRPr>
            </a:p>
          </p:txBody>
        </p:sp>
        <p:sp>
          <p:nvSpPr>
            <p:cNvPr id="82" name="Shape 82"/>
            <p:cNvSpPr txBox="1"/>
            <p:nvPr/>
          </p:nvSpPr>
          <p:spPr>
            <a:xfrm>
              <a:off x="7371475" y="2156532"/>
              <a:ext cx="1211046" cy="48817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a:solidFill>
                    <a:srgbClr val="FFFFFF"/>
                  </a:solidFill>
                  <a:latin typeface="Trebuchet MS"/>
                  <a:ea typeface="Trebuchet MS"/>
                  <a:cs typeface="Trebuchet MS"/>
                  <a:sym typeface="Trebuchet MS"/>
                </a:rPr>
                <a:t>Portfolio</a:t>
              </a:r>
            </a:p>
            <a:p>
              <a:pPr marL="0" marR="0" lvl="0" indent="0" algn="ctr" rtl="0">
                <a:spcBef>
                  <a:spcPts val="0"/>
                </a:spcBef>
                <a:buSzPct val="25000"/>
                <a:buNone/>
              </a:pPr>
              <a:r>
                <a:rPr lang="en-US" sz="1800" b="1" i="0" u="none" strike="noStrike" cap="none">
                  <a:solidFill>
                    <a:srgbClr val="FFFFFF"/>
                  </a:solidFill>
                  <a:latin typeface="Trebuchet MS"/>
                  <a:ea typeface="Trebuchet MS"/>
                  <a:cs typeface="Trebuchet MS"/>
                  <a:sym typeface="Trebuchet MS"/>
                </a:rPr>
                <a:t>Credit</a:t>
              </a:r>
            </a:p>
          </p:txBody>
        </p:sp>
      </p:grpSp>
      <p:grpSp>
        <p:nvGrpSpPr>
          <p:cNvPr id="83" name="Shape 83"/>
          <p:cNvGrpSpPr/>
          <p:nvPr/>
        </p:nvGrpSpPr>
        <p:grpSpPr>
          <a:xfrm>
            <a:off x="3320" y="0"/>
            <a:ext cx="9144000" cy="798732"/>
            <a:chOff x="3320" y="0"/>
            <a:chExt cx="9144000" cy="798731"/>
          </a:xfrm>
        </p:grpSpPr>
        <p:grpSp>
          <p:nvGrpSpPr>
            <p:cNvPr id="84" name="Shape 84"/>
            <p:cNvGrpSpPr/>
            <p:nvPr/>
          </p:nvGrpSpPr>
          <p:grpSpPr>
            <a:xfrm>
              <a:off x="3320" y="0"/>
              <a:ext cx="9144000" cy="798731"/>
              <a:chOff x="3320" y="0"/>
              <a:chExt cx="9144000" cy="798731"/>
            </a:xfrm>
          </p:grpSpPr>
          <p:sp>
            <p:nvSpPr>
              <p:cNvPr id="85" name="Shape 85"/>
              <p:cNvSpPr/>
              <p:nvPr/>
            </p:nvSpPr>
            <p:spPr>
              <a:xfrm>
                <a:off x="3320" y="0"/>
                <a:ext cx="9144000" cy="798731"/>
              </a:xfrm>
              <a:prstGeom prst="rect">
                <a:avLst/>
              </a:prstGeom>
              <a:solidFill>
                <a:schemeClr val="dk2"/>
              </a:solidFill>
              <a:ln>
                <a:noFill/>
              </a:ln>
            </p:spPr>
            <p:txBody>
              <a:bodyPr lIns="91425" tIns="45700" rIns="91425" bIns="45700" anchor="t" anchorCtr="0">
                <a:noAutofit/>
              </a:bodyPr>
              <a:lstStyle/>
              <a:p>
                <a:pPr marL="0" marR="0" lvl="0" indent="0" algn="l" rtl="0">
                  <a:spcBef>
                    <a:spcPts val="0"/>
                  </a:spcBef>
                  <a:spcAft>
                    <a:spcPts val="0"/>
                  </a:spcAft>
                  <a:buClr>
                    <a:srgbClr val="D4A67C"/>
                  </a:buClr>
                  <a:buFont typeface="Calibri"/>
                  <a:buNone/>
                </a:pPr>
                <a:endParaRPr sz="2400" b="0" i="0" u="none" strike="noStrike" cap="none">
                  <a:solidFill>
                    <a:srgbClr val="7F7F7F"/>
                  </a:solidFill>
                  <a:latin typeface="Arimo"/>
                  <a:ea typeface="Arimo"/>
                  <a:cs typeface="Arimo"/>
                  <a:sym typeface="Arimo"/>
                </a:endParaRPr>
              </a:p>
            </p:txBody>
          </p:sp>
          <p:sp>
            <p:nvSpPr>
              <p:cNvPr id="86" name="Shape 86"/>
              <p:cNvSpPr txBox="1"/>
              <p:nvPr/>
            </p:nvSpPr>
            <p:spPr>
              <a:xfrm>
                <a:off x="792502" y="98446"/>
                <a:ext cx="7565636" cy="646331"/>
              </a:xfrm>
              <a:prstGeom prst="rect">
                <a:avLst/>
              </a:prstGeom>
              <a:noFill/>
              <a:ln>
                <a:noFill/>
              </a:ln>
            </p:spPr>
            <p:txBody>
              <a:bodyPr lIns="91425" tIns="45700" rIns="91425" bIns="45700" anchor="t" anchorCtr="0">
                <a:noAutofit/>
              </a:bodyPr>
              <a:lstStyle/>
              <a:p>
                <a:pPr marL="0" marR="0" lvl="0" indent="0" algn="ctr" rtl="0">
                  <a:spcBef>
                    <a:spcPts val="0"/>
                  </a:spcBef>
                  <a:buClr>
                    <a:srgbClr val="FFFFFF"/>
                  </a:buClr>
                  <a:buSzPct val="25000"/>
                  <a:buFont typeface="Trebuchet MS"/>
                  <a:buNone/>
                </a:pPr>
                <a:r>
                  <a:rPr lang="en-US" sz="3600" b="1">
                    <a:solidFill>
                      <a:srgbClr val="FFFFFF"/>
                    </a:solidFill>
                    <a:latin typeface="Trebuchet MS"/>
                    <a:ea typeface="Trebuchet MS"/>
                    <a:cs typeface="Trebuchet MS"/>
                    <a:sym typeface="Trebuchet MS"/>
                  </a:rPr>
                  <a:t>Methods to Assess Prior Learning</a:t>
                </a:r>
              </a:p>
            </p:txBody>
          </p:sp>
        </p:grpSp>
        <p:cxnSp>
          <p:nvCxnSpPr>
            <p:cNvPr id="87" name="Shape 87"/>
            <p:cNvCxnSpPr/>
            <p:nvPr/>
          </p:nvCxnSpPr>
          <p:spPr>
            <a:xfrm>
              <a:off x="3320" y="798731"/>
              <a:ext cx="9140678" cy="0"/>
            </a:xfrm>
            <a:prstGeom prst="straightConnector1">
              <a:avLst/>
            </a:prstGeom>
            <a:noFill/>
            <a:ln w="38100"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cxnSp>
      </p:grpSp>
      <p:sp>
        <p:nvSpPr>
          <p:cNvPr id="88" name="Shape 88"/>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i="0" u="none" strike="noStrike" cap="none">
                <a:solidFill>
                  <a:srgbClr val="C00000"/>
                </a:solidFill>
                <a:latin typeface="Trebuchet MS"/>
                <a:ea typeface="Trebuchet MS"/>
                <a:cs typeface="Trebuchet MS"/>
                <a:sym typeface="Trebuchet MS"/>
              </a:rPr>
              <a:t>17</a:t>
            </a:fld>
            <a:endParaRPr lang="en-US" sz="1400" b="1" i="0" u="none" strike="noStrike" cap="none">
              <a:solidFill>
                <a:srgbClr val="C00000"/>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8" y="203204"/>
            <a:ext cx="8309429" cy="64633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Trends &amp; Effective Practices</a:t>
            </a:r>
          </a:p>
        </p:txBody>
      </p:sp>
      <p:sp>
        <p:nvSpPr>
          <p:cNvPr id="130" name="Shape 130"/>
          <p:cNvSpPr txBox="1">
            <a:spLocks noGrp="1"/>
          </p:cNvSpPr>
          <p:nvPr>
            <p:ph idx="1"/>
          </p:nvPr>
        </p:nvSpPr>
        <p:spPr>
          <a:xfrm>
            <a:off x="276226" y="1343024"/>
            <a:ext cx="5419543" cy="273285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a:p>
            <a:pPr marL="0" marR="0" lvl="0" indent="0" algn="ctr" rtl="0">
              <a:spcBef>
                <a:spcPts val="56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Crosswalks</a:t>
            </a:r>
          </a:p>
          <a:p>
            <a:pPr marL="0" marR="0" lvl="0" indent="0" algn="l" rtl="0">
              <a:spcBef>
                <a:spcPts val="56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spcBef>
                <a:spcPts val="56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spcBef>
                <a:spcPts val="560"/>
              </a:spcBef>
              <a:buClr>
                <a:schemeClr val="dk1"/>
              </a:buClr>
              <a:buSzPct val="25000"/>
              <a:buFont typeface="Arial"/>
              <a:buNone/>
            </a:pPr>
            <a:r>
              <a:rPr lang="en-US" sz="2800" b="0" i="0" u="none" strike="noStrike" cap="none">
                <a:solidFill>
                  <a:schemeClr val="dk1"/>
                </a:solidFill>
                <a:latin typeface="Calibri"/>
                <a:ea typeface="Calibri"/>
                <a:cs typeface="Calibri"/>
                <a:sym typeface="Calibri"/>
              </a:rPr>
              <a:t>Bridge/</a:t>
            </a:r>
            <a:r>
              <a:rPr lang="en-US" sz="2800"/>
              <a:t>Gap</a:t>
            </a:r>
            <a:r>
              <a:rPr lang="en-US" sz="2800" b="0" i="0" u="none" strike="noStrike" cap="none">
                <a:solidFill>
                  <a:schemeClr val="dk1"/>
                </a:solidFill>
                <a:latin typeface="Calibri"/>
                <a:ea typeface="Calibri"/>
                <a:cs typeface="Calibri"/>
                <a:sym typeface="Calibri"/>
              </a:rPr>
              <a:t> </a:t>
            </a:r>
            <a:r>
              <a:rPr lang="en-US" sz="2800"/>
              <a:t>Courses or Programs</a:t>
            </a:r>
          </a:p>
        </p:txBody>
      </p:sp>
      <p:sp>
        <p:nvSpPr>
          <p:cNvPr id="131" name="Shape 131"/>
          <p:cNvSpPr txBox="1">
            <a:spLocks noGrp="1"/>
          </p:cNvSpPr>
          <p:nvPr>
            <p:ph type="sldNum" sz="quarter" idx="12"/>
          </p:nvPr>
        </p:nvSpPr>
        <p:spPr>
          <a:xfrm>
            <a:off x="8766636" y="4869656"/>
            <a:ext cx="356152"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7F7F7F"/>
                </a:solidFill>
                <a:latin typeface="Trebuchet MS"/>
                <a:ea typeface="Trebuchet MS"/>
                <a:cs typeface="Trebuchet MS"/>
                <a:sym typeface="Trebuchet MS"/>
              </a:rPr>
              <a:t>18</a:t>
            </a:fld>
            <a:endParaRPr lang="en-US" sz="1200" b="0" i="0" u="none" strike="noStrike" cap="none">
              <a:solidFill>
                <a:srgbClr val="7F7F7F"/>
              </a:solidFill>
              <a:latin typeface="Trebuchet MS"/>
              <a:ea typeface="Trebuchet MS"/>
              <a:cs typeface="Trebuchet MS"/>
              <a:sym typeface="Trebuchet MS"/>
            </a:endParaRPr>
          </a:p>
        </p:txBody>
      </p:sp>
      <p:pic>
        <p:nvPicPr>
          <p:cNvPr id="132" name="Shape 132"/>
          <p:cNvPicPr preferRelativeResize="0"/>
          <p:nvPr/>
        </p:nvPicPr>
        <p:blipFill rotWithShape="1">
          <a:blip r:embed="rId3">
            <a:alphaModFix/>
          </a:blip>
          <a:srcRect/>
          <a:stretch/>
        </p:blipFill>
        <p:spPr>
          <a:xfrm>
            <a:off x="4412778" y="1026852"/>
            <a:ext cx="1988022" cy="1994667"/>
          </a:xfrm>
          <a:prstGeom prst="rect">
            <a:avLst/>
          </a:prstGeom>
          <a:noFill/>
          <a:ln>
            <a:noFill/>
          </a:ln>
        </p:spPr>
      </p:pic>
      <p:pic>
        <p:nvPicPr>
          <p:cNvPr id="133" name="Shape 133"/>
          <p:cNvPicPr preferRelativeResize="0"/>
          <p:nvPr/>
        </p:nvPicPr>
        <p:blipFill rotWithShape="1">
          <a:blip r:embed="rId4">
            <a:alphaModFix/>
          </a:blip>
          <a:srcRect/>
          <a:stretch/>
        </p:blipFill>
        <p:spPr>
          <a:xfrm>
            <a:off x="5695771" y="2928644"/>
            <a:ext cx="1463411" cy="146341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505" y="526143"/>
            <a:ext cx="1691302" cy="1694010"/>
          </a:xfrm>
          <a:prstGeom prst="rect">
            <a:avLst/>
          </a:prstGeom>
        </p:spPr>
      </p:pic>
      <p:sp>
        <p:nvSpPr>
          <p:cNvPr id="2" name="Title 1"/>
          <p:cNvSpPr>
            <a:spLocks noGrp="1"/>
          </p:cNvSpPr>
          <p:nvPr>
            <p:ph type="title"/>
          </p:nvPr>
        </p:nvSpPr>
        <p:spPr/>
        <p:txBody>
          <a:bodyPr/>
          <a:lstStyle/>
          <a:p>
            <a:r>
              <a:rPr lang="en-US" dirty="0" smtClean="0"/>
              <a:t>What is a crosswalk?</a:t>
            </a:r>
            <a:endParaRPr lang="en-US" dirty="0"/>
          </a:p>
        </p:txBody>
      </p:sp>
      <p:sp>
        <p:nvSpPr>
          <p:cNvPr id="3" name="Content Placeholder 2"/>
          <p:cNvSpPr>
            <a:spLocks noGrp="1"/>
          </p:cNvSpPr>
          <p:nvPr>
            <p:ph idx="1"/>
          </p:nvPr>
        </p:nvSpPr>
        <p:spPr>
          <a:xfrm>
            <a:off x="457200" y="995310"/>
            <a:ext cx="8229600" cy="3394472"/>
          </a:xfrm>
        </p:spPr>
        <p:txBody>
          <a:bodyPr>
            <a:normAutofit lnSpcReduction="10000"/>
          </a:bodyPr>
          <a:lstStyle/>
          <a:p>
            <a:endParaRPr lang="en-US" sz="2400" dirty="0"/>
          </a:p>
          <a:p>
            <a:pPr marL="203200" indent="0">
              <a:buNone/>
            </a:pPr>
            <a:r>
              <a:rPr lang="en-US" sz="2400" dirty="0" smtClean="0"/>
              <a:t>What might this look like for CCCs if developed</a:t>
            </a:r>
          </a:p>
          <a:p>
            <a:pPr marL="203200" indent="0">
              <a:buNone/>
            </a:pPr>
            <a:r>
              <a:rPr lang="en-US" sz="2400" dirty="0" smtClean="0"/>
              <a:t>with faculty leadership?</a:t>
            </a:r>
            <a:endParaRPr lang="en-US" sz="2400" dirty="0"/>
          </a:p>
          <a:p>
            <a:r>
              <a:rPr lang="en-US" sz="2400" dirty="0"/>
              <a:t>Side-by-side comparison of learning outcomes based on</a:t>
            </a:r>
          </a:p>
          <a:p>
            <a:pPr lvl="1"/>
            <a:r>
              <a:rPr lang="en-US" sz="2100" dirty="0"/>
              <a:t>Prior learning or </a:t>
            </a:r>
            <a:r>
              <a:rPr lang="en-US" sz="2100" dirty="0" smtClean="0"/>
              <a:t>documented training </a:t>
            </a:r>
            <a:r>
              <a:rPr lang="en-US" sz="2100" dirty="0"/>
              <a:t>(knowledge, skills, and abilities)</a:t>
            </a:r>
          </a:p>
          <a:p>
            <a:pPr lvl="1"/>
            <a:r>
              <a:rPr lang="en-US" sz="2100" dirty="0"/>
              <a:t>A particular college program or course</a:t>
            </a:r>
          </a:p>
          <a:p>
            <a:r>
              <a:rPr lang="en-US" sz="2400" dirty="0"/>
              <a:t>Guides the </a:t>
            </a:r>
            <a:r>
              <a:rPr lang="en-US" sz="2400" dirty="0" smtClean="0"/>
              <a:t>department/institution </a:t>
            </a:r>
            <a:r>
              <a:rPr lang="en-US" sz="2400" dirty="0"/>
              <a:t>as to what credit should be granted and what learning still needs to take place</a:t>
            </a:r>
          </a:p>
        </p:txBody>
      </p:sp>
    </p:spTree>
    <p:extLst>
      <p:ext uri="{BB962C8B-B14F-4D97-AF65-F5344CB8AC3E}">
        <p14:creationId xmlns:p14="http://schemas.microsoft.com/office/powerpoint/2010/main" val="203924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dirty="0" smtClean="0">
                <a:solidFill>
                  <a:schemeClr val="dk1"/>
                </a:solidFill>
                <a:latin typeface="Calibri"/>
                <a:ea typeface="Calibri"/>
                <a:cs typeface="Calibri"/>
                <a:sym typeface="Calibri"/>
              </a:rPr>
              <a:t>Credit for Prior Learning (CPL)</a:t>
            </a:r>
            <a:br>
              <a:rPr lang="en-US" sz="4400" b="0" i="0" u="none" strike="noStrike" cap="none" dirty="0" smtClean="0">
                <a:solidFill>
                  <a:schemeClr val="dk1"/>
                </a:solidFill>
                <a:latin typeface="Calibri"/>
                <a:ea typeface="Calibri"/>
                <a:cs typeface="Calibri"/>
                <a:sym typeface="Calibri"/>
              </a:rPr>
            </a:br>
            <a:r>
              <a:rPr lang="en-US" sz="4400" b="0" i="0" u="none" strike="noStrike" cap="none" dirty="0" smtClean="0">
                <a:solidFill>
                  <a:schemeClr val="dk1"/>
                </a:solidFill>
                <a:latin typeface="Calibri"/>
                <a:ea typeface="Calibri"/>
                <a:cs typeface="Calibri"/>
                <a:sym typeface="Calibri"/>
              </a:rPr>
              <a:t>Convergence </a:t>
            </a:r>
            <a:r>
              <a:rPr lang="en-US" sz="4400" b="0" i="0" u="none" strike="noStrike" cap="none" dirty="0">
                <a:solidFill>
                  <a:schemeClr val="dk1"/>
                </a:solidFill>
                <a:latin typeface="Calibri"/>
                <a:ea typeface="Calibri"/>
                <a:cs typeface="Calibri"/>
                <a:sym typeface="Calibri"/>
              </a:rPr>
              <a:t>in California</a:t>
            </a:r>
          </a:p>
        </p:txBody>
      </p:sp>
      <p:sp>
        <p:nvSpPr>
          <p:cNvPr id="139" name="Shape 139"/>
          <p:cNvSpPr txBox="1">
            <a:spLocks noGrp="1"/>
          </p:cNvSpPr>
          <p:nvPr>
            <p:ph idx="1"/>
          </p:nvPr>
        </p:nvSpPr>
        <p:spPr>
          <a:xfrm>
            <a:off x="457200" y="1431759"/>
            <a:ext cx="8229600" cy="3394500"/>
          </a:xfrm>
          <a:prstGeom prst="rect">
            <a:avLst/>
          </a:prstGeom>
          <a:noFill/>
          <a:ln>
            <a:noFill/>
          </a:ln>
        </p:spPr>
        <p:txBody>
          <a:bodyPr lIns="91425" tIns="45700" rIns="91425" bIns="45700" anchor="t" anchorCtr="0">
            <a:noAutofit/>
          </a:bodyPr>
          <a:lstStyle/>
          <a:p>
            <a:pPr marL="342900" marR="0" lvl="0" indent="-292100" algn="l" rtl="0">
              <a:lnSpc>
                <a:spcPct val="9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Various CCC projects looking for ways to uncover CPL opportunities for students</a:t>
            </a:r>
          </a:p>
          <a:p>
            <a:pPr marL="742950" marR="0" lvl="1" indent="-260350" algn="l" rtl="0">
              <a:lnSpc>
                <a:spcPct val="90000"/>
              </a:lnSpc>
              <a:spcBef>
                <a:spcPts val="56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Veterans and military students (AB 2462</a:t>
            </a:r>
            <a:r>
              <a:rPr lang="en-US" sz="2400" b="0" i="0" u="none" strike="noStrike" cap="none" dirty="0" smtClean="0">
                <a:solidFill>
                  <a:schemeClr val="dk1"/>
                </a:solidFill>
                <a:latin typeface="Calibri"/>
                <a:ea typeface="Calibri"/>
                <a:cs typeface="Calibri"/>
                <a:sym typeface="Calibri"/>
              </a:rPr>
              <a:t>)</a:t>
            </a:r>
          </a:p>
          <a:p>
            <a:pPr marL="742950" marR="0" lvl="1" indent="-260350" algn="l" rtl="0">
              <a:lnSpc>
                <a:spcPct val="90000"/>
              </a:lnSpc>
              <a:spcBef>
                <a:spcPts val="560"/>
              </a:spcBef>
              <a:spcAft>
                <a:spcPts val="0"/>
              </a:spcAft>
              <a:buClr>
                <a:schemeClr val="dk1"/>
              </a:buClr>
              <a:buSzPct val="100000"/>
              <a:buFont typeface="Arial"/>
              <a:buChar char="–"/>
            </a:pPr>
            <a:r>
              <a:rPr lang="en-US" sz="2400" dirty="0" smtClean="0"/>
              <a:t>Bachelor’s Degree Pilot </a:t>
            </a:r>
            <a:endParaRPr lang="en-US" sz="2400" b="0" i="0" u="none" strike="noStrike" cap="none" dirty="0">
              <a:solidFill>
                <a:schemeClr val="dk1"/>
              </a:solidFill>
              <a:latin typeface="Calibri"/>
              <a:ea typeface="Calibri"/>
              <a:cs typeface="Calibri"/>
              <a:sym typeface="Calibri"/>
            </a:endParaRPr>
          </a:p>
          <a:p>
            <a:pPr marL="742950" marR="0" lvl="1" indent="-260350" algn="l" rtl="0">
              <a:lnSpc>
                <a:spcPct val="90000"/>
              </a:lnSpc>
              <a:spcBef>
                <a:spcPts val="560"/>
              </a:spcBef>
              <a:spcAft>
                <a:spcPts val="0"/>
              </a:spcAft>
              <a:buClr>
                <a:schemeClr val="dk1"/>
              </a:buClr>
              <a:buSzPct val="100000"/>
              <a:buFont typeface="Arial"/>
              <a:buChar char="–"/>
            </a:pPr>
            <a:r>
              <a:rPr lang="en-US" sz="2400" dirty="0"/>
              <a:t>Nursing and military students (SB 466)</a:t>
            </a:r>
          </a:p>
          <a:p>
            <a:pPr marL="742950" marR="0" lvl="1" indent="-260350" algn="l" rtl="0">
              <a:lnSpc>
                <a:spcPct val="90000"/>
              </a:lnSpc>
              <a:spcBef>
                <a:spcPts val="56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Workforce and Career/Technical </a:t>
            </a:r>
            <a:r>
              <a:rPr lang="en-US" sz="2400" b="0" i="0" u="none" strike="noStrike" cap="none" dirty="0" smtClean="0">
                <a:solidFill>
                  <a:schemeClr val="dk1"/>
                </a:solidFill>
                <a:latin typeface="Calibri"/>
                <a:ea typeface="Calibri"/>
                <a:cs typeface="Calibri"/>
                <a:sym typeface="Calibri"/>
              </a:rPr>
              <a:t/>
            </a:r>
            <a:br>
              <a:rPr lang="en-US" sz="2400" b="0" i="0" u="none" strike="noStrike" cap="none" dirty="0" smtClean="0">
                <a:solidFill>
                  <a:schemeClr val="dk1"/>
                </a:solidFill>
                <a:latin typeface="Calibri"/>
                <a:ea typeface="Calibri"/>
                <a:cs typeface="Calibri"/>
                <a:sym typeface="Calibri"/>
              </a:rPr>
            </a:br>
            <a:r>
              <a:rPr lang="en-US" sz="2400" b="0" i="0" u="none" strike="noStrike" cap="none" dirty="0" smtClean="0">
                <a:solidFill>
                  <a:schemeClr val="dk1"/>
                </a:solidFill>
                <a:latin typeface="Calibri"/>
                <a:ea typeface="Calibri"/>
                <a:cs typeface="Calibri"/>
                <a:sym typeface="Calibri"/>
              </a:rPr>
              <a:t>(</a:t>
            </a:r>
            <a:r>
              <a:rPr lang="en-US" sz="2400" b="0" i="0" u="none" strike="noStrike" cap="none" dirty="0">
                <a:solidFill>
                  <a:schemeClr val="dk1"/>
                </a:solidFill>
                <a:latin typeface="Calibri"/>
                <a:ea typeface="Calibri"/>
                <a:cs typeface="Calibri"/>
                <a:sym typeface="Calibri"/>
              </a:rPr>
              <a:t>Doing What Matters for Jobs and the Economy)</a:t>
            </a:r>
          </a:p>
          <a:p>
            <a:pPr marL="742950" marR="0" lvl="1" indent="-260350" algn="l" rtl="0">
              <a:lnSpc>
                <a:spcPct val="90000"/>
              </a:lnSpc>
              <a:spcBef>
                <a:spcPts val="560"/>
              </a:spcBef>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Online process to connect students with CPL opportunities (Online Education Initiative)</a:t>
            </a:r>
          </a:p>
        </p:txBody>
      </p:sp>
      <p:sp>
        <p:nvSpPr>
          <p:cNvPr id="140" name="Shape 140"/>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2</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234"/>
            <a:ext cx="7886700" cy="994172"/>
          </a:xfrm>
        </p:spPr>
        <p:txBody>
          <a:bodyPr>
            <a:noAutofit/>
          </a:bodyPr>
          <a:lstStyle/>
          <a:p>
            <a:r>
              <a:rPr lang="en-US" sz="2800" dirty="0" smtClean="0"/>
              <a:t>Example: IVY TECH COMMUNITY COLLEGE</a:t>
            </a:r>
            <a:endParaRPr lang="en-US" sz="2800" dirty="0"/>
          </a:p>
        </p:txBody>
      </p:sp>
      <p:sp>
        <p:nvSpPr>
          <p:cNvPr id="3" name="Content Placeholder 2"/>
          <p:cNvSpPr>
            <a:spLocks noGrp="1"/>
          </p:cNvSpPr>
          <p:nvPr>
            <p:ph idx="1"/>
          </p:nvPr>
        </p:nvSpPr>
        <p:spPr>
          <a:xfrm>
            <a:off x="439057" y="1005901"/>
            <a:ext cx="7886700" cy="3567928"/>
          </a:xfrm>
        </p:spPr>
        <p:txBody>
          <a:bodyPr>
            <a:normAutofit lnSpcReduction="10000"/>
          </a:bodyPr>
          <a:lstStyle/>
          <a:p>
            <a:pPr lvl="0"/>
            <a:r>
              <a:rPr lang="en-US" sz="2400" dirty="0" smtClean="0"/>
              <a:t>CPL </a:t>
            </a:r>
            <a:r>
              <a:rPr lang="en-US" sz="2400" dirty="0"/>
              <a:t>offerings include:</a:t>
            </a:r>
          </a:p>
          <a:p>
            <a:pPr lvl="1"/>
            <a:r>
              <a:rPr lang="en-US" sz="2100" dirty="0"/>
              <a:t>AP and IB</a:t>
            </a:r>
          </a:p>
          <a:p>
            <a:pPr lvl="1"/>
            <a:r>
              <a:rPr lang="en-US" sz="2100" dirty="0"/>
              <a:t>CLEP</a:t>
            </a:r>
          </a:p>
          <a:p>
            <a:pPr lvl="1"/>
            <a:r>
              <a:rPr lang="en-US" sz="2100" dirty="0"/>
              <a:t>DSST/DANTES</a:t>
            </a:r>
          </a:p>
          <a:p>
            <a:pPr lvl="1"/>
            <a:r>
              <a:rPr lang="en-US" sz="2100" dirty="0"/>
              <a:t>Credit for industry certifications (through a crosswalk)</a:t>
            </a:r>
          </a:p>
          <a:p>
            <a:pPr lvl="1"/>
            <a:r>
              <a:rPr lang="en-US" sz="2100" dirty="0"/>
              <a:t>Non-military training (using ACE recommendations)</a:t>
            </a:r>
          </a:p>
          <a:p>
            <a:pPr lvl="1"/>
            <a:r>
              <a:rPr lang="en-US" sz="2100" dirty="0" err="1"/>
              <a:t>UExcel</a:t>
            </a:r>
            <a:r>
              <a:rPr lang="en-US" sz="2100" dirty="0"/>
              <a:t> Exams</a:t>
            </a:r>
          </a:p>
          <a:p>
            <a:pPr lvl="1"/>
            <a:r>
              <a:rPr lang="en-US" sz="2100" dirty="0"/>
              <a:t>Portfolios</a:t>
            </a:r>
          </a:p>
          <a:p>
            <a:pPr lvl="1"/>
            <a:r>
              <a:rPr lang="en-US" sz="2100" dirty="0"/>
              <a:t>Military Credit (though a crosswalk using ACE recommendations)</a:t>
            </a:r>
          </a:p>
        </p:txBody>
      </p:sp>
      <p:pic>
        <p:nvPicPr>
          <p:cNvPr id="2050" name="Picture 2" descr="http://wwwcc.ivytech.edu/southwest/marketing/IVY_HZ_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0371" y="1442451"/>
            <a:ext cx="3184979" cy="918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823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5294"/>
            <a:ext cx="7886700" cy="994172"/>
          </a:xfrm>
        </p:spPr>
        <p:txBody>
          <a:bodyPr>
            <a:normAutofit fontScale="90000"/>
          </a:bodyPr>
          <a:lstStyle/>
          <a:p>
            <a:r>
              <a:rPr lang="en-US" dirty="0" smtClean="0"/>
              <a:t>IVY TECH COMMUNITY COLLEGE</a:t>
            </a:r>
            <a:endParaRPr lang="en-US" dirty="0"/>
          </a:p>
        </p:txBody>
      </p:sp>
      <p:sp>
        <p:nvSpPr>
          <p:cNvPr id="3" name="Content Placeholder 2"/>
          <p:cNvSpPr>
            <a:spLocks noGrp="1"/>
          </p:cNvSpPr>
          <p:nvPr>
            <p:ph idx="1"/>
          </p:nvPr>
        </p:nvSpPr>
        <p:spPr>
          <a:xfrm>
            <a:off x="628650" y="1199051"/>
            <a:ext cx="7886700" cy="3567928"/>
          </a:xfrm>
        </p:spPr>
        <p:txBody>
          <a:bodyPr>
            <a:normAutofit lnSpcReduction="10000"/>
          </a:bodyPr>
          <a:lstStyle/>
          <a:p>
            <a:pPr lvl="0"/>
            <a:r>
              <a:rPr lang="en-US" sz="2400" dirty="0"/>
              <a:t>Crosswalk Procedure</a:t>
            </a:r>
          </a:p>
          <a:p>
            <a:pPr lvl="1"/>
            <a:r>
              <a:rPr lang="en-US" sz="2100" dirty="0"/>
              <a:t>Reviews of ACE recommendations conducted by curriculum committees</a:t>
            </a:r>
          </a:p>
          <a:p>
            <a:pPr lvl="1"/>
            <a:r>
              <a:rPr lang="en-US" sz="2100" i="1" u="sng" dirty="0"/>
              <a:t>Ivy Tech focuses specifically on trainings represented on </a:t>
            </a:r>
            <a:r>
              <a:rPr lang="en-US" sz="2100" i="1" u="sng" dirty="0" smtClean="0"/>
              <a:t>JSTs</a:t>
            </a:r>
            <a:endParaRPr lang="en-US" sz="2100" i="1" u="sng" dirty="0"/>
          </a:p>
          <a:p>
            <a:pPr lvl="1"/>
            <a:r>
              <a:rPr lang="en-US" sz="2100" dirty="0"/>
              <a:t>Overseen by Vice Chancellor for Academic Affairs</a:t>
            </a:r>
          </a:p>
          <a:p>
            <a:pPr lvl="1"/>
            <a:r>
              <a:rPr lang="en-US" sz="2100" dirty="0"/>
              <a:t>Students must submit </a:t>
            </a:r>
            <a:r>
              <a:rPr lang="en-US" sz="2100" dirty="0" smtClean="0"/>
              <a:t>Joint Service Transcripts (JST) </a:t>
            </a:r>
            <a:r>
              <a:rPr lang="en-US" sz="2100" dirty="0"/>
              <a:t>for credit</a:t>
            </a:r>
          </a:p>
          <a:p>
            <a:pPr lvl="1"/>
            <a:r>
              <a:rPr lang="en-US" sz="2100" dirty="0"/>
              <a:t>Students may receive credit for major requirements or degree program electives</a:t>
            </a:r>
          </a:p>
          <a:p>
            <a:endParaRPr lang="en-US" dirty="0"/>
          </a:p>
        </p:txBody>
      </p:sp>
    </p:spTree>
    <p:extLst>
      <p:ext uri="{BB962C8B-B14F-4D97-AF65-F5344CB8AC3E}">
        <p14:creationId xmlns:p14="http://schemas.microsoft.com/office/powerpoint/2010/main" val="1201225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902" y="1"/>
            <a:ext cx="9144000" cy="994172"/>
          </a:xfrm>
        </p:spPr>
        <p:txBody>
          <a:bodyPr>
            <a:normAutofit/>
          </a:bodyPr>
          <a:lstStyle/>
          <a:p>
            <a:r>
              <a:rPr lang="en-US" sz="3100" dirty="0" err="1"/>
              <a:t>Crosswalking</a:t>
            </a:r>
            <a:r>
              <a:rPr lang="en-US" sz="3100" dirty="0"/>
              <a:t> SLOs – a preliminary sample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5922621"/>
              </p:ext>
            </p:extLst>
          </p:nvPr>
        </p:nvGraphicFramePr>
        <p:xfrm>
          <a:off x="285750" y="838196"/>
          <a:ext cx="8629650" cy="4076702"/>
        </p:xfrm>
        <a:graphic>
          <a:graphicData uri="http://schemas.openxmlformats.org/drawingml/2006/table">
            <a:tbl>
              <a:tblPr firstRow="1" bandRow="1">
                <a:tableStyleId>{5C22544A-7EE6-4342-B048-85BDC9FD1C3A}</a:tableStyleId>
              </a:tblPr>
              <a:tblGrid>
                <a:gridCol w="2297245"/>
                <a:gridCol w="6332405"/>
              </a:tblGrid>
              <a:tr h="604415">
                <a:tc>
                  <a:txBody>
                    <a:bodyPr/>
                    <a:lstStyle/>
                    <a:p>
                      <a:pPr algn="l" fontAlgn="b"/>
                      <a:r>
                        <a:rPr lang="en-US" sz="1100" b="1" i="0" u="none" strike="noStrike" dirty="0">
                          <a:solidFill>
                            <a:srgbClr val="000000"/>
                          </a:solidFill>
                          <a:effectLst/>
                          <a:latin typeface="Calibri" panose="020F0502020204030204" pitchFamily="34" charset="0"/>
                        </a:rPr>
                        <a:t>AJ - 140 - Criminal Investigation - Summarized Learning </a:t>
                      </a:r>
                      <a:r>
                        <a:rPr lang="en-US" sz="1100" b="1" i="0" u="none" strike="noStrike" dirty="0" smtClean="0">
                          <a:solidFill>
                            <a:srgbClr val="000000"/>
                          </a:solidFill>
                          <a:effectLst/>
                          <a:latin typeface="Calibri" panose="020F0502020204030204" pitchFamily="34" charset="0"/>
                        </a:rPr>
                        <a:t>Outcomes (3 credits</a:t>
                      </a:r>
                      <a:r>
                        <a:rPr lang="en-US" sz="1100" b="1" i="0" u="none" strike="noStrike" baseline="0" dirty="0" smtClean="0">
                          <a:solidFill>
                            <a:srgbClr val="000000"/>
                          </a:solidFill>
                          <a:effectLst/>
                          <a:latin typeface="Calibri" panose="020F0502020204030204" pitchFamily="34" charset="0"/>
                        </a:rPr>
                        <a:t>)</a:t>
                      </a:r>
                      <a:endParaRPr lang="en-US" sz="1100" b="1"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1100" b="1" i="0" u="none" strike="noStrike" dirty="0">
                          <a:solidFill>
                            <a:srgbClr val="000000"/>
                          </a:solidFill>
                          <a:effectLst/>
                          <a:latin typeface="Calibri" panose="020F0502020204030204" pitchFamily="34" charset="0"/>
                        </a:rPr>
                        <a:t>ACE - Military Police Investigations - 830-ASIV5</a:t>
                      </a:r>
                    </a:p>
                  </a:txBody>
                  <a:tcPr marL="7144" marR="7144" marT="7144" marB="0" anchor="b"/>
                </a:tc>
              </a:tr>
              <a:tr h="405898">
                <a:tc>
                  <a:txBody>
                    <a:bodyPr/>
                    <a:lstStyle/>
                    <a:p>
                      <a:pPr algn="l" fontAlgn="b"/>
                      <a:r>
                        <a:rPr lang="en-US" sz="1100" b="0" i="0" u="none" strike="noStrike">
                          <a:solidFill>
                            <a:srgbClr val="000000"/>
                          </a:solidFill>
                          <a:effectLst/>
                          <a:latin typeface="Calibri" panose="020F0502020204030204" pitchFamily="34" charset="0"/>
                        </a:rPr>
                        <a:t>Concepts of documentation in investigation process</a:t>
                      </a:r>
                    </a:p>
                  </a:txBody>
                  <a:tcPr marL="7144" marR="7144" marT="7144" marB="0" anchor="b"/>
                </a:tc>
                <a:tc>
                  <a:txBody>
                    <a:bodyPr/>
                    <a:lstStyle/>
                    <a:p>
                      <a:pPr algn="l" fontAlgn="b"/>
                      <a:r>
                        <a:rPr lang="en-US" sz="1100" b="0" i="0" u="none" strike="noStrike" dirty="0">
                          <a:solidFill>
                            <a:srgbClr val="000000"/>
                          </a:solidFill>
                          <a:effectLst/>
                          <a:latin typeface="Calibri" panose="020F0502020204030204" pitchFamily="34" charset="0"/>
                        </a:rPr>
                        <a:t>Report writing; impression documentation</a:t>
                      </a:r>
                    </a:p>
                  </a:txBody>
                  <a:tcPr marL="7144" marR="7144" marT="7144" marB="0" anchor="b"/>
                </a:tc>
              </a:tr>
              <a:tr h="405898">
                <a:tc>
                  <a:txBody>
                    <a:bodyPr/>
                    <a:lstStyle/>
                    <a:p>
                      <a:pPr algn="l" fontAlgn="b"/>
                      <a:r>
                        <a:rPr lang="en-US" sz="1100" b="0" i="0" u="none" strike="noStrike">
                          <a:solidFill>
                            <a:srgbClr val="000000"/>
                          </a:solidFill>
                          <a:effectLst/>
                          <a:latin typeface="Calibri" panose="020F0502020204030204" pitchFamily="34" charset="0"/>
                        </a:rPr>
                        <a:t>Understanding of implication of evidence</a:t>
                      </a:r>
                    </a:p>
                  </a:txBody>
                  <a:tcPr marL="7144" marR="7144" marT="7144" marB="0" anchor="b"/>
                </a:tc>
                <a:tc>
                  <a:txBody>
                    <a:bodyPr/>
                    <a:lstStyle/>
                    <a:p>
                      <a:pPr algn="l" fontAlgn="b"/>
                      <a:r>
                        <a:rPr lang="en-US" sz="1100" b="0" i="0" u="none" strike="noStrike">
                          <a:solidFill>
                            <a:srgbClr val="000000"/>
                          </a:solidFill>
                          <a:effectLst/>
                          <a:latin typeface="Calibri" panose="020F0502020204030204" pitchFamily="34" charset="0"/>
                        </a:rPr>
                        <a:t>Criminalistics, collecting evidence, chain of custody, tactics and techniques</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Collecting evidence from a variety of sources, proper procedure, analysis, and judicial considerations</a:t>
                      </a:r>
                    </a:p>
                  </a:txBody>
                  <a:tcPr marL="7144" marR="7144" marT="7144" marB="0" anchor="b"/>
                </a:tc>
              </a:tr>
              <a:tr h="802933">
                <a:tc>
                  <a:txBody>
                    <a:bodyPr/>
                    <a:lstStyle/>
                    <a:p>
                      <a:pPr algn="l" fontAlgn="b"/>
                      <a:r>
                        <a:rPr lang="en-US" sz="1100" b="0" i="0" u="none" strike="noStrike">
                          <a:solidFill>
                            <a:srgbClr val="000000"/>
                          </a:solidFill>
                          <a:effectLst/>
                          <a:latin typeface="Calibri" panose="020F0502020204030204" pitchFamily="34" charset="0"/>
                        </a:rPr>
                        <a:t>Crucial ethical issues</a:t>
                      </a:r>
                    </a:p>
                  </a:txBody>
                  <a:tcPr marL="7144" marR="7144" marT="7144" marB="0" anchor="b"/>
                </a:tc>
                <a:tc>
                  <a:txBody>
                    <a:bodyPr/>
                    <a:lstStyle/>
                    <a:p>
                      <a:pPr algn="l" fontAlgn="b"/>
                      <a:r>
                        <a:rPr lang="en-US" sz="1100" b="0" i="0" u="none" strike="noStrike" dirty="0">
                          <a:solidFill>
                            <a:srgbClr val="000000"/>
                          </a:solidFill>
                          <a:effectLst/>
                          <a:latin typeface="Calibri" panose="020F0502020204030204" pitchFamily="34" charset="0"/>
                        </a:rPr>
                        <a:t>Judicial considerations</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Addressed by several topics including chain of custody, crime scene processing, evidence room procedures, search and seizure, suspect interrogation, and victim interviews</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Military Police Code of Ethics integrated into course and pre-requisites</a:t>
                      </a:r>
                    </a:p>
                  </a:txBody>
                  <a:tcPr marL="7144" marR="7144" marT="7144" marB="0" anchor="b"/>
                </a:tc>
              </a:tr>
              <a:tr h="207380">
                <a:tc>
                  <a:txBody>
                    <a:bodyPr/>
                    <a:lstStyle/>
                    <a:p>
                      <a:pPr algn="l" fontAlgn="b"/>
                      <a:r>
                        <a:rPr lang="en-US" sz="1100" b="0" i="0" u="none" strike="noStrike">
                          <a:solidFill>
                            <a:srgbClr val="000000"/>
                          </a:solidFill>
                          <a:effectLst/>
                          <a:latin typeface="Calibri" panose="020F0502020204030204" pitchFamily="34" charset="0"/>
                        </a:rPr>
                        <a:t>Stages of investigation process</a:t>
                      </a:r>
                    </a:p>
                  </a:txBody>
                  <a:tcPr marL="7144" marR="7144" marT="7144" marB="0" anchor="b"/>
                </a:tc>
                <a:tc>
                  <a:txBody>
                    <a:bodyPr/>
                    <a:lstStyle/>
                    <a:p>
                      <a:pPr algn="l" fontAlgn="b"/>
                      <a:r>
                        <a:rPr lang="en-US" sz="1100" b="0" i="0" u="none" strike="noStrike">
                          <a:solidFill>
                            <a:srgbClr val="000000"/>
                          </a:solidFill>
                          <a:effectLst/>
                          <a:latin typeface="Calibri" panose="020F0502020204030204" pitchFamily="34" charset="0"/>
                        </a:rPr>
                        <a:t>Plan complex criminal investigations; plan covert narcotics operations</a:t>
                      </a:r>
                    </a:p>
                  </a:txBody>
                  <a:tcPr marL="7144" marR="7144" marT="7144" marB="0" anchor="b"/>
                </a:tc>
              </a:tr>
              <a:tr h="207380">
                <a:tc>
                  <a:txBody>
                    <a:bodyPr/>
                    <a:lstStyle/>
                    <a:p>
                      <a:pPr algn="l" fontAlgn="b"/>
                      <a:r>
                        <a:rPr lang="en-US" sz="1100" b="0" i="0" u="none" strike="noStrike">
                          <a:solidFill>
                            <a:srgbClr val="000000"/>
                          </a:solidFill>
                          <a:effectLst/>
                          <a:latin typeface="Calibri" panose="020F0502020204030204" pitchFamily="34" charset="0"/>
                        </a:rPr>
                        <a:t>First responder procedures</a:t>
                      </a:r>
                    </a:p>
                  </a:txBody>
                  <a:tcPr marL="7144" marR="7144" marT="7144" marB="0" anchor="b"/>
                </a:tc>
                <a:tc>
                  <a:txBody>
                    <a:bodyPr/>
                    <a:lstStyle/>
                    <a:p>
                      <a:pPr algn="l" fontAlgn="b"/>
                      <a:r>
                        <a:rPr lang="en-US" sz="1100" b="0" i="0" u="none" strike="noStrike">
                          <a:solidFill>
                            <a:srgbClr val="000000"/>
                          </a:solidFill>
                          <a:effectLst/>
                          <a:latin typeface="Calibri" panose="020F0502020204030204" pitchFamily="34" charset="0"/>
                        </a:rPr>
                        <a:t>Crime scene processing and analysis; additional areas covered in military police training</a:t>
                      </a:r>
                    </a:p>
                  </a:txBody>
                  <a:tcPr marL="7144" marR="7144" marT="7144" marB="0" anchor="b"/>
                </a:tc>
              </a:tr>
              <a:tr h="207380">
                <a:tc>
                  <a:txBody>
                    <a:bodyPr/>
                    <a:lstStyle/>
                    <a:p>
                      <a:pPr algn="l" fontAlgn="b"/>
                      <a:r>
                        <a:rPr lang="en-US" sz="1100" b="0" i="0" u="none" strike="noStrike">
                          <a:solidFill>
                            <a:srgbClr val="000000"/>
                          </a:solidFill>
                          <a:effectLst/>
                          <a:latin typeface="Calibri" panose="020F0502020204030204" pitchFamily="34" charset="0"/>
                        </a:rPr>
                        <a:t>Crime scene management</a:t>
                      </a:r>
                    </a:p>
                  </a:txBody>
                  <a:tcPr marL="7144" marR="7144" marT="7144" marB="0" anchor="b"/>
                </a:tc>
                <a:tc>
                  <a:txBody>
                    <a:bodyPr/>
                    <a:lstStyle/>
                    <a:p>
                      <a:pPr algn="l" fontAlgn="b"/>
                      <a:r>
                        <a:rPr lang="en-US" sz="1100" b="0" i="0" u="none" strike="noStrike">
                          <a:solidFill>
                            <a:srgbClr val="000000"/>
                          </a:solidFill>
                          <a:effectLst/>
                          <a:latin typeface="Calibri" panose="020F0502020204030204" pitchFamily="34" charset="0"/>
                        </a:rPr>
                        <a:t>Crime scene collection, processing, and investigative skill</a:t>
                      </a:r>
                    </a:p>
                  </a:txBody>
                  <a:tcPr marL="7144" marR="7144" marT="7144" marB="0" anchor="b"/>
                </a:tc>
              </a:tr>
              <a:tr h="207380">
                <a:tc>
                  <a:txBody>
                    <a:bodyPr/>
                    <a:lstStyle/>
                    <a:p>
                      <a:pPr algn="l" fontAlgn="b"/>
                      <a:r>
                        <a:rPr lang="en-US" sz="1100" b="0" i="0" u="none" strike="noStrike">
                          <a:solidFill>
                            <a:srgbClr val="000000"/>
                          </a:solidFill>
                          <a:effectLst/>
                          <a:latin typeface="Calibri" panose="020F0502020204030204" pitchFamily="34" charset="0"/>
                        </a:rPr>
                        <a:t>Forensice examination basics</a:t>
                      </a:r>
                    </a:p>
                  </a:txBody>
                  <a:tcPr marL="7144" marR="7144" marT="7144" marB="0" anchor="b"/>
                </a:tc>
                <a:tc>
                  <a:txBody>
                    <a:bodyPr/>
                    <a:lstStyle/>
                    <a:p>
                      <a:pPr algn="l" fontAlgn="b"/>
                      <a:r>
                        <a:rPr lang="en-US" sz="1100" b="0" i="0" u="none" strike="noStrike">
                          <a:solidFill>
                            <a:srgbClr val="000000"/>
                          </a:solidFill>
                          <a:effectLst/>
                          <a:latin typeface="Calibri" panose="020F0502020204030204" pitchFamily="34" charset="0"/>
                        </a:rPr>
                        <a:t>Computer and physical forensics in various forms covered</a:t>
                      </a:r>
                    </a:p>
                  </a:txBody>
                  <a:tcPr marL="7144" marR="7144" marT="7144" marB="0" anchor="b"/>
                </a:tc>
              </a:tr>
              <a:tr h="207380">
                <a:tc>
                  <a:txBody>
                    <a:bodyPr/>
                    <a:lstStyle/>
                    <a:p>
                      <a:pPr algn="l" fontAlgn="b"/>
                      <a:r>
                        <a:rPr lang="en-US" sz="1100" b="0" i="0" u="none" strike="noStrike">
                          <a:solidFill>
                            <a:srgbClr val="000000"/>
                          </a:solidFill>
                          <a:effectLst/>
                          <a:latin typeface="Calibri" panose="020F0502020204030204" pitchFamily="34" charset="0"/>
                        </a:rPr>
                        <a:t>Interrrogation and interviews</a:t>
                      </a:r>
                    </a:p>
                  </a:txBody>
                  <a:tcPr marL="7144" marR="7144" marT="7144" marB="0" anchor="b"/>
                </a:tc>
                <a:tc>
                  <a:txBody>
                    <a:bodyPr/>
                    <a:lstStyle/>
                    <a:p>
                      <a:pPr algn="l" fontAlgn="b"/>
                      <a:r>
                        <a:rPr lang="en-US" sz="1100" b="0" i="0" u="none" strike="noStrike">
                          <a:solidFill>
                            <a:srgbClr val="000000"/>
                          </a:solidFill>
                          <a:effectLst/>
                          <a:latin typeface="Calibri" panose="020F0502020204030204" pitchFamily="34" charset="0"/>
                        </a:rPr>
                        <a:t>Interrogation</a:t>
                      </a:r>
                    </a:p>
                  </a:txBody>
                  <a:tcPr marL="7144" marR="7144" marT="7144" marB="0" anchor="b"/>
                </a:tc>
              </a:tr>
              <a:tr h="405898">
                <a:tc>
                  <a:txBody>
                    <a:bodyPr/>
                    <a:lstStyle/>
                    <a:p>
                      <a:pPr algn="l" fontAlgn="b"/>
                      <a:r>
                        <a:rPr lang="en-US" sz="1100" b="0" i="0" u="none" strike="noStrike">
                          <a:solidFill>
                            <a:srgbClr val="000000"/>
                          </a:solidFill>
                          <a:effectLst/>
                          <a:latin typeface="Calibri" panose="020F0502020204030204" pitchFamily="34" charset="0"/>
                        </a:rPr>
                        <a:t>Information sources and data systems</a:t>
                      </a:r>
                    </a:p>
                  </a:txBody>
                  <a:tcPr marL="7144" marR="7144" marT="7144" marB="0" anchor="b"/>
                </a:tc>
                <a:tc>
                  <a:txBody>
                    <a:bodyPr/>
                    <a:lstStyle/>
                    <a:p>
                      <a:pPr algn="l" fontAlgn="b"/>
                      <a:r>
                        <a:rPr lang="en-US" sz="1100" b="0" i="0" u="none" strike="noStrike">
                          <a:solidFill>
                            <a:srgbClr val="000000"/>
                          </a:solidFill>
                          <a:effectLst/>
                          <a:latin typeface="Calibri" panose="020F0502020204030204" pitchFamily="34" charset="0"/>
                        </a:rPr>
                        <a:t>Criminalistics; various information sources covered (including computer forensics, sketches, photography, physical evidence, fibers, fingerprints, etc.)</a:t>
                      </a:r>
                    </a:p>
                  </a:txBody>
                  <a:tcPr marL="7144" marR="7144" marT="7144" marB="0" anchor="b"/>
                </a:tc>
              </a:tr>
              <a:tr h="207380">
                <a:tc>
                  <a:txBody>
                    <a:bodyPr/>
                    <a:lstStyle/>
                    <a:p>
                      <a:pPr algn="l" fontAlgn="b"/>
                      <a:r>
                        <a:rPr lang="en-US" sz="1100" b="0" i="0" u="none" strike="noStrike">
                          <a:solidFill>
                            <a:srgbClr val="000000"/>
                          </a:solidFill>
                          <a:effectLst/>
                          <a:latin typeface="Calibri" panose="020F0502020204030204" pitchFamily="34" charset="0"/>
                        </a:rPr>
                        <a:t>Judicial role</a:t>
                      </a:r>
                    </a:p>
                  </a:txBody>
                  <a:tcPr marL="7144" marR="7144" marT="7144" marB="0" anchor="b"/>
                </a:tc>
                <a:tc>
                  <a:txBody>
                    <a:bodyPr/>
                    <a:lstStyle/>
                    <a:p>
                      <a:pPr algn="l" fontAlgn="b"/>
                      <a:r>
                        <a:rPr lang="en-US" sz="1100" b="0" i="0" u="none" strike="noStrike" dirty="0">
                          <a:solidFill>
                            <a:srgbClr val="000000"/>
                          </a:solidFill>
                          <a:effectLst/>
                          <a:latin typeface="Calibri" panose="020F0502020204030204" pitchFamily="34" charset="0"/>
                        </a:rPr>
                        <a:t>Court room testimony</a:t>
                      </a:r>
                    </a:p>
                  </a:txBody>
                  <a:tcPr marL="7144" marR="7144" marT="7144" marB="0" anchor="b"/>
                </a:tc>
              </a:tr>
              <a:tr h="207380">
                <a:tc gridSpan="2">
                  <a:txBody>
                    <a:bodyPr/>
                    <a:lstStyle/>
                    <a:p>
                      <a:pPr algn="l" fontAlgn="b"/>
                      <a:r>
                        <a:rPr lang="en-US" sz="1100" b="0" i="0" u="none" strike="noStrike" dirty="0" smtClean="0">
                          <a:solidFill>
                            <a:srgbClr val="000000"/>
                          </a:solidFill>
                          <a:effectLst/>
                          <a:latin typeface="Calibri" panose="020F0502020204030204" pitchFamily="34" charset="0"/>
                        </a:rPr>
                        <a:t>http://www2.acenet.edu/militaryguide/ShowAceCourses.cfm?ACEID=1328134</a:t>
                      </a:r>
                      <a:endParaRPr lang="en-US" sz="1100" b="0" i="0" u="none" strike="noStrike" dirty="0">
                        <a:solidFill>
                          <a:srgbClr val="000000"/>
                        </a:solidFill>
                        <a:effectLst/>
                        <a:latin typeface="Calibri" panose="020F0502020204030204" pitchFamily="34" charset="0"/>
                      </a:endParaRPr>
                    </a:p>
                  </a:txBody>
                  <a:tcPr marL="7144" marR="7144" marT="7144" marB="0" anchor="b"/>
                </a:tc>
                <a:tc hMerge="1">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5" name="Explosion 1 4"/>
          <p:cNvSpPr/>
          <p:nvPr/>
        </p:nvSpPr>
        <p:spPr>
          <a:xfrm>
            <a:off x="6894964" y="520860"/>
            <a:ext cx="2020436" cy="1638140"/>
          </a:xfrm>
          <a:prstGeom prst="irregularSeal1">
            <a:avLst/>
          </a:prstGeom>
          <a:ln/>
        </p:spPr>
        <p:style>
          <a:lnRef idx="3">
            <a:schemeClr val="lt1"/>
          </a:lnRef>
          <a:fillRef idx="1">
            <a:schemeClr val="accent2"/>
          </a:fillRef>
          <a:effectRef idx="1">
            <a:schemeClr val="accent2"/>
          </a:effectRef>
          <a:fontRef idx="minor">
            <a:schemeClr val="lt1"/>
          </a:fontRef>
        </p:style>
        <p:txBody>
          <a:bodyPr lIns="68580" tIns="34290" rIns="68580" bIns="34290"/>
          <a:lstStyle/>
          <a:p>
            <a:pPr algn="ctr"/>
            <a:r>
              <a:rPr lang="en-US" b="1" dirty="0" smtClean="0"/>
              <a:t>DEMO PURPOSES ONLY!</a:t>
            </a:r>
            <a:endParaRPr lang="en-US" b="1" dirty="0"/>
          </a:p>
        </p:txBody>
      </p:sp>
    </p:spTree>
    <p:extLst>
      <p:ext uri="{BB962C8B-B14F-4D97-AF65-F5344CB8AC3E}">
        <p14:creationId xmlns:p14="http://schemas.microsoft.com/office/powerpoint/2010/main" val="661021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dirty="0" smtClean="0"/>
              <a:t>OEI Guiding Principle:</a:t>
            </a:r>
            <a:endParaRPr lang="en-US" dirty="0"/>
          </a:p>
        </p:txBody>
      </p:sp>
      <p:sp>
        <p:nvSpPr>
          <p:cNvPr id="248" name="Shape 248"/>
          <p:cNvSpPr txBox="1">
            <a:spLocks noGrp="1"/>
          </p:cNvSpPr>
          <p:nvPr>
            <p:ph idx="1"/>
          </p:nvPr>
        </p:nvSpPr>
        <p:spPr>
          <a:prstGeom prst="rect">
            <a:avLst/>
          </a:prstGeom>
        </p:spPr>
        <p:txBody>
          <a:bodyPr lIns="91425" tIns="91425" rIns="91425" bIns="91425" anchor="t" anchorCtr="0">
            <a:noAutofit/>
          </a:bodyPr>
          <a:lstStyle/>
          <a:p>
            <a:pPr lvl="0">
              <a:spcBef>
                <a:spcPts val="0"/>
              </a:spcBef>
              <a:buNone/>
            </a:pPr>
            <a:r>
              <a:rPr lang="en-US" dirty="0"/>
              <a:t>Focus on how technology can </a:t>
            </a:r>
            <a:r>
              <a:rPr lang="en-US" i="1" dirty="0"/>
              <a:t>connect</a:t>
            </a:r>
            <a:r>
              <a:rPr lang="en-US" dirty="0"/>
              <a:t> students with CPL opportunities in our system.</a:t>
            </a:r>
          </a:p>
          <a:p>
            <a:pPr lvl="0">
              <a:spcBef>
                <a:spcPts val="0"/>
              </a:spcBef>
              <a:buNone/>
            </a:pPr>
            <a:endParaRPr dirty="0"/>
          </a:p>
          <a:p>
            <a:pPr lvl="0">
              <a:spcBef>
                <a:spcPts val="0"/>
              </a:spcBef>
              <a:buNone/>
            </a:pPr>
            <a:r>
              <a:rPr lang="en-US" dirty="0"/>
              <a:t>(In other words, we don’t want to re-write the book on how credit is awarded!)</a:t>
            </a:r>
          </a:p>
        </p:txBody>
      </p:sp>
      <p:sp>
        <p:nvSpPr>
          <p:cNvPr id="249" name="Shape 249"/>
          <p:cNvSpPr txBox="1">
            <a:spLocks noGrp="1"/>
          </p:cNvSpPr>
          <p:nvPr>
            <p:ph type="sldNum" sz="quarter" idx="12"/>
          </p:nvPr>
        </p:nvSpPr>
        <p:spPr>
          <a:xfrm>
            <a:off x="6553200" y="4767262"/>
            <a:ext cx="2133600" cy="2739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Vision: Create an Online Tool</a:t>
            </a:r>
          </a:p>
        </p:txBody>
      </p:sp>
      <p:sp>
        <p:nvSpPr>
          <p:cNvPr id="255" name="Shape 255"/>
          <p:cNvSpPr txBox="1">
            <a:spLocks noGrp="1"/>
          </p:cNvSpPr>
          <p:nvPr>
            <p:ph idx="1"/>
          </p:nvPr>
        </p:nvSpPr>
        <p:spPr>
          <a:xfrm>
            <a:off x="304800" y="1200150"/>
            <a:ext cx="8610599" cy="339447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Accelerate time to completion by leveraging military training and experience</a:t>
            </a:r>
          </a:p>
          <a:p>
            <a:pPr marL="342900" marR="0" lvl="0" indent="-342900" algn="l" rtl="0">
              <a:spcBef>
                <a:spcPts val="560"/>
              </a:spcBef>
              <a:spcAft>
                <a:spcPts val="0"/>
              </a:spcAft>
              <a:buClr>
                <a:schemeClr val="dk1"/>
              </a:buClr>
              <a:buSzPct val="100000"/>
              <a:buFont typeface="Arial"/>
              <a:buChar char="•"/>
            </a:pPr>
            <a:r>
              <a:rPr lang="en-US" sz="2800"/>
              <a:t>Connect students with CPL crosswalks or other credit opportunities have been identified using online tool</a:t>
            </a:r>
          </a:p>
          <a:p>
            <a:pPr marL="342900" marR="0" lvl="0" indent="-34290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Enhanced messaging</a:t>
            </a:r>
            <a:r>
              <a:rPr lang="en-US" sz="2800"/>
              <a:t>, starting with</a:t>
            </a:r>
            <a:r>
              <a:rPr lang="en-US" sz="2800" b="0" i="0" u="none" strike="noStrike" cap="none">
                <a:solidFill>
                  <a:schemeClr val="dk1"/>
                </a:solidFill>
                <a:latin typeface="Calibri"/>
                <a:ea typeface="Calibri"/>
                <a:cs typeface="Calibri"/>
                <a:sym typeface="Calibri"/>
              </a:rPr>
              <a:t> veterans &amp; military students to connect with additional support resources</a:t>
            </a:r>
          </a:p>
        </p:txBody>
      </p:sp>
      <p:sp>
        <p:nvSpPr>
          <p:cNvPr id="256" name="Shape 256"/>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24</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Shape 263"/>
          <p:cNvSpPr txBox="1">
            <a:spLocks noGrp="1"/>
          </p:cNvSpPr>
          <p:nvPr>
            <p:ph type="title"/>
          </p:nvPr>
        </p:nvSpPr>
        <p:spPr>
          <a:xfrm>
            <a:off x="314325" y="808312"/>
            <a:ext cx="2705100" cy="17985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Trebuchet MS"/>
              <a:buNone/>
            </a:pPr>
            <a:r>
              <a:rPr lang="en-US"/>
              <a:t>Example: Texas</a:t>
            </a:r>
          </a:p>
        </p:txBody>
      </p:sp>
      <p:sp>
        <p:nvSpPr>
          <p:cNvPr id="262" name="Shape 262"/>
          <p:cNvSpPr txBox="1">
            <a:spLocks noGrp="1"/>
          </p:cNvSpPr>
          <p:nvPr>
            <p:ph type="sldNum" sz="quarter" idx="12"/>
          </p:nvPr>
        </p:nvSpPr>
        <p:spPr>
          <a:xfrm>
            <a:off x="6553200" y="4767262"/>
            <a:ext cx="2133600" cy="2739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25</a:t>
            </a:fld>
            <a:endParaRPr lang="en-US"/>
          </a:p>
        </p:txBody>
      </p:sp>
      <p:pic>
        <p:nvPicPr>
          <p:cNvPr id="264" name="Shape 264"/>
          <p:cNvPicPr preferRelativeResize="0"/>
          <p:nvPr/>
        </p:nvPicPr>
        <p:blipFill rotWithShape="1">
          <a:blip r:embed="rId3">
            <a:alphaModFix/>
          </a:blip>
          <a:srcRect/>
          <a:stretch/>
        </p:blipFill>
        <p:spPr>
          <a:xfrm>
            <a:off x="3743325" y="438150"/>
            <a:ext cx="5208300" cy="3777000"/>
          </a:xfrm>
          <a:prstGeom prst="rect">
            <a:avLst/>
          </a:prstGeom>
          <a:noFill/>
          <a:ln>
            <a:noFill/>
          </a:ln>
        </p:spPr>
      </p:pic>
      <p:sp>
        <p:nvSpPr>
          <p:cNvPr id="265" name="Shape 265"/>
          <p:cNvSpPr txBox="1"/>
          <p:nvPr/>
        </p:nvSpPr>
        <p:spPr>
          <a:xfrm>
            <a:off x="230306" y="3568744"/>
            <a:ext cx="34890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0" i="0" u="sng" strike="noStrike" cap="none">
                <a:solidFill>
                  <a:schemeClr val="hlink"/>
                </a:solidFill>
                <a:latin typeface="Arimo"/>
                <a:ea typeface="Arimo"/>
                <a:cs typeface="Arimo"/>
                <a:sym typeface="Arimo"/>
                <a:hlinkClick r:id="rId4"/>
              </a:rPr>
              <a:t>www.collegecreditforheroes.org</a:t>
            </a:r>
            <a:r>
              <a:rPr lang="en-US" sz="1800" b="0" i="0" u="none" strike="noStrike" cap="none">
                <a:solidFill>
                  <a:srgbClr val="5F5F5F"/>
                </a:solidFill>
                <a:latin typeface="Arimo"/>
                <a:ea typeface="Arimo"/>
                <a:cs typeface="Arimo"/>
                <a:sym typeface="Arimo"/>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Shape 272"/>
          <p:cNvSpPr txBox="1">
            <a:spLocks noGrp="1"/>
          </p:cNvSpPr>
          <p:nvPr>
            <p:ph type="title"/>
          </p:nvPr>
        </p:nvSpPr>
        <p:spPr>
          <a:xfrm>
            <a:off x="173895" y="942888"/>
            <a:ext cx="2310000" cy="15053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Trebuchet MS"/>
              <a:buNone/>
            </a:pPr>
            <a:r>
              <a:rPr lang="en-US"/>
              <a:t>Example:</a:t>
            </a:r>
            <a:r>
              <a:rPr lang="en-US" sz="3600" b="0" i="0" u="none" strike="noStrike" cap="none">
                <a:solidFill>
                  <a:schemeClr val="dk1"/>
                </a:solidFill>
                <a:latin typeface="Trebuchet MS"/>
                <a:ea typeface="Trebuchet MS"/>
                <a:cs typeface="Trebuchet MS"/>
                <a:sym typeface="Trebuchet MS"/>
              </a:rPr>
              <a:t>MNSCU Crosswalk</a:t>
            </a:r>
          </a:p>
        </p:txBody>
      </p:sp>
      <p:pic>
        <p:nvPicPr>
          <p:cNvPr id="273" name="Shape 273"/>
          <p:cNvPicPr preferRelativeResize="0">
            <a:picLocks noGrp="1"/>
          </p:cNvPicPr>
          <p:nvPr>
            <p:ph idx="1"/>
          </p:nvPr>
        </p:nvPicPr>
        <p:blipFill rotWithShape="1">
          <a:blip r:embed="rId3">
            <a:alphaModFix/>
          </a:blip>
          <a:srcRect t="9509" r="2391" b="9070"/>
          <a:stretch/>
        </p:blipFill>
        <p:spPr>
          <a:xfrm>
            <a:off x="2483892" y="69172"/>
            <a:ext cx="6510000" cy="4434000"/>
          </a:xfrm>
          <a:prstGeom prst="rect">
            <a:avLst/>
          </a:prstGeom>
          <a:noFill/>
          <a:ln>
            <a:noFill/>
          </a:ln>
        </p:spPr>
      </p:pic>
      <p:sp>
        <p:nvSpPr>
          <p:cNvPr id="271" name="Shape 271"/>
          <p:cNvSpPr txBox="1">
            <a:spLocks noGrp="1"/>
          </p:cNvSpPr>
          <p:nvPr>
            <p:ph type="sldNum" sz="quarter" idx="12"/>
          </p:nvPr>
        </p:nvSpPr>
        <p:spPr>
          <a:xfrm>
            <a:off x="6553200" y="4767262"/>
            <a:ext cx="2133600" cy="2739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	Achieving the Vision</a:t>
            </a:r>
          </a:p>
        </p:txBody>
      </p:sp>
      <p:sp>
        <p:nvSpPr>
          <p:cNvPr id="279" name="Shape 279"/>
          <p:cNvSpPr txBox="1">
            <a:spLocks noGrp="1"/>
          </p:cNvSpPr>
          <p:nvPr>
            <p:ph idx="1"/>
          </p:nvPr>
        </p:nvSpPr>
        <p:spPr>
          <a:xfrm>
            <a:off x="457200" y="1047750"/>
            <a:ext cx="8229600" cy="339447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98666"/>
              <a:buFont typeface="Arial"/>
              <a:buChar char="•"/>
            </a:pPr>
            <a:r>
              <a:rPr lang="en-US" sz="2960" b="0" i="0" u="none" strike="noStrike" cap="none" dirty="0">
                <a:solidFill>
                  <a:schemeClr val="dk1"/>
                </a:solidFill>
                <a:latin typeface="Calibri"/>
                <a:ea typeface="Calibri"/>
                <a:cs typeface="Calibri"/>
                <a:sym typeface="Calibri"/>
              </a:rPr>
              <a:t>Requires:</a:t>
            </a:r>
          </a:p>
          <a:p>
            <a:pPr marL="742950" marR="0" lvl="1" indent="-285750" algn="l" rtl="0">
              <a:spcBef>
                <a:spcPts val="518"/>
              </a:spcBef>
              <a:spcAft>
                <a:spcPts val="0"/>
              </a:spcAft>
              <a:buClr>
                <a:schemeClr val="dk1"/>
              </a:buClr>
              <a:buSzPct val="99615"/>
              <a:buFont typeface="Arial"/>
              <a:buChar char="–"/>
            </a:pPr>
            <a:r>
              <a:rPr lang="en-US" sz="2590" b="0" i="0" u="none" strike="noStrike" cap="none" dirty="0">
                <a:solidFill>
                  <a:schemeClr val="dk1"/>
                </a:solidFill>
                <a:latin typeface="Calibri"/>
                <a:ea typeface="Calibri"/>
                <a:cs typeface="Calibri"/>
                <a:sym typeface="Calibri"/>
              </a:rPr>
              <a:t>Partnerships (CCCCO, workgroups, initiatives, ASCCC, </a:t>
            </a:r>
            <a:r>
              <a:rPr lang="en-US" sz="2590" b="0" i="0" u="none" strike="noStrike" cap="none" dirty="0" smtClean="0">
                <a:solidFill>
                  <a:schemeClr val="dk1"/>
                </a:solidFill>
                <a:latin typeface="Calibri"/>
                <a:ea typeface="Calibri"/>
                <a:cs typeface="Calibri"/>
                <a:sym typeface="Calibri"/>
              </a:rPr>
              <a:t>colleges, and discipline faculty)</a:t>
            </a:r>
            <a:endParaRPr lang="en-US" sz="2590" b="0" i="0" u="none" strike="noStrike" cap="none" dirty="0">
              <a:solidFill>
                <a:schemeClr val="dk1"/>
              </a:solidFill>
              <a:latin typeface="Calibri"/>
              <a:ea typeface="Calibri"/>
              <a:cs typeface="Calibri"/>
              <a:sym typeface="Calibri"/>
            </a:endParaRPr>
          </a:p>
          <a:p>
            <a:pPr marL="742950" marR="0" lvl="1" indent="-285750" algn="l" rtl="0">
              <a:spcBef>
                <a:spcPts val="518"/>
              </a:spcBef>
              <a:spcAft>
                <a:spcPts val="0"/>
              </a:spcAft>
              <a:buClr>
                <a:schemeClr val="dk1"/>
              </a:buClr>
              <a:buSzPct val="99615"/>
              <a:buFont typeface="Arial"/>
              <a:buChar char="–"/>
            </a:pPr>
            <a:r>
              <a:rPr lang="en-US" sz="2590" b="0" i="0" u="none" strike="noStrike" cap="none" dirty="0">
                <a:solidFill>
                  <a:schemeClr val="dk1"/>
                </a:solidFill>
                <a:latin typeface="Calibri"/>
                <a:ea typeface="Calibri"/>
                <a:cs typeface="Calibri"/>
                <a:sym typeface="Calibri"/>
              </a:rPr>
              <a:t>Creativity: “How can we do this in a way that meets the needs of students and supports faculty?”</a:t>
            </a:r>
          </a:p>
          <a:p>
            <a:pPr marL="742950" marR="0" lvl="1" indent="-285750" algn="l" rtl="0">
              <a:spcBef>
                <a:spcPts val="518"/>
              </a:spcBef>
              <a:spcAft>
                <a:spcPts val="0"/>
              </a:spcAft>
              <a:buClr>
                <a:schemeClr val="dk1"/>
              </a:buClr>
              <a:buSzPct val="99615"/>
              <a:buFont typeface="Arial"/>
              <a:buChar char="–"/>
            </a:pPr>
            <a:r>
              <a:rPr lang="en-US" sz="2590" b="0" i="0" u="none" strike="noStrike" cap="none" dirty="0">
                <a:solidFill>
                  <a:schemeClr val="dk1"/>
                </a:solidFill>
                <a:latin typeface="Calibri"/>
                <a:ea typeface="Calibri"/>
                <a:cs typeface="Calibri"/>
                <a:sym typeface="Calibri"/>
              </a:rPr>
              <a:t>Trust and transparency between all parties</a:t>
            </a:r>
          </a:p>
          <a:p>
            <a:pPr marL="742950" marR="0" lvl="1" indent="-285750" algn="l" rtl="0">
              <a:spcBef>
                <a:spcPts val="518"/>
              </a:spcBef>
              <a:buClr>
                <a:schemeClr val="dk1"/>
              </a:buClr>
              <a:buSzPct val="99615"/>
              <a:buFont typeface="Arial"/>
              <a:buChar char="–"/>
            </a:pPr>
            <a:r>
              <a:rPr lang="en-US" sz="2590" b="0" i="0" u="none" strike="noStrike" cap="none" dirty="0" smtClean="0">
                <a:solidFill>
                  <a:schemeClr val="dk1"/>
                </a:solidFill>
                <a:latin typeface="Calibri"/>
                <a:ea typeface="Calibri"/>
                <a:cs typeface="Calibri"/>
                <a:sym typeface="Calibri"/>
              </a:rPr>
              <a:t>Identify Resources – what’s needed? </a:t>
            </a:r>
            <a:r>
              <a:rPr lang="en-US" sz="2590" b="0" i="0" u="none" strike="noStrike" cap="none" dirty="0">
                <a:solidFill>
                  <a:schemeClr val="dk1"/>
                </a:solidFill>
                <a:latin typeface="Calibri"/>
                <a:ea typeface="Calibri"/>
                <a:cs typeface="Calibri"/>
                <a:sym typeface="Calibri"/>
              </a:rPr>
              <a:t>(financial, expertise, </a:t>
            </a:r>
            <a:r>
              <a:rPr lang="en-US" sz="2590" b="0" i="0" u="none" strike="noStrike" cap="none" dirty="0" smtClean="0">
                <a:solidFill>
                  <a:schemeClr val="dk1"/>
                </a:solidFill>
                <a:latin typeface="Calibri"/>
                <a:ea typeface="Calibri"/>
                <a:cs typeface="Calibri"/>
                <a:sym typeface="Calibri"/>
              </a:rPr>
              <a:t>technical, other?)</a:t>
            </a:r>
            <a:endParaRPr lang="en-US" sz="2590" b="0" i="0" u="none" strike="noStrike" cap="none" dirty="0">
              <a:solidFill>
                <a:schemeClr val="dk1"/>
              </a:solidFill>
              <a:latin typeface="Calibri"/>
              <a:ea typeface="Calibri"/>
              <a:cs typeface="Calibri"/>
              <a:sym typeface="Calibri"/>
            </a:endParaRPr>
          </a:p>
        </p:txBody>
      </p:sp>
      <p:sp>
        <p:nvSpPr>
          <p:cNvPr id="280" name="Shape 280"/>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27</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Additional Re</a:t>
            </a:r>
            <a:r>
              <a:rPr lang="en-US" sz="3959" b="1"/>
              <a:t>sources</a:t>
            </a:r>
          </a:p>
        </p:txBody>
      </p:sp>
      <p:sp>
        <p:nvSpPr>
          <p:cNvPr id="302" name="Shape 302"/>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04800" algn="l" rtl="0">
              <a:spcBef>
                <a:spcPts val="0"/>
              </a:spcBef>
              <a:spcAft>
                <a:spcPts val="0"/>
              </a:spcAft>
              <a:buClr>
                <a:schemeClr val="dk1"/>
              </a:buClr>
              <a:buSzPct val="100000"/>
              <a:buFont typeface="Arial"/>
              <a:buChar char="•"/>
            </a:pPr>
            <a:r>
              <a:rPr lang="en-US" sz="1800"/>
              <a:t>Chancellor’s Office Advisory: Credit for Prior Learning (pending)</a:t>
            </a:r>
            <a:br>
              <a:rPr lang="en-US" sz="1800"/>
            </a:br>
            <a:endParaRPr lang="en-US" sz="1800"/>
          </a:p>
          <a:p>
            <a:pPr marL="342900" marR="0" lvl="0" indent="-304800" algn="l" rtl="0">
              <a:spcBef>
                <a:spcPts val="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Chancellor's Office Report on AB 2462 (2015)</a:t>
            </a:r>
          </a:p>
          <a:p>
            <a:pPr marL="342900" marR="0" lvl="0" indent="-304800" algn="l" rtl="0">
              <a:spcBef>
                <a:spcPts val="288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System Advisory on Prior Learning Assessment (2015)</a:t>
            </a:r>
          </a:p>
          <a:p>
            <a:pPr marL="342900" marR="0" lvl="0" indent="-304800" algn="l" rtl="0">
              <a:spcBef>
                <a:spcPts val="288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Academic Senate Report on Credit By Examination (2014)</a:t>
            </a:r>
          </a:p>
          <a:p>
            <a:pPr marL="342900" marR="0" lvl="0" indent="-304800" algn="l" rtl="0">
              <a:spcBef>
                <a:spcPts val="288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Chancellor’s Office Veterans Summit Presentations (2014, 2016)</a:t>
            </a:r>
          </a:p>
        </p:txBody>
      </p:sp>
      <p:sp>
        <p:nvSpPr>
          <p:cNvPr id="303" name="Shape 303"/>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28</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idx="1"/>
          </p:nvPr>
        </p:nvSpPr>
        <p:spPr>
          <a:xfrm>
            <a:off x="457200" y="628650"/>
            <a:ext cx="8229600" cy="339447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3600" b="1" i="0" u="none" strike="noStrike" cap="none">
                <a:solidFill>
                  <a:schemeClr val="dk1"/>
                </a:solidFill>
                <a:latin typeface="Calibri"/>
                <a:ea typeface="Calibri"/>
                <a:cs typeface="Calibri"/>
                <a:sym typeface="Calibri"/>
              </a:rPr>
              <a:t>Questions or Comments? </a:t>
            </a:r>
          </a:p>
          <a:p>
            <a:pPr marL="0" marR="0" lvl="0" indent="0" algn="ctr" rtl="0">
              <a:spcBef>
                <a:spcPts val="720"/>
              </a:spcBef>
              <a:spcAft>
                <a:spcPts val="0"/>
              </a:spcAft>
              <a:buClr>
                <a:schemeClr val="dk1"/>
              </a:buClr>
              <a:buSzPct val="25000"/>
              <a:buFont typeface="Arial"/>
              <a:buNone/>
            </a:pPr>
            <a:endParaRPr sz="3600" b="1" i="0" u="none" strike="noStrike" cap="none">
              <a:solidFill>
                <a:schemeClr val="dk1"/>
              </a:solidFill>
              <a:latin typeface="Calibri"/>
              <a:ea typeface="Calibri"/>
              <a:cs typeface="Calibri"/>
              <a:sym typeface="Calibri"/>
            </a:endParaRPr>
          </a:p>
          <a:p>
            <a:pPr marL="0" marR="0" lvl="0" indent="0" algn="ctr" rtl="0">
              <a:spcBef>
                <a:spcPts val="640"/>
              </a:spcBef>
              <a:buClr>
                <a:schemeClr val="dk1"/>
              </a:buClr>
              <a:buSzPct val="25000"/>
              <a:buFont typeface="Arial"/>
              <a:buNone/>
            </a:pPr>
            <a:endParaRPr sz="3200" b="1" i="0" u="none" strike="noStrike" cap="none">
              <a:solidFill>
                <a:schemeClr val="dk1"/>
              </a:solidFill>
              <a:latin typeface="Calibri"/>
              <a:ea typeface="Calibri"/>
              <a:cs typeface="Calibri"/>
              <a:sym typeface="Calibri"/>
            </a:endParaRPr>
          </a:p>
        </p:txBody>
      </p:sp>
      <p:sp>
        <p:nvSpPr>
          <p:cNvPr id="309" name="Shape 309"/>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29</a:t>
            </a:fld>
            <a:endParaRPr lang="en-US" sz="1200" b="0" i="0" u="none" strike="noStrike" cap="none">
              <a:solidFill>
                <a:srgbClr val="888888"/>
              </a:solidFill>
              <a:latin typeface="Calibri"/>
              <a:ea typeface="Calibri"/>
              <a:cs typeface="Calibri"/>
              <a:sym typeface="Calibri"/>
            </a:endParaRPr>
          </a:p>
        </p:txBody>
      </p:sp>
      <p:pic>
        <p:nvPicPr>
          <p:cNvPr id="310" name="Shape 310" descr="C:\Users\cwarner\AppData\Local\Microsoft\Windows\Temporary Internet Files\Content.IE5\2CA375ZD\question-mark[1].jpg"/>
          <p:cNvPicPr preferRelativeResize="0"/>
          <p:nvPr/>
        </p:nvPicPr>
        <p:blipFill rotWithShape="1">
          <a:blip r:embed="rId3">
            <a:alphaModFix/>
          </a:blip>
          <a:srcRect/>
          <a:stretch/>
        </p:blipFill>
        <p:spPr>
          <a:xfrm>
            <a:off x="3048000" y="1543050"/>
            <a:ext cx="3276600" cy="2219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09550"/>
            <a:ext cx="8229600" cy="5715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1" i="0" u="none" strike="noStrike" cap="none">
                <a:solidFill>
                  <a:schemeClr val="dk1"/>
                </a:solidFill>
                <a:latin typeface="Calibri"/>
                <a:ea typeface="Calibri"/>
                <a:cs typeface="Calibri"/>
                <a:sym typeface="Calibri"/>
              </a:rPr>
              <a:t>CPL Workgroups, Reports, and Advisories</a:t>
            </a:r>
          </a:p>
        </p:txBody>
      </p:sp>
      <p:sp>
        <p:nvSpPr>
          <p:cNvPr id="67" name="Shape 67"/>
          <p:cNvSpPr txBox="1">
            <a:spLocks noGrp="1"/>
          </p:cNvSpPr>
          <p:nvPr>
            <p:ph idx="1"/>
          </p:nvPr>
        </p:nvSpPr>
        <p:spPr>
          <a:xfrm>
            <a:off x="457200" y="894693"/>
            <a:ext cx="8229600" cy="339447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CPL Workgroup</a:t>
            </a:r>
          </a:p>
          <a:p>
            <a:pPr marL="742950" marR="0" lvl="1" indent="-285750" algn="l" rtl="0">
              <a:spcBef>
                <a:spcPts val="360"/>
              </a:spcBef>
              <a:spcAft>
                <a:spcPts val="0"/>
              </a:spcAft>
              <a:buClr>
                <a:schemeClr val="dk1"/>
              </a:buClr>
              <a:buSzPct val="100000"/>
              <a:buFont typeface="Arial"/>
              <a:buChar char="–"/>
            </a:pPr>
            <a:r>
              <a:rPr lang="en-US" sz="1800"/>
              <a:t>Formed during Spring 2016</a:t>
            </a:r>
          </a:p>
          <a:p>
            <a:pPr marL="742950" marR="0" lvl="1" indent="-285750" algn="l" rtl="0">
              <a:spcBef>
                <a:spcPts val="36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CCCCO, ASCCC, Colleges, Faculty Advisory Committees, CACCRAO, Financial Aid, Statewide Initiative</a:t>
            </a:r>
            <a:r>
              <a:rPr lang="en-US" sz="1800"/>
              <a:t>s</a:t>
            </a:r>
            <a:r>
              <a:rPr lang="en-US" sz="1800" b="0" i="0" u="none" strike="noStrike" cap="none">
                <a:solidFill>
                  <a:schemeClr val="dk1"/>
                </a:solidFill>
                <a:latin typeface="Calibri"/>
                <a:ea typeface="Calibri"/>
                <a:cs typeface="Calibri"/>
                <a:sym typeface="Calibri"/>
              </a:rPr>
              <a:t> </a:t>
            </a:r>
          </a:p>
          <a:p>
            <a:pPr marL="342900" marR="0" lvl="0" indent="-342900" algn="l" rtl="0">
              <a:spcBef>
                <a:spcPts val="12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Report of Survey Findings </a:t>
            </a:r>
          </a:p>
          <a:p>
            <a:pPr marL="342900" marR="0" lvl="0" indent="-342900" algn="l" rtl="0">
              <a:spcBef>
                <a:spcPts val="120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Chancellor’s Office Advisory on Awarding </a:t>
            </a:r>
            <a:br>
              <a:rPr lang="en-US" sz="2400" b="0" i="0" u="none" strike="noStrike" cap="none">
                <a:solidFill>
                  <a:schemeClr val="dk1"/>
                </a:solidFill>
                <a:latin typeface="Calibri"/>
                <a:ea typeface="Calibri"/>
                <a:cs typeface="Calibri"/>
                <a:sym typeface="Calibri"/>
              </a:rPr>
            </a:br>
            <a:r>
              <a:rPr lang="en-US" sz="2400" b="0" i="0" u="none" strike="noStrike" cap="none">
                <a:solidFill>
                  <a:schemeClr val="dk1"/>
                </a:solidFill>
                <a:latin typeface="Calibri"/>
                <a:ea typeface="Calibri"/>
                <a:cs typeface="Calibri"/>
                <a:sym typeface="Calibri"/>
              </a:rPr>
              <a:t>Credit for Prior Learning</a:t>
            </a:r>
            <a:r>
              <a:rPr lang="en-US" sz="2400"/>
              <a:t>: </a:t>
            </a:r>
            <a:br>
              <a:rPr lang="en-US" sz="2400"/>
            </a:br>
            <a:r>
              <a:rPr lang="en-US" sz="2400"/>
              <a:t>AB 2462 (Military Experience)</a:t>
            </a:r>
          </a:p>
        </p:txBody>
      </p:sp>
      <p:sp>
        <p:nvSpPr>
          <p:cNvPr id="66" name="Shape 66"/>
          <p:cNvSpPr txBox="1">
            <a:spLocks noGrp="1"/>
          </p:cNvSpPr>
          <p:nvPr>
            <p:ph type="sldNum" sz="quarter" idx="12"/>
          </p:nvPr>
        </p:nvSpPr>
        <p:spPr>
          <a:xfrm>
            <a:off x="6553200" y="3575447"/>
            <a:ext cx="2133599" cy="20538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3</a:t>
            </a:fld>
            <a:endParaRPr lang="en-US" sz="1200" b="0" i="0" u="none" strike="noStrike" cap="none">
              <a:solidFill>
                <a:srgbClr val="888888"/>
              </a:solidFill>
              <a:latin typeface="Calibri"/>
              <a:ea typeface="Calibri"/>
              <a:cs typeface="Calibri"/>
              <a:sym typeface="Calibri"/>
            </a:endParaRPr>
          </a:p>
        </p:txBody>
      </p:sp>
      <p:pic>
        <p:nvPicPr>
          <p:cNvPr id="68" name="Shape 68" descr="C:\Users\cwarner\AppData\Local\Microsoft\Windows\Temporary Internet Files\Content.IE5\NBO4J8PA\Society.svg[1].png"/>
          <p:cNvPicPr preferRelativeResize="0"/>
          <p:nvPr/>
        </p:nvPicPr>
        <p:blipFill rotWithShape="1">
          <a:blip r:embed="rId3">
            <a:alphaModFix/>
          </a:blip>
          <a:srcRect/>
          <a:stretch/>
        </p:blipFill>
        <p:spPr>
          <a:xfrm>
            <a:off x="5890775" y="2827324"/>
            <a:ext cx="2796000" cy="1801799"/>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6" name="Shape 316"/>
          <p:cNvSpPr txBox="1">
            <a:spLocks noGrp="1"/>
          </p:cNvSpPr>
          <p:nvPr>
            <p:ph idx="1"/>
          </p:nvPr>
        </p:nvSpPr>
        <p:spPr>
          <a:xfrm>
            <a:off x="457199" y="1657350"/>
            <a:ext cx="8229600" cy="9144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4000" b="1" i="1" u="none" strike="noStrike" cap="none" dirty="0">
                <a:solidFill>
                  <a:schemeClr val="dk1"/>
                </a:solidFill>
                <a:latin typeface="Calibri"/>
                <a:ea typeface="Calibri"/>
                <a:cs typeface="Calibri"/>
                <a:sym typeface="Calibri"/>
              </a:rPr>
              <a:t>Thank you</a:t>
            </a:r>
            <a:r>
              <a:rPr lang="en-US" sz="4000" b="1" i="1" u="none" strike="noStrike" cap="none" dirty="0" smtClean="0">
                <a:solidFill>
                  <a:schemeClr val="dk1"/>
                </a:solidFill>
                <a:latin typeface="Calibri"/>
                <a:ea typeface="Calibri"/>
                <a:cs typeface="Calibri"/>
                <a:sym typeface="Calibri"/>
              </a:rPr>
              <a:t>!</a:t>
            </a:r>
          </a:p>
          <a:p>
            <a:pPr marL="0" marR="0" lvl="0" indent="0" algn="ctr" rtl="0">
              <a:spcBef>
                <a:spcPts val="0"/>
              </a:spcBef>
              <a:spcAft>
                <a:spcPts val="0"/>
              </a:spcAft>
              <a:buClr>
                <a:schemeClr val="dk1"/>
              </a:buClr>
              <a:buSzPct val="25000"/>
              <a:buFont typeface="Arial"/>
              <a:buNone/>
            </a:pPr>
            <a:endParaRPr lang="en-US" sz="2400" b="1" i="1" dirty="0"/>
          </a:p>
          <a:p>
            <a:pPr marL="0" marR="0" lvl="0" indent="0" algn="ctr" rtl="0">
              <a:spcBef>
                <a:spcPts val="0"/>
              </a:spcBef>
              <a:spcAft>
                <a:spcPts val="0"/>
              </a:spcAft>
              <a:buClr>
                <a:schemeClr val="dk1"/>
              </a:buClr>
              <a:buSzPct val="25000"/>
              <a:buFont typeface="Arial"/>
              <a:buNone/>
            </a:pPr>
            <a:r>
              <a:rPr lang="en-US" sz="2400" b="1" i="1" u="none" strike="noStrike" cap="none" dirty="0" smtClean="0">
                <a:solidFill>
                  <a:schemeClr val="dk1"/>
                </a:solidFill>
                <a:sym typeface="Calibri"/>
              </a:rPr>
              <a:t>Dolores Davison, ASCCC  </a:t>
            </a:r>
            <a:r>
              <a:rPr lang="en-US" sz="2400" b="1" i="1" u="none" strike="noStrike" cap="none" dirty="0" err="1" smtClean="0">
                <a:solidFill>
                  <a:schemeClr val="dk1"/>
                </a:solidFill>
                <a:sym typeface="Calibri"/>
              </a:rPr>
              <a:t>davisondolores@fhda.edu</a:t>
            </a:r>
            <a:endParaRPr lang="en-US" sz="2400" b="1" i="1" u="none" strike="noStrike" cap="none" dirty="0" smtClean="0">
              <a:solidFill>
                <a:schemeClr val="dk1"/>
              </a:solidFill>
              <a:sym typeface="Calibri"/>
            </a:endParaRPr>
          </a:p>
          <a:p>
            <a:pPr marL="0" marR="0" lvl="0" indent="0" algn="ctr" rtl="0">
              <a:spcBef>
                <a:spcPts val="0"/>
              </a:spcBef>
              <a:spcAft>
                <a:spcPts val="0"/>
              </a:spcAft>
              <a:buClr>
                <a:schemeClr val="dk1"/>
              </a:buClr>
              <a:buSzPct val="25000"/>
              <a:buFont typeface="Arial"/>
              <a:buNone/>
            </a:pPr>
            <a:r>
              <a:rPr lang="en-US" sz="2400" b="1" i="1" dirty="0" err="1" smtClean="0"/>
              <a:t>Cleavon</a:t>
            </a:r>
            <a:r>
              <a:rPr lang="en-US" sz="2400" b="1" i="1" dirty="0" smtClean="0"/>
              <a:t> Smith, ASCCC  </a:t>
            </a:r>
            <a:r>
              <a:rPr lang="en-US" sz="2400" b="1" i="1" dirty="0" err="1" smtClean="0"/>
              <a:t>clsmith@peralta.edu</a:t>
            </a:r>
            <a:endParaRPr lang="en-US" sz="2400" b="1" i="1" dirty="0" smtClean="0"/>
          </a:p>
          <a:p>
            <a:pPr marL="0" marR="0" lvl="0" indent="0" algn="ctr" rtl="0">
              <a:spcBef>
                <a:spcPts val="0"/>
              </a:spcBef>
              <a:spcAft>
                <a:spcPts val="0"/>
              </a:spcAft>
              <a:buClr>
                <a:schemeClr val="dk1"/>
              </a:buClr>
              <a:buSzPct val="25000"/>
              <a:buFont typeface="Arial"/>
              <a:buNone/>
            </a:pPr>
            <a:r>
              <a:rPr lang="en-US" sz="2400" b="1" i="1" u="none" strike="noStrike" cap="none" dirty="0" smtClean="0">
                <a:solidFill>
                  <a:schemeClr val="dk1"/>
                </a:solidFill>
                <a:sym typeface="Calibri"/>
              </a:rPr>
              <a:t>Jory Hadsell, OEI   </a:t>
            </a:r>
            <a:r>
              <a:rPr lang="en-US" sz="2400" b="1" i="1" u="none" strike="noStrike" cap="none" dirty="0" err="1" smtClean="0">
                <a:solidFill>
                  <a:schemeClr val="dk1"/>
                </a:solidFill>
                <a:sym typeface="Calibri"/>
              </a:rPr>
              <a:t>jhadsell@cccOnlineEd.org</a:t>
            </a:r>
            <a:endParaRPr lang="en-US" sz="2400" b="1" i="1" u="none" strike="noStrike" cap="none" dirty="0">
              <a:solidFill>
                <a:schemeClr val="dk1"/>
              </a:solidFill>
              <a:sym typeface="Calibri"/>
            </a:endParaRP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
        <p:nvSpPr>
          <p:cNvPr id="315" name="Shape 315"/>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30</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Leadership from Academic Senate</a:t>
            </a:r>
          </a:p>
        </p:txBody>
      </p:sp>
      <p:sp>
        <p:nvSpPr>
          <p:cNvPr id="147" name="Shape 147"/>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Leverage their prior work (2014)</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ASCCC participation on Workforce </a:t>
            </a:r>
            <a:br>
              <a:rPr lang="en-US" sz="2400" b="0" i="0" u="none" strike="noStrike" cap="none">
                <a:solidFill>
                  <a:schemeClr val="dk1"/>
                </a:solidFill>
                <a:latin typeface="Calibri"/>
                <a:ea typeface="Calibri"/>
                <a:cs typeface="Calibri"/>
                <a:sym typeface="Calibri"/>
              </a:rPr>
            </a:br>
            <a:r>
              <a:rPr lang="en-US" sz="2400" b="0" i="0" u="none" strike="noStrike" cap="none">
                <a:solidFill>
                  <a:schemeClr val="dk1"/>
                </a:solidFill>
                <a:latin typeface="Calibri"/>
                <a:ea typeface="Calibri"/>
                <a:cs typeface="Calibri"/>
                <a:sym typeface="Calibri"/>
              </a:rPr>
              <a:t>and OEI steering committees</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Need active consultation and </a:t>
            </a:r>
            <a:br>
              <a:rPr lang="en-US" sz="2400" b="0" i="0" u="none" strike="noStrike" cap="none">
                <a:solidFill>
                  <a:schemeClr val="dk1"/>
                </a:solidFill>
                <a:latin typeface="Calibri"/>
                <a:ea typeface="Calibri"/>
                <a:cs typeface="Calibri"/>
                <a:sym typeface="Calibri"/>
              </a:rPr>
            </a:br>
            <a:r>
              <a:rPr lang="en-US" sz="2400" b="0" i="0" u="none" strike="noStrike" cap="none">
                <a:solidFill>
                  <a:schemeClr val="dk1"/>
                </a:solidFill>
                <a:latin typeface="Calibri"/>
                <a:ea typeface="Calibri"/>
                <a:cs typeface="Calibri"/>
                <a:sym typeface="Calibri"/>
              </a:rPr>
              <a:t>collaboration of faculty leadership</a:t>
            </a:r>
          </a:p>
          <a:p>
            <a:pPr marL="342900" marR="0" lvl="0" indent="-3429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ASCCC expertise and leadership </a:t>
            </a:r>
            <a:br>
              <a:rPr lang="en-US" sz="2400" b="0" i="0" u="none" strike="noStrike" cap="none">
                <a:solidFill>
                  <a:schemeClr val="dk1"/>
                </a:solidFill>
                <a:latin typeface="Calibri"/>
                <a:ea typeface="Calibri"/>
                <a:cs typeface="Calibri"/>
                <a:sym typeface="Calibri"/>
              </a:rPr>
            </a:br>
            <a:r>
              <a:rPr lang="en-US" sz="2400" b="0" i="0" u="none" strike="noStrike" cap="none">
                <a:solidFill>
                  <a:schemeClr val="dk1"/>
                </a:solidFill>
                <a:latin typeface="Calibri"/>
                <a:ea typeface="Calibri"/>
                <a:cs typeface="Calibri"/>
                <a:sym typeface="Calibri"/>
              </a:rPr>
              <a:t>helps ensure success and participation</a:t>
            </a:r>
          </a:p>
        </p:txBody>
      </p:sp>
      <p:sp>
        <p:nvSpPr>
          <p:cNvPr id="148" name="Shape 148"/>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4</a:t>
            </a:fld>
            <a:endParaRPr lang="en-US" sz="1200" b="0" i="0" u="none" strike="noStrike" cap="none">
              <a:solidFill>
                <a:srgbClr val="888888"/>
              </a:solidFill>
              <a:latin typeface="Calibri"/>
              <a:ea typeface="Calibri"/>
              <a:cs typeface="Calibri"/>
              <a:sym typeface="Calibri"/>
            </a:endParaRPr>
          </a:p>
        </p:txBody>
      </p:sp>
      <p:pic>
        <p:nvPicPr>
          <p:cNvPr id="146" name="Shape 146" descr="Screen Shot 2016-03-01 at 3.22.49 PM.png"/>
          <p:cNvPicPr preferRelativeResize="0"/>
          <p:nvPr/>
        </p:nvPicPr>
        <p:blipFill rotWithShape="1">
          <a:blip r:embed="rId3">
            <a:alphaModFix/>
          </a:blip>
          <a:srcRect/>
          <a:stretch/>
        </p:blipFill>
        <p:spPr>
          <a:xfrm rot="280139">
            <a:off x="5840773" y="1538190"/>
            <a:ext cx="2880169" cy="3207662"/>
          </a:xfrm>
          <a:prstGeom prst="rect">
            <a:avLst/>
          </a:prstGeom>
          <a:noFill/>
          <a:ln w="15875" cap="flat" cmpd="sng">
            <a:solidFill>
              <a:schemeClr val="dk1">
                <a:alpha val="95686"/>
              </a:schemeClr>
            </a:solidFill>
            <a:prstDash val="solid"/>
            <a:round/>
            <a:headEnd type="none" w="med" len="med"/>
            <a:tailEnd type="none" w="med" len="me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ASCCC Positions on CPL</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7.01 (Sp16) Cost Associated with Prior Military Experience Credit</a:t>
            </a:r>
          </a:p>
          <a:p>
            <a:r>
              <a:rPr lang="en-US" sz="2200" dirty="0" smtClean="0"/>
              <a:t>Resolved</a:t>
            </a:r>
            <a:r>
              <a:rPr lang="en-US" sz="2200" dirty="0"/>
              <a:t>, That the Academic Senate for California Community Colleges, in conjunction with the Chancellor’s Office and other system partners, research the costs of implementation of credit for prior military experience; and</a:t>
            </a:r>
          </a:p>
          <a:p>
            <a:r>
              <a:rPr lang="en-US" sz="2200" dirty="0"/>
              <a:t>Resolved, That the Academic Senate for California Community Colleges, in conjunction with the Chancellor’s Office and other system partners, work to secure sufficient and ongoing funding to cover the costs for colleges to ensure the timely implementation and ongoing awarding of credit for prior </a:t>
            </a:r>
            <a:r>
              <a:rPr lang="en-US" sz="2200" dirty="0" smtClean="0"/>
              <a:t>military experience. </a:t>
            </a:r>
            <a:endParaRPr lang="en-US" sz="2200" dirty="0"/>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739053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dirty="0" smtClean="0"/>
              <a:t>Recent ASCCC Positions</a:t>
            </a:r>
            <a:endParaRPr dirty="0"/>
          </a:p>
        </p:txBody>
      </p:sp>
      <p:sp>
        <p:nvSpPr>
          <p:cNvPr id="155" name="Shape 155"/>
          <p:cNvSpPr txBox="1">
            <a:spLocks noGrp="1"/>
          </p:cNvSpPr>
          <p:nvPr>
            <p:ph idx="1"/>
          </p:nvPr>
        </p:nvSpPr>
        <p:spPr>
          <a:xfrm>
            <a:off x="457200" y="1359458"/>
            <a:ext cx="8229600" cy="3657600"/>
          </a:xfrm>
          <a:prstGeom prst="rect">
            <a:avLst/>
          </a:prstGeom>
        </p:spPr>
        <p:txBody>
          <a:bodyPr lIns="91425" tIns="91425" rIns="91425" bIns="91425" anchor="t" anchorCtr="0">
            <a:noAutofit/>
          </a:bodyPr>
          <a:lstStyle/>
          <a:p>
            <a:pPr marL="0" lvl="0" indent="0">
              <a:buNone/>
            </a:pPr>
            <a:r>
              <a:rPr lang="en-US" sz="2000" dirty="0"/>
              <a:t>7.02 (Sp16) Awarding Credit for Prior Learning </a:t>
            </a:r>
            <a:r>
              <a:rPr lang="en-US" sz="2000" dirty="0" smtClean="0"/>
              <a:t>Experience</a:t>
            </a:r>
          </a:p>
          <a:p>
            <a:pPr>
              <a:spcBef>
                <a:spcPts val="0"/>
              </a:spcBef>
              <a:buNone/>
            </a:pPr>
            <a:endParaRPr lang="en-US" sz="2300" dirty="0" smtClean="0"/>
          </a:p>
          <a:p>
            <a:pPr>
              <a:spcBef>
                <a:spcPts val="0"/>
              </a:spcBef>
            </a:pPr>
            <a:r>
              <a:rPr lang="en-US" sz="2000" dirty="0"/>
              <a:t>Resolved, That the Academic Senate for California Community Colleges work with the Chancellor’s Office and other interested stakeholders to develop effective practices for the awarding of credit for prior military learning and experience; </a:t>
            </a:r>
            <a:r>
              <a:rPr lang="en-US" sz="2000" dirty="0" smtClean="0"/>
              <a:t>and</a:t>
            </a:r>
          </a:p>
          <a:p>
            <a:pPr>
              <a:spcBef>
                <a:spcPts val="0"/>
              </a:spcBef>
            </a:pPr>
            <a:r>
              <a:rPr lang="en-US" sz="2000" dirty="0"/>
              <a:t>Resolved, That the Academic Senate for California Community Colleges work with the Chancellor’s Office and other interested stakeholders to explore the option of awarding credit for forms of prior learning and experience outside of those involving military experience.</a:t>
            </a:r>
          </a:p>
          <a:p>
            <a:pPr>
              <a:spcBef>
                <a:spcPts val="0"/>
              </a:spcBef>
            </a:pPr>
            <a:endParaRPr lang="en-US" sz="2000" dirty="0" smtClean="0"/>
          </a:p>
          <a:p>
            <a:pPr lvl="0">
              <a:spcBef>
                <a:spcPts val="0"/>
              </a:spcBef>
              <a:buNone/>
            </a:pPr>
            <a:endParaRPr lang="en-US" sz="2300" dirty="0"/>
          </a:p>
        </p:txBody>
      </p:sp>
      <p:sp>
        <p:nvSpPr>
          <p:cNvPr id="156" name="Shape 156"/>
          <p:cNvSpPr txBox="1">
            <a:spLocks noGrp="1"/>
          </p:cNvSpPr>
          <p:nvPr>
            <p:ph type="sldNum" sz="quarter" idx="12"/>
          </p:nvPr>
        </p:nvSpPr>
        <p:spPr>
          <a:xfrm>
            <a:off x="6553200" y="4767262"/>
            <a:ext cx="2133600" cy="2739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Shape 217"/>
          <p:cNvPicPr preferRelativeResize="0"/>
          <p:nvPr/>
        </p:nvPicPr>
        <p:blipFill rotWithShape="1">
          <a:blip r:embed="rId3">
            <a:alphaModFix/>
          </a:blip>
          <a:srcRect/>
          <a:stretch/>
        </p:blipFill>
        <p:spPr>
          <a:xfrm>
            <a:off x="624643" y="1257300"/>
            <a:ext cx="3566357" cy="476249"/>
          </a:xfrm>
          <a:prstGeom prst="rect">
            <a:avLst/>
          </a:prstGeom>
          <a:noFill/>
          <a:ln>
            <a:noFill/>
          </a:ln>
        </p:spPr>
      </p:pic>
      <p:sp>
        <p:nvSpPr>
          <p:cNvPr id="218" name="Shape 21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CPL Collaboration Across CCCs</a:t>
            </a:r>
          </a:p>
        </p:txBody>
      </p:sp>
      <p:pic>
        <p:nvPicPr>
          <p:cNvPr id="219" name="Shape 219" descr="iStock_000062412458_Medium.jpg"/>
          <p:cNvPicPr preferRelativeResize="0">
            <a:picLocks noGrp="1"/>
          </p:cNvPicPr>
          <p:nvPr>
            <p:ph idx="1"/>
          </p:nvPr>
        </p:nvPicPr>
        <p:blipFill rotWithShape="1">
          <a:blip r:embed="rId4">
            <a:alphaModFix/>
          </a:blip>
          <a:srcRect l="23514" r="26702"/>
          <a:stretch/>
        </p:blipFill>
        <p:spPr>
          <a:xfrm>
            <a:off x="0" y="2057400"/>
            <a:ext cx="2243666" cy="2251471"/>
          </a:xfrm>
          <a:prstGeom prst="rect">
            <a:avLst/>
          </a:prstGeom>
          <a:noFill/>
          <a:ln>
            <a:noFill/>
          </a:ln>
        </p:spPr>
      </p:pic>
      <p:sp>
        <p:nvSpPr>
          <p:cNvPr id="220" name="Shape 220"/>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7</a:t>
            </a:fld>
            <a:endParaRPr lang="en-US" sz="1200" b="0" i="0" u="none" strike="noStrike" cap="none">
              <a:solidFill>
                <a:srgbClr val="888888"/>
              </a:solidFill>
              <a:latin typeface="Calibri"/>
              <a:ea typeface="Calibri"/>
              <a:cs typeface="Calibri"/>
              <a:sym typeface="Calibri"/>
            </a:endParaRPr>
          </a:p>
        </p:txBody>
      </p:sp>
      <p:pic>
        <p:nvPicPr>
          <p:cNvPr id="221" name="Shape 221" descr="iStock_000071965145_Small.jpg"/>
          <p:cNvPicPr preferRelativeResize="0"/>
          <p:nvPr/>
        </p:nvPicPr>
        <p:blipFill rotWithShape="1">
          <a:blip r:embed="rId5">
            <a:alphaModFix/>
          </a:blip>
          <a:srcRect/>
          <a:stretch/>
        </p:blipFill>
        <p:spPr>
          <a:xfrm>
            <a:off x="5410201" y="2743200"/>
            <a:ext cx="3418529" cy="1706245"/>
          </a:xfrm>
          <a:prstGeom prst="rect">
            <a:avLst/>
          </a:prstGeom>
          <a:noFill/>
          <a:ln>
            <a:noFill/>
          </a:ln>
        </p:spPr>
      </p:pic>
      <p:pic>
        <p:nvPicPr>
          <p:cNvPr id="222" name="Shape 222"/>
          <p:cNvPicPr preferRelativeResize="0"/>
          <p:nvPr/>
        </p:nvPicPr>
        <p:blipFill rotWithShape="1">
          <a:blip r:embed="rId6">
            <a:alphaModFix/>
          </a:blip>
          <a:srcRect/>
          <a:stretch/>
        </p:blipFill>
        <p:spPr>
          <a:xfrm>
            <a:off x="2514600" y="3486150"/>
            <a:ext cx="2675330" cy="609599"/>
          </a:xfrm>
          <a:prstGeom prst="rect">
            <a:avLst/>
          </a:prstGeom>
          <a:noFill/>
          <a:ln>
            <a:noFill/>
          </a:ln>
        </p:spPr>
      </p:pic>
      <p:pic>
        <p:nvPicPr>
          <p:cNvPr id="223" name="Shape 223"/>
          <p:cNvPicPr preferRelativeResize="0"/>
          <p:nvPr/>
        </p:nvPicPr>
        <p:blipFill rotWithShape="1">
          <a:blip r:embed="rId7">
            <a:alphaModFix/>
          </a:blip>
          <a:srcRect/>
          <a:stretch/>
        </p:blipFill>
        <p:spPr>
          <a:xfrm>
            <a:off x="2209800" y="2724150"/>
            <a:ext cx="2766565" cy="495298"/>
          </a:xfrm>
          <a:prstGeom prst="rect">
            <a:avLst/>
          </a:prstGeom>
          <a:noFill/>
          <a:ln>
            <a:noFill/>
          </a:ln>
        </p:spPr>
      </p:pic>
      <p:pic>
        <p:nvPicPr>
          <p:cNvPr id="224" name="Shape 224"/>
          <p:cNvPicPr preferRelativeResize="0"/>
          <p:nvPr/>
        </p:nvPicPr>
        <p:blipFill rotWithShape="1">
          <a:blip r:embed="rId8">
            <a:alphaModFix/>
          </a:blip>
          <a:srcRect/>
          <a:stretch/>
        </p:blipFill>
        <p:spPr>
          <a:xfrm>
            <a:off x="4724400" y="1428750"/>
            <a:ext cx="3733800" cy="687782"/>
          </a:xfrm>
          <a:prstGeom prst="rect">
            <a:avLst/>
          </a:prstGeom>
          <a:noFill/>
          <a:ln>
            <a:noFill/>
          </a:ln>
        </p:spPr>
      </p:pic>
      <p:pic>
        <p:nvPicPr>
          <p:cNvPr id="225" name="Shape 225"/>
          <p:cNvPicPr preferRelativeResize="0"/>
          <p:nvPr/>
        </p:nvPicPr>
        <p:blipFill rotWithShape="1">
          <a:blip r:embed="rId9">
            <a:alphaModFix/>
          </a:blip>
          <a:srcRect/>
          <a:stretch/>
        </p:blipFill>
        <p:spPr>
          <a:xfrm>
            <a:off x="2362200" y="1943100"/>
            <a:ext cx="1295400" cy="4190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Workforce Goals</a:t>
            </a:r>
          </a:p>
        </p:txBody>
      </p:sp>
      <p:sp>
        <p:nvSpPr>
          <p:cNvPr id="231" name="Shape 231"/>
          <p:cNvSpPr txBox="1">
            <a:spLocks noGrp="1"/>
          </p:cNvSpPr>
          <p:nvPr>
            <p:ph idx="1"/>
          </p:nvPr>
        </p:nvSpPr>
        <p:spPr>
          <a:xfrm>
            <a:off x="457200" y="1047750"/>
            <a:ext cx="8229600" cy="3394472"/>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Doing What Matters / Strong Workforce Task Force – “Lessons Learned”</a:t>
            </a:r>
          </a:p>
          <a:p>
            <a:pPr marL="742950" marR="0" lvl="1" indent="-285750" algn="l" rtl="0">
              <a:lnSpc>
                <a:spcPct val="90000"/>
              </a:lnSpc>
              <a:spcBef>
                <a:spcPts val="560"/>
              </a:spcBef>
              <a:spcAft>
                <a:spcPts val="0"/>
              </a:spcAft>
              <a:buClr>
                <a:schemeClr val="dk1"/>
              </a:buClr>
              <a:buSzPct val="100000"/>
              <a:buFont typeface="Arial"/>
              <a:buChar char="–"/>
            </a:pPr>
            <a:r>
              <a:rPr lang="en-US" sz="2800" b="0" i="1" u="none" strike="noStrike" cap="none">
                <a:solidFill>
                  <a:schemeClr val="dk1"/>
                </a:solidFill>
                <a:latin typeface="Calibri"/>
                <a:ea typeface="Calibri"/>
                <a:cs typeface="Calibri"/>
                <a:sym typeface="Calibri"/>
              </a:rPr>
              <a:t>“…recognize prior learning and work experience for adults and develop mechanisms to award credit toward CTE pathways.”</a:t>
            </a:r>
          </a:p>
          <a:p>
            <a:pPr marL="1600200" marR="0" lvl="3" indent="-228600" algn="l" rtl="0">
              <a:lnSpc>
                <a:spcPct val="90000"/>
              </a:lnSpc>
              <a:spcBef>
                <a:spcPts val="400"/>
              </a:spcBef>
              <a:spcAft>
                <a:spcPts val="0"/>
              </a:spcAft>
              <a:buClr>
                <a:schemeClr val="dk1"/>
              </a:buClr>
              <a:buSzPct val="100000"/>
              <a:buFont typeface="Arial"/>
              <a:buChar char="–"/>
            </a:pPr>
            <a:r>
              <a:rPr lang="en-US" sz="2000" b="0" i="1" u="none" strike="noStrike" cap="none">
                <a:solidFill>
                  <a:schemeClr val="dk1"/>
                </a:solidFill>
                <a:latin typeface="Calibri"/>
                <a:ea typeface="Calibri"/>
                <a:cs typeface="Calibri"/>
                <a:sym typeface="Calibri"/>
              </a:rPr>
              <a:t>Lessons Learned, Workforce Data &amp; Outcomes</a:t>
            </a:r>
          </a:p>
          <a:p>
            <a:pPr marL="1371600" marR="0" lvl="3" indent="0" algn="l" rtl="0">
              <a:lnSpc>
                <a:spcPct val="90000"/>
              </a:lnSpc>
              <a:spcBef>
                <a:spcPts val="400"/>
              </a:spcBef>
              <a:buClr>
                <a:schemeClr val="dk1"/>
              </a:buClr>
              <a:buSzPct val="25000"/>
              <a:buFont typeface="Arial"/>
              <a:buNone/>
            </a:pPr>
            <a:r>
              <a:rPr lang="en-US" sz="2000" b="0" i="1" u="none" strike="noStrike" cap="none">
                <a:solidFill>
                  <a:schemeClr val="dk1"/>
                </a:solidFill>
                <a:latin typeface="Calibri"/>
                <a:ea typeface="Calibri"/>
                <a:cs typeface="Calibri"/>
                <a:sym typeface="Calibri"/>
              </a:rPr>
              <a:t>http://doingwhatmatters.cccco.edu/StrongWorkforce/LessonsLearned.aspx</a:t>
            </a:r>
          </a:p>
        </p:txBody>
      </p:sp>
      <p:sp>
        <p:nvSpPr>
          <p:cNvPr id="232" name="Shape 232"/>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8</a:t>
            </a:fld>
            <a:endParaRPr lang="en-US" sz="1200" b="0" i="0" u="none" strike="noStrike" cap="none">
              <a:solidFill>
                <a:srgbClr val="888888"/>
              </a:solidFill>
              <a:latin typeface="Calibri"/>
              <a:ea typeface="Calibri"/>
              <a:cs typeface="Calibri"/>
              <a:sym typeface="Calibri"/>
            </a:endParaRPr>
          </a:p>
        </p:txBody>
      </p:sp>
      <p:pic>
        <p:nvPicPr>
          <p:cNvPr id="233" name="Shape 233"/>
          <p:cNvPicPr preferRelativeResize="0"/>
          <p:nvPr/>
        </p:nvPicPr>
        <p:blipFill rotWithShape="1">
          <a:blip r:embed="rId3">
            <a:alphaModFix/>
          </a:blip>
          <a:srcRect/>
          <a:stretch/>
        </p:blipFill>
        <p:spPr>
          <a:xfrm>
            <a:off x="6172200" y="3867150"/>
            <a:ext cx="2806699" cy="6667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CCC Online Education Initiative</a:t>
            </a:r>
          </a:p>
        </p:txBody>
      </p:sp>
      <p:sp>
        <p:nvSpPr>
          <p:cNvPr id="239" name="Shape 239"/>
          <p:cNvSpPr txBox="1">
            <a:spLocks noGrp="1"/>
          </p:cNvSpPr>
          <p:nvPr>
            <p:ph idx="1"/>
          </p:nvPr>
        </p:nvSpPr>
        <p:spPr>
          <a:xfrm>
            <a:off x="381000" y="971550"/>
            <a:ext cx="8534399" cy="339447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Focus on increased access and helping student complete their educational goals, including across colleges</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 </a:t>
            </a:r>
            <a:r>
              <a:rPr lang="en-US" sz="2400" b="0" i="1" u="none" strike="noStrike" cap="none">
                <a:solidFill>
                  <a:schemeClr val="dk1"/>
                </a:solidFill>
                <a:latin typeface="Calibri"/>
                <a:ea typeface="Calibri"/>
                <a:cs typeface="Calibri"/>
                <a:sym typeface="Calibri"/>
              </a:rPr>
              <a:t>“Identify and address the needs of students who have prior learning and wish to acquire course credit through an online process (including but not limited to Credit by Exam)…”</a:t>
            </a:r>
          </a:p>
          <a:p>
            <a:pPr marL="1600200" marR="0" lvl="3" indent="-228600" algn="l" rtl="0">
              <a:spcBef>
                <a:spcPts val="400"/>
              </a:spcBef>
              <a:buClr>
                <a:schemeClr val="dk1"/>
              </a:buClr>
              <a:buSzPct val="100000"/>
              <a:buFont typeface="Arial"/>
              <a:buChar char="–"/>
            </a:pPr>
            <a:r>
              <a:rPr lang="en-US" sz="2000" b="0" i="1" u="none" strike="noStrike" cap="none">
                <a:solidFill>
                  <a:schemeClr val="dk1"/>
                </a:solidFill>
                <a:latin typeface="Calibri"/>
                <a:ea typeface="Calibri"/>
                <a:cs typeface="Calibri"/>
                <a:sym typeface="Calibri"/>
              </a:rPr>
              <a:t>CCC Online Education Initiative Work Plan, Objective 2E</a:t>
            </a:r>
          </a:p>
        </p:txBody>
      </p:sp>
      <p:sp>
        <p:nvSpPr>
          <p:cNvPr id="240" name="Shape 240"/>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9</a:t>
            </a:fld>
            <a:endParaRPr lang="en-US" sz="1200" b="0" i="0" u="none" strike="noStrike" cap="none">
              <a:solidFill>
                <a:srgbClr val="888888"/>
              </a:solidFill>
              <a:latin typeface="Calibri"/>
              <a:ea typeface="Calibri"/>
              <a:cs typeface="Calibri"/>
              <a:sym typeface="Calibri"/>
            </a:endParaRPr>
          </a:p>
        </p:txBody>
      </p:sp>
      <p:pic>
        <p:nvPicPr>
          <p:cNvPr id="241" name="Shape 241"/>
          <p:cNvPicPr preferRelativeResize="0"/>
          <p:nvPr/>
        </p:nvPicPr>
        <p:blipFill rotWithShape="1">
          <a:blip r:embed="rId3">
            <a:alphaModFix/>
          </a:blip>
          <a:srcRect/>
          <a:stretch/>
        </p:blipFill>
        <p:spPr>
          <a:xfrm>
            <a:off x="5791200" y="4000501"/>
            <a:ext cx="2722808" cy="474058"/>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Template.thmx</Template>
  <TotalTime>219</TotalTime>
  <Words>1908</Words>
  <Application>Microsoft Macintosh PowerPoint</Application>
  <PresentationFormat>On-screen Show (16:9)</PresentationFormat>
  <Paragraphs>221</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Template</vt:lpstr>
      <vt:lpstr>ASCCC Curriculum Institute: Credit for Prior Learning and Work Experience</vt:lpstr>
      <vt:lpstr>Credit for Prior Learning (CPL) Convergence in California</vt:lpstr>
      <vt:lpstr>CPL Workgroups, Reports, and Advisories</vt:lpstr>
      <vt:lpstr>Leadership from Academic Senate</vt:lpstr>
      <vt:lpstr>Recent ASCCC Positions on CPL</vt:lpstr>
      <vt:lpstr>Recent ASCCC Positions</vt:lpstr>
      <vt:lpstr>CPL Collaboration Across CCCs</vt:lpstr>
      <vt:lpstr>Workforce Goals</vt:lpstr>
      <vt:lpstr>CCC Online Education Initiative</vt:lpstr>
      <vt:lpstr>Catalyst for the Conversation</vt:lpstr>
      <vt:lpstr>Awarding Community College Credit for  Prior Military Experience (AB 2462) </vt:lpstr>
      <vt:lpstr>CCCCO College Surveys</vt:lpstr>
      <vt:lpstr>Course Identifiers C-ID Descriptor</vt:lpstr>
      <vt:lpstr>Course Identifiers – SOC Code</vt:lpstr>
      <vt:lpstr>Course Identifiers – TOP Code</vt:lpstr>
      <vt:lpstr>Courses Frequently Reported Among C-ID, SOC, and TOP Codes </vt:lpstr>
      <vt:lpstr>PowerPoint Presentation</vt:lpstr>
      <vt:lpstr>Trends &amp; Effective Practices</vt:lpstr>
      <vt:lpstr>What is a crosswalk?</vt:lpstr>
      <vt:lpstr>Example: IVY TECH COMMUNITY COLLEGE</vt:lpstr>
      <vt:lpstr>IVY TECH COMMUNITY COLLEGE</vt:lpstr>
      <vt:lpstr>Crosswalking SLOs – a preliminary sample</vt:lpstr>
      <vt:lpstr>OEI Guiding Principle:</vt:lpstr>
      <vt:lpstr>Vision: Create an Online Tool</vt:lpstr>
      <vt:lpstr>Example: Texas</vt:lpstr>
      <vt:lpstr>Example:MNSCU Crosswalk</vt:lpstr>
      <vt:lpstr> Achieving the Vision</vt:lpstr>
      <vt:lpstr>Additional Resources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ASCCC Curriculum Institute: Credit for Prior Learning and Work Experience</dc:title>
  <cp:lastModifiedBy>Jory Hadsell</cp:lastModifiedBy>
  <cp:revision>14</cp:revision>
  <dcterms:modified xsi:type="dcterms:W3CDTF">2016-07-09T15:59:14Z</dcterms:modified>
</cp:coreProperties>
</file>