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78" r:id="rId3"/>
  </p:sldMasterIdLst>
  <p:notesMasterIdLst>
    <p:notesMasterId r:id="rId38"/>
  </p:notesMasterIdLst>
  <p:handoutMasterIdLst>
    <p:handoutMasterId r:id="rId39"/>
  </p:handoutMasterIdLst>
  <p:sldIdLst>
    <p:sldId id="256" r:id="rId4"/>
    <p:sldId id="321" r:id="rId5"/>
    <p:sldId id="322" r:id="rId6"/>
    <p:sldId id="324" r:id="rId7"/>
    <p:sldId id="323" r:id="rId8"/>
    <p:sldId id="325" r:id="rId9"/>
    <p:sldId id="326" r:id="rId10"/>
    <p:sldId id="257" r:id="rId11"/>
    <p:sldId id="267" r:id="rId12"/>
    <p:sldId id="291" r:id="rId13"/>
    <p:sldId id="289" r:id="rId14"/>
    <p:sldId id="308" r:id="rId15"/>
    <p:sldId id="268" r:id="rId16"/>
    <p:sldId id="295" r:id="rId17"/>
    <p:sldId id="298" r:id="rId18"/>
    <p:sldId id="296" r:id="rId19"/>
    <p:sldId id="299" r:id="rId20"/>
    <p:sldId id="297" r:id="rId21"/>
    <p:sldId id="300" r:id="rId22"/>
    <p:sldId id="283" r:id="rId23"/>
    <p:sldId id="271" r:id="rId24"/>
    <p:sldId id="272" r:id="rId25"/>
    <p:sldId id="281" r:id="rId26"/>
    <p:sldId id="301" r:id="rId27"/>
    <p:sldId id="302" r:id="rId28"/>
    <p:sldId id="282" r:id="rId29"/>
    <p:sldId id="311" r:id="rId30"/>
    <p:sldId id="312" r:id="rId31"/>
    <p:sldId id="287" r:id="rId32"/>
    <p:sldId id="280" r:id="rId33"/>
    <p:sldId id="305" r:id="rId34"/>
    <p:sldId id="286" r:id="rId35"/>
    <p:sldId id="275" r:id="rId36"/>
    <p:sldId id="32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04" autoAdjust="0"/>
    <p:restoredTop sz="92450" autoAdjust="0"/>
  </p:normalViewPr>
  <p:slideViewPr>
    <p:cSldViewPr snapToGrid="0">
      <p:cViewPr varScale="1">
        <p:scale>
          <a:sx n="74" d="100"/>
          <a:sy n="74" d="100"/>
        </p:scale>
        <p:origin x="200" y="6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6F2F9A-1800-B748-BE4F-3AF4543CD1CD}" type="datetimeFigureOut">
              <a:rPr lang="en-US" smtClean="0"/>
              <a:t>3/9/18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B6A65-386E-C040-8D7E-DE7F7798D9E3}" type="slidenum">
              <a:rPr lang="en-US" smtClean="0"/>
              <a:t>‹#›</a:t>
            </a:fld>
            <a:endParaRPr lang="en-US" dirty="0"/>
          </a:p>
        </p:txBody>
      </p:sp>
    </p:spTree>
    <p:extLst>
      <p:ext uri="{BB962C8B-B14F-4D97-AF65-F5344CB8AC3E}">
        <p14:creationId xmlns:p14="http://schemas.microsoft.com/office/powerpoint/2010/main" val="835991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3/9/18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r>
              <a:rPr lang="en-US" baseline="0" dirty="0"/>
              <a:t> Temperature of the Room (Michael), Pass our Stickie Notes for Questions (Donna)</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dirty="0"/>
          </a:p>
        </p:txBody>
      </p:sp>
    </p:spTree>
    <p:extLst>
      <p:ext uri="{BB962C8B-B14F-4D97-AF65-F5344CB8AC3E}">
        <p14:creationId xmlns:p14="http://schemas.microsoft.com/office/powerpoint/2010/main" val="311615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
        <p:nvSpPr>
          <p:cNvPr id="4" name="Slide Number Placeholder 3"/>
          <p:cNvSpPr>
            <a:spLocks noGrp="1"/>
          </p:cNvSpPr>
          <p:nvPr>
            <p:ph type="sldNum" sz="quarter" idx="10"/>
          </p:nvPr>
        </p:nvSpPr>
        <p:spPr/>
        <p:txBody>
          <a:bodyPr/>
          <a:lstStyle/>
          <a:p>
            <a:fld id="{9B76EAC2-157E-434C-9995-73CD4FD359D0}" type="slidenum">
              <a:rPr lang="en-US" smtClean="0"/>
              <a:t>16</a:t>
            </a:fld>
            <a:endParaRPr lang="en-US" dirty="0"/>
          </a:p>
        </p:txBody>
      </p:sp>
    </p:spTree>
    <p:extLst>
      <p:ext uri="{BB962C8B-B14F-4D97-AF65-F5344CB8AC3E}">
        <p14:creationId xmlns:p14="http://schemas.microsoft.com/office/powerpoint/2010/main" val="21875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
        <p:nvSpPr>
          <p:cNvPr id="4" name="Slide Number Placeholder 3"/>
          <p:cNvSpPr>
            <a:spLocks noGrp="1"/>
          </p:cNvSpPr>
          <p:nvPr>
            <p:ph type="sldNum" sz="quarter" idx="10"/>
          </p:nvPr>
        </p:nvSpPr>
        <p:spPr/>
        <p:txBody>
          <a:bodyPr/>
          <a:lstStyle/>
          <a:p>
            <a:fld id="{9B76EAC2-157E-434C-9995-73CD4FD359D0}" type="slidenum">
              <a:rPr lang="en-US" smtClean="0"/>
              <a:t>17</a:t>
            </a:fld>
            <a:endParaRPr lang="en-US" dirty="0"/>
          </a:p>
        </p:txBody>
      </p:sp>
    </p:spTree>
    <p:extLst>
      <p:ext uri="{BB962C8B-B14F-4D97-AF65-F5344CB8AC3E}">
        <p14:creationId xmlns:p14="http://schemas.microsoft.com/office/powerpoint/2010/main" val="55307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
        <p:nvSpPr>
          <p:cNvPr id="4" name="Slide Number Placeholder 3"/>
          <p:cNvSpPr>
            <a:spLocks noGrp="1"/>
          </p:cNvSpPr>
          <p:nvPr>
            <p:ph type="sldNum" sz="quarter" idx="10"/>
          </p:nvPr>
        </p:nvSpPr>
        <p:spPr/>
        <p:txBody>
          <a:bodyPr/>
          <a:lstStyle/>
          <a:p>
            <a:fld id="{9B76EAC2-157E-434C-9995-73CD4FD359D0}" type="slidenum">
              <a:rPr lang="en-US" smtClean="0"/>
              <a:t>18</a:t>
            </a:fld>
            <a:endParaRPr lang="en-US" dirty="0"/>
          </a:p>
        </p:txBody>
      </p:sp>
    </p:spTree>
    <p:extLst>
      <p:ext uri="{BB962C8B-B14F-4D97-AF65-F5344CB8AC3E}">
        <p14:creationId xmlns:p14="http://schemas.microsoft.com/office/powerpoint/2010/main" val="202696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p:txBody>
          <a:bodyPr/>
          <a:lstStyle/>
          <a:p>
            <a:fld id="{9B76EAC2-157E-434C-9995-73CD4FD359D0}" type="slidenum">
              <a:rPr lang="en-US" smtClean="0"/>
              <a:t>19</a:t>
            </a:fld>
            <a:endParaRPr lang="en-US" dirty="0"/>
          </a:p>
        </p:txBody>
      </p:sp>
    </p:spTree>
    <p:extLst>
      <p:ext uri="{BB962C8B-B14F-4D97-AF65-F5344CB8AC3E}">
        <p14:creationId xmlns:p14="http://schemas.microsoft.com/office/powerpoint/2010/main" val="341877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p:txBody>
          <a:bodyPr/>
          <a:lstStyle/>
          <a:p>
            <a:fld id="{9B76EAC2-157E-434C-9995-73CD4FD359D0}" type="slidenum">
              <a:rPr lang="en-US" smtClean="0"/>
              <a:t>20</a:t>
            </a:fld>
            <a:endParaRPr lang="en-US" dirty="0"/>
          </a:p>
        </p:txBody>
      </p:sp>
    </p:spTree>
    <p:extLst>
      <p:ext uri="{BB962C8B-B14F-4D97-AF65-F5344CB8AC3E}">
        <p14:creationId xmlns:p14="http://schemas.microsoft.com/office/powerpoint/2010/main" val="311000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p:txBody>
          <a:bodyPr/>
          <a:lstStyle/>
          <a:p>
            <a:fld id="{9B76EAC2-157E-434C-9995-73CD4FD359D0}" type="slidenum">
              <a:rPr lang="en-US" smtClean="0"/>
              <a:t>21</a:t>
            </a:fld>
            <a:endParaRPr lang="en-US" dirty="0"/>
          </a:p>
        </p:txBody>
      </p:sp>
    </p:spTree>
    <p:extLst>
      <p:ext uri="{BB962C8B-B14F-4D97-AF65-F5344CB8AC3E}">
        <p14:creationId xmlns:p14="http://schemas.microsoft.com/office/powerpoint/2010/main" val="1630709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p:txBody>
          <a:bodyPr/>
          <a:lstStyle/>
          <a:p>
            <a:fld id="{9B76EAC2-157E-434C-9995-73CD4FD359D0}" type="slidenum">
              <a:rPr lang="en-US" smtClean="0"/>
              <a:t>22</a:t>
            </a:fld>
            <a:endParaRPr lang="en-US" dirty="0"/>
          </a:p>
        </p:txBody>
      </p:sp>
    </p:spTree>
    <p:extLst>
      <p:ext uri="{BB962C8B-B14F-4D97-AF65-F5344CB8AC3E}">
        <p14:creationId xmlns:p14="http://schemas.microsoft.com/office/powerpoint/2010/main" val="926062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p:txBody>
          <a:bodyPr/>
          <a:lstStyle/>
          <a:p>
            <a:fld id="{9B76EAC2-157E-434C-9995-73CD4FD359D0}" type="slidenum">
              <a:rPr lang="en-US" smtClean="0"/>
              <a:t>23</a:t>
            </a:fld>
            <a:endParaRPr lang="en-US" dirty="0"/>
          </a:p>
        </p:txBody>
      </p:sp>
    </p:spTree>
    <p:extLst>
      <p:ext uri="{BB962C8B-B14F-4D97-AF65-F5344CB8AC3E}">
        <p14:creationId xmlns:p14="http://schemas.microsoft.com/office/powerpoint/2010/main" val="12428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p:txBody>
          <a:bodyPr/>
          <a:lstStyle/>
          <a:p>
            <a:fld id="{9B76EAC2-157E-434C-9995-73CD4FD359D0}" type="slidenum">
              <a:rPr lang="en-US" smtClean="0"/>
              <a:t>24</a:t>
            </a:fld>
            <a:endParaRPr lang="en-US" dirty="0"/>
          </a:p>
        </p:txBody>
      </p:sp>
    </p:spTree>
    <p:extLst>
      <p:ext uri="{BB962C8B-B14F-4D97-AF65-F5344CB8AC3E}">
        <p14:creationId xmlns:p14="http://schemas.microsoft.com/office/powerpoint/2010/main" val="2964195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p:txBody>
          <a:bodyPr/>
          <a:lstStyle/>
          <a:p>
            <a:fld id="{9B76EAC2-157E-434C-9995-73CD4FD359D0}" type="slidenum">
              <a:rPr lang="en-US" smtClean="0"/>
              <a:t>25</a:t>
            </a:fld>
            <a:endParaRPr lang="en-US" dirty="0"/>
          </a:p>
        </p:txBody>
      </p:sp>
    </p:spTree>
    <p:extLst>
      <p:ext uri="{BB962C8B-B14F-4D97-AF65-F5344CB8AC3E}">
        <p14:creationId xmlns:p14="http://schemas.microsoft.com/office/powerpoint/2010/main" val="105449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
        <p:nvSpPr>
          <p:cNvPr id="4" name="Slide Number Placeholder 3"/>
          <p:cNvSpPr>
            <a:spLocks noGrp="1"/>
          </p:cNvSpPr>
          <p:nvPr>
            <p:ph type="sldNum" sz="quarter" idx="10"/>
          </p:nvPr>
        </p:nvSpPr>
        <p:spPr/>
        <p:txBody>
          <a:bodyPr/>
          <a:lstStyle/>
          <a:p>
            <a:fld id="{9B76EAC2-157E-434C-9995-73CD4FD359D0}" type="slidenum">
              <a:rPr lang="en-US" smtClean="0"/>
              <a:t>8</a:t>
            </a:fld>
            <a:endParaRPr lang="en-US" dirty="0"/>
          </a:p>
        </p:txBody>
      </p:sp>
    </p:spTree>
    <p:extLst>
      <p:ext uri="{BB962C8B-B14F-4D97-AF65-F5344CB8AC3E}">
        <p14:creationId xmlns:p14="http://schemas.microsoft.com/office/powerpoint/2010/main" val="417765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p:txBody>
          <a:bodyPr/>
          <a:lstStyle/>
          <a:p>
            <a:fld id="{9B76EAC2-157E-434C-9995-73CD4FD359D0}" type="slidenum">
              <a:rPr lang="en-US" smtClean="0"/>
              <a:t>26</a:t>
            </a:fld>
            <a:endParaRPr lang="en-US" dirty="0"/>
          </a:p>
        </p:txBody>
      </p:sp>
    </p:spTree>
    <p:extLst>
      <p:ext uri="{BB962C8B-B14F-4D97-AF65-F5344CB8AC3E}">
        <p14:creationId xmlns:p14="http://schemas.microsoft.com/office/powerpoint/2010/main" val="1205054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10"/>
          </p:nvPr>
        </p:nvSpPr>
        <p:spPr/>
        <p:txBody>
          <a:bodyPr/>
          <a:lstStyle/>
          <a:p>
            <a:fld id="{9B76EAC2-157E-434C-9995-73CD4FD359D0}" type="slidenum">
              <a:rPr lang="en-US" smtClean="0"/>
              <a:t>27</a:t>
            </a:fld>
            <a:endParaRPr lang="en-US" dirty="0"/>
          </a:p>
        </p:txBody>
      </p:sp>
    </p:spTree>
    <p:extLst>
      <p:ext uri="{BB962C8B-B14F-4D97-AF65-F5344CB8AC3E}">
        <p14:creationId xmlns:p14="http://schemas.microsoft.com/office/powerpoint/2010/main" val="628535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10"/>
          </p:nvPr>
        </p:nvSpPr>
        <p:spPr/>
        <p:txBody>
          <a:bodyPr/>
          <a:lstStyle/>
          <a:p>
            <a:fld id="{9B76EAC2-157E-434C-9995-73CD4FD359D0}" type="slidenum">
              <a:rPr lang="en-US" smtClean="0"/>
              <a:t>28</a:t>
            </a:fld>
            <a:endParaRPr lang="en-US" dirty="0"/>
          </a:p>
        </p:txBody>
      </p:sp>
    </p:spTree>
    <p:extLst>
      <p:ext uri="{BB962C8B-B14F-4D97-AF65-F5344CB8AC3E}">
        <p14:creationId xmlns:p14="http://schemas.microsoft.com/office/powerpoint/2010/main" val="3556212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10"/>
          </p:nvPr>
        </p:nvSpPr>
        <p:spPr/>
        <p:txBody>
          <a:bodyPr/>
          <a:lstStyle/>
          <a:p>
            <a:fld id="{9B76EAC2-157E-434C-9995-73CD4FD359D0}" type="slidenum">
              <a:rPr lang="en-US" smtClean="0"/>
              <a:t>29</a:t>
            </a:fld>
            <a:endParaRPr lang="en-US" dirty="0"/>
          </a:p>
        </p:txBody>
      </p:sp>
    </p:spTree>
    <p:extLst>
      <p:ext uri="{BB962C8B-B14F-4D97-AF65-F5344CB8AC3E}">
        <p14:creationId xmlns:p14="http://schemas.microsoft.com/office/powerpoint/2010/main" val="2597985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10"/>
          </p:nvPr>
        </p:nvSpPr>
        <p:spPr/>
        <p:txBody>
          <a:bodyPr/>
          <a:lstStyle/>
          <a:p>
            <a:fld id="{9B76EAC2-157E-434C-9995-73CD4FD359D0}" type="slidenum">
              <a:rPr lang="en-US" smtClean="0"/>
              <a:t>30</a:t>
            </a:fld>
            <a:endParaRPr lang="en-US" dirty="0"/>
          </a:p>
        </p:txBody>
      </p:sp>
    </p:spTree>
    <p:extLst>
      <p:ext uri="{BB962C8B-B14F-4D97-AF65-F5344CB8AC3E}">
        <p14:creationId xmlns:p14="http://schemas.microsoft.com/office/powerpoint/2010/main" val="103737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Michael—if needed</a:t>
            </a:r>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31</a:t>
            </a:fld>
            <a:endParaRPr lang="en-US" dirty="0"/>
          </a:p>
        </p:txBody>
      </p:sp>
    </p:spTree>
    <p:extLst>
      <p:ext uri="{BB962C8B-B14F-4D97-AF65-F5344CB8AC3E}">
        <p14:creationId xmlns:p14="http://schemas.microsoft.com/office/powerpoint/2010/main" val="3804349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Michael—if needed</a:t>
            </a:r>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32</a:t>
            </a:fld>
            <a:endParaRPr lang="en-US" dirty="0"/>
          </a:p>
        </p:txBody>
      </p:sp>
    </p:spTree>
    <p:extLst>
      <p:ext uri="{BB962C8B-B14F-4D97-AF65-F5344CB8AC3E}">
        <p14:creationId xmlns:p14="http://schemas.microsoft.com/office/powerpoint/2010/main" val="1231339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Michael—if needed</a:t>
            </a:r>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33</a:t>
            </a:fld>
            <a:endParaRPr lang="en-US" dirty="0"/>
          </a:p>
        </p:txBody>
      </p:sp>
    </p:spTree>
    <p:extLst>
      <p:ext uri="{BB962C8B-B14F-4D97-AF65-F5344CB8AC3E}">
        <p14:creationId xmlns:p14="http://schemas.microsoft.com/office/powerpoint/2010/main" val="394710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10"/>
          </p:nvPr>
        </p:nvSpPr>
        <p:spPr/>
        <p:txBody>
          <a:bodyPr/>
          <a:lstStyle/>
          <a:p>
            <a:fld id="{9B76EAC2-157E-434C-9995-73CD4FD359D0}" type="slidenum">
              <a:rPr lang="en-US" smtClean="0"/>
              <a:t>34</a:t>
            </a:fld>
            <a:endParaRPr lang="en-US" dirty="0"/>
          </a:p>
        </p:txBody>
      </p:sp>
    </p:spTree>
    <p:extLst>
      <p:ext uri="{BB962C8B-B14F-4D97-AF65-F5344CB8AC3E}">
        <p14:creationId xmlns:p14="http://schemas.microsoft.com/office/powerpoint/2010/main" val="68343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
        <p:nvSpPr>
          <p:cNvPr id="4" name="Slide Number Placeholder 3"/>
          <p:cNvSpPr>
            <a:spLocks noGrp="1"/>
          </p:cNvSpPr>
          <p:nvPr>
            <p:ph type="sldNum" sz="quarter" idx="10"/>
          </p:nvPr>
        </p:nvSpPr>
        <p:spPr/>
        <p:txBody>
          <a:bodyPr/>
          <a:lstStyle/>
          <a:p>
            <a:fld id="{9B76EAC2-157E-434C-9995-73CD4FD359D0}" type="slidenum">
              <a:rPr lang="en-US" smtClean="0"/>
              <a:t>9</a:t>
            </a:fld>
            <a:endParaRPr lang="en-US" dirty="0"/>
          </a:p>
        </p:txBody>
      </p:sp>
    </p:spTree>
    <p:extLst>
      <p:ext uri="{BB962C8B-B14F-4D97-AF65-F5344CB8AC3E}">
        <p14:creationId xmlns:p14="http://schemas.microsoft.com/office/powerpoint/2010/main" val="403991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
        <p:nvSpPr>
          <p:cNvPr id="4" name="Slide Number Placeholder 3"/>
          <p:cNvSpPr>
            <a:spLocks noGrp="1"/>
          </p:cNvSpPr>
          <p:nvPr>
            <p:ph type="sldNum" sz="quarter" idx="10"/>
          </p:nvPr>
        </p:nvSpPr>
        <p:spPr/>
        <p:txBody>
          <a:bodyPr/>
          <a:lstStyle/>
          <a:p>
            <a:fld id="{9B76EAC2-157E-434C-9995-73CD4FD359D0}" type="slidenum">
              <a:rPr lang="en-US" smtClean="0"/>
              <a:t>10</a:t>
            </a:fld>
            <a:endParaRPr lang="en-US" dirty="0"/>
          </a:p>
        </p:txBody>
      </p:sp>
    </p:spTree>
    <p:extLst>
      <p:ext uri="{BB962C8B-B14F-4D97-AF65-F5344CB8AC3E}">
        <p14:creationId xmlns:p14="http://schemas.microsoft.com/office/powerpoint/2010/main" val="417765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
        <p:nvSpPr>
          <p:cNvPr id="4" name="Slide Number Placeholder 3"/>
          <p:cNvSpPr>
            <a:spLocks noGrp="1"/>
          </p:cNvSpPr>
          <p:nvPr>
            <p:ph type="sldNum" sz="quarter" idx="10"/>
          </p:nvPr>
        </p:nvSpPr>
        <p:spPr/>
        <p:txBody>
          <a:bodyPr/>
          <a:lstStyle/>
          <a:p>
            <a:fld id="{9B76EAC2-157E-434C-9995-73CD4FD359D0}" type="slidenum">
              <a:rPr lang="en-US" smtClean="0"/>
              <a:t>11</a:t>
            </a:fld>
            <a:endParaRPr lang="en-US" dirty="0"/>
          </a:p>
        </p:txBody>
      </p:sp>
    </p:spTree>
    <p:extLst>
      <p:ext uri="{BB962C8B-B14F-4D97-AF65-F5344CB8AC3E}">
        <p14:creationId xmlns:p14="http://schemas.microsoft.com/office/powerpoint/2010/main" val="417765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
        <p:nvSpPr>
          <p:cNvPr id="4" name="Slide Number Placeholder 3"/>
          <p:cNvSpPr>
            <a:spLocks noGrp="1"/>
          </p:cNvSpPr>
          <p:nvPr>
            <p:ph type="sldNum" sz="quarter" idx="10"/>
          </p:nvPr>
        </p:nvSpPr>
        <p:spPr/>
        <p:txBody>
          <a:bodyPr/>
          <a:lstStyle/>
          <a:p>
            <a:fld id="{9B76EAC2-157E-434C-9995-73CD4FD359D0}" type="slidenum">
              <a:rPr lang="en-US" smtClean="0"/>
              <a:t>12</a:t>
            </a:fld>
            <a:endParaRPr lang="en-US" dirty="0"/>
          </a:p>
        </p:txBody>
      </p:sp>
    </p:spTree>
    <p:extLst>
      <p:ext uri="{BB962C8B-B14F-4D97-AF65-F5344CB8AC3E}">
        <p14:creationId xmlns:p14="http://schemas.microsoft.com/office/powerpoint/2010/main" val="241198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
        <p:nvSpPr>
          <p:cNvPr id="4" name="Slide Number Placeholder 3"/>
          <p:cNvSpPr>
            <a:spLocks noGrp="1"/>
          </p:cNvSpPr>
          <p:nvPr>
            <p:ph type="sldNum" sz="quarter" idx="10"/>
          </p:nvPr>
        </p:nvSpPr>
        <p:spPr/>
        <p:txBody>
          <a:bodyPr/>
          <a:lstStyle/>
          <a:p>
            <a:fld id="{9B76EAC2-157E-434C-9995-73CD4FD359D0}" type="slidenum">
              <a:rPr lang="en-US" smtClean="0"/>
              <a:t>13</a:t>
            </a:fld>
            <a:endParaRPr lang="en-US" dirty="0"/>
          </a:p>
        </p:txBody>
      </p:sp>
    </p:spTree>
    <p:extLst>
      <p:ext uri="{BB962C8B-B14F-4D97-AF65-F5344CB8AC3E}">
        <p14:creationId xmlns:p14="http://schemas.microsoft.com/office/powerpoint/2010/main" val="191306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
        <p:nvSpPr>
          <p:cNvPr id="4" name="Slide Number Placeholder 3"/>
          <p:cNvSpPr>
            <a:spLocks noGrp="1"/>
          </p:cNvSpPr>
          <p:nvPr>
            <p:ph type="sldNum" sz="quarter" idx="10"/>
          </p:nvPr>
        </p:nvSpPr>
        <p:spPr/>
        <p:txBody>
          <a:bodyPr/>
          <a:lstStyle/>
          <a:p>
            <a:fld id="{9B76EAC2-157E-434C-9995-73CD4FD359D0}" type="slidenum">
              <a:rPr lang="en-US" smtClean="0"/>
              <a:t>14</a:t>
            </a:fld>
            <a:endParaRPr lang="en-US" dirty="0"/>
          </a:p>
        </p:txBody>
      </p:sp>
    </p:spTree>
    <p:extLst>
      <p:ext uri="{BB962C8B-B14F-4D97-AF65-F5344CB8AC3E}">
        <p14:creationId xmlns:p14="http://schemas.microsoft.com/office/powerpoint/2010/main" val="186728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
        <p:nvSpPr>
          <p:cNvPr id="4" name="Slide Number Placeholder 3"/>
          <p:cNvSpPr>
            <a:spLocks noGrp="1"/>
          </p:cNvSpPr>
          <p:nvPr>
            <p:ph type="sldNum" sz="quarter" idx="10"/>
          </p:nvPr>
        </p:nvSpPr>
        <p:spPr/>
        <p:txBody>
          <a:bodyPr/>
          <a:lstStyle/>
          <a:p>
            <a:fld id="{9B76EAC2-157E-434C-9995-73CD4FD359D0}" type="slidenum">
              <a:rPr lang="en-US" smtClean="0"/>
              <a:t>15</a:t>
            </a:fld>
            <a:endParaRPr lang="en-US" dirty="0"/>
          </a:p>
        </p:txBody>
      </p:sp>
    </p:spTree>
    <p:extLst>
      <p:ext uri="{BB962C8B-B14F-4D97-AF65-F5344CB8AC3E}">
        <p14:creationId xmlns:p14="http://schemas.microsoft.com/office/powerpoint/2010/main" val="106314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5CA53794-D6D2-1749-A79D-7DB68B008333}" type="datetime1">
              <a:rPr lang="en-US" smtClean="0">
                <a:solidFill>
                  <a:prstClr val="black">
                    <a:tint val="75000"/>
                  </a:prstClr>
                </a:solidFill>
              </a:rPr>
              <a:t>3/9/18</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CTE Leadership Institute May 8 - 9, 2015 LaJolla,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3/9/18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3/9/18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3/9/18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3/9/18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72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AF2EF-261F-C147-A0E0-D03A8BB5FF75}"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914400" y="3398521"/>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64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3200">
                <a:solidFill>
                  <a:schemeClr val="tx2"/>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p:nvCxnSpPr>
        <p:spPr>
          <a:xfrm>
            <a:off x="975360" y="4599433"/>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3/9/18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C3DC8-B4B6-5A4B-ACA4-FBA8DCE05FCD}" type="datetime1">
              <a:rPr lang="en-US" smtClean="0"/>
              <a:t>3/9/18</a:t>
            </a:fld>
            <a:endParaRPr lang="en-US" dirty="0"/>
          </a:p>
        </p:txBody>
      </p:sp>
      <p:sp>
        <p:nvSpPr>
          <p:cNvPr id="5" name="Footer Placeholder 4"/>
          <p:cNvSpPr>
            <a:spLocks noGrp="1"/>
          </p:cNvSpPr>
          <p:nvPr>
            <p:ph type="ftr" sz="quarter" idx="11"/>
          </p:nvPr>
        </p:nvSpPr>
        <p:spPr/>
        <p:txBody>
          <a:bodyPr/>
          <a:lstStyle/>
          <a:p>
            <a:r>
              <a:rPr lang="en-US" dirty="0"/>
              <a:t>CTE Leadership Institute May 8 - 9, 2015 LaJolla, CA</a:t>
            </a:r>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4166745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7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700" b="0" kern="1200" dirty="0" smtClean="0">
                <a:solidFill>
                  <a:schemeClr val="tx2"/>
                </a:solidFill>
                <a:latin typeface="+mn-lt"/>
                <a:ea typeface="+mn-ea"/>
                <a:cs typeface="+mn-cs"/>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3/9/18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3/9/18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3/9/18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4"/>
            <a:ext cx="2852928" cy="4243615"/>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3/9/18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3/9/18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535BB8-85F4-5746-AB53-4CB85CDE18A8}" type="datetime1">
              <a:rPr lang="en-US" smtClean="0"/>
              <a:t>3/9/18</a:t>
            </a:fld>
            <a:endParaRPr lang="en-US" dirty="0"/>
          </a:p>
        </p:txBody>
      </p:sp>
      <p:sp>
        <p:nvSpPr>
          <p:cNvPr id="6" name="Footer Placeholder 5"/>
          <p:cNvSpPr>
            <a:spLocks noGrp="1"/>
          </p:cNvSpPr>
          <p:nvPr>
            <p:ph type="ftr" sz="quarter" idx="11"/>
          </p:nvPr>
        </p:nvSpPr>
        <p:spPr/>
        <p:txBody>
          <a:bodyPr/>
          <a:lstStyle/>
          <a:p>
            <a:r>
              <a:rPr lang="en-US" dirty="0"/>
              <a:t>CTE Leadership Institute May 8 - 9, 2015 LaJolla, CA</a:t>
            </a:r>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4E3593-FDB8-814B-B841-B4290301D609}" type="datetime1">
              <a:rPr lang="en-US" smtClean="0"/>
              <a:t>3/9/18</a:t>
            </a:fld>
            <a:endParaRPr lang="en-US" dirty="0"/>
          </a:p>
        </p:txBody>
      </p:sp>
      <p:sp>
        <p:nvSpPr>
          <p:cNvPr id="4" name="Footer Placeholder 3"/>
          <p:cNvSpPr>
            <a:spLocks noGrp="1"/>
          </p:cNvSpPr>
          <p:nvPr>
            <p:ph type="ftr" sz="quarter" idx="11"/>
          </p:nvPr>
        </p:nvSpPr>
        <p:spPr/>
        <p:txBody>
          <a:bodyPr/>
          <a:lstStyle/>
          <a:p>
            <a:r>
              <a:rPr lang="en-US" dirty="0"/>
              <a:t>CTE Leadership Institute May 8 - 9, 2015 LaJolla, CA</a:t>
            </a:r>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868AF2EF-261F-C147-A0E0-D03A8BB5FF75}" type="datetime1">
              <a:rPr lang="en-US" smtClean="0">
                <a:solidFill>
                  <a:prstClr val="black">
                    <a:tint val="75000"/>
                  </a:prstClr>
                </a:solidFill>
              </a:rPr>
              <a:t>3/9/18</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CTE Leadership Institute May 8 - 9, 2015 LaJolla,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3/9/18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3/9/18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19660-978A-3847-831D-F1031CCAB5AE}"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15D92-DCC7-D34A-BDBA-BAD7CA28424F}"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121917" tIns="60958" rIns="121917" bIns="6095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121917" tIns="60958" rIns="121917" bIns="60958" rtlCol="0" anchor="ctr"/>
          <a:lstStyle>
            <a:lvl1pPr algn="l">
              <a:defRPr sz="1600">
                <a:solidFill>
                  <a:srgbClr val="FFFFFF"/>
                </a:solidFill>
              </a:defRPr>
            </a:lvl1pPr>
          </a:lstStyle>
          <a:p>
            <a:fld id="{F5319660-978A-3847-831D-F1031CCAB5AE}" type="datetime1">
              <a:rPr lang="en-US" smtClean="0">
                <a:solidFill>
                  <a:prstClr val="black">
                    <a:tint val="75000"/>
                  </a:prstClr>
                </a:solidFill>
              </a:rPr>
              <a:t>3/9/18</a:t>
            </a:fld>
            <a:endParaRPr lang="en-US" dirty="0">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121917" tIns="60958" rIns="121917" bIns="60958" rtlCol="0" anchor="ctr"/>
          <a:lstStyle>
            <a:lvl1pPr algn="ctr">
              <a:defRPr sz="1600">
                <a:solidFill>
                  <a:srgbClr val="FFFFFF"/>
                </a:solidFill>
              </a:defRPr>
            </a:lvl1p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121917" tIns="60958" rIns="121917" bIns="60958" rtlCol="0" anchor="ctr"/>
          <a:lstStyle>
            <a:lvl1pPr algn="l">
              <a:defRPr sz="1900" b="1">
                <a:solidFill>
                  <a:srgbClr val="FFFFFF"/>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1219170" rtl="0" eaLnBrk="1" latinLnBrk="0" hangingPunct="1">
        <a:spcBef>
          <a:spcPct val="0"/>
        </a:spcBef>
        <a:buNone/>
        <a:defRPr sz="5300" kern="1200" spc="-133" baseline="0">
          <a:solidFill>
            <a:schemeClr val="tx2"/>
          </a:solidFill>
          <a:latin typeface="+mj-lt"/>
          <a:ea typeface="+mj-ea"/>
          <a:cs typeface="+mj-cs"/>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609585" indent="-243834" algn="l" defTabSz="1219170" rtl="0" eaLnBrk="1" latinLnBrk="0" hangingPunct="1">
        <a:spcBef>
          <a:spcPct val="20000"/>
        </a:spcBef>
        <a:buClr>
          <a:schemeClr val="accent1"/>
        </a:buClr>
        <a:buSzPct val="85000"/>
        <a:buFont typeface="Arial" pitchFamily="34" charset="0"/>
        <a:buChar char="•"/>
        <a:defRPr sz="2700" kern="1200">
          <a:solidFill>
            <a:schemeClr val="tx1"/>
          </a:solidFill>
          <a:latin typeface="+mn-lt"/>
          <a:ea typeface="+mn-ea"/>
          <a:cs typeface="+mn-cs"/>
        </a:defRPr>
      </a:lvl2pPr>
      <a:lvl3pPr marL="975336" indent="-243834" algn="l" defTabSz="121917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341086" indent="-243834" algn="l" defTabSz="121917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4pPr>
      <a:lvl5pPr marL="1584920" indent="-182875" algn="l" defTabSz="1219170" rtl="0" eaLnBrk="1" latinLnBrk="0" hangingPunct="1">
        <a:spcBef>
          <a:spcPct val="20000"/>
        </a:spcBef>
        <a:buClr>
          <a:schemeClr val="accent1"/>
        </a:buClr>
        <a:buSzPct val="100000"/>
        <a:buFont typeface="Arial" pitchFamily="34" charset="0"/>
        <a:buChar char="•"/>
        <a:defRPr sz="1900"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extranet.cccco.edu/Portals/1/Legal/Legal%20Opinions/Legal%20Opinion%2016-02%20Dual%20Enrollment%20and%20AB%20288%20(CCAP).pdf"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67.205.94.182/publications/what-we-know-about-dual-enrollment.html"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hyperlink" Target="http://www.careerladdersproject.org/cccco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openxmlformats.org/officeDocument/2006/relationships/hyperlink" Target="http://www.careerladdersproject.org/high-school-to-college-transition-tools/early-college-experiences-and-transition-support/" TargetMode="External"/><Relationship Id="rId3" Type="http://schemas.openxmlformats.org/officeDocument/2006/relationships/hyperlink" Target="http://www.careerladdersproject.org/ccccode/" TargetMode="External"/><Relationship Id="rId7" Type="http://schemas.openxmlformats.org/officeDocument/2006/relationships/hyperlink" Target="http://irvine.org/evaluation/program-evaluations/concurrent-courses-initiative"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hyperlink" Target="http://www.rpgroup.org/system/files/High-School-Transition-Brief_0.pdf" TargetMode="External"/><Relationship Id="rId5" Type="http://schemas.openxmlformats.org/officeDocument/2006/relationships/hyperlink" Target="http://www.rpgroup.org/projects/dual-enrollment-guide-2014" TargetMode="External"/><Relationship Id="rId10" Type="http://schemas.openxmlformats.org/officeDocument/2006/relationships/hyperlink" Target="http://extranet.cccco.edu/Divisions/AcademicAffairs/CurriculumandInstructionUnit/MiddleCollegeHighSchool/DualEnrollmentSummit.aspx" TargetMode="External"/><Relationship Id="rId4" Type="http://schemas.openxmlformats.org/officeDocument/2006/relationships/hyperlink" Target="http://67.205.94.182/publications/what-we-know-about-dual-enrollment.html" TargetMode="External"/><Relationship Id="rId9" Type="http://schemas.openxmlformats.org/officeDocument/2006/relationships/hyperlink" Target="http://www.sbcc.edu/dualenrollment/programresources.php"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396" y="0"/>
            <a:ext cx="10186449" cy="2387600"/>
          </a:xfrm>
        </p:spPr>
        <p:txBody>
          <a:bodyPr>
            <a:noAutofit/>
          </a:bodyPr>
          <a:lstStyle/>
          <a:p>
            <a:r>
              <a:rPr lang="en-US" sz="4400" i="0" dirty="0">
                <a:latin typeface="Palatino Linotype" panose="02040502050505030304" pitchFamily="18" charset="0"/>
              </a:rPr>
              <a:t>Credit for Prior learning, dual enrollment, and other topics</a:t>
            </a:r>
          </a:p>
        </p:txBody>
      </p:sp>
      <p:sp>
        <p:nvSpPr>
          <p:cNvPr id="3" name="Subtitle 2"/>
          <p:cNvSpPr>
            <a:spLocks noGrp="1"/>
          </p:cNvSpPr>
          <p:nvPr>
            <p:ph type="subTitle" idx="1"/>
          </p:nvPr>
        </p:nvSpPr>
        <p:spPr>
          <a:xfrm>
            <a:off x="1650285" y="3931281"/>
            <a:ext cx="9144000" cy="2329091"/>
          </a:xfrm>
        </p:spPr>
        <p:txBody>
          <a:bodyPr>
            <a:normAutofit/>
          </a:bodyPr>
          <a:lstStyle/>
          <a:p>
            <a:r>
              <a:rPr lang="en-US" i="0" dirty="0">
                <a:solidFill>
                  <a:schemeClr val="tx2"/>
                </a:solidFill>
                <a:latin typeface="Palatino Linotype" panose="02040502050505030304" pitchFamily="18" charset="0"/>
              </a:rPr>
              <a:t>Dolores Davison, ASCCC Secretary </a:t>
            </a:r>
          </a:p>
          <a:p>
            <a:r>
              <a:rPr lang="en-US">
                <a:solidFill>
                  <a:schemeClr val="tx2"/>
                </a:solidFill>
                <a:latin typeface="Palatino Linotype" panose="02040502050505030304" pitchFamily="18" charset="0"/>
              </a:rPr>
              <a:t>Julie Land, </a:t>
            </a:r>
            <a:r>
              <a:rPr lang="en-US" dirty="0">
                <a:solidFill>
                  <a:schemeClr val="tx2"/>
                </a:solidFill>
                <a:latin typeface="Palatino Linotype" panose="02040502050505030304" pitchFamily="18" charset="0"/>
              </a:rPr>
              <a:t>ASCCC Transfer, Articulation, and Student Services Committee</a:t>
            </a:r>
            <a:endParaRPr lang="en-US" i="0" dirty="0">
              <a:solidFill>
                <a:schemeClr val="tx2"/>
              </a:solidFill>
              <a:latin typeface="Palatino Linotype" panose="02040502050505030304" pitchFamily="18" charset="0"/>
            </a:endParaRPr>
          </a:p>
          <a:p>
            <a:r>
              <a:rPr lang="en-US" i="0" dirty="0">
                <a:solidFill>
                  <a:schemeClr val="tx2"/>
                </a:solidFill>
                <a:latin typeface="Palatino Linotype" panose="02040502050505030304" pitchFamily="18" charset="0"/>
              </a:rPr>
              <a:t>TASCC Regionals March 2018</a:t>
            </a:r>
          </a:p>
          <a:p>
            <a:endParaRPr lang="en-US" i="0" dirty="0">
              <a:solidFill>
                <a:schemeClr val="tx2"/>
              </a:solidFill>
              <a:latin typeface="+mn-lt"/>
            </a:endParaRPr>
          </a:p>
          <a:p>
            <a:endParaRPr lang="en-US" dirty="0">
              <a:latin typeface="+mn-lt"/>
            </a:endParaRPr>
          </a:p>
        </p:txBody>
      </p:sp>
    </p:spTree>
    <p:extLst>
      <p:ext uri="{BB962C8B-B14F-4D97-AF65-F5344CB8AC3E}">
        <p14:creationId xmlns:p14="http://schemas.microsoft.com/office/powerpoint/2010/main" val="295859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Some Topics of Interest about Dual Enrollment</a:t>
            </a:r>
          </a:p>
        </p:txBody>
      </p:sp>
      <p:sp>
        <p:nvSpPr>
          <p:cNvPr id="5" name="Content Placeholder 4"/>
          <p:cNvSpPr>
            <a:spLocks noGrp="1"/>
          </p:cNvSpPr>
          <p:nvPr>
            <p:ph idx="1"/>
          </p:nvPr>
        </p:nvSpPr>
        <p:spPr>
          <a:xfrm>
            <a:off x="838200" y="2033838"/>
            <a:ext cx="10515600" cy="4351338"/>
          </a:xfrm>
        </p:spPr>
        <p:txBody>
          <a:bodyPr>
            <a:normAutofit/>
          </a:bodyPr>
          <a:lstStyle/>
          <a:p>
            <a:r>
              <a:rPr lang="en-US" sz="3600" b="0" i="0" dirty="0">
                <a:solidFill>
                  <a:schemeClr val="tx1"/>
                </a:solidFill>
                <a:latin typeface="Palatino Linotype" panose="02040502050505030304" pitchFamily="18" charset="0"/>
              </a:rPr>
              <a:t>Classes can be offered</a:t>
            </a:r>
          </a:p>
          <a:p>
            <a:pPr lvl="1"/>
            <a:r>
              <a:rPr lang="en-US" sz="3000" dirty="0">
                <a:solidFill>
                  <a:schemeClr val="tx1"/>
                </a:solidFill>
                <a:latin typeface="Palatino Linotype" panose="02040502050505030304" pitchFamily="18" charset="0"/>
              </a:rPr>
              <a:t>On </a:t>
            </a:r>
            <a:r>
              <a:rPr lang="en-US" sz="3000" b="0" i="0" dirty="0">
                <a:solidFill>
                  <a:schemeClr val="tx1"/>
                </a:solidFill>
                <a:latin typeface="Palatino Linotype" panose="02040502050505030304" pitchFamily="18" charset="0"/>
              </a:rPr>
              <a:t>college campus or satellite, including Distance Ed</a:t>
            </a:r>
          </a:p>
          <a:p>
            <a:pPr lvl="2"/>
            <a:r>
              <a:rPr lang="en-US" dirty="0">
                <a:latin typeface="Palatino Linotype" panose="02040502050505030304" pitchFamily="18" charset="0"/>
              </a:rPr>
              <a:t>Individual students</a:t>
            </a:r>
          </a:p>
          <a:p>
            <a:pPr lvl="2"/>
            <a:r>
              <a:rPr lang="en-US" dirty="0">
                <a:latin typeface="Palatino Linotype" panose="02040502050505030304" pitchFamily="18" charset="0"/>
              </a:rPr>
              <a:t>C</a:t>
            </a:r>
            <a:r>
              <a:rPr lang="en-US" b="0" i="0" dirty="0">
                <a:solidFill>
                  <a:schemeClr val="tx1"/>
                </a:solidFill>
                <a:latin typeface="Palatino Linotype" panose="02040502050505030304" pitchFamily="18" charset="0"/>
              </a:rPr>
              <a:t>ohorts</a:t>
            </a:r>
          </a:p>
          <a:p>
            <a:pPr lvl="1"/>
            <a:r>
              <a:rPr lang="en-US" sz="3000" dirty="0">
                <a:solidFill>
                  <a:schemeClr val="tx1"/>
                </a:solidFill>
                <a:latin typeface="Palatino Linotype" panose="02040502050505030304" pitchFamily="18" charset="0"/>
              </a:rPr>
              <a:t>On high school </a:t>
            </a:r>
            <a:r>
              <a:rPr lang="en-US" sz="3000" b="0" i="0" dirty="0">
                <a:solidFill>
                  <a:schemeClr val="tx1"/>
                </a:solidFill>
                <a:latin typeface="Palatino Linotype" panose="02040502050505030304" pitchFamily="18" charset="0"/>
              </a:rPr>
              <a:t>campus before or after school</a:t>
            </a:r>
          </a:p>
          <a:p>
            <a:pPr lvl="1"/>
            <a:r>
              <a:rPr lang="en-US" sz="3000" dirty="0">
                <a:solidFill>
                  <a:schemeClr val="tx1"/>
                </a:solidFill>
                <a:latin typeface="Palatino Linotype" panose="02040502050505030304" pitchFamily="18" charset="0"/>
              </a:rPr>
              <a:t>On high school campus during school day</a:t>
            </a:r>
          </a:p>
          <a:p>
            <a:pPr lvl="2"/>
            <a:r>
              <a:rPr lang="en-US" b="0" i="0" dirty="0">
                <a:latin typeface="Palatino Linotype" panose="02040502050505030304" pitchFamily="18" charset="0"/>
              </a:rPr>
              <a:t>Open vs closed</a:t>
            </a:r>
            <a:endParaRPr lang="en-US" b="0" i="0" dirty="0">
              <a:solidFill>
                <a:schemeClr val="tx1"/>
              </a:solidFill>
              <a:latin typeface="Palatino Linotype" panose="02040502050505030304" pitchFamily="18" charset="0"/>
            </a:endParaRPr>
          </a:p>
          <a:p>
            <a:endParaRPr lang="en-US" b="0" dirty="0">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10</a:t>
            </a:fld>
            <a:endParaRPr lang="en-US" dirty="0"/>
          </a:p>
        </p:txBody>
      </p:sp>
    </p:spTree>
    <p:extLst>
      <p:ext uri="{BB962C8B-B14F-4D97-AF65-F5344CB8AC3E}">
        <p14:creationId xmlns:p14="http://schemas.microsoft.com/office/powerpoint/2010/main" val="156897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Money…</a:t>
            </a:r>
          </a:p>
        </p:txBody>
      </p:sp>
      <p:sp>
        <p:nvSpPr>
          <p:cNvPr id="5" name="Content Placeholder 4"/>
          <p:cNvSpPr>
            <a:spLocks noGrp="1"/>
          </p:cNvSpPr>
          <p:nvPr>
            <p:ph idx="1"/>
          </p:nvPr>
        </p:nvSpPr>
        <p:spPr>
          <a:xfrm>
            <a:off x="838200" y="2033838"/>
            <a:ext cx="10515600" cy="4351338"/>
          </a:xfrm>
        </p:spPr>
        <p:txBody>
          <a:bodyPr>
            <a:normAutofit/>
          </a:bodyPr>
          <a:lstStyle/>
          <a:p>
            <a:r>
              <a:rPr lang="en-US" sz="3600" dirty="0">
                <a:latin typeface="Palatino Linotype" panose="02040502050505030304" pitchFamily="18" charset="0"/>
              </a:rPr>
              <a:t>Credits earned may be applied in both systems</a:t>
            </a:r>
            <a:endParaRPr lang="en-US" sz="3600" b="0" i="0" dirty="0">
              <a:solidFill>
                <a:schemeClr val="tx1"/>
              </a:solidFill>
              <a:latin typeface="Palatino Linotype" panose="02040502050505030304" pitchFamily="18" charset="0"/>
            </a:endParaRPr>
          </a:p>
          <a:p>
            <a:r>
              <a:rPr lang="en-US" sz="3600" b="0" i="0" dirty="0">
                <a:solidFill>
                  <a:schemeClr val="tx1"/>
                </a:solidFill>
                <a:latin typeface="Palatino Linotype" panose="02040502050505030304" pitchFamily="18" charset="0"/>
              </a:rPr>
              <a:t>Apportionment </a:t>
            </a:r>
          </a:p>
          <a:p>
            <a:pPr lvl="1"/>
            <a:r>
              <a:rPr lang="en-US" sz="3200" b="0" i="0" dirty="0">
                <a:solidFill>
                  <a:schemeClr val="tx1"/>
                </a:solidFill>
                <a:latin typeface="Palatino Linotype" panose="02040502050505030304" pitchFamily="18" charset="0"/>
              </a:rPr>
              <a:t>Average Daily Attendance (ADA) </a:t>
            </a:r>
            <a:endParaRPr lang="en-US" sz="3200" dirty="0">
              <a:solidFill>
                <a:schemeClr val="tx1"/>
              </a:solidFill>
              <a:latin typeface="Palatino Linotype" panose="02040502050505030304" pitchFamily="18" charset="0"/>
            </a:endParaRPr>
          </a:p>
          <a:p>
            <a:pPr lvl="1"/>
            <a:r>
              <a:rPr lang="en-US" sz="3200" b="0" i="0" dirty="0">
                <a:solidFill>
                  <a:schemeClr val="tx1"/>
                </a:solidFill>
                <a:latin typeface="Palatino Linotype" panose="02040502050505030304" pitchFamily="18" charset="0"/>
              </a:rPr>
              <a:t>FTES </a:t>
            </a:r>
          </a:p>
          <a:p>
            <a:pPr lvl="1"/>
            <a:r>
              <a:rPr lang="en-US" sz="3200" b="0" dirty="0">
                <a:latin typeface="Palatino Linotype" panose="02040502050505030304" pitchFamily="18" charset="0"/>
              </a:rPr>
              <a:t>Both</a:t>
            </a:r>
          </a:p>
        </p:txBody>
      </p:sp>
      <p:sp>
        <p:nvSpPr>
          <p:cNvPr id="4" name="Slide Number Placeholder 3"/>
          <p:cNvSpPr>
            <a:spLocks noGrp="1"/>
          </p:cNvSpPr>
          <p:nvPr>
            <p:ph type="sldNum" sz="quarter" idx="12"/>
          </p:nvPr>
        </p:nvSpPr>
        <p:spPr/>
        <p:txBody>
          <a:bodyPr/>
          <a:lstStyle/>
          <a:p>
            <a:fld id="{F01EB0EE-5C55-4A20-9AF4-1E061F85A2B6}" type="slidenum">
              <a:rPr lang="en-US" smtClean="0"/>
              <a:t>11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177" y="2854668"/>
            <a:ext cx="3275623" cy="2709678"/>
          </a:xfrm>
          <a:prstGeom prst="rect">
            <a:avLst/>
          </a:prstGeom>
        </p:spPr>
      </p:pic>
    </p:spTree>
    <p:extLst>
      <p:ext uri="{BB962C8B-B14F-4D97-AF65-F5344CB8AC3E}">
        <p14:creationId xmlns:p14="http://schemas.microsoft.com/office/powerpoint/2010/main" val="36523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Faculty </a:t>
            </a:r>
          </a:p>
        </p:txBody>
      </p:sp>
      <p:sp>
        <p:nvSpPr>
          <p:cNvPr id="5" name="Content Placeholder 4"/>
          <p:cNvSpPr>
            <a:spLocks noGrp="1"/>
          </p:cNvSpPr>
          <p:nvPr>
            <p:ph idx="1"/>
          </p:nvPr>
        </p:nvSpPr>
        <p:spPr>
          <a:xfrm>
            <a:off x="664215" y="1859887"/>
            <a:ext cx="10515600" cy="4351338"/>
          </a:xfrm>
        </p:spPr>
        <p:txBody>
          <a:bodyPr>
            <a:normAutofit/>
          </a:bodyPr>
          <a:lstStyle/>
          <a:p>
            <a:pPr>
              <a:lnSpc>
                <a:spcPct val="100000"/>
              </a:lnSpc>
              <a:spcAft>
                <a:spcPts val="1800"/>
              </a:spcAft>
            </a:pPr>
            <a:r>
              <a:rPr lang="en-US" sz="3600" b="0" i="0" dirty="0">
                <a:solidFill>
                  <a:schemeClr val="tx1"/>
                </a:solidFill>
                <a:latin typeface="Palatino Linotype" panose="02040502050505030304" pitchFamily="18" charset="0"/>
              </a:rPr>
              <a:t>Instructor must meet MQs</a:t>
            </a:r>
          </a:p>
          <a:p>
            <a:pPr>
              <a:lnSpc>
                <a:spcPct val="100000"/>
              </a:lnSpc>
              <a:spcAft>
                <a:spcPts val="1800"/>
              </a:spcAft>
            </a:pPr>
            <a:r>
              <a:rPr lang="en-US" sz="3600" dirty="0">
                <a:latin typeface="Palatino Linotype" panose="02040502050505030304" pitchFamily="18" charset="0"/>
              </a:rPr>
              <a:t>Who teaches class?</a:t>
            </a:r>
          </a:p>
          <a:p>
            <a:pPr lvl="1">
              <a:lnSpc>
                <a:spcPct val="110000"/>
              </a:lnSpc>
              <a:spcBef>
                <a:spcPts val="0"/>
              </a:spcBef>
            </a:pPr>
            <a:r>
              <a:rPr lang="en-US" sz="3000" dirty="0">
                <a:latin typeface="Palatino Linotype" panose="02040502050505030304" pitchFamily="18" charset="0"/>
              </a:rPr>
              <a:t>High school teacher</a:t>
            </a:r>
          </a:p>
          <a:p>
            <a:pPr lvl="1">
              <a:lnSpc>
                <a:spcPct val="110000"/>
              </a:lnSpc>
              <a:spcBef>
                <a:spcPts val="0"/>
              </a:spcBef>
            </a:pPr>
            <a:r>
              <a:rPr lang="en-US" sz="3000" dirty="0">
                <a:latin typeface="Palatino Linotype" panose="02040502050505030304" pitchFamily="18" charset="0"/>
              </a:rPr>
              <a:t>College teacher</a:t>
            </a:r>
          </a:p>
          <a:p>
            <a:pPr lvl="1">
              <a:lnSpc>
                <a:spcPct val="110000"/>
              </a:lnSpc>
              <a:spcBef>
                <a:spcPts val="0"/>
              </a:spcBef>
            </a:pPr>
            <a:r>
              <a:rPr lang="en-US" sz="3000" dirty="0">
                <a:latin typeface="Palatino Linotype" panose="02040502050505030304" pitchFamily="18" charset="0"/>
              </a:rPr>
              <a:t>What’s the difference?</a:t>
            </a:r>
          </a:p>
          <a:p>
            <a:pPr>
              <a:lnSpc>
                <a:spcPct val="100000"/>
              </a:lnSpc>
              <a:spcAft>
                <a:spcPts val="1800"/>
              </a:spcAft>
            </a:pPr>
            <a:endParaRPr lang="en-US" sz="3600" b="0" i="0" dirty="0">
              <a:solidFill>
                <a:schemeClr val="tx1"/>
              </a:solidFill>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12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677" y="1964404"/>
            <a:ext cx="3086100" cy="3987800"/>
          </a:xfrm>
          <a:prstGeom prst="rect">
            <a:avLst/>
          </a:prstGeom>
        </p:spPr>
      </p:pic>
    </p:spTree>
    <p:extLst>
      <p:ext uri="{BB962C8B-B14F-4D97-AF65-F5344CB8AC3E}">
        <p14:creationId xmlns:p14="http://schemas.microsoft.com/office/powerpoint/2010/main" val="187406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So Why Isn’t Everyone Doing This?</a:t>
            </a:r>
          </a:p>
        </p:txBody>
      </p:sp>
      <p:sp>
        <p:nvSpPr>
          <p:cNvPr id="3" name="Content Placeholder 2"/>
          <p:cNvSpPr>
            <a:spLocks noGrp="1"/>
          </p:cNvSpPr>
          <p:nvPr>
            <p:ph idx="1"/>
          </p:nvPr>
        </p:nvSpPr>
        <p:spPr>
          <a:xfrm>
            <a:off x="838200" y="1929730"/>
            <a:ext cx="10515600" cy="4594161"/>
          </a:xfrm>
        </p:spPr>
        <p:txBody>
          <a:bodyPr>
            <a:normAutofit/>
          </a:bodyPr>
          <a:lstStyle/>
          <a:p>
            <a:pPr>
              <a:spcAft>
                <a:spcPts val="1200"/>
              </a:spcAft>
            </a:pPr>
            <a:r>
              <a:rPr lang="en-US" sz="3200" b="0" i="0" dirty="0">
                <a:latin typeface="Palatino Linotype" panose="02040502050505030304" pitchFamily="18" charset="0"/>
              </a:rPr>
              <a:t>Programs vary in purpose</a:t>
            </a:r>
          </a:p>
          <a:p>
            <a:pPr marL="0" indent="0">
              <a:spcAft>
                <a:spcPts val="1200"/>
              </a:spcAft>
              <a:buNone/>
            </a:pPr>
            <a:endParaRPr lang="en-US" sz="3200" b="0" i="0" dirty="0">
              <a:latin typeface="Palatino Linotype" panose="02040502050505030304" pitchFamily="18" charset="0"/>
            </a:endParaRPr>
          </a:p>
          <a:p>
            <a:pPr marL="457200" lvl="1" indent="0" algn="ctr">
              <a:spcAft>
                <a:spcPts val="1200"/>
              </a:spcAft>
              <a:buNone/>
            </a:pPr>
            <a:r>
              <a:rPr lang="en-US" sz="3200" b="0" i="0" dirty="0">
                <a:solidFill>
                  <a:srgbClr val="FF0000"/>
                </a:solidFill>
                <a:latin typeface="Palatino Linotype" panose="02040502050505030304" pitchFamily="18" charset="0"/>
              </a:rPr>
              <a:t> intentional college/career pathway programs </a:t>
            </a:r>
          </a:p>
          <a:p>
            <a:pPr marL="914400" lvl="2" indent="0" algn="ctr">
              <a:spcAft>
                <a:spcPts val="1200"/>
              </a:spcAft>
              <a:buNone/>
            </a:pPr>
            <a:r>
              <a:rPr lang="en-US" sz="2800" b="0" i="0" dirty="0">
                <a:latin typeface="Palatino Linotype" panose="02040502050505030304" pitchFamily="18" charset="0"/>
              </a:rPr>
              <a:t>vs. </a:t>
            </a:r>
          </a:p>
          <a:p>
            <a:pPr marL="457200" lvl="1" indent="0" algn="ctr">
              <a:spcAft>
                <a:spcPts val="1200"/>
              </a:spcAft>
              <a:buNone/>
            </a:pPr>
            <a:r>
              <a:rPr lang="en-US" sz="3200" b="0" i="0" dirty="0">
                <a:solidFill>
                  <a:srgbClr val="FF0000"/>
                </a:solidFill>
                <a:latin typeface="Palatino Linotype" panose="02040502050505030304" pitchFamily="18" charset="0"/>
              </a:rPr>
              <a:t>“chasing FTES”</a:t>
            </a:r>
            <a:endParaRPr lang="en-US" b="0" dirty="0">
              <a:solidFill>
                <a:srgbClr val="FF0000"/>
              </a:solidFill>
              <a:latin typeface="Palatino Linotype" panose="02040502050505030304" pitchFamily="18" charset="0"/>
            </a:endParaRPr>
          </a:p>
          <a:p>
            <a:endParaRPr lang="en-US" b="0" dirty="0">
              <a:latin typeface="Palatino Linotype" panose="02040502050505030304" pitchFamily="18"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14703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So Why Isn’t Everyone Doing This?</a:t>
            </a:r>
          </a:p>
        </p:txBody>
      </p:sp>
      <p:sp>
        <p:nvSpPr>
          <p:cNvPr id="3" name="Content Placeholder 2"/>
          <p:cNvSpPr>
            <a:spLocks noGrp="1"/>
          </p:cNvSpPr>
          <p:nvPr>
            <p:ph idx="1"/>
          </p:nvPr>
        </p:nvSpPr>
        <p:spPr>
          <a:xfrm>
            <a:off x="838200" y="1929730"/>
            <a:ext cx="10515600" cy="4594161"/>
          </a:xfrm>
        </p:spPr>
        <p:txBody>
          <a:bodyPr>
            <a:normAutofit/>
          </a:bodyPr>
          <a:lstStyle/>
          <a:p>
            <a:pPr>
              <a:spcAft>
                <a:spcPts val="1200"/>
              </a:spcAft>
            </a:pPr>
            <a:r>
              <a:rPr lang="en-US" sz="3200" b="0" i="0" dirty="0">
                <a:solidFill>
                  <a:schemeClr val="bg1">
                    <a:lumMod val="75000"/>
                  </a:schemeClr>
                </a:solidFill>
                <a:latin typeface="Palatino Linotype" panose="02040502050505030304" pitchFamily="18" charset="0"/>
              </a:rPr>
              <a:t>Programs vary in purpose– intentional college/career pathway programs vs. “chasing FTES”</a:t>
            </a:r>
          </a:p>
          <a:p>
            <a:pPr>
              <a:spcAft>
                <a:spcPts val="1200"/>
              </a:spcAft>
            </a:pPr>
            <a:r>
              <a:rPr lang="en-US" sz="3200" b="0" i="0" dirty="0">
                <a:latin typeface="Palatino Linotype" panose="02040502050505030304" pitchFamily="18" charset="0"/>
              </a:rPr>
              <a:t>Programs vary in degree of “formality”</a:t>
            </a:r>
            <a:endParaRPr lang="en-US" sz="3200" dirty="0">
              <a:latin typeface="Palatino Linotype" panose="02040502050505030304" pitchFamily="18" charset="0"/>
            </a:endParaRPr>
          </a:p>
          <a:p>
            <a:pPr marL="0" indent="0" algn="ctr">
              <a:spcAft>
                <a:spcPts val="1200"/>
              </a:spcAft>
              <a:buNone/>
            </a:pPr>
            <a:r>
              <a:rPr lang="en-US" sz="3200" b="0" i="0" dirty="0">
                <a:solidFill>
                  <a:srgbClr val="FF0000"/>
                </a:solidFill>
                <a:latin typeface="Palatino Linotype" panose="02040502050505030304" pitchFamily="18" charset="0"/>
              </a:rPr>
              <a:t>memorandum of understanding </a:t>
            </a:r>
          </a:p>
          <a:p>
            <a:pPr marL="0" indent="0" algn="ctr">
              <a:spcAft>
                <a:spcPts val="1200"/>
              </a:spcAft>
              <a:buNone/>
            </a:pPr>
            <a:r>
              <a:rPr lang="en-US" sz="3200" b="0" i="0" dirty="0">
                <a:latin typeface="Palatino Linotype" panose="02040502050505030304" pitchFamily="18" charset="0"/>
              </a:rPr>
              <a:t>vs. </a:t>
            </a:r>
          </a:p>
          <a:p>
            <a:pPr marL="0" indent="0" algn="ctr">
              <a:spcAft>
                <a:spcPts val="1200"/>
              </a:spcAft>
              <a:buNone/>
            </a:pPr>
            <a:r>
              <a:rPr lang="en-US" sz="3200" b="0" i="0" dirty="0">
                <a:solidFill>
                  <a:srgbClr val="FF0000"/>
                </a:solidFill>
                <a:latin typeface="Palatino Linotype" panose="02040502050505030304" pitchFamily="18" charset="0"/>
              </a:rPr>
              <a:t>verbal agreement</a:t>
            </a:r>
            <a:endParaRPr lang="en-US" b="0" dirty="0">
              <a:solidFill>
                <a:srgbClr val="FF0000"/>
              </a:solidFill>
              <a:latin typeface="Palatino Linotype" panose="02040502050505030304" pitchFamily="18" charset="0"/>
            </a:endParaRPr>
          </a:p>
          <a:p>
            <a:endParaRPr lang="en-US" b="0" dirty="0">
              <a:latin typeface="Palatino Linotype" panose="02040502050505030304" pitchFamily="18"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14</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120680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So Why Isn’t Everyone Doing This?</a:t>
            </a:r>
          </a:p>
        </p:txBody>
      </p:sp>
      <p:sp>
        <p:nvSpPr>
          <p:cNvPr id="3" name="Content Placeholder 2"/>
          <p:cNvSpPr>
            <a:spLocks noGrp="1"/>
          </p:cNvSpPr>
          <p:nvPr>
            <p:ph idx="1"/>
          </p:nvPr>
        </p:nvSpPr>
        <p:spPr>
          <a:xfrm>
            <a:off x="838200" y="1929730"/>
            <a:ext cx="10515600" cy="4594161"/>
          </a:xfrm>
        </p:spPr>
        <p:txBody>
          <a:bodyPr>
            <a:normAutofit/>
          </a:bodyPr>
          <a:lstStyle/>
          <a:p>
            <a:pPr>
              <a:spcAft>
                <a:spcPts val="1200"/>
              </a:spcAft>
            </a:pPr>
            <a:r>
              <a:rPr lang="en-US" sz="3200" b="0" i="0" dirty="0">
                <a:solidFill>
                  <a:schemeClr val="bg1">
                    <a:lumMod val="75000"/>
                  </a:schemeClr>
                </a:solidFill>
                <a:latin typeface="Palatino Linotype" panose="02040502050505030304" pitchFamily="18" charset="0"/>
              </a:rPr>
              <a:t>Programs vary in purpose– intentional college/career pathway programs vs. “chasing FTES”</a:t>
            </a:r>
          </a:p>
          <a:p>
            <a:pPr>
              <a:spcAft>
                <a:spcPts val="1200"/>
              </a:spcAft>
            </a:pPr>
            <a:r>
              <a:rPr lang="en-US" sz="3200" b="0" i="0" dirty="0">
                <a:latin typeface="Palatino Linotype" panose="02040502050505030304" pitchFamily="18" charset="0"/>
              </a:rPr>
              <a:t>Programs vary in degree of “formality”</a:t>
            </a:r>
            <a:endParaRPr lang="en-US" sz="3200" dirty="0">
              <a:latin typeface="Palatino Linotype" panose="02040502050505030304" pitchFamily="18" charset="0"/>
            </a:endParaRPr>
          </a:p>
          <a:p>
            <a:pPr marL="0" indent="0" algn="ctr">
              <a:spcAft>
                <a:spcPts val="1200"/>
              </a:spcAft>
              <a:buNone/>
            </a:pPr>
            <a:r>
              <a:rPr lang="en-US" sz="3200" b="0" i="0" dirty="0">
                <a:solidFill>
                  <a:srgbClr val="FF0000"/>
                </a:solidFill>
                <a:latin typeface="Palatino Linotype" panose="02040502050505030304" pitchFamily="18" charset="0"/>
              </a:rPr>
              <a:t>memorandum of understanding </a:t>
            </a:r>
          </a:p>
          <a:p>
            <a:pPr marL="0" indent="0" algn="ctr">
              <a:spcAft>
                <a:spcPts val="1200"/>
              </a:spcAft>
              <a:buNone/>
            </a:pPr>
            <a:r>
              <a:rPr lang="en-US" sz="3200" b="0" i="0" dirty="0">
                <a:latin typeface="Palatino Linotype" panose="02040502050505030304" pitchFamily="18" charset="0"/>
              </a:rPr>
              <a:t>vs. </a:t>
            </a:r>
          </a:p>
          <a:p>
            <a:pPr marL="0" indent="0" algn="ctr">
              <a:spcAft>
                <a:spcPts val="1200"/>
              </a:spcAft>
              <a:buNone/>
            </a:pPr>
            <a:r>
              <a:rPr lang="en-US" sz="3200" b="0" i="0" dirty="0">
                <a:solidFill>
                  <a:srgbClr val="FF0000"/>
                </a:solidFill>
                <a:latin typeface="Palatino Linotype" panose="02040502050505030304" pitchFamily="18" charset="0"/>
              </a:rPr>
              <a:t>verbal agreement</a:t>
            </a:r>
            <a:endParaRPr lang="en-US" b="0" dirty="0">
              <a:solidFill>
                <a:srgbClr val="FF0000"/>
              </a:solidFill>
              <a:latin typeface="Palatino Linotype" panose="02040502050505030304" pitchFamily="18" charset="0"/>
            </a:endParaRPr>
          </a:p>
          <a:p>
            <a:endParaRPr lang="en-US" b="0" dirty="0">
              <a:latin typeface="Palatino Linotype" panose="02040502050505030304" pitchFamily="18" charset="0"/>
            </a:endParaRPr>
          </a:p>
          <a:p>
            <a:endParaRPr lang="en-US" dirty="0">
              <a:latin typeface="Palatino Linotype" panose="02040502050505030304" pitchFamily="18" charset="0"/>
            </a:endParaRPr>
          </a:p>
          <a:p>
            <a:endParaRPr lang="en-US" b="0" dirty="0">
              <a:latin typeface="Palatino Linotype" panose="02040502050505030304" pitchFamily="18"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dirty="0">
              <a:solidFill>
                <a:prstClr val="black">
                  <a:tint val="75000"/>
                </a:prstClr>
              </a:solidFill>
            </a:endParaRPr>
          </a:p>
        </p:txBody>
      </p:sp>
      <p:sp>
        <p:nvSpPr>
          <p:cNvPr id="6" name="TextBox 5"/>
          <p:cNvSpPr txBox="1"/>
          <p:nvPr/>
        </p:nvSpPr>
        <p:spPr>
          <a:xfrm rot="19891385">
            <a:off x="7408252" y="3522720"/>
            <a:ext cx="4541344" cy="1569660"/>
          </a:xfrm>
          <a:prstGeom prst="rect">
            <a:avLst/>
          </a:prstGeom>
          <a:solidFill>
            <a:schemeClr val="bg1"/>
          </a:solidFill>
          <a:ln>
            <a:solidFill>
              <a:schemeClr val="accent1"/>
            </a:solidFill>
          </a:ln>
        </p:spPr>
        <p:txBody>
          <a:bodyPr wrap="square" rtlCol="0">
            <a:spAutoFit/>
          </a:bodyPr>
          <a:lstStyle/>
          <a:p>
            <a:r>
              <a:rPr lang="en-US" sz="2400" dirty="0">
                <a:latin typeface="Palatino Linotype" panose="02040502050505030304" pitchFamily="18" charset="0"/>
              </a:rPr>
              <a:t>If a college is doing a Partnership under AB288 – verbal is not okay.  (more on this  later)</a:t>
            </a:r>
          </a:p>
        </p:txBody>
      </p:sp>
    </p:spTree>
    <p:extLst>
      <p:ext uri="{BB962C8B-B14F-4D97-AF65-F5344CB8AC3E}">
        <p14:creationId xmlns:p14="http://schemas.microsoft.com/office/powerpoint/2010/main" val="676877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So Why Isn’t Everyone Doing This?</a:t>
            </a:r>
          </a:p>
        </p:txBody>
      </p:sp>
      <p:sp>
        <p:nvSpPr>
          <p:cNvPr id="3" name="Content Placeholder 2"/>
          <p:cNvSpPr>
            <a:spLocks noGrp="1"/>
          </p:cNvSpPr>
          <p:nvPr>
            <p:ph idx="1"/>
          </p:nvPr>
        </p:nvSpPr>
        <p:spPr>
          <a:xfrm>
            <a:off x="838200" y="1929730"/>
            <a:ext cx="10515600" cy="4594161"/>
          </a:xfrm>
        </p:spPr>
        <p:txBody>
          <a:bodyPr>
            <a:normAutofit fontScale="92500" lnSpcReduction="20000"/>
          </a:bodyPr>
          <a:lstStyle/>
          <a:p>
            <a:pPr>
              <a:spcAft>
                <a:spcPts val="1200"/>
              </a:spcAft>
            </a:pPr>
            <a:r>
              <a:rPr lang="en-US" sz="3200" b="0" i="0" dirty="0">
                <a:solidFill>
                  <a:schemeClr val="bg1">
                    <a:lumMod val="75000"/>
                  </a:schemeClr>
                </a:solidFill>
                <a:latin typeface="Palatino Linotype" panose="02040502050505030304" pitchFamily="18" charset="0"/>
              </a:rPr>
              <a:t>Programs vary in purpose– intentional college/career pathway programs vs. “chasing FTES”</a:t>
            </a:r>
          </a:p>
          <a:p>
            <a:pPr>
              <a:spcAft>
                <a:spcPts val="1200"/>
              </a:spcAft>
            </a:pPr>
            <a:r>
              <a:rPr lang="en-US" sz="3200" b="0" i="0" dirty="0">
                <a:solidFill>
                  <a:schemeClr val="bg1">
                    <a:lumMod val="75000"/>
                  </a:schemeClr>
                </a:solidFill>
                <a:latin typeface="Palatino Linotype" panose="02040502050505030304" pitchFamily="18" charset="0"/>
              </a:rPr>
              <a:t>Programs vary in degree of “formality” – memorandum of understanding vs. verbal agreement</a:t>
            </a:r>
          </a:p>
          <a:p>
            <a:pPr>
              <a:spcAft>
                <a:spcPts val="1200"/>
              </a:spcAft>
            </a:pPr>
            <a:r>
              <a:rPr lang="en-US" sz="3200" b="0" i="0" dirty="0">
                <a:latin typeface="Palatino Linotype" panose="02040502050505030304" pitchFamily="18" charset="0"/>
              </a:rPr>
              <a:t>Programs vary in degree of faculty engagement </a:t>
            </a:r>
          </a:p>
          <a:p>
            <a:pPr marL="0" indent="0" algn="ctr">
              <a:spcAft>
                <a:spcPts val="1200"/>
              </a:spcAft>
              <a:buNone/>
            </a:pPr>
            <a:r>
              <a:rPr lang="en-US" sz="3200" b="0" i="0" dirty="0">
                <a:solidFill>
                  <a:srgbClr val="FF0000"/>
                </a:solidFill>
                <a:latin typeface="Palatino Linotype" panose="02040502050505030304" pitchFamily="18" charset="0"/>
              </a:rPr>
              <a:t>faculty are partners </a:t>
            </a:r>
          </a:p>
          <a:p>
            <a:pPr marL="0" indent="0" algn="ctr">
              <a:spcAft>
                <a:spcPts val="1200"/>
              </a:spcAft>
              <a:buNone/>
            </a:pPr>
            <a:r>
              <a:rPr lang="en-US" sz="3200" b="0" i="0" dirty="0">
                <a:latin typeface="Palatino Linotype" panose="02040502050505030304" pitchFamily="18" charset="0"/>
              </a:rPr>
              <a:t>vs. </a:t>
            </a:r>
          </a:p>
          <a:p>
            <a:pPr marL="0" indent="0" algn="ctr">
              <a:spcAft>
                <a:spcPts val="1200"/>
              </a:spcAft>
              <a:buNone/>
            </a:pPr>
            <a:r>
              <a:rPr lang="en-US" sz="3200" b="0" i="0" dirty="0">
                <a:solidFill>
                  <a:srgbClr val="FF0000"/>
                </a:solidFill>
                <a:latin typeface="Palatino Linotype" panose="02040502050505030304" pitchFamily="18" charset="0"/>
              </a:rPr>
              <a:t>“the administration does its own thing”</a:t>
            </a:r>
            <a:endParaRPr lang="en-US" b="0" dirty="0">
              <a:solidFill>
                <a:srgbClr val="FF0000"/>
              </a:solidFill>
              <a:latin typeface="Palatino Linotype" panose="02040502050505030304" pitchFamily="18" charset="0"/>
            </a:endParaRPr>
          </a:p>
          <a:p>
            <a:endParaRPr lang="en-US" b="0" dirty="0">
              <a:latin typeface="Palatino Linotype" panose="02040502050505030304" pitchFamily="18"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93825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So Why Isn’t Everyone Doing This?</a:t>
            </a:r>
          </a:p>
        </p:txBody>
      </p:sp>
      <p:sp>
        <p:nvSpPr>
          <p:cNvPr id="3" name="Content Placeholder 2"/>
          <p:cNvSpPr>
            <a:spLocks noGrp="1"/>
          </p:cNvSpPr>
          <p:nvPr>
            <p:ph idx="1"/>
          </p:nvPr>
        </p:nvSpPr>
        <p:spPr>
          <a:xfrm>
            <a:off x="838200" y="1929730"/>
            <a:ext cx="10515600" cy="4594161"/>
          </a:xfrm>
        </p:spPr>
        <p:txBody>
          <a:bodyPr>
            <a:normAutofit fontScale="92500" lnSpcReduction="20000"/>
          </a:bodyPr>
          <a:lstStyle/>
          <a:p>
            <a:pPr>
              <a:spcAft>
                <a:spcPts val="1200"/>
              </a:spcAft>
            </a:pPr>
            <a:r>
              <a:rPr lang="en-US" sz="3200" b="0" i="0" dirty="0">
                <a:solidFill>
                  <a:schemeClr val="bg1">
                    <a:lumMod val="75000"/>
                  </a:schemeClr>
                </a:solidFill>
                <a:latin typeface="Palatino Linotype" panose="02040502050505030304" pitchFamily="18" charset="0"/>
              </a:rPr>
              <a:t>Programs vary in purpose– intentional college/career pathway programs vs. “chasing FTES”</a:t>
            </a:r>
          </a:p>
          <a:p>
            <a:pPr>
              <a:spcAft>
                <a:spcPts val="1200"/>
              </a:spcAft>
            </a:pPr>
            <a:r>
              <a:rPr lang="en-US" sz="3200" b="0" i="0" dirty="0">
                <a:solidFill>
                  <a:schemeClr val="bg1">
                    <a:lumMod val="75000"/>
                  </a:schemeClr>
                </a:solidFill>
                <a:latin typeface="Palatino Linotype" panose="02040502050505030304" pitchFamily="18" charset="0"/>
              </a:rPr>
              <a:t>Programs vary in degree of “formality” – memorandum of understanding vs. verbal agreement</a:t>
            </a:r>
          </a:p>
          <a:p>
            <a:pPr>
              <a:spcAft>
                <a:spcPts val="1200"/>
              </a:spcAft>
            </a:pPr>
            <a:r>
              <a:rPr lang="en-US" sz="3200" b="0" i="0" dirty="0">
                <a:latin typeface="Palatino Linotype" panose="02040502050505030304" pitchFamily="18" charset="0"/>
              </a:rPr>
              <a:t>Programs vary in degree of faculty engagement </a:t>
            </a:r>
          </a:p>
          <a:p>
            <a:pPr marL="0" indent="0" algn="ctr">
              <a:spcAft>
                <a:spcPts val="1200"/>
              </a:spcAft>
              <a:buNone/>
            </a:pPr>
            <a:r>
              <a:rPr lang="en-US" sz="3200" b="0" i="0" dirty="0">
                <a:solidFill>
                  <a:srgbClr val="FF0000"/>
                </a:solidFill>
                <a:latin typeface="Palatino Linotype" panose="02040502050505030304" pitchFamily="18" charset="0"/>
              </a:rPr>
              <a:t>faculty are partners </a:t>
            </a:r>
          </a:p>
          <a:p>
            <a:pPr marL="0" indent="0" algn="ctr">
              <a:spcAft>
                <a:spcPts val="1200"/>
              </a:spcAft>
              <a:buNone/>
            </a:pPr>
            <a:r>
              <a:rPr lang="en-US" sz="3200" b="0" i="0" dirty="0">
                <a:latin typeface="Palatino Linotype" panose="02040502050505030304" pitchFamily="18" charset="0"/>
              </a:rPr>
              <a:t>vs. </a:t>
            </a:r>
          </a:p>
          <a:p>
            <a:pPr marL="0" indent="0" algn="ctr">
              <a:spcAft>
                <a:spcPts val="1200"/>
              </a:spcAft>
              <a:buNone/>
            </a:pPr>
            <a:r>
              <a:rPr lang="en-US" sz="3200" b="0" i="0" dirty="0">
                <a:solidFill>
                  <a:srgbClr val="FF0000"/>
                </a:solidFill>
                <a:latin typeface="Palatino Linotype" panose="02040502050505030304" pitchFamily="18" charset="0"/>
              </a:rPr>
              <a:t>“the administration does its own thing”</a:t>
            </a:r>
            <a:endParaRPr lang="en-US" b="0" dirty="0">
              <a:solidFill>
                <a:srgbClr val="FF0000"/>
              </a:solidFill>
              <a:latin typeface="Palatino Linotype" panose="02040502050505030304" pitchFamily="18" charset="0"/>
            </a:endParaRPr>
          </a:p>
          <a:p>
            <a:endParaRPr lang="en-US" b="0" dirty="0">
              <a:latin typeface="Palatino Linotype" panose="02040502050505030304" pitchFamily="18"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dirty="0">
              <a:solidFill>
                <a:prstClr val="black">
                  <a:tint val="75000"/>
                </a:prstClr>
              </a:solidFill>
            </a:endParaRPr>
          </a:p>
        </p:txBody>
      </p:sp>
      <p:sp>
        <p:nvSpPr>
          <p:cNvPr id="4" name="TextBox 3"/>
          <p:cNvSpPr txBox="1"/>
          <p:nvPr/>
        </p:nvSpPr>
        <p:spPr>
          <a:xfrm rot="20772540">
            <a:off x="7698333" y="4697959"/>
            <a:ext cx="3997569" cy="369332"/>
          </a:xfrm>
          <a:prstGeom prst="rect">
            <a:avLst/>
          </a:prstGeom>
          <a:solidFill>
            <a:schemeClr val="bg1"/>
          </a:solidFill>
          <a:ln>
            <a:solidFill>
              <a:schemeClr val="accent1"/>
            </a:solidFill>
          </a:ln>
        </p:spPr>
        <p:txBody>
          <a:bodyPr wrap="square" rtlCol="0">
            <a:spAutoFit/>
          </a:bodyPr>
          <a:lstStyle/>
          <a:p>
            <a:r>
              <a:rPr lang="en-US" dirty="0">
                <a:latin typeface="Palatino Linotype" panose="02040502050505030304" pitchFamily="18" charset="0"/>
              </a:rPr>
              <a:t>What do you think about this??</a:t>
            </a:r>
          </a:p>
        </p:txBody>
      </p:sp>
    </p:spTree>
    <p:extLst>
      <p:ext uri="{BB962C8B-B14F-4D97-AF65-F5344CB8AC3E}">
        <p14:creationId xmlns:p14="http://schemas.microsoft.com/office/powerpoint/2010/main" val="110961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So Why Isn’t Everyone Doing This?</a:t>
            </a:r>
          </a:p>
        </p:txBody>
      </p:sp>
      <p:sp>
        <p:nvSpPr>
          <p:cNvPr id="3" name="Content Placeholder 2"/>
          <p:cNvSpPr>
            <a:spLocks noGrp="1"/>
          </p:cNvSpPr>
          <p:nvPr>
            <p:ph idx="1"/>
          </p:nvPr>
        </p:nvSpPr>
        <p:spPr>
          <a:xfrm>
            <a:off x="838200" y="1929730"/>
            <a:ext cx="10515600" cy="4594161"/>
          </a:xfrm>
        </p:spPr>
        <p:txBody>
          <a:bodyPr>
            <a:normAutofit fontScale="92500" lnSpcReduction="10000"/>
          </a:bodyPr>
          <a:lstStyle/>
          <a:p>
            <a:pPr>
              <a:spcAft>
                <a:spcPts val="1200"/>
              </a:spcAft>
            </a:pPr>
            <a:r>
              <a:rPr lang="en-US" sz="3200" b="0" i="0" dirty="0">
                <a:solidFill>
                  <a:schemeClr val="bg1">
                    <a:lumMod val="75000"/>
                  </a:schemeClr>
                </a:solidFill>
                <a:latin typeface="Palatino Linotype" panose="02040502050505030304" pitchFamily="18" charset="0"/>
              </a:rPr>
              <a:t>Programs vary in purpose– intentional college/career pathway programs vs. “chasing FTES”</a:t>
            </a:r>
          </a:p>
          <a:p>
            <a:pPr>
              <a:spcAft>
                <a:spcPts val="1200"/>
              </a:spcAft>
            </a:pPr>
            <a:r>
              <a:rPr lang="en-US" sz="3200" b="0" i="0" dirty="0">
                <a:solidFill>
                  <a:schemeClr val="bg1">
                    <a:lumMod val="75000"/>
                  </a:schemeClr>
                </a:solidFill>
                <a:latin typeface="Palatino Linotype" panose="02040502050505030304" pitchFamily="18" charset="0"/>
              </a:rPr>
              <a:t>Programs vary in degree of “formality” – memorandum of understanding vs. verbal agreement</a:t>
            </a:r>
          </a:p>
          <a:p>
            <a:pPr>
              <a:spcAft>
                <a:spcPts val="1200"/>
              </a:spcAft>
            </a:pPr>
            <a:r>
              <a:rPr lang="en-US" sz="3200" b="0" i="0" dirty="0">
                <a:solidFill>
                  <a:schemeClr val="bg1">
                    <a:lumMod val="75000"/>
                  </a:schemeClr>
                </a:solidFill>
                <a:latin typeface="Palatino Linotype" panose="02040502050505030304" pitchFamily="18" charset="0"/>
              </a:rPr>
              <a:t>Programs vary in degree of faculty engagement –faculty are partners vs. “the administration does its own thing”</a:t>
            </a:r>
          </a:p>
          <a:p>
            <a:pPr>
              <a:spcAft>
                <a:spcPts val="1200"/>
              </a:spcAft>
            </a:pPr>
            <a:r>
              <a:rPr lang="en-US" sz="3200" b="0" i="0" dirty="0">
                <a:latin typeface="Palatino Linotype" panose="02040502050505030304" pitchFamily="18" charset="0"/>
              </a:rPr>
              <a:t>Problems with the CCCCO survey and misreporting – colleges are worried about getting in trouble</a:t>
            </a:r>
          </a:p>
          <a:p>
            <a:endParaRPr lang="en-US" b="0" dirty="0">
              <a:latin typeface="+mn-lt"/>
            </a:endParaRP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41385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AB 288 (Holden, 2015) </a:t>
            </a:r>
            <a:r>
              <a:rPr lang="en-US" sz="4000" dirty="0">
                <a:latin typeface="Palatino Linotype" panose="02040502050505030304" pitchFamily="18" charset="0"/>
              </a:rPr>
              <a:t>Has Been</a:t>
            </a:r>
            <a:r>
              <a:rPr lang="en-US" sz="4000" i="0" dirty="0">
                <a:latin typeface="Palatino Linotype" panose="02040502050505030304" pitchFamily="18" charset="0"/>
              </a:rPr>
              <a:t> a Game Changer</a:t>
            </a:r>
          </a:p>
        </p:txBody>
      </p:sp>
      <p:sp>
        <p:nvSpPr>
          <p:cNvPr id="3" name="Content Placeholder 2"/>
          <p:cNvSpPr>
            <a:spLocks noGrp="1"/>
          </p:cNvSpPr>
          <p:nvPr>
            <p:ph idx="1"/>
          </p:nvPr>
        </p:nvSpPr>
        <p:spPr>
          <a:xfrm>
            <a:off x="803403" y="1522321"/>
            <a:ext cx="10515600" cy="4219765"/>
          </a:xfrm>
        </p:spPr>
        <p:txBody>
          <a:bodyPr>
            <a:noAutofit/>
          </a:bodyPr>
          <a:lstStyle/>
          <a:p>
            <a:r>
              <a:rPr lang="en-US" sz="2800" i="0" dirty="0">
                <a:latin typeface="Palatino Linotype" panose="02040502050505030304" pitchFamily="18" charset="0"/>
                <a:hlinkClick r:id="rId3"/>
              </a:rPr>
              <a:t>College and Career Access Partnerships (CCAP)</a:t>
            </a:r>
            <a:endParaRPr lang="en-US" sz="2800" i="0" dirty="0">
              <a:latin typeface="Palatino Linotype" panose="02040502050505030304" pitchFamily="18" charset="0"/>
            </a:endParaRPr>
          </a:p>
          <a:p>
            <a:pPr lvl="1"/>
            <a:r>
              <a:rPr lang="en-US" sz="2800" dirty="0">
                <a:latin typeface="Palatino Linotype" panose="02040502050505030304" pitchFamily="18" charset="0"/>
              </a:rPr>
              <a:t>District level agreement to offer Dual Enrollment</a:t>
            </a:r>
          </a:p>
          <a:p>
            <a:pPr lvl="1"/>
            <a:r>
              <a:rPr lang="en-US" sz="2800" dirty="0">
                <a:latin typeface="Palatino Linotype" panose="02040502050505030304" pitchFamily="18" charset="0"/>
              </a:rPr>
              <a:t>Intended to reach broader range of students, not just highly gifted or advanced scholastic or vocational work</a:t>
            </a:r>
          </a:p>
          <a:p>
            <a:pPr lvl="1"/>
            <a:r>
              <a:rPr lang="en-US" sz="2800" dirty="0">
                <a:latin typeface="Palatino Linotype" panose="02040502050505030304" pitchFamily="18" charset="0"/>
              </a:rPr>
              <a:t>Emphasis on college and career readiness and CTE and transfer pathways</a:t>
            </a:r>
          </a:p>
          <a:p>
            <a:pPr lvl="1"/>
            <a:r>
              <a:rPr lang="en-US" sz="2800" dirty="0">
                <a:latin typeface="Palatino Linotype" panose="02040502050505030304" pitchFamily="18" charset="0"/>
              </a:rPr>
              <a:t>Reduce the number of students needing remedial math and English instruction at the community college level </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62597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A7CE-9FA1-4D4F-957A-B162E946158D}"/>
              </a:ext>
            </a:extLst>
          </p:cNvPr>
          <p:cNvSpPr>
            <a:spLocks noGrp="1"/>
          </p:cNvSpPr>
          <p:nvPr>
            <p:ph type="title"/>
          </p:nvPr>
        </p:nvSpPr>
        <p:spPr/>
        <p:txBody>
          <a:bodyPr/>
          <a:lstStyle/>
          <a:p>
            <a:r>
              <a:rPr lang="en-US" dirty="0"/>
              <a:t>What is Credit for Prior Learning?</a:t>
            </a:r>
          </a:p>
        </p:txBody>
      </p:sp>
      <p:sp>
        <p:nvSpPr>
          <p:cNvPr id="3" name="Content Placeholder 2">
            <a:extLst>
              <a:ext uri="{FF2B5EF4-FFF2-40B4-BE49-F238E27FC236}">
                <a16:creationId xmlns:a16="http://schemas.microsoft.com/office/drawing/2014/main" id="{1C176359-ADCF-784A-8C94-E806411ACDA6}"/>
              </a:ext>
            </a:extLst>
          </p:cNvPr>
          <p:cNvSpPr>
            <a:spLocks noGrp="1"/>
          </p:cNvSpPr>
          <p:nvPr>
            <p:ph idx="1"/>
          </p:nvPr>
        </p:nvSpPr>
        <p:spPr/>
        <p:txBody>
          <a:bodyPr/>
          <a:lstStyle/>
          <a:p>
            <a:r>
              <a:rPr lang="en-US" dirty="0">
                <a:latin typeface="Palatino Linotype" panose="02040502050505030304" pitchFamily="18" charset="0"/>
              </a:rPr>
              <a:t>Course credit given for previous experience </a:t>
            </a:r>
          </a:p>
          <a:p>
            <a:pPr lvl="1"/>
            <a:r>
              <a:rPr lang="en-US" dirty="0">
                <a:latin typeface="Palatino Linotype" panose="02040502050505030304" pitchFamily="18" charset="0"/>
              </a:rPr>
              <a:t>Through credit by exam</a:t>
            </a:r>
          </a:p>
          <a:p>
            <a:pPr lvl="1"/>
            <a:r>
              <a:rPr lang="en-US" dirty="0">
                <a:latin typeface="Palatino Linotype" panose="02040502050505030304" pitchFamily="18" charset="0"/>
              </a:rPr>
              <a:t>Through matching course experiences or expectations to learned experiences </a:t>
            </a:r>
          </a:p>
          <a:p>
            <a:pPr lvl="1"/>
            <a:r>
              <a:rPr lang="en-US" dirty="0">
                <a:latin typeface="Palatino Linotype" panose="02040502050505030304" pitchFamily="18" charset="0"/>
              </a:rPr>
              <a:t> Through examinations</a:t>
            </a:r>
          </a:p>
          <a:p>
            <a:pPr lvl="2"/>
            <a:r>
              <a:rPr lang="en-US" dirty="0">
                <a:latin typeface="Palatino Linotype" panose="02040502050505030304" pitchFamily="18" charset="0"/>
              </a:rPr>
              <a:t>CLEP</a:t>
            </a:r>
          </a:p>
          <a:p>
            <a:pPr lvl="2"/>
            <a:r>
              <a:rPr lang="en-US" dirty="0">
                <a:latin typeface="Palatino Linotype" panose="02040502050505030304" pitchFamily="18" charset="0"/>
              </a:rPr>
              <a:t>AP</a:t>
            </a:r>
          </a:p>
          <a:p>
            <a:pPr lvl="2"/>
            <a:r>
              <a:rPr lang="en-US" dirty="0">
                <a:latin typeface="Palatino Linotype" panose="02040502050505030304" pitchFamily="18" charset="0"/>
              </a:rPr>
              <a:t>Others?</a:t>
            </a:r>
          </a:p>
        </p:txBody>
      </p:sp>
      <p:sp>
        <p:nvSpPr>
          <p:cNvPr id="4" name="Slide Number Placeholder 3">
            <a:extLst>
              <a:ext uri="{FF2B5EF4-FFF2-40B4-BE49-F238E27FC236}">
                <a16:creationId xmlns:a16="http://schemas.microsoft.com/office/drawing/2014/main" id="{D335E4AA-BF75-8C45-8095-DEF2F42DEA9D}"/>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838321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14" y="765715"/>
            <a:ext cx="10515600" cy="1530432"/>
          </a:xfrm>
        </p:spPr>
        <p:txBody>
          <a:bodyPr>
            <a:normAutofit/>
          </a:bodyPr>
          <a:lstStyle/>
          <a:p>
            <a:r>
              <a:rPr lang="en-US" sz="4000" i="0" dirty="0">
                <a:latin typeface="Palatino Linotype" panose="02040502050505030304" pitchFamily="18" charset="0"/>
              </a:rPr>
              <a:t>College and Career Access Partnerships (CCAP)</a:t>
            </a:r>
          </a:p>
        </p:txBody>
      </p:sp>
      <p:sp>
        <p:nvSpPr>
          <p:cNvPr id="3" name="Content Placeholder 2"/>
          <p:cNvSpPr>
            <a:spLocks noGrp="1"/>
          </p:cNvSpPr>
          <p:nvPr>
            <p:ph idx="1"/>
          </p:nvPr>
        </p:nvSpPr>
        <p:spPr>
          <a:xfrm>
            <a:off x="838199" y="1825625"/>
            <a:ext cx="10802815" cy="4351338"/>
          </a:xfrm>
        </p:spPr>
        <p:txBody>
          <a:bodyPr/>
          <a:lstStyle/>
          <a:p>
            <a:endParaRPr lang="en-US" b="0" i="0" dirty="0">
              <a:latin typeface="Palatino Linotype" panose="02040502050505030304" pitchFamily="18" charset="0"/>
              <a:ea typeface="Calibri" charset="0"/>
              <a:cs typeface="Calibri" charset="0"/>
            </a:endParaRPr>
          </a:p>
          <a:p>
            <a:pPr>
              <a:lnSpc>
                <a:spcPct val="100000"/>
              </a:lnSpc>
              <a:spcAft>
                <a:spcPts val="1800"/>
              </a:spcAft>
            </a:pPr>
            <a:r>
              <a:rPr lang="en-US" sz="3200" b="0" i="0" dirty="0">
                <a:latin typeface="Palatino Linotype" panose="02040502050505030304" pitchFamily="18" charset="0"/>
                <a:ea typeface="Calibri" charset="0"/>
                <a:cs typeface="Calibri" charset="0"/>
              </a:rPr>
              <a:t>Adds a </a:t>
            </a:r>
            <a:r>
              <a:rPr lang="en-US" sz="3200" i="0" u="sng" dirty="0">
                <a:latin typeface="Palatino Linotype" panose="02040502050505030304" pitchFamily="18" charset="0"/>
                <a:ea typeface="Calibri" charset="0"/>
                <a:cs typeface="Calibri" charset="0"/>
              </a:rPr>
              <a:t>new </a:t>
            </a:r>
            <a:r>
              <a:rPr lang="en-US" sz="3200" b="0" i="0" dirty="0">
                <a:latin typeface="Palatino Linotype" panose="02040502050505030304" pitchFamily="18" charset="0"/>
                <a:ea typeface="Calibri" charset="0"/>
                <a:cs typeface="Calibri" charset="0"/>
              </a:rPr>
              <a:t>option for Dual Enrollment</a:t>
            </a:r>
          </a:p>
          <a:p>
            <a:pPr>
              <a:lnSpc>
                <a:spcPct val="100000"/>
              </a:lnSpc>
              <a:spcAft>
                <a:spcPts val="1800"/>
              </a:spcAft>
            </a:pPr>
            <a:r>
              <a:rPr lang="en-US" sz="3200" b="0" i="0" dirty="0">
                <a:latin typeface="Palatino Linotype" panose="02040502050505030304" pitchFamily="18" charset="0"/>
                <a:ea typeface="Calibri" charset="0"/>
                <a:cs typeface="Calibri" charset="0"/>
              </a:rPr>
              <a:t>Does not replace existing models</a:t>
            </a:r>
          </a:p>
          <a:p>
            <a:pPr>
              <a:lnSpc>
                <a:spcPct val="100000"/>
              </a:lnSpc>
              <a:spcAft>
                <a:spcPts val="1800"/>
              </a:spcAft>
            </a:pPr>
            <a:r>
              <a:rPr lang="en-US" sz="3200" b="0" i="0" dirty="0">
                <a:latin typeface="Palatino Linotype" panose="02040502050505030304" pitchFamily="18" charset="0"/>
                <a:ea typeface="Calibri" charset="0"/>
                <a:cs typeface="Calibri" charset="0"/>
              </a:rPr>
              <a:t>Colleges can continue with existing dual enrollment programs</a:t>
            </a:r>
          </a:p>
          <a:p>
            <a:pPr>
              <a:lnSpc>
                <a:spcPct val="100000"/>
              </a:lnSpc>
              <a:spcAft>
                <a:spcPts val="1800"/>
              </a:spcAft>
            </a:pPr>
            <a:r>
              <a:rPr lang="en-US" sz="3200" b="0" i="0" dirty="0">
                <a:latin typeface="Palatino Linotype" panose="02040502050505030304" pitchFamily="18" charset="0"/>
                <a:ea typeface="Calibri" charset="0"/>
                <a:cs typeface="Calibri" charset="0"/>
              </a:rPr>
              <a:t>Colleges can continue with existing and have CCAPs</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533852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What does CCAP allow that is different?</a:t>
            </a:r>
          </a:p>
        </p:txBody>
      </p:sp>
      <p:sp>
        <p:nvSpPr>
          <p:cNvPr id="3" name="Content Placeholder 2"/>
          <p:cNvSpPr>
            <a:spLocks noGrp="1"/>
          </p:cNvSpPr>
          <p:nvPr>
            <p:ph idx="1"/>
          </p:nvPr>
        </p:nvSpPr>
        <p:spPr>
          <a:xfrm>
            <a:off x="838200" y="1992195"/>
            <a:ext cx="10515600" cy="4351338"/>
          </a:xfrm>
        </p:spPr>
        <p:txBody>
          <a:bodyPr>
            <a:normAutofit lnSpcReduction="10000"/>
          </a:bodyPr>
          <a:lstStyle/>
          <a:p>
            <a:r>
              <a:rPr lang="en-US" sz="3200" i="0" dirty="0">
                <a:latin typeface="Palatino Linotype" panose="02040502050505030304" pitchFamily="18" charset="0"/>
              </a:rPr>
              <a:t>Provides added flexibility in three areas</a:t>
            </a:r>
            <a:endParaRPr lang="en-US" i="0" dirty="0">
              <a:latin typeface="Palatino Linotype" panose="02040502050505030304" pitchFamily="18" charset="0"/>
            </a:endParaRPr>
          </a:p>
          <a:p>
            <a:pPr lvl="1">
              <a:lnSpc>
                <a:spcPct val="100000"/>
              </a:lnSpc>
              <a:spcBef>
                <a:spcPts val="0"/>
              </a:spcBef>
              <a:spcAft>
                <a:spcPts val="1800"/>
              </a:spcAft>
            </a:pPr>
            <a:r>
              <a:rPr lang="en-US" sz="3200" dirty="0">
                <a:latin typeface="Palatino Linotype" panose="02040502050505030304" pitchFamily="18" charset="0"/>
              </a:rPr>
              <a:t>Limit enrollment in college courses taught on high school campus to high school students</a:t>
            </a:r>
          </a:p>
          <a:p>
            <a:pPr lvl="1">
              <a:lnSpc>
                <a:spcPct val="100000"/>
              </a:lnSpc>
              <a:spcBef>
                <a:spcPts val="0"/>
              </a:spcBef>
              <a:spcAft>
                <a:spcPts val="1800"/>
              </a:spcAft>
            </a:pPr>
            <a:r>
              <a:rPr lang="en-US" sz="3200" dirty="0">
                <a:latin typeface="Palatino Linotype" panose="02040502050505030304" pitchFamily="18" charset="0"/>
              </a:rPr>
              <a:t>Raise maximum units per term for special high school admits to 15 college credits (but no more than 4 courses)</a:t>
            </a:r>
          </a:p>
          <a:p>
            <a:pPr lvl="1">
              <a:lnSpc>
                <a:spcPct val="100000"/>
              </a:lnSpc>
              <a:spcBef>
                <a:spcPts val="0"/>
              </a:spcBef>
              <a:spcAft>
                <a:spcPts val="1800"/>
              </a:spcAft>
            </a:pPr>
            <a:r>
              <a:rPr lang="en-US" sz="3200" dirty="0">
                <a:latin typeface="Palatino Linotype" panose="02040502050505030304" pitchFamily="18" charset="0"/>
              </a:rPr>
              <a:t>Provide CCAP students same enrollment priority as Middle College High School students</a:t>
            </a:r>
          </a:p>
          <a:p>
            <a:endParaRPr lang="en-US" i="0" dirty="0">
              <a:latin typeface="Palatino Linotype" panose="02040502050505030304" pitchFamily="18"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723918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What does a CCAP agreement require?</a:t>
            </a:r>
          </a:p>
        </p:txBody>
      </p:sp>
      <p:sp>
        <p:nvSpPr>
          <p:cNvPr id="3" name="Content Placeholder 2"/>
          <p:cNvSpPr>
            <a:spLocks noGrp="1"/>
          </p:cNvSpPr>
          <p:nvPr>
            <p:ph idx="1"/>
          </p:nvPr>
        </p:nvSpPr>
        <p:spPr>
          <a:xfrm>
            <a:off x="838200" y="1998839"/>
            <a:ext cx="10515600" cy="4357513"/>
          </a:xfrm>
        </p:spPr>
        <p:txBody>
          <a:bodyPr>
            <a:normAutofit fontScale="85000" lnSpcReduction="20000"/>
          </a:bodyPr>
          <a:lstStyle/>
          <a:p>
            <a:r>
              <a:rPr lang="en-US" sz="3500" i="0" dirty="0">
                <a:latin typeface="Palatino Linotype" panose="02040502050505030304" pitchFamily="18" charset="0"/>
              </a:rPr>
              <a:t>In exchange for added flexibility, districts must…</a:t>
            </a:r>
          </a:p>
          <a:p>
            <a:pPr lvl="1">
              <a:lnSpc>
                <a:spcPct val="110000"/>
              </a:lnSpc>
              <a:spcBef>
                <a:spcPts val="0"/>
              </a:spcBef>
              <a:spcAft>
                <a:spcPts val="1200"/>
              </a:spcAft>
            </a:pPr>
            <a:r>
              <a:rPr lang="en-US" sz="3200" dirty="0">
                <a:latin typeface="Palatino Linotype" panose="02040502050505030304" pitchFamily="18" charset="0"/>
              </a:rPr>
              <a:t>Review and approve CCAP agreements in two open board meetings of </a:t>
            </a:r>
            <a:r>
              <a:rPr lang="en-US" sz="3200" b="1" dirty="0">
                <a:latin typeface="Palatino Linotype" panose="02040502050505030304" pitchFamily="18" charset="0"/>
              </a:rPr>
              <a:t>both</a:t>
            </a:r>
            <a:r>
              <a:rPr lang="en-US" sz="3200" dirty="0">
                <a:latin typeface="Palatino Linotype" panose="02040502050505030304" pitchFamily="18" charset="0"/>
              </a:rPr>
              <a:t> districts</a:t>
            </a:r>
          </a:p>
          <a:p>
            <a:pPr lvl="1">
              <a:lnSpc>
                <a:spcPct val="110000"/>
              </a:lnSpc>
              <a:spcBef>
                <a:spcPts val="0"/>
              </a:spcBef>
              <a:spcAft>
                <a:spcPts val="1200"/>
              </a:spcAft>
            </a:pPr>
            <a:r>
              <a:rPr lang="en-US" sz="3200" dirty="0">
                <a:latin typeface="Palatino Linotype" panose="02040502050505030304" pitchFamily="18" charset="0"/>
              </a:rPr>
              <a:t>Comply with all existing state and federal reporting requirements and local collective bargaining agreements</a:t>
            </a:r>
          </a:p>
          <a:p>
            <a:pPr lvl="1">
              <a:lnSpc>
                <a:spcPct val="110000"/>
              </a:lnSpc>
              <a:spcBef>
                <a:spcPts val="0"/>
              </a:spcBef>
              <a:spcAft>
                <a:spcPts val="1200"/>
              </a:spcAft>
            </a:pPr>
            <a:r>
              <a:rPr lang="en-US" sz="3200" dirty="0">
                <a:latin typeface="Palatino Linotype" panose="02040502050505030304" pitchFamily="18" charset="0"/>
              </a:rPr>
              <a:t>Ensure faculty are not displaced and that “traditional” community college students have access to the courses they need – so what about oversubscribed courses?</a:t>
            </a:r>
          </a:p>
          <a:p>
            <a:pPr lvl="1">
              <a:lnSpc>
                <a:spcPct val="110000"/>
              </a:lnSpc>
              <a:spcBef>
                <a:spcPts val="0"/>
              </a:spcBef>
              <a:spcAft>
                <a:spcPts val="1200"/>
              </a:spcAft>
            </a:pPr>
            <a:r>
              <a:rPr lang="en-US" sz="3200" dirty="0">
                <a:latin typeface="Palatino Linotype" panose="02040502050505030304" pitchFamily="18" charset="0"/>
              </a:rPr>
              <a:t>Report on student outcomes in CCAP courses </a:t>
            </a:r>
          </a:p>
          <a:p>
            <a:endParaRPr lang="en-US" i="0" dirty="0">
              <a:latin typeface="Palatino Linotype" panose="02040502050505030304" pitchFamily="18"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550248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Provisions of Note</a:t>
            </a: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a:latin typeface="Palatino Linotype" panose="02040502050505030304" pitchFamily="18" charset="0"/>
              </a:rPr>
              <a:t>A community college district participating in a CCAP partnership </a:t>
            </a:r>
            <a:r>
              <a:rPr lang="en-US" sz="2800" i="0" dirty="0">
                <a:latin typeface="Palatino Linotype" panose="02040502050505030304" pitchFamily="18" charset="0"/>
              </a:rPr>
              <a:t>shall not provide physical education</a:t>
            </a:r>
            <a:r>
              <a:rPr lang="en-US" sz="2800" b="0" i="0" dirty="0">
                <a:latin typeface="Palatino Linotype" panose="02040502050505030304" pitchFamily="18" charset="0"/>
              </a:rPr>
              <a:t> course opportunities to high school pupils</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68068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Provisions of Note</a:t>
            </a: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a:solidFill>
                  <a:schemeClr val="bg1">
                    <a:lumMod val="65000"/>
                  </a:schemeClr>
                </a:solidFill>
                <a:latin typeface="Palatino Linotype" panose="02040502050505030304" pitchFamily="18" charset="0"/>
              </a:rPr>
              <a:t>A community college district participating in a CCAP partnership </a:t>
            </a:r>
            <a:r>
              <a:rPr lang="en-US" sz="2800" i="0" dirty="0">
                <a:solidFill>
                  <a:schemeClr val="bg1">
                    <a:lumMod val="65000"/>
                  </a:schemeClr>
                </a:solidFill>
                <a:latin typeface="Palatino Linotype" panose="02040502050505030304" pitchFamily="18" charset="0"/>
              </a:rPr>
              <a:t>shall not provide physical education</a:t>
            </a:r>
            <a:r>
              <a:rPr lang="en-US" sz="2800" b="0" i="0" dirty="0">
                <a:solidFill>
                  <a:schemeClr val="bg1">
                    <a:lumMod val="65000"/>
                  </a:schemeClr>
                </a:solidFill>
                <a:latin typeface="Palatino Linotype" panose="02040502050505030304" pitchFamily="18" charset="0"/>
              </a:rPr>
              <a:t> course opportunities to high school pupils</a:t>
            </a:r>
          </a:p>
          <a:p>
            <a:pPr>
              <a:lnSpc>
                <a:spcPct val="100000"/>
              </a:lnSpc>
              <a:spcBef>
                <a:spcPts val="0"/>
              </a:spcBef>
              <a:spcAft>
                <a:spcPts val="1800"/>
              </a:spcAft>
            </a:pPr>
            <a:r>
              <a:rPr lang="en-US" sz="2800" b="0" i="0" dirty="0">
                <a:latin typeface="Palatino Linotype" panose="02040502050505030304" pitchFamily="18" charset="0"/>
              </a:rPr>
              <a:t>A community college district </a:t>
            </a:r>
            <a:r>
              <a:rPr lang="en-US" sz="2800" i="0" dirty="0">
                <a:latin typeface="Palatino Linotype" panose="02040502050505030304" pitchFamily="18" charset="0"/>
              </a:rPr>
              <a:t>shall not enter into a CCAP partnership with a school district within the service area of another community college district</a:t>
            </a:r>
            <a:r>
              <a:rPr lang="en-US" sz="2800" b="0" i="0" dirty="0">
                <a:latin typeface="Palatino Linotype" panose="02040502050505030304" pitchFamily="18" charset="0"/>
              </a:rPr>
              <a:t>, except where an agreement exists, or is established</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06666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7255"/>
            <a:ext cx="10972800" cy="990600"/>
          </a:xfrm>
        </p:spPr>
        <p:txBody>
          <a:bodyPr>
            <a:normAutofit/>
          </a:bodyPr>
          <a:lstStyle/>
          <a:p>
            <a:r>
              <a:rPr lang="en-US" sz="4000" i="0" dirty="0">
                <a:latin typeface="Palatino Linotype" panose="02040502050505030304" pitchFamily="18" charset="0"/>
              </a:rPr>
              <a:t>Provisions of Note</a:t>
            </a:r>
          </a:p>
        </p:txBody>
      </p:sp>
      <p:sp>
        <p:nvSpPr>
          <p:cNvPr id="3" name="Content Placeholder 2"/>
          <p:cNvSpPr>
            <a:spLocks noGrp="1"/>
          </p:cNvSpPr>
          <p:nvPr>
            <p:ph idx="1"/>
          </p:nvPr>
        </p:nvSpPr>
        <p:spPr>
          <a:xfrm>
            <a:off x="609600" y="1614055"/>
            <a:ext cx="10972800" cy="4876800"/>
          </a:xfrm>
        </p:spPr>
        <p:txBody>
          <a:bodyPr>
            <a:noAutofit/>
          </a:bodyPr>
          <a:lstStyle/>
          <a:p>
            <a:pPr>
              <a:lnSpc>
                <a:spcPct val="100000"/>
              </a:lnSpc>
              <a:spcBef>
                <a:spcPts val="0"/>
              </a:spcBef>
              <a:spcAft>
                <a:spcPts val="1800"/>
              </a:spcAft>
            </a:pPr>
            <a:r>
              <a:rPr lang="en-US" sz="2800" b="0" i="0" dirty="0">
                <a:solidFill>
                  <a:schemeClr val="bg1">
                    <a:lumMod val="65000"/>
                  </a:schemeClr>
                </a:solidFill>
                <a:latin typeface="Palatino Linotype" panose="02040502050505030304" pitchFamily="18" charset="0"/>
              </a:rPr>
              <a:t>A community college district participating in a CCAP partnership </a:t>
            </a:r>
            <a:r>
              <a:rPr lang="en-US" sz="2800" i="0" dirty="0">
                <a:solidFill>
                  <a:schemeClr val="bg1">
                    <a:lumMod val="65000"/>
                  </a:schemeClr>
                </a:solidFill>
                <a:latin typeface="Palatino Linotype" panose="02040502050505030304" pitchFamily="18" charset="0"/>
              </a:rPr>
              <a:t>shall not provide physical education</a:t>
            </a:r>
            <a:r>
              <a:rPr lang="en-US" sz="2800" b="0" i="0" dirty="0">
                <a:solidFill>
                  <a:schemeClr val="bg1">
                    <a:lumMod val="65000"/>
                  </a:schemeClr>
                </a:solidFill>
                <a:latin typeface="Palatino Linotype" panose="02040502050505030304" pitchFamily="18" charset="0"/>
              </a:rPr>
              <a:t> course opportunities to high school pupils</a:t>
            </a:r>
          </a:p>
          <a:p>
            <a:pPr>
              <a:lnSpc>
                <a:spcPct val="100000"/>
              </a:lnSpc>
              <a:spcBef>
                <a:spcPts val="0"/>
              </a:spcBef>
              <a:spcAft>
                <a:spcPts val="1800"/>
              </a:spcAft>
            </a:pPr>
            <a:r>
              <a:rPr lang="en-US" sz="2800" b="0" i="0" dirty="0">
                <a:solidFill>
                  <a:schemeClr val="bg1">
                    <a:lumMod val="65000"/>
                  </a:schemeClr>
                </a:solidFill>
                <a:latin typeface="Palatino Linotype" panose="02040502050505030304" pitchFamily="18" charset="0"/>
              </a:rPr>
              <a:t>A community college district </a:t>
            </a:r>
            <a:r>
              <a:rPr lang="en-US" sz="2800" i="0" dirty="0">
                <a:solidFill>
                  <a:schemeClr val="bg1">
                    <a:lumMod val="65000"/>
                  </a:schemeClr>
                </a:solidFill>
                <a:latin typeface="Palatino Linotype" panose="02040502050505030304" pitchFamily="18" charset="0"/>
              </a:rPr>
              <a:t>shall not enter into a CCAP partnership with a school district within the service area of another community college district</a:t>
            </a:r>
            <a:r>
              <a:rPr lang="en-US" sz="2800" b="0" i="0" dirty="0">
                <a:solidFill>
                  <a:schemeClr val="bg1">
                    <a:lumMod val="65000"/>
                  </a:schemeClr>
                </a:solidFill>
                <a:latin typeface="Palatino Linotype" panose="02040502050505030304" pitchFamily="18" charset="0"/>
              </a:rPr>
              <a:t>, except where an agreement exists, or is established</a:t>
            </a:r>
          </a:p>
          <a:p>
            <a:pPr>
              <a:lnSpc>
                <a:spcPct val="100000"/>
              </a:lnSpc>
              <a:spcBef>
                <a:spcPts val="0"/>
              </a:spcBef>
              <a:spcAft>
                <a:spcPts val="1800"/>
              </a:spcAft>
            </a:pPr>
            <a:r>
              <a:rPr lang="en-US" sz="2800" b="0" i="0" dirty="0">
                <a:latin typeface="Palatino Linotype" panose="02040502050505030304" pitchFamily="18" charset="0"/>
              </a:rPr>
              <a:t>A community college district participating in a CCAP partnership is </a:t>
            </a:r>
            <a:r>
              <a:rPr lang="en-US" sz="2800" i="0" dirty="0">
                <a:latin typeface="Palatino Linotype" panose="02040502050505030304" pitchFamily="18" charset="0"/>
              </a:rPr>
              <a:t>not </a:t>
            </a:r>
            <a:r>
              <a:rPr lang="en-US" sz="2800" b="0" i="0" dirty="0">
                <a:latin typeface="Palatino Linotype" panose="02040502050505030304" pitchFamily="18" charset="0"/>
              </a:rPr>
              <a:t>required to provide the same services at the high school campus that are on the college campus (but may choose to do so).</a:t>
            </a:r>
          </a:p>
        </p:txBody>
      </p:sp>
      <p:sp>
        <p:nvSpPr>
          <p:cNvPr id="4" name="Slide Number Placeholder 3"/>
          <p:cNvSpPr>
            <a:spLocks noGrp="1"/>
          </p:cNvSpPr>
          <p:nvPr>
            <p:ph type="sldNum" sz="quarter" idx="12"/>
          </p:nvPr>
        </p:nvSpPr>
        <p:spPr>
          <a:xfrm>
            <a:off x="10160000" y="32143"/>
            <a:ext cx="1422400" cy="329184"/>
          </a:xfrm>
        </p:spPr>
        <p:txBody>
          <a:bodyPr/>
          <a:lstStyle/>
          <a:p>
            <a:fld id="{FFF6F13D-F0A3-46C2-B698-AB3A8038C3A8}" type="slidenum">
              <a:rPr lang="en-US" smtClean="0">
                <a:solidFill>
                  <a:prstClr val="black">
                    <a:tint val="75000"/>
                  </a:prstClr>
                </a:solidFill>
                <a:latin typeface="Palatino Linotype" panose="02040502050505030304" pitchFamily="18" charset="0"/>
              </a:rPr>
              <a:pPr/>
              <a:t>25</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1671624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A Major Change in “Remedial” Course Offerings</a:t>
            </a:r>
          </a:p>
        </p:txBody>
      </p:sp>
      <p:sp>
        <p:nvSpPr>
          <p:cNvPr id="3" name="Content Placeholder 2"/>
          <p:cNvSpPr>
            <a:spLocks noGrp="1"/>
          </p:cNvSpPr>
          <p:nvPr>
            <p:ph idx="1"/>
          </p:nvPr>
        </p:nvSpPr>
        <p:spPr/>
        <p:txBody>
          <a:bodyPr>
            <a:normAutofit lnSpcReduction="10000"/>
          </a:bodyPr>
          <a:lstStyle/>
          <a:p>
            <a:endParaRPr lang="en-US" b="0" i="0" dirty="0">
              <a:latin typeface="Palatino Linotype" panose="02040502050505030304" pitchFamily="18" charset="0"/>
            </a:endParaRPr>
          </a:p>
          <a:p>
            <a:r>
              <a:rPr lang="en-US" sz="2800" b="0" i="0" dirty="0">
                <a:latin typeface="Palatino Linotype" panose="02040502050505030304" pitchFamily="18" charset="0"/>
              </a:rPr>
              <a:t>The CCAP partnership agreement shall certify that any </a:t>
            </a:r>
            <a:r>
              <a:rPr lang="en-US" sz="2800" i="0" dirty="0">
                <a:latin typeface="Palatino Linotype" panose="02040502050505030304" pitchFamily="18" charset="0"/>
              </a:rPr>
              <a:t>remedial</a:t>
            </a:r>
            <a:r>
              <a:rPr lang="en-US" sz="2800" b="0" i="0" dirty="0">
                <a:latin typeface="Palatino Linotype" panose="02040502050505030304" pitchFamily="18" charset="0"/>
              </a:rPr>
              <a:t> course taught by community college faculty at a partnering high school campus shall be offered only to high school students who do not meet their grade level standard in math, English, or both on an interim assessment in grade 10 or 11, as determined by the partnering school district, </a:t>
            </a:r>
            <a:r>
              <a:rPr lang="en-US" sz="2800" i="0" dirty="0">
                <a:latin typeface="Palatino Linotype" panose="02040502050505030304" pitchFamily="18" charset="0"/>
              </a:rPr>
              <a:t>and shall involve a collaborative effort between high school and community college faculty to deliver an innovative remediation course</a:t>
            </a:r>
            <a:r>
              <a:rPr lang="en-US" sz="2800" b="0" i="0" dirty="0">
                <a:latin typeface="Palatino Linotype" panose="02040502050505030304" pitchFamily="18" charset="0"/>
              </a:rPr>
              <a:t> as an intervention in the student’s junior or senior year to ensure the student is prepared for college-level work upon graduation</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26</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480462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alatino Linotype" panose="02040502050505030304" pitchFamily="18" charset="0"/>
              </a:rPr>
              <a:t>Questions to Be Asking</a:t>
            </a:r>
          </a:p>
        </p:txBody>
      </p:sp>
      <p:sp>
        <p:nvSpPr>
          <p:cNvPr id="3" name="Content Placeholder 2"/>
          <p:cNvSpPr>
            <a:spLocks noGrp="1"/>
          </p:cNvSpPr>
          <p:nvPr>
            <p:ph idx="1"/>
          </p:nvPr>
        </p:nvSpPr>
        <p:spPr>
          <a:xfrm>
            <a:off x="609600" y="1590040"/>
            <a:ext cx="10972800" cy="4876800"/>
          </a:xfrm>
        </p:spPr>
        <p:txBody>
          <a:bodyPr>
            <a:normAutofit fontScale="85000" lnSpcReduction="20000"/>
          </a:bodyPr>
          <a:lstStyle/>
          <a:p>
            <a:r>
              <a:rPr lang="en-US" dirty="0">
                <a:latin typeface="Palatino Linotype" panose="02040502050505030304" pitchFamily="18" charset="0"/>
              </a:rPr>
              <a:t>Administrative intent to offer dual enrollment</a:t>
            </a:r>
          </a:p>
          <a:p>
            <a:pPr lvl="1"/>
            <a:r>
              <a:rPr lang="en-US" dirty="0">
                <a:latin typeface="Palatino Linotype" panose="02040502050505030304" pitchFamily="18" charset="0"/>
              </a:rPr>
              <a:t>High school partnerships</a:t>
            </a:r>
          </a:p>
          <a:p>
            <a:pPr lvl="1"/>
            <a:r>
              <a:rPr lang="en-US" dirty="0">
                <a:latin typeface="Palatino Linotype" panose="02040502050505030304" pitchFamily="18" charset="0"/>
              </a:rPr>
              <a:t>Increase to FTES</a:t>
            </a:r>
          </a:p>
          <a:p>
            <a:r>
              <a:rPr lang="en-US" dirty="0">
                <a:latin typeface="Palatino Linotype" panose="02040502050505030304" pitchFamily="18" charset="0"/>
              </a:rPr>
              <a:t>Concerns of local senate</a:t>
            </a:r>
          </a:p>
          <a:p>
            <a:pPr lvl="1"/>
            <a:r>
              <a:rPr lang="en-US" dirty="0">
                <a:latin typeface="Palatino Linotype" panose="02040502050505030304" pitchFamily="18" charset="0"/>
              </a:rPr>
              <a:t>Curriculum, incl. articulation and impact on programs</a:t>
            </a:r>
          </a:p>
          <a:p>
            <a:pPr lvl="1"/>
            <a:r>
              <a:rPr lang="en-US" dirty="0">
                <a:latin typeface="Palatino Linotype" panose="02040502050505030304" pitchFamily="18" charset="0"/>
              </a:rPr>
              <a:t>Min. </a:t>
            </a:r>
            <a:r>
              <a:rPr lang="en-US" dirty="0" err="1">
                <a:latin typeface="Palatino Linotype" panose="02040502050505030304" pitchFamily="18" charset="0"/>
              </a:rPr>
              <a:t>quals</a:t>
            </a:r>
            <a:r>
              <a:rPr lang="en-US" dirty="0">
                <a:latin typeface="Palatino Linotype" panose="02040502050505030304" pitchFamily="18" charset="0"/>
              </a:rPr>
              <a:t>. and hiring</a:t>
            </a:r>
          </a:p>
          <a:p>
            <a:pPr lvl="1"/>
            <a:r>
              <a:rPr lang="en-US" dirty="0">
                <a:latin typeface="Palatino Linotype" panose="02040502050505030304" pitchFamily="18" charset="0"/>
              </a:rPr>
              <a:t>Student preparation, assessment and success</a:t>
            </a:r>
          </a:p>
          <a:p>
            <a:r>
              <a:rPr lang="en-US" dirty="0">
                <a:latin typeface="Palatino Linotype" panose="02040502050505030304" pitchFamily="18" charset="0"/>
              </a:rPr>
              <a:t>Faculty Union concerns </a:t>
            </a:r>
          </a:p>
          <a:p>
            <a:pPr lvl="1"/>
            <a:r>
              <a:rPr lang="en-US" dirty="0">
                <a:latin typeface="Palatino Linotype" panose="02040502050505030304" pitchFamily="18" charset="0"/>
              </a:rPr>
              <a:t>Which contract?</a:t>
            </a:r>
          </a:p>
          <a:p>
            <a:pPr lvl="1"/>
            <a:r>
              <a:rPr lang="en-US" dirty="0">
                <a:latin typeface="Palatino Linotype" panose="02040502050505030304" pitchFamily="18" charset="0"/>
              </a:rPr>
              <a:t>Impact on adjunct faculty, incl. load, seniority and rehire rights</a:t>
            </a:r>
          </a:p>
          <a:p>
            <a:r>
              <a:rPr lang="en-US" dirty="0">
                <a:latin typeface="Palatino Linotype" panose="02040502050505030304" pitchFamily="18" charset="0"/>
              </a:rPr>
              <a:t>How best to engage the whole college, and why is it in the best interests of the College?</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27</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2926014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alatino Linotype" panose="02040502050505030304" pitchFamily="18" charset="0"/>
              </a:rPr>
              <a:t>Best Practice: Senate Engagement</a:t>
            </a:r>
          </a:p>
        </p:txBody>
      </p:sp>
      <p:sp>
        <p:nvSpPr>
          <p:cNvPr id="3" name="Content Placeholder 2"/>
          <p:cNvSpPr>
            <a:spLocks noGrp="1"/>
          </p:cNvSpPr>
          <p:nvPr>
            <p:ph idx="1"/>
          </p:nvPr>
        </p:nvSpPr>
        <p:spPr/>
        <p:txBody>
          <a:bodyPr>
            <a:normAutofit fontScale="92500" lnSpcReduction="20000"/>
          </a:bodyPr>
          <a:lstStyle/>
          <a:p>
            <a:r>
              <a:rPr lang="en-US" dirty="0">
                <a:latin typeface="Palatino Linotype" panose="02040502050505030304" pitchFamily="18" charset="0"/>
              </a:rPr>
              <a:t>It is appropriate to initiate these conversations with the local senate and its leadership, and to involve the union, management and support staff from the out-set</a:t>
            </a:r>
          </a:p>
          <a:p>
            <a:r>
              <a:rPr lang="en-US" dirty="0">
                <a:latin typeface="Palatino Linotype" panose="02040502050505030304" pitchFamily="18" charset="0"/>
              </a:rPr>
              <a:t>One college’s method was to appoint representative to a joint taskforce, to include senate representation; association representative; management</a:t>
            </a:r>
          </a:p>
          <a:p>
            <a:r>
              <a:rPr lang="en-US" dirty="0">
                <a:latin typeface="Palatino Linotype" panose="02040502050505030304" pitchFamily="18" charset="0"/>
              </a:rPr>
              <a:t>Charge: to consult the campus community as well as other CA CCs to develop recommendations for how to implement Dual Enrollment at the College</a:t>
            </a:r>
          </a:p>
          <a:p>
            <a:r>
              <a:rPr lang="en-US" dirty="0">
                <a:latin typeface="Palatino Linotype" panose="02040502050505030304" pitchFamily="18" charset="0"/>
              </a:rPr>
              <a:t>Cited Key Concerns of the Taskforce</a:t>
            </a:r>
          </a:p>
          <a:p>
            <a:pPr lvl="1"/>
            <a:r>
              <a:rPr lang="en-US" dirty="0">
                <a:latin typeface="Palatino Linotype" panose="02040502050505030304" pitchFamily="18" charset="0"/>
              </a:rPr>
              <a:t>Minimum Qualifications &amp; Faculty Hiring Procedures</a:t>
            </a:r>
          </a:p>
          <a:p>
            <a:pPr lvl="1"/>
            <a:r>
              <a:rPr lang="en-US" dirty="0">
                <a:latin typeface="Palatino Linotype" panose="02040502050505030304" pitchFamily="18" charset="0"/>
              </a:rPr>
              <a:t>Faculty roles, including Outcome Assessment</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28</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276397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latin typeface="Palatino Linotype" panose="02040502050505030304" pitchFamily="18" charset="0"/>
              </a:rPr>
              <a:t>Why Does This Matter?</a:t>
            </a:r>
          </a:p>
        </p:txBody>
      </p:sp>
      <p:sp>
        <p:nvSpPr>
          <p:cNvPr id="3" name="Content Placeholder 2"/>
          <p:cNvSpPr>
            <a:spLocks noGrp="1"/>
          </p:cNvSpPr>
          <p:nvPr>
            <p:ph idx="1"/>
          </p:nvPr>
        </p:nvSpPr>
        <p:spPr/>
        <p:txBody>
          <a:bodyPr>
            <a:normAutofit fontScale="77500" lnSpcReduction="20000"/>
          </a:bodyPr>
          <a:lstStyle/>
          <a:p>
            <a:r>
              <a:rPr lang="en-US" b="0" i="0" dirty="0">
                <a:latin typeface="Palatino Linotype" panose="02040502050505030304" pitchFamily="18" charset="0"/>
              </a:rPr>
              <a:t>Research has demonstrated that dual enrollment participants, even those who are from traditionally underrepresented groups, do as well or better than their non-dual enrolled peers in a range of areas, including:</a:t>
            </a:r>
          </a:p>
          <a:p>
            <a:pPr lvl="1"/>
            <a:r>
              <a:rPr lang="en-US" dirty="0">
                <a:latin typeface="Palatino Linotype" panose="02040502050505030304" pitchFamily="18" charset="0"/>
              </a:rPr>
              <a:t>High school graduation rates;</a:t>
            </a:r>
          </a:p>
          <a:p>
            <a:pPr lvl="1"/>
            <a:r>
              <a:rPr lang="en-US" dirty="0">
                <a:latin typeface="Palatino Linotype" panose="02040502050505030304" pitchFamily="18" charset="0"/>
              </a:rPr>
              <a:t>High school grade point average;</a:t>
            </a:r>
          </a:p>
          <a:p>
            <a:pPr lvl="1"/>
            <a:r>
              <a:rPr lang="en-US" dirty="0">
                <a:latin typeface="Palatino Linotype" panose="02040502050505030304" pitchFamily="18" charset="0"/>
              </a:rPr>
              <a:t>High school on-time graduation rates;</a:t>
            </a:r>
          </a:p>
          <a:p>
            <a:pPr lvl="1"/>
            <a:r>
              <a:rPr lang="en-US" dirty="0">
                <a:latin typeface="Palatino Linotype" panose="02040502050505030304" pitchFamily="18" charset="0"/>
              </a:rPr>
              <a:t>Assessment into college courses;</a:t>
            </a:r>
          </a:p>
          <a:p>
            <a:pPr lvl="1"/>
            <a:r>
              <a:rPr lang="en-US" dirty="0">
                <a:latin typeface="Palatino Linotype" panose="02040502050505030304" pitchFamily="18" charset="0"/>
              </a:rPr>
              <a:t>College GPA and credit accrual; and </a:t>
            </a:r>
          </a:p>
          <a:p>
            <a:pPr lvl="1"/>
            <a:r>
              <a:rPr lang="en-US" b="0" i="0" dirty="0">
                <a:latin typeface="Palatino Linotype" panose="02040502050505030304" pitchFamily="18" charset="0"/>
              </a:rPr>
              <a:t>Community College enrollment, retention, and persistence </a:t>
            </a:r>
            <a:r>
              <a:rPr lang="en-US" dirty="0">
                <a:latin typeface="Palatino Linotype" panose="02040502050505030304" pitchFamily="18" charset="0"/>
              </a:rPr>
              <a:t>rates.</a:t>
            </a:r>
          </a:p>
          <a:p>
            <a:pPr lvl="1"/>
            <a:r>
              <a:rPr lang="en-US" dirty="0">
                <a:latin typeface="Palatino Linotype" panose="02040502050505030304" pitchFamily="18" charset="0"/>
              </a:rPr>
              <a:t>Summary of these results can be found at:  </a:t>
            </a:r>
            <a:r>
              <a:rPr lang="en-US" dirty="0">
                <a:latin typeface="Palatino Linotype" panose="02040502050505030304" pitchFamily="18" charset="0"/>
                <a:hlinkClick r:id="rId3"/>
              </a:rPr>
              <a:t>http://67.205.94.182/publications/what-we-know-about-dual-enrollment.html</a:t>
            </a:r>
            <a:r>
              <a:rPr lang="en-US" dirty="0">
                <a:latin typeface="Palatino Linotype" panose="02040502050505030304" pitchFamily="18" charset="0"/>
              </a:rPr>
              <a:t>  as well as the Dual Enrollment Toolkit </a:t>
            </a:r>
            <a:r>
              <a:rPr lang="en-US" dirty="0">
                <a:solidFill>
                  <a:srgbClr val="000000"/>
                </a:solidFill>
                <a:latin typeface="Palatino Linotype" panose="02040502050505030304" pitchFamily="18" charset="0"/>
                <a:hlinkClick r:id="rId4"/>
              </a:rPr>
              <a:t>http://www.careerladdersproject.org/ccccode/</a:t>
            </a:r>
            <a:r>
              <a:rPr lang="en-US" dirty="0">
                <a:solidFill>
                  <a:srgbClr val="000000"/>
                </a:solidFill>
                <a:latin typeface="Palatino Linotype" panose="02040502050505030304" pitchFamily="18" charset="0"/>
              </a:rPr>
              <a:t> </a:t>
            </a:r>
          </a:p>
          <a:p>
            <a:pPr lvl="1"/>
            <a:r>
              <a:rPr lang="en-US" dirty="0">
                <a:solidFill>
                  <a:srgbClr val="000000"/>
                </a:solidFill>
                <a:latin typeface="Palatino Linotype" panose="02040502050505030304" pitchFamily="18" charset="0"/>
              </a:rPr>
              <a:t>Links to New High School Graduation Standards</a:t>
            </a:r>
          </a:p>
          <a:p>
            <a:pPr lvl="1"/>
            <a:r>
              <a:rPr lang="en-US" sz="2800" dirty="0">
                <a:solidFill>
                  <a:srgbClr val="000000"/>
                </a:solidFill>
                <a:latin typeface="Palatino Linotype" panose="02040502050505030304" pitchFamily="18" charset="0"/>
              </a:rPr>
              <a:t>Pathways Development/Planning</a:t>
            </a:r>
          </a:p>
          <a:p>
            <a:pPr lvl="1"/>
            <a:endParaRPr lang="en-US" dirty="0">
              <a:latin typeface="Palatino Linotype" panose="02040502050505030304" pitchFamily="18" charset="0"/>
            </a:endParaRPr>
          </a:p>
          <a:p>
            <a:pPr lvl="1"/>
            <a:endParaRPr lang="en-US" b="0" i="0" dirty="0">
              <a:latin typeface="Palatino Linotype" panose="02040502050505030304" pitchFamily="18" charset="0"/>
            </a:endParaRPr>
          </a:p>
          <a:p>
            <a:pPr lvl="1"/>
            <a:endParaRPr lang="en-US" dirty="0">
              <a:latin typeface="Palatino Linotype" panose="02040502050505030304" pitchFamily="18" charset="0"/>
            </a:endParaRPr>
          </a:p>
          <a:p>
            <a:pPr lvl="1"/>
            <a:endParaRPr lang="en-US" b="0" i="0" dirty="0">
              <a:latin typeface="Palatino Linotype" panose="02040502050505030304" pitchFamily="18" charset="0"/>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29</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2814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9866-7CBA-E94B-9185-711DF73D7EB4}"/>
              </a:ext>
            </a:extLst>
          </p:cNvPr>
          <p:cNvSpPr>
            <a:spLocks noGrp="1"/>
          </p:cNvSpPr>
          <p:nvPr>
            <p:ph type="title"/>
          </p:nvPr>
        </p:nvSpPr>
        <p:spPr/>
        <p:txBody>
          <a:bodyPr/>
          <a:lstStyle/>
          <a:p>
            <a:r>
              <a:rPr lang="en-US" dirty="0">
                <a:latin typeface="Palatino Linotype" panose="02040502050505030304" pitchFamily="18" charset="0"/>
              </a:rPr>
              <a:t>Convergence of CPL in California</a:t>
            </a:r>
          </a:p>
        </p:txBody>
      </p:sp>
      <p:sp>
        <p:nvSpPr>
          <p:cNvPr id="3" name="Content Placeholder 2">
            <a:extLst>
              <a:ext uri="{FF2B5EF4-FFF2-40B4-BE49-F238E27FC236}">
                <a16:creationId xmlns:a16="http://schemas.microsoft.com/office/drawing/2014/main" id="{59512658-F7B0-C24D-8027-35FC2E58DF1F}"/>
              </a:ext>
            </a:extLst>
          </p:cNvPr>
          <p:cNvSpPr>
            <a:spLocks noGrp="1"/>
          </p:cNvSpPr>
          <p:nvPr>
            <p:ph idx="1"/>
          </p:nvPr>
        </p:nvSpPr>
        <p:spPr/>
        <p:txBody>
          <a:bodyPr/>
          <a:lstStyle/>
          <a:p>
            <a:pPr marL="50800" lvl="0" indent="0">
              <a:lnSpc>
                <a:spcPct val="90000"/>
              </a:lnSpc>
              <a:spcBef>
                <a:spcPts val="0"/>
              </a:spcBef>
              <a:buClr>
                <a:schemeClr val="dk1"/>
              </a:buClr>
              <a:buSzPct val="100000"/>
              <a:buNone/>
            </a:pPr>
            <a:r>
              <a:rPr lang="en-US" sz="3600" dirty="0">
                <a:solidFill>
                  <a:schemeClr val="dk1"/>
                </a:solidFill>
                <a:latin typeface="Palatino Linotype" panose="02040502050505030304" pitchFamily="18" charset="0"/>
                <a:ea typeface="Calibri"/>
                <a:cs typeface="Calibri"/>
                <a:sym typeface="Calibri"/>
              </a:rPr>
              <a:t>Various CCC projects looking for ways to uncover CPL opportunities for students</a:t>
            </a:r>
          </a:p>
          <a:p>
            <a:pPr marL="742950" lvl="1" indent="-260350">
              <a:lnSpc>
                <a:spcPct val="90000"/>
              </a:lnSpc>
              <a:spcBef>
                <a:spcPts val="560"/>
              </a:spcBef>
              <a:buClr>
                <a:schemeClr val="dk1"/>
              </a:buClr>
              <a:buSzPct val="100000"/>
              <a:buFont typeface="Arial"/>
              <a:buChar char="–"/>
            </a:pPr>
            <a:r>
              <a:rPr lang="en-US" dirty="0">
                <a:solidFill>
                  <a:schemeClr val="dk1"/>
                </a:solidFill>
                <a:latin typeface="Palatino Linotype" panose="02040502050505030304" pitchFamily="18" charset="0"/>
                <a:ea typeface="Calibri"/>
                <a:cs typeface="Calibri"/>
                <a:sym typeface="Calibri"/>
              </a:rPr>
              <a:t>Veterans and military students (AB 2462)</a:t>
            </a:r>
          </a:p>
          <a:p>
            <a:pPr marL="742950" lvl="1" indent="-260350">
              <a:lnSpc>
                <a:spcPct val="90000"/>
              </a:lnSpc>
              <a:spcBef>
                <a:spcPts val="560"/>
              </a:spcBef>
              <a:buClr>
                <a:schemeClr val="dk1"/>
              </a:buClr>
              <a:buSzPct val="100000"/>
              <a:buFont typeface="Arial"/>
              <a:buChar char="–"/>
            </a:pPr>
            <a:r>
              <a:rPr lang="en-US" dirty="0">
                <a:latin typeface="Palatino Linotype" panose="02040502050505030304" pitchFamily="18" charset="0"/>
              </a:rPr>
              <a:t>Bachelor’s Degree Pilot </a:t>
            </a:r>
            <a:endParaRPr lang="en-US" dirty="0">
              <a:solidFill>
                <a:schemeClr val="dk1"/>
              </a:solidFill>
              <a:latin typeface="Palatino Linotype" panose="02040502050505030304" pitchFamily="18" charset="0"/>
              <a:ea typeface="Calibri"/>
              <a:cs typeface="Calibri"/>
              <a:sym typeface="Calibri"/>
            </a:endParaRPr>
          </a:p>
          <a:p>
            <a:pPr marL="742950" lvl="1" indent="-260350">
              <a:lnSpc>
                <a:spcPct val="90000"/>
              </a:lnSpc>
              <a:spcBef>
                <a:spcPts val="560"/>
              </a:spcBef>
              <a:buClr>
                <a:schemeClr val="dk1"/>
              </a:buClr>
              <a:buSzPct val="100000"/>
              <a:buFont typeface="Arial"/>
              <a:buChar char="–"/>
            </a:pPr>
            <a:r>
              <a:rPr lang="en-US" dirty="0">
                <a:latin typeface="Palatino Linotype" panose="02040502050505030304" pitchFamily="18" charset="0"/>
              </a:rPr>
              <a:t>Nursing and military students (SB 466)</a:t>
            </a:r>
          </a:p>
          <a:p>
            <a:pPr marL="742950" lvl="1" indent="-260350">
              <a:lnSpc>
                <a:spcPct val="90000"/>
              </a:lnSpc>
              <a:spcBef>
                <a:spcPts val="560"/>
              </a:spcBef>
              <a:buClr>
                <a:schemeClr val="dk1"/>
              </a:buClr>
              <a:buSzPct val="100000"/>
              <a:buFont typeface="Arial"/>
              <a:buChar char="–"/>
            </a:pPr>
            <a:r>
              <a:rPr lang="en-US" dirty="0">
                <a:solidFill>
                  <a:schemeClr val="dk1"/>
                </a:solidFill>
                <a:latin typeface="Palatino Linotype" panose="02040502050505030304" pitchFamily="18" charset="0"/>
                <a:ea typeface="Calibri"/>
                <a:cs typeface="Calibri"/>
                <a:sym typeface="Calibri"/>
              </a:rPr>
              <a:t>Workforce and Career/Technical </a:t>
            </a:r>
            <a:br>
              <a:rPr lang="en-US" dirty="0">
                <a:solidFill>
                  <a:schemeClr val="dk1"/>
                </a:solidFill>
                <a:latin typeface="Palatino Linotype" panose="02040502050505030304" pitchFamily="18" charset="0"/>
                <a:ea typeface="Calibri"/>
                <a:cs typeface="Calibri"/>
                <a:sym typeface="Calibri"/>
              </a:rPr>
            </a:br>
            <a:r>
              <a:rPr lang="en-US" dirty="0">
                <a:solidFill>
                  <a:schemeClr val="dk1"/>
                </a:solidFill>
                <a:latin typeface="Palatino Linotype" panose="02040502050505030304" pitchFamily="18" charset="0"/>
                <a:ea typeface="Calibri"/>
                <a:cs typeface="Calibri"/>
                <a:sym typeface="Calibri"/>
              </a:rPr>
              <a:t>(Doing What Matters for Jobs and the Economy)</a:t>
            </a:r>
          </a:p>
          <a:p>
            <a:pPr marL="742950" lvl="1" indent="-260350">
              <a:lnSpc>
                <a:spcPct val="90000"/>
              </a:lnSpc>
              <a:spcBef>
                <a:spcPts val="560"/>
              </a:spcBef>
              <a:buClr>
                <a:schemeClr val="dk1"/>
              </a:buClr>
              <a:buSzPct val="100000"/>
              <a:buFont typeface="Arial"/>
              <a:buChar char="–"/>
            </a:pPr>
            <a:r>
              <a:rPr lang="en-US" dirty="0">
                <a:solidFill>
                  <a:schemeClr val="dk1"/>
                </a:solidFill>
                <a:latin typeface="Palatino Linotype" panose="02040502050505030304" pitchFamily="18" charset="0"/>
                <a:ea typeface="Calibri"/>
                <a:cs typeface="Calibri"/>
                <a:sym typeface="Calibri"/>
              </a:rPr>
              <a:t>Online process to connect students with CPL opportunities (Online Education Initiative)</a:t>
            </a:r>
          </a:p>
          <a:p>
            <a:endParaRPr lang="en-US" dirty="0"/>
          </a:p>
        </p:txBody>
      </p:sp>
      <p:sp>
        <p:nvSpPr>
          <p:cNvPr id="4" name="Slide Number Placeholder 3">
            <a:extLst>
              <a:ext uri="{FF2B5EF4-FFF2-40B4-BE49-F238E27FC236}">
                <a16:creationId xmlns:a16="http://schemas.microsoft.com/office/drawing/2014/main" id="{09E78EC4-36EA-154D-AF4A-5D165E2F4554}"/>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893282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Academic and Professional Considerations</a:t>
            </a: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a:latin typeface="Palatino Linotype" panose="02040502050505030304" pitchFamily="18" charset="0"/>
              </a:rPr>
              <a:t>Curriculum</a:t>
            </a:r>
          </a:p>
          <a:p>
            <a:pPr>
              <a:lnSpc>
                <a:spcPct val="100000"/>
              </a:lnSpc>
              <a:spcBef>
                <a:spcPts val="0"/>
              </a:spcBef>
              <a:spcAft>
                <a:spcPts val="1800"/>
              </a:spcAft>
            </a:pPr>
            <a:r>
              <a:rPr lang="en-US" sz="2800" b="0" i="0" dirty="0">
                <a:latin typeface="Palatino Linotype" panose="02040502050505030304" pitchFamily="18" charset="0"/>
              </a:rPr>
              <a:t>Graduation requirements</a:t>
            </a:r>
          </a:p>
          <a:p>
            <a:pPr>
              <a:lnSpc>
                <a:spcPct val="100000"/>
              </a:lnSpc>
              <a:spcBef>
                <a:spcPts val="0"/>
              </a:spcBef>
              <a:spcAft>
                <a:spcPts val="1800"/>
              </a:spcAft>
            </a:pPr>
            <a:r>
              <a:rPr lang="en-US" sz="2800" b="0" i="0" dirty="0">
                <a:latin typeface="Palatino Linotype" panose="02040502050505030304" pitchFamily="18" charset="0"/>
              </a:rPr>
              <a:t>Minimum qualifications and equivalency</a:t>
            </a:r>
          </a:p>
          <a:p>
            <a:pPr>
              <a:lnSpc>
                <a:spcPct val="100000"/>
              </a:lnSpc>
              <a:spcBef>
                <a:spcPts val="0"/>
              </a:spcBef>
              <a:spcAft>
                <a:spcPts val="1800"/>
              </a:spcAft>
            </a:pPr>
            <a:r>
              <a:rPr lang="en-US" sz="2800" b="0" i="0" dirty="0">
                <a:latin typeface="Palatino Linotype" panose="02040502050505030304" pitchFamily="18" charset="0"/>
              </a:rPr>
              <a:t>Professional development</a:t>
            </a:r>
          </a:p>
          <a:p>
            <a:pPr>
              <a:lnSpc>
                <a:spcPct val="100000"/>
              </a:lnSpc>
              <a:spcBef>
                <a:spcPts val="0"/>
              </a:spcBef>
              <a:spcAft>
                <a:spcPts val="1800"/>
              </a:spcAft>
            </a:pPr>
            <a:r>
              <a:rPr lang="en-US" sz="2800" b="0" i="0" dirty="0">
                <a:latin typeface="Palatino Linotype" panose="02040502050505030304" pitchFamily="18" charset="0"/>
              </a:rPr>
              <a:t>Student preparation and success</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30</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3789255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ASCCC Positions on Dual Enrollment</a:t>
            </a:r>
          </a:p>
        </p:txBody>
      </p:sp>
      <p:sp>
        <p:nvSpPr>
          <p:cNvPr id="3" name="Content Placeholder 2"/>
          <p:cNvSpPr>
            <a:spLocks noGrp="1"/>
          </p:cNvSpPr>
          <p:nvPr>
            <p:ph idx="1"/>
          </p:nvPr>
        </p:nvSpPr>
        <p:spPr>
          <a:xfrm>
            <a:off x="838200" y="2013016"/>
            <a:ext cx="10515600" cy="4351338"/>
          </a:xfrm>
        </p:spPr>
        <p:txBody>
          <a:bodyPr>
            <a:normAutofit fontScale="85000" lnSpcReduction="10000"/>
          </a:bodyPr>
          <a:lstStyle/>
          <a:p>
            <a:r>
              <a:rPr lang="en-US" i="0" u="sng" dirty="0">
                <a:latin typeface="Palatino Linotype" panose="02040502050505030304" pitchFamily="18" charset="0"/>
              </a:rPr>
              <a:t>Resolution 4.01 F07</a:t>
            </a:r>
            <a:r>
              <a:rPr lang="en-US" i="0" dirty="0">
                <a:latin typeface="Palatino Linotype" panose="02040502050505030304" pitchFamily="18" charset="0"/>
              </a:rPr>
              <a:t> – </a:t>
            </a:r>
            <a:r>
              <a:rPr lang="en-US" b="0" i="0" dirty="0">
                <a:latin typeface="Palatino Linotype" panose="02040502050505030304" pitchFamily="18" charset="0"/>
              </a:rPr>
              <a:t>encourage expansion of concurrent enrollment opportunities</a:t>
            </a:r>
            <a:endParaRPr lang="en-US" b="0" i="0" u="sng" dirty="0">
              <a:latin typeface="Palatino Linotype" panose="02040502050505030304" pitchFamily="18" charset="0"/>
            </a:endParaRPr>
          </a:p>
          <a:p>
            <a:r>
              <a:rPr lang="en-US" i="0" u="sng" dirty="0">
                <a:latin typeface="Palatino Linotype" panose="02040502050505030304" pitchFamily="18" charset="0"/>
              </a:rPr>
              <a:t>Resolution 4.02 F07</a:t>
            </a:r>
            <a:r>
              <a:rPr lang="en-US" i="0" dirty="0">
                <a:latin typeface="Palatino Linotype" panose="02040502050505030304" pitchFamily="18" charset="0"/>
              </a:rPr>
              <a:t> </a:t>
            </a:r>
            <a:r>
              <a:rPr lang="en-US" b="0" i="0" dirty="0">
                <a:latin typeface="Palatino Linotype" panose="02040502050505030304" pitchFamily="18" charset="0"/>
              </a:rPr>
              <a:t>– local senates encouraged to engage in discussions about concurrent enrollment opportunities, faculty voice essential</a:t>
            </a:r>
            <a:endParaRPr lang="en-US" b="0" i="0" u="sng" dirty="0">
              <a:latin typeface="Palatino Linotype" panose="02040502050505030304" pitchFamily="18" charset="0"/>
            </a:endParaRPr>
          </a:p>
          <a:p>
            <a:r>
              <a:rPr lang="en-US" i="0" u="sng" dirty="0">
                <a:latin typeface="Palatino Linotype" panose="02040502050505030304" pitchFamily="18" charset="0"/>
              </a:rPr>
              <a:t>Resolution 4.01 S08</a:t>
            </a:r>
            <a:r>
              <a:rPr lang="en-US" i="0" dirty="0">
                <a:latin typeface="Palatino Linotype" panose="02040502050505030304" pitchFamily="18" charset="0"/>
              </a:rPr>
              <a:t> </a:t>
            </a:r>
            <a:r>
              <a:rPr lang="en-US" b="0" i="0" dirty="0">
                <a:latin typeface="Palatino Linotype" panose="02040502050505030304" pitchFamily="18" charset="0"/>
              </a:rPr>
              <a:t>- legislation regarding concurrent enrollment needs to be consistent with the recommendations in the ASCCC paper "Minors on Campus” (fall 2006)</a:t>
            </a:r>
            <a:endParaRPr lang="en-US" b="0" i="0" u="sng" dirty="0">
              <a:latin typeface="Palatino Linotype" panose="02040502050505030304" pitchFamily="18" charset="0"/>
            </a:endParaRPr>
          </a:p>
          <a:p>
            <a:r>
              <a:rPr lang="en-US" sz="2800" i="0" u="sng" dirty="0">
                <a:latin typeface="Palatino Linotype" panose="02040502050505030304" pitchFamily="18" charset="0"/>
              </a:rPr>
              <a:t>Resolution 15.02 S09</a:t>
            </a:r>
            <a:r>
              <a:rPr lang="en-US" sz="2800" i="0" dirty="0">
                <a:latin typeface="Palatino Linotype" panose="02040502050505030304" pitchFamily="18" charset="0"/>
              </a:rPr>
              <a:t> – </a:t>
            </a:r>
            <a:r>
              <a:rPr lang="en-US" sz="2800" b="0" i="0" dirty="0">
                <a:latin typeface="Palatino Linotype" panose="02040502050505030304" pitchFamily="18" charset="0"/>
              </a:rPr>
              <a:t>clear and appropriate limits on concurrent enrollment opportunities at colleges (concern about skewing curriculum too much towards basic skills courses)</a:t>
            </a:r>
            <a:endParaRPr lang="en-US" sz="2800" i="0" dirty="0">
              <a:latin typeface="Palatino Linotype" panose="02040502050505030304" pitchFamily="18"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31</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363419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Recent ASCCC Positions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Palatino Linotype" panose="02040502050505030304" pitchFamily="18" charset="0"/>
              </a:rPr>
              <a:t>Resolution 6.03 (S15):</a:t>
            </a:r>
          </a:p>
          <a:p>
            <a:pPr marL="0" indent="0">
              <a:buNone/>
            </a:pPr>
            <a:r>
              <a:rPr lang="en-US" sz="2800" b="0" i="0" dirty="0">
                <a:latin typeface="Palatino Linotype" panose="02040502050505030304" pitchFamily="18" charset="0"/>
              </a:rPr>
              <a:t>Resolved, That the Academic Senate for California Community Colleges support the legislative intent of AB 288 (Holden, as of March 23, 2015) </a:t>
            </a:r>
            <a:r>
              <a:rPr lang="en-US" sz="2800" i="0" dirty="0">
                <a:latin typeface="Palatino Linotype" panose="02040502050505030304" pitchFamily="18" charset="0"/>
              </a:rPr>
              <a:t>to increase or improve dual enrollment opportunities for all high school students, especially for struggling and at-risk high school students. </a:t>
            </a:r>
          </a:p>
          <a:p>
            <a:pPr marL="0" indent="0">
              <a:buNone/>
            </a:pPr>
            <a:endParaRPr lang="en-US" sz="2800" dirty="0">
              <a:latin typeface="Palatino Linotype" panose="02040502050505030304" pitchFamily="18" charset="0"/>
            </a:endParaRPr>
          </a:p>
          <a:p>
            <a:pPr marL="0" indent="0">
              <a:buNone/>
            </a:pPr>
            <a:r>
              <a:rPr lang="en-US" sz="2800" dirty="0">
                <a:latin typeface="Palatino Linotype" panose="02040502050505030304" pitchFamily="18" charset="0"/>
              </a:rPr>
              <a:t>Resolved, That the Academic Senate for California Community Colleges work with the Chancellor’s Office and other system partners to draft guidelines for the field on the implementation of dual enrollment that promote collegial consultation with local senates in the development of dual enrollment agreements, assert community college faculty primacy in all curricular matters involving dual enrollment course offerings, provide a clear system-wide interpretation of the requirements and conditions for the college and school districts to receive apportionment that includes a clear definition of the meaning “instructional activities” in the proposed new Education Code §76004(l), and promote the fulfillment of accountability requirements and incentives for both college and school districts.</a:t>
            </a:r>
          </a:p>
          <a:p>
            <a:pPr marL="0" indent="0">
              <a:buNone/>
            </a:pPr>
            <a:endParaRPr lang="en-US" sz="2800" i="0" dirty="0">
              <a:latin typeface="Palatino Linotype" panose="02040502050505030304" pitchFamily="18" charset="0"/>
            </a:endParaRPr>
          </a:p>
          <a:p>
            <a:pPr marL="0" indent="0">
              <a:buNone/>
            </a:pPr>
            <a:endParaRPr lang="en-US" b="0" i="0" dirty="0">
              <a:latin typeface="Palatino Linotype" panose="02040502050505030304" pitchFamily="18"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32</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1414088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Resources</a:t>
            </a:r>
          </a:p>
        </p:txBody>
      </p:sp>
      <p:sp>
        <p:nvSpPr>
          <p:cNvPr id="3" name="Content Placeholder 2"/>
          <p:cNvSpPr>
            <a:spLocks noGrp="1"/>
          </p:cNvSpPr>
          <p:nvPr>
            <p:ph idx="1"/>
          </p:nvPr>
        </p:nvSpPr>
        <p:spPr/>
        <p:txBody>
          <a:bodyPr>
            <a:normAutofit fontScale="55000" lnSpcReduction="20000"/>
          </a:bodyPr>
          <a:lstStyle/>
          <a:p>
            <a:r>
              <a:rPr lang="en-US" sz="3200" i="0" dirty="0">
                <a:solidFill>
                  <a:srgbClr val="000000"/>
                </a:solidFill>
                <a:latin typeface="Palatino Linotype" panose="02040502050505030304" pitchFamily="18" charset="0"/>
              </a:rPr>
              <a:t>Dual Enrollment Toolkit </a:t>
            </a:r>
            <a:r>
              <a:rPr lang="en-US" dirty="0">
                <a:solidFill>
                  <a:srgbClr val="000000"/>
                </a:solidFill>
                <a:latin typeface="Palatino Linotype" panose="02040502050505030304" pitchFamily="18" charset="0"/>
              </a:rPr>
              <a:t>Resources: </a:t>
            </a:r>
            <a:r>
              <a:rPr lang="en-US" dirty="0">
                <a:solidFill>
                  <a:srgbClr val="000000"/>
                </a:solidFill>
                <a:latin typeface="Palatino Linotype" panose="02040502050505030304" pitchFamily="18" charset="0"/>
                <a:hlinkClick r:id="rId3"/>
              </a:rPr>
              <a:t>http://www.careerladdersproject.org/ccccode/</a:t>
            </a:r>
            <a:r>
              <a:rPr lang="en-US" dirty="0">
                <a:solidFill>
                  <a:srgbClr val="000000"/>
                </a:solidFill>
                <a:latin typeface="Palatino Linotype" panose="02040502050505030304" pitchFamily="18" charset="0"/>
              </a:rPr>
              <a:t> </a:t>
            </a:r>
            <a:endParaRPr lang="en-US" sz="3200" i="0" dirty="0">
              <a:solidFill>
                <a:srgbClr val="000000"/>
              </a:solidFill>
              <a:latin typeface="Palatino Linotype" panose="02040502050505030304" pitchFamily="18" charset="0"/>
            </a:endParaRPr>
          </a:p>
          <a:p>
            <a:endParaRPr lang="en-US" dirty="0">
              <a:solidFill>
                <a:srgbClr val="000000"/>
              </a:solidFill>
              <a:latin typeface="Palatino Linotype" panose="02040502050505030304" pitchFamily="18" charset="0"/>
            </a:endParaRPr>
          </a:p>
          <a:p>
            <a:r>
              <a:rPr lang="en-US" sz="3200" i="0" dirty="0">
                <a:solidFill>
                  <a:srgbClr val="000000"/>
                </a:solidFill>
                <a:latin typeface="Palatino Linotype" panose="02040502050505030304" pitchFamily="18" charset="0"/>
              </a:rPr>
              <a:t>CCRC: What We Know About Dual Enrollment:   </a:t>
            </a:r>
            <a:r>
              <a:rPr lang="en-US" sz="3200" i="0" dirty="0">
                <a:solidFill>
                  <a:srgbClr val="000000"/>
                </a:solidFill>
                <a:latin typeface="Palatino Linotype" panose="02040502050505030304" pitchFamily="18" charset="0"/>
                <a:hlinkClick r:id="rId4"/>
              </a:rPr>
              <a:t>http://67.205.94.182/publications/what-we-know-about-dual-enrollment.html</a:t>
            </a:r>
            <a:endParaRPr lang="en-US" sz="3200" i="0" dirty="0">
              <a:solidFill>
                <a:srgbClr val="000000"/>
              </a:solidFill>
              <a:latin typeface="Palatino Linotype" panose="02040502050505030304" pitchFamily="18" charset="0"/>
            </a:endParaRPr>
          </a:p>
          <a:p>
            <a:r>
              <a:rPr lang="en-US" sz="3200" i="0" dirty="0">
                <a:solidFill>
                  <a:srgbClr val="000000"/>
                </a:solidFill>
                <a:latin typeface="Palatino Linotype" panose="02040502050505030304" pitchFamily="18" charset="0"/>
              </a:rPr>
              <a:t>Guide to Launching and Expanding Dual Enrollment Programs for Historically Underserved Students in CA (R. Purnell; RP Group 2014) </a:t>
            </a:r>
          </a:p>
          <a:p>
            <a:pPr marL="365760" lvl="1" indent="0">
              <a:buNone/>
            </a:pPr>
            <a:r>
              <a:rPr lang="en-US" dirty="0">
                <a:solidFill>
                  <a:srgbClr val="7F7F7F"/>
                </a:solidFill>
                <a:latin typeface="Palatino Linotype" panose="02040502050505030304" pitchFamily="18" charset="0"/>
                <a:hlinkClick r:id="rId5"/>
              </a:rPr>
              <a:t>http://www.rpgroup.org/projects/dual-enrollment-guide-2014</a:t>
            </a:r>
            <a:r>
              <a:rPr lang="en-US" dirty="0">
                <a:solidFill>
                  <a:srgbClr val="7F7F7F"/>
                </a:solidFill>
                <a:latin typeface="Palatino Linotype" panose="02040502050505030304" pitchFamily="18" charset="0"/>
              </a:rPr>
              <a:t> </a:t>
            </a:r>
          </a:p>
          <a:p>
            <a:pPr marL="365760" lvl="1" indent="0">
              <a:buNone/>
            </a:pPr>
            <a:r>
              <a:rPr lang="en-US" u="sng" dirty="0">
                <a:latin typeface="Palatino Linotype" panose="02040502050505030304" pitchFamily="18" charset="0"/>
                <a:hlinkClick r:id="rId6"/>
              </a:rPr>
              <a:t>http://www.rpgroup.org/system/files/High-School-Transition-Brief_0.pdf</a:t>
            </a:r>
            <a:endParaRPr lang="en-US" dirty="0">
              <a:solidFill>
                <a:srgbClr val="7F7F7F"/>
              </a:solidFill>
              <a:latin typeface="Palatino Linotype" panose="02040502050505030304" pitchFamily="18" charset="0"/>
            </a:endParaRPr>
          </a:p>
          <a:p>
            <a:r>
              <a:rPr lang="en-US" sz="3200" i="0" dirty="0">
                <a:solidFill>
                  <a:srgbClr val="000000"/>
                </a:solidFill>
                <a:latin typeface="Palatino Linotype" panose="02040502050505030304" pitchFamily="18" charset="0"/>
              </a:rPr>
              <a:t>Concurrent Courses Initiative (Community College Research Center, Career Ladders Project, James Irvine Foundation)</a:t>
            </a:r>
          </a:p>
          <a:p>
            <a:pPr marL="365760" lvl="1" indent="0">
              <a:buNone/>
            </a:pPr>
            <a:r>
              <a:rPr lang="en-US" dirty="0">
                <a:solidFill>
                  <a:srgbClr val="7F7F7F"/>
                </a:solidFill>
                <a:latin typeface="Palatino Linotype" panose="02040502050505030304" pitchFamily="18" charset="0"/>
                <a:hlinkClick r:id="rId7"/>
              </a:rPr>
              <a:t>http://irvine.org/evaluation/program-evaluations/concurrent-courses-initiative</a:t>
            </a:r>
            <a:r>
              <a:rPr lang="en-US" dirty="0">
                <a:solidFill>
                  <a:srgbClr val="7F7F7F"/>
                </a:solidFill>
                <a:latin typeface="Palatino Linotype" panose="02040502050505030304" pitchFamily="18" charset="0"/>
              </a:rPr>
              <a:t> </a:t>
            </a:r>
          </a:p>
          <a:p>
            <a:r>
              <a:rPr lang="en-US" sz="3200" i="0" dirty="0">
                <a:solidFill>
                  <a:srgbClr val="000000"/>
                </a:solidFill>
                <a:latin typeface="Palatino Linotype" panose="02040502050505030304" pitchFamily="18" charset="0"/>
              </a:rPr>
              <a:t>Career Ladders Project:  HS to College Transition Web Resources</a:t>
            </a:r>
          </a:p>
          <a:p>
            <a:pPr marL="355600" lvl="1" indent="0">
              <a:buNone/>
            </a:pPr>
            <a:r>
              <a:rPr lang="en-US" dirty="0">
                <a:solidFill>
                  <a:srgbClr val="7F7F7F"/>
                </a:solidFill>
                <a:latin typeface="Palatino Linotype" panose="02040502050505030304" pitchFamily="18" charset="0"/>
                <a:hlinkClick r:id="rId8"/>
              </a:rPr>
              <a:t>http://www.careerladdersproject.org/high-school-to-college-transition-tools/early-college-experiences-and-transition-support/</a:t>
            </a:r>
            <a:endParaRPr lang="en-US" dirty="0">
              <a:solidFill>
                <a:srgbClr val="7F7F7F"/>
              </a:solidFill>
              <a:latin typeface="Palatino Linotype" panose="02040502050505030304" pitchFamily="18" charset="0"/>
            </a:endParaRPr>
          </a:p>
          <a:p>
            <a:r>
              <a:rPr lang="en-US" sz="3200" i="0" dirty="0">
                <a:solidFill>
                  <a:srgbClr val="000000"/>
                </a:solidFill>
                <a:latin typeface="Palatino Linotype" panose="02040502050505030304" pitchFamily="18" charset="0"/>
              </a:rPr>
              <a:t>Santa Barbara City College:  Dual Enrollment Program Resources</a:t>
            </a:r>
          </a:p>
          <a:p>
            <a:pPr marL="365760" lvl="1" indent="0">
              <a:buNone/>
            </a:pPr>
            <a:r>
              <a:rPr lang="en-US" dirty="0">
                <a:solidFill>
                  <a:srgbClr val="7F7F7F"/>
                </a:solidFill>
                <a:latin typeface="Palatino Linotype" panose="02040502050505030304" pitchFamily="18" charset="0"/>
                <a:hlinkClick r:id="rId9"/>
              </a:rPr>
              <a:t>http://www.sbcc.edu/dualenrollment/programresources.php</a:t>
            </a:r>
            <a:endParaRPr lang="en-US" dirty="0">
              <a:solidFill>
                <a:srgbClr val="7F7F7F"/>
              </a:solidFill>
              <a:latin typeface="Palatino Linotype" panose="02040502050505030304" pitchFamily="18" charset="0"/>
            </a:endParaRPr>
          </a:p>
          <a:p>
            <a:r>
              <a:rPr lang="en-US" sz="3200" i="0" dirty="0">
                <a:latin typeface="Palatino Linotype" panose="02040502050505030304" pitchFamily="18" charset="0"/>
              </a:rPr>
              <a:t>Dual/Concurrent Enrollment Conference (Sacramento, January 30</a:t>
            </a:r>
            <a:r>
              <a:rPr lang="en-US" sz="3200" i="0" baseline="30000" dirty="0">
                <a:latin typeface="Palatino Linotype" panose="02040502050505030304" pitchFamily="18" charset="0"/>
              </a:rPr>
              <a:t>th</a:t>
            </a:r>
            <a:r>
              <a:rPr lang="en-US" sz="3200" i="0" dirty="0">
                <a:latin typeface="Palatino Linotype" panose="02040502050505030304" pitchFamily="18" charset="0"/>
              </a:rPr>
              <a:t>)</a:t>
            </a:r>
          </a:p>
          <a:p>
            <a:pPr marL="365760" lvl="1" indent="0">
              <a:buNone/>
            </a:pPr>
            <a:r>
              <a:rPr lang="en-US" u="sng" dirty="0">
                <a:latin typeface="Palatino Linotype" panose="02040502050505030304" pitchFamily="18" charset="0"/>
                <a:hlinkClick r:id="rId10"/>
              </a:rPr>
              <a:t>http://extranet.cccco.edu/Divisions/AcademicAffairs/CurriculumandInstructionUnit/MiddleCollegeHighSchool/DualEnrollmentSummit.aspx</a:t>
            </a:r>
            <a:r>
              <a:rPr lang="en-US" u="sng" dirty="0">
                <a:latin typeface="Palatino Linotype" panose="02040502050505030304" pitchFamily="18" charset="0"/>
              </a:rPr>
              <a:t> </a:t>
            </a:r>
          </a:p>
          <a:p>
            <a:endParaRPr lang="en-US" sz="3100" i="0" dirty="0">
              <a:latin typeface="Palatino Linotype" panose="02040502050505030304" pitchFamily="18" charset="0"/>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latin typeface="Palatino Linotype" panose="02040502050505030304" pitchFamily="18" charset="0"/>
              </a:rPr>
              <a:pPr/>
              <a:t>33</a:t>
            </a:fld>
            <a:endParaRPr lang="en-US" dirty="0">
              <a:solidFill>
                <a:prstClr val="black">
                  <a:tint val="75000"/>
                </a:prstClr>
              </a:solidFill>
              <a:latin typeface="Palatino Linotype" panose="02040502050505030304" pitchFamily="18" charset="0"/>
            </a:endParaRPr>
          </a:p>
        </p:txBody>
      </p:sp>
    </p:spTree>
    <p:extLst>
      <p:ext uri="{BB962C8B-B14F-4D97-AF65-F5344CB8AC3E}">
        <p14:creationId xmlns:p14="http://schemas.microsoft.com/office/powerpoint/2010/main" val="854483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Questions?  Thank You!</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i="0" dirty="0">
              <a:solidFill>
                <a:schemeClr val="tx2"/>
              </a:solidFill>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260940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5FDE-408B-CC42-B742-EDFE122433D9}"/>
              </a:ext>
            </a:extLst>
          </p:cNvPr>
          <p:cNvSpPr>
            <a:spLocks noGrp="1"/>
          </p:cNvSpPr>
          <p:nvPr>
            <p:ph type="title"/>
          </p:nvPr>
        </p:nvSpPr>
        <p:spPr/>
        <p:txBody>
          <a:bodyPr/>
          <a:lstStyle/>
          <a:p>
            <a:r>
              <a:rPr lang="en-US" dirty="0">
                <a:latin typeface="Palatino Linotype" panose="02040502050505030304" pitchFamily="18" charset="0"/>
              </a:rPr>
              <a:t>ASCCC Work on CPL</a:t>
            </a:r>
          </a:p>
        </p:txBody>
      </p:sp>
      <p:sp>
        <p:nvSpPr>
          <p:cNvPr id="3" name="Content Placeholder 2">
            <a:extLst>
              <a:ext uri="{FF2B5EF4-FFF2-40B4-BE49-F238E27FC236}">
                <a16:creationId xmlns:a16="http://schemas.microsoft.com/office/drawing/2014/main" id="{E4E08AFD-0D98-AF43-AA2F-BF948B86265F}"/>
              </a:ext>
            </a:extLst>
          </p:cNvPr>
          <p:cNvSpPr>
            <a:spLocks noGrp="1"/>
          </p:cNvSpPr>
          <p:nvPr>
            <p:ph idx="1"/>
          </p:nvPr>
        </p:nvSpPr>
        <p:spPr/>
        <p:txBody>
          <a:bodyPr/>
          <a:lstStyle/>
          <a:p>
            <a:pPr marL="342900" lvl="0" indent="-342900">
              <a:spcBef>
                <a:spcPts val="0"/>
              </a:spcBef>
              <a:buClr>
                <a:schemeClr val="dk1"/>
              </a:buClr>
              <a:buSzPct val="100000"/>
              <a:buFont typeface="Arial"/>
              <a:buChar char="•"/>
            </a:pPr>
            <a:r>
              <a:rPr lang="en-US" dirty="0">
                <a:solidFill>
                  <a:schemeClr val="dk1"/>
                </a:solidFill>
                <a:latin typeface="Palatino Linotype" panose="02040502050505030304" pitchFamily="18" charset="0"/>
                <a:ea typeface="Calibri"/>
                <a:cs typeface="Calibri"/>
                <a:sym typeface="Calibri"/>
              </a:rPr>
              <a:t>Leverage prior work (2014)</a:t>
            </a:r>
          </a:p>
          <a:p>
            <a:pPr marL="342900" lvl="0" indent="-342900">
              <a:spcBef>
                <a:spcPts val="480"/>
              </a:spcBef>
              <a:buClr>
                <a:schemeClr val="dk1"/>
              </a:buClr>
              <a:buSzPct val="100000"/>
              <a:buFont typeface="Arial"/>
              <a:buChar char="•"/>
            </a:pPr>
            <a:r>
              <a:rPr lang="en-US" dirty="0">
                <a:solidFill>
                  <a:schemeClr val="dk1"/>
                </a:solidFill>
                <a:latin typeface="Palatino Linotype" panose="02040502050505030304" pitchFamily="18" charset="0"/>
                <a:ea typeface="Calibri"/>
                <a:cs typeface="Calibri"/>
                <a:sym typeface="Calibri"/>
              </a:rPr>
              <a:t>ASCCC participation on Workforce </a:t>
            </a:r>
            <a:br>
              <a:rPr lang="en-US" dirty="0">
                <a:solidFill>
                  <a:schemeClr val="dk1"/>
                </a:solidFill>
                <a:latin typeface="Palatino Linotype" panose="02040502050505030304" pitchFamily="18" charset="0"/>
                <a:ea typeface="Calibri"/>
                <a:cs typeface="Calibri"/>
                <a:sym typeface="Calibri"/>
              </a:rPr>
            </a:br>
            <a:r>
              <a:rPr lang="en-US" dirty="0">
                <a:solidFill>
                  <a:schemeClr val="dk1"/>
                </a:solidFill>
                <a:latin typeface="Palatino Linotype" panose="02040502050505030304" pitchFamily="18" charset="0"/>
                <a:ea typeface="Calibri"/>
                <a:cs typeface="Calibri"/>
                <a:sym typeface="Calibri"/>
              </a:rPr>
              <a:t>and OEI steering committees</a:t>
            </a:r>
          </a:p>
          <a:p>
            <a:pPr marL="342900" lvl="0" indent="-342900">
              <a:spcBef>
                <a:spcPts val="480"/>
              </a:spcBef>
              <a:buClr>
                <a:schemeClr val="dk1"/>
              </a:buClr>
              <a:buSzPct val="100000"/>
              <a:buFont typeface="Arial"/>
              <a:buChar char="•"/>
            </a:pPr>
            <a:r>
              <a:rPr lang="en-US" dirty="0">
                <a:solidFill>
                  <a:schemeClr val="dk1"/>
                </a:solidFill>
                <a:latin typeface="Palatino Linotype" panose="02040502050505030304" pitchFamily="18" charset="0"/>
                <a:ea typeface="Calibri"/>
                <a:cs typeface="Calibri"/>
                <a:sym typeface="Calibri"/>
              </a:rPr>
              <a:t>Need active consultation and </a:t>
            </a:r>
            <a:br>
              <a:rPr lang="en-US" dirty="0">
                <a:solidFill>
                  <a:schemeClr val="dk1"/>
                </a:solidFill>
                <a:latin typeface="Palatino Linotype" panose="02040502050505030304" pitchFamily="18" charset="0"/>
                <a:ea typeface="Calibri"/>
                <a:cs typeface="Calibri"/>
                <a:sym typeface="Calibri"/>
              </a:rPr>
            </a:br>
            <a:r>
              <a:rPr lang="en-US" dirty="0">
                <a:solidFill>
                  <a:schemeClr val="dk1"/>
                </a:solidFill>
                <a:latin typeface="Palatino Linotype" panose="02040502050505030304" pitchFamily="18" charset="0"/>
                <a:ea typeface="Calibri"/>
                <a:cs typeface="Calibri"/>
                <a:sym typeface="Calibri"/>
              </a:rPr>
              <a:t>collaboration of faculty leadership</a:t>
            </a:r>
          </a:p>
          <a:p>
            <a:pPr marL="342900" lvl="0" indent="-342900">
              <a:spcBef>
                <a:spcPts val="480"/>
              </a:spcBef>
              <a:buClr>
                <a:schemeClr val="dk1"/>
              </a:buClr>
              <a:buSzPct val="100000"/>
              <a:buFont typeface="Arial"/>
              <a:buChar char="•"/>
            </a:pPr>
            <a:r>
              <a:rPr lang="en-US" dirty="0">
                <a:solidFill>
                  <a:schemeClr val="dk1"/>
                </a:solidFill>
                <a:latin typeface="Palatino Linotype" panose="02040502050505030304" pitchFamily="18" charset="0"/>
                <a:ea typeface="Calibri"/>
                <a:cs typeface="Calibri"/>
                <a:sym typeface="Calibri"/>
              </a:rPr>
              <a:t>ASCCC expertise and leadership </a:t>
            </a:r>
            <a:br>
              <a:rPr lang="en-US" dirty="0">
                <a:solidFill>
                  <a:schemeClr val="dk1"/>
                </a:solidFill>
                <a:latin typeface="Palatino Linotype" panose="02040502050505030304" pitchFamily="18" charset="0"/>
                <a:ea typeface="Calibri"/>
                <a:cs typeface="Calibri"/>
                <a:sym typeface="Calibri"/>
              </a:rPr>
            </a:br>
            <a:r>
              <a:rPr lang="en-US" dirty="0">
                <a:solidFill>
                  <a:schemeClr val="dk1"/>
                </a:solidFill>
                <a:latin typeface="Palatino Linotype" panose="02040502050505030304" pitchFamily="18" charset="0"/>
                <a:ea typeface="Calibri"/>
                <a:cs typeface="Calibri"/>
                <a:sym typeface="Calibri"/>
              </a:rPr>
              <a:t>helps ensure success and participation</a:t>
            </a:r>
          </a:p>
          <a:p>
            <a:endParaRPr lang="en-US" dirty="0"/>
          </a:p>
        </p:txBody>
      </p:sp>
      <p:sp>
        <p:nvSpPr>
          <p:cNvPr id="4" name="Slide Number Placeholder 3">
            <a:extLst>
              <a:ext uri="{FF2B5EF4-FFF2-40B4-BE49-F238E27FC236}">
                <a16:creationId xmlns:a16="http://schemas.microsoft.com/office/drawing/2014/main" id="{1EE4ADFD-7F83-594C-B53A-BB704077617D}"/>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37548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22C7-F705-7940-9703-C5EFE79447F2}"/>
              </a:ext>
            </a:extLst>
          </p:cNvPr>
          <p:cNvSpPr>
            <a:spLocks noGrp="1"/>
          </p:cNvSpPr>
          <p:nvPr>
            <p:ph type="title"/>
          </p:nvPr>
        </p:nvSpPr>
        <p:spPr/>
        <p:txBody>
          <a:bodyPr/>
          <a:lstStyle/>
          <a:p>
            <a:r>
              <a:rPr lang="en-US" dirty="0"/>
              <a:t>Actions at the CCCCO</a:t>
            </a:r>
          </a:p>
        </p:txBody>
      </p:sp>
      <p:sp>
        <p:nvSpPr>
          <p:cNvPr id="3" name="Content Placeholder 2">
            <a:extLst>
              <a:ext uri="{FF2B5EF4-FFF2-40B4-BE49-F238E27FC236}">
                <a16:creationId xmlns:a16="http://schemas.microsoft.com/office/drawing/2014/main" id="{2DEACE1D-B371-D649-98E3-C9B0CFBFE127}"/>
              </a:ext>
            </a:extLst>
          </p:cNvPr>
          <p:cNvSpPr>
            <a:spLocks noGrp="1"/>
          </p:cNvSpPr>
          <p:nvPr>
            <p:ph idx="1"/>
          </p:nvPr>
        </p:nvSpPr>
        <p:spPr/>
        <p:txBody>
          <a:bodyPr/>
          <a:lstStyle/>
          <a:p>
            <a:pPr marL="342900" lvl="0" indent="-342900">
              <a:spcBef>
                <a:spcPts val="0"/>
              </a:spcBef>
              <a:buClr>
                <a:schemeClr val="dk1"/>
              </a:buClr>
              <a:buSzPct val="100000"/>
              <a:buFont typeface="Arial"/>
              <a:buChar char="•"/>
            </a:pPr>
            <a:r>
              <a:rPr lang="en-US" sz="2800" dirty="0">
                <a:solidFill>
                  <a:schemeClr val="dk1"/>
                </a:solidFill>
                <a:latin typeface="Palatino Linotype" panose="02040502050505030304" pitchFamily="18" charset="0"/>
                <a:ea typeface="Calibri"/>
                <a:cs typeface="Calibri"/>
                <a:sym typeface="Calibri"/>
              </a:rPr>
              <a:t>CPL Workgroup</a:t>
            </a:r>
          </a:p>
          <a:p>
            <a:pPr marL="742950" lvl="1" indent="-285750">
              <a:spcBef>
                <a:spcPts val="360"/>
              </a:spcBef>
              <a:buClr>
                <a:schemeClr val="dk1"/>
              </a:buClr>
              <a:buSzPct val="100000"/>
              <a:buFont typeface="Arial"/>
              <a:buChar char="–"/>
            </a:pPr>
            <a:r>
              <a:rPr lang="en-US" sz="2800" dirty="0">
                <a:latin typeface="Palatino Linotype" panose="02040502050505030304" pitchFamily="18" charset="0"/>
              </a:rPr>
              <a:t>Formed during Spring 2016</a:t>
            </a:r>
          </a:p>
          <a:p>
            <a:pPr marL="742950" lvl="1" indent="-285750">
              <a:spcBef>
                <a:spcPts val="360"/>
              </a:spcBef>
              <a:buClr>
                <a:schemeClr val="dk1"/>
              </a:buClr>
              <a:buSzPct val="100000"/>
              <a:buFont typeface="Arial"/>
              <a:buChar char="–"/>
            </a:pPr>
            <a:r>
              <a:rPr lang="en-US" sz="2800" dirty="0">
                <a:solidFill>
                  <a:schemeClr val="dk1"/>
                </a:solidFill>
                <a:latin typeface="Palatino Linotype" panose="02040502050505030304" pitchFamily="18" charset="0"/>
                <a:ea typeface="Calibri"/>
                <a:cs typeface="Calibri"/>
                <a:sym typeface="Calibri"/>
              </a:rPr>
              <a:t>CCCCO, ASCCC, Colleges, Faculty Advisory Committees, CACCRAO, Financial Aid, Statewide Initiative</a:t>
            </a:r>
            <a:r>
              <a:rPr lang="en-US" sz="2800" dirty="0">
                <a:latin typeface="Palatino Linotype" panose="02040502050505030304" pitchFamily="18" charset="0"/>
              </a:rPr>
              <a:t>s</a:t>
            </a:r>
            <a:r>
              <a:rPr lang="en-US" sz="2800" dirty="0">
                <a:solidFill>
                  <a:schemeClr val="dk1"/>
                </a:solidFill>
                <a:latin typeface="Palatino Linotype" panose="02040502050505030304" pitchFamily="18" charset="0"/>
                <a:ea typeface="Calibri"/>
                <a:cs typeface="Calibri"/>
                <a:sym typeface="Calibri"/>
              </a:rPr>
              <a:t> </a:t>
            </a:r>
          </a:p>
          <a:p>
            <a:pPr marL="342900" lvl="0" indent="-342900">
              <a:spcBef>
                <a:spcPts val="1200"/>
              </a:spcBef>
              <a:buClr>
                <a:schemeClr val="dk1"/>
              </a:buClr>
              <a:buSzPct val="100000"/>
              <a:buFont typeface="Arial"/>
              <a:buChar char="•"/>
            </a:pPr>
            <a:r>
              <a:rPr lang="en-US" sz="2800" dirty="0">
                <a:solidFill>
                  <a:schemeClr val="dk1"/>
                </a:solidFill>
                <a:latin typeface="Palatino Linotype" panose="02040502050505030304" pitchFamily="18" charset="0"/>
                <a:ea typeface="Calibri"/>
                <a:cs typeface="Calibri"/>
                <a:sym typeface="Calibri"/>
              </a:rPr>
              <a:t>Report of Survey Findings </a:t>
            </a:r>
          </a:p>
          <a:p>
            <a:pPr marL="342900" lvl="0" indent="-342900">
              <a:spcBef>
                <a:spcPts val="1200"/>
              </a:spcBef>
              <a:buClr>
                <a:schemeClr val="dk1"/>
              </a:buClr>
              <a:buSzPct val="100000"/>
              <a:buFont typeface="Arial"/>
              <a:buChar char="•"/>
            </a:pPr>
            <a:r>
              <a:rPr lang="en-US" sz="2800" dirty="0">
                <a:solidFill>
                  <a:schemeClr val="dk1"/>
                </a:solidFill>
                <a:latin typeface="Palatino Linotype" panose="02040502050505030304" pitchFamily="18" charset="0"/>
                <a:ea typeface="Calibri"/>
                <a:cs typeface="Calibri"/>
                <a:sym typeface="Calibri"/>
              </a:rPr>
              <a:t>Chancellor’s Office Advisory on Awarding </a:t>
            </a:r>
            <a:br>
              <a:rPr lang="en-US" sz="2800" dirty="0">
                <a:solidFill>
                  <a:schemeClr val="dk1"/>
                </a:solidFill>
                <a:latin typeface="Palatino Linotype" panose="02040502050505030304" pitchFamily="18" charset="0"/>
                <a:ea typeface="Calibri"/>
                <a:cs typeface="Calibri"/>
                <a:sym typeface="Calibri"/>
              </a:rPr>
            </a:br>
            <a:r>
              <a:rPr lang="en-US" sz="2800" dirty="0">
                <a:solidFill>
                  <a:schemeClr val="dk1"/>
                </a:solidFill>
                <a:latin typeface="Palatino Linotype" panose="02040502050505030304" pitchFamily="18" charset="0"/>
                <a:ea typeface="Calibri"/>
                <a:cs typeface="Calibri"/>
                <a:sym typeface="Calibri"/>
              </a:rPr>
              <a:t>Credit for Prior Learning</a:t>
            </a:r>
            <a:r>
              <a:rPr lang="en-US" sz="2800" dirty="0">
                <a:latin typeface="Palatino Linotype" panose="02040502050505030304" pitchFamily="18" charset="0"/>
              </a:rPr>
              <a:t>: </a:t>
            </a:r>
            <a:br>
              <a:rPr lang="en-US" sz="2800" dirty="0">
                <a:latin typeface="Palatino Linotype" panose="02040502050505030304" pitchFamily="18" charset="0"/>
              </a:rPr>
            </a:br>
            <a:r>
              <a:rPr lang="en-US" sz="2800" dirty="0">
                <a:latin typeface="Palatino Linotype" panose="02040502050505030304" pitchFamily="18" charset="0"/>
              </a:rPr>
              <a:t>AB 2462 (Military Experience)</a:t>
            </a:r>
          </a:p>
          <a:p>
            <a:endParaRPr lang="en-US" dirty="0"/>
          </a:p>
        </p:txBody>
      </p:sp>
      <p:sp>
        <p:nvSpPr>
          <p:cNvPr id="4" name="Slide Number Placeholder 3">
            <a:extLst>
              <a:ext uri="{FF2B5EF4-FFF2-40B4-BE49-F238E27FC236}">
                <a16:creationId xmlns:a16="http://schemas.microsoft.com/office/drawing/2014/main" id="{CB991B7A-3A62-CC49-ACB3-3E555D215C2C}"/>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6681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4742-00E5-CA48-914E-82DB82A0E9B5}"/>
              </a:ext>
            </a:extLst>
          </p:cNvPr>
          <p:cNvSpPr>
            <a:spLocks noGrp="1"/>
          </p:cNvSpPr>
          <p:nvPr>
            <p:ph type="title"/>
          </p:nvPr>
        </p:nvSpPr>
        <p:spPr/>
        <p:txBody>
          <a:bodyPr/>
          <a:lstStyle/>
          <a:p>
            <a:r>
              <a:rPr lang="en-US" dirty="0">
                <a:latin typeface="Palatino Linotype" panose="02040502050505030304" pitchFamily="18" charset="0"/>
              </a:rPr>
              <a:t>Going Forward</a:t>
            </a:r>
          </a:p>
        </p:txBody>
      </p:sp>
      <p:sp>
        <p:nvSpPr>
          <p:cNvPr id="3" name="Content Placeholder 2">
            <a:extLst>
              <a:ext uri="{FF2B5EF4-FFF2-40B4-BE49-F238E27FC236}">
                <a16:creationId xmlns:a16="http://schemas.microsoft.com/office/drawing/2014/main" id="{59898509-081A-F14F-8227-E449FF122AB6}"/>
              </a:ext>
            </a:extLst>
          </p:cNvPr>
          <p:cNvSpPr>
            <a:spLocks noGrp="1"/>
          </p:cNvSpPr>
          <p:nvPr>
            <p:ph idx="1"/>
          </p:nvPr>
        </p:nvSpPr>
        <p:spPr/>
        <p:txBody>
          <a:bodyPr/>
          <a:lstStyle/>
          <a:p>
            <a:r>
              <a:rPr lang="en-US" dirty="0">
                <a:latin typeface="Palatino Linotype" panose="02040502050505030304" pitchFamily="18" charset="0"/>
              </a:rPr>
              <a:t>Examination of other methods to award CPL</a:t>
            </a:r>
          </a:p>
          <a:p>
            <a:r>
              <a:rPr lang="en-US" dirty="0">
                <a:latin typeface="Palatino Linotype" panose="02040502050505030304" pitchFamily="18" charset="0"/>
              </a:rPr>
              <a:t>Increased interest in models from other states </a:t>
            </a:r>
          </a:p>
          <a:p>
            <a:r>
              <a:rPr lang="en-US" dirty="0">
                <a:latin typeface="Palatino Linotype" panose="02040502050505030304" pitchFamily="18" charset="0"/>
              </a:rPr>
              <a:t>Work with ACE and other groups </a:t>
            </a:r>
          </a:p>
          <a:p>
            <a:r>
              <a:rPr lang="en-US" dirty="0">
                <a:latin typeface="Palatino Linotype" panose="02040502050505030304" pitchFamily="18" charset="0"/>
              </a:rPr>
              <a:t>Role in baccalaureate degrees?</a:t>
            </a:r>
          </a:p>
        </p:txBody>
      </p:sp>
      <p:sp>
        <p:nvSpPr>
          <p:cNvPr id="4" name="Slide Number Placeholder 3">
            <a:extLst>
              <a:ext uri="{FF2B5EF4-FFF2-40B4-BE49-F238E27FC236}">
                <a16:creationId xmlns:a16="http://schemas.microsoft.com/office/drawing/2014/main" id="{B59A60D8-0031-F645-8FAA-50B8E4717AA8}"/>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1432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E935-2230-C24C-B364-C6CB252FBE51}"/>
              </a:ext>
            </a:extLst>
          </p:cNvPr>
          <p:cNvSpPr>
            <a:spLocks noGrp="1"/>
          </p:cNvSpPr>
          <p:nvPr>
            <p:ph type="title"/>
          </p:nvPr>
        </p:nvSpPr>
        <p:spPr>
          <a:xfrm>
            <a:off x="609600" y="609600"/>
            <a:ext cx="10972800" cy="990600"/>
          </a:xfrm>
        </p:spPr>
        <p:txBody>
          <a:bodyPr>
            <a:normAutofit/>
          </a:bodyPr>
          <a:lstStyle/>
          <a:p>
            <a:r>
              <a:rPr lang="en-US" sz="4000" dirty="0">
                <a:latin typeface="Palatino Linotype" panose="02040502050505030304" pitchFamily="18" charset="0"/>
              </a:rPr>
              <a:t>And Now For Something Entirely Different…</a:t>
            </a:r>
          </a:p>
        </p:txBody>
      </p:sp>
      <p:pic>
        <p:nvPicPr>
          <p:cNvPr id="6" name="Content Placeholder 5">
            <a:extLst>
              <a:ext uri="{FF2B5EF4-FFF2-40B4-BE49-F238E27FC236}">
                <a16:creationId xmlns:a16="http://schemas.microsoft.com/office/drawing/2014/main" id="{341CEB94-1925-6C47-B25D-FBF733A7B0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800" y="1600200"/>
            <a:ext cx="6502400" cy="4876800"/>
          </a:xfrm>
        </p:spPr>
      </p:pic>
      <p:sp>
        <p:nvSpPr>
          <p:cNvPr id="4" name="Slide Number Placeholder 3">
            <a:extLst>
              <a:ext uri="{FF2B5EF4-FFF2-40B4-BE49-F238E27FC236}">
                <a16:creationId xmlns:a16="http://schemas.microsoft.com/office/drawing/2014/main" id="{BAD54528-0B58-D044-BAD7-70C6BEB8BF11}"/>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16979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Just Kidding…It’s Time for Dual Enrollment!</a:t>
            </a:r>
          </a:p>
        </p:txBody>
      </p:sp>
      <p:sp>
        <p:nvSpPr>
          <p:cNvPr id="5" name="Content Placeholder 4"/>
          <p:cNvSpPr>
            <a:spLocks noGrp="1"/>
          </p:cNvSpPr>
          <p:nvPr>
            <p:ph idx="1"/>
          </p:nvPr>
        </p:nvSpPr>
        <p:spPr>
          <a:xfrm>
            <a:off x="838200" y="2033838"/>
            <a:ext cx="10515600" cy="4351338"/>
          </a:xfrm>
        </p:spPr>
        <p:txBody>
          <a:bodyPr>
            <a:normAutofit/>
          </a:bodyPr>
          <a:lstStyle/>
          <a:p>
            <a:r>
              <a:rPr lang="en-US" sz="3200" b="0" i="0" dirty="0">
                <a:latin typeface="Palatino Linotype" panose="02040502050505030304" pitchFamily="18" charset="0"/>
              </a:rPr>
              <a:t>What is Dual Enrollment?  High school students taking colleges courses while enrolled in high school</a:t>
            </a:r>
          </a:p>
          <a:p>
            <a:endParaRPr lang="en-US" sz="3200" b="0" i="0" dirty="0">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8</a:t>
            </a:fld>
            <a:endParaRPr lang="en-US" dirty="0"/>
          </a:p>
        </p:txBody>
      </p:sp>
      <p:pic>
        <p:nvPicPr>
          <p:cNvPr id="3" name="Picture 2" descr="new tech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8059" y="3357246"/>
            <a:ext cx="3442575" cy="2571306"/>
          </a:xfrm>
          <a:prstGeom prst="rect">
            <a:avLst/>
          </a:prstGeom>
        </p:spPr>
      </p:pic>
    </p:spTree>
    <p:extLst>
      <p:ext uri="{BB962C8B-B14F-4D97-AF65-F5344CB8AC3E}">
        <p14:creationId xmlns:p14="http://schemas.microsoft.com/office/powerpoint/2010/main" val="228477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a:latin typeface="Palatino Linotype" panose="02040502050505030304" pitchFamily="18" charset="0"/>
              </a:rPr>
              <a:t>Benefits to Students</a:t>
            </a:r>
          </a:p>
        </p:txBody>
      </p:sp>
      <p:sp>
        <p:nvSpPr>
          <p:cNvPr id="3" name="Content Placeholder 2"/>
          <p:cNvSpPr>
            <a:spLocks noGrp="1"/>
          </p:cNvSpPr>
          <p:nvPr>
            <p:ph idx="1"/>
          </p:nvPr>
        </p:nvSpPr>
        <p:spPr>
          <a:xfrm>
            <a:off x="838200" y="2013017"/>
            <a:ext cx="10515600" cy="4351338"/>
          </a:xfrm>
        </p:spPr>
        <p:txBody>
          <a:bodyPr>
            <a:normAutofit lnSpcReduction="10000"/>
          </a:bodyPr>
          <a:lstStyle/>
          <a:p>
            <a:r>
              <a:rPr lang="en-US" sz="3200" b="0" i="0" dirty="0">
                <a:latin typeface="Palatino Linotype" panose="02040502050505030304" pitchFamily="18" charset="0"/>
              </a:rPr>
              <a:t>Complete high school and college credits at same time</a:t>
            </a:r>
          </a:p>
          <a:p>
            <a:r>
              <a:rPr lang="en-US" sz="3200" b="0" i="0" dirty="0">
                <a:latin typeface="Palatino Linotype" panose="02040502050505030304" pitchFamily="18" charset="0"/>
              </a:rPr>
              <a:t>Introduction to/preparation for college life for a smoother transition to college</a:t>
            </a:r>
          </a:p>
          <a:p>
            <a:r>
              <a:rPr lang="en-US" sz="3200" b="0" i="0" dirty="0">
                <a:latin typeface="Palatino Linotype" panose="02040502050505030304" pitchFamily="18" charset="0"/>
              </a:rPr>
              <a:t>More time for career and/or college major exploration</a:t>
            </a:r>
          </a:p>
          <a:p>
            <a:r>
              <a:rPr lang="en-US" sz="3200" b="0" i="0" dirty="0">
                <a:latin typeface="Palatino Linotype" panose="02040502050505030304" pitchFamily="18" charset="0"/>
              </a:rPr>
              <a:t>Address skills gaps and improve study skills/academic knowledge</a:t>
            </a:r>
          </a:p>
          <a:p>
            <a:r>
              <a:rPr lang="en-US" sz="3200" b="0" i="0" dirty="0">
                <a:latin typeface="Palatino Linotype" panose="02040502050505030304" pitchFamily="18" charset="0"/>
              </a:rPr>
              <a:t>Increased confidence and motivation to persist</a:t>
            </a:r>
          </a:p>
          <a:p>
            <a:r>
              <a:rPr lang="en-US" sz="3200" b="0" i="0" dirty="0">
                <a:latin typeface="Palatino Linotype" panose="02040502050505030304" pitchFamily="18" charset="0"/>
              </a:rPr>
              <a:t>Students experience the benefits of a college education</a:t>
            </a: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1244843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3252</TotalTime>
  <Words>2099</Words>
  <Application>Microsoft Macintosh PowerPoint</Application>
  <PresentationFormat>Widescreen</PresentationFormat>
  <Paragraphs>293</Paragraphs>
  <Slides>34</Slides>
  <Notes>28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Georgia</vt:lpstr>
      <vt:lpstr>Palatino Linotype</vt:lpstr>
      <vt:lpstr>1_Office Theme</vt:lpstr>
      <vt:lpstr>Office Theme</vt:lpstr>
      <vt:lpstr>Template</vt:lpstr>
      <vt:lpstr>Credit for Prior learning, dual enrollment, and other topics</vt:lpstr>
      <vt:lpstr>What is Credit for Prior Learning?</vt:lpstr>
      <vt:lpstr>Convergence of CPL in California</vt:lpstr>
      <vt:lpstr>ASCCC Work on CPL</vt:lpstr>
      <vt:lpstr>Actions at the CCCCO</vt:lpstr>
      <vt:lpstr>Going Forward</vt:lpstr>
      <vt:lpstr>And Now For Something Entirely Different…</vt:lpstr>
      <vt:lpstr>Just Kidding…It’s Time for Dual Enrollment!</vt:lpstr>
      <vt:lpstr>Benefits to Students</vt:lpstr>
      <vt:lpstr>Some Topics of Interest about Dual Enrollment</vt:lpstr>
      <vt:lpstr>Money…</vt:lpstr>
      <vt:lpstr>Faculty </vt:lpstr>
      <vt:lpstr>So Why Isn’t Everyone Doing This?</vt:lpstr>
      <vt:lpstr>So Why Isn’t Everyone Doing This?</vt:lpstr>
      <vt:lpstr>So Why Isn’t Everyone Doing This?</vt:lpstr>
      <vt:lpstr>So Why Isn’t Everyone Doing This?</vt:lpstr>
      <vt:lpstr>So Why Isn’t Everyone Doing This?</vt:lpstr>
      <vt:lpstr>So Why Isn’t Everyone Doing This?</vt:lpstr>
      <vt:lpstr>AB 288 (Holden, 2015) Has Been a Game Changer</vt:lpstr>
      <vt:lpstr>College and Career Access Partnerships (CCAP)</vt:lpstr>
      <vt:lpstr>What does CCAP allow that is different?</vt:lpstr>
      <vt:lpstr>What does a CCAP agreement require?</vt:lpstr>
      <vt:lpstr>Provisions of Note</vt:lpstr>
      <vt:lpstr>Provisions of Note</vt:lpstr>
      <vt:lpstr>Provisions of Note</vt:lpstr>
      <vt:lpstr>A Major Change in “Remedial” Course Offerings</vt:lpstr>
      <vt:lpstr>Questions to Be Asking</vt:lpstr>
      <vt:lpstr>Best Practice: Senate Engagement</vt:lpstr>
      <vt:lpstr>Why Does This Matter?</vt:lpstr>
      <vt:lpstr>Academic and Professional Considerations</vt:lpstr>
      <vt:lpstr>ASCCC Positions on Dual Enrollment</vt:lpstr>
      <vt:lpstr>Recent ASCCC Positions</vt:lpstr>
      <vt:lpstr>Resources</vt:lpstr>
      <vt:lpstr>Questions?  Thank You!</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Randy Beach</cp:lastModifiedBy>
  <cp:revision>92</cp:revision>
  <dcterms:created xsi:type="dcterms:W3CDTF">2015-05-02T02:46:00Z</dcterms:created>
  <dcterms:modified xsi:type="dcterms:W3CDTF">2018-03-09T16:55:26Z</dcterms:modified>
</cp:coreProperties>
</file>