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1"/>
    <p:sldMasterId id="2147483677" r:id="rId2"/>
  </p:sldMasterIdLst>
  <p:notesMasterIdLst>
    <p:notesMasterId r:id="rId16"/>
  </p:notesMasterIdLst>
  <p:sldIdLst>
    <p:sldId id="405" r:id="rId3"/>
    <p:sldId id="406" r:id="rId4"/>
    <p:sldId id="407" r:id="rId5"/>
    <p:sldId id="408" r:id="rId6"/>
    <p:sldId id="409" r:id="rId7"/>
    <p:sldId id="434" r:id="rId8"/>
    <p:sldId id="420" r:id="rId9"/>
    <p:sldId id="414" r:id="rId10"/>
    <p:sldId id="415" r:id="rId11"/>
    <p:sldId id="416" r:id="rId12"/>
    <p:sldId id="419" r:id="rId13"/>
    <p:sldId id="435" r:id="rId14"/>
    <p:sldId id="433" r:id="rId15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FHDA FHDA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30410"/>
    <a:srgbClr val="276996"/>
    <a:srgbClr val="6C6C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64" autoAdjust="0"/>
    <p:restoredTop sz="79438" autoAdjust="0"/>
  </p:normalViewPr>
  <p:slideViewPr>
    <p:cSldViewPr snapToGrid="0" snapToObjects="1">
      <p:cViewPr varScale="1">
        <p:scale>
          <a:sx n="73" d="100"/>
          <a:sy n="73" d="100"/>
        </p:scale>
        <p:origin x="1272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3900E7A-7A23-8242-B7F3-489F3EE371CB}" type="datetimeFigureOut">
              <a:rPr lang="en-US" smtClean="0"/>
              <a:t>11/5/18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CD9B432-1D0D-C64A-8055-10DDB5129B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996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701677" y="4416425"/>
            <a:ext cx="5607049" cy="4183063"/>
          </a:xfrm>
          <a:prstGeom prst="rect">
            <a:avLst/>
          </a:prstGeom>
          <a:noFill/>
          <a:ln>
            <a:noFill/>
          </a:ln>
        </p:spPr>
        <p:txBody>
          <a:bodyPr lIns="91420" tIns="45697" rIns="91420" bIns="45697" anchor="t" anchorCtr="0">
            <a:noAutofit/>
          </a:bodyPr>
          <a:lstStyle/>
          <a:p>
            <a:pPr>
              <a:buSzPct val="25000"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lIns="91420" tIns="45697" rIns="91420" bIns="45697" anchor="b" anchorCtr="0">
            <a:noAutofit/>
          </a:bodyPr>
          <a:lstStyle/>
          <a:p>
            <a:pPr>
              <a:buSzPct val="25000"/>
            </a:pPr>
            <a:fld id="{00000000-1234-1234-1234-123412341234}" type="slidenum"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1</a:t>
            </a:fld>
            <a:endParaRPr lang="en-US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977134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701042" y="4415789"/>
            <a:ext cx="5608319" cy="4183380"/>
          </a:xfrm>
          <a:prstGeom prst="rect">
            <a:avLst/>
          </a:prstGeom>
        </p:spPr>
        <p:txBody>
          <a:bodyPr lIns="93270" tIns="93270" rIns="93270" bIns="93270" anchor="t" anchorCtr="0">
            <a:noAutofit/>
          </a:bodyPr>
          <a:lstStyle/>
          <a:p>
            <a:endParaRPr/>
          </a:p>
        </p:txBody>
      </p:sp>
      <p:sp>
        <p:nvSpPr>
          <p:cNvPr id="173" name="Shape 17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909377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701042" y="4415789"/>
            <a:ext cx="5608319" cy="4183380"/>
          </a:xfrm>
          <a:prstGeom prst="rect">
            <a:avLst/>
          </a:prstGeom>
        </p:spPr>
        <p:txBody>
          <a:bodyPr lIns="93270" tIns="93270" rIns="93270" bIns="93270" anchor="t" anchorCtr="0">
            <a:noAutofit/>
          </a:bodyPr>
          <a:lstStyle/>
          <a:p>
            <a:endParaRPr/>
          </a:p>
        </p:txBody>
      </p:sp>
      <p:sp>
        <p:nvSpPr>
          <p:cNvPr id="197" name="Shape 197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596085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 txBox="1">
            <a:spLocks noGrp="1"/>
          </p:cNvSpPr>
          <p:nvPr>
            <p:ph type="body" idx="1"/>
          </p:nvPr>
        </p:nvSpPr>
        <p:spPr>
          <a:xfrm>
            <a:off x="701677" y="4416425"/>
            <a:ext cx="5607049" cy="4183063"/>
          </a:xfrm>
          <a:prstGeom prst="rect">
            <a:avLst/>
          </a:prstGeom>
        </p:spPr>
        <p:txBody>
          <a:bodyPr lIns="91420" tIns="91420" rIns="91420" bIns="91420" anchor="t" anchorCtr="0">
            <a:noAutofit/>
          </a:bodyPr>
          <a:lstStyle/>
          <a:p>
            <a:endParaRPr/>
          </a:p>
        </p:txBody>
      </p:sp>
      <p:sp>
        <p:nvSpPr>
          <p:cNvPr id="313" name="Shape 31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210465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701677" y="4416425"/>
            <a:ext cx="5607049" cy="4183063"/>
          </a:xfrm>
          <a:prstGeom prst="rect">
            <a:avLst/>
          </a:prstGeom>
        </p:spPr>
        <p:txBody>
          <a:bodyPr lIns="91420" tIns="91420" rIns="91420" bIns="91420" anchor="t" anchorCtr="0">
            <a:noAutofit/>
          </a:bodyPr>
          <a:lstStyle/>
          <a:p>
            <a:endParaRPr/>
          </a:p>
        </p:txBody>
      </p:sp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696805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701042" y="4415789"/>
            <a:ext cx="5608319" cy="4183380"/>
          </a:xfrm>
          <a:prstGeom prst="rect">
            <a:avLst/>
          </a:prstGeom>
        </p:spPr>
        <p:txBody>
          <a:bodyPr lIns="93270" tIns="93270" rIns="93270" bIns="93270" anchor="t" anchorCtr="0">
            <a:noAutofit/>
          </a:bodyPr>
          <a:lstStyle/>
          <a:p>
            <a:endParaRPr/>
          </a:p>
        </p:txBody>
      </p:sp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872480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701677" y="4416425"/>
            <a:ext cx="5607049" cy="4183063"/>
          </a:xfrm>
          <a:prstGeom prst="rect">
            <a:avLst/>
          </a:prstGeom>
        </p:spPr>
        <p:txBody>
          <a:bodyPr lIns="91420" tIns="91420" rIns="91420" bIns="91420" anchor="t" anchorCtr="0">
            <a:noAutofit/>
          </a:bodyPr>
          <a:lstStyle/>
          <a:p>
            <a:endParaRPr/>
          </a:p>
        </p:txBody>
      </p:sp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443804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701675" y="4416426"/>
            <a:ext cx="5607000" cy="4183200"/>
          </a:xfrm>
          <a:prstGeom prst="rect">
            <a:avLst/>
          </a:prstGeom>
        </p:spPr>
        <p:txBody>
          <a:bodyPr lIns="91420" tIns="91420" rIns="91420" bIns="91420" anchor="t" anchorCtr="0">
            <a:noAutofit/>
          </a:bodyPr>
          <a:lstStyle/>
          <a:p>
            <a:endParaRPr/>
          </a:p>
        </p:txBody>
      </p:sp>
      <p:sp>
        <p:nvSpPr>
          <p:cNvPr id="152" name="Shape 152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399" cy="465000"/>
          </a:xfrm>
          <a:prstGeom prst="rect">
            <a:avLst/>
          </a:prstGeom>
        </p:spPr>
        <p:txBody>
          <a:bodyPr lIns="91420" tIns="45697" rIns="91420" bIns="45697" anchor="b" anchorCtr="0">
            <a:noAutofit/>
          </a:bodyPr>
          <a:lstStyle/>
          <a:p>
            <a:pPr>
              <a:buClr>
                <a:srgbClr val="000000"/>
              </a:buClr>
              <a:buSzPct val="25000"/>
            </a:pPr>
            <a:fld id="{00000000-1234-1234-1234-123412341234}" type="slidenum">
              <a:rPr lang="en-US"/>
              <a:pPr>
                <a:buClr>
                  <a:srgbClr val="000000"/>
                </a:buClr>
                <a:buSzPct val="25000"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50914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701675" y="4416426"/>
            <a:ext cx="5607000" cy="4183200"/>
          </a:xfrm>
          <a:prstGeom prst="rect">
            <a:avLst/>
          </a:prstGeom>
        </p:spPr>
        <p:txBody>
          <a:bodyPr lIns="91420" tIns="91420" rIns="91420" bIns="91420" anchor="t" anchorCtr="0">
            <a:noAutofit/>
          </a:bodyPr>
          <a:lstStyle/>
          <a:p>
            <a:endParaRPr/>
          </a:p>
        </p:txBody>
      </p:sp>
      <p:sp>
        <p:nvSpPr>
          <p:cNvPr id="152" name="Shape 152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399" cy="465000"/>
          </a:xfrm>
          <a:prstGeom prst="rect">
            <a:avLst/>
          </a:prstGeom>
        </p:spPr>
        <p:txBody>
          <a:bodyPr lIns="91420" tIns="45697" rIns="91420" bIns="45697" anchor="b" anchorCtr="0">
            <a:noAutofit/>
          </a:bodyPr>
          <a:lstStyle/>
          <a:p>
            <a:pPr>
              <a:buClr>
                <a:srgbClr val="000000"/>
              </a:buClr>
              <a:buSzPct val="25000"/>
            </a:pPr>
            <a:fld id="{00000000-1234-1234-1234-123412341234}" type="slidenum">
              <a:rPr lang="en-US"/>
              <a:pPr>
                <a:buClr>
                  <a:srgbClr val="000000"/>
                </a:buClr>
                <a:buSzPct val="25000"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00212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701042" y="4415789"/>
            <a:ext cx="5608319" cy="4183380"/>
          </a:xfrm>
          <a:prstGeom prst="rect">
            <a:avLst/>
          </a:prstGeom>
          <a:noFill/>
          <a:ln>
            <a:noFill/>
          </a:ln>
        </p:spPr>
        <p:txBody>
          <a:bodyPr lIns="93270" tIns="46622" rIns="93270" bIns="46622" anchor="t" anchorCtr="0">
            <a:noAutofit/>
          </a:bodyPr>
          <a:lstStyle/>
          <a:p>
            <a:pPr>
              <a:buSzPct val="25000"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Shape 72"/>
          <p:cNvSpPr txBox="1">
            <a:spLocks noGrp="1"/>
          </p:cNvSpPr>
          <p:nvPr>
            <p:ph type="sldNum" idx="12"/>
          </p:nvPr>
        </p:nvSpPr>
        <p:spPr>
          <a:xfrm>
            <a:off x="3970938" y="8829966"/>
            <a:ext cx="3037839" cy="464820"/>
          </a:xfrm>
          <a:prstGeom prst="rect">
            <a:avLst/>
          </a:prstGeom>
          <a:noFill/>
          <a:ln>
            <a:noFill/>
          </a:ln>
        </p:spPr>
        <p:txBody>
          <a:bodyPr lIns="93270" tIns="46622" rIns="93270" bIns="46622" anchor="b" anchorCtr="0">
            <a:noAutofit/>
          </a:bodyPr>
          <a:lstStyle/>
          <a:p>
            <a:pPr>
              <a:buSzPct val="25000"/>
            </a:pPr>
            <a:fld id="{00000000-1234-1234-1234-123412341234}" type="slidenum">
              <a:rPr lang="en-US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7</a:t>
            </a:fld>
            <a:endParaRPr lang="en-US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362768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701042" y="4415789"/>
            <a:ext cx="5608319" cy="4183380"/>
          </a:xfrm>
          <a:prstGeom prst="rect">
            <a:avLst/>
          </a:prstGeom>
        </p:spPr>
        <p:txBody>
          <a:bodyPr lIns="93270" tIns="93270" rIns="93270" bIns="93270" anchor="t" anchorCtr="0">
            <a:noAutofit/>
          </a:bodyPr>
          <a:lstStyle/>
          <a:p>
            <a:endParaRPr/>
          </a:p>
        </p:txBody>
      </p:sp>
      <p:sp>
        <p:nvSpPr>
          <p:cNvPr id="159" name="Shape 159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35596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701042" y="4415789"/>
            <a:ext cx="5608319" cy="4183380"/>
          </a:xfrm>
          <a:prstGeom prst="rect">
            <a:avLst/>
          </a:prstGeom>
        </p:spPr>
        <p:txBody>
          <a:bodyPr lIns="93270" tIns="93270" rIns="93270" bIns="93270" anchor="t" anchorCtr="0">
            <a:noAutofit/>
          </a:bodyPr>
          <a:lstStyle/>
          <a:p>
            <a:endParaRPr/>
          </a:p>
        </p:txBody>
      </p:sp>
      <p:sp>
        <p:nvSpPr>
          <p:cNvPr id="166" name="Shape 166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67017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2" name="Date Placeholder 2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0DB7A9F-7502-C94C-A1F1-7C54E10EE10B}" type="datetimeFigureOut">
              <a:rPr lang="en-US" smtClean="0"/>
              <a:t>11/5/18</a:t>
            </a:fld>
            <a:endParaRPr lang="en-US" dirty="0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1F804C7-3C5E-104F-AE6E-20B8167A85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7538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2" name="Date Placeholder 2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0260544-4A87-49A3-86C3-9DC242E79B4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11/5/18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it-IT">
                <a:solidFill>
                  <a:prstClr val="black">
                    <a:tint val="75000"/>
                  </a:prstClr>
                </a:solidFill>
              </a:rPr>
              <a:t>2017 ASCCC Accreditation Institute, Napa, CA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FF6F13D-F0A3-46C2-B698-AB3A8038C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422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DBDA5-D7DD-4D38-8907-A241E4CE37E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11/5/18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>
                <a:solidFill>
                  <a:prstClr val="black">
                    <a:tint val="75000"/>
                  </a:prstClr>
                </a:solidFill>
              </a:rPr>
              <a:t>2017 ASCCC Accreditation Institute, Napa, CA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F13D-F0A3-46C2-B698-AB3A8038C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5136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5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70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C266D-BFBD-4B37-BFA4-C37E1803500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11/5/18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>
                <a:solidFill>
                  <a:prstClr val="black">
                    <a:tint val="75000"/>
                  </a:prstClr>
                </a:solidFill>
              </a:rPr>
              <a:t>2017 ASCCC Accreditation Institute, Napa, CA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F13D-F0A3-46C2-B698-AB3A8038C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3374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0BF76-86E5-40D3-A439-7A61F707CE5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11/5/18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>
                <a:solidFill>
                  <a:prstClr val="black">
                    <a:tint val="75000"/>
                  </a:prstClr>
                </a:solidFill>
              </a:rPr>
              <a:t>2017 ASCCC Accreditation Institute, Napa, CA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F13D-F0A3-46C2-B698-AB3A8038C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9136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895356"/>
            <a:ext cx="7886700" cy="79533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7E486-BC6E-4DEB-B45D-2571709A5DC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11/5/18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>
                <a:solidFill>
                  <a:prstClr val="black">
                    <a:tint val="75000"/>
                  </a:prstClr>
                </a:solidFill>
              </a:rPr>
              <a:t>2017 ASCCC Accreditation Institute, Napa, CA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F13D-F0A3-46C2-B698-AB3A8038C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9130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52A4A-C73D-46B0-89A3-C7D1410DBD1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11/5/18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>
                <a:solidFill>
                  <a:prstClr val="black">
                    <a:tint val="75000"/>
                  </a:prstClr>
                </a:solidFill>
              </a:rPr>
              <a:t>2017 ASCCC Accreditation Institute, Napa, CA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F13D-F0A3-46C2-B698-AB3A8038C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2025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CFABE-1CD7-4086-A148-8FEE73AB722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11/5/18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>
                <a:solidFill>
                  <a:prstClr val="black">
                    <a:tint val="75000"/>
                  </a:prstClr>
                </a:solidFill>
              </a:rPr>
              <a:t>2017 ASCCC Accreditation Institute, Napa, CA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F13D-F0A3-46C2-B698-AB3A8038C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764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987432"/>
            <a:ext cx="2949178" cy="119379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87432"/>
            <a:ext cx="4629150" cy="50053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181225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E3F34-5C45-4DB8-8327-E69EE255C04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11/5/18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>
                <a:solidFill>
                  <a:prstClr val="black">
                    <a:tint val="75000"/>
                  </a:prstClr>
                </a:solidFill>
              </a:rPr>
              <a:t>2017 ASCCC Accreditation Institute, Napa, CA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F13D-F0A3-46C2-B698-AB3A8038C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1000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987426"/>
            <a:ext cx="2949178" cy="106997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994274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9243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0F421-5901-4EBC-9B14-F85694F9D34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11/5/18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>
                <a:solidFill>
                  <a:prstClr val="black">
                    <a:tint val="75000"/>
                  </a:prstClr>
                </a:solidFill>
              </a:rPr>
              <a:t>2017 ASCCC Accreditation Institute, Napa, CA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F13D-F0A3-46C2-B698-AB3A8038C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7063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92F59-A2F1-43EA-8B21-24D28D79083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11/5/18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>
                <a:solidFill>
                  <a:prstClr val="black">
                    <a:tint val="75000"/>
                  </a:prstClr>
                </a:solidFill>
              </a:rPr>
              <a:t>2017 ASCCC Accreditation Institute, Napa, CA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F13D-F0A3-46C2-B698-AB3A8038C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550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B7A9F-7502-C94C-A1F1-7C54E10EE10B}" type="datetimeFigureOut">
              <a:rPr lang="en-US" smtClean="0"/>
              <a:t>11/5/18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804C7-3C5E-104F-AE6E-20B8167A85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5136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923925"/>
            <a:ext cx="1971675" cy="52530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923925"/>
            <a:ext cx="5800725" cy="52530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F720A-187C-45C7-B0D2-DCC329A88F6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11/5/18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>
                <a:solidFill>
                  <a:prstClr val="black">
                    <a:tint val="75000"/>
                  </a:prstClr>
                </a:solidFill>
              </a:rPr>
              <a:t>2017 ASCCC Accreditation Institute, Napa, CA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F13D-F0A3-46C2-B698-AB3A8038C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2912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9F861-2192-4D8F-ADE3-A4DD7E587DB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11/5/18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>
                <a:solidFill>
                  <a:prstClr val="black">
                    <a:tint val="75000"/>
                  </a:prstClr>
                </a:solidFill>
              </a:rPr>
              <a:t>2017 ASCCC Accreditation Institute, Napa, CA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F13D-F0A3-46C2-B698-AB3A8038C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942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0895" y="602571"/>
            <a:ext cx="7450101" cy="76944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4215384" y="4572001"/>
            <a:ext cx="3568700" cy="10302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728770" y="1583253"/>
            <a:ext cx="4957570" cy="445316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>
          <a:xfrm>
            <a:off x="8778240" y="6345936"/>
            <a:ext cx="365760" cy="512064"/>
          </a:xfrm>
          <a:prstGeom prst="rect">
            <a:avLst/>
          </a:prstGeom>
        </p:spPr>
        <p:txBody>
          <a:bodyPr/>
          <a:lstStyle/>
          <a:p>
            <a:fld id="{907DF27B-57C8-407E-9267-7D7D55AAD6A3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277353" y="387043"/>
            <a:ext cx="274320" cy="365760"/>
            <a:chOff x="277353" y="290282"/>
            <a:chExt cx="274320" cy="274320"/>
          </a:xfrm>
        </p:grpSpPr>
        <p:sp>
          <p:nvSpPr>
            <p:cNvPr id="7" name="Rectangle 6"/>
            <p:cNvSpPr/>
            <p:nvPr/>
          </p:nvSpPr>
          <p:spPr bwMode="auto">
            <a:xfrm>
              <a:off x="279700" y="291064"/>
              <a:ext cx="271973" cy="122726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D4A67C"/>
                </a:buClr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effectLst/>
                <a:latin typeface="Arial Unicode MS" pitchFamily="34" charset="-128"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 rot="16200000">
              <a:off x="201031" y="366604"/>
              <a:ext cx="274320" cy="121676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D4A67C"/>
                </a:buClr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effectLst/>
                <a:latin typeface="Arial Unicode MS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86413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0895" y="602571"/>
            <a:ext cx="7450101" cy="76944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4215384" y="4572001"/>
            <a:ext cx="3568700" cy="10302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728770" y="1583253"/>
            <a:ext cx="4957570" cy="445316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>
          <a:xfrm>
            <a:off x="8778240" y="6345936"/>
            <a:ext cx="365760" cy="512064"/>
          </a:xfrm>
          <a:prstGeom prst="rect">
            <a:avLst/>
          </a:prstGeom>
        </p:spPr>
        <p:txBody>
          <a:bodyPr/>
          <a:lstStyle/>
          <a:p>
            <a:fld id="{907DF27B-57C8-407E-9267-7D7D55AAD6A3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277353" y="387043"/>
            <a:ext cx="274320" cy="365760"/>
            <a:chOff x="277353" y="290282"/>
            <a:chExt cx="274320" cy="274320"/>
          </a:xfrm>
        </p:grpSpPr>
        <p:sp>
          <p:nvSpPr>
            <p:cNvPr id="7" name="Rectangle 6"/>
            <p:cNvSpPr/>
            <p:nvPr/>
          </p:nvSpPr>
          <p:spPr bwMode="auto">
            <a:xfrm>
              <a:off x="279700" y="291064"/>
              <a:ext cx="271973" cy="122726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D4A67C"/>
                </a:buClr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effectLst/>
                <a:latin typeface="Arial Unicode MS" pitchFamily="34" charset="-128"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 rot="16200000">
              <a:off x="201031" y="366604"/>
              <a:ext cx="274320" cy="121676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D4A67C"/>
                </a:buClr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effectLst/>
                <a:latin typeface="Arial Unicode MS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56622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0895" y="602571"/>
            <a:ext cx="7450101" cy="76944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4215384" y="4572001"/>
            <a:ext cx="3568700" cy="10302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728770" y="1583253"/>
            <a:ext cx="4957570" cy="445316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>
          <a:xfrm>
            <a:off x="8778240" y="6345936"/>
            <a:ext cx="365760" cy="512064"/>
          </a:xfrm>
          <a:prstGeom prst="rect">
            <a:avLst/>
          </a:prstGeom>
        </p:spPr>
        <p:txBody>
          <a:bodyPr/>
          <a:lstStyle/>
          <a:p>
            <a:fld id="{907DF27B-57C8-407E-9267-7D7D55AAD6A3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277353" y="387043"/>
            <a:ext cx="274320" cy="365760"/>
            <a:chOff x="277353" y="290282"/>
            <a:chExt cx="274320" cy="274320"/>
          </a:xfrm>
        </p:grpSpPr>
        <p:sp>
          <p:nvSpPr>
            <p:cNvPr id="7" name="Rectangle 6"/>
            <p:cNvSpPr/>
            <p:nvPr/>
          </p:nvSpPr>
          <p:spPr bwMode="auto">
            <a:xfrm>
              <a:off x="279700" y="291064"/>
              <a:ext cx="271973" cy="122726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D4A67C"/>
                </a:buClr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effectLst/>
                <a:latin typeface="Arial Unicode MS" pitchFamily="34" charset="-128"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 rot="16200000">
              <a:off x="201031" y="366604"/>
              <a:ext cx="274320" cy="121676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D4A67C"/>
                </a:buClr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effectLst/>
                <a:latin typeface="Arial Unicode MS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05979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0895" y="602571"/>
            <a:ext cx="7450101" cy="76944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4215384" y="4572001"/>
            <a:ext cx="3568700" cy="10302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728770" y="1583253"/>
            <a:ext cx="4957570" cy="445316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>
          <a:xfrm>
            <a:off x="8778240" y="6345936"/>
            <a:ext cx="365760" cy="512064"/>
          </a:xfrm>
          <a:prstGeom prst="rect">
            <a:avLst/>
          </a:prstGeom>
        </p:spPr>
        <p:txBody>
          <a:bodyPr/>
          <a:lstStyle/>
          <a:p>
            <a:fld id="{907DF27B-57C8-407E-9267-7D7D55AAD6A3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277353" y="387043"/>
            <a:ext cx="274320" cy="365760"/>
            <a:chOff x="277353" y="290282"/>
            <a:chExt cx="274320" cy="274320"/>
          </a:xfrm>
        </p:grpSpPr>
        <p:sp>
          <p:nvSpPr>
            <p:cNvPr id="7" name="Rectangle 6"/>
            <p:cNvSpPr/>
            <p:nvPr/>
          </p:nvSpPr>
          <p:spPr bwMode="auto">
            <a:xfrm>
              <a:off x="279700" y="291064"/>
              <a:ext cx="271973" cy="122726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D4A67C"/>
                </a:buClr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effectLst/>
                <a:latin typeface="Arial Unicode MS" pitchFamily="34" charset="-128"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 rot="16200000">
              <a:off x="201031" y="366604"/>
              <a:ext cx="274320" cy="121676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D4A67C"/>
                </a:buClr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effectLst/>
                <a:latin typeface="Arial Unicode MS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26760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0895" y="602571"/>
            <a:ext cx="7450101" cy="76944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4215384" y="4572001"/>
            <a:ext cx="3568700" cy="10302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728770" y="1583253"/>
            <a:ext cx="4957570" cy="445316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>
          <a:xfrm>
            <a:off x="8778240" y="6345936"/>
            <a:ext cx="365760" cy="512064"/>
          </a:xfrm>
          <a:prstGeom prst="rect">
            <a:avLst/>
          </a:prstGeom>
        </p:spPr>
        <p:txBody>
          <a:bodyPr/>
          <a:lstStyle/>
          <a:p>
            <a:fld id="{907DF27B-57C8-407E-9267-7D7D55AAD6A3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277353" y="387043"/>
            <a:ext cx="274320" cy="365760"/>
            <a:chOff x="277353" y="290282"/>
            <a:chExt cx="274320" cy="274320"/>
          </a:xfrm>
        </p:grpSpPr>
        <p:sp>
          <p:nvSpPr>
            <p:cNvPr id="7" name="Rectangle 6"/>
            <p:cNvSpPr/>
            <p:nvPr/>
          </p:nvSpPr>
          <p:spPr bwMode="auto">
            <a:xfrm>
              <a:off x="279700" y="291064"/>
              <a:ext cx="271973" cy="122726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D4A67C"/>
                </a:buClr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effectLst/>
                <a:latin typeface="Arial Unicode MS" pitchFamily="34" charset="-128"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 rot="16200000">
              <a:off x="201031" y="366604"/>
              <a:ext cx="274320" cy="121676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D4A67C"/>
                </a:buClr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effectLst/>
                <a:latin typeface="Arial Unicode MS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71852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0895" y="602571"/>
            <a:ext cx="7450101" cy="76944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4215384" y="4572001"/>
            <a:ext cx="3568700" cy="10302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728770" y="1583253"/>
            <a:ext cx="4957570" cy="445316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>
          <a:xfrm>
            <a:off x="8778240" y="6345936"/>
            <a:ext cx="365760" cy="512064"/>
          </a:xfrm>
          <a:prstGeom prst="rect">
            <a:avLst/>
          </a:prstGeom>
        </p:spPr>
        <p:txBody>
          <a:bodyPr/>
          <a:lstStyle/>
          <a:p>
            <a:fld id="{907DF27B-57C8-407E-9267-7D7D55AAD6A3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277353" y="387043"/>
            <a:ext cx="274320" cy="365760"/>
            <a:chOff x="277353" y="290282"/>
            <a:chExt cx="274320" cy="274320"/>
          </a:xfrm>
        </p:grpSpPr>
        <p:sp>
          <p:nvSpPr>
            <p:cNvPr id="7" name="Rectangle 6"/>
            <p:cNvSpPr/>
            <p:nvPr/>
          </p:nvSpPr>
          <p:spPr bwMode="auto">
            <a:xfrm>
              <a:off x="279700" y="291064"/>
              <a:ext cx="271973" cy="122726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D4A67C"/>
                </a:buClr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effectLst/>
                <a:latin typeface="Arial Unicode MS" pitchFamily="34" charset="-128"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 rot="16200000">
              <a:off x="201031" y="366604"/>
              <a:ext cx="274320" cy="121676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D4A67C"/>
                </a:buClr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effectLst/>
                <a:latin typeface="Arial Unicode MS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34487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DB7A9F-7502-C94C-A1F1-7C54E10EE10B}" type="datetimeFigureOut">
              <a:rPr lang="en-US" smtClean="0"/>
              <a:t>11/5/18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1F804C7-3C5E-104F-AE6E-20B8167A85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688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image" Target="../media/image3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904877"/>
            <a:ext cx="7886700" cy="9144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D15BB5-8096-4DDB-A05D-069F5073348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11/5/18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>
                <a:solidFill>
                  <a:prstClr val="black">
                    <a:tint val="75000"/>
                  </a:prstClr>
                </a:solidFill>
              </a:rPr>
              <a:t>2017 ASCCC Accreditation Institute, Napa, CA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F6F13D-F0A3-46C2-B698-AB3A8038C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58750" y="5668963"/>
            <a:ext cx="4559300" cy="54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059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1" kern="1200">
          <a:solidFill>
            <a:srgbClr val="261300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1" i="1" kern="1200">
          <a:solidFill>
            <a:srgbClr val="1A0D00"/>
          </a:solidFill>
          <a:latin typeface="Georgia" panose="020405020504050203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A0D00"/>
          </a:solidFill>
          <a:latin typeface="Georgia" panose="020405020504050203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A0D00"/>
          </a:solidFill>
          <a:latin typeface="Georgia" panose="020405020504050203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A0D00"/>
          </a:solidFill>
          <a:latin typeface="Georgia" panose="020405020504050203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A0D00"/>
          </a:solidFill>
          <a:latin typeface="Georgia" panose="020405020504050203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904879"/>
            <a:ext cx="7886700" cy="9144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19277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93B54B-F1EF-4DDD-A4C9-DB6441CA863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11/5/18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>
                <a:solidFill>
                  <a:prstClr val="black">
                    <a:tint val="75000"/>
                  </a:prstClr>
                </a:solidFill>
              </a:rPr>
              <a:t>2017 ASCCC Accreditation Institute, Napa, CA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F6F13D-F0A3-46C2-B698-AB3A8038C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264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1" kern="1200">
          <a:solidFill>
            <a:srgbClr val="261300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1" i="1" kern="1200">
          <a:solidFill>
            <a:srgbClr val="1A0D00"/>
          </a:solidFill>
          <a:latin typeface="Georgia" panose="020405020504050203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A0D00"/>
          </a:solidFill>
          <a:latin typeface="Georgia" panose="020405020504050203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A0D00"/>
          </a:solidFill>
          <a:latin typeface="Georgia" panose="020405020504050203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A0D00"/>
          </a:solidFill>
          <a:latin typeface="Georgia" panose="020405020504050203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A0D00"/>
          </a:solidFill>
          <a:latin typeface="Georgia" panose="020405020504050203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asccc.org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543360" y="1477107"/>
            <a:ext cx="8229600" cy="9585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000" i="0" dirty="0">
                <a:solidFill>
                  <a:srgbClr val="C30410"/>
                </a:solidFill>
                <a:latin typeface="Calibri"/>
                <a:ea typeface="Calibri"/>
                <a:cs typeface="Calibri"/>
                <a:sym typeface="Calibri"/>
              </a:rPr>
              <a:t>Credit fo</a:t>
            </a:r>
            <a:r>
              <a:rPr lang="en-US" sz="4000" i="0" u="none" strike="noStrike" cap="none" dirty="0">
                <a:solidFill>
                  <a:srgbClr val="C30410"/>
                </a:solidFill>
                <a:latin typeface="Calibri"/>
                <a:ea typeface="Calibri"/>
                <a:cs typeface="Calibri"/>
                <a:sym typeface="Calibri"/>
              </a:rPr>
              <a:t>r Prior Learning – Where Do We Go After Military Credit?</a:t>
            </a:r>
            <a:br>
              <a:rPr lang="en-US" sz="4000" i="0" u="none" strike="noStrike" cap="none" dirty="0">
                <a:solidFill>
                  <a:srgbClr val="C3041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4000" i="0" u="none" strike="noStrike" cap="none" dirty="0">
              <a:solidFill>
                <a:srgbClr val="C3041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Shape 53"/>
          <p:cNvSpPr txBox="1">
            <a:spLocks noGrp="1"/>
          </p:cNvSpPr>
          <p:nvPr>
            <p:ph idx="1"/>
          </p:nvPr>
        </p:nvSpPr>
        <p:spPr>
          <a:xfrm>
            <a:off x="292100" y="2128838"/>
            <a:ext cx="8661400" cy="432002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lvl="0" indent="0" algn="ctr">
              <a:lnSpc>
                <a:spcPct val="80000"/>
              </a:lnSpc>
              <a:spcBef>
                <a:spcPts val="555"/>
              </a:spcBef>
              <a:buClr>
                <a:schemeClr val="dk1"/>
              </a:buClr>
              <a:buSzPct val="25000"/>
              <a:buNone/>
            </a:pPr>
            <a:endParaRPr lang="en-US" sz="3200" b="1" dirty="0"/>
          </a:p>
          <a:p>
            <a:pPr marL="0" lvl="0" indent="0" algn="ctr">
              <a:lnSpc>
                <a:spcPct val="80000"/>
              </a:lnSpc>
              <a:spcBef>
                <a:spcPts val="555"/>
              </a:spcBef>
              <a:buClr>
                <a:schemeClr val="dk1"/>
              </a:buClr>
              <a:buSzPct val="25000"/>
              <a:buNone/>
            </a:pPr>
            <a:endParaRPr lang="en-US" sz="3200" b="1" dirty="0"/>
          </a:p>
          <a:p>
            <a:pPr marL="0" lvl="0" indent="0" algn="ctr">
              <a:lnSpc>
                <a:spcPct val="80000"/>
              </a:lnSpc>
              <a:spcBef>
                <a:spcPts val="555"/>
              </a:spcBef>
              <a:buClr>
                <a:schemeClr val="dk1"/>
              </a:buClr>
              <a:buSzPct val="25000"/>
              <a:buNone/>
            </a:pPr>
            <a:endParaRPr lang="en-US" sz="3200" dirty="0"/>
          </a:p>
          <a:p>
            <a:pPr marL="0" lvl="0" indent="0" algn="ctr">
              <a:lnSpc>
                <a:spcPct val="80000"/>
              </a:lnSpc>
              <a:spcBef>
                <a:spcPts val="555"/>
              </a:spcBef>
              <a:buClr>
                <a:schemeClr val="dk1"/>
              </a:buClr>
              <a:buSzPct val="25000"/>
              <a:buNone/>
            </a:pPr>
            <a:endParaRPr lang="en-US" sz="3200" b="1" dirty="0"/>
          </a:p>
          <a:p>
            <a:pPr marL="0" lvl="0" indent="0" algn="ctr">
              <a:lnSpc>
                <a:spcPct val="80000"/>
              </a:lnSpc>
              <a:spcBef>
                <a:spcPts val="555"/>
              </a:spcBef>
              <a:buClr>
                <a:schemeClr val="dk1"/>
              </a:buClr>
              <a:buSzPct val="25000"/>
              <a:buNone/>
            </a:pPr>
            <a:r>
              <a:rPr lang="en-US" sz="3200" b="1" dirty="0"/>
              <a:t>Dolores Davison, Vice President, ASCCC</a:t>
            </a:r>
          </a:p>
          <a:p>
            <a:pPr marL="0" lvl="0" indent="0" algn="ctr">
              <a:lnSpc>
                <a:spcPct val="80000"/>
              </a:lnSpc>
              <a:spcBef>
                <a:spcPts val="555"/>
              </a:spcBef>
              <a:buClr>
                <a:schemeClr val="dk1"/>
              </a:buClr>
              <a:buSzPct val="25000"/>
              <a:buNone/>
            </a:pPr>
            <a:r>
              <a:rPr lang="en-US" sz="3200" b="1" dirty="0"/>
              <a:t>Michael Wyly, Solano Community College </a:t>
            </a:r>
          </a:p>
          <a:p>
            <a:pPr marL="0" lvl="0" indent="0" algn="ctr">
              <a:lnSpc>
                <a:spcPct val="80000"/>
              </a:lnSpc>
              <a:spcBef>
                <a:spcPts val="555"/>
              </a:spcBef>
              <a:buClr>
                <a:schemeClr val="dk1"/>
              </a:buClr>
              <a:buSzPct val="25000"/>
              <a:buNone/>
            </a:pPr>
            <a:endParaRPr lang="en-US" sz="3200" b="1" dirty="0"/>
          </a:p>
          <a:p>
            <a:pPr marL="0" lvl="0" indent="0" algn="ctr">
              <a:lnSpc>
                <a:spcPct val="80000"/>
              </a:lnSpc>
              <a:spcBef>
                <a:spcPts val="555"/>
              </a:spcBef>
              <a:buClr>
                <a:schemeClr val="dk1"/>
              </a:buClr>
              <a:buSzPct val="25000"/>
              <a:buNone/>
            </a:pPr>
            <a:r>
              <a:rPr lang="en-US" sz="3200" dirty="0"/>
              <a:t>ASCCC Fall 2018 Plenary Session </a:t>
            </a:r>
            <a:endParaRPr lang="en-US" sz="3200" b="1" dirty="0"/>
          </a:p>
        </p:txBody>
      </p:sp>
      <p:sp>
        <p:nvSpPr>
          <p:cNvPr id="52" name="Shape 52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lang="en-US" sz="1200" b="0" i="0" u="none" strike="noStrike" cap="none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>
            <a:spLocks noGrp="1"/>
          </p:cNvSpPr>
          <p:nvPr>
            <p:ph type="title"/>
          </p:nvPr>
        </p:nvSpPr>
        <p:spPr>
          <a:xfrm>
            <a:off x="116220" y="593444"/>
            <a:ext cx="8703949" cy="13525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Course Identifiers and C-ID Descriptors</a:t>
            </a:r>
          </a:p>
        </p:txBody>
      </p:sp>
      <p:sp>
        <p:nvSpPr>
          <p:cNvPr id="177" name="Shape 177"/>
          <p:cNvSpPr txBox="1">
            <a:spLocks noGrp="1"/>
          </p:cNvSpPr>
          <p:nvPr>
            <p:ph idx="1"/>
          </p:nvPr>
        </p:nvSpPr>
        <p:spPr>
          <a:xfrm>
            <a:off x="0" y="2548933"/>
            <a:ext cx="5663821" cy="3387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Colleges requested to specify the Course Identification Descriptor, if applicable</a:t>
            </a: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Top 3 Reported</a:t>
            </a:r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Physical Education</a:t>
            </a:r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Administration of Justice</a:t>
            </a:r>
          </a:p>
          <a:p>
            <a:pPr marL="742950" marR="0" lvl="1" indent="-2857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Information Technology </a:t>
            </a:r>
          </a:p>
        </p:txBody>
      </p:sp>
      <p:sp>
        <p:nvSpPr>
          <p:cNvPr id="176" name="Shape 176"/>
          <p:cNvSpPr txBox="1">
            <a:spLocks noGrp="1"/>
          </p:cNvSpPr>
          <p:nvPr>
            <p:ph type="sldNum" sz="quarter" idx="12"/>
          </p:nvPr>
        </p:nvSpPr>
        <p:spPr>
          <a:xfrm>
            <a:off x="6553201" y="4767263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lang="en-US" sz="1200" b="0" i="0" u="none" strike="noStrike" cap="none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8" name="Shape 17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363586">
            <a:off x="6163049" y="2301395"/>
            <a:ext cx="2828170" cy="30442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>
            <a:spLocks noGrp="1"/>
          </p:cNvSpPr>
          <p:nvPr>
            <p:ph type="title"/>
          </p:nvPr>
        </p:nvSpPr>
        <p:spPr>
          <a:xfrm>
            <a:off x="399315" y="1241946"/>
            <a:ext cx="8229600" cy="25665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Courses Frequently Reported Among C-ID, SOC, and TOP Codes </a:t>
            </a:r>
          </a:p>
        </p:txBody>
      </p:sp>
      <p:sp>
        <p:nvSpPr>
          <p:cNvPr id="200" name="Shape 200"/>
          <p:cNvSpPr txBox="1">
            <a:spLocks noGrp="1"/>
          </p:cNvSpPr>
          <p:nvPr>
            <p:ph idx="1"/>
          </p:nvPr>
        </p:nvSpPr>
        <p:spPr>
          <a:xfrm>
            <a:off x="1212056" y="2566616"/>
            <a:ext cx="6719887" cy="396527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Administration of Justice </a:t>
            </a:r>
          </a:p>
          <a:p>
            <a:pPr marL="342900" marR="0" lvl="0" indent="-342900" algn="l" rtl="0"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Business and Management</a:t>
            </a:r>
          </a:p>
          <a:p>
            <a:pPr marL="342900" marR="0" lvl="0" indent="-342900" algn="l" rtl="0"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Information Technology</a:t>
            </a:r>
          </a:p>
        </p:txBody>
      </p:sp>
      <p:pic>
        <p:nvPicPr>
          <p:cNvPr id="202" name="Shape 202" descr="C:\Users\cwarner\AppData\Local\Microsoft\Windows\Temporary Internet Files\Content.IE5\WWAWSGQW\scales-of-justice-logo[1]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6337" y="2339276"/>
            <a:ext cx="670916" cy="812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Shape 203" descr="C:\Users\cwarner\AppData\Local\Microsoft\Windows\Temporary Internet Files\Content.IE5\NBO4J8PA\graphic_showing_a_pen_and_paper_writing_a_report_0515-0909-2722-3528_SMU[1]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9315" y="3276339"/>
            <a:ext cx="544960" cy="6893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Shape 204" descr="C:\Users\cwarner\AppData\Local\Microsoft\Windows\Temporary Internet Files\Content.IE5\2CA375ZD\15445-illustration-of-a-red-information-button-pv[1]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53238" y="3992753"/>
            <a:ext cx="702814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F246FF-D7B4-6648-94F8-626E1B6CE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Areas of Interest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C6504F-2727-744C-A80C-8CE85B3CBB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Which other fields are currently being examined for students who are not veterans or current military personnel?</a:t>
            </a:r>
          </a:p>
          <a:p>
            <a:r>
              <a:rPr lang="en-US" sz="2800" dirty="0"/>
              <a:t>Who would those students be?</a:t>
            </a:r>
          </a:p>
          <a:p>
            <a:r>
              <a:rPr lang="en-US" sz="2800" dirty="0"/>
              <a:t>Would they be in programs that offered a degree/certificate?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0BC50A-BCBE-E444-B4AC-5FB648413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>
                <a:solidFill>
                  <a:prstClr val="black">
                    <a:tint val="75000"/>
                  </a:prstClr>
                </a:solidFill>
              </a:rPr>
              <a:t>2017 ASCCC Accreditation Institute, Napa, CA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EE359F-66B9-CB4E-984F-3CA67B0CD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F13D-F0A3-46C2-B698-AB3A8038C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3645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hape 316"/>
          <p:cNvSpPr txBox="1">
            <a:spLocks noGrp="1"/>
          </p:cNvSpPr>
          <p:nvPr>
            <p:ph idx="1"/>
          </p:nvPr>
        </p:nvSpPr>
        <p:spPr>
          <a:xfrm>
            <a:off x="456560" y="1142289"/>
            <a:ext cx="8472488" cy="33194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5400" b="1" i="1" u="none" strike="noStrike" cap="none" dirty="0">
                <a:solidFill>
                  <a:srgbClr val="C00000"/>
                </a:solidFill>
                <a:latin typeface="Lucida Handwriting" charset="0"/>
                <a:ea typeface="Lucida Handwriting" charset="0"/>
                <a:cs typeface="Lucida Handwriting" charset="0"/>
                <a:sym typeface="Calibri"/>
              </a:rPr>
              <a:t>Thank you!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n-US" sz="2400" b="1" i="1" dirty="0">
              <a:solidFill>
                <a:srgbClr val="C00000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i="1" dirty="0">
                <a:solidFill>
                  <a:srgbClr val="0070C0"/>
                </a:solidFill>
              </a:rPr>
              <a:t>For more information, please email: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n-US" dirty="0">
              <a:solidFill>
                <a:srgbClr val="0070C0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i="1" dirty="0">
                <a:solidFill>
                  <a:srgbClr val="0070C0"/>
                </a:solidFill>
                <a:hlinkClick r:id="rId3"/>
              </a:rPr>
              <a:t>info@asccc.org</a:t>
            </a:r>
            <a:r>
              <a:rPr lang="en-US" sz="2400" i="1" dirty="0">
                <a:solidFill>
                  <a:srgbClr val="0070C0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CPL Convergence in California</a:t>
            </a:r>
          </a:p>
        </p:txBody>
      </p:sp>
      <p:sp>
        <p:nvSpPr>
          <p:cNvPr id="139" name="Shape 139"/>
          <p:cNvSpPr txBox="1">
            <a:spLocks noGrp="1"/>
          </p:cNvSpPr>
          <p:nvPr>
            <p:ph idx="1"/>
          </p:nvPr>
        </p:nvSpPr>
        <p:spPr>
          <a:xfrm>
            <a:off x="279400" y="1969995"/>
            <a:ext cx="8407400" cy="465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508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3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Various CCC projects looking for ways to uncover CPL opportunities for students</a:t>
            </a:r>
          </a:p>
          <a:p>
            <a:pPr marL="742950" marR="0" lvl="1" indent="-2603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b="1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Veterans and military students (AB 2462)</a:t>
            </a:r>
          </a:p>
          <a:p>
            <a:pPr marL="742950" marR="0" lvl="1" indent="-2603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b="1" dirty="0">
                <a:latin typeface="+mn-lt"/>
              </a:rPr>
              <a:t>Bachelor’s Degree Pilot </a:t>
            </a:r>
            <a:endParaRPr lang="en-US" b="1" i="0" u="none" strike="noStrike" cap="none" dirty="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742950" marR="0" lvl="1" indent="-2603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b="1" dirty="0">
                <a:latin typeface="+mn-lt"/>
              </a:rPr>
              <a:t>Nursing and military students (SB 466)</a:t>
            </a:r>
          </a:p>
          <a:p>
            <a:pPr marL="742950" marR="0" lvl="1" indent="-2603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b="1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Workforce and Career/Technical </a:t>
            </a:r>
            <a:br>
              <a:rPr lang="en-US" b="1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</a:br>
            <a:r>
              <a:rPr lang="en-US" b="1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(Doing What Matters for Jobs and the Economy)</a:t>
            </a:r>
          </a:p>
          <a:p>
            <a:pPr marL="742950" marR="0" lvl="1" indent="-260350" algn="l" rtl="0">
              <a:lnSpc>
                <a:spcPct val="90000"/>
              </a:lnSpc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b="1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Online process to connect students with CPL opportunities (Online Education Initiative)</a:t>
            </a:r>
          </a:p>
        </p:txBody>
      </p:sp>
      <p:sp>
        <p:nvSpPr>
          <p:cNvPr id="140" name="Shape 140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en-US" sz="1200" b="0" i="0" u="none" strike="noStrike" cap="none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457200" y="641446"/>
            <a:ext cx="8229600" cy="16329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CPL Workgroups, Reports, &amp; Advisories</a:t>
            </a:r>
          </a:p>
        </p:txBody>
      </p:sp>
      <p:sp>
        <p:nvSpPr>
          <p:cNvPr id="67" name="Shape 67"/>
          <p:cNvSpPr txBox="1">
            <a:spLocks noGrp="1"/>
          </p:cNvSpPr>
          <p:nvPr>
            <p:ph idx="1"/>
          </p:nvPr>
        </p:nvSpPr>
        <p:spPr>
          <a:xfrm>
            <a:off x="340425" y="2428570"/>
            <a:ext cx="8346375" cy="46773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CPL Workgroup</a:t>
            </a:r>
          </a:p>
          <a:p>
            <a:pPr marL="742950" marR="0" lvl="1" indent="-2857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400" b="1" dirty="0">
                <a:latin typeface="+mn-lt"/>
              </a:rPr>
              <a:t>Formed during Spring 2016</a:t>
            </a:r>
          </a:p>
          <a:p>
            <a:pPr marL="742950" marR="0" lvl="1" indent="-2857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CCCCO, ASCCC, Colleges, Faculty Advisory Committees, CACCRAO, Financial Aid, Statewide Initiative</a:t>
            </a:r>
            <a:r>
              <a:rPr lang="en-US" sz="2400" b="1" dirty="0">
                <a:latin typeface="+mn-lt"/>
              </a:rPr>
              <a:t>s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</a:p>
          <a:p>
            <a:pPr marL="342900" marR="0" lvl="0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Report of Survey Findings </a:t>
            </a:r>
          </a:p>
          <a:p>
            <a:pPr marL="342900" marR="0" lvl="0" indent="-342900" algn="l" rtl="0">
              <a:spcBef>
                <a:spcPts val="12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Chancellor’s Office Advisory on Awarding </a:t>
            </a:r>
            <a:br>
              <a:rPr lang="en-US" sz="2800" b="1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</a:br>
            <a:r>
              <a:rPr lang="en-US" sz="2800" b="1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Credit for Prior Learning</a:t>
            </a:r>
            <a:r>
              <a:rPr lang="en-US" sz="2800" b="1" dirty="0">
                <a:latin typeface="+mn-lt"/>
              </a:rPr>
              <a:t>: </a:t>
            </a:r>
            <a:br>
              <a:rPr lang="en-US" sz="2800" b="1" dirty="0">
                <a:latin typeface="+mn-lt"/>
              </a:rPr>
            </a:br>
            <a:r>
              <a:rPr lang="en-US" sz="2800" b="1" dirty="0">
                <a:latin typeface="+mn-lt"/>
              </a:rPr>
              <a:t>AB 2462 (Military Experience)</a:t>
            </a:r>
          </a:p>
        </p:txBody>
      </p:sp>
      <p:pic>
        <p:nvPicPr>
          <p:cNvPr id="68" name="Shape 68" descr="C:\Users\cwarner\AppData\Local\Microsoft\Windows\Temporary Internet Files\Content.IE5\NBO4J8PA\Society.svg[1]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47771" y="4395287"/>
            <a:ext cx="2145685" cy="178460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Leadership from ASCCC</a:t>
            </a:r>
          </a:p>
        </p:txBody>
      </p:sp>
      <p:sp>
        <p:nvSpPr>
          <p:cNvPr id="147" name="Shape 147"/>
          <p:cNvSpPr txBox="1">
            <a:spLocks noGrp="1"/>
          </p:cNvSpPr>
          <p:nvPr>
            <p:ph idx="1"/>
          </p:nvPr>
        </p:nvSpPr>
        <p:spPr>
          <a:xfrm>
            <a:off x="178274" y="2107978"/>
            <a:ext cx="7886700" cy="395967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Leverage prior work (2014)</a:t>
            </a: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ASCCC participation on Workforce </a:t>
            </a:r>
            <a:br>
              <a:rPr lang="en-US" sz="2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OEI steering committees</a:t>
            </a: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Need active consultation and </a:t>
            </a:r>
            <a:br>
              <a:rPr lang="en-US" sz="2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collaboration of faculty leadership</a:t>
            </a:r>
          </a:p>
          <a:p>
            <a:pPr marL="342900" marR="0" lvl="0" indent="-3429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ASCCC expertise and leadership </a:t>
            </a:r>
            <a:br>
              <a:rPr lang="en-US" sz="2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helps ensure success and participation</a:t>
            </a:r>
          </a:p>
        </p:txBody>
      </p:sp>
      <p:sp>
        <p:nvSpPr>
          <p:cNvPr id="148" name="Shape 148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en-US" sz="1200" b="0" i="0" u="none" strike="noStrike" cap="none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6" name="Shape 146" descr="Screen Shot 2016-03-01 at 3.22.49 PM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280139">
            <a:off x="6614112" y="2815180"/>
            <a:ext cx="2607383" cy="3943244"/>
          </a:xfrm>
          <a:prstGeom prst="rect">
            <a:avLst/>
          </a:prstGeom>
          <a:noFill/>
          <a:ln w="15875" cap="flat" cmpd="sng">
            <a:solidFill>
              <a:schemeClr val="dk1">
                <a:alpha val="95686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title"/>
          </p:nvPr>
        </p:nvSpPr>
        <p:spPr>
          <a:xfrm>
            <a:off x="457200" y="1633376"/>
            <a:ext cx="8229600" cy="4571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b="1" dirty="0"/>
              <a:t>ASCCC: </a:t>
            </a:r>
            <a:r>
              <a:rPr lang="en-US" sz="3200" b="1" dirty="0"/>
              <a:t>7.01 S16 Costs Associated with Prior Military Experience Credit</a:t>
            </a:r>
            <a:br>
              <a:rPr lang="en-US" dirty="0"/>
            </a:br>
            <a:endParaRPr b="1" dirty="0"/>
          </a:p>
        </p:txBody>
      </p:sp>
      <p:sp>
        <p:nvSpPr>
          <p:cNvPr id="156" name="Shape 156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283028" y="2274627"/>
            <a:ext cx="857794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Helvetica" charset="0"/>
              </a:rPr>
              <a:t>Resolved, That the [ASCCC], in conjunction with the Chancellor’s Office and other system partners, research the costs of implementation of credit for prior military experience; and</a:t>
            </a:r>
          </a:p>
          <a:p>
            <a:endParaRPr lang="en-US" b="1" dirty="0">
              <a:latin typeface="Helvetica" charset="0"/>
            </a:endParaRPr>
          </a:p>
          <a:p>
            <a:r>
              <a:rPr lang="en-US" sz="2400" b="1" dirty="0">
                <a:latin typeface="Helvetica" charset="0"/>
              </a:rPr>
              <a:t>Resolved, That the [ASCCC], in conjunction with the Chancellor’s Office and other system partners, work to secure sufficient and ongoing funding to cover the costs for colleges to ensure the timely implementation and</a:t>
            </a:r>
          </a:p>
          <a:p>
            <a:r>
              <a:rPr lang="en-US" sz="2400" b="1" dirty="0">
                <a:latin typeface="Helvetica" charset="0"/>
              </a:rPr>
              <a:t>ongoing awarding of credit for prior military experience.</a:t>
            </a:r>
            <a:endParaRPr lang="en-US" sz="2400" b="1" dirty="0">
              <a:effectLst/>
              <a:latin typeface="Helvetica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title"/>
          </p:nvPr>
        </p:nvSpPr>
        <p:spPr>
          <a:xfrm>
            <a:off x="457200" y="1179429"/>
            <a:ext cx="8229600" cy="98810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b="1" dirty="0"/>
              <a:t>ASCCC: </a:t>
            </a:r>
            <a:r>
              <a:rPr lang="en-US" sz="3200" b="1" dirty="0"/>
              <a:t>7.02 S16 Awarding Credit for Prior Learning Experience</a:t>
            </a:r>
            <a:br>
              <a:rPr lang="en-US" dirty="0"/>
            </a:br>
            <a:endParaRPr b="1" dirty="0"/>
          </a:p>
        </p:txBody>
      </p:sp>
      <p:sp>
        <p:nvSpPr>
          <p:cNvPr id="156" name="Shape 156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08856" y="2301923"/>
            <a:ext cx="857794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Helvetica" charset="0"/>
                <a:ea typeface="Helvetica" charset="0"/>
                <a:cs typeface="Helvetica" charset="0"/>
              </a:rPr>
              <a:t>Resolved, That the [ASCCC] work with the</a:t>
            </a:r>
          </a:p>
          <a:p>
            <a:r>
              <a:rPr lang="en-US" sz="2400" b="1" dirty="0">
                <a:latin typeface="Helvetica" charset="0"/>
                <a:ea typeface="Helvetica" charset="0"/>
                <a:cs typeface="Helvetica" charset="0"/>
              </a:rPr>
              <a:t>Chancellor’s Office and other interested stakeholders to develop effective practices for the awarding of credit for prior military learning and experience; and</a:t>
            </a:r>
          </a:p>
          <a:p>
            <a:endParaRPr lang="en-US" sz="2400" b="1" dirty="0">
              <a:latin typeface="Helvetica" charset="0"/>
              <a:ea typeface="Helvetica" charset="0"/>
              <a:cs typeface="Helvetica" charset="0"/>
            </a:endParaRPr>
          </a:p>
          <a:p>
            <a:r>
              <a:rPr lang="en-US" sz="2400" b="1" dirty="0">
                <a:latin typeface="Helvetica" charset="0"/>
                <a:ea typeface="Helvetica" charset="0"/>
                <a:cs typeface="Helvetica" charset="0"/>
              </a:rPr>
              <a:t>Resolved, That the [ASCCC] work with the Chancellor’s Office and other interested stakeholders to explore the option of awarding credit for forms of prior learning and experience outside of those involving military</a:t>
            </a:r>
          </a:p>
          <a:p>
            <a:r>
              <a:rPr lang="en-US" sz="2400" b="1" dirty="0">
                <a:latin typeface="Helvetica" charset="0"/>
                <a:ea typeface="Helvetica" charset="0"/>
                <a:cs typeface="Helvetica" charset="0"/>
              </a:rPr>
              <a:t>experience.</a:t>
            </a:r>
          </a:p>
        </p:txBody>
      </p:sp>
    </p:spTree>
    <p:extLst>
      <p:ext uri="{BB962C8B-B14F-4D97-AF65-F5344CB8AC3E}">
        <p14:creationId xmlns:p14="http://schemas.microsoft.com/office/powerpoint/2010/main" val="17537599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Shape 74"/>
          <p:cNvGrpSpPr/>
          <p:nvPr/>
        </p:nvGrpSpPr>
        <p:grpSpPr>
          <a:xfrm>
            <a:off x="1198632" y="3024916"/>
            <a:ext cx="6429767" cy="1892523"/>
            <a:chOff x="2176784" y="1748499"/>
            <a:chExt cx="6503173" cy="1429419"/>
          </a:xfrm>
        </p:grpSpPr>
        <p:sp>
          <p:nvSpPr>
            <p:cNvPr id="75" name="Shape 75"/>
            <p:cNvSpPr/>
            <p:nvPr/>
          </p:nvSpPr>
          <p:spPr>
            <a:xfrm>
              <a:off x="3870753" y="1761199"/>
              <a:ext cx="1402490" cy="1400844"/>
            </a:xfrm>
            <a:prstGeom prst="ellipse">
              <a:avLst/>
            </a:prstGeom>
            <a:solidFill>
              <a:srgbClr val="17365D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9999" dist="23000" dir="5400000" rotWithShape="0">
                <a:srgbClr val="000000">
                  <a:alpha val="34901"/>
                </a:srgbClr>
              </a:outerShdw>
            </a:effectLst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6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76" name="Shape 76"/>
            <p:cNvSpPr/>
            <p:nvPr/>
          </p:nvSpPr>
          <p:spPr>
            <a:xfrm>
              <a:off x="2176784" y="1777074"/>
              <a:ext cx="1402490" cy="1400844"/>
            </a:xfrm>
            <a:prstGeom prst="ellipse">
              <a:avLst/>
            </a:prstGeom>
            <a:solidFill>
              <a:srgbClr val="7F7F7F"/>
            </a:solidFill>
            <a:ln w="9525" cap="flat" cmpd="sng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9999" dist="23000" dir="5400000" rotWithShape="0">
                <a:srgbClr val="000000">
                  <a:alpha val="34901"/>
                </a:srgbClr>
              </a:outerShdw>
            </a:effectLst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6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77" name="Shape 77"/>
            <p:cNvSpPr txBox="1"/>
            <p:nvPr/>
          </p:nvSpPr>
          <p:spPr>
            <a:xfrm>
              <a:off x="2322298" y="2199118"/>
              <a:ext cx="1111466" cy="488172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US" sz="1800" b="1" i="0" u="none" strike="noStrike" cap="none" dirty="0"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Military</a:t>
              </a:r>
            </a:p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US" sz="1800" b="1" i="0" u="none" strike="noStrike" cap="none" dirty="0"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Credit</a:t>
              </a:r>
            </a:p>
          </p:txBody>
        </p:sp>
        <p:sp>
          <p:nvSpPr>
            <p:cNvPr id="78" name="Shape 78"/>
            <p:cNvSpPr txBox="1"/>
            <p:nvPr/>
          </p:nvSpPr>
          <p:spPr>
            <a:xfrm>
              <a:off x="4027712" y="2144160"/>
              <a:ext cx="1092198" cy="488172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US" sz="1800" b="1" i="0" u="none" strike="noStrike" cap="none" dirty="0"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Training</a:t>
              </a:r>
            </a:p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US" sz="1800" b="1" i="0" u="none" strike="noStrike" cap="none" dirty="0"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Credit</a:t>
              </a:r>
            </a:p>
          </p:txBody>
        </p:sp>
        <p:sp>
          <p:nvSpPr>
            <p:cNvPr id="79" name="Shape 79"/>
            <p:cNvSpPr/>
            <p:nvPr/>
          </p:nvSpPr>
          <p:spPr>
            <a:xfrm>
              <a:off x="5620812" y="1769664"/>
              <a:ext cx="1402490" cy="1400844"/>
            </a:xfrm>
            <a:prstGeom prst="ellipse">
              <a:avLst/>
            </a:prstGeom>
            <a:solidFill>
              <a:srgbClr val="C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9999" dist="23000" dir="5400000" rotWithShape="0">
                <a:srgbClr val="000000">
                  <a:alpha val="34901"/>
                </a:srgbClr>
              </a:outerShdw>
            </a:effectLst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6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80" name="Shape 80"/>
            <p:cNvSpPr txBox="1"/>
            <p:nvPr/>
          </p:nvSpPr>
          <p:spPr>
            <a:xfrm>
              <a:off x="5762540" y="2021185"/>
              <a:ext cx="1092300" cy="4881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US" sz="1800" b="1" i="0" u="none" strike="noStrike" cap="none" dirty="0"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Credit by Exam</a:t>
              </a:r>
            </a:p>
          </p:txBody>
        </p:sp>
        <p:sp>
          <p:nvSpPr>
            <p:cNvPr id="81" name="Shape 81"/>
            <p:cNvSpPr/>
            <p:nvPr/>
          </p:nvSpPr>
          <p:spPr>
            <a:xfrm>
              <a:off x="7277467" y="1748499"/>
              <a:ext cx="1402490" cy="1400844"/>
            </a:xfrm>
            <a:prstGeom prst="ellipse">
              <a:avLst/>
            </a:prstGeom>
            <a:solidFill>
              <a:srgbClr val="7AC143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9999" dist="23000" dir="5400000" rotWithShape="0">
                <a:srgbClr val="000000">
                  <a:alpha val="34901"/>
                </a:srgbClr>
              </a:outerShdw>
            </a:effectLst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6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82" name="Shape 82"/>
            <p:cNvSpPr txBox="1"/>
            <p:nvPr/>
          </p:nvSpPr>
          <p:spPr>
            <a:xfrm>
              <a:off x="7371475" y="2156532"/>
              <a:ext cx="1211046" cy="488172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US" sz="1800" b="1" i="0" u="none" strike="noStrike" cap="none" dirty="0"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Portfolio</a:t>
              </a:r>
            </a:p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US" sz="1800" b="1" i="0" u="none" strike="noStrike" cap="none" dirty="0"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Credit</a:t>
              </a:r>
            </a:p>
          </p:txBody>
        </p:sp>
      </p:grpSp>
      <p:grpSp>
        <p:nvGrpSpPr>
          <p:cNvPr id="83" name="Shape 83"/>
          <p:cNvGrpSpPr/>
          <p:nvPr/>
        </p:nvGrpSpPr>
        <p:grpSpPr>
          <a:xfrm>
            <a:off x="3320" y="0"/>
            <a:ext cx="9144000" cy="1064976"/>
            <a:chOff x="3320" y="0"/>
            <a:chExt cx="9144000" cy="798731"/>
          </a:xfrm>
        </p:grpSpPr>
        <p:grpSp>
          <p:nvGrpSpPr>
            <p:cNvPr id="84" name="Shape 84"/>
            <p:cNvGrpSpPr/>
            <p:nvPr/>
          </p:nvGrpSpPr>
          <p:grpSpPr>
            <a:xfrm>
              <a:off x="3320" y="0"/>
              <a:ext cx="9144000" cy="798731"/>
              <a:chOff x="3320" y="0"/>
              <a:chExt cx="9144000" cy="798731"/>
            </a:xfrm>
          </p:grpSpPr>
          <p:sp>
            <p:nvSpPr>
              <p:cNvPr id="85" name="Shape 85"/>
              <p:cNvSpPr/>
              <p:nvPr/>
            </p:nvSpPr>
            <p:spPr>
              <a:xfrm>
                <a:off x="3320" y="0"/>
                <a:ext cx="9144000" cy="798731"/>
              </a:xfrm>
              <a:prstGeom prst="rect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D4A67C"/>
                  </a:buClr>
                  <a:buFont typeface="Calibri"/>
                  <a:buNone/>
                </a:pPr>
                <a:endParaRPr sz="2400" b="0" i="0" u="none" strike="noStrike" cap="none">
                  <a:solidFill>
                    <a:srgbClr val="7F7F7F"/>
                  </a:solidFill>
                  <a:latin typeface="Arimo"/>
                  <a:ea typeface="Arimo"/>
                  <a:cs typeface="Arimo"/>
                  <a:sym typeface="Arimo"/>
                </a:endParaRPr>
              </a:p>
            </p:txBody>
          </p:sp>
          <p:sp>
            <p:nvSpPr>
              <p:cNvPr id="86" name="Shape 86"/>
              <p:cNvSpPr txBox="1"/>
              <p:nvPr/>
            </p:nvSpPr>
            <p:spPr>
              <a:xfrm>
                <a:off x="792502" y="98446"/>
                <a:ext cx="7565636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Clr>
                    <a:srgbClr val="FFFFFF"/>
                  </a:buClr>
                  <a:buSzPct val="25000"/>
                  <a:buFont typeface="Trebuchet MS"/>
                  <a:buNone/>
                </a:pPr>
                <a:r>
                  <a:rPr lang="en-US" sz="3600" b="1" dirty="0">
                    <a:solidFill>
                      <a:srgbClr val="FFFFFF"/>
                    </a:solidFill>
                    <a:latin typeface="Trebuchet MS"/>
                    <a:ea typeface="Trebuchet MS"/>
                    <a:cs typeface="Trebuchet MS"/>
                    <a:sym typeface="Trebuchet MS"/>
                  </a:rPr>
                  <a:t>Methods to Assess Prior Learning</a:t>
                </a:r>
              </a:p>
            </p:txBody>
          </p:sp>
        </p:grpSp>
        <p:cxnSp>
          <p:nvCxnSpPr>
            <p:cNvPr id="87" name="Shape 87"/>
            <p:cNvCxnSpPr/>
            <p:nvPr/>
          </p:nvCxnSpPr>
          <p:spPr>
            <a:xfrm>
              <a:off x="3320" y="798731"/>
              <a:ext cx="9140678" cy="0"/>
            </a:xfrm>
            <a:prstGeom prst="straightConnector1">
              <a:avLst/>
            </a:prstGeom>
            <a:noFill/>
            <a:ln w="381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9999" dist="23000" dir="5400000" rotWithShape="0">
                <a:srgbClr val="000000">
                  <a:alpha val="34901"/>
                </a:srgbClr>
              </a:outerShdw>
            </a:effectLst>
          </p:spPr>
        </p:cxnSp>
      </p:grpSp>
      <p:sp>
        <p:nvSpPr>
          <p:cNvPr id="88" name="Shape 88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C00000"/>
                </a:solidFill>
                <a:latin typeface="Trebuchet MS"/>
                <a:ea typeface="Trebuchet MS"/>
                <a:cs typeface="Trebuchet MS"/>
                <a:sym typeface="Trebuchet MS"/>
              </a:rPr>
              <a:t>7</a:t>
            </a:fld>
            <a:endParaRPr lang="en-US" sz="1400" b="1" i="0" u="none" strike="noStrike" cap="none" dirty="0">
              <a:solidFill>
                <a:srgbClr val="C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sldNum" sz="quarter" idx="12"/>
          </p:nvPr>
        </p:nvSpPr>
        <p:spPr>
          <a:xfrm>
            <a:off x="6553201" y="4767263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en-US" sz="1200" b="0" i="0" u="none" strike="noStrike" cap="none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0401" y="1819280"/>
            <a:ext cx="3471863" cy="4896793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7B1C348-B686-A243-A8F5-2AA8BEA2F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CCCCO Survey – March 2016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>
            <a:spLocks noGrp="1"/>
          </p:cNvSpPr>
          <p:nvPr>
            <p:ph type="title"/>
          </p:nvPr>
        </p:nvSpPr>
        <p:spPr>
          <a:xfrm>
            <a:off x="457200" y="967444"/>
            <a:ext cx="8229600" cy="58989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b="1" dirty="0"/>
              <a:t>CCCCO </a:t>
            </a:r>
            <a:r>
              <a:rPr lang="en-US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College Survey</a:t>
            </a:r>
          </a:p>
        </p:txBody>
      </p:sp>
      <p:sp>
        <p:nvSpPr>
          <p:cNvPr id="169" name="Shape 169"/>
          <p:cNvSpPr txBox="1">
            <a:spLocks noGrp="1"/>
          </p:cNvSpPr>
          <p:nvPr>
            <p:ph idx="1"/>
          </p:nvPr>
        </p:nvSpPr>
        <p:spPr>
          <a:xfrm>
            <a:off x="457200" y="2212430"/>
            <a:ext cx="8229600" cy="40736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113 colleges surveyed</a:t>
            </a:r>
          </a:p>
          <a:p>
            <a:pPr marL="342900" marR="0" lvl="0" indent="-342900" algn="l" rtl="0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 surveys conducted Nov 2014 to Mar 2016 </a:t>
            </a:r>
          </a:p>
          <a:p>
            <a:pPr marL="342900" marR="0" lvl="0" indent="-342900" algn="l" rtl="0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96 colleges participated</a:t>
            </a:r>
          </a:p>
          <a:p>
            <a:pPr marL="342900" marR="0" lvl="0" indent="-342900" algn="l" rtl="0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102 unduplicated courses reported</a:t>
            </a:r>
          </a:p>
          <a:p>
            <a:pPr marL="342900" marR="0" lvl="0" indent="-342900" algn="l" rtl="0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Units of Credit Awarded:  0.5 to 10</a:t>
            </a:r>
          </a:p>
        </p:txBody>
      </p:sp>
      <p:sp>
        <p:nvSpPr>
          <p:cNvPr id="170" name="Shape 170"/>
          <p:cNvSpPr txBox="1">
            <a:spLocks noGrp="1"/>
          </p:cNvSpPr>
          <p:nvPr>
            <p:ph type="sldNum" sz="quarter" idx="12"/>
          </p:nvPr>
        </p:nvSpPr>
        <p:spPr>
          <a:xfrm>
            <a:off x="6553201" y="4767263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en-US" sz="1200" b="0" i="0" u="none" strike="noStrike" cap="none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All About Resoures v3Davison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22100"/>
      </a:accent1>
      <a:accent2>
        <a:srgbClr val="ED7D31"/>
      </a:accent2>
      <a:accent3>
        <a:srgbClr val="C28446"/>
      </a:accent3>
      <a:accent4>
        <a:srgbClr val="FFC000"/>
      </a:accent4>
      <a:accent5>
        <a:srgbClr val="9F9F9F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C6C0C59A-314C-476A-9EA5-9BC28D9283A5}" vid="{6A25FF00-F3F4-435C-AC82-54739F77B3A6}"/>
    </a:ext>
  </a:extLst>
</a:theme>
</file>

<file path=ppt/theme/theme2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22100"/>
      </a:accent1>
      <a:accent2>
        <a:srgbClr val="ED7D31"/>
      </a:accent2>
      <a:accent3>
        <a:srgbClr val="C28446"/>
      </a:accent3>
      <a:accent4>
        <a:srgbClr val="FFC000"/>
      </a:accent4>
      <a:accent5>
        <a:srgbClr val="9F9F9F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E08B9877-1A5F-4C8C-AE8B-A393F1B2205C}" vid="{6C1C3204-970A-4D19-960B-0C81057B61D5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All About Resoures v3Davison.thmx</Template>
  <TotalTime>14626</TotalTime>
  <Words>464</Words>
  <Application>Microsoft Macintosh PowerPoint</Application>
  <PresentationFormat>On-screen Show (4:3)</PresentationFormat>
  <Paragraphs>87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Arial Unicode MS</vt:lpstr>
      <vt:lpstr>Arial</vt:lpstr>
      <vt:lpstr>Arimo</vt:lpstr>
      <vt:lpstr>Calibri</vt:lpstr>
      <vt:lpstr>Calibri Light</vt:lpstr>
      <vt:lpstr>Georgia</vt:lpstr>
      <vt:lpstr>Helvetica</vt:lpstr>
      <vt:lpstr>Lucida Handwriting</vt:lpstr>
      <vt:lpstr>Trebuchet MS</vt:lpstr>
      <vt:lpstr>All About Resoures v3Davison</vt:lpstr>
      <vt:lpstr>Office Theme</vt:lpstr>
      <vt:lpstr>Credit for Prior Learning – Where Do We Go After Military Credit? </vt:lpstr>
      <vt:lpstr>CPL Convergence in California</vt:lpstr>
      <vt:lpstr>CPL Workgroups, Reports, &amp; Advisories</vt:lpstr>
      <vt:lpstr>Leadership from ASCCC</vt:lpstr>
      <vt:lpstr>ASCCC: 7.01 S16 Costs Associated with Prior Military Experience Credit </vt:lpstr>
      <vt:lpstr>ASCCC: 7.02 S16 Awarding Credit for Prior Learning Experience </vt:lpstr>
      <vt:lpstr>PowerPoint Presentation</vt:lpstr>
      <vt:lpstr>CCCCO Survey – March 2016</vt:lpstr>
      <vt:lpstr>CCCCO College Survey</vt:lpstr>
      <vt:lpstr>Course Identifiers and C-ID Descriptors</vt:lpstr>
      <vt:lpstr>Courses Frequently Reported Among C-ID, SOC, and TOP Codes </vt:lpstr>
      <vt:lpstr>Other Areas of Interest 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FHDA FHDA</dc:creator>
  <cp:lastModifiedBy>Dolores Davison</cp:lastModifiedBy>
  <cp:revision>167</cp:revision>
  <cp:lastPrinted>2018-07-09T20:19:03Z</cp:lastPrinted>
  <dcterms:created xsi:type="dcterms:W3CDTF">2015-11-12T17:45:13Z</dcterms:created>
  <dcterms:modified xsi:type="dcterms:W3CDTF">2018-11-05T19:30:14Z</dcterms:modified>
</cp:coreProperties>
</file>