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 id="2147483677" r:id="rId2"/>
  </p:sldMasterIdLst>
  <p:notesMasterIdLst>
    <p:notesMasterId r:id="rId21"/>
  </p:notesMasterIdLst>
  <p:sldIdLst>
    <p:sldId id="405" r:id="rId3"/>
    <p:sldId id="406" r:id="rId4"/>
    <p:sldId id="407" r:id="rId5"/>
    <p:sldId id="408" r:id="rId6"/>
    <p:sldId id="409" r:id="rId7"/>
    <p:sldId id="434" r:id="rId8"/>
    <p:sldId id="420" r:id="rId9"/>
    <p:sldId id="414" r:id="rId10"/>
    <p:sldId id="415" r:id="rId11"/>
    <p:sldId id="419" r:id="rId12"/>
    <p:sldId id="435" r:id="rId13"/>
    <p:sldId id="436" r:id="rId14"/>
    <p:sldId id="437" r:id="rId15"/>
    <p:sldId id="438" r:id="rId16"/>
    <p:sldId id="439" r:id="rId17"/>
    <p:sldId id="440" r:id="rId18"/>
    <p:sldId id="441" r:id="rId19"/>
    <p:sldId id="433" r:id="rId2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HDA FHDA"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0410"/>
    <a:srgbClr val="276996"/>
    <a:srgbClr val="6C6C6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82" autoAdjust="0"/>
    <p:restoredTop sz="79438" autoAdjust="0"/>
  </p:normalViewPr>
  <p:slideViewPr>
    <p:cSldViewPr snapToGrid="0" snapToObjects="1">
      <p:cViewPr varScale="1">
        <p:scale>
          <a:sx n="51" d="100"/>
          <a:sy n="51" d="100"/>
        </p:scale>
        <p:origin x="1572"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3900E7A-7A23-8242-B7F3-489F3EE371CB}" type="datetimeFigureOut">
              <a:rPr lang="en-US" smtClean="0"/>
              <a:t>4/12/2019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CD9B432-1D0D-C64A-8055-10DDB5129B2F}" type="slidenum">
              <a:rPr lang="en-US" smtClean="0"/>
              <a:t>‹#›</a:t>
            </a:fld>
            <a:endParaRPr lang="en-US" dirty="0"/>
          </a:p>
        </p:txBody>
      </p:sp>
    </p:spTree>
    <p:extLst>
      <p:ext uri="{BB962C8B-B14F-4D97-AF65-F5344CB8AC3E}">
        <p14:creationId xmlns:p14="http://schemas.microsoft.com/office/powerpoint/2010/main" val="17899969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Shape 4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8" name="Shape 48"/>
          <p:cNvSpPr txBox="1">
            <a:spLocks noGrp="1"/>
          </p:cNvSpPr>
          <p:nvPr>
            <p:ph type="body" idx="1"/>
          </p:nvPr>
        </p:nvSpPr>
        <p:spPr>
          <a:xfrm>
            <a:off x="701677" y="4416425"/>
            <a:ext cx="5607049" cy="4183063"/>
          </a:xfrm>
          <a:prstGeom prst="rect">
            <a:avLst/>
          </a:prstGeom>
          <a:noFill/>
          <a:ln>
            <a:noFill/>
          </a:ln>
        </p:spPr>
        <p:txBody>
          <a:bodyPr lIns="91420" tIns="45697" rIns="91420" bIns="45697" anchor="t" anchorCtr="0">
            <a:noAutofit/>
          </a:bodyPr>
          <a:lstStyle/>
          <a:p>
            <a:pPr>
              <a:buSzPct val="25000"/>
            </a:pPr>
            <a:endParaRPr>
              <a:solidFill>
                <a:schemeClr val="dk1"/>
              </a:solidFill>
              <a:latin typeface="Calibri"/>
              <a:ea typeface="Calibri"/>
              <a:cs typeface="Calibri"/>
              <a:sym typeface="Calibri"/>
            </a:endParaRPr>
          </a:p>
        </p:txBody>
      </p:sp>
      <p:sp>
        <p:nvSpPr>
          <p:cNvPr id="49" name="Shape 49"/>
          <p:cNvSpPr txBox="1">
            <a:spLocks noGrp="1"/>
          </p:cNvSpPr>
          <p:nvPr>
            <p:ph type="sldNum" idx="12"/>
          </p:nvPr>
        </p:nvSpPr>
        <p:spPr>
          <a:xfrm>
            <a:off x="3970338" y="8829675"/>
            <a:ext cx="3038475" cy="465138"/>
          </a:xfrm>
          <a:prstGeom prst="rect">
            <a:avLst/>
          </a:prstGeom>
          <a:noFill/>
          <a:ln>
            <a:noFill/>
          </a:ln>
        </p:spPr>
        <p:txBody>
          <a:bodyPr lIns="91420" tIns="45697" rIns="91420" bIns="45697" anchor="b" anchorCtr="0">
            <a:noAutofit/>
          </a:bodyPr>
          <a:lstStyle/>
          <a:p>
            <a:pPr>
              <a:buSzPct val="25000"/>
            </a:pPr>
            <a:fld id="{00000000-1234-1234-1234-123412341234}" type="slidenum">
              <a:rPr lang="en-US">
                <a:solidFill>
                  <a:schemeClr val="dk1"/>
                </a:solidFill>
                <a:latin typeface="Calibri"/>
                <a:ea typeface="Calibri"/>
                <a:cs typeface="Calibri"/>
                <a:sym typeface="Calibri"/>
              </a:rPr>
              <a:pPr>
                <a:buSzPct val="25000"/>
              </a:pPr>
              <a:t>1</a:t>
            </a:fld>
            <a:endParaRPr lang="en-US"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977134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701042" y="4415789"/>
            <a:ext cx="5608319" cy="4183380"/>
          </a:xfrm>
          <a:prstGeom prst="rect">
            <a:avLst/>
          </a:prstGeom>
        </p:spPr>
        <p:txBody>
          <a:bodyPr lIns="93270" tIns="93270" rIns="93270" bIns="93270" anchor="t" anchorCtr="0">
            <a:noAutofit/>
          </a:bodyPr>
          <a:lstStyle/>
          <a:p>
            <a:endParaRPr/>
          </a:p>
        </p:txBody>
      </p:sp>
      <p:sp>
        <p:nvSpPr>
          <p:cNvPr id="197" name="Shape 19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9608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txBox="1">
            <a:spLocks noGrp="1"/>
          </p:cNvSpPr>
          <p:nvPr>
            <p:ph type="body" idx="1"/>
          </p:nvPr>
        </p:nvSpPr>
        <p:spPr>
          <a:xfrm>
            <a:off x="701677" y="4416425"/>
            <a:ext cx="5607049" cy="4183063"/>
          </a:xfrm>
          <a:prstGeom prst="rect">
            <a:avLst/>
          </a:prstGeom>
        </p:spPr>
        <p:txBody>
          <a:bodyPr lIns="91420" tIns="91420" rIns="91420" bIns="91420" anchor="t" anchorCtr="0">
            <a:noAutofit/>
          </a:bodyPr>
          <a:lstStyle/>
          <a:p>
            <a:endParaRPr/>
          </a:p>
        </p:txBody>
      </p:sp>
      <p:sp>
        <p:nvSpPr>
          <p:cNvPr id="313" name="Shape 31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1046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701677" y="4416425"/>
            <a:ext cx="5607049" cy="4183063"/>
          </a:xfrm>
          <a:prstGeom prst="rect">
            <a:avLst/>
          </a:prstGeom>
        </p:spPr>
        <p:txBody>
          <a:bodyPr lIns="91420" tIns="91420" rIns="91420" bIns="91420" anchor="t" anchorCtr="0">
            <a:noAutofit/>
          </a:bodyPr>
          <a:lstStyle/>
          <a:p>
            <a:endParaRPr/>
          </a:p>
        </p:txBody>
      </p:sp>
      <p:sp>
        <p:nvSpPr>
          <p:cNvPr id="136" name="Shape 13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9680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txBox="1">
            <a:spLocks noGrp="1"/>
          </p:cNvSpPr>
          <p:nvPr>
            <p:ph type="body" idx="1"/>
          </p:nvPr>
        </p:nvSpPr>
        <p:spPr>
          <a:xfrm>
            <a:off x="701042" y="4415789"/>
            <a:ext cx="5608319" cy="4183380"/>
          </a:xfrm>
          <a:prstGeom prst="rect">
            <a:avLst/>
          </a:prstGeom>
        </p:spPr>
        <p:txBody>
          <a:bodyPr lIns="93270" tIns="93270" rIns="93270" bIns="93270" anchor="t" anchorCtr="0">
            <a:noAutofit/>
          </a:bodyPr>
          <a:lstStyle/>
          <a:p>
            <a:endParaRPr/>
          </a:p>
        </p:txBody>
      </p:sp>
      <p:sp>
        <p:nvSpPr>
          <p:cNvPr id="63" name="Shape 6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7248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txBox="1">
            <a:spLocks noGrp="1"/>
          </p:cNvSpPr>
          <p:nvPr>
            <p:ph type="body" idx="1"/>
          </p:nvPr>
        </p:nvSpPr>
        <p:spPr>
          <a:xfrm>
            <a:off x="701677" y="4416425"/>
            <a:ext cx="5607049" cy="4183063"/>
          </a:xfrm>
          <a:prstGeom prst="rect">
            <a:avLst/>
          </a:prstGeom>
        </p:spPr>
        <p:txBody>
          <a:bodyPr lIns="91420" tIns="91420" rIns="91420" bIns="91420" anchor="t" anchorCtr="0">
            <a:noAutofit/>
          </a:bodyPr>
          <a:lstStyle/>
          <a:p>
            <a:endParaRPr/>
          </a:p>
        </p:txBody>
      </p:sp>
      <p:sp>
        <p:nvSpPr>
          <p:cNvPr id="143" name="Shape 14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4380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701675" y="4416426"/>
            <a:ext cx="5607000" cy="4183200"/>
          </a:xfrm>
          <a:prstGeom prst="rect">
            <a:avLst/>
          </a:prstGeom>
        </p:spPr>
        <p:txBody>
          <a:bodyPr lIns="91420" tIns="91420" rIns="91420" bIns="91420" anchor="t" anchorCtr="0">
            <a:noAutofit/>
          </a:bodyPr>
          <a:lstStyle/>
          <a:p>
            <a:endParaRPr/>
          </a:p>
        </p:txBody>
      </p:sp>
      <p:sp>
        <p:nvSpPr>
          <p:cNvPr id="152" name="Shape 152"/>
          <p:cNvSpPr txBox="1">
            <a:spLocks noGrp="1"/>
          </p:cNvSpPr>
          <p:nvPr>
            <p:ph type="sldNum" idx="12"/>
          </p:nvPr>
        </p:nvSpPr>
        <p:spPr>
          <a:xfrm>
            <a:off x="3970338" y="8829675"/>
            <a:ext cx="3038399" cy="465000"/>
          </a:xfrm>
          <a:prstGeom prst="rect">
            <a:avLst/>
          </a:prstGeom>
        </p:spPr>
        <p:txBody>
          <a:bodyPr lIns="91420" tIns="45697" rIns="91420" bIns="45697" anchor="b" anchorCtr="0">
            <a:noAutofit/>
          </a:bodyPr>
          <a:lstStyle/>
          <a:p>
            <a:pPr>
              <a:buClr>
                <a:srgbClr val="000000"/>
              </a:buClr>
              <a:buSzPct val="25000"/>
            </a:pPr>
            <a:fld id="{00000000-1234-1234-1234-123412341234}" type="slidenum">
              <a:rPr lang="en-US"/>
              <a:pPr>
                <a:buClr>
                  <a:srgbClr val="000000"/>
                </a:buClr>
                <a:buSzPct val="25000"/>
              </a:pPr>
              <a:t>5</a:t>
            </a:fld>
            <a:endParaRPr lang="en-US" dirty="0"/>
          </a:p>
        </p:txBody>
      </p:sp>
    </p:spTree>
    <p:extLst>
      <p:ext uri="{BB962C8B-B14F-4D97-AF65-F5344CB8AC3E}">
        <p14:creationId xmlns:p14="http://schemas.microsoft.com/office/powerpoint/2010/main" val="3735091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701675" y="4416426"/>
            <a:ext cx="5607000" cy="4183200"/>
          </a:xfrm>
          <a:prstGeom prst="rect">
            <a:avLst/>
          </a:prstGeom>
        </p:spPr>
        <p:txBody>
          <a:bodyPr lIns="91420" tIns="91420" rIns="91420" bIns="91420" anchor="t" anchorCtr="0">
            <a:noAutofit/>
          </a:bodyPr>
          <a:lstStyle/>
          <a:p>
            <a:endParaRPr/>
          </a:p>
        </p:txBody>
      </p:sp>
      <p:sp>
        <p:nvSpPr>
          <p:cNvPr id="152" name="Shape 152"/>
          <p:cNvSpPr txBox="1">
            <a:spLocks noGrp="1"/>
          </p:cNvSpPr>
          <p:nvPr>
            <p:ph type="sldNum" idx="12"/>
          </p:nvPr>
        </p:nvSpPr>
        <p:spPr>
          <a:xfrm>
            <a:off x="3970338" y="8829675"/>
            <a:ext cx="3038399" cy="465000"/>
          </a:xfrm>
          <a:prstGeom prst="rect">
            <a:avLst/>
          </a:prstGeom>
        </p:spPr>
        <p:txBody>
          <a:bodyPr lIns="91420" tIns="45697" rIns="91420" bIns="45697" anchor="b" anchorCtr="0">
            <a:noAutofit/>
          </a:bodyPr>
          <a:lstStyle/>
          <a:p>
            <a:pPr>
              <a:buClr>
                <a:srgbClr val="000000"/>
              </a:buClr>
              <a:buSzPct val="25000"/>
            </a:pPr>
            <a:fld id="{00000000-1234-1234-1234-123412341234}" type="slidenum">
              <a:rPr lang="en-US"/>
              <a:pPr>
                <a:buClr>
                  <a:srgbClr val="000000"/>
                </a:buClr>
                <a:buSzPct val="25000"/>
              </a:pPr>
              <a:t>6</a:t>
            </a:fld>
            <a:endParaRPr lang="en-US" dirty="0"/>
          </a:p>
        </p:txBody>
      </p:sp>
    </p:spTree>
    <p:extLst>
      <p:ext uri="{BB962C8B-B14F-4D97-AF65-F5344CB8AC3E}">
        <p14:creationId xmlns:p14="http://schemas.microsoft.com/office/powerpoint/2010/main" val="1230021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1" name="Shape 71"/>
          <p:cNvSpPr txBox="1">
            <a:spLocks noGrp="1"/>
          </p:cNvSpPr>
          <p:nvPr>
            <p:ph type="body" idx="1"/>
          </p:nvPr>
        </p:nvSpPr>
        <p:spPr>
          <a:xfrm>
            <a:off x="701042" y="4415789"/>
            <a:ext cx="5608319" cy="4183380"/>
          </a:xfrm>
          <a:prstGeom prst="rect">
            <a:avLst/>
          </a:prstGeom>
          <a:noFill/>
          <a:ln>
            <a:noFill/>
          </a:ln>
        </p:spPr>
        <p:txBody>
          <a:bodyPr lIns="93270" tIns="46622" rIns="93270" bIns="46622" anchor="t" anchorCtr="0">
            <a:noAutofit/>
          </a:bodyPr>
          <a:lstStyle/>
          <a:p>
            <a:pPr>
              <a:buSzPct val="25000"/>
            </a:pPr>
            <a:endParaRPr>
              <a:solidFill>
                <a:schemeClr val="dk1"/>
              </a:solidFill>
              <a:latin typeface="Calibri"/>
              <a:ea typeface="Calibri"/>
              <a:cs typeface="Calibri"/>
              <a:sym typeface="Calibri"/>
            </a:endParaRPr>
          </a:p>
        </p:txBody>
      </p:sp>
      <p:sp>
        <p:nvSpPr>
          <p:cNvPr id="72" name="Shape 72"/>
          <p:cNvSpPr txBox="1">
            <a:spLocks noGrp="1"/>
          </p:cNvSpPr>
          <p:nvPr>
            <p:ph type="sldNum" idx="12"/>
          </p:nvPr>
        </p:nvSpPr>
        <p:spPr>
          <a:xfrm>
            <a:off x="3970938" y="8829966"/>
            <a:ext cx="3037839" cy="464820"/>
          </a:xfrm>
          <a:prstGeom prst="rect">
            <a:avLst/>
          </a:prstGeom>
          <a:noFill/>
          <a:ln>
            <a:noFill/>
          </a:ln>
        </p:spPr>
        <p:txBody>
          <a:bodyPr lIns="93270" tIns="46622" rIns="93270" bIns="46622" anchor="b" anchorCtr="0">
            <a:noAutofit/>
          </a:bodyPr>
          <a:lstStyle/>
          <a:p>
            <a:pPr>
              <a:buSzPct val="25000"/>
            </a:pPr>
            <a:fld id="{00000000-1234-1234-1234-123412341234}" type="slidenum">
              <a:rPr lang="en-US">
                <a:solidFill>
                  <a:srgbClr val="000000"/>
                </a:solidFill>
                <a:latin typeface="Calibri"/>
                <a:ea typeface="Calibri"/>
                <a:cs typeface="Calibri"/>
                <a:sym typeface="Calibri"/>
              </a:rPr>
              <a:pPr>
                <a:buSzPct val="25000"/>
              </a:pPr>
              <a:t>7</a:t>
            </a:fld>
            <a:endParaRPr lang="en-US"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436276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txBox="1">
            <a:spLocks noGrp="1"/>
          </p:cNvSpPr>
          <p:nvPr>
            <p:ph type="body" idx="1"/>
          </p:nvPr>
        </p:nvSpPr>
        <p:spPr>
          <a:xfrm>
            <a:off x="701042" y="4415789"/>
            <a:ext cx="5608319" cy="4183380"/>
          </a:xfrm>
          <a:prstGeom prst="rect">
            <a:avLst/>
          </a:prstGeom>
        </p:spPr>
        <p:txBody>
          <a:bodyPr lIns="93270" tIns="93270" rIns="93270" bIns="93270" anchor="t" anchorCtr="0">
            <a:noAutofit/>
          </a:bodyPr>
          <a:lstStyle/>
          <a:p>
            <a:endParaRPr/>
          </a:p>
        </p:txBody>
      </p:sp>
      <p:sp>
        <p:nvSpPr>
          <p:cNvPr id="159" name="Shape 15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559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txBox="1">
            <a:spLocks noGrp="1"/>
          </p:cNvSpPr>
          <p:nvPr>
            <p:ph type="body" idx="1"/>
          </p:nvPr>
        </p:nvSpPr>
        <p:spPr>
          <a:xfrm>
            <a:off x="701042" y="4415789"/>
            <a:ext cx="5608319" cy="4183380"/>
          </a:xfrm>
          <a:prstGeom prst="rect">
            <a:avLst/>
          </a:prstGeom>
        </p:spPr>
        <p:txBody>
          <a:bodyPr lIns="93270" tIns="93270" rIns="93270" bIns="93270" anchor="t" anchorCtr="0">
            <a:noAutofit/>
          </a:bodyPr>
          <a:lstStyle/>
          <a:p>
            <a:endParaRPr/>
          </a:p>
        </p:txBody>
      </p:sp>
      <p:sp>
        <p:nvSpPr>
          <p:cNvPr id="166" name="Shape 16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7017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2" name="Date Placeholder 21"/>
          <p:cNvSpPr>
            <a:spLocks noGrp="1"/>
          </p:cNvSpPr>
          <p:nvPr>
            <p:ph type="dt" sz="half" idx="14"/>
          </p:nvPr>
        </p:nvSpPr>
        <p:spPr/>
        <p:txBody>
          <a:bodyPr/>
          <a:lstStyle/>
          <a:p>
            <a:fld id="{30DB7A9F-7502-C94C-A1F1-7C54E10EE10B}" type="datetimeFigureOut">
              <a:rPr lang="en-US" smtClean="0"/>
              <a:t>4/12/2019</a:t>
            </a:fld>
            <a:endParaRPr lang="en-US" dirty="0"/>
          </a:p>
        </p:txBody>
      </p:sp>
      <p:sp>
        <p:nvSpPr>
          <p:cNvPr id="23" name="Footer Placeholder 22"/>
          <p:cNvSpPr>
            <a:spLocks noGrp="1"/>
          </p:cNvSpPr>
          <p:nvPr>
            <p:ph type="ftr" sz="quarter" idx="15"/>
          </p:nvPr>
        </p:nvSpPr>
        <p:spPr/>
        <p:txBody>
          <a:bodyPr/>
          <a:lstStyle/>
          <a:p>
            <a:endParaRPr lang="en-US" dirty="0"/>
          </a:p>
        </p:txBody>
      </p:sp>
      <p:sp>
        <p:nvSpPr>
          <p:cNvPr id="24" name="Slide Number Placeholder 23"/>
          <p:cNvSpPr>
            <a:spLocks noGrp="1"/>
          </p:cNvSpPr>
          <p:nvPr>
            <p:ph type="sldNum" sz="quarter" idx="16"/>
          </p:nvPr>
        </p:nvSpPr>
        <p:spPr/>
        <p:txBody>
          <a:bodyPr/>
          <a:lstStyle/>
          <a:p>
            <a:fld id="{D1F804C7-3C5E-104F-AE6E-20B8167A851D}" type="slidenum">
              <a:rPr lang="en-US" smtClean="0"/>
              <a:t>‹#›</a:t>
            </a:fld>
            <a:endParaRPr lang="en-US" dirty="0"/>
          </a:p>
        </p:txBody>
      </p:sp>
    </p:spTree>
    <p:extLst>
      <p:ext uri="{BB962C8B-B14F-4D97-AF65-F5344CB8AC3E}">
        <p14:creationId xmlns:p14="http://schemas.microsoft.com/office/powerpoint/2010/main" val="797538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2" name="Date Placeholder 21"/>
          <p:cNvSpPr>
            <a:spLocks noGrp="1"/>
          </p:cNvSpPr>
          <p:nvPr>
            <p:ph type="dt" sz="half" idx="14"/>
          </p:nvPr>
        </p:nvSpPr>
        <p:spPr/>
        <p:txBody>
          <a:bodyPr/>
          <a:lstStyle/>
          <a:p>
            <a:fld id="{50260544-4A87-49A3-86C3-9DC242E79B4A}" type="datetime1">
              <a:rPr lang="en-US" smtClean="0">
                <a:solidFill>
                  <a:prstClr val="black">
                    <a:tint val="75000"/>
                  </a:prstClr>
                </a:solidFill>
              </a:rPr>
              <a:t>4/12/2019</a:t>
            </a:fld>
            <a:endParaRPr lang="en-US" dirty="0">
              <a:solidFill>
                <a:prstClr val="black">
                  <a:tint val="75000"/>
                </a:prstClr>
              </a:solidFill>
            </a:endParaRPr>
          </a:p>
        </p:txBody>
      </p:sp>
      <p:sp>
        <p:nvSpPr>
          <p:cNvPr id="23" name="Footer Placeholder 22"/>
          <p:cNvSpPr>
            <a:spLocks noGrp="1"/>
          </p:cNvSpPr>
          <p:nvPr>
            <p:ph type="ftr" sz="quarter" idx="15"/>
          </p:nvPr>
        </p:nvSpPr>
        <p:spPr/>
        <p:txBody>
          <a:bodyPr/>
          <a:lstStyle/>
          <a:p>
            <a:r>
              <a:rPr lang="it-IT">
                <a:solidFill>
                  <a:prstClr val="black">
                    <a:tint val="75000"/>
                  </a:prstClr>
                </a:solidFill>
              </a:rPr>
              <a:t>2017 ASCCC Accreditation Institute, Napa, CA</a:t>
            </a:r>
            <a:endParaRPr lang="en-US" dirty="0">
              <a:solidFill>
                <a:prstClr val="black">
                  <a:tint val="75000"/>
                </a:prstClr>
              </a:solidFill>
            </a:endParaRPr>
          </a:p>
        </p:txBody>
      </p:sp>
      <p:sp>
        <p:nvSpPr>
          <p:cNvPr id="24" name="Slide Number Placeholder 23"/>
          <p:cNvSpPr>
            <a:spLocks noGrp="1"/>
          </p:cNvSpPr>
          <p:nvPr>
            <p:ph type="sldNum" sz="quarter" idx="16"/>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78422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1DBDA5-D7DD-4D38-8907-A241E4CE37E1}" type="datetime1">
              <a:rPr lang="en-US" smtClean="0">
                <a:solidFill>
                  <a:prstClr val="black">
                    <a:tint val="75000"/>
                  </a:prstClr>
                </a:solidFill>
              </a:rPr>
              <a:t>4/12/2019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it-IT">
                <a:solidFill>
                  <a:prstClr val="black">
                    <a:tint val="75000"/>
                  </a:prstClr>
                </a:solidFill>
              </a:rPr>
              <a:t>2017 ASCCC Accreditation Institute, Napa, CA</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99513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5"/>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70"/>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BC266D-BFBD-4B37-BFA4-C37E18035003}" type="datetime1">
              <a:rPr lang="en-US" smtClean="0">
                <a:solidFill>
                  <a:prstClr val="black">
                    <a:tint val="75000"/>
                  </a:prstClr>
                </a:solidFill>
              </a:rPr>
              <a:t>4/12/2019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it-IT">
                <a:solidFill>
                  <a:prstClr val="black">
                    <a:tint val="75000"/>
                  </a:prstClr>
                </a:solidFill>
              </a:rPr>
              <a:t>2017 ASCCC Accreditation Institute, Napa, CA</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293374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120BF76-86E5-40D3-A439-7A61F707CE52}" type="datetime1">
              <a:rPr lang="en-US" smtClean="0">
                <a:solidFill>
                  <a:prstClr val="black">
                    <a:tint val="75000"/>
                  </a:prstClr>
                </a:solidFill>
              </a:rPr>
              <a:t>4/12/2019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it-IT">
                <a:solidFill>
                  <a:prstClr val="black">
                    <a:tint val="75000"/>
                  </a:prstClr>
                </a:solidFill>
              </a:rPr>
              <a:t>2017 ASCCC Accreditation Institute, Napa, CA</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719136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895356"/>
            <a:ext cx="7886700" cy="795339"/>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BB7E486-BC6E-4DEB-B45D-2571709A5DC9}" type="datetime1">
              <a:rPr lang="en-US" smtClean="0">
                <a:solidFill>
                  <a:prstClr val="black">
                    <a:tint val="75000"/>
                  </a:prstClr>
                </a:solidFill>
              </a:rPr>
              <a:t>4/12/2019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it-IT">
                <a:solidFill>
                  <a:prstClr val="black">
                    <a:tint val="75000"/>
                  </a:prstClr>
                </a:solidFill>
              </a:rPr>
              <a:t>2017 ASCCC Accreditation Institute, Napa, CA</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179130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DD52A4A-C73D-46B0-89A3-C7D1410DBD11}" type="datetime1">
              <a:rPr lang="en-US" smtClean="0">
                <a:solidFill>
                  <a:prstClr val="black">
                    <a:tint val="75000"/>
                  </a:prstClr>
                </a:solidFill>
              </a:rPr>
              <a:t>4/12/2019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it-IT">
                <a:solidFill>
                  <a:prstClr val="black">
                    <a:tint val="75000"/>
                  </a:prstClr>
                </a:solidFill>
              </a:rPr>
              <a:t>2017 ASCCC Accreditation Institute, Napa, CA</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362025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BCFABE-1CD7-4086-A148-8FEE73AB722B}" type="datetime1">
              <a:rPr lang="en-US" smtClean="0">
                <a:solidFill>
                  <a:prstClr val="black">
                    <a:tint val="75000"/>
                  </a:prstClr>
                </a:solidFill>
              </a:rPr>
              <a:t>4/12/2019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it-IT">
                <a:solidFill>
                  <a:prstClr val="black">
                    <a:tint val="75000"/>
                  </a:prstClr>
                </a:solidFill>
              </a:rPr>
              <a:t>2017 ASCCC Accreditation Institute, Napa, CA</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87764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32"/>
            <a:ext cx="2949178" cy="1193799"/>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6200" y="987432"/>
            <a:ext cx="4629150" cy="5005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181225"/>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B1E3F34-5C45-4DB8-8327-E69EE255C04A}" type="datetime1">
              <a:rPr lang="en-US" smtClean="0">
                <a:solidFill>
                  <a:prstClr val="black">
                    <a:tint val="75000"/>
                  </a:prstClr>
                </a:solidFill>
              </a:rPr>
              <a:t>4/12/2019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it-IT">
                <a:solidFill>
                  <a:prstClr val="black">
                    <a:tint val="75000"/>
                  </a:prstClr>
                </a:solidFill>
              </a:rPr>
              <a:t>2017 ASCCC Accreditation Institute, Napa, CA</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211000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069974"/>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99427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9243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6E0F421-5901-4EBC-9B14-F85694F9D34B}" type="datetime1">
              <a:rPr lang="en-US" smtClean="0">
                <a:solidFill>
                  <a:prstClr val="black">
                    <a:tint val="75000"/>
                  </a:prstClr>
                </a:solidFill>
              </a:rPr>
              <a:t>4/12/2019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it-IT">
                <a:solidFill>
                  <a:prstClr val="black">
                    <a:tint val="75000"/>
                  </a:prstClr>
                </a:solidFill>
              </a:rPr>
              <a:t>2017 ASCCC Accreditation Institute, Napa, CA</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17706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F92F59-A2F1-43EA-8B21-24D28D79083D}" type="datetime1">
              <a:rPr lang="en-US" smtClean="0">
                <a:solidFill>
                  <a:prstClr val="black">
                    <a:tint val="75000"/>
                  </a:prstClr>
                </a:solidFill>
              </a:rPr>
              <a:t>4/12/2019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it-IT">
                <a:solidFill>
                  <a:prstClr val="black">
                    <a:tint val="75000"/>
                  </a:prstClr>
                </a:solidFill>
              </a:rPr>
              <a:t>2017 ASCCC Accreditation Institute, Napa, CA</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36550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DB7A9F-7502-C94C-A1F1-7C54E10EE10B}" type="datetimeFigureOut">
              <a:rPr lang="en-US" smtClean="0"/>
              <a:t>4/12/2019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F804C7-3C5E-104F-AE6E-20B8167A851D}" type="slidenum">
              <a:rPr lang="en-US" smtClean="0"/>
              <a:t>‹#›</a:t>
            </a:fld>
            <a:endParaRPr lang="en-US" dirty="0"/>
          </a:p>
        </p:txBody>
      </p:sp>
    </p:spTree>
    <p:extLst>
      <p:ext uri="{BB962C8B-B14F-4D97-AF65-F5344CB8AC3E}">
        <p14:creationId xmlns:p14="http://schemas.microsoft.com/office/powerpoint/2010/main" val="4199513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923925"/>
            <a:ext cx="1971675" cy="52530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923925"/>
            <a:ext cx="5800725" cy="52530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9F720A-187C-45C7-B0D2-DCC329A88F6C}" type="datetime1">
              <a:rPr lang="en-US" smtClean="0">
                <a:solidFill>
                  <a:prstClr val="black">
                    <a:tint val="75000"/>
                  </a:prstClr>
                </a:solidFill>
              </a:rPr>
              <a:t>4/12/2019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it-IT">
                <a:solidFill>
                  <a:prstClr val="black">
                    <a:tint val="75000"/>
                  </a:prstClr>
                </a:solidFill>
              </a:rPr>
              <a:t>2017 ASCCC Accreditation Institute, Napa, CA</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842912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69F861-2192-4D8F-ADE3-A4DD7E587DBD}" type="datetime1">
              <a:rPr lang="en-US" smtClean="0">
                <a:solidFill>
                  <a:prstClr val="black">
                    <a:tint val="75000"/>
                  </a:prstClr>
                </a:solidFill>
              </a:rPr>
              <a:t>4/12/2019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it-IT">
                <a:solidFill>
                  <a:prstClr val="black">
                    <a:tint val="75000"/>
                  </a:prstClr>
                </a:solidFill>
              </a:rPr>
              <a:t>2017 ASCCC Accreditation Institute, Napa, CA</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15942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0895" y="602571"/>
            <a:ext cx="7450101" cy="769441"/>
          </a:xfrm>
          <a:prstGeom prst="rect">
            <a:avLst/>
          </a:prstGeom>
        </p:spPr>
        <p:txBody>
          <a:bodyPr vert="horz" lIns="91440" tIns="45720" rIns="91440" bIns="45720" rtlCol="0" anchor="t" anchorCtr="0">
            <a:spAutoFit/>
          </a:bodyPr>
          <a:lstStyle/>
          <a:p>
            <a:r>
              <a:rPr lang="en-US"/>
              <a:t>Click to edit Master title style</a:t>
            </a:r>
            <a:endParaRPr lang="en-US" dirty="0"/>
          </a:p>
        </p:txBody>
      </p:sp>
      <p:sp>
        <p:nvSpPr>
          <p:cNvPr id="11" name="Text Placeholder 10"/>
          <p:cNvSpPr>
            <a:spLocks noGrp="1"/>
          </p:cNvSpPr>
          <p:nvPr>
            <p:ph type="body" sz="quarter" idx="12"/>
          </p:nvPr>
        </p:nvSpPr>
        <p:spPr>
          <a:xfrm>
            <a:off x="4215384" y="4572001"/>
            <a:ext cx="3568700" cy="1030287"/>
          </a:xfrm>
        </p:spPr>
        <p:txBody>
          <a:bodyPr>
            <a:normAutofit/>
          </a:bodyPr>
          <a:lstStyle>
            <a:lvl1pPr marL="0" indent="0" algn="r">
              <a:buNone/>
              <a:defRPr sz="2000"/>
            </a:lvl1pPr>
          </a:lstStyle>
          <a:p>
            <a:pPr lvl="0"/>
            <a:r>
              <a:rPr lang="en-US"/>
              <a:t>Edit Master text styles</a:t>
            </a:r>
          </a:p>
        </p:txBody>
      </p:sp>
      <p:sp>
        <p:nvSpPr>
          <p:cNvPr id="9" name="Subtitle 2"/>
          <p:cNvSpPr>
            <a:spLocks noGrp="1"/>
          </p:cNvSpPr>
          <p:nvPr>
            <p:ph type="subTitle" idx="1"/>
          </p:nvPr>
        </p:nvSpPr>
        <p:spPr>
          <a:xfrm>
            <a:off x="728770" y="1583253"/>
            <a:ext cx="4957570" cy="445316"/>
          </a:xfrm>
        </p:spPr>
        <p:txBody>
          <a:bodyPr>
            <a:normAutofit/>
          </a:bodyPr>
          <a:lstStyle>
            <a:lvl1pPr marL="0" indent="0" algn="l">
              <a:buNone/>
              <a:defRPr sz="240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3" name="Slide Number Placeholder 2"/>
          <p:cNvSpPr>
            <a:spLocks noGrp="1"/>
          </p:cNvSpPr>
          <p:nvPr>
            <p:ph type="sldNum" sz="quarter" idx="14"/>
          </p:nvPr>
        </p:nvSpPr>
        <p:spPr>
          <a:xfrm>
            <a:off x="8778240" y="6345936"/>
            <a:ext cx="365760" cy="512064"/>
          </a:xfrm>
          <a:prstGeom prst="rect">
            <a:avLst/>
          </a:prstGeom>
        </p:spPr>
        <p:txBody>
          <a:bodyPr/>
          <a:lstStyle/>
          <a:p>
            <a:fld id="{907DF27B-57C8-407E-9267-7D7D55AAD6A3}" type="slidenum">
              <a:rPr lang="en-US" smtClean="0"/>
              <a:pPr/>
              <a:t>‹#›</a:t>
            </a:fld>
            <a:endParaRPr lang="en-US" dirty="0"/>
          </a:p>
        </p:txBody>
      </p:sp>
      <p:grpSp>
        <p:nvGrpSpPr>
          <p:cNvPr id="2" name="Group 1"/>
          <p:cNvGrpSpPr/>
          <p:nvPr userDrawn="1"/>
        </p:nvGrpSpPr>
        <p:grpSpPr>
          <a:xfrm>
            <a:off x="277353" y="387043"/>
            <a:ext cx="274320" cy="365760"/>
            <a:chOff x="277353" y="290282"/>
            <a:chExt cx="274320" cy="274320"/>
          </a:xfrm>
        </p:grpSpPr>
        <p:sp>
          <p:nvSpPr>
            <p:cNvPr id="7" name="Rectangle 6"/>
            <p:cNvSpPr/>
            <p:nvPr/>
          </p:nvSpPr>
          <p:spPr bwMode="auto">
            <a:xfrm>
              <a:off x="279700" y="291064"/>
              <a:ext cx="271973" cy="12272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rgbClr val="D4A67C"/>
                </a:buClr>
                <a:buSzTx/>
                <a:buFontTx/>
                <a:buChar char="•"/>
                <a:tabLst/>
              </a:pPr>
              <a:endParaRPr kumimoji="0" lang="en-US" sz="2400" b="0" i="0" u="none" strike="noStrike" cap="none" normalizeH="0" baseline="0" dirty="0">
                <a:ln>
                  <a:noFill/>
                </a:ln>
                <a:effectLst/>
                <a:latin typeface="Arial Unicode MS" pitchFamily="34" charset="-128"/>
              </a:endParaRPr>
            </a:p>
          </p:txBody>
        </p:sp>
        <p:sp>
          <p:nvSpPr>
            <p:cNvPr id="8" name="Rectangle 7"/>
            <p:cNvSpPr/>
            <p:nvPr/>
          </p:nvSpPr>
          <p:spPr bwMode="auto">
            <a:xfrm rot="16200000">
              <a:off x="201031" y="366604"/>
              <a:ext cx="274320" cy="12167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rgbClr val="D4A67C"/>
                </a:buClr>
                <a:buSzTx/>
                <a:buFontTx/>
                <a:buChar char="•"/>
                <a:tabLst/>
              </a:pPr>
              <a:endParaRPr kumimoji="0" lang="en-US" sz="2400" b="0" i="0" u="none" strike="noStrike" cap="none" normalizeH="0" baseline="0" dirty="0">
                <a:ln>
                  <a:noFill/>
                </a:ln>
                <a:effectLst/>
                <a:latin typeface="Arial Unicode MS" pitchFamily="34" charset="-128"/>
              </a:endParaRPr>
            </a:p>
          </p:txBody>
        </p:sp>
      </p:grpSp>
    </p:spTree>
    <p:extLst>
      <p:ext uri="{BB962C8B-B14F-4D97-AF65-F5344CB8AC3E}">
        <p14:creationId xmlns:p14="http://schemas.microsoft.com/office/powerpoint/2010/main" val="1686413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0895" y="602571"/>
            <a:ext cx="7450101" cy="769441"/>
          </a:xfrm>
          <a:prstGeom prst="rect">
            <a:avLst/>
          </a:prstGeom>
        </p:spPr>
        <p:txBody>
          <a:bodyPr vert="horz" lIns="91440" tIns="45720" rIns="91440" bIns="45720" rtlCol="0" anchor="t" anchorCtr="0">
            <a:spAutoFit/>
          </a:bodyPr>
          <a:lstStyle/>
          <a:p>
            <a:r>
              <a:rPr lang="en-US"/>
              <a:t>Click to edit Master title style</a:t>
            </a:r>
            <a:endParaRPr lang="en-US" dirty="0"/>
          </a:p>
        </p:txBody>
      </p:sp>
      <p:sp>
        <p:nvSpPr>
          <p:cNvPr id="11" name="Text Placeholder 10"/>
          <p:cNvSpPr>
            <a:spLocks noGrp="1"/>
          </p:cNvSpPr>
          <p:nvPr>
            <p:ph type="body" sz="quarter" idx="12"/>
          </p:nvPr>
        </p:nvSpPr>
        <p:spPr>
          <a:xfrm>
            <a:off x="4215384" y="4572001"/>
            <a:ext cx="3568700" cy="1030287"/>
          </a:xfrm>
        </p:spPr>
        <p:txBody>
          <a:bodyPr>
            <a:normAutofit/>
          </a:bodyPr>
          <a:lstStyle>
            <a:lvl1pPr marL="0" indent="0" algn="r">
              <a:buNone/>
              <a:defRPr sz="2000"/>
            </a:lvl1pPr>
          </a:lstStyle>
          <a:p>
            <a:pPr lvl="0"/>
            <a:r>
              <a:rPr lang="en-US"/>
              <a:t>Edit Master text styles</a:t>
            </a:r>
          </a:p>
        </p:txBody>
      </p:sp>
      <p:sp>
        <p:nvSpPr>
          <p:cNvPr id="9" name="Subtitle 2"/>
          <p:cNvSpPr>
            <a:spLocks noGrp="1"/>
          </p:cNvSpPr>
          <p:nvPr>
            <p:ph type="subTitle" idx="1"/>
          </p:nvPr>
        </p:nvSpPr>
        <p:spPr>
          <a:xfrm>
            <a:off x="728770" y="1583253"/>
            <a:ext cx="4957570" cy="445316"/>
          </a:xfrm>
        </p:spPr>
        <p:txBody>
          <a:bodyPr>
            <a:normAutofit/>
          </a:bodyPr>
          <a:lstStyle>
            <a:lvl1pPr marL="0" indent="0" algn="l">
              <a:buNone/>
              <a:defRPr sz="240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3" name="Slide Number Placeholder 2"/>
          <p:cNvSpPr>
            <a:spLocks noGrp="1"/>
          </p:cNvSpPr>
          <p:nvPr>
            <p:ph type="sldNum" sz="quarter" idx="14"/>
          </p:nvPr>
        </p:nvSpPr>
        <p:spPr>
          <a:xfrm>
            <a:off x="8778240" y="6345936"/>
            <a:ext cx="365760" cy="512064"/>
          </a:xfrm>
          <a:prstGeom prst="rect">
            <a:avLst/>
          </a:prstGeom>
        </p:spPr>
        <p:txBody>
          <a:bodyPr/>
          <a:lstStyle/>
          <a:p>
            <a:fld id="{907DF27B-57C8-407E-9267-7D7D55AAD6A3}" type="slidenum">
              <a:rPr lang="en-US" smtClean="0"/>
              <a:pPr/>
              <a:t>‹#›</a:t>
            </a:fld>
            <a:endParaRPr lang="en-US" dirty="0"/>
          </a:p>
        </p:txBody>
      </p:sp>
      <p:grpSp>
        <p:nvGrpSpPr>
          <p:cNvPr id="2" name="Group 1"/>
          <p:cNvGrpSpPr/>
          <p:nvPr userDrawn="1"/>
        </p:nvGrpSpPr>
        <p:grpSpPr>
          <a:xfrm>
            <a:off x="277353" y="387043"/>
            <a:ext cx="274320" cy="365760"/>
            <a:chOff x="277353" y="290282"/>
            <a:chExt cx="274320" cy="274320"/>
          </a:xfrm>
        </p:grpSpPr>
        <p:sp>
          <p:nvSpPr>
            <p:cNvPr id="7" name="Rectangle 6"/>
            <p:cNvSpPr/>
            <p:nvPr/>
          </p:nvSpPr>
          <p:spPr bwMode="auto">
            <a:xfrm>
              <a:off x="279700" y="291064"/>
              <a:ext cx="271973" cy="12272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rgbClr val="D4A67C"/>
                </a:buClr>
                <a:buSzTx/>
                <a:buFontTx/>
                <a:buChar char="•"/>
                <a:tabLst/>
              </a:pPr>
              <a:endParaRPr kumimoji="0" lang="en-US" sz="2400" b="0" i="0" u="none" strike="noStrike" cap="none" normalizeH="0" baseline="0" dirty="0">
                <a:ln>
                  <a:noFill/>
                </a:ln>
                <a:effectLst/>
                <a:latin typeface="Arial Unicode MS" pitchFamily="34" charset="-128"/>
              </a:endParaRPr>
            </a:p>
          </p:txBody>
        </p:sp>
        <p:sp>
          <p:nvSpPr>
            <p:cNvPr id="8" name="Rectangle 7"/>
            <p:cNvSpPr/>
            <p:nvPr/>
          </p:nvSpPr>
          <p:spPr bwMode="auto">
            <a:xfrm rot="16200000">
              <a:off x="201031" y="366604"/>
              <a:ext cx="274320" cy="12167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rgbClr val="D4A67C"/>
                </a:buClr>
                <a:buSzTx/>
                <a:buFontTx/>
                <a:buChar char="•"/>
                <a:tabLst/>
              </a:pPr>
              <a:endParaRPr kumimoji="0" lang="en-US" sz="2400" b="0" i="0" u="none" strike="noStrike" cap="none" normalizeH="0" baseline="0" dirty="0">
                <a:ln>
                  <a:noFill/>
                </a:ln>
                <a:effectLst/>
                <a:latin typeface="Arial Unicode MS" pitchFamily="34" charset="-128"/>
              </a:endParaRPr>
            </a:p>
          </p:txBody>
        </p:sp>
      </p:grpSp>
    </p:spTree>
    <p:extLst>
      <p:ext uri="{BB962C8B-B14F-4D97-AF65-F5344CB8AC3E}">
        <p14:creationId xmlns:p14="http://schemas.microsoft.com/office/powerpoint/2010/main" val="1056622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3_Title Slide">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0895" y="602571"/>
            <a:ext cx="7450101" cy="769441"/>
          </a:xfrm>
          <a:prstGeom prst="rect">
            <a:avLst/>
          </a:prstGeom>
        </p:spPr>
        <p:txBody>
          <a:bodyPr vert="horz" lIns="91440" tIns="45720" rIns="91440" bIns="45720" rtlCol="0" anchor="t" anchorCtr="0">
            <a:spAutoFit/>
          </a:bodyPr>
          <a:lstStyle/>
          <a:p>
            <a:r>
              <a:rPr lang="en-US"/>
              <a:t>Click to edit Master title style</a:t>
            </a:r>
            <a:endParaRPr lang="en-US" dirty="0"/>
          </a:p>
        </p:txBody>
      </p:sp>
      <p:sp>
        <p:nvSpPr>
          <p:cNvPr id="11" name="Text Placeholder 10"/>
          <p:cNvSpPr>
            <a:spLocks noGrp="1"/>
          </p:cNvSpPr>
          <p:nvPr>
            <p:ph type="body" sz="quarter" idx="12"/>
          </p:nvPr>
        </p:nvSpPr>
        <p:spPr>
          <a:xfrm>
            <a:off x="4215384" y="4572001"/>
            <a:ext cx="3568700" cy="1030287"/>
          </a:xfrm>
        </p:spPr>
        <p:txBody>
          <a:bodyPr>
            <a:normAutofit/>
          </a:bodyPr>
          <a:lstStyle>
            <a:lvl1pPr marL="0" indent="0" algn="r">
              <a:buNone/>
              <a:defRPr sz="2000"/>
            </a:lvl1pPr>
          </a:lstStyle>
          <a:p>
            <a:pPr lvl="0"/>
            <a:r>
              <a:rPr lang="en-US"/>
              <a:t>Edit Master text styles</a:t>
            </a:r>
          </a:p>
        </p:txBody>
      </p:sp>
      <p:sp>
        <p:nvSpPr>
          <p:cNvPr id="9" name="Subtitle 2"/>
          <p:cNvSpPr>
            <a:spLocks noGrp="1"/>
          </p:cNvSpPr>
          <p:nvPr>
            <p:ph type="subTitle" idx="1"/>
          </p:nvPr>
        </p:nvSpPr>
        <p:spPr>
          <a:xfrm>
            <a:off x="728770" y="1583253"/>
            <a:ext cx="4957570" cy="445316"/>
          </a:xfrm>
        </p:spPr>
        <p:txBody>
          <a:bodyPr>
            <a:normAutofit/>
          </a:bodyPr>
          <a:lstStyle>
            <a:lvl1pPr marL="0" indent="0" algn="l">
              <a:buNone/>
              <a:defRPr sz="240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3" name="Slide Number Placeholder 2"/>
          <p:cNvSpPr>
            <a:spLocks noGrp="1"/>
          </p:cNvSpPr>
          <p:nvPr>
            <p:ph type="sldNum" sz="quarter" idx="14"/>
          </p:nvPr>
        </p:nvSpPr>
        <p:spPr>
          <a:xfrm>
            <a:off x="8778240" y="6345936"/>
            <a:ext cx="365760" cy="512064"/>
          </a:xfrm>
          <a:prstGeom prst="rect">
            <a:avLst/>
          </a:prstGeom>
        </p:spPr>
        <p:txBody>
          <a:bodyPr/>
          <a:lstStyle/>
          <a:p>
            <a:fld id="{907DF27B-57C8-407E-9267-7D7D55AAD6A3}" type="slidenum">
              <a:rPr lang="en-US" smtClean="0"/>
              <a:pPr/>
              <a:t>‹#›</a:t>
            </a:fld>
            <a:endParaRPr lang="en-US" dirty="0"/>
          </a:p>
        </p:txBody>
      </p:sp>
      <p:grpSp>
        <p:nvGrpSpPr>
          <p:cNvPr id="2" name="Group 1"/>
          <p:cNvGrpSpPr/>
          <p:nvPr userDrawn="1"/>
        </p:nvGrpSpPr>
        <p:grpSpPr>
          <a:xfrm>
            <a:off x="277353" y="387043"/>
            <a:ext cx="274320" cy="365760"/>
            <a:chOff x="277353" y="290282"/>
            <a:chExt cx="274320" cy="274320"/>
          </a:xfrm>
        </p:grpSpPr>
        <p:sp>
          <p:nvSpPr>
            <p:cNvPr id="7" name="Rectangle 6"/>
            <p:cNvSpPr/>
            <p:nvPr/>
          </p:nvSpPr>
          <p:spPr bwMode="auto">
            <a:xfrm>
              <a:off x="279700" y="291064"/>
              <a:ext cx="271973" cy="12272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rgbClr val="D4A67C"/>
                </a:buClr>
                <a:buSzTx/>
                <a:buFontTx/>
                <a:buChar char="•"/>
                <a:tabLst/>
              </a:pPr>
              <a:endParaRPr kumimoji="0" lang="en-US" sz="2400" b="0" i="0" u="none" strike="noStrike" cap="none" normalizeH="0" baseline="0" dirty="0">
                <a:ln>
                  <a:noFill/>
                </a:ln>
                <a:effectLst/>
                <a:latin typeface="Arial Unicode MS" pitchFamily="34" charset="-128"/>
              </a:endParaRPr>
            </a:p>
          </p:txBody>
        </p:sp>
        <p:sp>
          <p:nvSpPr>
            <p:cNvPr id="8" name="Rectangle 7"/>
            <p:cNvSpPr/>
            <p:nvPr/>
          </p:nvSpPr>
          <p:spPr bwMode="auto">
            <a:xfrm rot="16200000">
              <a:off x="201031" y="366604"/>
              <a:ext cx="274320" cy="12167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rgbClr val="D4A67C"/>
                </a:buClr>
                <a:buSzTx/>
                <a:buFontTx/>
                <a:buChar char="•"/>
                <a:tabLst/>
              </a:pPr>
              <a:endParaRPr kumimoji="0" lang="en-US" sz="2400" b="0" i="0" u="none" strike="noStrike" cap="none" normalizeH="0" baseline="0" dirty="0">
                <a:ln>
                  <a:noFill/>
                </a:ln>
                <a:effectLst/>
                <a:latin typeface="Arial Unicode MS" pitchFamily="34" charset="-128"/>
              </a:endParaRPr>
            </a:p>
          </p:txBody>
        </p:sp>
      </p:grpSp>
    </p:spTree>
    <p:extLst>
      <p:ext uri="{BB962C8B-B14F-4D97-AF65-F5344CB8AC3E}">
        <p14:creationId xmlns:p14="http://schemas.microsoft.com/office/powerpoint/2010/main" val="1105979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4_Title Slide">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0895" y="602571"/>
            <a:ext cx="7450101" cy="769441"/>
          </a:xfrm>
          <a:prstGeom prst="rect">
            <a:avLst/>
          </a:prstGeom>
        </p:spPr>
        <p:txBody>
          <a:bodyPr vert="horz" lIns="91440" tIns="45720" rIns="91440" bIns="45720" rtlCol="0" anchor="t" anchorCtr="0">
            <a:spAutoFit/>
          </a:bodyPr>
          <a:lstStyle/>
          <a:p>
            <a:r>
              <a:rPr lang="en-US"/>
              <a:t>Click to edit Master title style</a:t>
            </a:r>
            <a:endParaRPr lang="en-US" dirty="0"/>
          </a:p>
        </p:txBody>
      </p:sp>
      <p:sp>
        <p:nvSpPr>
          <p:cNvPr id="11" name="Text Placeholder 10"/>
          <p:cNvSpPr>
            <a:spLocks noGrp="1"/>
          </p:cNvSpPr>
          <p:nvPr>
            <p:ph type="body" sz="quarter" idx="12"/>
          </p:nvPr>
        </p:nvSpPr>
        <p:spPr>
          <a:xfrm>
            <a:off x="4215384" y="4572001"/>
            <a:ext cx="3568700" cy="1030287"/>
          </a:xfrm>
        </p:spPr>
        <p:txBody>
          <a:bodyPr>
            <a:normAutofit/>
          </a:bodyPr>
          <a:lstStyle>
            <a:lvl1pPr marL="0" indent="0" algn="r">
              <a:buNone/>
              <a:defRPr sz="2000"/>
            </a:lvl1pPr>
          </a:lstStyle>
          <a:p>
            <a:pPr lvl="0"/>
            <a:r>
              <a:rPr lang="en-US"/>
              <a:t>Edit Master text styles</a:t>
            </a:r>
          </a:p>
        </p:txBody>
      </p:sp>
      <p:sp>
        <p:nvSpPr>
          <p:cNvPr id="9" name="Subtitle 2"/>
          <p:cNvSpPr>
            <a:spLocks noGrp="1"/>
          </p:cNvSpPr>
          <p:nvPr>
            <p:ph type="subTitle" idx="1"/>
          </p:nvPr>
        </p:nvSpPr>
        <p:spPr>
          <a:xfrm>
            <a:off x="728770" y="1583253"/>
            <a:ext cx="4957570" cy="445316"/>
          </a:xfrm>
        </p:spPr>
        <p:txBody>
          <a:bodyPr>
            <a:normAutofit/>
          </a:bodyPr>
          <a:lstStyle>
            <a:lvl1pPr marL="0" indent="0" algn="l">
              <a:buNone/>
              <a:defRPr sz="240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3" name="Slide Number Placeholder 2"/>
          <p:cNvSpPr>
            <a:spLocks noGrp="1"/>
          </p:cNvSpPr>
          <p:nvPr>
            <p:ph type="sldNum" sz="quarter" idx="14"/>
          </p:nvPr>
        </p:nvSpPr>
        <p:spPr>
          <a:xfrm>
            <a:off x="8778240" y="6345936"/>
            <a:ext cx="365760" cy="512064"/>
          </a:xfrm>
          <a:prstGeom prst="rect">
            <a:avLst/>
          </a:prstGeom>
        </p:spPr>
        <p:txBody>
          <a:bodyPr/>
          <a:lstStyle/>
          <a:p>
            <a:fld id="{907DF27B-57C8-407E-9267-7D7D55AAD6A3}" type="slidenum">
              <a:rPr lang="en-US" smtClean="0"/>
              <a:pPr/>
              <a:t>‹#›</a:t>
            </a:fld>
            <a:endParaRPr lang="en-US" dirty="0"/>
          </a:p>
        </p:txBody>
      </p:sp>
      <p:grpSp>
        <p:nvGrpSpPr>
          <p:cNvPr id="2" name="Group 1"/>
          <p:cNvGrpSpPr/>
          <p:nvPr userDrawn="1"/>
        </p:nvGrpSpPr>
        <p:grpSpPr>
          <a:xfrm>
            <a:off x="277353" y="387043"/>
            <a:ext cx="274320" cy="365760"/>
            <a:chOff x="277353" y="290282"/>
            <a:chExt cx="274320" cy="274320"/>
          </a:xfrm>
        </p:grpSpPr>
        <p:sp>
          <p:nvSpPr>
            <p:cNvPr id="7" name="Rectangle 6"/>
            <p:cNvSpPr/>
            <p:nvPr/>
          </p:nvSpPr>
          <p:spPr bwMode="auto">
            <a:xfrm>
              <a:off x="279700" y="291064"/>
              <a:ext cx="271973" cy="12272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rgbClr val="D4A67C"/>
                </a:buClr>
                <a:buSzTx/>
                <a:buFontTx/>
                <a:buChar char="•"/>
                <a:tabLst/>
              </a:pPr>
              <a:endParaRPr kumimoji="0" lang="en-US" sz="2400" b="0" i="0" u="none" strike="noStrike" cap="none" normalizeH="0" baseline="0" dirty="0">
                <a:ln>
                  <a:noFill/>
                </a:ln>
                <a:effectLst/>
                <a:latin typeface="Arial Unicode MS" pitchFamily="34" charset="-128"/>
              </a:endParaRPr>
            </a:p>
          </p:txBody>
        </p:sp>
        <p:sp>
          <p:nvSpPr>
            <p:cNvPr id="8" name="Rectangle 7"/>
            <p:cNvSpPr/>
            <p:nvPr/>
          </p:nvSpPr>
          <p:spPr bwMode="auto">
            <a:xfrm rot="16200000">
              <a:off x="201031" y="366604"/>
              <a:ext cx="274320" cy="12167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rgbClr val="D4A67C"/>
                </a:buClr>
                <a:buSzTx/>
                <a:buFontTx/>
                <a:buChar char="•"/>
                <a:tabLst/>
              </a:pPr>
              <a:endParaRPr kumimoji="0" lang="en-US" sz="2400" b="0" i="0" u="none" strike="noStrike" cap="none" normalizeH="0" baseline="0" dirty="0">
                <a:ln>
                  <a:noFill/>
                </a:ln>
                <a:effectLst/>
                <a:latin typeface="Arial Unicode MS" pitchFamily="34" charset="-128"/>
              </a:endParaRPr>
            </a:p>
          </p:txBody>
        </p:sp>
      </p:grpSp>
    </p:spTree>
    <p:extLst>
      <p:ext uri="{BB962C8B-B14F-4D97-AF65-F5344CB8AC3E}">
        <p14:creationId xmlns:p14="http://schemas.microsoft.com/office/powerpoint/2010/main" val="1726760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5_Title Slide">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0895" y="602571"/>
            <a:ext cx="7450101" cy="769441"/>
          </a:xfrm>
          <a:prstGeom prst="rect">
            <a:avLst/>
          </a:prstGeom>
        </p:spPr>
        <p:txBody>
          <a:bodyPr vert="horz" lIns="91440" tIns="45720" rIns="91440" bIns="45720" rtlCol="0" anchor="t" anchorCtr="0">
            <a:spAutoFit/>
          </a:bodyPr>
          <a:lstStyle/>
          <a:p>
            <a:r>
              <a:rPr lang="en-US"/>
              <a:t>Click to edit Master title style</a:t>
            </a:r>
            <a:endParaRPr lang="en-US" dirty="0"/>
          </a:p>
        </p:txBody>
      </p:sp>
      <p:sp>
        <p:nvSpPr>
          <p:cNvPr id="11" name="Text Placeholder 10"/>
          <p:cNvSpPr>
            <a:spLocks noGrp="1"/>
          </p:cNvSpPr>
          <p:nvPr>
            <p:ph type="body" sz="quarter" idx="12"/>
          </p:nvPr>
        </p:nvSpPr>
        <p:spPr>
          <a:xfrm>
            <a:off x="4215384" y="4572001"/>
            <a:ext cx="3568700" cy="1030287"/>
          </a:xfrm>
        </p:spPr>
        <p:txBody>
          <a:bodyPr>
            <a:normAutofit/>
          </a:bodyPr>
          <a:lstStyle>
            <a:lvl1pPr marL="0" indent="0" algn="r">
              <a:buNone/>
              <a:defRPr sz="2000"/>
            </a:lvl1pPr>
          </a:lstStyle>
          <a:p>
            <a:pPr lvl="0"/>
            <a:r>
              <a:rPr lang="en-US"/>
              <a:t>Edit Master text styles</a:t>
            </a:r>
          </a:p>
        </p:txBody>
      </p:sp>
      <p:sp>
        <p:nvSpPr>
          <p:cNvPr id="9" name="Subtitle 2"/>
          <p:cNvSpPr>
            <a:spLocks noGrp="1"/>
          </p:cNvSpPr>
          <p:nvPr>
            <p:ph type="subTitle" idx="1"/>
          </p:nvPr>
        </p:nvSpPr>
        <p:spPr>
          <a:xfrm>
            <a:off x="728770" y="1583253"/>
            <a:ext cx="4957570" cy="445316"/>
          </a:xfrm>
        </p:spPr>
        <p:txBody>
          <a:bodyPr>
            <a:normAutofit/>
          </a:bodyPr>
          <a:lstStyle>
            <a:lvl1pPr marL="0" indent="0" algn="l">
              <a:buNone/>
              <a:defRPr sz="240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3" name="Slide Number Placeholder 2"/>
          <p:cNvSpPr>
            <a:spLocks noGrp="1"/>
          </p:cNvSpPr>
          <p:nvPr>
            <p:ph type="sldNum" sz="quarter" idx="14"/>
          </p:nvPr>
        </p:nvSpPr>
        <p:spPr>
          <a:xfrm>
            <a:off x="8778240" y="6345936"/>
            <a:ext cx="365760" cy="512064"/>
          </a:xfrm>
          <a:prstGeom prst="rect">
            <a:avLst/>
          </a:prstGeom>
        </p:spPr>
        <p:txBody>
          <a:bodyPr/>
          <a:lstStyle/>
          <a:p>
            <a:fld id="{907DF27B-57C8-407E-9267-7D7D55AAD6A3}" type="slidenum">
              <a:rPr lang="en-US" smtClean="0"/>
              <a:pPr/>
              <a:t>‹#›</a:t>
            </a:fld>
            <a:endParaRPr lang="en-US" dirty="0"/>
          </a:p>
        </p:txBody>
      </p:sp>
      <p:grpSp>
        <p:nvGrpSpPr>
          <p:cNvPr id="2" name="Group 1"/>
          <p:cNvGrpSpPr/>
          <p:nvPr userDrawn="1"/>
        </p:nvGrpSpPr>
        <p:grpSpPr>
          <a:xfrm>
            <a:off x="277353" y="387043"/>
            <a:ext cx="274320" cy="365760"/>
            <a:chOff x="277353" y="290282"/>
            <a:chExt cx="274320" cy="274320"/>
          </a:xfrm>
        </p:grpSpPr>
        <p:sp>
          <p:nvSpPr>
            <p:cNvPr id="7" name="Rectangle 6"/>
            <p:cNvSpPr/>
            <p:nvPr/>
          </p:nvSpPr>
          <p:spPr bwMode="auto">
            <a:xfrm>
              <a:off x="279700" y="291064"/>
              <a:ext cx="271973" cy="12272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rgbClr val="D4A67C"/>
                </a:buClr>
                <a:buSzTx/>
                <a:buFontTx/>
                <a:buChar char="•"/>
                <a:tabLst/>
              </a:pPr>
              <a:endParaRPr kumimoji="0" lang="en-US" sz="2400" b="0" i="0" u="none" strike="noStrike" cap="none" normalizeH="0" baseline="0" dirty="0">
                <a:ln>
                  <a:noFill/>
                </a:ln>
                <a:effectLst/>
                <a:latin typeface="Arial Unicode MS" pitchFamily="34" charset="-128"/>
              </a:endParaRPr>
            </a:p>
          </p:txBody>
        </p:sp>
        <p:sp>
          <p:nvSpPr>
            <p:cNvPr id="8" name="Rectangle 7"/>
            <p:cNvSpPr/>
            <p:nvPr/>
          </p:nvSpPr>
          <p:spPr bwMode="auto">
            <a:xfrm rot="16200000">
              <a:off x="201031" y="366604"/>
              <a:ext cx="274320" cy="12167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rgbClr val="D4A67C"/>
                </a:buClr>
                <a:buSzTx/>
                <a:buFontTx/>
                <a:buChar char="•"/>
                <a:tabLst/>
              </a:pPr>
              <a:endParaRPr kumimoji="0" lang="en-US" sz="2400" b="0" i="0" u="none" strike="noStrike" cap="none" normalizeH="0" baseline="0" dirty="0">
                <a:ln>
                  <a:noFill/>
                </a:ln>
                <a:effectLst/>
                <a:latin typeface="Arial Unicode MS" pitchFamily="34" charset="-128"/>
              </a:endParaRPr>
            </a:p>
          </p:txBody>
        </p:sp>
      </p:grpSp>
    </p:spTree>
    <p:extLst>
      <p:ext uri="{BB962C8B-B14F-4D97-AF65-F5344CB8AC3E}">
        <p14:creationId xmlns:p14="http://schemas.microsoft.com/office/powerpoint/2010/main" val="571852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6_Title Slide">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0895" y="602571"/>
            <a:ext cx="7450101" cy="769441"/>
          </a:xfrm>
          <a:prstGeom prst="rect">
            <a:avLst/>
          </a:prstGeom>
        </p:spPr>
        <p:txBody>
          <a:bodyPr vert="horz" lIns="91440" tIns="45720" rIns="91440" bIns="45720" rtlCol="0" anchor="t" anchorCtr="0">
            <a:spAutoFit/>
          </a:bodyPr>
          <a:lstStyle/>
          <a:p>
            <a:r>
              <a:rPr lang="en-US"/>
              <a:t>Click to edit Master title style</a:t>
            </a:r>
            <a:endParaRPr lang="en-US" dirty="0"/>
          </a:p>
        </p:txBody>
      </p:sp>
      <p:sp>
        <p:nvSpPr>
          <p:cNvPr id="11" name="Text Placeholder 10"/>
          <p:cNvSpPr>
            <a:spLocks noGrp="1"/>
          </p:cNvSpPr>
          <p:nvPr>
            <p:ph type="body" sz="quarter" idx="12"/>
          </p:nvPr>
        </p:nvSpPr>
        <p:spPr>
          <a:xfrm>
            <a:off x="4215384" y="4572001"/>
            <a:ext cx="3568700" cy="1030287"/>
          </a:xfrm>
        </p:spPr>
        <p:txBody>
          <a:bodyPr>
            <a:normAutofit/>
          </a:bodyPr>
          <a:lstStyle>
            <a:lvl1pPr marL="0" indent="0" algn="r">
              <a:buNone/>
              <a:defRPr sz="2000"/>
            </a:lvl1pPr>
          </a:lstStyle>
          <a:p>
            <a:pPr lvl="0"/>
            <a:r>
              <a:rPr lang="en-US"/>
              <a:t>Edit Master text styles</a:t>
            </a:r>
          </a:p>
        </p:txBody>
      </p:sp>
      <p:sp>
        <p:nvSpPr>
          <p:cNvPr id="9" name="Subtitle 2"/>
          <p:cNvSpPr>
            <a:spLocks noGrp="1"/>
          </p:cNvSpPr>
          <p:nvPr>
            <p:ph type="subTitle" idx="1"/>
          </p:nvPr>
        </p:nvSpPr>
        <p:spPr>
          <a:xfrm>
            <a:off x="728770" y="1583253"/>
            <a:ext cx="4957570" cy="445316"/>
          </a:xfrm>
        </p:spPr>
        <p:txBody>
          <a:bodyPr>
            <a:normAutofit/>
          </a:bodyPr>
          <a:lstStyle>
            <a:lvl1pPr marL="0" indent="0" algn="l">
              <a:buNone/>
              <a:defRPr sz="240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3" name="Slide Number Placeholder 2"/>
          <p:cNvSpPr>
            <a:spLocks noGrp="1"/>
          </p:cNvSpPr>
          <p:nvPr>
            <p:ph type="sldNum" sz="quarter" idx="14"/>
          </p:nvPr>
        </p:nvSpPr>
        <p:spPr>
          <a:xfrm>
            <a:off x="8778240" y="6345936"/>
            <a:ext cx="365760" cy="512064"/>
          </a:xfrm>
          <a:prstGeom prst="rect">
            <a:avLst/>
          </a:prstGeom>
        </p:spPr>
        <p:txBody>
          <a:bodyPr/>
          <a:lstStyle/>
          <a:p>
            <a:fld id="{907DF27B-57C8-407E-9267-7D7D55AAD6A3}" type="slidenum">
              <a:rPr lang="en-US" smtClean="0"/>
              <a:pPr/>
              <a:t>‹#›</a:t>
            </a:fld>
            <a:endParaRPr lang="en-US" dirty="0"/>
          </a:p>
        </p:txBody>
      </p:sp>
      <p:grpSp>
        <p:nvGrpSpPr>
          <p:cNvPr id="2" name="Group 1"/>
          <p:cNvGrpSpPr/>
          <p:nvPr userDrawn="1"/>
        </p:nvGrpSpPr>
        <p:grpSpPr>
          <a:xfrm>
            <a:off x="277353" y="387043"/>
            <a:ext cx="274320" cy="365760"/>
            <a:chOff x="277353" y="290282"/>
            <a:chExt cx="274320" cy="274320"/>
          </a:xfrm>
        </p:grpSpPr>
        <p:sp>
          <p:nvSpPr>
            <p:cNvPr id="7" name="Rectangle 6"/>
            <p:cNvSpPr/>
            <p:nvPr/>
          </p:nvSpPr>
          <p:spPr bwMode="auto">
            <a:xfrm>
              <a:off x="279700" y="291064"/>
              <a:ext cx="271973" cy="12272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rgbClr val="D4A67C"/>
                </a:buClr>
                <a:buSzTx/>
                <a:buFontTx/>
                <a:buChar char="•"/>
                <a:tabLst/>
              </a:pPr>
              <a:endParaRPr kumimoji="0" lang="en-US" sz="2400" b="0" i="0" u="none" strike="noStrike" cap="none" normalizeH="0" baseline="0" dirty="0">
                <a:ln>
                  <a:noFill/>
                </a:ln>
                <a:effectLst/>
                <a:latin typeface="Arial Unicode MS" pitchFamily="34" charset="-128"/>
              </a:endParaRPr>
            </a:p>
          </p:txBody>
        </p:sp>
        <p:sp>
          <p:nvSpPr>
            <p:cNvPr id="8" name="Rectangle 7"/>
            <p:cNvSpPr/>
            <p:nvPr/>
          </p:nvSpPr>
          <p:spPr bwMode="auto">
            <a:xfrm rot="16200000">
              <a:off x="201031" y="366604"/>
              <a:ext cx="274320" cy="12167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rgbClr val="D4A67C"/>
                </a:buClr>
                <a:buSzTx/>
                <a:buFontTx/>
                <a:buChar char="•"/>
                <a:tabLst/>
              </a:pPr>
              <a:endParaRPr kumimoji="0" lang="en-US" sz="2400" b="0" i="0" u="none" strike="noStrike" cap="none" normalizeH="0" baseline="0" dirty="0">
                <a:ln>
                  <a:noFill/>
                </a:ln>
                <a:effectLst/>
                <a:latin typeface="Arial Unicode MS" pitchFamily="34" charset="-128"/>
              </a:endParaRPr>
            </a:p>
          </p:txBody>
        </p:sp>
      </p:grpSp>
    </p:spTree>
    <p:extLst>
      <p:ext uri="{BB962C8B-B14F-4D97-AF65-F5344CB8AC3E}">
        <p14:creationId xmlns:p14="http://schemas.microsoft.com/office/powerpoint/2010/main" val="1134487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30DB7A9F-7502-C94C-A1F1-7C54E10EE10B}" type="datetimeFigureOut">
              <a:rPr lang="en-US" smtClean="0"/>
              <a:t>4/12/2019</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1F804C7-3C5E-104F-AE6E-20B8167A851D}" type="slidenum">
              <a:rPr lang="en-US" smtClean="0"/>
              <a:t>‹#›</a:t>
            </a:fld>
            <a:endParaRPr lang="en-US" dirty="0"/>
          </a:p>
        </p:txBody>
      </p:sp>
    </p:spTree>
    <p:extLst>
      <p:ext uri="{BB962C8B-B14F-4D97-AF65-F5344CB8AC3E}">
        <p14:creationId xmlns:p14="http://schemas.microsoft.com/office/powerpoint/2010/main" val="2127688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904877"/>
            <a:ext cx="7886700" cy="91440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D15BB5-8096-4DDB-A05D-069F5073348E}" type="datetime1">
              <a:rPr lang="en-US" smtClean="0">
                <a:solidFill>
                  <a:prstClr val="black">
                    <a:tint val="75000"/>
                  </a:prstClr>
                </a:solidFill>
              </a:rPr>
              <a:t>4/12/2019</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solidFill>
                  <a:prstClr val="black">
                    <a:tint val="75000"/>
                  </a:prstClr>
                </a:solidFill>
              </a:rPr>
              <a:t>2017 ASCCC Accreditation Institute, Napa, CA</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12"/>
          <a:stretch>
            <a:fillRect/>
          </a:stretch>
        </p:blipFill>
        <p:spPr>
          <a:xfrm>
            <a:off x="158750" y="5668963"/>
            <a:ext cx="4559300" cy="546100"/>
          </a:xfrm>
          <a:prstGeom prst="rect">
            <a:avLst/>
          </a:prstGeom>
        </p:spPr>
      </p:pic>
    </p:spTree>
    <p:extLst>
      <p:ext uri="{BB962C8B-B14F-4D97-AF65-F5344CB8AC3E}">
        <p14:creationId xmlns:p14="http://schemas.microsoft.com/office/powerpoint/2010/main" val="418405928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Lst>
  <p:txStyles>
    <p:titleStyle>
      <a:lvl1pPr algn="l" defTabSz="914400" rtl="0" eaLnBrk="1" latinLnBrk="0" hangingPunct="1">
        <a:lnSpc>
          <a:spcPct val="90000"/>
        </a:lnSpc>
        <a:spcBef>
          <a:spcPct val="0"/>
        </a:spcBef>
        <a:buNone/>
        <a:defRPr sz="3600" b="1" i="1" kern="1200">
          <a:solidFill>
            <a:srgbClr val="261300"/>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i="1" kern="1200">
          <a:solidFill>
            <a:srgbClr val="1A0D00"/>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A0D00"/>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A0D00"/>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904879"/>
            <a:ext cx="7886700" cy="91440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19277"/>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93B54B-F1EF-4DDD-A4C9-DB6441CA8637}" type="datetime1">
              <a:rPr lang="en-US" smtClean="0">
                <a:solidFill>
                  <a:prstClr val="black">
                    <a:tint val="75000"/>
                  </a:prstClr>
                </a:solidFill>
              </a:rPr>
              <a:t>4/12/2019</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solidFill>
                  <a:prstClr val="black">
                    <a:tint val="75000"/>
                  </a:prstClr>
                </a:solidFill>
              </a:rPr>
              <a:t>2017 ASCCC Accreditation Institute, Napa, CA</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9226490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hf hdr="0" dt="0"/>
  <p:txStyles>
    <p:titleStyle>
      <a:lvl1pPr algn="l" defTabSz="914400" rtl="0" eaLnBrk="1" latinLnBrk="0" hangingPunct="1">
        <a:lnSpc>
          <a:spcPct val="90000"/>
        </a:lnSpc>
        <a:spcBef>
          <a:spcPct val="0"/>
        </a:spcBef>
        <a:buNone/>
        <a:defRPr sz="3600" b="1" i="1" kern="1200">
          <a:solidFill>
            <a:srgbClr val="261300"/>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i="1" kern="1200">
          <a:solidFill>
            <a:srgbClr val="1A0D00"/>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A0D00"/>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A0D00"/>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9.pn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hyperlink" Target="mailto:info@asccc.org" TargetMode="External"/><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543360" y="2240231"/>
            <a:ext cx="8229600" cy="1459523"/>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000" i="0" dirty="0">
                <a:solidFill>
                  <a:srgbClr val="C30410"/>
                </a:solidFill>
                <a:latin typeface="Palatino Linotype" panose="02040502050505030304" pitchFamily="18" charset="0"/>
                <a:ea typeface="Calibri"/>
                <a:cs typeface="Calibri"/>
                <a:sym typeface="Calibri"/>
              </a:rPr>
              <a:t>Credit fo</a:t>
            </a:r>
            <a:r>
              <a:rPr lang="en-US" sz="4000" i="0" u="none" strike="noStrike" cap="none" dirty="0">
                <a:solidFill>
                  <a:srgbClr val="C30410"/>
                </a:solidFill>
                <a:latin typeface="Palatino Linotype" panose="02040502050505030304" pitchFamily="18" charset="0"/>
                <a:ea typeface="Calibri"/>
                <a:cs typeface="Calibri"/>
                <a:sym typeface="Calibri"/>
              </a:rPr>
              <a:t>r Prior Learning – Moving the Needle</a:t>
            </a:r>
            <a:r>
              <a:rPr lang="en-US" sz="4000" i="0" u="none" strike="noStrike" cap="none" dirty="0">
                <a:solidFill>
                  <a:srgbClr val="C30410"/>
                </a:solidFill>
                <a:latin typeface="Calibri"/>
                <a:ea typeface="Calibri"/>
                <a:cs typeface="Calibri"/>
                <a:sym typeface="Calibri"/>
              </a:rPr>
              <a:t/>
            </a:r>
            <a:br>
              <a:rPr lang="en-US" sz="4000" i="0" u="none" strike="noStrike" cap="none" dirty="0">
                <a:solidFill>
                  <a:srgbClr val="C30410"/>
                </a:solidFill>
                <a:latin typeface="Calibri"/>
                <a:ea typeface="Calibri"/>
                <a:cs typeface="Calibri"/>
                <a:sym typeface="Calibri"/>
              </a:rPr>
            </a:br>
            <a:endParaRPr lang="en-US" sz="4000" i="0" u="none" strike="noStrike" cap="none" dirty="0">
              <a:solidFill>
                <a:srgbClr val="C30410"/>
              </a:solidFill>
              <a:latin typeface="Calibri"/>
              <a:ea typeface="Calibri"/>
              <a:cs typeface="Calibri"/>
              <a:sym typeface="Calibri"/>
            </a:endParaRPr>
          </a:p>
        </p:txBody>
      </p:sp>
      <p:sp>
        <p:nvSpPr>
          <p:cNvPr id="53" name="Shape 53"/>
          <p:cNvSpPr txBox="1">
            <a:spLocks noGrp="1"/>
          </p:cNvSpPr>
          <p:nvPr>
            <p:ph idx="1"/>
          </p:nvPr>
        </p:nvSpPr>
        <p:spPr>
          <a:xfrm>
            <a:off x="482600" y="2435656"/>
            <a:ext cx="8661400" cy="5288282"/>
          </a:xfrm>
          <a:prstGeom prst="rect">
            <a:avLst/>
          </a:prstGeom>
          <a:noFill/>
          <a:ln>
            <a:noFill/>
          </a:ln>
        </p:spPr>
        <p:txBody>
          <a:bodyPr lIns="91425" tIns="45700" rIns="91425" bIns="45700" anchor="t" anchorCtr="0">
            <a:noAutofit/>
          </a:bodyPr>
          <a:lstStyle/>
          <a:p>
            <a:pPr marL="0" lvl="0" indent="0" algn="ctr">
              <a:lnSpc>
                <a:spcPct val="80000"/>
              </a:lnSpc>
              <a:spcBef>
                <a:spcPts val="555"/>
              </a:spcBef>
              <a:buClr>
                <a:schemeClr val="dk1"/>
              </a:buClr>
              <a:buSzPct val="25000"/>
              <a:buNone/>
            </a:pPr>
            <a:endParaRPr lang="en-US" sz="3200" b="0" i="0" dirty="0">
              <a:latin typeface="Palatino Linotype" panose="02040502050505030304" pitchFamily="18" charset="0"/>
            </a:endParaRPr>
          </a:p>
          <a:p>
            <a:pPr marL="0" lvl="0" indent="0" algn="ctr">
              <a:lnSpc>
                <a:spcPct val="80000"/>
              </a:lnSpc>
              <a:spcBef>
                <a:spcPts val="555"/>
              </a:spcBef>
              <a:buClr>
                <a:schemeClr val="dk1"/>
              </a:buClr>
              <a:buSzPct val="25000"/>
              <a:buNone/>
            </a:pPr>
            <a:endParaRPr lang="en-US" sz="3200" b="0" i="0" dirty="0">
              <a:latin typeface="Palatino Linotype" panose="02040502050505030304" pitchFamily="18" charset="0"/>
            </a:endParaRPr>
          </a:p>
          <a:p>
            <a:pPr marL="0" lvl="0" indent="0" algn="ctr">
              <a:lnSpc>
                <a:spcPct val="80000"/>
              </a:lnSpc>
              <a:spcBef>
                <a:spcPts val="555"/>
              </a:spcBef>
              <a:buClr>
                <a:schemeClr val="dk1"/>
              </a:buClr>
              <a:buSzPct val="25000"/>
              <a:buNone/>
            </a:pPr>
            <a:endParaRPr lang="en-US" sz="3200" b="0" i="0" dirty="0">
              <a:latin typeface="Palatino Linotype" panose="02040502050505030304" pitchFamily="18" charset="0"/>
            </a:endParaRPr>
          </a:p>
          <a:p>
            <a:pPr marL="0" lvl="0" indent="0" algn="ctr">
              <a:lnSpc>
                <a:spcPct val="80000"/>
              </a:lnSpc>
              <a:spcBef>
                <a:spcPts val="555"/>
              </a:spcBef>
              <a:buClr>
                <a:schemeClr val="dk1"/>
              </a:buClr>
              <a:buSzPct val="25000"/>
              <a:buNone/>
            </a:pPr>
            <a:endParaRPr lang="en-US" sz="3200" b="0" i="0" dirty="0">
              <a:latin typeface="Palatino Linotype" panose="02040502050505030304" pitchFamily="18" charset="0"/>
            </a:endParaRPr>
          </a:p>
          <a:p>
            <a:pPr marL="0" lvl="0" indent="0" algn="ctr">
              <a:lnSpc>
                <a:spcPct val="80000"/>
              </a:lnSpc>
              <a:spcBef>
                <a:spcPts val="555"/>
              </a:spcBef>
              <a:buClr>
                <a:schemeClr val="dk1"/>
              </a:buClr>
              <a:buSzPct val="25000"/>
              <a:buNone/>
            </a:pPr>
            <a:r>
              <a:rPr lang="en-US" sz="3200" b="0" i="0" dirty="0">
                <a:latin typeface="Palatino Linotype" panose="02040502050505030304" pitchFamily="18" charset="0"/>
              </a:rPr>
              <a:t>Dolores Davison, Vice President, ASCCC</a:t>
            </a:r>
          </a:p>
          <a:p>
            <a:pPr marL="0" lvl="0" indent="0" algn="ctr">
              <a:lnSpc>
                <a:spcPct val="80000"/>
              </a:lnSpc>
              <a:spcBef>
                <a:spcPts val="555"/>
              </a:spcBef>
              <a:buClr>
                <a:schemeClr val="dk1"/>
              </a:buClr>
              <a:buSzPct val="25000"/>
              <a:buNone/>
            </a:pPr>
            <a:r>
              <a:rPr lang="en-US" sz="3200" b="0" i="0" dirty="0">
                <a:latin typeface="Palatino Linotype" panose="02040502050505030304" pitchFamily="18" charset="0"/>
              </a:rPr>
              <a:t>Michael Wyly, Solano Community College </a:t>
            </a:r>
          </a:p>
          <a:p>
            <a:pPr marL="0" lvl="0" indent="0" algn="ctr">
              <a:lnSpc>
                <a:spcPct val="80000"/>
              </a:lnSpc>
              <a:spcBef>
                <a:spcPts val="555"/>
              </a:spcBef>
              <a:buClr>
                <a:schemeClr val="dk1"/>
              </a:buClr>
              <a:buSzPct val="25000"/>
              <a:buNone/>
            </a:pPr>
            <a:endParaRPr lang="en-US" sz="3200" b="0" i="0" dirty="0">
              <a:latin typeface="Palatino Linotype" panose="02040502050505030304" pitchFamily="18" charset="0"/>
            </a:endParaRPr>
          </a:p>
          <a:p>
            <a:pPr marL="0" lvl="0" indent="0" algn="ctr">
              <a:lnSpc>
                <a:spcPct val="80000"/>
              </a:lnSpc>
              <a:spcBef>
                <a:spcPts val="555"/>
              </a:spcBef>
              <a:buClr>
                <a:schemeClr val="dk1"/>
              </a:buClr>
              <a:buSzPct val="25000"/>
              <a:buNone/>
            </a:pPr>
            <a:r>
              <a:rPr lang="en-US" sz="3200" b="0" i="0" dirty="0">
                <a:latin typeface="Palatino Linotype" panose="02040502050505030304" pitchFamily="18" charset="0"/>
              </a:rPr>
              <a:t>ASCCC Spring 2019 Plenary Session </a:t>
            </a:r>
          </a:p>
        </p:txBody>
      </p:sp>
      <p:sp>
        <p:nvSpPr>
          <p:cNvPr id="52" name="Shape 52"/>
          <p:cNvSpPr txBox="1">
            <a:spLocks noGrp="1"/>
          </p:cNvSpPr>
          <p:nvPr>
            <p:ph type="sldNum" sz="quarter" idx="12"/>
          </p:nvPr>
        </p:nvSpPr>
        <p:spPr>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1</a:t>
            </a:fld>
            <a:endParaRPr lang="en-US" sz="1200" b="0" i="0" u="none" strike="noStrike" cap="none" dirty="0">
              <a:solidFill>
                <a:srgbClr val="888888"/>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399315" y="1241946"/>
            <a:ext cx="8229600" cy="256652"/>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b="1" i="0" u="none" strike="noStrike" cap="none" dirty="0">
                <a:solidFill>
                  <a:schemeClr val="dk1"/>
                </a:solidFill>
                <a:latin typeface="Palatino Linotype" panose="02040502050505030304" pitchFamily="18" charset="0"/>
                <a:ea typeface="Calibri"/>
                <a:cs typeface="Calibri"/>
                <a:sym typeface="Calibri"/>
              </a:rPr>
              <a:t>Courses Frequently Reported Among C-ID, SOC, and TOP Codes </a:t>
            </a:r>
          </a:p>
        </p:txBody>
      </p:sp>
      <p:sp>
        <p:nvSpPr>
          <p:cNvPr id="200" name="Shape 200"/>
          <p:cNvSpPr txBox="1">
            <a:spLocks noGrp="1"/>
          </p:cNvSpPr>
          <p:nvPr>
            <p:ph idx="1"/>
          </p:nvPr>
        </p:nvSpPr>
        <p:spPr>
          <a:xfrm>
            <a:off x="1212056" y="2566616"/>
            <a:ext cx="6719887" cy="3965276"/>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b="0" i="0" u="none" strike="noStrike" cap="none" dirty="0">
                <a:solidFill>
                  <a:schemeClr val="dk1"/>
                </a:solidFill>
                <a:latin typeface="Palatino Linotype" panose="02040502050505030304" pitchFamily="18" charset="0"/>
                <a:ea typeface="Calibri"/>
                <a:cs typeface="Calibri"/>
                <a:sym typeface="Calibri"/>
              </a:rPr>
              <a:t> Administration of Justice </a:t>
            </a:r>
          </a:p>
          <a:p>
            <a:pPr marL="342900" marR="0" lvl="0" indent="-342900" algn="l" rtl="0">
              <a:spcBef>
                <a:spcPts val="3600"/>
              </a:spcBef>
              <a:spcAft>
                <a:spcPts val="0"/>
              </a:spcAft>
              <a:buClr>
                <a:schemeClr val="dk1"/>
              </a:buClr>
              <a:buSzPct val="100000"/>
              <a:buFont typeface="Arial"/>
              <a:buChar char="•"/>
            </a:pPr>
            <a:r>
              <a:rPr lang="en-US" b="0" i="0" u="none" strike="noStrike" cap="none" dirty="0">
                <a:solidFill>
                  <a:schemeClr val="dk1"/>
                </a:solidFill>
                <a:latin typeface="Palatino Linotype" panose="02040502050505030304" pitchFamily="18" charset="0"/>
                <a:ea typeface="Calibri"/>
                <a:cs typeface="Calibri"/>
                <a:sym typeface="Calibri"/>
              </a:rPr>
              <a:t> Business and Management</a:t>
            </a:r>
          </a:p>
          <a:p>
            <a:pPr marL="342900" marR="0" lvl="0" indent="-342900" algn="l" rtl="0">
              <a:spcBef>
                <a:spcPts val="3600"/>
              </a:spcBef>
              <a:spcAft>
                <a:spcPts val="0"/>
              </a:spcAft>
              <a:buClr>
                <a:schemeClr val="dk1"/>
              </a:buClr>
              <a:buSzPct val="100000"/>
              <a:buFont typeface="Arial"/>
              <a:buChar char="•"/>
            </a:pPr>
            <a:r>
              <a:rPr lang="en-US" b="0" i="0" u="none" strike="noStrike" cap="none" dirty="0">
                <a:solidFill>
                  <a:schemeClr val="dk1"/>
                </a:solidFill>
                <a:latin typeface="Palatino Linotype" panose="02040502050505030304" pitchFamily="18" charset="0"/>
                <a:ea typeface="Calibri"/>
                <a:cs typeface="Calibri"/>
                <a:sym typeface="Calibri"/>
              </a:rPr>
              <a:t> Information Technology</a:t>
            </a:r>
          </a:p>
        </p:txBody>
      </p:sp>
      <p:pic>
        <p:nvPicPr>
          <p:cNvPr id="202" name="Shape 202" descr="C:\Users\cwarner\AppData\Local\Microsoft\Windows\Temporary Internet Files\Content.IE5\WWAWSGQW\scales-of-justice-logo[1].jpg"/>
          <p:cNvPicPr preferRelativeResize="0"/>
          <p:nvPr/>
        </p:nvPicPr>
        <p:blipFill rotWithShape="1">
          <a:blip r:embed="rId3">
            <a:alphaModFix/>
          </a:blip>
          <a:srcRect/>
          <a:stretch/>
        </p:blipFill>
        <p:spPr>
          <a:xfrm>
            <a:off x="336337" y="2339276"/>
            <a:ext cx="670916" cy="812799"/>
          </a:xfrm>
          <a:prstGeom prst="rect">
            <a:avLst/>
          </a:prstGeom>
          <a:noFill/>
          <a:ln>
            <a:noFill/>
          </a:ln>
        </p:spPr>
      </p:pic>
      <p:pic>
        <p:nvPicPr>
          <p:cNvPr id="203" name="Shape 203" descr="C:\Users\cwarner\AppData\Local\Microsoft\Windows\Temporary Internet Files\Content.IE5\NBO4J8PA\graphic_showing_a_pen_and_paper_writing_a_report_0515-0909-2722-3528_SMU[1].jpg"/>
          <p:cNvPicPr preferRelativeResize="0"/>
          <p:nvPr/>
        </p:nvPicPr>
        <p:blipFill rotWithShape="1">
          <a:blip r:embed="rId4">
            <a:alphaModFix/>
          </a:blip>
          <a:srcRect/>
          <a:stretch/>
        </p:blipFill>
        <p:spPr>
          <a:xfrm>
            <a:off x="399315" y="3276339"/>
            <a:ext cx="544960" cy="689343"/>
          </a:xfrm>
          <a:prstGeom prst="rect">
            <a:avLst/>
          </a:prstGeom>
          <a:noFill/>
          <a:ln>
            <a:noFill/>
          </a:ln>
        </p:spPr>
      </p:pic>
      <p:pic>
        <p:nvPicPr>
          <p:cNvPr id="204" name="Shape 204" descr="C:\Users\cwarner\AppData\Local\Microsoft\Windows\Temporary Internet Files\Content.IE5\2CA375ZD\15445-illustration-of-a-red-information-button-pv[1].png"/>
          <p:cNvPicPr preferRelativeResize="0"/>
          <p:nvPr/>
        </p:nvPicPr>
        <p:blipFill rotWithShape="1">
          <a:blip r:embed="rId5">
            <a:alphaModFix/>
          </a:blip>
          <a:srcRect/>
          <a:stretch/>
        </p:blipFill>
        <p:spPr>
          <a:xfrm>
            <a:off x="353238" y="3992753"/>
            <a:ext cx="702814" cy="914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246FF-D7B4-6648-94F8-626E1B6CEED7}"/>
              </a:ext>
            </a:extLst>
          </p:cNvPr>
          <p:cNvSpPr>
            <a:spLocks noGrp="1"/>
          </p:cNvSpPr>
          <p:nvPr>
            <p:ph type="title"/>
          </p:nvPr>
        </p:nvSpPr>
        <p:spPr/>
        <p:txBody>
          <a:bodyPr>
            <a:normAutofit fontScale="90000"/>
          </a:bodyPr>
          <a:lstStyle/>
          <a:p>
            <a:r>
              <a:rPr lang="en-US" i="0" dirty="0">
                <a:latin typeface="Palatino Linotype" panose="02040502050505030304" pitchFamily="18" charset="0"/>
              </a:rPr>
              <a:t>Saddleback College’s Project – Veterans Credit Articulation Track (V-CAT)</a:t>
            </a:r>
          </a:p>
        </p:txBody>
      </p:sp>
      <p:sp>
        <p:nvSpPr>
          <p:cNvPr id="3" name="Content Placeholder 2">
            <a:extLst>
              <a:ext uri="{FF2B5EF4-FFF2-40B4-BE49-F238E27FC236}">
                <a16:creationId xmlns:a16="http://schemas.microsoft.com/office/drawing/2014/main" id="{61C6504F-2727-744C-A80C-8CE85B3CBB09}"/>
              </a:ext>
            </a:extLst>
          </p:cNvPr>
          <p:cNvSpPr>
            <a:spLocks noGrp="1"/>
          </p:cNvSpPr>
          <p:nvPr>
            <p:ph idx="1"/>
          </p:nvPr>
        </p:nvSpPr>
        <p:spPr/>
        <p:txBody>
          <a:bodyPr/>
          <a:lstStyle/>
          <a:p>
            <a:pPr marL="0" indent="0">
              <a:buNone/>
            </a:pPr>
            <a:endParaRPr lang="en-US" i="0" u="sng" dirty="0" smtClean="0">
              <a:latin typeface="Palatino Linotype" panose="02040502050505030304" pitchFamily="18" charset="0"/>
              <a:cs typeface="Times New Roman" panose="02020603050405020304" pitchFamily="18" charset="0"/>
            </a:endParaRPr>
          </a:p>
          <a:p>
            <a:pPr marL="0" indent="0">
              <a:buNone/>
            </a:pPr>
            <a:r>
              <a:rPr lang="en-US" i="0" dirty="0" smtClean="0">
                <a:latin typeface="Palatino Linotype" panose="02040502050505030304" pitchFamily="18" charset="0"/>
                <a:cs typeface="Times New Roman" panose="02020603050405020304" pitchFamily="18" charset="0"/>
              </a:rPr>
              <a:t>Types </a:t>
            </a:r>
            <a:r>
              <a:rPr lang="en-US" i="0" dirty="0">
                <a:latin typeface="Palatino Linotype" panose="02040502050505030304" pitchFamily="18" charset="0"/>
                <a:cs typeface="Times New Roman" panose="02020603050405020304" pitchFamily="18" charset="0"/>
              </a:rPr>
              <a:t>of Military Learning identified by their pilot:</a:t>
            </a:r>
          </a:p>
          <a:p>
            <a:pPr marL="514350" indent="-514350">
              <a:lnSpc>
                <a:spcPct val="150000"/>
              </a:lnSpc>
              <a:buFont typeface="+mj-lt"/>
              <a:buAutoNum type="arabicPeriod"/>
            </a:pPr>
            <a:r>
              <a:rPr lang="en-US" i="0" dirty="0" smtClean="0">
                <a:latin typeface="Palatino Linotype" panose="02040502050505030304" pitchFamily="18" charset="0"/>
                <a:cs typeface="Times New Roman" panose="02020603050405020304" pitchFamily="18" charset="0"/>
              </a:rPr>
              <a:t>Regionally </a:t>
            </a:r>
            <a:r>
              <a:rPr lang="en-US" i="0" dirty="0">
                <a:latin typeface="Palatino Linotype" panose="02040502050505030304" pitchFamily="18" charset="0"/>
                <a:cs typeface="Times New Roman" panose="02020603050405020304" pitchFamily="18" charset="0"/>
              </a:rPr>
              <a:t>Accredited Courses</a:t>
            </a:r>
          </a:p>
          <a:p>
            <a:pPr marL="514350" indent="-514350">
              <a:lnSpc>
                <a:spcPct val="150000"/>
              </a:lnSpc>
              <a:buFont typeface="+mj-lt"/>
              <a:buAutoNum type="arabicPeriod"/>
            </a:pPr>
            <a:r>
              <a:rPr lang="en-US" i="0" dirty="0">
                <a:latin typeface="Palatino Linotype" panose="02040502050505030304" pitchFamily="18" charset="0"/>
                <a:cs typeface="Times New Roman" panose="02020603050405020304" pitchFamily="18" charset="0"/>
              </a:rPr>
              <a:t>Non-Collegiate Setting Courses</a:t>
            </a:r>
          </a:p>
          <a:p>
            <a:pPr marL="514350" indent="-514350">
              <a:lnSpc>
                <a:spcPct val="150000"/>
              </a:lnSpc>
              <a:buFont typeface="+mj-lt"/>
              <a:buAutoNum type="arabicPeriod"/>
            </a:pPr>
            <a:r>
              <a:rPr lang="en-US" i="0" dirty="0">
                <a:latin typeface="Palatino Linotype" panose="02040502050505030304" pitchFamily="18" charset="0"/>
                <a:cs typeface="Times New Roman" panose="02020603050405020304" pitchFamily="18" charset="0"/>
              </a:rPr>
              <a:t>Non-Collegiate Setting </a:t>
            </a:r>
          </a:p>
          <a:p>
            <a:pPr lvl="1">
              <a:lnSpc>
                <a:spcPct val="150000"/>
              </a:lnSpc>
            </a:pPr>
            <a:r>
              <a:rPr lang="en-US" i="0" dirty="0">
                <a:latin typeface="Palatino Linotype" panose="02040502050505030304" pitchFamily="18" charset="0"/>
                <a:cs typeface="Times New Roman" panose="02020603050405020304" pitchFamily="18" charset="0"/>
              </a:rPr>
              <a:t>Occupations/Experiences</a:t>
            </a:r>
          </a:p>
          <a:p>
            <a:endParaRPr lang="en-US" dirty="0"/>
          </a:p>
        </p:txBody>
      </p:sp>
      <p:sp>
        <p:nvSpPr>
          <p:cNvPr id="4" name="Footer Placeholder 3">
            <a:extLst>
              <a:ext uri="{FF2B5EF4-FFF2-40B4-BE49-F238E27FC236}">
                <a16:creationId xmlns:a16="http://schemas.microsoft.com/office/drawing/2014/main" id="{A90BC50A-BCBE-E444-B4AC-5FB648413830}"/>
              </a:ext>
            </a:extLst>
          </p:cNvPr>
          <p:cNvSpPr>
            <a:spLocks noGrp="1"/>
          </p:cNvSpPr>
          <p:nvPr>
            <p:ph type="ftr" sz="quarter" idx="11"/>
          </p:nvPr>
        </p:nvSpPr>
        <p:spPr/>
        <p:txBody>
          <a:bodyPr/>
          <a:lstStyle/>
          <a:p>
            <a:r>
              <a:rPr lang="it-IT">
                <a:solidFill>
                  <a:prstClr val="black">
                    <a:tint val="75000"/>
                  </a:prstClr>
                </a:solidFill>
              </a:rPr>
              <a:t>2017 ASCCC Accreditation Institute, Napa, CA</a:t>
            </a:r>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BCEE359F-66B9-CB4E-984F-3CA67B0CD67F}"/>
              </a:ext>
            </a:extLst>
          </p:cNvPr>
          <p:cNvSpPr>
            <a:spLocks noGrp="1"/>
          </p:cNvSpPr>
          <p:nvPr>
            <p:ph type="sldNum" sz="quarter" idx="12"/>
          </p:nvPr>
        </p:nvSpPr>
        <p:spPr/>
        <p:txBody>
          <a:bodyPr/>
          <a:lstStyle/>
          <a:p>
            <a:fld id="{FFF6F13D-F0A3-46C2-B698-AB3A8038C3A8}" type="slidenum">
              <a:rPr lang="en-US" smtClean="0">
                <a:solidFill>
                  <a:prstClr val="black">
                    <a:tint val="75000"/>
                  </a:prstClr>
                </a:solidFill>
              </a:rPr>
              <a:pPr/>
              <a:t>11</a:t>
            </a:fld>
            <a:endParaRPr lang="en-US" dirty="0">
              <a:solidFill>
                <a:prstClr val="black">
                  <a:tint val="75000"/>
                </a:prstClr>
              </a:solidFill>
            </a:endParaRPr>
          </a:p>
        </p:txBody>
      </p:sp>
    </p:spTree>
    <p:extLst>
      <p:ext uri="{BB962C8B-B14F-4D97-AF65-F5344CB8AC3E}">
        <p14:creationId xmlns:p14="http://schemas.microsoft.com/office/powerpoint/2010/main" val="1177364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1410B-E587-8548-9A11-72D20D205711}"/>
              </a:ext>
            </a:extLst>
          </p:cNvPr>
          <p:cNvSpPr>
            <a:spLocks noGrp="1"/>
          </p:cNvSpPr>
          <p:nvPr>
            <p:ph type="title"/>
          </p:nvPr>
        </p:nvSpPr>
        <p:spPr>
          <a:xfrm>
            <a:off x="628650" y="980035"/>
            <a:ext cx="7886700" cy="914401"/>
          </a:xfrm>
        </p:spPr>
        <p:txBody>
          <a:bodyPr/>
          <a:lstStyle/>
          <a:p>
            <a:r>
              <a:rPr lang="en-US" i="0" dirty="0">
                <a:latin typeface="Palatino Linotype" panose="02040502050505030304" pitchFamily="18" charset="0"/>
              </a:rPr>
              <a:t>Goals of the Project</a:t>
            </a:r>
          </a:p>
        </p:txBody>
      </p:sp>
      <p:sp>
        <p:nvSpPr>
          <p:cNvPr id="3" name="Content Placeholder 2">
            <a:extLst>
              <a:ext uri="{FF2B5EF4-FFF2-40B4-BE49-F238E27FC236}">
                <a16:creationId xmlns:a16="http://schemas.microsoft.com/office/drawing/2014/main" id="{A7C252ED-731F-3D4A-929D-C1E54C5CB8FE}"/>
              </a:ext>
            </a:extLst>
          </p:cNvPr>
          <p:cNvSpPr>
            <a:spLocks noGrp="1"/>
          </p:cNvSpPr>
          <p:nvPr>
            <p:ph idx="1"/>
          </p:nvPr>
        </p:nvSpPr>
        <p:spPr>
          <a:xfrm>
            <a:off x="628650" y="1957063"/>
            <a:ext cx="7886700" cy="4351338"/>
          </a:xfrm>
        </p:spPr>
        <p:txBody>
          <a:bodyPr/>
          <a:lstStyle/>
          <a:p>
            <a:pPr marL="457200" indent="-457200">
              <a:buFont typeface="+mj-lt"/>
              <a:buAutoNum type="arabicPeriod"/>
            </a:pPr>
            <a:r>
              <a:rPr lang="en-US" b="0" i="0" dirty="0">
                <a:latin typeface="Palatino Linotype" panose="02040502050505030304" pitchFamily="18" charset="0"/>
                <a:cs typeface="Times New Roman" panose="02020603050405020304" pitchFamily="18" charset="0"/>
              </a:rPr>
              <a:t>Minimize CTE and Transfer Pathways for Veterans to Maximize Use of VA Benefits in the Public CA Systems</a:t>
            </a:r>
          </a:p>
          <a:p>
            <a:pPr marL="457200" indent="-457200">
              <a:buFont typeface="+mj-lt"/>
              <a:buAutoNum type="arabicPeriod"/>
            </a:pPr>
            <a:r>
              <a:rPr lang="en-US" b="0" i="0" dirty="0">
                <a:latin typeface="Palatino Linotype" panose="02040502050505030304" pitchFamily="18" charset="0"/>
                <a:cs typeface="Times New Roman" panose="02020603050405020304" pitchFamily="18" charset="0"/>
              </a:rPr>
              <a:t>Increase Intersegmental Dialog and Collaboration</a:t>
            </a:r>
          </a:p>
          <a:p>
            <a:pPr marL="457200" indent="-457200">
              <a:buFont typeface="+mj-lt"/>
              <a:buAutoNum type="arabicPeriod"/>
            </a:pPr>
            <a:r>
              <a:rPr lang="en-US" b="0" i="0" dirty="0">
                <a:latin typeface="Palatino Linotype" panose="02040502050505030304" pitchFamily="18" charset="0"/>
                <a:cs typeface="Times New Roman" panose="02020603050405020304" pitchFamily="18" charset="0"/>
              </a:rPr>
              <a:t>Enhance Understanding of DoD Training and Experiences by IHLs and Workforce</a:t>
            </a:r>
          </a:p>
          <a:p>
            <a:pPr marL="457200" indent="-457200">
              <a:buFont typeface="+mj-lt"/>
              <a:buAutoNum type="arabicPeriod"/>
            </a:pPr>
            <a:r>
              <a:rPr lang="en-US" b="0" i="0" dirty="0">
                <a:latin typeface="Palatino Linotype" panose="02040502050505030304" pitchFamily="18" charset="0"/>
                <a:cs typeface="Times New Roman" panose="02020603050405020304" pitchFamily="18" charset="0"/>
              </a:rPr>
              <a:t>Enhance Understanding of ACE</a:t>
            </a:r>
          </a:p>
          <a:p>
            <a:pPr marL="457200" indent="-457200">
              <a:buFont typeface="+mj-lt"/>
              <a:buAutoNum type="arabicPeriod"/>
            </a:pPr>
            <a:r>
              <a:rPr lang="en-US" b="0" i="0" dirty="0" smtClean="0">
                <a:latin typeface="Palatino Linotype" panose="02040502050505030304" pitchFamily="18" charset="0"/>
                <a:cs typeface="Times New Roman" panose="02020603050405020304" pitchFamily="18" charset="0"/>
              </a:rPr>
              <a:t>Build </a:t>
            </a:r>
            <a:r>
              <a:rPr lang="en-US" b="0" i="0" dirty="0">
                <a:latin typeface="Palatino Linotype" panose="02040502050505030304" pitchFamily="18" charset="0"/>
                <a:cs typeface="Times New Roman" panose="02020603050405020304" pitchFamily="18" charset="0"/>
              </a:rPr>
              <a:t>Trust Across Sectors</a:t>
            </a:r>
          </a:p>
          <a:p>
            <a:endParaRPr lang="en-US" dirty="0"/>
          </a:p>
        </p:txBody>
      </p:sp>
      <p:sp>
        <p:nvSpPr>
          <p:cNvPr id="4" name="Footer Placeholder 3">
            <a:extLst>
              <a:ext uri="{FF2B5EF4-FFF2-40B4-BE49-F238E27FC236}">
                <a16:creationId xmlns:a16="http://schemas.microsoft.com/office/drawing/2014/main" id="{0BB107B1-EC70-3F44-B60E-4D8B0A966009}"/>
              </a:ext>
            </a:extLst>
          </p:cNvPr>
          <p:cNvSpPr>
            <a:spLocks noGrp="1"/>
          </p:cNvSpPr>
          <p:nvPr>
            <p:ph type="ftr" sz="quarter" idx="11"/>
          </p:nvPr>
        </p:nvSpPr>
        <p:spPr/>
        <p:txBody>
          <a:bodyPr/>
          <a:lstStyle/>
          <a:p>
            <a:r>
              <a:rPr lang="it-IT">
                <a:solidFill>
                  <a:prstClr val="black">
                    <a:tint val="75000"/>
                  </a:prstClr>
                </a:solidFill>
              </a:rPr>
              <a:t>2017 ASCCC Accreditation Institute, Napa, CA</a:t>
            </a:r>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477D5634-D490-4C42-898C-28B88702BB11}"/>
              </a:ext>
            </a:extLst>
          </p:cNvPr>
          <p:cNvSpPr>
            <a:spLocks noGrp="1"/>
          </p:cNvSpPr>
          <p:nvPr>
            <p:ph type="sldNum" sz="quarter" idx="12"/>
          </p:nvPr>
        </p:nvSpPr>
        <p:spPr/>
        <p:txBody>
          <a:bodyPr/>
          <a:lstStyle/>
          <a:p>
            <a:fld id="{FFF6F13D-F0A3-46C2-B698-AB3A8038C3A8}" type="slidenum">
              <a:rPr lang="en-US" smtClean="0">
                <a:solidFill>
                  <a:prstClr val="black">
                    <a:tint val="75000"/>
                  </a:prstClr>
                </a:solidFill>
              </a:rPr>
              <a:pPr/>
              <a:t>12</a:t>
            </a:fld>
            <a:endParaRPr lang="en-US" dirty="0">
              <a:solidFill>
                <a:prstClr val="black">
                  <a:tint val="75000"/>
                </a:prstClr>
              </a:solidFill>
            </a:endParaRPr>
          </a:p>
        </p:txBody>
      </p:sp>
    </p:spTree>
    <p:extLst>
      <p:ext uri="{BB962C8B-B14F-4D97-AF65-F5344CB8AC3E}">
        <p14:creationId xmlns:p14="http://schemas.microsoft.com/office/powerpoint/2010/main" val="1838352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3BC8F-B4F9-B843-BD04-CEF787827642}"/>
              </a:ext>
            </a:extLst>
          </p:cNvPr>
          <p:cNvSpPr>
            <a:spLocks noGrp="1"/>
          </p:cNvSpPr>
          <p:nvPr>
            <p:ph type="title"/>
          </p:nvPr>
        </p:nvSpPr>
        <p:spPr/>
        <p:txBody>
          <a:bodyPr>
            <a:normAutofit/>
          </a:bodyPr>
          <a:lstStyle/>
          <a:p>
            <a:r>
              <a:rPr lang="en-US" i="0" dirty="0">
                <a:latin typeface="Palatino Linotype" panose="02040502050505030304" pitchFamily="18" charset="0"/>
              </a:rPr>
              <a:t>Initial Findings – Crypto Linguistics</a:t>
            </a:r>
          </a:p>
        </p:txBody>
      </p:sp>
      <p:sp>
        <p:nvSpPr>
          <p:cNvPr id="3" name="Content Placeholder 2">
            <a:extLst>
              <a:ext uri="{FF2B5EF4-FFF2-40B4-BE49-F238E27FC236}">
                <a16:creationId xmlns:a16="http://schemas.microsoft.com/office/drawing/2014/main" id="{184F02FC-96DE-6645-A3F9-653AF307B3AD}"/>
              </a:ext>
            </a:extLst>
          </p:cNvPr>
          <p:cNvSpPr>
            <a:spLocks noGrp="1"/>
          </p:cNvSpPr>
          <p:nvPr>
            <p:ph idx="1"/>
          </p:nvPr>
        </p:nvSpPr>
        <p:spPr>
          <a:xfrm>
            <a:off x="628650" y="1982115"/>
            <a:ext cx="7886700" cy="4351338"/>
          </a:xfrm>
        </p:spPr>
        <p:txBody>
          <a:bodyPr>
            <a:normAutofit/>
          </a:bodyPr>
          <a:lstStyle/>
          <a:p>
            <a:r>
              <a:rPr lang="en-US" b="0" i="0" dirty="0">
                <a:latin typeface="Times New Roman" panose="02020603050405020304" pitchFamily="18" charset="0"/>
                <a:cs typeface="Times New Roman" panose="02020603050405020304" pitchFamily="18" charset="0"/>
              </a:rPr>
              <a:t>5,000 Crypto-Linguists in Next 5 Years</a:t>
            </a:r>
          </a:p>
          <a:p>
            <a:r>
              <a:rPr lang="en-US" b="0" i="0" dirty="0">
                <a:latin typeface="Times New Roman" panose="02020603050405020304" pitchFamily="18" charset="0"/>
                <a:cs typeface="Times New Roman" panose="02020603050405020304" pitchFamily="18" charset="0"/>
              </a:rPr>
              <a:t>12 Units and Area C2 Earned </a:t>
            </a:r>
          </a:p>
          <a:p>
            <a:r>
              <a:rPr lang="en-US" b="0" i="0" dirty="0">
                <a:latin typeface="Times New Roman" panose="02020603050405020304" pitchFamily="18" charset="0"/>
                <a:cs typeface="Times New Roman" panose="02020603050405020304" pitchFamily="18" charset="0"/>
              </a:rPr>
              <a:t>5,000 Semesters = $2.7M in GI Bill </a:t>
            </a:r>
            <a:r>
              <a:rPr lang="en-US" b="0" i="0" dirty="0" smtClean="0">
                <a:latin typeface="Times New Roman" panose="02020603050405020304" pitchFamily="18" charset="0"/>
                <a:cs typeface="Times New Roman" panose="02020603050405020304" pitchFamily="18" charset="0"/>
              </a:rPr>
              <a:t>Funds and $</a:t>
            </a:r>
            <a:r>
              <a:rPr lang="en-US" b="0" i="0" dirty="0">
                <a:latin typeface="Times New Roman" panose="02020603050405020304" pitchFamily="18" charset="0"/>
                <a:cs typeface="Times New Roman" panose="02020603050405020304" pitchFamily="18" charset="0"/>
              </a:rPr>
              <a:t>44M in Basic Allowance for Housing Retained</a:t>
            </a:r>
          </a:p>
          <a:p>
            <a:r>
              <a:rPr lang="en-US" b="0" i="0" dirty="0">
                <a:latin typeface="Times New Roman" panose="02020603050405020304" pitchFamily="18" charset="0"/>
                <a:cs typeface="Times New Roman" panose="02020603050405020304" pitchFamily="18" charset="0"/>
              </a:rPr>
              <a:t>60,000 Redundant Units Saved</a:t>
            </a:r>
          </a:p>
          <a:p>
            <a:r>
              <a:rPr lang="en-US" b="0" i="0" dirty="0">
                <a:latin typeface="Times New Roman" panose="02020603050405020304" pitchFamily="18" charset="0"/>
                <a:cs typeface="Times New Roman" panose="02020603050405020304" pitchFamily="18" charset="0"/>
              </a:rPr>
              <a:t>$10.8M in Apportionment Funds</a:t>
            </a:r>
          </a:p>
          <a:p>
            <a:r>
              <a:rPr lang="en-US" b="0" i="0" dirty="0">
                <a:latin typeface="Times New Roman" panose="02020603050405020304" pitchFamily="18" charset="0"/>
                <a:cs typeface="Times New Roman" panose="02020603050405020304" pitchFamily="18" charset="0"/>
              </a:rPr>
              <a:t>Increase in Completion Time and </a:t>
            </a:r>
            <a:r>
              <a:rPr lang="en-US" b="0" i="0" dirty="0" smtClean="0">
                <a:latin typeface="Times New Roman" panose="02020603050405020304" pitchFamily="18" charset="0"/>
                <a:cs typeface="Times New Roman" panose="02020603050405020304" pitchFamily="18" charset="0"/>
              </a:rPr>
              <a:t>Transfers/Completers</a:t>
            </a:r>
            <a:endParaRPr lang="en-US" b="0" i="0" dirty="0">
              <a:latin typeface="Times New Roman" panose="02020603050405020304" pitchFamily="18" charset="0"/>
              <a:cs typeface="Times New Roman" panose="02020603050405020304" pitchFamily="18" charset="0"/>
            </a:endParaRPr>
          </a:p>
          <a:p>
            <a:pPr marL="0" indent="0">
              <a:buNone/>
            </a:pPr>
            <a:endParaRPr lang="en-US" dirty="0"/>
          </a:p>
          <a:p>
            <a:pPr marL="0" indent="0">
              <a:buNone/>
            </a:pPr>
            <a:r>
              <a:rPr lang="en-US" i="0" dirty="0"/>
              <a:t>Total Savings = $57.8 million</a:t>
            </a:r>
          </a:p>
        </p:txBody>
      </p:sp>
      <p:sp>
        <p:nvSpPr>
          <p:cNvPr id="4" name="Footer Placeholder 3">
            <a:extLst>
              <a:ext uri="{FF2B5EF4-FFF2-40B4-BE49-F238E27FC236}">
                <a16:creationId xmlns:a16="http://schemas.microsoft.com/office/drawing/2014/main" id="{8343046F-98CE-2742-8C71-B96C674EAE7C}"/>
              </a:ext>
            </a:extLst>
          </p:cNvPr>
          <p:cNvSpPr>
            <a:spLocks noGrp="1"/>
          </p:cNvSpPr>
          <p:nvPr>
            <p:ph type="ftr" sz="quarter" idx="11"/>
          </p:nvPr>
        </p:nvSpPr>
        <p:spPr/>
        <p:txBody>
          <a:bodyPr/>
          <a:lstStyle/>
          <a:p>
            <a:r>
              <a:rPr lang="it-IT">
                <a:solidFill>
                  <a:prstClr val="black">
                    <a:tint val="75000"/>
                  </a:prstClr>
                </a:solidFill>
              </a:rPr>
              <a:t>2017 ASCCC Accreditation Institute, Napa, CA</a:t>
            </a:r>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39739949-1EE7-0E41-B2A3-25FE75CA9792}"/>
              </a:ext>
            </a:extLst>
          </p:cNvPr>
          <p:cNvSpPr>
            <a:spLocks noGrp="1"/>
          </p:cNvSpPr>
          <p:nvPr>
            <p:ph type="sldNum" sz="quarter" idx="12"/>
          </p:nvPr>
        </p:nvSpPr>
        <p:spPr/>
        <p:txBody>
          <a:bodyPr/>
          <a:lstStyle/>
          <a:p>
            <a:fld id="{FFF6F13D-F0A3-46C2-B698-AB3A8038C3A8}" type="slidenum">
              <a:rPr lang="en-US" smtClean="0">
                <a:solidFill>
                  <a:prstClr val="black">
                    <a:tint val="75000"/>
                  </a:prstClr>
                </a:solidFill>
              </a:rPr>
              <a:pPr/>
              <a:t>13</a:t>
            </a:fld>
            <a:endParaRPr lang="en-US" dirty="0">
              <a:solidFill>
                <a:prstClr val="black">
                  <a:tint val="75000"/>
                </a:prstClr>
              </a:solidFill>
            </a:endParaRPr>
          </a:p>
        </p:txBody>
      </p:sp>
    </p:spTree>
    <p:extLst>
      <p:ext uri="{BB962C8B-B14F-4D97-AF65-F5344CB8AC3E}">
        <p14:creationId xmlns:p14="http://schemas.microsoft.com/office/powerpoint/2010/main" val="4234338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B8D8B-0425-6549-AED4-C36258711585}"/>
              </a:ext>
            </a:extLst>
          </p:cNvPr>
          <p:cNvSpPr>
            <a:spLocks noGrp="1"/>
          </p:cNvSpPr>
          <p:nvPr>
            <p:ph type="title"/>
          </p:nvPr>
        </p:nvSpPr>
        <p:spPr/>
        <p:txBody>
          <a:bodyPr>
            <a:normAutofit/>
          </a:bodyPr>
          <a:lstStyle/>
          <a:p>
            <a:r>
              <a:rPr lang="en-US" i="0" dirty="0">
                <a:latin typeface="Palatino Linotype" panose="02040502050505030304" pitchFamily="18" charset="0"/>
              </a:rPr>
              <a:t>Norco College – Veterans Center </a:t>
            </a:r>
          </a:p>
        </p:txBody>
      </p:sp>
      <p:sp>
        <p:nvSpPr>
          <p:cNvPr id="3" name="Content Placeholder 2">
            <a:extLst>
              <a:ext uri="{FF2B5EF4-FFF2-40B4-BE49-F238E27FC236}">
                <a16:creationId xmlns:a16="http://schemas.microsoft.com/office/drawing/2014/main" id="{060DE11D-B8F1-0E4E-80B5-244E5637EC09}"/>
              </a:ext>
            </a:extLst>
          </p:cNvPr>
          <p:cNvSpPr>
            <a:spLocks noGrp="1"/>
          </p:cNvSpPr>
          <p:nvPr>
            <p:ph idx="1"/>
          </p:nvPr>
        </p:nvSpPr>
        <p:spPr>
          <a:xfrm>
            <a:off x="340552" y="2019693"/>
            <a:ext cx="8174798" cy="4351338"/>
          </a:xfrm>
        </p:spPr>
        <p:txBody>
          <a:bodyPr>
            <a:normAutofit/>
          </a:bodyPr>
          <a:lstStyle/>
          <a:p>
            <a:pPr marL="457200" indent="-457200">
              <a:buFont typeface="+mj-lt"/>
              <a:buAutoNum type="arabicPeriod"/>
            </a:pPr>
            <a:r>
              <a:rPr lang="en-US" b="0" i="0" dirty="0" smtClean="0">
                <a:latin typeface="Palatino Linotype" panose="02040502050505030304" pitchFamily="18" charset="0"/>
              </a:rPr>
              <a:t>Value </a:t>
            </a:r>
            <a:r>
              <a:rPr lang="en-US" b="0" i="0" dirty="0">
                <a:latin typeface="Palatino Linotype" panose="02040502050505030304" pitchFamily="18" charset="0"/>
              </a:rPr>
              <a:t>the learning and working experiences of all veterans.</a:t>
            </a:r>
            <a:endParaRPr lang="en-US" b="0" i="0" dirty="0">
              <a:latin typeface="Palatino Linotype" panose="02040502050505030304" pitchFamily="18" charset="0"/>
              <a:ea typeface="Cambria Math" panose="02040503050406030204" pitchFamily="18" charset="0"/>
            </a:endParaRPr>
          </a:p>
          <a:p>
            <a:pPr marL="457200" indent="-457200">
              <a:buFont typeface="+mj-lt"/>
              <a:buAutoNum type="arabicPeriod"/>
            </a:pPr>
            <a:r>
              <a:rPr lang="en-US" b="0" i="0" dirty="0" smtClean="0">
                <a:latin typeface="Palatino Linotype" panose="02040502050505030304" pitchFamily="18" charset="0"/>
              </a:rPr>
              <a:t>Offers </a:t>
            </a:r>
            <a:r>
              <a:rPr lang="en-US" b="0" i="0" dirty="0">
                <a:latin typeface="Palatino Linotype" panose="02040502050505030304" pitchFamily="18" charset="0"/>
              </a:rPr>
              <a:t>“Tuition Support” </a:t>
            </a:r>
            <a:r>
              <a:rPr lang="en-US" b="0" i="0" dirty="0" smtClean="0">
                <a:latin typeface="Palatino Linotype" panose="02040502050505030304" pitchFamily="18" charset="0"/>
              </a:rPr>
              <a:t>(</a:t>
            </a:r>
            <a:r>
              <a:rPr lang="en-US" b="0" i="0" dirty="0">
                <a:latin typeface="Palatino Linotype" panose="02040502050505030304" pitchFamily="18" charset="0"/>
              </a:rPr>
              <a:t>California Assembly Bill 13)</a:t>
            </a:r>
          </a:p>
          <a:p>
            <a:pPr marL="457200" indent="-457200">
              <a:buFont typeface="+mj-lt"/>
              <a:buAutoNum type="arabicPeriod"/>
            </a:pPr>
            <a:r>
              <a:rPr lang="en-US" b="0" i="0" dirty="0" smtClean="0">
                <a:latin typeface="Palatino Linotype" panose="02040502050505030304" pitchFamily="18" charset="0"/>
              </a:rPr>
              <a:t>Offers </a:t>
            </a:r>
            <a:r>
              <a:rPr lang="en-US" b="0" i="0" dirty="0">
                <a:latin typeface="Palatino Linotype" panose="02040502050505030304" pitchFamily="18" charset="0"/>
              </a:rPr>
              <a:t>intentional advisement and resource assistance for challenges such as College Fees, Books, Housing Needs, Educational Counseling and Student Support </a:t>
            </a:r>
            <a:r>
              <a:rPr lang="en-US" b="0" i="0" dirty="0" smtClean="0">
                <a:latin typeface="Palatino Linotype" panose="02040502050505030304" pitchFamily="18" charset="0"/>
              </a:rPr>
              <a:t>Services.</a:t>
            </a:r>
            <a:endParaRPr lang="en-US" b="0" i="0" dirty="0">
              <a:latin typeface="Palatino Linotype" panose="02040502050505030304" pitchFamily="18" charset="0"/>
            </a:endParaRPr>
          </a:p>
          <a:p>
            <a:pPr marL="457200" indent="-457200">
              <a:buFont typeface="+mj-lt"/>
              <a:buAutoNum type="arabicPeriod"/>
            </a:pPr>
            <a:r>
              <a:rPr lang="en-US" b="0" i="0" dirty="0" smtClean="0">
                <a:latin typeface="Palatino Linotype" panose="02040502050505030304" pitchFamily="18" charset="0"/>
              </a:rPr>
              <a:t>Allocates </a:t>
            </a:r>
            <a:r>
              <a:rPr lang="en-US" b="0" i="0" dirty="0">
                <a:latin typeface="Palatino Linotype" panose="02040502050505030304" pitchFamily="18" charset="0"/>
              </a:rPr>
              <a:t>a dedicated “Space” for this specialized student population.</a:t>
            </a:r>
          </a:p>
          <a:p>
            <a:endParaRPr lang="en-US" dirty="0"/>
          </a:p>
        </p:txBody>
      </p:sp>
      <p:sp>
        <p:nvSpPr>
          <p:cNvPr id="4" name="Footer Placeholder 3">
            <a:extLst>
              <a:ext uri="{FF2B5EF4-FFF2-40B4-BE49-F238E27FC236}">
                <a16:creationId xmlns:a16="http://schemas.microsoft.com/office/drawing/2014/main" id="{BD52B6C2-3935-5D45-A533-1DEF6A876C02}"/>
              </a:ext>
            </a:extLst>
          </p:cNvPr>
          <p:cNvSpPr>
            <a:spLocks noGrp="1"/>
          </p:cNvSpPr>
          <p:nvPr>
            <p:ph type="ftr" sz="quarter" idx="11"/>
          </p:nvPr>
        </p:nvSpPr>
        <p:spPr/>
        <p:txBody>
          <a:bodyPr/>
          <a:lstStyle/>
          <a:p>
            <a:r>
              <a:rPr lang="it-IT">
                <a:solidFill>
                  <a:prstClr val="black">
                    <a:tint val="75000"/>
                  </a:prstClr>
                </a:solidFill>
              </a:rPr>
              <a:t>2017 ASCCC Accreditation Institute, Napa, CA</a:t>
            </a:r>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B6E6DE3B-8F59-7741-B91E-5A234EAA0002}"/>
              </a:ext>
            </a:extLst>
          </p:cNvPr>
          <p:cNvSpPr>
            <a:spLocks noGrp="1"/>
          </p:cNvSpPr>
          <p:nvPr>
            <p:ph type="sldNum" sz="quarter" idx="12"/>
          </p:nvPr>
        </p:nvSpPr>
        <p:spPr/>
        <p:txBody>
          <a:bodyPr/>
          <a:lstStyle/>
          <a:p>
            <a:fld id="{FFF6F13D-F0A3-46C2-B698-AB3A8038C3A8}" type="slidenum">
              <a:rPr lang="en-US" smtClean="0">
                <a:solidFill>
                  <a:prstClr val="black">
                    <a:tint val="75000"/>
                  </a:prstClr>
                </a:solidFill>
              </a:rPr>
              <a:pPr/>
              <a:t>14</a:t>
            </a:fld>
            <a:endParaRPr lang="en-US" dirty="0">
              <a:solidFill>
                <a:prstClr val="black">
                  <a:tint val="75000"/>
                </a:prstClr>
              </a:solidFill>
            </a:endParaRPr>
          </a:p>
        </p:txBody>
      </p:sp>
    </p:spTree>
    <p:extLst>
      <p:ext uri="{BB962C8B-B14F-4D97-AF65-F5344CB8AC3E}">
        <p14:creationId xmlns:p14="http://schemas.microsoft.com/office/powerpoint/2010/main" val="400405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0989B-C6E6-6D4E-964F-237B283CE2A8}"/>
              </a:ext>
            </a:extLst>
          </p:cNvPr>
          <p:cNvSpPr>
            <a:spLocks noGrp="1"/>
          </p:cNvSpPr>
          <p:nvPr>
            <p:ph type="title"/>
          </p:nvPr>
        </p:nvSpPr>
        <p:spPr/>
        <p:txBody>
          <a:bodyPr>
            <a:normAutofit fontScale="90000"/>
          </a:bodyPr>
          <a:lstStyle/>
          <a:p>
            <a:r>
              <a:rPr lang="en-US" i="0" dirty="0"/>
              <a:t>Using the Joint Services Transcript </a:t>
            </a:r>
          </a:p>
        </p:txBody>
      </p:sp>
      <p:sp>
        <p:nvSpPr>
          <p:cNvPr id="3" name="Content Placeholder 2">
            <a:extLst>
              <a:ext uri="{FF2B5EF4-FFF2-40B4-BE49-F238E27FC236}">
                <a16:creationId xmlns:a16="http://schemas.microsoft.com/office/drawing/2014/main" id="{11F5F778-C28A-6F48-AFA4-3DE25952B080}"/>
              </a:ext>
            </a:extLst>
          </p:cNvPr>
          <p:cNvSpPr>
            <a:spLocks noGrp="1"/>
          </p:cNvSpPr>
          <p:nvPr>
            <p:ph idx="1"/>
          </p:nvPr>
        </p:nvSpPr>
        <p:spPr>
          <a:xfrm>
            <a:off x="628650" y="1982115"/>
            <a:ext cx="7886700" cy="4351338"/>
          </a:xfrm>
        </p:spPr>
        <p:txBody>
          <a:bodyPr>
            <a:normAutofit lnSpcReduction="10000"/>
          </a:bodyPr>
          <a:lstStyle/>
          <a:p>
            <a:r>
              <a:rPr lang="en-US" b="0" i="0" dirty="0">
                <a:latin typeface="Palatino Linotype" panose="02040502050505030304" pitchFamily="18" charset="0"/>
              </a:rPr>
              <a:t>The Joint Services Transcript (JST) provides a description of military schooling and work history in civilian language. It serves as a counseling tool for academic and career counselors in advising service members and veterans. It serves as an aid in preparing resumes and explaining Army, Coast Guard, Marine Corps, National Guard and Navy work experience to civilian employers. </a:t>
            </a:r>
            <a:r>
              <a:rPr lang="en-US" b="0" i="0" dirty="0">
                <a:latin typeface="Palatino Linotype" panose="02040502050505030304" pitchFamily="18" charset="0"/>
                <a:cs typeface="Times New Roman" panose="02020603050405020304" pitchFamily="18" charset="0"/>
              </a:rPr>
              <a:t>It also saves time and money by awarding academic credits, which means less tuition to pay and less time spent in the classroom.</a:t>
            </a:r>
          </a:p>
          <a:p>
            <a:r>
              <a:rPr lang="en-US" b="0" i="0" dirty="0">
                <a:latin typeface="Palatino Linotype" panose="02040502050505030304" pitchFamily="18" charset="0"/>
              </a:rPr>
              <a:t>The JST is accepted by more than 2,300 colleges and universities, but </a:t>
            </a:r>
            <a:r>
              <a:rPr lang="en-US" b="0" i="0" dirty="0" smtClean="0">
                <a:latin typeface="Palatino Linotype" panose="02040502050505030304" pitchFamily="18" charset="0"/>
              </a:rPr>
              <a:t>it is </a:t>
            </a:r>
            <a:r>
              <a:rPr lang="en-US" b="0" i="0" dirty="0">
                <a:latin typeface="Palatino Linotype" panose="02040502050505030304" pitchFamily="18" charset="0"/>
              </a:rPr>
              <a:t>only released to the student and has to be </a:t>
            </a:r>
            <a:r>
              <a:rPr lang="en-US" b="0" i="0" dirty="0" smtClean="0">
                <a:latin typeface="Palatino Linotype" panose="02040502050505030304" pitchFamily="18" charset="0"/>
              </a:rPr>
              <a:t>sent </a:t>
            </a:r>
            <a:r>
              <a:rPr lang="en-US" b="0" i="0" dirty="0">
                <a:latin typeface="Palatino Linotype" panose="02040502050505030304" pitchFamily="18" charset="0"/>
              </a:rPr>
              <a:t>to the college by the student veteran.</a:t>
            </a:r>
          </a:p>
          <a:p>
            <a:endParaRPr lang="en-US" dirty="0"/>
          </a:p>
        </p:txBody>
      </p:sp>
      <p:sp>
        <p:nvSpPr>
          <p:cNvPr id="4" name="Footer Placeholder 3">
            <a:extLst>
              <a:ext uri="{FF2B5EF4-FFF2-40B4-BE49-F238E27FC236}">
                <a16:creationId xmlns:a16="http://schemas.microsoft.com/office/drawing/2014/main" id="{F6F9B4CC-1365-FC4F-AF7C-B31ECFE5E353}"/>
              </a:ext>
            </a:extLst>
          </p:cNvPr>
          <p:cNvSpPr>
            <a:spLocks noGrp="1"/>
          </p:cNvSpPr>
          <p:nvPr>
            <p:ph type="ftr" sz="quarter" idx="11"/>
          </p:nvPr>
        </p:nvSpPr>
        <p:spPr/>
        <p:txBody>
          <a:bodyPr/>
          <a:lstStyle/>
          <a:p>
            <a:r>
              <a:rPr lang="it-IT">
                <a:solidFill>
                  <a:prstClr val="black">
                    <a:tint val="75000"/>
                  </a:prstClr>
                </a:solidFill>
              </a:rPr>
              <a:t>2017 ASCCC Accreditation Institute, Napa, CA</a:t>
            </a:r>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BFC07410-ADFE-5047-A214-3F3F9494EF93}"/>
              </a:ext>
            </a:extLst>
          </p:cNvPr>
          <p:cNvSpPr>
            <a:spLocks noGrp="1"/>
          </p:cNvSpPr>
          <p:nvPr>
            <p:ph type="sldNum" sz="quarter" idx="12"/>
          </p:nvPr>
        </p:nvSpPr>
        <p:spPr/>
        <p:txBody>
          <a:bodyPr/>
          <a:lstStyle/>
          <a:p>
            <a:fld id="{FFF6F13D-F0A3-46C2-B698-AB3A8038C3A8}" type="slidenum">
              <a:rPr lang="en-US" smtClean="0">
                <a:solidFill>
                  <a:prstClr val="black">
                    <a:tint val="75000"/>
                  </a:prstClr>
                </a:solidFill>
              </a:rPr>
              <a:pPr/>
              <a:t>15</a:t>
            </a:fld>
            <a:endParaRPr lang="en-US" dirty="0">
              <a:solidFill>
                <a:prstClr val="black">
                  <a:tint val="75000"/>
                </a:prstClr>
              </a:solidFill>
            </a:endParaRPr>
          </a:p>
        </p:txBody>
      </p:sp>
    </p:spTree>
    <p:extLst>
      <p:ext uri="{BB962C8B-B14F-4D97-AF65-F5344CB8AC3E}">
        <p14:creationId xmlns:p14="http://schemas.microsoft.com/office/powerpoint/2010/main" val="3089163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35DE8-9B9E-3645-B5A4-D6A6618521BF}"/>
              </a:ext>
            </a:extLst>
          </p:cNvPr>
          <p:cNvSpPr>
            <a:spLocks noGrp="1"/>
          </p:cNvSpPr>
          <p:nvPr>
            <p:ph type="title"/>
          </p:nvPr>
        </p:nvSpPr>
        <p:spPr/>
        <p:txBody>
          <a:bodyPr/>
          <a:lstStyle/>
          <a:p>
            <a:r>
              <a:rPr lang="en-US" i="0" dirty="0">
                <a:latin typeface="Palatino Linotype" panose="02040502050505030304" pitchFamily="18" charset="0"/>
              </a:rPr>
              <a:t>CCCCO CPL Advisory Group</a:t>
            </a:r>
          </a:p>
        </p:txBody>
      </p:sp>
      <p:sp>
        <p:nvSpPr>
          <p:cNvPr id="3" name="Content Placeholder 2">
            <a:extLst>
              <a:ext uri="{FF2B5EF4-FFF2-40B4-BE49-F238E27FC236}">
                <a16:creationId xmlns:a16="http://schemas.microsoft.com/office/drawing/2014/main" id="{16FC4469-6261-D94F-AB31-A73FBB6F74AE}"/>
              </a:ext>
            </a:extLst>
          </p:cNvPr>
          <p:cNvSpPr>
            <a:spLocks noGrp="1"/>
          </p:cNvSpPr>
          <p:nvPr>
            <p:ph idx="1"/>
          </p:nvPr>
        </p:nvSpPr>
        <p:spPr>
          <a:xfrm>
            <a:off x="340551" y="2220109"/>
            <a:ext cx="8114517" cy="4351338"/>
          </a:xfrm>
        </p:spPr>
        <p:txBody>
          <a:bodyPr/>
          <a:lstStyle/>
          <a:p>
            <a:r>
              <a:rPr lang="en-US" b="0" i="0" dirty="0">
                <a:latin typeface="Palatino Linotype" panose="02040502050505030304" pitchFamily="18" charset="0"/>
              </a:rPr>
              <a:t>Convening of stakeholders under a grant from Lumina.  </a:t>
            </a:r>
          </a:p>
          <a:p>
            <a:r>
              <a:rPr lang="en-US" b="0" i="0" dirty="0">
                <a:latin typeface="Palatino Linotype" panose="02040502050505030304" pitchFamily="18" charset="0"/>
              </a:rPr>
              <a:t>Three in-person meetings to create suggested revisions to Title 5 language around credit by exam and credit for prior learning, to discuss recommendations for colleges in terms of procedures and policies, and to create a potential pilot involving colleges and disciplines.</a:t>
            </a:r>
          </a:p>
          <a:p>
            <a:r>
              <a:rPr lang="en-US" b="0" i="0" dirty="0">
                <a:latin typeface="Palatino Linotype" panose="02040502050505030304" pitchFamily="18" charset="0"/>
              </a:rPr>
              <a:t>Recruitment letters will be going out to the disciplines next week seeking faculty to be involved in the pilot.  </a:t>
            </a:r>
          </a:p>
        </p:txBody>
      </p:sp>
      <p:sp>
        <p:nvSpPr>
          <p:cNvPr id="4" name="Footer Placeholder 3">
            <a:extLst>
              <a:ext uri="{FF2B5EF4-FFF2-40B4-BE49-F238E27FC236}">
                <a16:creationId xmlns:a16="http://schemas.microsoft.com/office/drawing/2014/main" id="{272130CF-E77C-FE47-B9AA-1AC6D0977616}"/>
              </a:ext>
            </a:extLst>
          </p:cNvPr>
          <p:cNvSpPr>
            <a:spLocks noGrp="1"/>
          </p:cNvSpPr>
          <p:nvPr>
            <p:ph type="ftr" sz="quarter" idx="11"/>
          </p:nvPr>
        </p:nvSpPr>
        <p:spPr/>
        <p:txBody>
          <a:bodyPr/>
          <a:lstStyle/>
          <a:p>
            <a:r>
              <a:rPr lang="it-IT">
                <a:solidFill>
                  <a:prstClr val="black">
                    <a:tint val="75000"/>
                  </a:prstClr>
                </a:solidFill>
              </a:rPr>
              <a:t>2017 ASCCC Accreditation Institute, Napa, CA</a:t>
            </a:r>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004ACD3B-5692-534D-914C-A176A84074A8}"/>
              </a:ext>
            </a:extLst>
          </p:cNvPr>
          <p:cNvSpPr>
            <a:spLocks noGrp="1"/>
          </p:cNvSpPr>
          <p:nvPr>
            <p:ph type="sldNum" sz="quarter" idx="12"/>
          </p:nvPr>
        </p:nvSpPr>
        <p:spPr/>
        <p:txBody>
          <a:bodyPr/>
          <a:lstStyle/>
          <a:p>
            <a:fld id="{FFF6F13D-F0A3-46C2-B698-AB3A8038C3A8}" type="slidenum">
              <a:rPr lang="en-US" smtClean="0">
                <a:solidFill>
                  <a:prstClr val="black">
                    <a:tint val="75000"/>
                  </a:prstClr>
                </a:solidFill>
              </a:rPr>
              <a:pPr/>
              <a:t>16</a:t>
            </a:fld>
            <a:endParaRPr lang="en-US" dirty="0">
              <a:solidFill>
                <a:prstClr val="black">
                  <a:tint val="75000"/>
                </a:prstClr>
              </a:solidFill>
            </a:endParaRPr>
          </a:p>
        </p:txBody>
      </p:sp>
    </p:spTree>
    <p:extLst>
      <p:ext uri="{BB962C8B-B14F-4D97-AF65-F5344CB8AC3E}">
        <p14:creationId xmlns:p14="http://schemas.microsoft.com/office/powerpoint/2010/main" val="2778739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95A8C-4F61-FF48-9E1B-78816FD25937}"/>
              </a:ext>
            </a:extLst>
          </p:cNvPr>
          <p:cNvSpPr>
            <a:spLocks noGrp="1"/>
          </p:cNvSpPr>
          <p:nvPr>
            <p:ph type="title"/>
          </p:nvPr>
        </p:nvSpPr>
        <p:spPr/>
        <p:txBody>
          <a:bodyPr/>
          <a:lstStyle/>
          <a:p>
            <a:r>
              <a:rPr lang="en-US" i="0" dirty="0">
                <a:latin typeface="Palatino Linotype" panose="02040502050505030304" pitchFamily="18" charset="0"/>
              </a:rPr>
              <a:t>Disciplines Within the Pilot</a:t>
            </a:r>
          </a:p>
        </p:txBody>
      </p:sp>
      <p:sp>
        <p:nvSpPr>
          <p:cNvPr id="3" name="Content Placeholder 2">
            <a:extLst>
              <a:ext uri="{FF2B5EF4-FFF2-40B4-BE49-F238E27FC236}">
                <a16:creationId xmlns:a16="http://schemas.microsoft.com/office/drawing/2014/main" id="{47F338B1-4A27-F540-B7DC-D64196A8CC46}"/>
              </a:ext>
            </a:extLst>
          </p:cNvPr>
          <p:cNvSpPr>
            <a:spLocks noGrp="1"/>
          </p:cNvSpPr>
          <p:nvPr>
            <p:ph idx="1"/>
          </p:nvPr>
        </p:nvSpPr>
        <p:spPr>
          <a:xfrm>
            <a:off x="628650" y="1950452"/>
            <a:ext cx="7886700" cy="4351338"/>
          </a:xfrm>
        </p:spPr>
        <p:txBody>
          <a:bodyPr>
            <a:normAutofit fontScale="92500" lnSpcReduction="10000"/>
          </a:bodyPr>
          <a:lstStyle/>
          <a:p>
            <a:pPr marL="0" indent="0">
              <a:buNone/>
            </a:pPr>
            <a:r>
              <a:rPr lang="en-US" b="0" i="0" dirty="0">
                <a:latin typeface="Palatino Linotype" panose="02040502050505030304" pitchFamily="18" charset="0"/>
              </a:rPr>
              <a:t>The pilot will result in cross-walks in a total of seven (7) disciplines that can be shared with statewide faculty and used for multiple students with the same training credentials, and a model process that can be applied by faculty across disciplines. The disciplines are:</a:t>
            </a:r>
          </a:p>
          <a:p>
            <a:pPr lvl="0"/>
            <a:r>
              <a:rPr lang="en-US" b="0" i="0" dirty="0">
                <a:latin typeface="Palatino Linotype" panose="02040502050505030304" pitchFamily="18" charset="0"/>
              </a:rPr>
              <a:t>Administration of justice</a:t>
            </a:r>
          </a:p>
          <a:p>
            <a:pPr lvl="0"/>
            <a:r>
              <a:rPr lang="en-US" b="0" i="0" dirty="0">
                <a:latin typeface="Palatino Linotype" panose="02040502050505030304" pitchFamily="18" charset="0"/>
              </a:rPr>
              <a:t>Automotive technology </a:t>
            </a:r>
          </a:p>
          <a:p>
            <a:pPr lvl="0"/>
            <a:r>
              <a:rPr lang="en-US" b="0" i="0" dirty="0">
                <a:latin typeface="Palatino Linotype" panose="02040502050505030304" pitchFamily="18" charset="0"/>
              </a:rPr>
              <a:t>Business administration and management</a:t>
            </a:r>
          </a:p>
          <a:p>
            <a:pPr lvl="0"/>
            <a:r>
              <a:rPr lang="en-US" b="0" i="0" dirty="0">
                <a:latin typeface="Palatino Linotype" panose="02040502050505030304" pitchFamily="18" charset="0"/>
              </a:rPr>
              <a:t>Cybersecurity</a:t>
            </a:r>
          </a:p>
          <a:p>
            <a:pPr lvl="0"/>
            <a:r>
              <a:rPr lang="en-US" b="0" i="0" dirty="0">
                <a:latin typeface="Palatino Linotype" panose="02040502050505030304" pitchFamily="18" charset="0"/>
              </a:rPr>
              <a:t>Fire science</a:t>
            </a:r>
          </a:p>
          <a:p>
            <a:pPr lvl="0"/>
            <a:r>
              <a:rPr lang="en-US" b="0" i="0" dirty="0">
                <a:latin typeface="Palatino Linotype" panose="02040502050505030304" pitchFamily="18" charset="0"/>
              </a:rPr>
              <a:t>Health </a:t>
            </a:r>
          </a:p>
          <a:p>
            <a:r>
              <a:rPr lang="en-US" b="0" i="0" dirty="0">
                <a:latin typeface="Palatino Linotype" panose="02040502050505030304" pitchFamily="18" charset="0"/>
              </a:rPr>
              <a:t>Information Technology </a:t>
            </a:r>
          </a:p>
        </p:txBody>
      </p:sp>
      <p:sp>
        <p:nvSpPr>
          <p:cNvPr id="4" name="Footer Placeholder 3">
            <a:extLst>
              <a:ext uri="{FF2B5EF4-FFF2-40B4-BE49-F238E27FC236}">
                <a16:creationId xmlns:a16="http://schemas.microsoft.com/office/drawing/2014/main" id="{4A55358A-9021-C840-86E3-B58E35D4B94D}"/>
              </a:ext>
            </a:extLst>
          </p:cNvPr>
          <p:cNvSpPr>
            <a:spLocks noGrp="1"/>
          </p:cNvSpPr>
          <p:nvPr>
            <p:ph type="ftr" sz="quarter" idx="11"/>
          </p:nvPr>
        </p:nvSpPr>
        <p:spPr/>
        <p:txBody>
          <a:bodyPr/>
          <a:lstStyle/>
          <a:p>
            <a:r>
              <a:rPr lang="it-IT">
                <a:solidFill>
                  <a:prstClr val="black">
                    <a:tint val="75000"/>
                  </a:prstClr>
                </a:solidFill>
              </a:rPr>
              <a:t>2017 ASCCC Accreditation Institute, Napa, CA</a:t>
            </a:r>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FD6F6BEC-B7B4-C14A-968A-7FE0DE840540}"/>
              </a:ext>
            </a:extLst>
          </p:cNvPr>
          <p:cNvSpPr>
            <a:spLocks noGrp="1"/>
          </p:cNvSpPr>
          <p:nvPr>
            <p:ph type="sldNum" sz="quarter" idx="12"/>
          </p:nvPr>
        </p:nvSpPr>
        <p:spPr/>
        <p:txBody>
          <a:bodyPr/>
          <a:lstStyle/>
          <a:p>
            <a:fld id="{FFF6F13D-F0A3-46C2-B698-AB3A8038C3A8}" type="slidenum">
              <a:rPr lang="en-US" smtClean="0">
                <a:solidFill>
                  <a:prstClr val="black">
                    <a:tint val="75000"/>
                  </a:prstClr>
                </a:solidFill>
              </a:rPr>
              <a:pPr/>
              <a:t>17</a:t>
            </a:fld>
            <a:endParaRPr lang="en-US" dirty="0">
              <a:solidFill>
                <a:prstClr val="black">
                  <a:tint val="75000"/>
                </a:prstClr>
              </a:solidFill>
            </a:endParaRPr>
          </a:p>
        </p:txBody>
      </p:sp>
    </p:spTree>
    <p:extLst>
      <p:ext uri="{BB962C8B-B14F-4D97-AF65-F5344CB8AC3E}">
        <p14:creationId xmlns:p14="http://schemas.microsoft.com/office/powerpoint/2010/main" val="3515379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6" name="Shape 316"/>
          <p:cNvSpPr txBox="1">
            <a:spLocks noGrp="1"/>
          </p:cNvSpPr>
          <p:nvPr>
            <p:ph idx="1"/>
          </p:nvPr>
        </p:nvSpPr>
        <p:spPr>
          <a:xfrm>
            <a:off x="456560" y="1142289"/>
            <a:ext cx="8472488" cy="3319463"/>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dk1"/>
              </a:buClr>
              <a:buSzPct val="25000"/>
              <a:buFont typeface="Arial"/>
              <a:buNone/>
            </a:pPr>
            <a:r>
              <a:rPr lang="en-US" sz="5400" b="1" i="1" u="none" strike="noStrike" cap="none" dirty="0">
                <a:solidFill>
                  <a:srgbClr val="C00000"/>
                </a:solidFill>
                <a:latin typeface="Lucida Handwriting" charset="0"/>
                <a:ea typeface="Lucida Handwriting" charset="0"/>
                <a:cs typeface="Lucida Handwriting" charset="0"/>
                <a:sym typeface="Calibri"/>
              </a:rPr>
              <a:t>Thank you!</a:t>
            </a:r>
          </a:p>
          <a:p>
            <a:pPr marL="0" marR="0" lvl="0" indent="0" algn="ctr" rtl="0">
              <a:spcBef>
                <a:spcPts val="0"/>
              </a:spcBef>
              <a:spcAft>
                <a:spcPts val="0"/>
              </a:spcAft>
              <a:buClr>
                <a:schemeClr val="dk1"/>
              </a:buClr>
              <a:buSzPct val="25000"/>
              <a:buFont typeface="Arial"/>
              <a:buNone/>
            </a:pPr>
            <a:endParaRPr lang="en-US" sz="2400" i="0" dirty="0">
              <a:solidFill>
                <a:srgbClr val="C00000"/>
              </a:solidFill>
              <a:latin typeface="Palatino Linotype" panose="02040502050505030304" pitchFamily="18" charset="0"/>
            </a:endParaRPr>
          </a:p>
          <a:p>
            <a:pPr marL="0" marR="0" lvl="0" indent="0" algn="ctr" rtl="0">
              <a:spcBef>
                <a:spcPts val="0"/>
              </a:spcBef>
              <a:spcAft>
                <a:spcPts val="0"/>
              </a:spcAft>
              <a:buClr>
                <a:schemeClr val="dk1"/>
              </a:buClr>
              <a:buSzPct val="25000"/>
              <a:buFont typeface="Arial"/>
              <a:buNone/>
            </a:pPr>
            <a:r>
              <a:rPr lang="en-US" sz="2400" i="0" dirty="0">
                <a:solidFill>
                  <a:srgbClr val="0070C0"/>
                </a:solidFill>
                <a:latin typeface="Palatino Linotype" panose="02040502050505030304" pitchFamily="18" charset="0"/>
              </a:rPr>
              <a:t>For more information, please email:</a:t>
            </a:r>
          </a:p>
          <a:p>
            <a:pPr marL="0" marR="0" lvl="0" indent="0" algn="ctr" rtl="0">
              <a:spcBef>
                <a:spcPts val="0"/>
              </a:spcBef>
              <a:spcAft>
                <a:spcPts val="0"/>
              </a:spcAft>
              <a:buClr>
                <a:schemeClr val="dk1"/>
              </a:buClr>
              <a:buSzPct val="25000"/>
              <a:buFont typeface="Arial"/>
              <a:buNone/>
            </a:pPr>
            <a:endParaRPr lang="en-US" i="0" dirty="0">
              <a:solidFill>
                <a:srgbClr val="0070C0"/>
              </a:solidFill>
              <a:latin typeface="Palatino Linotype" panose="02040502050505030304" pitchFamily="18" charset="0"/>
            </a:endParaRPr>
          </a:p>
          <a:p>
            <a:pPr marL="0" marR="0" lvl="0" indent="0" algn="ctr" rtl="0">
              <a:spcBef>
                <a:spcPts val="0"/>
              </a:spcBef>
              <a:spcAft>
                <a:spcPts val="0"/>
              </a:spcAft>
              <a:buClr>
                <a:schemeClr val="dk1"/>
              </a:buClr>
              <a:buSzPct val="25000"/>
              <a:buFont typeface="Arial"/>
              <a:buNone/>
            </a:pPr>
            <a:r>
              <a:rPr lang="en-US" sz="2400" i="0" dirty="0">
                <a:solidFill>
                  <a:srgbClr val="0070C0"/>
                </a:solidFill>
                <a:latin typeface="Palatino Linotype" panose="02040502050505030304" pitchFamily="18" charset="0"/>
                <a:hlinkClick r:id="rId3"/>
              </a:rPr>
              <a:t>info@asccc.org</a:t>
            </a:r>
            <a:r>
              <a:rPr lang="en-US" sz="2400" i="0" dirty="0">
                <a:solidFill>
                  <a:srgbClr val="0070C0"/>
                </a:solidFill>
                <a:latin typeface="Palatino Linotype" panose="02040502050505030304" pitchFamily="18" charset="0"/>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279399" y="904879"/>
            <a:ext cx="8526397" cy="1065116"/>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1" i="0" u="none" strike="noStrike" cap="none" dirty="0">
                <a:solidFill>
                  <a:schemeClr val="dk1"/>
                </a:solidFill>
                <a:latin typeface="Palatino Linotype" panose="02040502050505030304" pitchFamily="18" charset="0"/>
                <a:ea typeface="Calibri"/>
                <a:cs typeface="Calibri"/>
                <a:sym typeface="Calibri"/>
              </a:rPr>
              <a:t>CPL Convergence in California</a:t>
            </a:r>
          </a:p>
        </p:txBody>
      </p:sp>
      <p:sp>
        <p:nvSpPr>
          <p:cNvPr id="139" name="Shape 139"/>
          <p:cNvSpPr txBox="1">
            <a:spLocks noGrp="1"/>
          </p:cNvSpPr>
          <p:nvPr>
            <p:ph idx="1"/>
          </p:nvPr>
        </p:nvSpPr>
        <p:spPr>
          <a:xfrm>
            <a:off x="279400" y="2057677"/>
            <a:ext cx="8407400" cy="4653000"/>
          </a:xfrm>
          <a:prstGeom prst="rect">
            <a:avLst/>
          </a:prstGeom>
          <a:noFill/>
          <a:ln>
            <a:noFill/>
          </a:ln>
        </p:spPr>
        <p:txBody>
          <a:bodyPr lIns="91425" tIns="45700" rIns="91425" bIns="45700" anchor="t" anchorCtr="0">
            <a:noAutofit/>
          </a:bodyPr>
          <a:lstStyle/>
          <a:p>
            <a:pPr marL="50800" marR="0" lvl="0" indent="0" algn="l" rtl="0">
              <a:lnSpc>
                <a:spcPct val="90000"/>
              </a:lnSpc>
              <a:spcBef>
                <a:spcPts val="0"/>
              </a:spcBef>
              <a:spcAft>
                <a:spcPts val="0"/>
              </a:spcAft>
              <a:buClr>
                <a:schemeClr val="dk1"/>
              </a:buClr>
              <a:buSzPct val="100000"/>
              <a:buNone/>
            </a:pPr>
            <a:r>
              <a:rPr lang="en-US" sz="3200" b="0" i="0" u="none" strike="noStrike" cap="none" dirty="0">
                <a:solidFill>
                  <a:schemeClr val="dk1"/>
                </a:solidFill>
                <a:latin typeface="Palatino Linotype" panose="02040502050505030304" pitchFamily="18" charset="0"/>
                <a:ea typeface="Calibri"/>
                <a:cs typeface="Calibri"/>
                <a:sym typeface="Calibri"/>
              </a:rPr>
              <a:t>Various CCC projects looking for ways to uncover CPL opportunities for </a:t>
            </a:r>
            <a:r>
              <a:rPr lang="en-US" sz="3200" b="0" i="0" u="none" strike="noStrike" cap="none" dirty="0" smtClean="0">
                <a:solidFill>
                  <a:schemeClr val="dk1"/>
                </a:solidFill>
                <a:latin typeface="Palatino Linotype" panose="02040502050505030304" pitchFamily="18" charset="0"/>
                <a:ea typeface="Calibri"/>
                <a:cs typeface="Calibri"/>
                <a:sym typeface="Calibri"/>
              </a:rPr>
              <a:t>students:</a:t>
            </a:r>
            <a:endParaRPr lang="en-US" sz="3200" b="0" i="0" u="none" strike="noStrike" cap="none" dirty="0">
              <a:solidFill>
                <a:schemeClr val="dk1"/>
              </a:solidFill>
              <a:latin typeface="Palatino Linotype" panose="02040502050505030304" pitchFamily="18" charset="0"/>
              <a:ea typeface="Calibri"/>
              <a:cs typeface="Calibri"/>
              <a:sym typeface="Calibri"/>
            </a:endParaRPr>
          </a:p>
          <a:p>
            <a:pPr marL="742950" marR="0" lvl="1" indent="-260350" algn="l" rtl="0">
              <a:lnSpc>
                <a:spcPct val="90000"/>
              </a:lnSpc>
              <a:spcBef>
                <a:spcPts val="560"/>
              </a:spcBef>
              <a:spcAft>
                <a:spcPts val="0"/>
              </a:spcAft>
              <a:buClr>
                <a:schemeClr val="dk1"/>
              </a:buClr>
              <a:buSzPct val="100000"/>
              <a:buFont typeface="Arial"/>
              <a:buChar char="–"/>
            </a:pPr>
            <a:r>
              <a:rPr lang="en-US" i="0" u="none" strike="noStrike" cap="none" dirty="0">
                <a:solidFill>
                  <a:schemeClr val="dk1"/>
                </a:solidFill>
                <a:latin typeface="Palatino Linotype" panose="02040502050505030304" pitchFamily="18" charset="0"/>
                <a:ea typeface="Calibri"/>
                <a:cs typeface="Calibri"/>
                <a:sym typeface="Calibri"/>
              </a:rPr>
              <a:t>Veterans and military students (AB 2462)</a:t>
            </a:r>
          </a:p>
          <a:p>
            <a:pPr marL="742950" marR="0" lvl="1" indent="-260350" algn="l" rtl="0">
              <a:lnSpc>
                <a:spcPct val="90000"/>
              </a:lnSpc>
              <a:spcBef>
                <a:spcPts val="560"/>
              </a:spcBef>
              <a:spcAft>
                <a:spcPts val="0"/>
              </a:spcAft>
              <a:buClr>
                <a:schemeClr val="dk1"/>
              </a:buClr>
              <a:buSzPct val="100000"/>
              <a:buFont typeface="Arial"/>
              <a:buChar char="–"/>
            </a:pPr>
            <a:r>
              <a:rPr lang="en-US" dirty="0">
                <a:latin typeface="Palatino Linotype" panose="02040502050505030304" pitchFamily="18" charset="0"/>
              </a:rPr>
              <a:t>Bachelor’s Degree Pilot </a:t>
            </a:r>
            <a:endParaRPr lang="en-US" i="0" u="none" strike="noStrike" cap="none" dirty="0">
              <a:solidFill>
                <a:schemeClr val="dk1"/>
              </a:solidFill>
              <a:latin typeface="Palatino Linotype" panose="02040502050505030304" pitchFamily="18" charset="0"/>
              <a:ea typeface="Calibri"/>
              <a:cs typeface="Calibri"/>
              <a:sym typeface="Calibri"/>
            </a:endParaRPr>
          </a:p>
          <a:p>
            <a:pPr marL="742950" marR="0" lvl="1" indent="-260350" algn="l" rtl="0">
              <a:lnSpc>
                <a:spcPct val="90000"/>
              </a:lnSpc>
              <a:spcBef>
                <a:spcPts val="560"/>
              </a:spcBef>
              <a:spcAft>
                <a:spcPts val="0"/>
              </a:spcAft>
              <a:buClr>
                <a:schemeClr val="dk1"/>
              </a:buClr>
              <a:buSzPct val="100000"/>
              <a:buFont typeface="Arial"/>
              <a:buChar char="–"/>
            </a:pPr>
            <a:r>
              <a:rPr lang="en-US" dirty="0">
                <a:latin typeface="Palatino Linotype" panose="02040502050505030304" pitchFamily="18" charset="0"/>
              </a:rPr>
              <a:t>Nursing and military students (SB 466)</a:t>
            </a:r>
          </a:p>
          <a:p>
            <a:pPr marL="742950" marR="0" lvl="1" indent="-260350" algn="l" rtl="0">
              <a:lnSpc>
                <a:spcPct val="90000"/>
              </a:lnSpc>
              <a:spcBef>
                <a:spcPts val="560"/>
              </a:spcBef>
              <a:spcAft>
                <a:spcPts val="0"/>
              </a:spcAft>
              <a:buClr>
                <a:schemeClr val="dk1"/>
              </a:buClr>
              <a:buSzPct val="100000"/>
              <a:buFont typeface="Arial"/>
              <a:buChar char="–"/>
            </a:pPr>
            <a:r>
              <a:rPr lang="en-US" i="0" u="none" strike="noStrike" cap="none" dirty="0">
                <a:solidFill>
                  <a:schemeClr val="dk1"/>
                </a:solidFill>
                <a:latin typeface="Palatino Linotype" panose="02040502050505030304" pitchFamily="18" charset="0"/>
                <a:ea typeface="Calibri"/>
                <a:cs typeface="Calibri"/>
                <a:sym typeface="Calibri"/>
              </a:rPr>
              <a:t>Workforce and Career/Technical </a:t>
            </a:r>
            <a:br>
              <a:rPr lang="en-US" i="0" u="none" strike="noStrike" cap="none" dirty="0">
                <a:solidFill>
                  <a:schemeClr val="dk1"/>
                </a:solidFill>
                <a:latin typeface="Palatino Linotype" panose="02040502050505030304" pitchFamily="18" charset="0"/>
                <a:ea typeface="Calibri"/>
                <a:cs typeface="Calibri"/>
                <a:sym typeface="Calibri"/>
              </a:rPr>
            </a:br>
            <a:r>
              <a:rPr lang="en-US" i="0" u="none" strike="noStrike" cap="none" dirty="0">
                <a:solidFill>
                  <a:schemeClr val="dk1"/>
                </a:solidFill>
                <a:latin typeface="Palatino Linotype" panose="02040502050505030304" pitchFamily="18" charset="0"/>
                <a:ea typeface="Calibri"/>
                <a:cs typeface="Calibri"/>
                <a:sym typeface="Calibri"/>
              </a:rPr>
              <a:t>(Doing What Matters for Jobs and the Economy)</a:t>
            </a:r>
          </a:p>
          <a:p>
            <a:pPr marL="742950" marR="0" lvl="1" indent="-260350" algn="l" rtl="0">
              <a:lnSpc>
                <a:spcPct val="90000"/>
              </a:lnSpc>
              <a:spcBef>
                <a:spcPts val="560"/>
              </a:spcBef>
              <a:buClr>
                <a:schemeClr val="dk1"/>
              </a:buClr>
              <a:buSzPct val="100000"/>
              <a:buFont typeface="Arial"/>
              <a:buChar char="–"/>
            </a:pPr>
            <a:r>
              <a:rPr lang="en-US" i="0" u="none" strike="noStrike" cap="none" dirty="0">
                <a:solidFill>
                  <a:schemeClr val="dk1"/>
                </a:solidFill>
                <a:latin typeface="Palatino Linotype" panose="02040502050505030304" pitchFamily="18" charset="0"/>
                <a:ea typeface="Calibri"/>
                <a:cs typeface="Calibri"/>
                <a:sym typeface="Calibri"/>
              </a:rPr>
              <a:t>Online process to connect students with CPL opportunities (Online Education Initiative)</a:t>
            </a:r>
          </a:p>
        </p:txBody>
      </p:sp>
      <p:sp>
        <p:nvSpPr>
          <p:cNvPr id="140" name="Shape 140"/>
          <p:cNvSpPr txBox="1">
            <a:spLocks noGrp="1"/>
          </p:cNvSpPr>
          <p:nvPr>
            <p:ph type="sldNum" sz="quarter" idx="12"/>
          </p:nvPr>
        </p:nvSpPr>
        <p:spPr>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2</a:t>
            </a:fld>
            <a:endParaRPr lang="en-US" sz="1200" b="0" i="0" u="none" strike="noStrike" cap="none" dirty="0">
              <a:solidFill>
                <a:srgbClr val="888888"/>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8" name="Shape 68" descr="C:\Users\cwarner\AppData\Local\Microsoft\Windows\Temporary Internet Files\Content.IE5\NBO4J8PA\Society.svg[1].png"/>
          <p:cNvPicPr preferRelativeResize="0"/>
          <p:nvPr/>
        </p:nvPicPr>
        <p:blipFill rotWithShape="1">
          <a:blip r:embed="rId3">
            <a:alphaModFix/>
          </a:blip>
          <a:srcRect/>
          <a:stretch/>
        </p:blipFill>
        <p:spPr>
          <a:xfrm>
            <a:off x="6847771" y="4896327"/>
            <a:ext cx="2145685" cy="1784600"/>
          </a:xfrm>
          <a:prstGeom prst="rect">
            <a:avLst/>
          </a:prstGeom>
          <a:noFill/>
          <a:ln>
            <a:noFill/>
          </a:ln>
          <a:effectLst>
            <a:outerShdw blurRad="292100" dist="139700" dir="2700000" algn="tl" rotWithShape="0">
              <a:srgbClr val="333333">
                <a:alpha val="64705"/>
              </a:srgbClr>
            </a:outerShdw>
          </a:effectLst>
        </p:spPr>
      </p:pic>
      <p:sp>
        <p:nvSpPr>
          <p:cNvPr id="65" name="Shape 65"/>
          <p:cNvSpPr txBox="1">
            <a:spLocks noGrp="1"/>
          </p:cNvSpPr>
          <p:nvPr>
            <p:ph type="title"/>
          </p:nvPr>
        </p:nvSpPr>
        <p:spPr>
          <a:xfrm>
            <a:off x="125261" y="641446"/>
            <a:ext cx="8868426" cy="1632924"/>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b="1" i="0" u="none" strike="noStrike" cap="none" dirty="0">
                <a:solidFill>
                  <a:schemeClr val="dk1"/>
                </a:solidFill>
                <a:latin typeface="Palatino Linotype" panose="02040502050505030304" pitchFamily="18" charset="0"/>
                <a:ea typeface="Calibri"/>
                <a:cs typeface="Calibri"/>
                <a:sym typeface="Calibri"/>
              </a:rPr>
              <a:t>CPL Workgroups, Reports, &amp; Advisories</a:t>
            </a:r>
          </a:p>
        </p:txBody>
      </p:sp>
      <p:sp>
        <p:nvSpPr>
          <p:cNvPr id="67" name="Shape 67"/>
          <p:cNvSpPr txBox="1">
            <a:spLocks noGrp="1"/>
          </p:cNvSpPr>
          <p:nvPr>
            <p:ph idx="1"/>
          </p:nvPr>
        </p:nvSpPr>
        <p:spPr>
          <a:xfrm>
            <a:off x="340425" y="2040264"/>
            <a:ext cx="8452846" cy="4677387"/>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800" b="0" i="0" u="none" strike="noStrike" cap="none" dirty="0">
                <a:solidFill>
                  <a:schemeClr val="dk1"/>
                </a:solidFill>
                <a:latin typeface="Palatino Linotype" panose="02040502050505030304" pitchFamily="18" charset="0"/>
                <a:ea typeface="Calibri"/>
                <a:cs typeface="Calibri"/>
                <a:sym typeface="Calibri"/>
              </a:rPr>
              <a:t>CPL Workgroup</a:t>
            </a:r>
          </a:p>
          <a:p>
            <a:pPr marL="742950" marR="0" lvl="1" indent="-285750" algn="l" rtl="0">
              <a:spcBef>
                <a:spcPts val="360"/>
              </a:spcBef>
              <a:spcAft>
                <a:spcPts val="0"/>
              </a:spcAft>
              <a:buClr>
                <a:schemeClr val="dk1"/>
              </a:buClr>
              <a:buSzPct val="100000"/>
              <a:buFont typeface="Arial"/>
              <a:buChar char="–"/>
            </a:pPr>
            <a:r>
              <a:rPr lang="en-US" sz="2400" dirty="0">
                <a:latin typeface="Palatino Linotype" panose="02040502050505030304" pitchFamily="18" charset="0"/>
              </a:rPr>
              <a:t>Formed during Spring 2016</a:t>
            </a:r>
          </a:p>
          <a:p>
            <a:pPr marL="742950" marR="0" lvl="1" indent="-285750" algn="l" rtl="0">
              <a:spcBef>
                <a:spcPts val="360"/>
              </a:spcBef>
              <a:spcAft>
                <a:spcPts val="0"/>
              </a:spcAft>
              <a:buClr>
                <a:schemeClr val="dk1"/>
              </a:buClr>
              <a:buSzPct val="100000"/>
              <a:buFont typeface="Arial"/>
              <a:buChar char="–"/>
            </a:pPr>
            <a:r>
              <a:rPr lang="en-US" sz="2400" i="0" u="none" strike="noStrike" cap="none" dirty="0">
                <a:solidFill>
                  <a:schemeClr val="dk1"/>
                </a:solidFill>
                <a:latin typeface="Palatino Linotype" panose="02040502050505030304" pitchFamily="18" charset="0"/>
                <a:ea typeface="Calibri"/>
                <a:cs typeface="Calibri"/>
                <a:sym typeface="Calibri"/>
              </a:rPr>
              <a:t>CCCCO, ASCCC, Colleges, Faculty Advisory Committees, CACCRAO, Financial Aid, Statewide Initiative</a:t>
            </a:r>
            <a:r>
              <a:rPr lang="en-US" sz="2400" dirty="0">
                <a:latin typeface="Palatino Linotype" panose="02040502050505030304" pitchFamily="18" charset="0"/>
              </a:rPr>
              <a:t>s</a:t>
            </a:r>
            <a:r>
              <a:rPr lang="en-US" sz="2400" i="0" u="none" strike="noStrike" cap="none" dirty="0">
                <a:solidFill>
                  <a:schemeClr val="dk1"/>
                </a:solidFill>
                <a:latin typeface="Palatino Linotype" panose="02040502050505030304" pitchFamily="18" charset="0"/>
                <a:ea typeface="Calibri"/>
                <a:cs typeface="Calibri"/>
                <a:sym typeface="Calibri"/>
              </a:rPr>
              <a:t> </a:t>
            </a:r>
          </a:p>
          <a:p>
            <a:pPr marL="342900" marR="0" lvl="0" indent="-342900" algn="l" rtl="0">
              <a:spcBef>
                <a:spcPts val="1200"/>
              </a:spcBef>
              <a:spcAft>
                <a:spcPts val="0"/>
              </a:spcAft>
              <a:buClr>
                <a:schemeClr val="dk1"/>
              </a:buClr>
              <a:buSzPct val="100000"/>
              <a:buFont typeface="Arial"/>
              <a:buChar char="•"/>
            </a:pPr>
            <a:r>
              <a:rPr lang="en-US" sz="2800" b="0" i="0" u="none" strike="noStrike" cap="none" dirty="0">
                <a:solidFill>
                  <a:schemeClr val="dk1"/>
                </a:solidFill>
                <a:latin typeface="Palatino Linotype" panose="02040502050505030304" pitchFamily="18" charset="0"/>
                <a:ea typeface="Calibri"/>
                <a:cs typeface="Calibri"/>
                <a:sym typeface="Calibri"/>
              </a:rPr>
              <a:t>Report of Survey Findings </a:t>
            </a:r>
          </a:p>
          <a:p>
            <a:pPr marL="342900" marR="0" lvl="0" indent="-342900" algn="l" rtl="0">
              <a:spcBef>
                <a:spcPts val="1200"/>
              </a:spcBef>
              <a:buClr>
                <a:schemeClr val="dk1"/>
              </a:buClr>
              <a:buSzPct val="100000"/>
              <a:buFont typeface="Arial"/>
              <a:buChar char="•"/>
            </a:pPr>
            <a:r>
              <a:rPr lang="en-US" sz="2800" b="0" i="0" u="none" strike="noStrike" cap="none" dirty="0">
                <a:solidFill>
                  <a:schemeClr val="dk1"/>
                </a:solidFill>
                <a:latin typeface="Palatino Linotype" panose="02040502050505030304" pitchFamily="18" charset="0"/>
                <a:ea typeface="Calibri"/>
                <a:cs typeface="Calibri"/>
                <a:sym typeface="Calibri"/>
              </a:rPr>
              <a:t>Chancellor’s Office Advisory on Awarding </a:t>
            </a:r>
            <a:br>
              <a:rPr lang="en-US" sz="2800" b="0" i="0" u="none" strike="noStrike" cap="none" dirty="0">
                <a:solidFill>
                  <a:schemeClr val="dk1"/>
                </a:solidFill>
                <a:latin typeface="Palatino Linotype" panose="02040502050505030304" pitchFamily="18" charset="0"/>
                <a:ea typeface="Calibri"/>
                <a:cs typeface="Calibri"/>
                <a:sym typeface="Calibri"/>
              </a:rPr>
            </a:br>
            <a:r>
              <a:rPr lang="en-US" sz="2800" b="0" i="0" u="none" strike="noStrike" cap="none" dirty="0">
                <a:solidFill>
                  <a:schemeClr val="dk1"/>
                </a:solidFill>
                <a:latin typeface="Palatino Linotype" panose="02040502050505030304" pitchFamily="18" charset="0"/>
                <a:ea typeface="Calibri"/>
                <a:cs typeface="Calibri"/>
                <a:sym typeface="Calibri"/>
              </a:rPr>
              <a:t>Credit for Prior Learning</a:t>
            </a:r>
            <a:r>
              <a:rPr lang="en-US" sz="2800" b="0" dirty="0">
                <a:latin typeface="Palatino Linotype" panose="02040502050505030304" pitchFamily="18" charset="0"/>
              </a:rPr>
              <a:t>: </a:t>
            </a:r>
            <a:br>
              <a:rPr lang="en-US" sz="2800" b="0" dirty="0">
                <a:latin typeface="Palatino Linotype" panose="02040502050505030304" pitchFamily="18" charset="0"/>
              </a:rPr>
            </a:br>
            <a:r>
              <a:rPr lang="en-US" sz="2800" b="0" dirty="0">
                <a:latin typeface="Palatino Linotype" panose="02040502050505030304" pitchFamily="18" charset="0"/>
              </a:rPr>
              <a:t>AB 2462 (Military Experience)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800" b="1" i="0" u="none" strike="noStrike" cap="none" dirty="0">
                <a:solidFill>
                  <a:schemeClr val="dk1"/>
                </a:solidFill>
                <a:latin typeface="Palatino Linotype" panose="02040502050505030304" pitchFamily="18" charset="0"/>
                <a:ea typeface="Calibri"/>
                <a:cs typeface="Calibri"/>
                <a:sym typeface="Calibri"/>
              </a:rPr>
              <a:t>Leadership from ASCCC</a:t>
            </a:r>
          </a:p>
        </p:txBody>
      </p:sp>
      <p:sp>
        <p:nvSpPr>
          <p:cNvPr id="147" name="Shape 147"/>
          <p:cNvSpPr txBox="1">
            <a:spLocks noGrp="1"/>
          </p:cNvSpPr>
          <p:nvPr>
            <p:ph idx="1"/>
          </p:nvPr>
        </p:nvSpPr>
        <p:spPr>
          <a:xfrm>
            <a:off x="178274" y="2107978"/>
            <a:ext cx="6498099" cy="4505764"/>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800" b="0" i="0" u="none" strike="noStrike" cap="none" dirty="0">
                <a:solidFill>
                  <a:schemeClr val="dk1"/>
                </a:solidFill>
                <a:latin typeface="Palatino Linotype" panose="02040502050505030304" pitchFamily="18" charset="0"/>
                <a:ea typeface="Calibri"/>
                <a:cs typeface="Calibri"/>
                <a:sym typeface="Calibri"/>
              </a:rPr>
              <a:t>Leverage prior work (2014)</a:t>
            </a:r>
          </a:p>
          <a:p>
            <a:pPr marL="342900" marR="0" lvl="0" indent="-342900" algn="l" rtl="0">
              <a:spcBef>
                <a:spcPts val="480"/>
              </a:spcBef>
              <a:spcAft>
                <a:spcPts val="0"/>
              </a:spcAft>
              <a:buClr>
                <a:schemeClr val="dk1"/>
              </a:buClr>
              <a:buSzPct val="100000"/>
              <a:buFont typeface="Arial"/>
              <a:buChar char="•"/>
            </a:pPr>
            <a:r>
              <a:rPr lang="en-US" sz="2800" b="0" i="0" u="none" strike="noStrike" cap="none" dirty="0">
                <a:solidFill>
                  <a:schemeClr val="dk1"/>
                </a:solidFill>
                <a:latin typeface="Palatino Linotype" panose="02040502050505030304" pitchFamily="18" charset="0"/>
                <a:ea typeface="Calibri"/>
                <a:cs typeface="Calibri"/>
                <a:sym typeface="Calibri"/>
              </a:rPr>
              <a:t>ASCCC participation on Workforce </a:t>
            </a:r>
            <a:br>
              <a:rPr lang="en-US" sz="2800" b="0" i="0" u="none" strike="noStrike" cap="none" dirty="0">
                <a:solidFill>
                  <a:schemeClr val="dk1"/>
                </a:solidFill>
                <a:latin typeface="Palatino Linotype" panose="02040502050505030304" pitchFamily="18" charset="0"/>
                <a:ea typeface="Calibri"/>
                <a:cs typeface="Calibri"/>
                <a:sym typeface="Calibri"/>
              </a:rPr>
            </a:br>
            <a:r>
              <a:rPr lang="en-US" sz="2800" b="0" i="0" u="none" strike="noStrike" cap="none" dirty="0">
                <a:solidFill>
                  <a:schemeClr val="dk1"/>
                </a:solidFill>
                <a:latin typeface="Palatino Linotype" panose="02040502050505030304" pitchFamily="18" charset="0"/>
                <a:ea typeface="Calibri"/>
                <a:cs typeface="Calibri"/>
                <a:sym typeface="Calibri"/>
              </a:rPr>
              <a:t>and OEI steering committees</a:t>
            </a:r>
          </a:p>
          <a:p>
            <a:pPr marL="342900" marR="0" lvl="0" indent="-342900" algn="l" rtl="0">
              <a:spcBef>
                <a:spcPts val="480"/>
              </a:spcBef>
              <a:spcAft>
                <a:spcPts val="0"/>
              </a:spcAft>
              <a:buClr>
                <a:schemeClr val="dk1"/>
              </a:buClr>
              <a:buSzPct val="100000"/>
              <a:buFont typeface="Arial"/>
              <a:buChar char="•"/>
            </a:pPr>
            <a:r>
              <a:rPr lang="en-US" sz="2800" b="0" i="0" u="none" strike="noStrike" cap="none" dirty="0">
                <a:solidFill>
                  <a:schemeClr val="dk1"/>
                </a:solidFill>
                <a:latin typeface="Palatino Linotype" panose="02040502050505030304" pitchFamily="18" charset="0"/>
                <a:ea typeface="Calibri"/>
                <a:cs typeface="Calibri"/>
                <a:sym typeface="Calibri"/>
              </a:rPr>
              <a:t>Need active consultation and </a:t>
            </a:r>
            <a:br>
              <a:rPr lang="en-US" sz="2800" b="0" i="0" u="none" strike="noStrike" cap="none" dirty="0">
                <a:solidFill>
                  <a:schemeClr val="dk1"/>
                </a:solidFill>
                <a:latin typeface="Palatino Linotype" panose="02040502050505030304" pitchFamily="18" charset="0"/>
                <a:ea typeface="Calibri"/>
                <a:cs typeface="Calibri"/>
                <a:sym typeface="Calibri"/>
              </a:rPr>
            </a:br>
            <a:r>
              <a:rPr lang="en-US" sz="2800" b="0" i="0" u="none" strike="noStrike" cap="none" dirty="0">
                <a:solidFill>
                  <a:schemeClr val="dk1"/>
                </a:solidFill>
                <a:latin typeface="Palatino Linotype" panose="02040502050505030304" pitchFamily="18" charset="0"/>
                <a:ea typeface="Calibri"/>
                <a:cs typeface="Calibri"/>
                <a:sym typeface="Calibri"/>
              </a:rPr>
              <a:t>collaboration of faculty leadership</a:t>
            </a:r>
          </a:p>
          <a:p>
            <a:pPr marL="342900" marR="0" lvl="0" indent="-342900" algn="l" rtl="0">
              <a:spcBef>
                <a:spcPts val="480"/>
              </a:spcBef>
              <a:buClr>
                <a:schemeClr val="dk1"/>
              </a:buClr>
              <a:buSzPct val="100000"/>
              <a:buFont typeface="Arial"/>
              <a:buChar char="•"/>
            </a:pPr>
            <a:r>
              <a:rPr lang="en-US" sz="2800" b="0" i="0" u="none" strike="noStrike" cap="none" dirty="0">
                <a:solidFill>
                  <a:schemeClr val="dk1"/>
                </a:solidFill>
                <a:latin typeface="Palatino Linotype" panose="02040502050505030304" pitchFamily="18" charset="0"/>
                <a:ea typeface="Calibri"/>
                <a:cs typeface="Calibri"/>
                <a:sym typeface="Calibri"/>
              </a:rPr>
              <a:t>ASCCC expertise and leadership </a:t>
            </a:r>
            <a:br>
              <a:rPr lang="en-US" sz="2800" b="0" i="0" u="none" strike="noStrike" cap="none" dirty="0">
                <a:solidFill>
                  <a:schemeClr val="dk1"/>
                </a:solidFill>
                <a:latin typeface="Palatino Linotype" panose="02040502050505030304" pitchFamily="18" charset="0"/>
                <a:ea typeface="Calibri"/>
                <a:cs typeface="Calibri"/>
                <a:sym typeface="Calibri"/>
              </a:rPr>
            </a:br>
            <a:r>
              <a:rPr lang="en-US" sz="2800" b="0" i="0" u="none" strike="noStrike" cap="none" dirty="0">
                <a:solidFill>
                  <a:schemeClr val="dk1"/>
                </a:solidFill>
                <a:latin typeface="Palatino Linotype" panose="02040502050505030304" pitchFamily="18" charset="0"/>
                <a:ea typeface="Calibri"/>
                <a:cs typeface="Calibri"/>
                <a:sym typeface="Calibri"/>
              </a:rPr>
              <a:t>helps ensure success and participation</a:t>
            </a:r>
          </a:p>
        </p:txBody>
      </p:sp>
      <p:sp>
        <p:nvSpPr>
          <p:cNvPr id="148" name="Shape 148"/>
          <p:cNvSpPr txBox="1">
            <a:spLocks noGrp="1"/>
          </p:cNvSpPr>
          <p:nvPr>
            <p:ph type="sldNum" sz="quarter" idx="12"/>
          </p:nvPr>
        </p:nvSpPr>
        <p:spPr>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4</a:t>
            </a:fld>
            <a:endParaRPr lang="en-US" sz="1200" b="0" i="0" u="none" strike="noStrike" cap="none" dirty="0">
              <a:solidFill>
                <a:srgbClr val="888888"/>
              </a:solidFill>
              <a:latin typeface="Calibri"/>
              <a:ea typeface="Calibri"/>
              <a:cs typeface="Calibri"/>
              <a:sym typeface="Calibri"/>
            </a:endParaRPr>
          </a:p>
        </p:txBody>
      </p:sp>
      <p:pic>
        <p:nvPicPr>
          <p:cNvPr id="146" name="Shape 146" descr="Screen Shot 2016-03-01 at 3.22.49 PM.png"/>
          <p:cNvPicPr preferRelativeResize="0"/>
          <p:nvPr/>
        </p:nvPicPr>
        <p:blipFill rotWithShape="1">
          <a:blip r:embed="rId3">
            <a:alphaModFix/>
          </a:blip>
          <a:srcRect/>
          <a:stretch/>
        </p:blipFill>
        <p:spPr>
          <a:xfrm rot="280139">
            <a:off x="6614112" y="2815180"/>
            <a:ext cx="2607383" cy="3943244"/>
          </a:xfrm>
          <a:prstGeom prst="rect">
            <a:avLst/>
          </a:prstGeom>
          <a:noFill/>
          <a:ln w="15875" cap="flat" cmpd="sng">
            <a:solidFill>
              <a:schemeClr val="dk1">
                <a:alpha val="95686"/>
              </a:schemeClr>
            </a:solidFill>
            <a:prstDash val="solid"/>
            <a:round/>
            <a:headEnd type="none" w="med" len="med"/>
            <a:tailEnd type="none" w="med" len="me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447869" y="279918"/>
            <a:ext cx="8238931" cy="3004458"/>
          </a:xfrm>
          <a:prstGeom prst="rect">
            <a:avLst/>
          </a:prstGeom>
        </p:spPr>
        <p:txBody>
          <a:bodyPr lIns="91425" tIns="91425" rIns="91425" bIns="91425" anchor="ctr" anchorCtr="0">
            <a:noAutofit/>
          </a:bodyPr>
          <a:lstStyle/>
          <a:p>
            <a:pPr>
              <a:spcBef>
                <a:spcPts val="0"/>
              </a:spcBef>
            </a:pPr>
            <a:r>
              <a:rPr lang="en-US" i="0" dirty="0">
                <a:latin typeface="Palatino Linotype" panose="02040502050505030304" pitchFamily="18" charset="0"/>
              </a:rPr>
              <a:t>ASCCC: </a:t>
            </a:r>
            <a:r>
              <a:rPr lang="en-US" sz="3200" i="0" dirty="0">
                <a:latin typeface="Palatino Linotype" panose="02040502050505030304" pitchFamily="18" charset="0"/>
              </a:rPr>
              <a:t>7.01 S16 Costs Associated with Prior Military </a:t>
            </a:r>
            <a:r>
              <a:rPr lang="en-US" sz="3200" b="1" i="0" dirty="0">
                <a:latin typeface="Palatino Linotype" panose="02040502050505030304" pitchFamily="18" charset="0"/>
              </a:rPr>
              <a:t>Experience Credit</a:t>
            </a:r>
            <a:r>
              <a:rPr lang="en-US" dirty="0"/>
              <a:t/>
            </a:r>
            <a:br>
              <a:rPr lang="en-US" dirty="0"/>
            </a:br>
            <a:endParaRPr b="1" dirty="0"/>
          </a:p>
        </p:txBody>
      </p:sp>
      <p:sp>
        <p:nvSpPr>
          <p:cNvPr id="156" name="Shape 156"/>
          <p:cNvSpPr txBox="1">
            <a:spLocks noGrp="1"/>
          </p:cNvSpPr>
          <p:nvPr>
            <p:ph type="sldNum" sz="quarter" idx="12"/>
          </p:nvPr>
        </p:nvSpPr>
        <p:spPr>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5</a:t>
            </a:fld>
            <a:endParaRPr lang="en-US" dirty="0"/>
          </a:p>
        </p:txBody>
      </p:sp>
      <p:sp>
        <p:nvSpPr>
          <p:cNvPr id="2" name="Rectangle 1"/>
          <p:cNvSpPr/>
          <p:nvPr/>
        </p:nvSpPr>
        <p:spPr>
          <a:xfrm>
            <a:off x="283028" y="2274627"/>
            <a:ext cx="8577944" cy="3693319"/>
          </a:xfrm>
          <a:prstGeom prst="rect">
            <a:avLst/>
          </a:prstGeom>
        </p:spPr>
        <p:txBody>
          <a:bodyPr wrap="square">
            <a:spAutoFit/>
          </a:bodyPr>
          <a:lstStyle/>
          <a:p>
            <a:r>
              <a:rPr lang="en-US" sz="2400" dirty="0">
                <a:latin typeface="Palatino Linotype" panose="02040502050505030304" pitchFamily="18" charset="0"/>
              </a:rPr>
              <a:t>Resolved, That the [ASCCC], in conjunction with the Chancellor’s Office and other system partners, research the costs of implementation of credit for prior military experience; and</a:t>
            </a:r>
          </a:p>
          <a:p>
            <a:endParaRPr lang="en-US" dirty="0">
              <a:latin typeface="Palatino Linotype" panose="02040502050505030304" pitchFamily="18" charset="0"/>
            </a:endParaRPr>
          </a:p>
          <a:p>
            <a:r>
              <a:rPr lang="en-US" sz="2400" dirty="0">
                <a:latin typeface="Palatino Linotype" panose="02040502050505030304" pitchFamily="18" charset="0"/>
              </a:rPr>
              <a:t>Resolved, That the [ASCCC], in conjunction with the Chancellor’s Office and other system partners, work to secure sufficient and ongoing funding to cover the costs for colleges to ensure the timely implementation </a:t>
            </a:r>
            <a:r>
              <a:rPr lang="en-US" sz="2400" dirty="0" smtClean="0">
                <a:latin typeface="Palatino Linotype" panose="02040502050505030304" pitchFamily="18" charset="0"/>
              </a:rPr>
              <a:t>and ongoing </a:t>
            </a:r>
            <a:r>
              <a:rPr lang="en-US" sz="2400" dirty="0">
                <a:latin typeface="Palatino Linotype" panose="02040502050505030304" pitchFamily="18" charset="0"/>
              </a:rPr>
              <a:t>awarding of credit for prior military experience.</a:t>
            </a:r>
            <a:endParaRPr lang="en-US" sz="2400" dirty="0">
              <a:effectLst/>
              <a:latin typeface="Palatino Linotype" panose="0204050205050503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457200" y="1179429"/>
            <a:ext cx="8229600" cy="988104"/>
          </a:xfrm>
          <a:prstGeom prst="rect">
            <a:avLst/>
          </a:prstGeom>
        </p:spPr>
        <p:txBody>
          <a:bodyPr lIns="91425" tIns="91425" rIns="91425" bIns="91425" anchor="ctr" anchorCtr="0">
            <a:noAutofit/>
          </a:bodyPr>
          <a:lstStyle/>
          <a:p>
            <a:pPr>
              <a:spcBef>
                <a:spcPts val="0"/>
              </a:spcBef>
            </a:pPr>
            <a:r>
              <a:rPr lang="en-US" b="1" i="0" dirty="0">
                <a:latin typeface="Palatino Linotype" panose="02040502050505030304" pitchFamily="18" charset="0"/>
              </a:rPr>
              <a:t>ASCCC: </a:t>
            </a:r>
            <a:r>
              <a:rPr lang="en-US" sz="3200" b="1" i="0" dirty="0">
                <a:latin typeface="Palatino Linotype" panose="02040502050505030304" pitchFamily="18" charset="0"/>
              </a:rPr>
              <a:t>7.02 S16 Awarding Credit for Prior Learning Experience</a:t>
            </a:r>
            <a:r>
              <a:rPr lang="en-US" dirty="0"/>
              <a:t/>
            </a:r>
            <a:br>
              <a:rPr lang="en-US" dirty="0"/>
            </a:br>
            <a:endParaRPr b="1" dirty="0"/>
          </a:p>
        </p:txBody>
      </p:sp>
      <p:sp>
        <p:nvSpPr>
          <p:cNvPr id="156" name="Shape 156"/>
          <p:cNvSpPr txBox="1">
            <a:spLocks noGrp="1"/>
          </p:cNvSpPr>
          <p:nvPr>
            <p:ph type="sldNum" sz="quarter" idx="12"/>
          </p:nvPr>
        </p:nvSpPr>
        <p:spPr>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6</a:t>
            </a:fld>
            <a:endParaRPr lang="en-US" dirty="0"/>
          </a:p>
        </p:txBody>
      </p:sp>
      <p:sp>
        <p:nvSpPr>
          <p:cNvPr id="2" name="Rectangle 1"/>
          <p:cNvSpPr/>
          <p:nvPr/>
        </p:nvSpPr>
        <p:spPr>
          <a:xfrm>
            <a:off x="108856" y="2301923"/>
            <a:ext cx="8577944" cy="3416320"/>
          </a:xfrm>
          <a:prstGeom prst="rect">
            <a:avLst/>
          </a:prstGeom>
        </p:spPr>
        <p:txBody>
          <a:bodyPr wrap="square">
            <a:spAutoFit/>
          </a:bodyPr>
          <a:lstStyle/>
          <a:p>
            <a:r>
              <a:rPr lang="en-US" sz="2400" dirty="0">
                <a:latin typeface="Palatino Linotype" panose="02040502050505030304" pitchFamily="18" charset="0"/>
                <a:ea typeface="Helvetica" charset="0"/>
                <a:cs typeface="Helvetica" charset="0"/>
              </a:rPr>
              <a:t>Resolved, That the [ASCCC] work with the</a:t>
            </a:r>
          </a:p>
          <a:p>
            <a:r>
              <a:rPr lang="en-US" sz="2400" dirty="0">
                <a:latin typeface="Palatino Linotype" panose="02040502050505030304" pitchFamily="18" charset="0"/>
                <a:ea typeface="Helvetica" charset="0"/>
                <a:cs typeface="Helvetica" charset="0"/>
              </a:rPr>
              <a:t>Chancellor’s Office and other interested stakeholders to develop effective practices for the awarding of credit for prior military learning and experience; and</a:t>
            </a:r>
          </a:p>
          <a:p>
            <a:endParaRPr lang="en-US" sz="2400" dirty="0">
              <a:latin typeface="Palatino Linotype" panose="02040502050505030304" pitchFamily="18" charset="0"/>
              <a:ea typeface="Helvetica" charset="0"/>
              <a:cs typeface="Helvetica" charset="0"/>
            </a:endParaRPr>
          </a:p>
          <a:p>
            <a:r>
              <a:rPr lang="en-US" sz="2400" dirty="0">
                <a:latin typeface="Palatino Linotype" panose="02040502050505030304" pitchFamily="18" charset="0"/>
                <a:ea typeface="Helvetica" charset="0"/>
                <a:cs typeface="Helvetica" charset="0"/>
              </a:rPr>
              <a:t>Resolved, That the [ASCCC] work with the Chancellor’s Office and other interested stakeholders to explore the option of awarding credit for forms of prior learning and experience outside of those involving military experience.</a:t>
            </a:r>
          </a:p>
        </p:txBody>
      </p:sp>
    </p:spTree>
    <p:extLst>
      <p:ext uri="{BB962C8B-B14F-4D97-AF65-F5344CB8AC3E}">
        <p14:creationId xmlns:p14="http://schemas.microsoft.com/office/powerpoint/2010/main" val="1753759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grpSp>
        <p:nvGrpSpPr>
          <p:cNvPr id="74" name="Shape 74"/>
          <p:cNvGrpSpPr/>
          <p:nvPr/>
        </p:nvGrpSpPr>
        <p:grpSpPr>
          <a:xfrm>
            <a:off x="1198632" y="3024916"/>
            <a:ext cx="6429767" cy="1892523"/>
            <a:chOff x="2176784" y="1748499"/>
            <a:chExt cx="6503173" cy="1429419"/>
          </a:xfrm>
        </p:grpSpPr>
        <p:sp>
          <p:nvSpPr>
            <p:cNvPr id="75" name="Shape 75"/>
            <p:cNvSpPr/>
            <p:nvPr/>
          </p:nvSpPr>
          <p:spPr>
            <a:xfrm>
              <a:off x="3870753" y="1761199"/>
              <a:ext cx="1402490" cy="1400844"/>
            </a:xfrm>
            <a:prstGeom prst="ellipse">
              <a:avLst/>
            </a:prstGeom>
            <a:solidFill>
              <a:srgbClr val="17365D"/>
            </a:solidFill>
            <a:ln w="9525" cap="flat" cmpd="sng">
              <a:solidFill>
                <a:schemeClr val="dk2"/>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None/>
              </a:pPr>
              <a:endParaRPr sz="1600" b="0" i="0" u="none" strike="noStrike" cap="none">
                <a:solidFill>
                  <a:srgbClr val="FFFFFF"/>
                </a:solidFill>
                <a:latin typeface="Trebuchet MS"/>
                <a:ea typeface="Trebuchet MS"/>
                <a:cs typeface="Trebuchet MS"/>
                <a:sym typeface="Trebuchet MS"/>
              </a:endParaRPr>
            </a:p>
          </p:txBody>
        </p:sp>
        <p:sp>
          <p:nvSpPr>
            <p:cNvPr id="76" name="Shape 76"/>
            <p:cNvSpPr/>
            <p:nvPr/>
          </p:nvSpPr>
          <p:spPr>
            <a:xfrm>
              <a:off x="2176784" y="1777074"/>
              <a:ext cx="1402490" cy="1400844"/>
            </a:xfrm>
            <a:prstGeom prst="ellipse">
              <a:avLst/>
            </a:prstGeom>
            <a:solidFill>
              <a:srgbClr val="7F7F7F"/>
            </a:solidFill>
            <a:ln w="9525" cap="flat" cmpd="sng">
              <a:solidFill>
                <a:srgbClr val="FFC000"/>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None/>
              </a:pPr>
              <a:endParaRPr sz="1600" b="0" i="0" u="none" strike="noStrike" cap="none">
                <a:solidFill>
                  <a:srgbClr val="FFFFFF"/>
                </a:solidFill>
                <a:latin typeface="Trebuchet MS"/>
                <a:ea typeface="Trebuchet MS"/>
                <a:cs typeface="Trebuchet MS"/>
                <a:sym typeface="Trebuchet MS"/>
              </a:endParaRPr>
            </a:p>
          </p:txBody>
        </p:sp>
        <p:sp>
          <p:nvSpPr>
            <p:cNvPr id="77" name="Shape 77"/>
            <p:cNvSpPr txBox="1"/>
            <p:nvPr/>
          </p:nvSpPr>
          <p:spPr>
            <a:xfrm>
              <a:off x="2322298" y="2199118"/>
              <a:ext cx="1111466" cy="48817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1" i="0" u="none" strike="noStrike" cap="none" dirty="0">
                  <a:solidFill>
                    <a:srgbClr val="FFFFFF"/>
                  </a:solidFill>
                  <a:latin typeface="Trebuchet MS"/>
                  <a:ea typeface="Trebuchet MS"/>
                  <a:cs typeface="Trebuchet MS"/>
                  <a:sym typeface="Trebuchet MS"/>
                </a:rPr>
                <a:t>Military</a:t>
              </a:r>
            </a:p>
            <a:p>
              <a:pPr marL="0" marR="0" lvl="0" indent="0" algn="ctr" rtl="0">
                <a:spcBef>
                  <a:spcPts val="0"/>
                </a:spcBef>
                <a:buSzPct val="25000"/>
                <a:buNone/>
              </a:pPr>
              <a:r>
                <a:rPr lang="en-US" sz="1800" b="1" i="0" u="none" strike="noStrike" cap="none" dirty="0">
                  <a:solidFill>
                    <a:srgbClr val="FFFFFF"/>
                  </a:solidFill>
                  <a:latin typeface="Trebuchet MS"/>
                  <a:ea typeface="Trebuchet MS"/>
                  <a:cs typeface="Trebuchet MS"/>
                  <a:sym typeface="Trebuchet MS"/>
                </a:rPr>
                <a:t>Credit</a:t>
              </a:r>
            </a:p>
          </p:txBody>
        </p:sp>
        <p:sp>
          <p:nvSpPr>
            <p:cNvPr id="78" name="Shape 78"/>
            <p:cNvSpPr txBox="1"/>
            <p:nvPr/>
          </p:nvSpPr>
          <p:spPr>
            <a:xfrm>
              <a:off x="4027712" y="2144160"/>
              <a:ext cx="1092198" cy="48817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1" i="0" u="none" strike="noStrike" cap="none" dirty="0">
                  <a:solidFill>
                    <a:srgbClr val="FFFFFF"/>
                  </a:solidFill>
                  <a:latin typeface="Trebuchet MS"/>
                  <a:ea typeface="Trebuchet MS"/>
                  <a:cs typeface="Trebuchet MS"/>
                  <a:sym typeface="Trebuchet MS"/>
                </a:rPr>
                <a:t>Training</a:t>
              </a:r>
            </a:p>
            <a:p>
              <a:pPr marL="0" marR="0" lvl="0" indent="0" algn="ctr" rtl="0">
                <a:spcBef>
                  <a:spcPts val="0"/>
                </a:spcBef>
                <a:buSzPct val="25000"/>
                <a:buNone/>
              </a:pPr>
              <a:r>
                <a:rPr lang="en-US" sz="1800" b="1" i="0" u="none" strike="noStrike" cap="none" dirty="0">
                  <a:solidFill>
                    <a:srgbClr val="FFFFFF"/>
                  </a:solidFill>
                  <a:latin typeface="Trebuchet MS"/>
                  <a:ea typeface="Trebuchet MS"/>
                  <a:cs typeface="Trebuchet MS"/>
                  <a:sym typeface="Trebuchet MS"/>
                </a:rPr>
                <a:t>Credit</a:t>
              </a:r>
            </a:p>
          </p:txBody>
        </p:sp>
        <p:sp>
          <p:nvSpPr>
            <p:cNvPr id="79" name="Shape 79"/>
            <p:cNvSpPr/>
            <p:nvPr/>
          </p:nvSpPr>
          <p:spPr>
            <a:xfrm>
              <a:off x="5620812" y="1769664"/>
              <a:ext cx="1402490" cy="1400844"/>
            </a:xfrm>
            <a:prstGeom prst="ellipse">
              <a:avLst/>
            </a:prstGeom>
            <a:solidFill>
              <a:srgbClr val="C00000"/>
            </a:solidFill>
            <a:ln w="9525" cap="flat" cmpd="sng">
              <a:solidFill>
                <a:schemeClr val="dk2"/>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None/>
              </a:pPr>
              <a:endParaRPr sz="1600" b="0" i="0" u="none" strike="noStrike" cap="none">
                <a:solidFill>
                  <a:srgbClr val="FFFFFF"/>
                </a:solidFill>
                <a:latin typeface="Trebuchet MS"/>
                <a:ea typeface="Trebuchet MS"/>
                <a:cs typeface="Trebuchet MS"/>
                <a:sym typeface="Trebuchet MS"/>
              </a:endParaRPr>
            </a:p>
          </p:txBody>
        </p:sp>
        <p:sp>
          <p:nvSpPr>
            <p:cNvPr id="80" name="Shape 80"/>
            <p:cNvSpPr txBox="1"/>
            <p:nvPr/>
          </p:nvSpPr>
          <p:spPr>
            <a:xfrm>
              <a:off x="5762540" y="2021185"/>
              <a:ext cx="1092300" cy="4881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1" i="0" u="none" strike="noStrike" cap="none" dirty="0">
                  <a:solidFill>
                    <a:srgbClr val="FFFFFF"/>
                  </a:solidFill>
                  <a:latin typeface="Trebuchet MS"/>
                  <a:ea typeface="Trebuchet MS"/>
                  <a:cs typeface="Trebuchet MS"/>
                  <a:sym typeface="Trebuchet MS"/>
                </a:rPr>
                <a:t>Credit by Exam</a:t>
              </a:r>
            </a:p>
          </p:txBody>
        </p:sp>
        <p:sp>
          <p:nvSpPr>
            <p:cNvPr id="81" name="Shape 81"/>
            <p:cNvSpPr/>
            <p:nvPr/>
          </p:nvSpPr>
          <p:spPr>
            <a:xfrm>
              <a:off x="7277467" y="1748499"/>
              <a:ext cx="1402490" cy="1400844"/>
            </a:xfrm>
            <a:prstGeom prst="ellipse">
              <a:avLst/>
            </a:prstGeom>
            <a:solidFill>
              <a:srgbClr val="7AC143"/>
            </a:solidFill>
            <a:ln w="9525" cap="flat" cmpd="sng">
              <a:solidFill>
                <a:schemeClr val="dk2"/>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None/>
              </a:pPr>
              <a:endParaRPr sz="1600" b="0" i="0" u="none" strike="noStrike" cap="none">
                <a:solidFill>
                  <a:srgbClr val="FFFFFF"/>
                </a:solidFill>
                <a:latin typeface="Trebuchet MS"/>
                <a:ea typeface="Trebuchet MS"/>
                <a:cs typeface="Trebuchet MS"/>
                <a:sym typeface="Trebuchet MS"/>
              </a:endParaRPr>
            </a:p>
          </p:txBody>
        </p:sp>
        <p:sp>
          <p:nvSpPr>
            <p:cNvPr id="82" name="Shape 82"/>
            <p:cNvSpPr txBox="1"/>
            <p:nvPr/>
          </p:nvSpPr>
          <p:spPr>
            <a:xfrm>
              <a:off x="7371475" y="2156532"/>
              <a:ext cx="1211046" cy="48817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1" i="0" u="none" strike="noStrike" cap="none" dirty="0">
                  <a:solidFill>
                    <a:srgbClr val="FFFFFF"/>
                  </a:solidFill>
                  <a:latin typeface="Trebuchet MS"/>
                  <a:ea typeface="Trebuchet MS"/>
                  <a:cs typeface="Trebuchet MS"/>
                  <a:sym typeface="Trebuchet MS"/>
                </a:rPr>
                <a:t>Portfolio</a:t>
              </a:r>
            </a:p>
            <a:p>
              <a:pPr marL="0" marR="0" lvl="0" indent="0" algn="ctr" rtl="0">
                <a:spcBef>
                  <a:spcPts val="0"/>
                </a:spcBef>
                <a:buSzPct val="25000"/>
                <a:buNone/>
              </a:pPr>
              <a:r>
                <a:rPr lang="en-US" sz="1800" b="1" i="0" u="none" strike="noStrike" cap="none" dirty="0">
                  <a:solidFill>
                    <a:srgbClr val="FFFFFF"/>
                  </a:solidFill>
                  <a:latin typeface="Trebuchet MS"/>
                  <a:ea typeface="Trebuchet MS"/>
                  <a:cs typeface="Trebuchet MS"/>
                  <a:sym typeface="Trebuchet MS"/>
                </a:rPr>
                <a:t>Credit</a:t>
              </a:r>
            </a:p>
          </p:txBody>
        </p:sp>
      </p:grpSp>
      <p:grpSp>
        <p:nvGrpSpPr>
          <p:cNvPr id="83" name="Shape 83"/>
          <p:cNvGrpSpPr/>
          <p:nvPr/>
        </p:nvGrpSpPr>
        <p:grpSpPr>
          <a:xfrm>
            <a:off x="3320" y="0"/>
            <a:ext cx="9144000" cy="1064976"/>
            <a:chOff x="3320" y="0"/>
            <a:chExt cx="9144000" cy="798731"/>
          </a:xfrm>
        </p:grpSpPr>
        <p:grpSp>
          <p:nvGrpSpPr>
            <p:cNvPr id="84" name="Shape 84"/>
            <p:cNvGrpSpPr/>
            <p:nvPr/>
          </p:nvGrpSpPr>
          <p:grpSpPr>
            <a:xfrm>
              <a:off x="3320" y="0"/>
              <a:ext cx="9144000" cy="798731"/>
              <a:chOff x="3320" y="0"/>
              <a:chExt cx="9144000" cy="798731"/>
            </a:xfrm>
          </p:grpSpPr>
          <p:sp>
            <p:nvSpPr>
              <p:cNvPr id="85" name="Shape 85"/>
              <p:cNvSpPr/>
              <p:nvPr/>
            </p:nvSpPr>
            <p:spPr>
              <a:xfrm>
                <a:off x="3320" y="0"/>
                <a:ext cx="9144000" cy="798731"/>
              </a:xfrm>
              <a:prstGeom prst="rect">
                <a:avLst/>
              </a:prstGeom>
              <a:solidFill>
                <a:schemeClr val="dk2"/>
              </a:solidFill>
              <a:ln>
                <a:noFill/>
              </a:ln>
            </p:spPr>
            <p:txBody>
              <a:bodyPr lIns="91425" tIns="45700" rIns="91425" bIns="45700" anchor="t" anchorCtr="0">
                <a:noAutofit/>
              </a:bodyPr>
              <a:lstStyle/>
              <a:p>
                <a:pPr marL="0" marR="0" lvl="0" indent="0" algn="l" rtl="0">
                  <a:spcBef>
                    <a:spcPts val="0"/>
                  </a:spcBef>
                  <a:spcAft>
                    <a:spcPts val="0"/>
                  </a:spcAft>
                  <a:buClr>
                    <a:srgbClr val="D4A67C"/>
                  </a:buClr>
                  <a:buFont typeface="Calibri"/>
                  <a:buNone/>
                </a:pPr>
                <a:endParaRPr sz="2400" b="0" i="0" u="none" strike="noStrike" cap="none">
                  <a:solidFill>
                    <a:srgbClr val="7F7F7F"/>
                  </a:solidFill>
                  <a:latin typeface="Arimo"/>
                  <a:ea typeface="Arimo"/>
                  <a:cs typeface="Arimo"/>
                  <a:sym typeface="Arimo"/>
                </a:endParaRPr>
              </a:p>
            </p:txBody>
          </p:sp>
          <p:sp>
            <p:nvSpPr>
              <p:cNvPr id="86" name="Shape 86"/>
              <p:cNvSpPr txBox="1"/>
              <p:nvPr/>
            </p:nvSpPr>
            <p:spPr>
              <a:xfrm>
                <a:off x="792502" y="98446"/>
                <a:ext cx="7565636" cy="646331"/>
              </a:xfrm>
              <a:prstGeom prst="rect">
                <a:avLst/>
              </a:prstGeom>
              <a:noFill/>
              <a:ln>
                <a:noFill/>
              </a:ln>
            </p:spPr>
            <p:txBody>
              <a:bodyPr lIns="91425" tIns="45700" rIns="91425" bIns="45700" anchor="t" anchorCtr="0">
                <a:noAutofit/>
              </a:bodyPr>
              <a:lstStyle/>
              <a:p>
                <a:pPr marL="0" marR="0" lvl="0" indent="0" algn="ctr" rtl="0">
                  <a:spcBef>
                    <a:spcPts val="0"/>
                  </a:spcBef>
                  <a:buClr>
                    <a:srgbClr val="FFFFFF"/>
                  </a:buClr>
                  <a:buSzPct val="25000"/>
                  <a:buFont typeface="Trebuchet MS"/>
                  <a:buNone/>
                </a:pPr>
                <a:r>
                  <a:rPr lang="en-US" sz="3600" b="1" dirty="0">
                    <a:solidFill>
                      <a:srgbClr val="FFFFFF"/>
                    </a:solidFill>
                    <a:latin typeface="Trebuchet MS"/>
                    <a:ea typeface="Trebuchet MS"/>
                    <a:cs typeface="Trebuchet MS"/>
                    <a:sym typeface="Trebuchet MS"/>
                  </a:rPr>
                  <a:t>Methods to Assess Prior Learning</a:t>
                </a:r>
              </a:p>
            </p:txBody>
          </p:sp>
        </p:grpSp>
        <p:cxnSp>
          <p:nvCxnSpPr>
            <p:cNvPr id="87" name="Shape 87"/>
            <p:cNvCxnSpPr/>
            <p:nvPr/>
          </p:nvCxnSpPr>
          <p:spPr>
            <a:xfrm>
              <a:off x="3320" y="798731"/>
              <a:ext cx="9140678" cy="0"/>
            </a:xfrm>
            <a:prstGeom prst="straightConnector1">
              <a:avLst/>
            </a:prstGeom>
            <a:noFill/>
            <a:ln w="38100" cap="flat" cmpd="sng">
              <a:solidFill>
                <a:schemeClr val="accent1"/>
              </a:solidFill>
              <a:prstDash val="solid"/>
              <a:round/>
              <a:headEnd type="none" w="med" len="med"/>
              <a:tailEnd type="none" w="med" len="med"/>
            </a:ln>
            <a:effectLst>
              <a:outerShdw blurRad="39999" dist="23000" dir="5400000" rotWithShape="0">
                <a:srgbClr val="000000">
                  <a:alpha val="34901"/>
                </a:srgbClr>
              </a:outerShdw>
            </a:effectLst>
          </p:spPr>
        </p:cxnSp>
      </p:grpSp>
      <p:sp>
        <p:nvSpPr>
          <p:cNvPr id="88" name="Shape 88"/>
          <p:cNvSpPr txBox="1">
            <a:spLocks noGrp="1"/>
          </p:cNvSpPr>
          <p:nvPr>
            <p:ph type="sldNum" sz="quarter" idx="12"/>
          </p:nvPr>
        </p:nvSpPr>
        <p:spPr>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400" b="1" i="0" u="none" strike="noStrike" cap="none">
                <a:solidFill>
                  <a:srgbClr val="C00000"/>
                </a:solidFill>
                <a:latin typeface="Trebuchet MS"/>
                <a:ea typeface="Trebuchet MS"/>
                <a:cs typeface="Trebuchet MS"/>
                <a:sym typeface="Trebuchet MS"/>
              </a:rPr>
              <a:t>7</a:t>
            </a:fld>
            <a:endParaRPr lang="en-US" sz="1400" b="1" i="0" u="none" strike="noStrike" cap="none" dirty="0">
              <a:solidFill>
                <a:srgbClr val="C00000"/>
              </a:solidFill>
              <a:latin typeface="Trebuchet MS"/>
              <a:ea typeface="Trebuchet MS"/>
              <a:cs typeface="Trebuchet MS"/>
              <a:sym typeface="Trebuchet M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2" name="Shape 162"/>
          <p:cNvSpPr txBox="1">
            <a:spLocks noGrp="1"/>
          </p:cNvSpPr>
          <p:nvPr>
            <p:ph type="sldNum" sz="quarter" idx="12"/>
          </p:nvPr>
        </p:nvSpPr>
        <p:spPr>
          <a:xfrm>
            <a:off x="6553201" y="4767263"/>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8</a:t>
            </a:fld>
            <a:endParaRPr lang="en-US" sz="1200" b="0" i="0" u="none" strike="noStrike" cap="none" dirty="0">
              <a:solidFill>
                <a:srgbClr val="888888"/>
              </a:solidFill>
              <a:latin typeface="Calibri"/>
              <a:ea typeface="Calibri"/>
              <a:cs typeface="Calibri"/>
              <a:sym typeface="Calibri"/>
            </a:endParaRPr>
          </a:p>
        </p:txBody>
      </p:sp>
      <p:pic>
        <p:nvPicPr>
          <p:cNvPr id="2" name="Picture 1"/>
          <p:cNvPicPr>
            <a:picLocks noChangeAspect="1"/>
          </p:cNvPicPr>
          <p:nvPr/>
        </p:nvPicPr>
        <p:blipFill>
          <a:blip r:embed="rId3"/>
          <a:stretch>
            <a:fillRect/>
          </a:stretch>
        </p:blipFill>
        <p:spPr>
          <a:xfrm>
            <a:off x="2350401" y="1819280"/>
            <a:ext cx="3471863" cy="4896793"/>
          </a:xfrm>
          <a:prstGeom prst="rect">
            <a:avLst/>
          </a:prstGeom>
        </p:spPr>
      </p:pic>
      <p:sp>
        <p:nvSpPr>
          <p:cNvPr id="3" name="Title 2">
            <a:extLst>
              <a:ext uri="{FF2B5EF4-FFF2-40B4-BE49-F238E27FC236}">
                <a16:creationId xmlns:a16="http://schemas.microsoft.com/office/drawing/2014/main" id="{B7B1C348-B686-A243-A8F5-2AA8BEA2F05C}"/>
              </a:ext>
            </a:extLst>
          </p:cNvPr>
          <p:cNvSpPr>
            <a:spLocks noGrp="1"/>
          </p:cNvSpPr>
          <p:nvPr>
            <p:ph type="title"/>
          </p:nvPr>
        </p:nvSpPr>
        <p:spPr/>
        <p:txBody>
          <a:bodyPr>
            <a:normAutofit/>
          </a:bodyPr>
          <a:lstStyle/>
          <a:p>
            <a:r>
              <a:rPr lang="en-US" i="0" dirty="0">
                <a:latin typeface="Palatino Linotype" panose="02040502050505030304" pitchFamily="18" charset="0"/>
              </a:rPr>
              <a:t>CCCCO Survey – March 2016</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356992" y="1167860"/>
            <a:ext cx="8229600" cy="589894"/>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b="1" i="0" dirty="0">
                <a:latin typeface="Palatino Linotype" panose="02040502050505030304" pitchFamily="18" charset="0"/>
              </a:rPr>
              <a:t>CCCCO </a:t>
            </a:r>
            <a:r>
              <a:rPr lang="en-US" b="1" i="0" u="none" strike="noStrike" cap="none" dirty="0">
                <a:solidFill>
                  <a:schemeClr val="dk1"/>
                </a:solidFill>
                <a:latin typeface="Palatino Linotype" panose="02040502050505030304" pitchFamily="18" charset="0"/>
                <a:ea typeface="Calibri"/>
                <a:cs typeface="Calibri"/>
                <a:sym typeface="Calibri"/>
              </a:rPr>
              <a:t>College Survey</a:t>
            </a:r>
          </a:p>
        </p:txBody>
      </p:sp>
      <p:sp>
        <p:nvSpPr>
          <p:cNvPr id="169" name="Shape 169"/>
          <p:cNvSpPr txBox="1">
            <a:spLocks noGrp="1"/>
          </p:cNvSpPr>
          <p:nvPr>
            <p:ph idx="1"/>
          </p:nvPr>
        </p:nvSpPr>
        <p:spPr>
          <a:xfrm>
            <a:off x="363255" y="1883014"/>
            <a:ext cx="8323545" cy="4728754"/>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b="0" i="0" u="none" strike="noStrike" cap="none" dirty="0">
                <a:solidFill>
                  <a:schemeClr val="dk1"/>
                </a:solidFill>
                <a:latin typeface="Palatino Linotype" panose="02040502050505030304" pitchFamily="18" charset="0"/>
                <a:ea typeface="Calibri"/>
                <a:cs typeface="Calibri"/>
                <a:sym typeface="Calibri"/>
              </a:rPr>
              <a:t>113 colleges surveyed</a:t>
            </a:r>
          </a:p>
          <a:p>
            <a:pPr marL="342900" marR="0" lvl="0" indent="-342900" algn="l" rtl="0">
              <a:spcBef>
                <a:spcPts val="2400"/>
              </a:spcBef>
              <a:spcAft>
                <a:spcPts val="0"/>
              </a:spcAft>
              <a:buClr>
                <a:schemeClr val="dk1"/>
              </a:buClr>
              <a:buSzPct val="100000"/>
              <a:buFont typeface="Arial"/>
              <a:buChar char="•"/>
            </a:pPr>
            <a:r>
              <a:rPr lang="en-US" b="0" i="0" u="none" strike="noStrike" cap="none" dirty="0">
                <a:solidFill>
                  <a:schemeClr val="dk1"/>
                </a:solidFill>
                <a:latin typeface="Palatino Linotype" panose="02040502050505030304" pitchFamily="18" charset="0"/>
                <a:ea typeface="Calibri"/>
                <a:cs typeface="Calibri"/>
                <a:sym typeface="Calibri"/>
              </a:rPr>
              <a:t>3 surveys conducted Nov 2014 to Mar 2016 </a:t>
            </a:r>
          </a:p>
          <a:p>
            <a:pPr marL="342900" marR="0" lvl="0" indent="-342900" algn="l" rtl="0">
              <a:spcBef>
                <a:spcPts val="2400"/>
              </a:spcBef>
              <a:spcAft>
                <a:spcPts val="0"/>
              </a:spcAft>
              <a:buClr>
                <a:schemeClr val="dk1"/>
              </a:buClr>
              <a:buSzPct val="100000"/>
              <a:buFont typeface="Arial"/>
              <a:buChar char="•"/>
            </a:pPr>
            <a:r>
              <a:rPr lang="en-US" b="0" i="0" u="none" strike="noStrike" cap="none" dirty="0">
                <a:solidFill>
                  <a:schemeClr val="dk1"/>
                </a:solidFill>
                <a:latin typeface="Palatino Linotype" panose="02040502050505030304" pitchFamily="18" charset="0"/>
                <a:ea typeface="Calibri"/>
                <a:cs typeface="Calibri"/>
                <a:sym typeface="Calibri"/>
              </a:rPr>
              <a:t>96 colleges participated</a:t>
            </a:r>
          </a:p>
          <a:p>
            <a:pPr marL="342900" marR="0" lvl="0" indent="-342900" algn="l" rtl="0">
              <a:spcBef>
                <a:spcPts val="2400"/>
              </a:spcBef>
              <a:spcAft>
                <a:spcPts val="0"/>
              </a:spcAft>
              <a:buClr>
                <a:schemeClr val="dk1"/>
              </a:buClr>
              <a:buSzPct val="100000"/>
              <a:buFont typeface="Arial"/>
              <a:buChar char="•"/>
            </a:pPr>
            <a:r>
              <a:rPr lang="en-US" b="0" i="0" u="none" strike="noStrike" cap="none" dirty="0">
                <a:solidFill>
                  <a:schemeClr val="dk1"/>
                </a:solidFill>
                <a:latin typeface="Palatino Linotype" panose="02040502050505030304" pitchFamily="18" charset="0"/>
                <a:ea typeface="Calibri"/>
                <a:cs typeface="Calibri"/>
                <a:sym typeface="Calibri"/>
              </a:rPr>
              <a:t>102 unduplicated courses </a:t>
            </a:r>
            <a:r>
              <a:rPr lang="en-US" b="0" i="0" u="none" strike="noStrike" cap="none" dirty="0" smtClean="0">
                <a:solidFill>
                  <a:schemeClr val="dk1"/>
                </a:solidFill>
                <a:latin typeface="Palatino Linotype" panose="02040502050505030304" pitchFamily="18" charset="0"/>
                <a:ea typeface="Calibri"/>
                <a:cs typeface="Calibri"/>
                <a:sym typeface="Calibri"/>
              </a:rPr>
              <a:t>reported</a:t>
            </a:r>
          </a:p>
          <a:p>
            <a:pPr marL="342900" marR="0" lvl="0" indent="-342900" algn="l" rtl="0">
              <a:spcBef>
                <a:spcPts val="2400"/>
              </a:spcBef>
              <a:spcAft>
                <a:spcPts val="0"/>
              </a:spcAft>
              <a:buClr>
                <a:schemeClr val="dk1"/>
              </a:buClr>
              <a:buSzPct val="100000"/>
              <a:buFont typeface="Arial"/>
              <a:buChar char="•"/>
            </a:pPr>
            <a:r>
              <a:rPr lang="en-US" b="0" i="0" u="none" strike="noStrike" cap="none" dirty="0" smtClean="0">
                <a:solidFill>
                  <a:schemeClr val="dk1"/>
                </a:solidFill>
                <a:latin typeface="Palatino Linotype" panose="02040502050505030304" pitchFamily="18" charset="0"/>
                <a:ea typeface="Calibri"/>
                <a:cs typeface="Calibri"/>
                <a:sym typeface="Calibri"/>
              </a:rPr>
              <a:t>Units </a:t>
            </a:r>
            <a:r>
              <a:rPr lang="en-US" b="0" i="0" u="none" strike="noStrike" cap="none" dirty="0">
                <a:solidFill>
                  <a:schemeClr val="dk1"/>
                </a:solidFill>
                <a:latin typeface="Palatino Linotype" panose="02040502050505030304" pitchFamily="18" charset="0"/>
                <a:ea typeface="Calibri"/>
                <a:cs typeface="Calibri"/>
                <a:sym typeface="Calibri"/>
              </a:rPr>
              <a:t>of Credit Awarded:  0.5 to </a:t>
            </a:r>
            <a:r>
              <a:rPr lang="en-US" b="0" i="0" u="none" strike="noStrike" cap="none" dirty="0" smtClean="0">
                <a:solidFill>
                  <a:schemeClr val="dk1"/>
                </a:solidFill>
                <a:latin typeface="Palatino Linotype" panose="02040502050505030304" pitchFamily="18" charset="0"/>
                <a:ea typeface="Calibri"/>
                <a:cs typeface="Calibri"/>
                <a:sym typeface="Calibri"/>
              </a:rPr>
              <a:t>10</a:t>
            </a:r>
          </a:p>
          <a:p>
            <a:pPr marL="342900" marR="0" lvl="0" indent="-342900" algn="l" rtl="0">
              <a:spcBef>
                <a:spcPts val="2400"/>
              </a:spcBef>
              <a:spcAft>
                <a:spcPts val="0"/>
              </a:spcAft>
              <a:buClr>
                <a:schemeClr val="dk1"/>
              </a:buClr>
              <a:buSzPct val="100000"/>
              <a:buFont typeface="Arial"/>
              <a:buChar char="•"/>
            </a:pPr>
            <a:r>
              <a:rPr lang="en-US" b="0" i="0" dirty="0" smtClean="0">
                <a:solidFill>
                  <a:schemeClr val="dk1"/>
                </a:solidFill>
                <a:latin typeface="Palatino Linotype" panose="02040502050505030304" pitchFamily="18" charset="0"/>
                <a:ea typeface="Calibri"/>
                <a:cs typeface="Calibri"/>
                <a:sym typeface="Calibri"/>
              </a:rPr>
              <a:t>Top </a:t>
            </a:r>
            <a:r>
              <a:rPr lang="en-US" b="0" i="0" dirty="0">
                <a:solidFill>
                  <a:schemeClr val="dk1"/>
                </a:solidFill>
                <a:latin typeface="Palatino Linotype" panose="02040502050505030304" pitchFamily="18" charset="0"/>
                <a:ea typeface="Calibri"/>
                <a:cs typeface="Calibri"/>
                <a:sym typeface="Calibri"/>
              </a:rPr>
              <a:t>3 Reported</a:t>
            </a:r>
          </a:p>
          <a:p>
            <a:pPr marL="742950" lvl="1" indent="-285750">
              <a:spcBef>
                <a:spcPts val="480"/>
              </a:spcBef>
              <a:buClr>
                <a:schemeClr val="dk1"/>
              </a:buClr>
              <a:buSzPct val="100000"/>
              <a:buFont typeface="Arial"/>
              <a:buChar char="–"/>
            </a:pPr>
            <a:r>
              <a:rPr lang="en-US" dirty="0">
                <a:solidFill>
                  <a:schemeClr val="dk1"/>
                </a:solidFill>
                <a:latin typeface="Palatino Linotype" panose="02040502050505030304" pitchFamily="18" charset="0"/>
                <a:ea typeface="Calibri"/>
                <a:cs typeface="Calibri"/>
                <a:sym typeface="Calibri"/>
              </a:rPr>
              <a:t>Physical Education</a:t>
            </a:r>
          </a:p>
          <a:p>
            <a:pPr marL="742950" lvl="1" indent="-285750">
              <a:spcBef>
                <a:spcPts val="480"/>
              </a:spcBef>
              <a:buClr>
                <a:schemeClr val="dk1"/>
              </a:buClr>
              <a:buSzPct val="100000"/>
              <a:buFont typeface="Arial"/>
              <a:buChar char="–"/>
            </a:pPr>
            <a:r>
              <a:rPr lang="en-US" dirty="0">
                <a:solidFill>
                  <a:schemeClr val="dk1"/>
                </a:solidFill>
                <a:latin typeface="Palatino Linotype" panose="02040502050505030304" pitchFamily="18" charset="0"/>
                <a:ea typeface="Calibri"/>
                <a:cs typeface="Calibri"/>
                <a:sym typeface="Calibri"/>
              </a:rPr>
              <a:t>Administration of Justice</a:t>
            </a:r>
          </a:p>
          <a:p>
            <a:pPr marL="742950" lvl="1" indent="-285750">
              <a:spcBef>
                <a:spcPts val="480"/>
              </a:spcBef>
              <a:buClr>
                <a:schemeClr val="dk1"/>
              </a:buClr>
              <a:buSzPct val="100000"/>
              <a:buFont typeface="Arial"/>
              <a:buChar char="–"/>
            </a:pPr>
            <a:r>
              <a:rPr lang="en-US" dirty="0">
                <a:solidFill>
                  <a:schemeClr val="dk1"/>
                </a:solidFill>
                <a:latin typeface="Palatino Linotype" panose="02040502050505030304" pitchFamily="18" charset="0"/>
                <a:ea typeface="Calibri"/>
                <a:cs typeface="Calibri"/>
                <a:sym typeface="Calibri"/>
              </a:rPr>
              <a:t>Information Technology </a:t>
            </a:r>
          </a:p>
          <a:p>
            <a:pPr marL="342900" marR="0" lvl="0" indent="-342900" algn="l" rtl="0">
              <a:spcBef>
                <a:spcPts val="2400"/>
              </a:spcBef>
              <a:spcAft>
                <a:spcPts val="0"/>
              </a:spcAft>
              <a:buClr>
                <a:schemeClr val="dk1"/>
              </a:buClr>
              <a:buSzPct val="100000"/>
              <a:buFont typeface="Arial"/>
              <a:buChar char="•"/>
            </a:pPr>
            <a:endParaRPr lang="en-US" b="0" i="0" u="none" strike="noStrike" cap="none" dirty="0">
              <a:solidFill>
                <a:schemeClr val="dk1"/>
              </a:solidFill>
              <a:latin typeface="Palatino Linotype" panose="02040502050505030304" pitchFamily="18" charset="0"/>
              <a:ea typeface="Calibri"/>
              <a:cs typeface="Calibri"/>
              <a:sym typeface="Calibri"/>
            </a:endParaRPr>
          </a:p>
        </p:txBody>
      </p:sp>
      <p:sp>
        <p:nvSpPr>
          <p:cNvPr id="170" name="Shape 170"/>
          <p:cNvSpPr txBox="1">
            <a:spLocks noGrp="1"/>
          </p:cNvSpPr>
          <p:nvPr>
            <p:ph type="sldNum" sz="quarter" idx="12"/>
          </p:nvPr>
        </p:nvSpPr>
        <p:spPr>
          <a:xfrm>
            <a:off x="6553201" y="4767263"/>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9</a:t>
            </a:fld>
            <a:endParaRPr lang="en-US" sz="1200" b="0" i="0" u="none" strike="noStrike" cap="none" dirty="0">
              <a:solidFill>
                <a:srgbClr val="888888"/>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All About Resoures v3Davison">
  <a:themeElements>
    <a:clrScheme name="Custom 1">
      <a:dk1>
        <a:sysClr val="windowText" lastClr="000000"/>
      </a:dk1>
      <a:lt1>
        <a:sysClr val="window" lastClr="FFFFFF"/>
      </a:lt1>
      <a:dk2>
        <a:srgbClr val="44546A"/>
      </a:dk2>
      <a:lt2>
        <a:srgbClr val="E7E6E6"/>
      </a:lt2>
      <a:accent1>
        <a:srgbClr val="422100"/>
      </a:accent1>
      <a:accent2>
        <a:srgbClr val="ED7D31"/>
      </a:accent2>
      <a:accent3>
        <a:srgbClr val="C28446"/>
      </a:accent3>
      <a:accent4>
        <a:srgbClr val="FFC000"/>
      </a:accent4>
      <a:accent5>
        <a:srgbClr val="9F9F9F"/>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6C0C59A-314C-476A-9EA5-9BC28D9283A5}" vid="{6A25FF00-F3F4-435C-AC82-54739F77B3A6}"/>
    </a:ext>
  </a:ext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422100"/>
      </a:accent1>
      <a:accent2>
        <a:srgbClr val="ED7D31"/>
      </a:accent2>
      <a:accent3>
        <a:srgbClr val="C28446"/>
      </a:accent3>
      <a:accent4>
        <a:srgbClr val="FFC000"/>
      </a:accent4>
      <a:accent5>
        <a:srgbClr val="9F9F9F"/>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08B9877-1A5F-4C8C-AE8B-A393F1B2205C}" vid="{6C1C3204-970A-4D19-960B-0C81057B61D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All About Resoures v3Davison.thmx</Template>
  <TotalTime>14713</TotalTime>
  <Words>920</Words>
  <Application>Microsoft Office PowerPoint</Application>
  <PresentationFormat>On-screen Show (4:3)</PresentationFormat>
  <Paragraphs>133</Paragraphs>
  <Slides>18</Slides>
  <Notes>11</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18</vt:i4>
      </vt:variant>
    </vt:vector>
  </HeadingPairs>
  <TitlesOfParts>
    <vt:vector size="32" baseType="lpstr">
      <vt:lpstr>Arial</vt:lpstr>
      <vt:lpstr>Arial Unicode MS</vt:lpstr>
      <vt:lpstr>Arimo</vt:lpstr>
      <vt:lpstr>Calibri</vt:lpstr>
      <vt:lpstr>Calibri Light</vt:lpstr>
      <vt:lpstr>Cambria Math</vt:lpstr>
      <vt:lpstr>Georgia</vt:lpstr>
      <vt:lpstr>Helvetica</vt:lpstr>
      <vt:lpstr>Lucida Handwriting</vt:lpstr>
      <vt:lpstr>Palatino Linotype</vt:lpstr>
      <vt:lpstr>Times New Roman</vt:lpstr>
      <vt:lpstr>Trebuchet MS</vt:lpstr>
      <vt:lpstr>All About Resoures v3Davison</vt:lpstr>
      <vt:lpstr>Office Theme</vt:lpstr>
      <vt:lpstr>Credit for Prior Learning – Moving the Needle </vt:lpstr>
      <vt:lpstr>CPL Convergence in California</vt:lpstr>
      <vt:lpstr>CPL Workgroups, Reports, &amp; Advisories</vt:lpstr>
      <vt:lpstr>Leadership from ASCCC</vt:lpstr>
      <vt:lpstr>ASCCC: 7.01 S16 Costs Associated with Prior Military Experience Credit </vt:lpstr>
      <vt:lpstr>ASCCC: 7.02 S16 Awarding Credit for Prior Learning Experience </vt:lpstr>
      <vt:lpstr>PowerPoint Presentation</vt:lpstr>
      <vt:lpstr>CCCCO Survey – March 2016</vt:lpstr>
      <vt:lpstr>CCCCO College Survey</vt:lpstr>
      <vt:lpstr>Courses Frequently Reported Among C-ID, SOC, and TOP Codes </vt:lpstr>
      <vt:lpstr>Saddleback College’s Project – Veterans Credit Articulation Track (V-CAT)</vt:lpstr>
      <vt:lpstr>Goals of the Project</vt:lpstr>
      <vt:lpstr>Initial Findings – Crypto Linguistics</vt:lpstr>
      <vt:lpstr>Norco College – Veterans Center </vt:lpstr>
      <vt:lpstr>Using the Joint Services Transcript </vt:lpstr>
      <vt:lpstr>CCCCO CPL Advisory Group</vt:lpstr>
      <vt:lpstr>Disciplines Within the Pilot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FHDA FHDA</dc:creator>
  <cp:lastModifiedBy>Michael Wyly</cp:lastModifiedBy>
  <cp:revision>175</cp:revision>
  <cp:lastPrinted>2018-07-09T20:19:03Z</cp:lastPrinted>
  <dcterms:created xsi:type="dcterms:W3CDTF">2015-11-12T17:45:13Z</dcterms:created>
  <dcterms:modified xsi:type="dcterms:W3CDTF">2019-04-12T21:00:15Z</dcterms:modified>
</cp:coreProperties>
</file>