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alibri" panose="020F0502020204030204" pitchFamily="34" charset="0"/>
      <p:regular r:id="rId24"/>
      <p:bold r:id="rId25"/>
      <p:italic r:id="rId26"/>
      <p:boldItalic r:id="rId27"/>
    </p:embeddedFont>
    <p:embeddedFont>
      <p:font typeface="Roboto" panose="020B0604020202020204" charset="0"/>
      <p:regular r:id="rId28"/>
      <p:bold r:id="rId29"/>
      <p:italic r:id="rId30"/>
      <p:boldItalic r:id="rId31"/>
    </p:embeddedFont>
    <p:embeddedFont>
      <p:font typeface="Verdana" panose="020B060403050404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5385"/>
  </p:normalViewPr>
  <p:slideViewPr>
    <p:cSldViewPr snapToGrid="0">
      <p:cViewPr varScale="1">
        <p:scale>
          <a:sx n="58" d="100"/>
          <a:sy n="58" d="100"/>
        </p:scale>
        <p:origin x="152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cenet.edu/Events/Pages/Demystifying-Student-Success-Building-Credit-for-Prior-Learning-Opportunitie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nnstate.edu/military/index.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apstudents.collegeboard.org/" TargetMode="External"/><Relationship Id="rId4" Type="http://schemas.openxmlformats.org/officeDocument/2006/relationships/hyperlink" Target="https://clep.collegeboard.org/exam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dlet.com/cruzmayra/y6x2xghuxf8jch32"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ae1300f0b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ae1300f0b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highlight>
                  <a:srgbClr val="FFFFFF"/>
                </a:highlight>
              </a:rPr>
              <a:t>Description:</a:t>
            </a:r>
            <a:endParaRPr sz="1200" dirty="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highlight>
                  <a:srgbClr val="FFFFFF"/>
                </a:highlight>
              </a:rPr>
              <a:t>Credit for Prior Learning (CPL) is an evidence-based, transformative and equity driven strategy that awards college credit to students for validated college-level skills and knowledge gained outside of a college classroom.  Join us for a conversation on how to operationalize and successfully implement credit for prior learning at your college.  The session will also provide an overview of resources available for faculty who will assess prior learning.</a:t>
            </a:r>
            <a:endParaRPr sz="1200" dirty="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sz="1150" i="1" dirty="0">
                <a:solidFill>
                  <a:srgbClr val="201F1E"/>
                </a:solidFill>
                <a:highlight>
                  <a:srgbClr val="FFFFFF"/>
                </a:highlight>
              </a:rPr>
              <a:t> </a:t>
            </a:r>
            <a:endParaRPr sz="1150" i="1" dirty="0">
              <a:solidFill>
                <a:srgbClr val="201F1E"/>
              </a:solidFill>
              <a:highlight>
                <a:srgbClr val="FFFFFF"/>
              </a:highlight>
            </a:endParaRPr>
          </a:p>
          <a:p>
            <a:pPr marL="457200" lvl="0" indent="0" algn="l" rtl="0">
              <a:lnSpc>
                <a:spcPct val="115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e1300f0b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e1300f0b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rgbClr val="595959"/>
              </a:solidFill>
            </a:endParaRPr>
          </a:p>
          <a:p>
            <a:pPr marL="457200" lvl="0" indent="-304800" algn="l" rtl="0">
              <a:lnSpc>
                <a:spcPct val="115000"/>
              </a:lnSpc>
              <a:spcBef>
                <a:spcPts val="1200"/>
              </a:spcBef>
              <a:spcAft>
                <a:spcPts val="0"/>
              </a:spcAft>
              <a:buClr>
                <a:srgbClr val="595959"/>
              </a:buClr>
              <a:buSzPts val="1200"/>
              <a:buChar char="-"/>
            </a:pPr>
            <a:r>
              <a:rPr lang="en" sz="1200" dirty="0">
                <a:solidFill>
                  <a:srgbClr val="595959"/>
                </a:solidFill>
              </a:rPr>
              <a:t>Spend time interrogating your individual bias</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Assess the work and not the person</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Streamlined and consistent process</a:t>
            </a:r>
            <a:endParaRPr sz="1200" dirty="0">
              <a:solidFill>
                <a:srgbClr val="595959"/>
              </a:solidFill>
            </a:endParaRPr>
          </a:p>
          <a:p>
            <a:pPr marL="0" lvl="0" indent="0" algn="l" rtl="0">
              <a:spcBef>
                <a:spcPts val="1200"/>
              </a:spcBef>
              <a:spcAft>
                <a:spcPts val="0"/>
              </a:spcAft>
              <a:buNone/>
            </a:pPr>
            <a:r>
              <a:rPr lang="en" sz="1200" dirty="0">
                <a:solidFill>
                  <a:srgbClr val="333333"/>
                </a:solidFill>
                <a:highlight>
                  <a:srgbClr val="FFFFFF"/>
                </a:highlight>
              </a:rPr>
              <a:t>The unwillingness of colleges to accept prior learning stems from a long-standing faculty skepticism of, and bias against, learning that happened somewhere else, believing what was learned elsewhere to be of lower or inferior quality. The bias against prior learning is very similar to the bias against accepting transfer of credit from other institutions. </a:t>
            </a:r>
            <a:endParaRPr sz="1200" dirty="0">
              <a:solidFill>
                <a:srgbClr val="333333"/>
              </a:solidFill>
              <a:highlight>
                <a:srgbClr val="FFFFFF"/>
              </a:highlight>
            </a:endParaRPr>
          </a:p>
          <a:p>
            <a:pPr marL="0" lvl="0" indent="0" algn="l" rtl="0">
              <a:spcBef>
                <a:spcPts val="0"/>
              </a:spcBef>
              <a:spcAft>
                <a:spcPts val="0"/>
              </a:spcAft>
              <a:buNone/>
            </a:pPr>
            <a:r>
              <a:rPr lang="en" sz="1200" dirty="0">
                <a:solidFill>
                  <a:srgbClr val="333333"/>
                </a:solidFill>
                <a:highlight>
                  <a:srgbClr val="FFFFFF"/>
                </a:highlight>
              </a:rPr>
              <a:t>Additional barriers that many schools have put up against prior learning are rules that only allow credits earned through prior learning to be applied as elective credits or placing caps on the number of credits that can be earned through prior learning assessment.</a:t>
            </a:r>
            <a:endParaRPr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e1300f0b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e1300f0b0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CCC value the diversity of our  students. This diversity includes the unique experiences, interests, and intellectual pursuits that lead to the acquisition of knowledge that may be at the college level. College-level learning is the same, whether acquired in the traditional college classroom or through non-collegiate sources. This equivalency is validated by academically sound and rigorous prior learning assessment methods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ae1300f0b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ae1300f0b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b003d027f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bb003d027f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gbb003d027f_1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e1300f0b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ae1300f0b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202124"/>
                </a:solidFill>
                <a:highlight>
                  <a:srgbClr val="FFFFFF"/>
                </a:highlight>
              </a:rPr>
              <a:t>CCs can attract, retain and graduate new </a:t>
            </a:r>
            <a:r>
              <a:rPr lang="en" sz="1200" b="1" dirty="0">
                <a:solidFill>
                  <a:srgbClr val="202124"/>
                </a:solidFill>
                <a:highlight>
                  <a:srgbClr val="FFFFFF"/>
                </a:highlight>
              </a:rPr>
              <a:t>student</a:t>
            </a:r>
            <a:r>
              <a:rPr lang="en" sz="1200" dirty="0">
                <a:solidFill>
                  <a:srgbClr val="202124"/>
                </a:solidFill>
                <a:highlight>
                  <a:srgbClr val="FFFFFF"/>
                </a:highlight>
              </a:rPr>
              <a:t> populations, strengthen employer relationships, and remain more competitive in the higher education landscape</a:t>
            </a:r>
            <a:endParaRPr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5864e9ee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b5864e9ee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Adult students who received CPL credit were 2.5 times more likely to persist in their education and complete their degrees than students who received no credit for prior learning.</a:t>
            </a:r>
            <a:endParaRPr dirty="0"/>
          </a:p>
          <a:p>
            <a:pPr marL="0" lvl="0" indent="0" algn="l" rtl="0">
              <a:spcBef>
                <a:spcPts val="0"/>
              </a:spcBef>
              <a:spcAft>
                <a:spcPts val="0"/>
              </a:spcAft>
              <a:buNone/>
            </a:pPr>
            <a:r>
              <a:rPr lang="en" dirty="0"/>
              <a:t>The acceptance of CPL can open up a world of opportunity to students, breaking down traditional barriers to information.</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a085b16c0_7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a085b16c0_7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Currently, the nation faces the challenge of having a skills and training gap that contributes to lower employment rates. Applying CPL allows colleges and universities to produce more employable graduates with skills that are in demand by today’s workforce.</a:t>
            </a:r>
          </a:p>
          <a:p>
            <a:pPr marL="0" lvl="0" indent="0" algn="l" rtl="0">
              <a:spcBef>
                <a:spcPts val="0"/>
              </a:spcBef>
              <a:spcAft>
                <a:spcPts val="0"/>
              </a:spcAft>
              <a:buNone/>
            </a:pPr>
            <a:endParaRPr dirty="0"/>
          </a:p>
          <a:p>
            <a:pPr marL="0" lvl="0" indent="0" algn="l" rtl="0">
              <a:spcBef>
                <a:spcPts val="0"/>
              </a:spcBef>
              <a:spcAft>
                <a:spcPts val="0"/>
              </a:spcAft>
              <a:buNone/>
            </a:pPr>
            <a:r>
              <a:rPr lang="en" dirty="0"/>
              <a:t>Our current education and workforce training system will fail to produce those skilled workers, falling short by 3 million associate or bachelor’s degrees, and almost 5 million post-secondary credentials. All of this means that important jobs will go unfilled because employers can’t find workers with the right skills to fill them. CPL has the potential to produce more graduates.12</a:t>
            </a:r>
            <a:endParaRPr dirty="0"/>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e1300f0b0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e1300f0b0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dirty="0">
                <a:solidFill>
                  <a:srgbClr val="595959"/>
                </a:solidFill>
              </a:rPr>
              <a:t>  </a:t>
            </a:r>
            <a:endParaRPr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ae1300f0b0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ae1300f0b0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Breakout (5) with structure discussion. Each presenter is assigned to a breakout; assign participants randomly to breakout rooms.</a:t>
            </a:r>
            <a:endParaRPr dirty="0"/>
          </a:p>
          <a:p>
            <a:pPr marL="0" lvl="0" indent="0" algn="l" rtl="0">
              <a:spcBef>
                <a:spcPts val="0"/>
              </a:spcBef>
              <a:spcAft>
                <a:spcPts val="0"/>
              </a:spcAft>
              <a:buNone/>
            </a:pPr>
            <a:r>
              <a:rPr lang="en" dirty="0"/>
              <a:t>Google doc link:</a:t>
            </a:r>
            <a:endParaRPr dirty="0"/>
          </a:p>
          <a:p>
            <a:pPr marL="0" lvl="0" indent="0" algn="l" rtl="0">
              <a:spcBef>
                <a:spcPts val="0"/>
              </a:spcBef>
              <a:spcAft>
                <a:spcPts val="0"/>
              </a:spcAft>
              <a:buNone/>
            </a:pPr>
            <a:r>
              <a:rPr lang="en" u="sng" dirty="0"/>
              <a:t>https://</a:t>
            </a:r>
            <a:r>
              <a:rPr lang="en" u="sng" dirty="0" err="1"/>
              <a:t>docs.google.com</a:t>
            </a:r>
            <a:r>
              <a:rPr lang="en" u="sng" dirty="0"/>
              <a:t>/document/d/17nSDY17cNixEptk6-u2PTs7sw7ts-Ot_YKj1qxUWkQQ/</a:t>
            </a:r>
            <a:r>
              <a:rPr lang="en" u="sng" dirty="0" err="1"/>
              <a:t>edit?usp</a:t>
            </a:r>
            <a:r>
              <a:rPr lang="en" u="sng" dirty="0"/>
              <a:t>=sharing    </a:t>
            </a:r>
            <a:endParaRPr u="sng" dirty="0"/>
          </a:p>
          <a:p>
            <a:pPr marL="0" lvl="0" indent="0" algn="l" rtl="0">
              <a:spcBef>
                <a:spcPts val="0"/>
              </a:spcBef>
              <a:spcAft>
                <a:spcPts val="0"/>
              </a:spcAft>
              <a:buNone/>
            </a:pPr>
            <a:r>
              <a:rPr lang="en" dirty="0"/>
              <a:t>Questions:</a:t>
            </a:r>
            <a:endParaRPr dirty="0"/>
          </a:p>
          <a:p>
            <a:pPr marL="457200" lvl="0" indent="-298450" algn="l" rtl="0">
              <a:spcBef>
                <a:spcPts val="0"/>
              </a:spcBef>
              <a:spcAft>
                <a:spcPts val="0"/>
              </a:spcAft>
              <a:buSzPts val="1100"/>
              <a:buAutoNum type="arabicPeriod"/>
            </a:pPr>
            <a:r>
              <a:rPr lang="en" dirty="0"/>
              <a:t>How would you demystify CPL at your campus? Think broadly.</a:t>
            </a:r>
            <a:endParaRPr dirty="0"/>
          </a:p>
          <a:p>
            <a:pPr marL="457200" lvl="0" indent="-298450" algn="l" rtl="0">
              <a:spcBef>
                <a:spcPts val="0"/>
              </a:spcBef>
              <a:spcAft>
                <a:spcPts val="0"/>
              </a:spcAft>
              <a:buSzPts val="1100"/>
              <a:buAutoNum type="arabicPeriod"/>
            </a:pPr>
            <a:r>
              <a:rPr lang="en" dirty="0"/>
              <a:t>How do you increase participation and buy-in?</a:t>
            </a:r>
            <a:endParaRPr dirty="0"/>
          </a:p>
          <a:p>
            <a:pPr marL="457200" lvl="0" indent="-298450" algn="l" rtl="0">
              <a:spcBef>
                <a:spcPts val="0"/>
              </a:spcBef>
              <a:spcAft>
                <a:spcPts val="0"/>
              </a:spcAft>
              <a:buSzPts val="1100"/>
              <a:buAutoNum type="arabicPeriod"/>
            </a:pPr>
            <a:r>
              <a:rPr lang="en" dirty="0"/>
              <a:t>What strategies would you need implement to notify students regarding CPL?</a:t>
            </a:r>
            <a:endParaRPr dirty="0"/>
          </a:p>
          <a:p>
            <a:pPr marL="457200" lvl="0" indent="-298450" algn="l" rtl="0">
              <a:spcBef>
                <a:spcPts val="0"/>
              </a:spcBef>
              <a:spcAft>
                <a:spcPts val="0"/>
              </a:spcAft>
              <a:buSzPts val="1100"/>
              <a:buAutoNum type="arabicPeriod"/>
            </a:pPr>
            <a:r>
              <a:rPr lang="en" dirty="0"/>
              <a:t>What questions to you have?</a:t>
            </a:r>
            <a:endParaRPr dirty="0"/>
          </a:p>
          <a:p>
            <a:pPr marL="457200" lvl="0" indent="-298450" algn="l" rtl="0">
              <a:spcBef>
                <a:spcPts val="0"/>
              </a:spcBef>
              <a:spcAft>
                <a:spcPts val="0"/>
              </a:spcAft>
              <a:buSzPts val="1100"/>
              <a:buAutoNum type="arabicPeriod"/>
            </a:pPr>
            <a:r>
              <a:rPr lang="en" dirty="0"/>
              <a:t>What would faculty need to be successful at implementing CPL?</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Return to Main Room- highlight a few ideas</a:t>
            </a:r>
            <a:endParaRPr dirty="0"/>
          </a:p>
          <a:p>
            <a:pPr marL="0" lvl="0" indent="0" algn="l" rtl="0">
              <a:spcBef>
                <a:spcPts val="0"/>
              </a:spcBef>
              <a:spcAft>
                <a:spcPts val="0"/>
              </a:spcAft>
              <a:buNone/>
            </a:pPr>
            <a:r>
              <a:rPr lang="en" dirty="0"/>
              <a:t>----------------------------------------------------------------------------------------</a:t>
            </a:r>
            <a:endParaRPr dirty="0"/>
          </a:p>
          <a:p>
            <a:pPr marL="0" lvl="0" indent="0" algn="l" rtl="0">
              <a:spcBef>
                <a:spcPts val="0"/>
              </a:spcBef>
              <a:spcAft>
                <a:spcPts val="0"/>
              </a:spcAft>
              <a:buNone/>
            </a:pPr>
            <a:r>
              <a:rPr lang="en" dirty="0"/>
              <a:t>Palomar College has almost completely operationalized its CPL program.  I could share a slideshow here from Palomar?  </a:t>
            </a:r>
            <a:endParaRPr dirty="0"/>
          </a:p>
          <a:p>
            <a:pPr marL="0" lvl="0" indent="0" algn="l" rtl="0">
              <a:spcBef>
                <a:spcPts val="0"/>
              </a:spcBef>
              <a:spcAft>
                <a:spcPts val="0"/>
              </a:spcAft>
              <a:buNone/>
            </a:pPr>
            <a:r>
              <a:rPr lang="en" dirty="0"/>
              <a:t>Know your learner populations. </a:t>
            </a:r>
            <a:endParaRPr dirty="0"/>
          </a:p>
          <a:p>
            <a:pPr marL="457200" lvl="0" indent="-298450" algn="l" rtl="0">
              <a:spcBef>
                <a:spcPts val="0"/>
              </a:spcBef>
              <a:spcAft>
                <a:spcPts val="0"/>
              </a:spcAft>
              <a:buSzPts val="1100"/>
              <a:buChar char="●"/>
            </a:pPr>
            <a:r>
              <a:rPr lang="en" dirty="0"/>
              <a:t>Identify sources of learning. </a:t>
            </a:r>
            <a:endParaRPr dirty="0"/>
          </a:p>
          <a:p>
            <a:pPr marL="457200" lvl="0" indent="-298450" algn="l" rtl="0">
              <a:spcBef>
                <a:spcPts val="0"/>
              </a:spcBef>
              <a:spcAft>
                <a:spcPts val="0"/>
              </a:spcAft>
              <a:buSzPts val="1100"/>
              <a:buChar char="●"/>
            </a:pPr>
            <a:r>
              <a:rPr lang="en" dirty="0"/>
              <a:t>Start with achievable goals. </a:t>
            </a:r>
            <a:endParaRPr dirty="0"/>
          </a:p>
          <a:p>
            <a:pPr marL="457200" lvl="0" indent="-298450" algn="l" rtl="0">
              <a:spcBef>
                <a:spcPts val="0"/>
              </a:spcBef>
              <a:spcAft>
                <a:spcPts val="0"/>
              </a:spcAft>
              <a:buSzPts val="1100"/>
              <a:buChar char="●"/>
            </a:pPr>
            <a:r>
              <a:rPr lang="en" dirty="0"/>
              <a:t>Create comprehensive, accessible policies. </a:t>
            </a:r>
            <a:endParaRPr dirty="0"/>
          </a:p>
          <a:p>
            <a:pPr marL="457200" lvl="0" indent="-298450" algn="l" rtl="0">
              <a:spcBef>
                <a:spcPts val="0"/>
              </a:spcBef>
              <a:spcAft>
                <a:spcPts val="0"/>
              </a:spcAft>
              <a:buSzPts val="1100"/>
              <a:buChar char="●"/>
            </a:pPr>
            <a:r>
              <a:rPr lang="en" dirty="0"/>
              <a:t>Build CPL awareness and expertise. </a:t>
            </a:r>
            <a:endParaRPr dirty="0"/>
          </a:p>
          <a:p>
            <a:pPr marL="457200" lvl="0" indent="-298450" algn="l" rtl="0">
              <a:spcBef>
                <a:spcPts val="0"/>
              </a:spcBef>
              <a:spcAft>
                <a:spcPts val="0"/>
              </a:spcAft>
              <a:buSzPts val="1100"/>
              <a:buChar char="●"/>
            </a:pPr>
            <a:r>
              <a:rPr lang="en" dirty="0"/>
              <a:t>Connect and integrate programs and services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t>Marketing</a:t>
            </a:r>
            <a:endParaRPr sz="1200" dirty="0"/>
          </a:p>
          <a:p>
            <a:pPr marL="0" lvl="0" indent="0" algn="l" rtl="0">
              <a:spcBef>
                <a:spcPts val="0"/>
              </a:spcBef>
              <a:spcAft>
                <a:spcPts val="0"/>
              </a:spcAft>
              <a:buNone/>
            </a:pPr>
            <a:r>
              <a:rPr lang="en" sz="1200" dirty="0"/>
              <a:t>Accessibility </a:t>
            </a:r>
            <a:endParaRPr sz="1200" dirty="0"/>
          </a:p>
          <a:p>
            <a:pPr marL="0" lvl="0" indent="0" algn="l" rtl="0">
              <a:spcBef>
                <a:spcPts val="0"/>
              </a:spcBef>
              <a:spcAft>
                <a:spcPts val="0"/>
              </a:spcAft>
              <a:buNone/>
            </a:pPr>
            <a:r>
              <a:rPr lang="en" sz="1200" dirty="0">
                <a:solidFill>
                  <a:schemeClr val="dk1"/>
                </a:solidFill>
              </a:rPr>
              <a:t>Policy Requirements: </a:t>
            </a:r>
            <a:r>
              <a:rPr lang="en" sz="1200" dirty="0">
                <a:solidFill>
                  <a:schemeClr val="dk1"/>
                </a:solidFill>
                <a:highlight>
                  <a:schemeClr val="lt1"/>
                </a:highlight>
              </a:rPr>
              <a:t>Pursuant to Education Code statute 66025.71, each community college campus shall post on its Internet Web site the most recently adopted CPL policy. </a:t>
            </a:r>
            <a:r>
              <a:rPr lang="en" sz="1200" dirty="0">
                <a:solidFill>
                  <a:schemeClr val="dk1"/>
                </a:solidFill>
                <a:highlight>
                  <a:schemeClr val="lt1"/>
                </a:highlight>
                <a:latin typeface="Verdana"/>
                <a:ea typeface="Verdana"/>
                <a:cs typeface="Verdana"/>
                <a:sym typeface="Verdana"/>
              </a:rPr>
              <a:t> </a:t>
            </a:r>
            <a:endParaRPr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af1b850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af1b850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5864e9ee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b5864e9ee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e1300f0b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e1300f0b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i="1" dirty="0">
                <a:solidFill>
                  <a:srgbClr val="1F497D"/>
                </a:solidFill>
                <a:highlight>
                  <a:srgbClr val="FFFFFF"/>
                </a:highlight>
                <a:latin typeface="Calibri"/>
                <a:ea typeface="Calibri"/>
                <a:cs typeface="Calibri"/>
                <a:sym typeface="Calibri"/>
              </a:rPr>
              <a:t>The summit is Friday, February 26 from 9:00 a.m. – 12:00 p.m.</a:t>
            </a:r>
            <a:r>
              <a:rPr lang="en" dirty="0">
                <a:solidFill>
                  <a:srgbClr val="1F497D"/>
                </a:solidFill>
                <a:highlight>
                  <a:srgbClr val="FFFFFF"/>
                </a:highlight>
                <a:latin typeface="Calibri"/>
                <a:ea typeface="Calibri"/>
                <a:cs typeface="Calibri"/>
                <a:sym typeface="Calibri"/>
              </a:rPr>
              <a:t> Click </a:t>
            </a:r>
            <a:r>
              <a:rPr lang="en" u="sng" dirty="0">
                <a:solidFill>
                  <a:schemeClr val="hlink"/>
                </a:solidFill>
                <a:highlight>
                  <a:srgbClr val="FFFFFF"/>
                </a:highlight>
                <a:latin typeface="Calibri"/>
                <a:ea typeface="Calibri"/>
                <a:cs typeface="Calibri"/>
                <a:sym typeface="Calibri"/>
                <a:hlinkClick r:id="rId3"/>
              </a:rPr>
              <a:t>here for more information</a:t>
            </a:r>
            <a:r>
              <a:rPr lang="en" dirty="0">
                <a:solidFill>
                  <a:srgbClr val="1F497D"/>
                </a:solidFill>
                <a:highlight>
                  <a:srgbClr val="FFFFFF"/>
                </a:highlight>
                <a:latin typeface="Calibri"/>
                <a:ea typeface="Calibri"/>
                <a:cs typeface="Calibri"/>
                <a:sym typeface="Calibri"/>
              </a:rPr>
              <a:t>.</a:t>
            </a:r>
            <a:endParaRPr dirty="0">
              <a:solidFill>
                <a:srgbClr val="1F497D"/>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u="sng" dirty="0">
                <a:solidFill>
                  <a:schemeClr val="hlink"/>
                </a:solidFill>
                <a:highlight>
                  <a:srgbClr val="FFFFFF"/>
                </a:highlight>
                <a:latin typeface="Calibri"/>
                <a:ea typeface="Calibri"/>
                <a:cs typeface="Calibri"/>
                <a:sym typeface="Calibri"/>
                <a:hlinkClick r:id="rId3"/>
              </a:rPr>
              <a:t>https://www.acenet.edu/Events/Pages/Demystifying-Student-Success-Building-Credit-for-Prior-Learning-Opportunities.aspx</a:t>
            </a:r>
            <a:endParaRPr u="sng" dirty="0">
              <a:solidFill>
                <a:schemeClr val="hlink"/>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dirty="0">
                <a:solidFill>
                  <a:srgbClr val="1F497D"/>
                </a:solidFill>
                <a:highlight>
                  <a:srgbClr val="FFFFFF"/>
                </a:highlight>
                <a:latin typeface="Calibri"/>
                <a:ea typeface="Calibri"/>
                <a:cs typeface="Calibri"/>
                <a:sym typeface="Calibri"/>
              </a:rPr>
              <a:t> </a:t>
            </a:r>
            <a:endParaRPr dirty="0">
              <a:solidFill>
                <a:srgbClr val="1F497D"/>
              </a:solidFill>
              <a:highlight>
                <a:srgbClr val="FFFFFF"/>
              </a:highlight>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b5864e9ee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b5864e9ee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76243efac_0_8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76243efac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ae1300f0b0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ae1300f0b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The Board of Governors unanimously approved an amendment to </a:t>
            </a:r>
            <a:r>
              <a:rPr lang="en" sz="1200" b="1" dirty="0">
                <a:solidFill>
                  <a:schemeClr val="dk1"/>
                </a:solidFill>
                <a:latin typeface="Calibri"/>
                <a:ea typeface="Calibri"/>
                <a:cs typeface="Calibri"/>
                <a:sym typeface="Calibri"/>
              </a:rPr>
              <a:t>title 5 § 55050, Credit for Prior Learning</a:t>
            </a:r>
            <a:r>
              <a:rPr lang="en" sz="1200" dirty="0">
                <a:solidFill>
                  <a:schemeClr val="dk1"/>
                </a:solidFill>
                <a:latin typeface="Calibri"/>
                <a:ea typeface="Calibri"/>
                <a:cs typeface="Calibri"/>
                <a:sym typeface="Calibri"/>
              </a:rPr>
              <a:t>, to support and achieve the requirements enacted in statute and the goals identified by the Credit for Prior Learning (CPL) Advisory Committee (</a:t>
            </a:r>
            <a:r>
              <a:rPr lang="en" sz="1200" b="1" dirty="0">
                <a:solidFill>
                  <a:schemeClr val="dk1"/>
                </a:solidFill>
                <a:latin typeface="Calibri"/>
                <a:ea typeface="Calibri"/>
                <a:cs typeface="Calibri"/>
                <a:sym typeface="Calibri"/>
              </a:rPr>
              <a:t>effective March 20, 2020</a:t>
            </a:r>
            <a:r>
              <a:rPr lang="en"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The CPL policy is designed to help community colleges meet goals and commitments outlined in the </a:t>
            </a:r>
            <a:r>
              <a:rPr lang="en" sz="1200" b="1" i="1" dirty="0">
                <a:solidFill>
                  <a:schemeClr val="dk1"/>
                </a:solidFill>
                <a:latin typeface="Calibri"/>
                <a:ea typeface="Calibri"/>
                <a:cs typeface="Calibri"/>
                <a:sym typeface="Calibri"/>
              </a:rPr>
              <a:t>Vision for Success</a:t>
            </a:r>
            <a:r>
              <a:rPr lang="en" sz="1200" dirty="0">
                <a:solidFill>
                  <a:schemeClr val="dk1"/>
                </a:solidFill>
                <a:latin typeface="Calibri"/>
                <a:ea typeface="Calibri"/>
                <a:cs typeface="Calibri"/>
                <a:sym typeface="Calibri"/>
              </a:rPr>
              <a:t>, including to increase degree and certificate </a:t>
            </a:r>
            <a:r>
              <a:rPr lang="en" sz="1200" b="1" dirty="0">
                <a:solidFill>
                  <a:schemeClr val="dk1"/>
                </a:solidFill>
                <a:latin typeface="Calibri"/>
                <a:ea typeface="Calibri"/>
                <a:cs typeface="Calibri"/>
                <a:sym typeface="Calibri"/>
              </a:rPr>
              <a:t>completion</a:t>
            </a:r>
            <a:r>
              <a:rPr lang="en" sz="1200" dirty="0">
                <a:solidFill>
                  <a:schemeClr val="dk1"/>
                </a:solidFill>
                <a:latin typeface="Calibri"/>
                <a:ea typeface="Calibri"/>
                <a:cs typeface="Calibri"/>
                <a:sym typeface="Calibri"/>
              </a:rPr>
              <a:t>, </a:t>
            </a:r>
            <a:r>
              <a:rPr lang="en" sz="1200" b="1" dirty="0">
                <a:solidFill>
                  <a:schemeClr val="dk1"/>
                </a:solidFill>
                <a:latin typeface="Calibri"/>
                <a:ea typeface="Calibri"/>
                <a:cs typeface="Calibri"/>
                <a:sym typeface="Calibri"/>
              </a:rPr>
              <a:t>close equity gaps</a:t>
            </a:r>
            <a:r>
              <a:rPr lang="en" sz="1200" dirty="0">
                <a:solidFill>
                  <a:schemeClr val="dk1"/>
                </a:solidFill>
                <a:latin typeface="Calibri"/>
                <a:ea typeface="Calibri"/>
                <a:cs typeface="Calibri"/>
                <a:sym typeface="Calibri"/>
              </a:rPr>
              <a:t>, and meet California’s projected </a:t>
            </a:r>
            <a:r>
              <a:rPr lang="en" sz="1200" b="1" dirty="0">
                <a:solidFill>
                  <a:schemeClr val="dk1"/>
                </a:solidFill>
                <a:latin typeface="Calibri"/>
                <a:ea typeface="Calibri"/>
                <a:cs typeface="Calibri"/>
                <a:sym typeface="Calibri"/>
              </a:rPr>
              <a:t>workforce demands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chemeClr val="dk1"/>
                </a:solidFill>
                <a:latin typeface="Calibri"/>
                <a:ea typeface="Calibri"/>
                <a:cs typeface="Calibri"/>
                <a:sym typeface="Calibri"/>
              </a:rPr>
              <a:t>Policy reforms encourage districts and colleges to provide students </a:t>
            </a:r>
            <a:r>
              <a:rPr lang="en" sz="1200" b="1" dirty="0">
                <a:solidFill>
                  <a:schemeClr val="dk1"/>
                </a:solidFill>
                <a:latin typeface="Calibri"/>
                <a:ea typeface="Calibri"/>
                <a:cs typeface="Calibri"/>
                <a:sym typeface="Calibri"/>
              </a:rPr>
              <a:t>consistent and equitable access to CPL</a:t>
            </a:r>
            <a:r>
              <a:rPr lang="en" sz="1200" dirty="0">
                <a:solidFill>
                  <a:schemeClr val="dk1"/>
                </a:solidFill>
                <a:latin typeface="Calibri"/>
                <a:ea typeface="Calibri"/>
                <a:cs typeface="Calibri"/>
                <a:sym typeface="Calibri"/>
              </a:rPr>
              <a:t>, to promote quality, integrity and equity in the award of credit; </a:t>
            </a:r>
            <a:r>
              <a:rPr lang="en" sz="1200" b="1" dirty="0">
                <a:solidFill>
                  <a:schemeClr val="dk1"/>
                </a:solidFill>
                <a:latin typeface="Calibri"/>
                <a:ea typeface="Calibri"/>
                <a:cs typeface="Calibri"/>
                <a:sym typeface="Calibri"/>
              </a:rPr>
              <a:t>makes programs more accessible to millions of students without certificates or degrees </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76243efa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76243efa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endParaRPr sz="1200" dirty="0">
              <a:solidFill>
                <a:srgbClr val="53575A"/>
              </a:solidFill>
            </a:endParaRPr>
          </a:p>
          <a:p>
            <a:pPr marL="0" lvl="0" indent="0" algn="l" rtl="0">
              <a:lnSpc>
                <a:spcPct val="200000"/>
              </a:lnSpc>
              <a:spcBef>
                <a:spcPts val="1000"/>
              </a:spcBef>
              <a:spcAft>
                <a:spcPts val="0"/>
              </a:spcAft>
              <a:buClr>
                <a:schemeClr val="dk1"/>
              </a:buClr>
              <a:buSzPts val="1100"/>
              <a:buFont typeface="Arial"/>
              <a:buNone/>
            </a:pPr>
            <a:endParaRPr sz="1300" dirty="0">
              <a:solidFill>
                <a:srgbClr val="53575A"/>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4197a07e6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b4197a07e6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5275" algn="l" rtl="0">
              <a:lnSpc>
                <a:spcPct val="100000"/>
              </a:lnSpc>
              <a:spcBef>
                <a:spcPts val="1900"/>
              </a:spcBef>
              <a:spcAft>
                <a:spcPts val="0"/>
              </a:spcAft>
              <a:buClr>
                <a:srgbClr val="003C66"/>
              </a:buClr>
              <a:buSzPts val="1050"/>
              <a:buChar char="●"/>
            </a:pPr>
            <a:r>
              <a:rPr lang="en" sz="1050" dirty="0">
                <a:solidFill>
                  <a:srgbClr val="003C66"/>
                </a:solidFill>
              </a:rPr>
              <a:t>Workforce and community-based training resulting in certifications, licenses, or certificates of completion.</a:t>
            </a:r>
            <a:endParaRPr sz="1050" dirty="0">
              <a:solidFill>
                <a:srgbClr val="003C66"/>
              </a:solidFill>
            </a:endParaRPr>
          </a:p>
          <a:p>
            <a:pPr marL="457200" lvl="0" indent="-295275" algn="l" rtl="0">
              <a:lnSpc>
                <a:spcPct val="115000"/>
              </a:lnSpc>
              <a:spcBef>
                <a:spcPts val="0"/>
              </a:spcBef>
              <a:spcAft>
                <a:spcPts val="0"/>
              </a:spcAft>
              <a:buClr>
                <a:srgbClr val="003C66"/>
              </a:buClr>
              <a:buSzPts val="1050"/>
              <a:buChar char="●"/>
            </a:pPr>
            <a:r>
              <a:rPr lang="en" sz="1050" b="1" u="sng" dirty="0">
                <a:solidFill>
                  <a:srgbClr val="0D5D9B"/>
                </a:solidFill>
                <a:hlinkClick r:id="rId3">
                  <a:extLst>
                    <a:ext uri="{A12FA001-AC4F-418D-AE19-62706E023703}">
                      <ahyp:hlinkClr xmlns:ahyp="http://schemas.microsoft.com/office/drawing/2018/hyperlinkcolor" val="tx"/>
                    </a:ext>
                  </a:extLst>
                </a:hlinkClick>
              </a:rPr>
              <a:t>Military training and occupational experiences</a:t>
            </a:r>
            <a:r>
              <a:rPr lang="en" sz="1050" dirty="0">
                <a:solidFill>
                  <a:srgbClr val="003C66"/>
                </a:solidFill>
              </a:rPr>
              <a:t>.</a:t>
            </a:r>
            <a:endParaRPr sz="1050" dirty="0">
              <a:solidFill>
                <a:srgbClr val="003C66"/>
              </a:solidFill>
            </a:endParaRPr>
          </a:p>
          <a:p>
            <a:pPr marL="457200" lvl="0" indent="-295275" algn="l" rtl="0">
              <a:lnSpc>
                <a:spcPct val="115000"/>
              </a:lnSpc>
              <a:spcBef>
                <a:spcPts val="0"/>
              </a:spcBef>
              <a:spcAft>
                <a:spcPts val="0"/>
              </a:spcAft>
              <a:buClr>
                <a:srgbClr val="003C66"/>
              </a:buClr>
              <a:buSzPts val="1050"/>
              <a:buChar char="●"/>
            </a:pPr>
            <a:r>
              <a:rPr lang="en" sz="1050" dirty="0">
                <a:solidFill>
                  <a:srgbClr val="003C66"/>
                </a:solidFill>
              </a:rPr>
              <a:t>National examinations, including the College Level Examination Program (</a:t>
            </a:r>
            <a:r>
              <a:rPr lang="en" sz="1050" b="1" u="sng" dirty="0">
                <a:solidFill>
                  <a:srgbClr val="0D5D9B"/>
                </a:solidFill>
                <a:hlinkClick r:id="rId4">
                  <a:extLst>
                    <a:ext uri="{A12FA001-AC4F-418D-AE19-62706E023703}">
                      <ahyp:hlinkClr xmlns:ahyp="http://schemas.microsoft.com/office/drawing/2018/hyperlinkcolor" val="tx"/>
                    </a:ext>
                  </a:extLst>
                </a:hlinkClick>
              </a:rPr>
              <a:t>CLEP</a:t>
            </a:r>
            <a:r>
              <a:rPr lang="en" sz="1050" dirty="0">
                <a:solidFill>
                  <a:srgbClr val="003C66"/>
                </a:solidFill>
              </a:rPr>
              <a:t>), Advanced Placement (</a:t>
            </a:r>
            <a:r>
              <a:rPr lang="en" sz="1050" b="1" u="sng" dirty="0">
                <a:solidFill>
                  <a:srgbClr val="0D5D9B"/>
                </a:solidFill>
                <a:hlinkClick r:id="rId5">
                  <a:extLst>
                    <a:ext uri="{A12FA001-AC4F-418D-AE19-62706E023703}">
                      <ahyp:hlinkClr xmlns:ahyp="http://schemas.microsoft.com/office/drawing/2018/hyperlinkcolor" val="tx"/>
                    </a:ext>
                  </a:extLst>
                </a:hlinkClick>
              </a:rPr>
              <a:t>AP</a:t>
            </a:r>
            <a:r>
              <a:rPr lang="en" sz="1050" dirty="0">
                <a:solidFill>
                  <a:srgbClr val="003C66"/>
                </a:solidFill>
              </a:rPr>
              <a:t>), or challenge exams offered by colleges resulting in college credit.</a:t>
            </a:r>
            <a:endParaRPr sz="1050" dirty="0">
              <a:solidFill>
                <a:srgbClr val="003C66"/>
              </a:solidFill>
            </a:endParaRPr>
          </a:p>
          <a:p>
            <a:pPr marL="457200" lvl="0" indent="-295275" algn="l" rtl="0">
              <a:lnSpc>
                <a:spcPct val="115000"/>
              </a:lnSpc>
              <a:spcBef>
                <a:spcPts val="0"/>
              </a:spcBef>
              <a:spcAft>
                <a:spcPts val="0"/>
              </a:spcAft>
              <a:buClr>
                <a:srgbClr val="003C66"/>
              </a:buClr>
              <a:buSzPts val="1050"/>
              <a:buChar char="●"/>
            </a:pPr>
            <a:r>
              <a:rPr lang="en" sz="1050" dirty="0">
                <a:solidFill>
                  <a:srgbClr val="003C66"/>
                </a:solidFill>
              </a:rPr>
              <a:t>Individual assessments in which students document and demonstrate college-level learning gained through work experiences, civic activities, community volunteerism, and other informal learning experiences</a:t>
            </a:r>
            <a:endParaRPr dirty="0">
              <a:solidFill>
                <a:schemeClr val="dk1"/>
              </a:solidFill>
            </a:endParaRPr>
          </a:p>
          <a:p>
            <a:pPr marL="0" lvl="0" indent="0" algn="l" rtl="0">
              <a:spcBef>
                <a:spcPts val="19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ae1300f0b0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ae1300f0b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national emphasis on increasing the number of individuals holding high-quality, workforce-valued postsecondary credentials and degrees is causing the broader higher education community to examine strategies for accelerating learning and supporting students to credential or degree completion, while at the same time not compromising on issues of academic quality or rigor. CPL is emerging as one way to address this issue. </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e1300f0b0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ae1300f0b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It’s a critical strategy for ensuring abundant economic opportunities for our citizens, enhanced economic competitiveness for our businesses, and robust economic growth for our state. Our workforce development mandate is clear: To enhance personal prosperity, economic security and our democratic society, we must close existing knowledge and skill gaps. To be competitive in a talent-hungry, talent-driven global economy, the CCCs must increase the number and percentage of its citizens with high-quality college degrees or postsecondary credentials of value in the marketplace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solidFill>
                  <a:schemeClr val="dk1"/>
                </a:solidFill>
              </a:rPr>
              <a:t>Padlet link- </a:t>
            </a:r>
            <a:r>
              <a:rPr lang="en" sz="1200" u="sng" dirty="0">
                <a:solidFill>
                  <a:schemeClr val="hlink"/>
                </a:solidFill>
                <a:hlinkClick r:id="rId3"/>
              </a:rPr>
              <a:t>https://padlet.com/cruzmayra/y6x2xghuxf8jch32</a:t>
            </a:r>
            <a:r>
              <a:rPr lang="en" sz="1200" dirty="0">
                <a:solidFill>
                  <a:schemeClr val="dk1"/>
                </a:solidFill>
              </a:rPr>
              <a:t>  Share on the Chat</a:t>
            </a:r>
            <a:endParaRPr sz="1200" dirty="0">
              <a:solidFill>
                <a:schemeClr val="dk1"/>
              </a:solidFill>
            </a:endParaRPr>
          </a:p>
          <a:p>
            <a:pPr marL="0" lvl="0" indent="0" algn="l" rtl="0">
              <a:spcBef>
                <a:spcPts val="0"/>
              </a:spcBef>
              <a:spcAft>
                <a:spcPts val="0"/>
              </a:spcAft>
              <a:buNone/>
            </a:pPr>
            <a:r>
              <a:rPr lang="en" dirty="0"/>
              <a:t>Post the question.</a:t>
            </a:r>
            <a:endParaRPr dirty="0"/>
          </a:p>
          <a:p>
            <a:pPr marL="0" lvl="0" indent="0" algn="l" rtl="0">
              <a:spcBef>
                <a:spcPts val="0"/>
              </a:spcBef>
              <a:spcAft>
                <a:spcPts val="0"/>
              </a:spcAft>
              <a:buNone/>
            </a:pPr>
            <a:r>
              <a:rPr lang="en" dirty="0"/>
              <a:t>1.What stage is your college at in implementation?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ae1300f0b0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ae1300f0b0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Many students come to CCC with learning acquired outside the traditional classroom. </a:t>
            </a:r>
            <a:endParaRPr dirty="0"/>
          </a:p>
          <a:p>
            <a:pPr marL="0" lvl="0" indent="0" algn="l" rtl="0">
              <a:spcBef>
                <a:spcPts val="0"/>
              </a:spcBef>
              <a:spcAft>
                <a:spcPts val="0"/>
              </a:spcAft>
              <a:buNone/>
            </a:pPr>
            <a:r>
              <a:rPr lang="en" dirty="0"/>
              <a:t>They may have learning that was acquired from a corporate training program or through extensive volunteer activity. </a:t>
            </a:r>
            <a:endParaRPr dirty="0"/>
          </a:p>
          <a:p>
            <a:pPr marL="0" lvl="0" indent="0" algn="l" rtl="0">
              <a:spcBef>
                <a:spcPts val="0"/>
              </a:spcBef>
              <a:spcAft>
                <a:spcPts val="0"/>
              </a:spcAft>
              <a:buNone/>
            </a:pPr>
            <a:r>
              <a:rPr lang="en" dirty="0"/>
              <a:t>It may be from the military or workplace experience</a:t>
            </a:r>
            <a:endParaRPr dirty="0"/>
          </a:p>
          <a:p>
            <a:pPr marL="0" lvl="0" indent="0" algn="l" rtl="0">
              <a:spcBef>
                <a:spcPts val="0"/>
              </a:spcBef>
              <a:spcAft>
                <a:spcPts val="0"/>
              </a:spcAft>
              <a:buNone/>
            </a:pPr>
            <a:r>
              <a:rPr lang="en" dirty="0"/>
              <a:t>Flush out each bullet point and how to overcome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Implicit bias</a:t>
            </a:r>
            <a:endParaRPr dirty="0"/>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Spend time interrogating your individual bias</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Assess the work and not the person</a:t>
            </a:r>
            <a:endParaRPr sz="1200" dirty="0">
              <a:solidFill>
                <a:srgbClr val="595959"/>
              </a:solidFill>
            </a:endParaRPr>
          </a:p>
          <a:p>
            <a:pPr marL="457200" lvl="0" indent="-304800" algn="l" rtl="0">
              <a:lnSpc>
                <a:spcPct val="115000"/>
              </a:lnSpc>
              <a:spcBef>
                <a:spcPts val="0"/>
              </a:spcBef>
              <a:spcAft>
                <a:spcPts val="0"/>
              </a:spcAft>
              <a:buClr>
                <a:srgbClr val="595959"/>
              </a:buClr>
              <a:buSzPts val="1200"/>
              <a:buChar char="-"/>
            </a:pPr>
            <a:r>
              <a:rPr lang="en" sz="1200" dirty="0">
                <a:solidFill>
                  <a:srgbClr val="595959"/>
                </a:solidFill>
              </a:rPr>
              <a:t>Streamlined and consistent process</a:t>
            </a:r>
            <a:endParaRPr sz="1200" dirty="0">
              <a:solidFill>
                <a:srgbClr val="595959"/>
              </a:solidFill>
            </a:endParaRPr>
          </a:p>
          <a:p>
            <a:pPr marL="0" lvl="0" indent="0" algn="l" rtl="0">
              <a:spcBef>
                <a:spcPts val="1200"/>
              </a:spcBef>
              <a:spcAft>
                <a:spcPts val="0"/>
              </a:spcAft>
              <a:buClr>
                <a:schemeClr val="dk1"/>
              </a:buClr>
              <a:buSzPts val="1100"/>
              <a:buFont typeface="Arial"/>
              <a:buNone/>
            </a:pPr>
            <a:r>
              <a:rPr lang="en" sz="1200" dirty="0">
                <a:solidFill>
                  <a:srgbClr val="333333"/>
                </a:solidFill>
                <a:highlight>
                  <a:schemeClr val="lt1"/>
                </a:highlight>
              </a:rPr>
              <a:t>The unwillingness of colleges to accept prior learning stems from a long-standing faculty skepticism of, and bias against, learning that happened somewhere else, believing what was learned elsewhere to be of lower or inferior quality. The bias against prior learning is very similar to the bias against accepting transfer of credit from other institutions. </a:t>
            </a:r>
            <a:endParaRPr sz="1200" dirty="0">
              <a:solidFill>
                <a:srgbClr val="333333"/>
              </a:solidFill>
              <a:highlight>
                <a:schemeClr val="lt1"/>
              </a:highlight>
            </a:endParaRPr>
          </a:p>
          <a:p>
            <a:pPr marL="0" lvl="0" indent="0" algn="l" rtl="0">
              <a:spcBef>
                <a:spcPts val="0"/>
              </a:spcBef>
              <a:spcAft>
                <a:spcPts val="0"/>
              </a:spcAft>
              <a:buClr>
                <a:schemeClr val="dk1"/>
              </a:buClr>
              <a:buSzPts val="1100"/>
              <a:buFont typeface="Arial"/>
              <a:buNone/>
            </a:pPr>
            <a:r>
              <a:rPr lang="en" sz="1200" dirty="0">
                <a:solidFill>
                  <a:srgbClr val="333333"/>
                </a:solidFill>
                <a:highlight>
                  <a:schemeClr val="lt1"/>
                </a:highlight>
              </a:rPr>
              <a:t>Additional barriers that many schools have put up against prior learning are rules that only allow credits earned through prior learning to be applied as elective credits or placing caps on the number of credits that can be earned through prior learning assessment.</a:t>
            </a:r>
            <a:endParaRP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91475" y="170100"/>
            <a:ext cx="8681100" cy="548100"/>
          </a:xfrm>
          <a:prstGeom prst="rect">
            <a:avLst/>
          </a:prstGeom>
          <a:noFill/>
          <a:ln>
            <a:noFill/>
          </a:ln>
          <a:effectLst>
            <a:outerShdw blurRad="57150" dist="19050" dir="5400000" algn="bl" rotWithShape="0">
              <a:srgbClr val="000000">
                <a:alpha val="49410"/>
              </a:srgbClr>
            </a:outerShdw>
          </a:effectLst>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00"/>
              <a:buFont typeface="Arial"/>
              <a:buNone/>
              <a:defRPr sz="14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cccco.edu/About-Us/Vision-for-Success/vision-goals" TargetMode="External"/><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www.cccco.edu/About-Us/Chancellors-Office/Divisions/Workforce-and-Economic-Development/Strong-Workforce-Program/CTE-Faculty-Resource-Hub---Career-Technical-Education-Information/What-is-Strong-Workforce" TargetMode="External"/><Relationship Id="rId10" Type="http://schemas.openxmlformats.org/officeDocument/2006/relationships/hyperlink" Target="https://californiacompetes.org/publications/credit-for-prior-learning" TargetMode="External"/><Relationship Id="rId4" Type="http://schemas.openxmlformats.org/officeDocument/2006/relationships/hyperlink" Target="https://www.cccco.edu/College-Professionals/Guided-Pathways" TargetMode="Externa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base.militaryarticulationplatform.org/veterans-story/"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2.palomar.edu/pages/cpl/credit-for-prior-learning-course-list/"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hyperlink" Target="https://docs.google.com/presentation/d/1rqNSGjJUd4Ip-zHBTKrLqPp90l_oaI_H6Q9ALorWI1E/edit#slide=id.gb92a14cd6b_0_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knowledgebase.militaryarticulationplatform.org/veterans-story-darrell-palm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govt.westlaw.com/calregs/Document/IAE7881A8C3ED4DD3B4F2194E32E06B23?viewType=FullText&amp;listSource=Search&amp;originationContext=Search+Result&amp;transitionType=SearchItem&amp;contextData=(sc.Search)&amp;navigationPath=Search%2fv1%2fresults%2fnavigation%2fi0ad62d2e00000171505fa7a9aef5a974%3fNav%3dREGULATION_PUBLICVIEW%26fragmentIdentifier%3dIAE7881A8C3ED4DD3B4F2194E32E06B23%26startIndex%3d1%26transitionType%3dSearchItem%26contextData%3d%2528sc.Default%2529%26originationContext%3dSearch%2520Result&amp;list=REGULATION_PUBLICVIEW&amp;rank=1&amp;t_T1=5&amp;t_T2=55050&amp;t_S1=CA+ADC+s&amp;bhcp=1"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www.cccco.edu/-/media/CCCCO-Website/Reports/success-center-cpl-initiative-report-for-cccco-final.pdf?la=en&amp;hash=2B50F17C0A47775A58EAF6631613B6A4D537CB8F" TargetMode="External"/><Relationship Id="rId5" Type="http://schemas.openxmlformats.org/officeDocument/2006/relationships/hyperlink" Target="https://www.acenet.edu/Events/Pages/Demystifying-Student-Success-Building-Credit-for-Prior-Learning-Opportunities.aspx" TargetMode="External"/><Relationship Id="rId4" Type="http://schemas.openxmlformats.org/officeDocument/2006/relationships/hyperlink" Target="https://cccpln.csod.com/client/cccpln/default.aspx"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sharon.sampson@gcccd.edu" TargetMode="External"/><Relationship Id="rId3" Type="http://schemas.openxmlformats.org/officeDocument/2006/relationships/hyperlink" Target="mailto:info@asccc.org" TargetMode="External"/><Relationship Id="rId7" Type="http://schemas.openxmlformats.org/officeDocument/2006/relationships/hyperlink" Target="mailto:ljmartin@palomar.edu"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cguiney@cccco.edu" TargetMode="External"/><Relationship Id="rId5" Type="http://schemas.openxmlformats.org/officeDocument/2006/relationships/hyperlink" Target="mailto:cruzmayra@deanza.edu" TargetMode="External"/><Relationship Id="rId4" Type="http://schemas.openxmlformats.org/officeDocument/2006/relationships/hyperlink" Target="mailto:Peggy.Campo@norcocollege.edu"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62" name="Google Shape;62;p14"/>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63" name="Google Shape;63;p14"/>
          <p:cNvPicPr preferRelativeResize="0"/>
          <p:nvPr/>
        </p:nvPicPr>
        <p:blipFill>
          <a:blip r:embed="rId4">
            <a:alphaModFix/>
          </a:blip>
          <a:stretch>
            <a:fillRect/>
          </a:stretch>
        </p:blipFill>
        <p:spPr>
          <a:xfrm>
            <a:off x="5498550" y="131500"/>
            <a:ext cx="3333750" cy="981075"/>
          </a:xfrm>
          <a:prstGeom prst="rect">
            <a:avLst/>
          </a:prstGeom>
          <a:noFill/>
          <a:ln>
            <a:noFill/>
          </a:ln>
        </p:spPr>
      </p:pic>
      <p:sp>
        <p:nvSpPr>
          <p:cNvPr id="64" name="Google Shape;64;p14"/>
          <p:cNvSpPr txBox="1"/>
          <p:nvPr/>
        </p:nvSpPr>
        <p:spPr>
          <a:xfrm>
            <a:off x="2920725" y="1627475"/>
            <a:ext cx="58314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201F1E"/>
                </a:solidFill>
              </a:rPr>
              <a:t>Implementing Credit for Prior Learning</a:t>
            </a:r>
            <a:endParaRPr/>
          </a:p>
        </p:txBody>
      </p:sp>
      <p:sp>
        <p:nvSpPr>
          <p:cNvPr id="65" name="Google Shape;65;p14"/>
          <p:cNvSpPr txBox="1"/>
          <p:nvPr/>
        </p:nvSpPr>
        <p:spPr>
          <a:xfrm>
            <a:off x="2382450" y="3070150"/>
            <a:ext cx="6618900" cy="1421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2"/>
                </a:solidFill>
              </a:rPr>
              <a:t>February 11, 2020 3:00-4:00pm</a:t>
            </a:r>
            <a:endParaRPr sz="1200">
              <a:solidFill>
                <a:schemeClr val="dk2"/>
              </a:solidFill>
            </a:endParaRPr>
          </a:p>
          <a:p>
            <a:pPr marL="0" lvl="0" indent="0" algn="ctr" rtl="0">
              <a:lnSpc>
                <a:spcPct val="115000"/>
              </a:lnSpc>
              <a:spcBef>
                <a:spcPts val="0"/>
              </a:spcBef>
              <a:spcAft>
                <a:spcPts val="0"/>
              </a:spcAft>
              <a:buNone/>
            </a:pPr>
            <a:r>
              <a:rPr lang="en" sz="1200">
                <a:solidFill>
                  <a:srgbClr val="201F1E"/>
                </a:solidFill>
                <a:highlight>
                  <a:srgbClr val="FFFFFF"/>
                </a:highlight>
              </a:rPr>
              <a:t>Peggy Campo,</a:t>
            </a:r>
            <a:r>
              <a:rPr lang="en" sz="1150">
                <a:solidFill>
                  <a:srgbClr val="201F1E"/>
                </a:solidFill>
                <a:highlight>
                  <a:srgbClr val="FFFFFF"/>
                </a:highlight>
              </a:rPr>
              <a:t> </a:t>
            </a:r>
            <a:r>
              <a:rPr lang="en" sz="1200">
                <a:solidFill>
                  <a:srgbClr val="201F1E"/>
                </a:solidFill>
                <a:highlight>
                  <a:srgbClr val="FFFFFF"/>
                </a:highlight>
              </a:rPr>
              <a:t>Norco College Anatomy and Physiology</a:t>
            </a:r>
            <a:r>
              <a:rPr lang="en" sz="1300">
                <a:solidFill>
                  <a:srgbClr val="201F1E"/>
                </a:solidFill>
                <a:highlight>
                  <a:srgbClr val="FFFFFF"/>
                </a:highlight>
                <a:latin typeface="Times New Roman"/>
                <a:ea typeface="Times New Roman"/>
                <a:cs typeface="Times New Roman"/>
                <a:sym typeface="Times New Roman"/>
              </a:rPr>
              <a:t> </a:t>
            </a:r>
            <a:endParaRPr sz="1300">
              <a:solidFill>
                <a:srgbClr val="201F1E"/>
              </a:solidFill>
              <a:highlight>
                <a:srgbClr val="FFFFFF"/>
              </a:highlight>
              <a:latin typeface="Times New Roman"/>
              <a:ea typeface="Times New Roman"/>
              <a:cs typeface="Times New Roman"/>
              <a:sym typeface="Times New Roman"/>
            </a:endParaRPr>
          </a:p>
          <a:p>
            <a:pPr marL="0" lvl="0" indent="0" algn="ctr" rtl="0">
              <a:lnSpc>
                <a:spcPct val="115000"/>
              </a:lnSpc>
              <a:spcBef>
                <a:spcPts val="0"/>
              </a:spcBef>
              <a:spcAft>
                <a:spcPts val="0"/>
              </a:spcAft>
              <a:buNone/>
            </a:pPr>
            <a:r>
              <a:rPr lang="en" sz="1200">
                <a:solidFill>
                  <a:srgbClr val="201F1E"/>
                </a:solidFill>
                <a:highlight>
                  <a:srgbClr val="FFFFFF"/>
                </a:highlight>
              </a:rPr>
              <a:t>Mayra Cruz, </a:t>
            </a:r>
            <a:r>
              <a:rPr lang="en" sz="1200">
                <a:solidFill>
                  <a:schemeClr val="dk1"/>
                </a:solidFill>
                <a:highlight>
                  <a:srgbClr val="FFFFFF"/>
                </a:highlight>
              </a:rPr>
              <a:t>Academic Senate for California Community Colleges</a:t>
            </a:r>
            <a:r>
              <a:rPr lang="en" sz="1200">
                <a:solidFill>
                  <a:srgbClr val="201F1E"/>
                </a:solidFill>
                <a:highlight>
                  <a:srgbClr val="FFFFFF"/>
                </a:highlight>
              </a:rPr>
              <a:t> Treasurer</a:t>
            </a:r>
            <a:endParaRPr sz="1200">
              <a:solidFill>
                <a:srgbClr val="201F1E"/>
              </a:solidFill>
              <a:highlight>
                <a:srgbClr val="FFFFFF"/>
              </a:highlight>
            </a:endParaRPr>
          </a:p>
          <a:p>
            <a:pPr marL="0" lvl="0" indent="0" algn="ctr" rtl="0">
              <a:lnSpc>
                <a:spcPct val="115000"/>
              </a:lnSpc>
              <a:spcBef>
                <a:spcPts val="0"/>
              </a:spcBef>
              <a:spcAft>
                <a:spcPts val="0"/>
              </a:spcAft>
              <a:buNone/>
            </a:pPr>
            <a:r>
              <a:rPr lang="en" sz="1200">
                <a:solidFill>
                  <a:srgbClr val="201F1E"/>
                </a:solidFill>
                <a:highlight>
                  <a:srgbClr val="FFFFFF"/>
                </a:highlight>
              </a:rPr>
              <a:t>Chantee Guiney, California Chancellor’s Office Education Services and Supports</a:t>
            </a:r>
            <a:endParaRPr sz="1200">
              <a:solidFill>
                <a:srgbClr val="201F1E"/>
              </a:solidFill>
              <a:highlight>
                <a:srgbClr val="FFFFFF"/>
              </a:highlight>
            </a:endParaRPr>
          </a:p>
          <a:p>
            <a:pPr marL="0" lvl="0" indent="0" algn="ctr" rtl="0">
              <a:lnSpc>
                <a:spcPct val="115000"/>
              </a:lnSpc>
              <a:spcBef>
                <a:spcPts val="0"/>
              </a:spcBef>
              <a:spcAft>
                <a:spcPts val="0"/>
              </a:spcAft>
              <a:buNone/>
            </a:pPr>
            <a:r>
              <a:rPr lang="en" sz="1200">
                <a:solidFill>
                  <a:srgbClr val="201F1E"/>
                </a:solidFill>
                <a:highlight>
                  <a:srgbClr val="FFFFFF"/>
                </a:highlight>
              </a:rPr>
              <a:t>Jackie Martin, Palomar College, Business &amp; Administration Department</a:t>
            </a:r>
            <a:endParaRPr sz="1200">
              <a:solidFill>
                <a:srgbClr val="201F1E"/>
              </a:solidFill>
              <a:highlight>
                <a:srgbClr val="FFFFFF"/>
              </a:highlight>
            </a:endParaRPr>
          </a:p>
          <a:p>
            <a:pPr marL="0" lvl="0" indent="0" algn="ctr" rtl="0">
              <a:lnSpc>
                <a:spcPct val="115000"/>
              </a:lnSpc>
              <a:spcBef>
                <a:spcPts val="0"/>
              </a:spcBef>
              <a:spcAft>
                <a:spcPts val="0"/>
              </a:spcAft>
              <a:buNone/>
            </a:pPr>
            <a:r>
              <a:rPr lang="en" sz="1200">
                <a:solidFill>
                  <a:srgbClr val="201F1E"/>
                </a:solidFill>
                <a:highlight>
                  <a:srgbClr val="FFFFFF"/>
                </a:highlight>
              </a:rPr>
              <a:t>Sharon Sampson, Grossmont College Administration of Justice Department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0000"/>
                </a:solidFill>
              </a:rPr>
              <a:t>Implicit Bias</a:t>
            </a:r>
            <a:endParaRPr b="1">
              <a:solidFill>
                <a:srgbClr val="990000"/>
              </a:solidFill>
            </a:endParaRPr>
          </a:p>
        </p:txBody>
      </p:sp>
      <p:pic>
        <p:nvPicPr>
          <p:cNvPr id="171" name="Google Shape;171;p23"/>
          <p:cNvPicPr preferRelativeResize="0"/>
          <p:nvPr/>
        </p:nvPicPr>
        <p:blipFill>
          <a:blip r:embed="rId3">
            <a:alphaModFix/>
          </a:blip>
          <a:stretch>
            <a:fillRect/>
          </a:stretch>
        </p:blipFill>
        <p:spPr>
          <a:xfrm>
            <a:off x="1098325" y="1081425"/>
            <a:ext cx="6560541" cy="382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title"/>
          </p:nvPr>
        </p:nvSpPr>
        <p:spPr>
          <a:xfrm>
            <a:off x="311700" y="445025"/>
            <a:ext cx="8520600" cy="572700"/>
          </a:xfrm>
          <a:prstGeom prst="rect">
            <a:avLst/>
          </a:prstGeom>
          <a:ln w="9525" cap="flat" cmpd="sng">
            <a:solidFill>
              <a:srgbClr val="38761D"/>
            </a:solidFill>
            <a:prstDash val="solid"/>
            <a:round/>
            <a:headEnd type="none" w="sm" len="sm"/>
            <a:tailEnd type="none" w="sm" len="sm"/>
          </a:ln>
        </p:spPr>
        <p:txBody>
          <a:bodyPr spcFirstLastPara="1" wrap="square" lIns="91425" tIns="91425" rIns="91425" bIns="91425" anchor="t" anchorCtr="0">
            <a:normAutofit fontScale="90000"/>
          </a:bodyPr>
          <a:lstStyle/>
          <a:p>
            <a:pPr marL="457200" lvl="0" indent="0" algn="l" rtl="0">
              <a:lnSpc>
                <a:spcPct val="115000"/>
              </a:lnSpc>
              <a:spcBef>
                <a:spcPts val="0"/>
              </a:spcBef>
              <a:spcAft>
                <a:spcPts val="1200"/>
              </a:spcAft>
              <a:buNone/>
            </a:pPr>
            <a:r>
              <a:rPr lang="en" sz="2400" b="1">
                <a:solidFill>
                  <a:srgbClr val="85200C"/>
                </a:solidFill>
              </a:rPr>
              <a:t>Understanding students’ lived experiences</a:t>
            </a:r>
            <a:endParaRPr sz="2500" b="1">
              <a:solidFill>
                <a:srgbClr val="85200C"/>
              </a:solidFill>
            </a:endParaRPr>
          </a:p>
        </p:txBody>
      </p:sp>
      <p:pic>
        <p:nvPicPr>
          <p:cNvPr id="177" name="Google Shape;177;p24"/>
          <p:cNvPicPr preferRelativeResize="0"/>
          <p:nvPr/>
        </p:nvPicPr>
        <p:blipFill>
          <a:blip r:embed="rId3">
            <a:alphaModFix/>
          </a:blip>
          <a:stretch>
            <a:fillRect/>
          </a:stretch>
        </p:blipFill>
        <p:spPr>
          <a:xfrm>
            <a:off x="1627575" y="1157075"/>
            <a:ext cx="4961175" cy="38950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85200C"/>
                </a:solidFill>
              </a:rPr>
              <a:t>Re-imagining Different Pathways</a:t>
            </a:r>
            <a:endParaRPr b="1">
              <a:solidFill>
                <a:srgbClr val="85200C"/>
              </a:solidFill>
            </a:endParaRPr>
          </a:p>
        </p:txBody>
      </p:sp>
      <p:sp>
        <p:nvSpPr>
          <p:cNvPr id="183" name="Google Shape;183;p25"/>
          <p:cNvSpPr txBox="1">
            <a:spLocks noGrp="1"/>
          </p:cNvSpPr>
          <p:nvPr>
            <p:ph type="body" idx="1"/>
          </p:nvPr>
        </p:nvSpPr>
        <p:spPr>
          <a:xfrm>
            <a:off x="311700" y="1017725"/>
            <a:ext cx="4046100" cy="37062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rgbClr val="802017"/>
              </a:buClr>
              <a:buSzPts val="2400"/>
              <a:buChar char="-"/>
            </a:pPr>
            <a:r>
              <a:rPr lang="en" sz="2400" b="1">
                <a:solidFill>
                  <a:srgbClr val="802017"/>
                </a:solidFill>
              </a:rPr>
              <a:t>Equity</a:t>
            </a:r>
            <a:endParaRPr sz="2400" b="1">
              <a:solidFill>
                <a:srgbClr val="802017"/>
              </a:solidFill>
            </a:endParaRPr>
          </a:p>
          <a:p>
            <a:pPr marL="457200" lvl="0" indent="-381000" algn="l" rtl="0">
              <a:spcBef>
                <a:spcPts val="0"/>
              </a:spcBef>
              <a:spcAft>
                <a:spcPts val="0"/>
              </a:spcAft>
              <a:buClr>
                <a:srgbClr val="802017"/>
              </a:buClr>
              <a:buSzPts val="2400"/>
              <a:buChar char="-"/>
            </a:pPr>
            <a:r>
              <a:rPr lang="en" sz="2400" b="1">
                <a:solidFill>
                  <a:srgbClr val="802017"/>
                </a:solidFill>
              </a:rPr>
              <a:t>Time spent in career path</a:t>
            </a:r>
            <a:endParaRPr sz="2400" b="1">
              <a:solidFill>
                <a:srgbClr val="802017"/>
              </a:solidFill>
            </a:endParaRPr>
          </a:p>
          <a:p>
            <a:pPr marL="457200" lvl="0" indent="-381000" algn="l" rtl="0">
              <a:spcBef>
                <a:spcPts val="0"/>
              </a:spcBef>
              <a:spcAft>
                <a:spcPts val="0"/>
              </a:spcAft>
              <a:buClr>
                <a:srgbClr val="802017"/>
              </a:buClr>
              <a:buSzPts val="2400"/>
              <a:buChar char="-"/>
            </a:pPr>
            <a:r>
              <a:rPr lang="en" sz="2400" b="1">
                <a:solidFill>
                  <a:srgbClr val="802017"/>
                </a:solidFill>
              </a:rPr>
              <a:t>Funding </a:t>
            </a:r>
            <a:endParaRPr sz="2400" b="1">
              <a:solidFill>
                <a:srgbClr val="802017"/>
              </a:solidFill>
            </a:endParaRPr>
          </a:p>
          <a:p>
            <a:pPr marL="457200" lvl="0" indent="-381000" algn="l" rtl="0">
              <a:spcBef>
                <a:spcPts val="0"/>
              </a:spcBef>
              <a:spcAft>
                <a:spcPts val="0"/>
              </a:spcAft>
              <a:buClr>
                <a:srgbClr val="802017"/>
              </a:buClr>
              <a:buSzPts val="2400"/>
              <a:buChar char="-"/>
            </a:pPr>
            <a:r>
              <a:rPr lang="en" sz="2400" b="1">
                <a:solidFill>
                  <a:srgbClr val="802017"/>
                </a:solidFill>
              </a:rPr>
              <a:t>Success</a:t>
            </a:r>
            <a:endParaRPr sz="2400" b="1">
              <a:solidFill>
                <a:srgbClr val="802017"/>
              </a:solidFill>
            </a:endParaRPr>
          </a:p>
          <a:p>
            <a:pPr marL="457200" lvl="0" indent="-381000" algn="l" rtl="0">
              <a:spcBef>
                <a:spcPts val="0"/>
              </a:spcBef>
              <a:spcAft>
                <a:spcPts val="0"/>
              </a:spcAft>
              <a:buClr>
                <a:srgbClr val="802017"/>
              </a:buClr>
              <a:buSzPts val="2400"/>
              <a:buChar char="-"/>
            </a:pPr>
            <a:r>
              <a:rPr lang="en" sz="2400" b="1">
                <a:solidFill>
                  <a:srgbClr val="802017"/>
                </a:solidFill>
              </a:rPr>
              <a:t>Validating</a:t>
            </a:r>
            <a:endParaRPr sz="2400" b="1">
              <a:solidFill>
                <a:srgbClr val="802017"/>
              </a:solidFill>
            </a:endParaRPr>
          </a:p>
          <a:p>
            <a:pPr marL="457200" lvl="0" indent="-381000" algn="l" rtl="0">
              <a:spcBef>
                <a:spcPts val="0"/>
              </a:spcBef>
              <a:spcAft>
                <a:spcPts val="0"/>
              </a:spcAft>
              <a:buClr>
                <a:srgbClr val="802017"/>
              </a:buClr>
              <a:buSzPts val="2400"/>
              <a:buChar char="-"/>
            </a:pPr>
            <a:r>
              <a:rPr lang="en" sz="2400" b="1">
                <a:solidFill>
                  <a:srgbClr val="802017"/>
                </a:solidFill>
              </a:rPr>
              <a:t>Jobs and a successful career </a:t>
            </a:r>
            <a:endParaRPr sz="2400" b="1">
              <a:solidFill>
                <a:srgbClr val="802017"/>
              </a:solidFill>
            </a:endParaRPr>
          </a:p>
        </p:txBody>
      </p:sp>
      <p:pic>
        <p:nvPicPr>
          <p:cNvPr id="184" name="Google Shape;184;p25"/>
          <p:cNvPicPr preferRelativeResize="0"/>
          <p:nvPr/>
        </p:nvPicPr>
        <p:blipFill>
          <a:blip r:embed="rId3">
            <a:alphaModFix/>
          </a:blip>
          <a:stretch>
            <a:fillRect/>
          </a:stretch>
        </p:blipFill>
        <p:spPr>
          <a:xfrm>
            <a:off x="4357675" y="1017725"/>
            <a:ext cx="4602849" cy="3814450"/>
          </a:xfrm>
          <a:prstGeom prst="rect">
            <a:avLst/>
          </a:prstGeom>
          <a:noFill/>
          <a:ln>
            <a:noFill/>
          </a:ln>
        </p:spPr>
      </p:pic>
      <p:sp>
        <p:nvSpPr>
          <p:cNvPr id="185" name="Google Shape;185;p25"/>
          <p:cNvSpPr txBox="1"/>
          <p:nvPr/>
        </p:nvSpPr>
        <p:spPr>
          <a:xfrm>
            <a:off x="6429375" y="4723900"/>
            <a:ext cx="22335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t>Image by Study.com</a:t>
            </a:r>
            <a:endParaRPr sz="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520325" y="170100"/>
            <a:ext cx="8130900" cy="97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sz="3600">
                <a:solidFill>
                  <a:srgbClr val="595959"/>
                </a:solidFill>
              </a:rPr>
              <a:t>CPL &amp; Guided Pathways</a:t>
            </a:r>
            <a:endParaRPr sz="3600">
              <a:solidFill>
                <a:srgbClr val="595959"/>
              </a:solidFill>
            </a:endParaRPr>
          </a:p>
        </p:txBody>
      </p:sp>
      <p:sp>
        <p:nvSpPr>
          <p:cNvPr id="192" name="Google Shape;192;p26"/>
          <p:cNvSpPr txBox="1">
            <a:spLocks noGrp="1"/>
          </p:cNvSpPr>
          <p:nvPr>
            <p:ph type="body" idx="1"/>
          </p:nvPr>
        </p:nvSpPr>
        <p:spPr>
          <a:xfrm>
            <a:off x="555188" y="795038"/>
            <a:ext cx="8061000" cy="633000"/>
          </a:xfrm>
          <a:prstGeom prst="rect">
            <a:avLst/>
          </a:prstGeom>
        </p:spPr>
        <p:txBody>
          <a:bodyPr spcFirstLastPara="1" wrap="square" lIns="68575" tIns="34275" rIns="68575" bIns="34275" anchor="t" anchorCtr="0">
            <a:normAutofit fontScale="92500" lnSpcReduction="20000"/>
          </a:bodyPr>
          <a:lstStyle/>
          <a:p>
            <a:pPr marL="0" lvl="0" indent="0" algn="l" rtl="0">
              <a:spcBef>
                <a:spcPts val="800"/>
              </a:spcBef>
              <a:spcAft>
                <a:spcPts val="0"/>
              </a:spcAft>
              <a:buNone/>
            </a:pPr>
            <a:r>
              <a:rPr lang="en" sz="2000" u="sng">
                <a:solidFill>
                  <a:schemeClr val="hlink"/>
                </a:solidFill>
                <a:hlinkClick r:id="rId3"/>
              </a:rPr>
              <a:t>CCC Vision Goals </a:t>
            </a:r>
            <a:r>
              <a:rPr lang="en" sz="2000"/>
              <a:t>		</a:t>
            </a:r>
            <a:r>
              <a:rPr lang="en" sz="2000" u="sng">
                <a:solidFill>
                  <a:schemeClr val="hlink"/>
                </a:solidFill>
                <a:hlinkClick r:id="rId4"/>
              </a:rPr>
              <a:t>Guided Pathways</a:t>
            </a:r>
            <a:r>
              <a:rPr lang="en" sz="2000"/>
              <a:t>			</a:t>
            </a:r>
            <a:r>
              <a:rPr lang="en" sz="2000" u="sng">
                <a:solidFill>
                  <a:schemeClr val="hlink"/>
                </a:solidFill>
                <a:hlinkClick r:id="rId5"/>
              </a:rPr>
              <a:t>Strong Workforce </a:t>
            </a:r>
            <a:endParaRPr sz="2000"/>
          </a:p>
          <a:p>
            <a:pPr marL="0" lvl="0" indent="0" algn="l" rtl="0">
              <a:spcBef>
                <a:spcPts val="800"/>
              </a:spcBef>
              <a:spcAft>
                <a:spcPts val="0"/>
              </a:spcAft>
              <a:buNone/>
            </a:pPr>
            <a:endParaRPr sz="2000"/>
          </a:p>
          <a:p>
            <a:pPr marL="0" lvl="0" indent="0" algn="l" rtl="0">
              <a:spcBef>
                <a:spcPts val="800"/>
              </a:spcBef>
              <a:spcAft>
                <a:spcPts val="0"/>
              </a:spcAft>
              <a:buNone/>
            </a:pPr>
            <a:endParaRPr/>
          </a:p>
          <a:p>
            <a:pPr marL="0" lvl="0" indent="0" algn="l" rtl="0">
              <a:spcBef>
                <a:spcPts val="800"/>
              </a:spcBef>
              <a:spcAft>
                <a:spcPts val="0"/>
              </a:spcAft>
              <a:buNone/>
            </a:pPr>
            <a:endParaRPr/>
          </a:p>
          <a:p>
            <a:pPr marL="0" lvl="0" indent="0" algn="l" rtl="0">
              <a:spcBef>
                <a:spcPts val="800"/>
              </a:spcBef>
              <a:spcAft>
                <a:spcPts val="0"/>
              </a:spcAft>
              <a:buClr>
                <a:schemeClr val="dk1"/>
              </a:buClr>
              <a:buSzPct val="44444"/>
              <a:buFont typeface="Arial"/>
              <a:buNone/>
            </a:pPr>
            <a:endParaRPr/>
          </a:p>
          <a:p>
            <a:pPr marL="0" lvl="0" indent="0" algn="l" rtl="0">
              <a:spcBef>
                <a:spcPts val="800"/>
              </a:spcBef>
              <a:spcAft>
                <a:spcPts val="0"/>
              </a:spcAft>
              <a:buNone/>
            </a:pPr>
            <a:endParaRPr/>
          </a:p>
          <a:p>
            <a:pPr marL="0" lvl="0" indent="0" algn="l" rtl="0">
              <a:spcBef>
                <a:spcPts val="800"/>
              </a:spcBef>
              <a:spcAft>
                <a:spcPts val="0"/>
              </a:spcAft>
              <a:buClr>
                <a:schemeClr val="dk1"/>
              </a:buClr>
              <a:buSzPct val="44444"/>
              <a:buFont typeface="Arial"/>
              <a:buNone/>
            </a:pPr>
            <a:endParaRPr/>
          </a:p>
          <a:p>
            <a:pPr marL="0" lvl="0" indent="0" algn="l" rtl="0">
              <a:spcBef>
                <a:spcPts val="800"/>
              </a:spcBef>
              <a:spcAft>
                <a:spcPts val="0"/>
              </a:spcAft>
              <a:buClr>
                <a:schemeClr val="dk1"/>
              </a:buClr>
              <a:buSzPct val="44444"/>
              <a:buFont typeface="Arial"/>
              <a:buNone/>
            </a:pPr>
            <a:endParaRPr/>
          </a:p>
          <a:p>
            <a:pPr marL="0" lvl="0" indent="0" algn="l" rtl="0">
              <a:spcBef>
                <a:spcPts val="800"/>
              </a:spcBef>
              <a:spcAft>
                <a:spcPts val="0"/>
              </a:spcAft>
              <a:buNone/>
            </a:pPr>
            <a:endParaRPr/>
          </a:p>
        </p:txBody>
      </p:sp>
      <p:pic>
        <p:nvPicPr>
          <p:cNvPr id="193" name="Google Shape;193;p26"/>
          <p:cNvPicPr preferRelativeResize="0"/>
          <p:nvPr/>
        </p:nvPicPr>
        <p:blipFill rotWithShape="1">
          <a:blip r:embed="rId6">
            <a:alphaModFix/>
          </a:blip>
          <a:srcRect/>
          <a:stretch/>
        </p:blipFill>
        <p:spPr>
          <a:xfrm>
            <a:off x="5312915" y="1142438"/>
            <a:ext cx="1646693" cy="1416618"/>
          </a:xfrm>
          <a:prstGeom prst="rect">
            <a:avLst/>
          </a:prstGeom>
          <a:noFill/>
          <a:ln>
            <a:noFill/>
          </a:ln>
          <a:effectLst>
            <a:outerShdw blurRad="57150" dist="47625" dir="8940000" algn="bl" rotWithShape="0">
              <a:srgbClr val="000000">
                <a:alpha val="49800"/>
              </a:srgbClr>
            </a:outerShdw>
          </a:effectLst>
        </p:spPr>
      </p:pic>
      <p:pic>
        <p:nvPicPr>
          <p:cNvPr id="194" name="Google Shape;194;p26"/>
          <p:cNvPicPr preferRelativeResize="0"/>
          <p:nvPr/>
        </p:nvPicPr>
        <p:blipFill rotWithShape="1">
          <a:blip r:embed="rId7">
            <a:alphaModFix/>
          </a:blip>
          <a:srcRect/>
          <a:stretch/>
        </p:blipFill>
        <p:spPr>
          <a:xfrm>
            <a:off x="4078133" y="1142438"/>
            <a:ext cx="1646693" cy="1416618"/>
          </a:xfrm>
          <a:prstGeom prst="rect">
            <a:avLst/>
          </a:prstGeom>
          <a:noFill/>
          <a:ln>
            <a:noFill/>
          </a:ln>
          <a:effectLst>
            <a:outerShdw blurRad="57150" dist="19050" dir="5400000" algn="bl" rotWithShape="0">
              <a:srgbClr val="000000">
                <a:alpha val="49800"/>
              </a:srgbClr>
            </a:outerShdw>
          </a:effectLst>
        </p:spPr>
      </p:pic>
      <p:pic>
        <p:nvPicPr>
          <p:cNvPr id="195" name="Google Shape;195;p26"/>
          <p:cNvPicPr preferRelativeResize="0"/>
          <p:nvPr/>
        </p:nvPicPr>
        <p:blipFill rotWithShape="1">
          <a:blip r:embed="rId8">
            <a:alphaModFix/>
          </a:blip>
          <a:srcRect/>
          <a:stretch/>
        </p:blipFill>
        <p:spPr>
          <a:xfrm>
            <a:off x="2888617" y="1142438"/>
            <a:ext cx="1646693" cy="1416618"/>
          </a:xfrm>
          <a:prstGeom prst="rect">
            <a:avLst/>
          </a:prstGeom>
          <a:noFill/>
          <a:ln>
            <a:noFill/>
          </a:ln>
          <a:effectLst>
            <a:outerShdw blurRad="57150" dist="47625" dir="5400000" algn="bl" rotWithShape="0">
              <a:srgbClr val="000000">
                <a:alpha val="49800"/>
              </a:srgbClr>
            </a:outerShdw>
          </a:effectLst>
        </p:spPr>
      </p:pic>
      <p:pic>
        <p:nvPicPr>
          <p:cNvPr id="196" name="Google Shape;196;p26"/>
          <p:cNvPicPr preferRelativeResize="0"/>
          <p:nvPr/>
        </p:nvPicPr>
        <p:blipFill rotWithShape="1">
          <a:blip r:embed="rId9">
            <a:alphaModFix/>
          </a:blip>
          <a:srcRect/>
          <a:stretch/>
        </p:blipFill>
        <p:spPr>
          <a:xfrm>
            <a:off x="1651481" y="1142438"/>
            <a:ext cx="1646693" cy="1416618"/>
          </a:xfrm>
          <a:prstGeom prst="rect">
            <a:avLst/>
          </a:prstGeom>
          <a:noFill/>
          <a:ln>
            <a:noFill/>
          </a:ln>
          <a:effectLst>
            <a:outerShdw blurRad="57150" dist="47625" dir="8940000" algn="bl" rotWithShape="0">
              <a:srgbClr val="000000">
                <a:alpha val="49800"/>
              </a:srgbClr>
            </a:outerShdw>
          </a:effectLst>
        </p:spPr>
      </p:pic>
      <p:sp>
        <p:nvSpPr>
          <p:cNvPr id="197" name="Google Shape;197;p26"/>
          <p:cNvSpPr txBox="1"/>
          <p:nvPr/>
        </p:nvSpPr>
        <p:spPr>
          <a:xfrm>
            <a:off x="429844" y="2429606"/>
            <a:ext cx="8339100" cy="2724300"/>
          </a:xfrm>
          <a:prstGeom prst="rect">
            <a:avLst/>
          </a:prstGeom>
          <a:noFill/>
          <a:ln>
            <a:noFill/>
          </a:ln>
        </p:spPr>
        <p:txBody>
          <a:bodyPr spcFirstLastPara="1" wrap="square" lIns="68575" tIns="68575" rIns="68575" bIns="68575" anchor="t" anchorCtr="0">
            <a:spAutoFit/>
          </a:bodyPr>
          <a:lstStyle/>
          <a:p>
            <a:pPr marL="342900" lvl="0" indent="-254000" algn="l" rtl="0">
              <a:spcBef>
                <a:spcPts val="0"/>
              </a:spcBef>
              <a:spcAft>
                <a:spcPts val="0"/>
              </a:spcAft>
              <a:buSzPts val="1400"/>
              <a:buChar char="●"/>
            </a:pPr>
            <a:r>
              <a:rPr lang="en" sz="1400"/>
              <a:t>“The pandemic-induced recession presents a uniquely important opportunity to support unemployed and underemployed Californians, particularly those of color, in reskilling and upskilling to secure better-paying jobs in the future.”</a:t>
            </a:r>
            <a:endParaRPr sz="1400"/>
          </a:p>
          <a:p>
            <a:pPr marL="342900" lvl="0" indent="0" algn="l" rtl="0">
              <a:spcBef>
                <a:spcPts val="0"/>
              </a:spcBef>
              <a:spcAft>
                <a:spcPts val="0"/>
              </a:spcAft>
              <a:buNone/>
            </a:pPr>
            <a:endParaRPr sz="1400"/>
          </a:p>
          <a:p>
            <a:pPr marL="342900" lvl="0" indent="-254000" algn="l" rtl="0">
              <a:spcBef>
                <a:spcPts val="0"/>
              </a:spcBef>
              <a:spcAft>
                <a:spcPts val="0"/>
              </a:spcAft>
              <a:buClr>
                <a:schemeClr val="dk1"/>
              </a:buClr>
              <a:buSzPts val="1400"/>
              <a:buChar char="●"/>
            </a:pPr>
            <a:r>
              <a:rPr lang="en" sz="1400">
                <a:solidFill>
                  <a:schemeClr val="dk1"/>
                </a:solidFill>
              </a:rPr>
              <a:t>“When colleges require students to take courses with content they have already mastered on the job, in the military,... potential graduates often must spend extra time and money duplicating their education—or deferring it.”</a:t>
            </a:r>
            <a:endParaRPr sz="1400">
              <a:solidFill>
                <a:schemeClr val="dk1"/>
              </a:solidFill>
            </a:endParaRPr>
          </a:p>
          <a:p>
            <a:pPr marL="342900" lvl="0" indent="0" algn="l" rtl="0">
              <a:spcBef>
                <a:spcPts val="0"/>
              </a:spcBef>
              <a:spcAft>
                <a:spcPts val="0"/>
              </a:spcAft>
              <a:buNone/>
            </a:pPr>
            <a:endParaRPr sz="1400">
              <a:solidFill>
                <a:schemeClr val="dk1"/>
              </a:solidFill>
            </a:endParaRPr>
          </a:p>
          <a:p>
            <a:pPr marL="342900" lvl="0" indent="-254000" algn="l" rtl="0">
              <a:spcBef>
                <a:spcPts val="0"/>
              </a:spcBef>
              <a:spcAft>
                <a:spcPts val="0"/>
              </a:spcAft>
              <a:buSzPts val="1400"/>
              <a:buChar char="●"/>
            </a:pPr>
            <a:r>
              <a:rPr lang="en" sz="1400">
                <a:solidFill>
                  <a:schemeClr val="dk1"/>
                </a:solidFill>
              </a:rPr>
              <a:t>“By contrast, more uniform and widely implemented CPL policies throughout California’s public higher education segments could elevate the economic trajectories for hundreds of thousands of uncredentialed adults — while helping the state increase degree attainment and meet workforce demands.” </a:t>
            </a:r>
            <a:r>
              <a:rPr lang="en" sz="1400" u="sng">
                <a:solidFill>
                  <a:schemeClr val="hlink"/>
                </a:solidFill>
                <a:hlinkClick r:id="rId10"/>
              </a:rPr>
              <a:t>California Competes: Higher Education for Stronger Economy</a:t>
            </a:r>
            <a:endParaRPr sz="1400"/>
          </a:p>
        </p:txBody>
      </p:sp>
      <p:cxnSp>
        <p:nvCxnSpPr>
          <p:cNvPr id="198" name="Google Shape;198;p26"/>
          <p:cNvCxnSpPr/>
          <p:nvPr/>
        </p:nvCxnSpPr>
        <p:spPr>
          <a:xfrm>
            <a:off x="474288" y="1097750"/>
            <a:ext cx="8195400" cy="27600"/>
          </a:xfrm>
          <a:prstGeom prst="straightConnector1">
            <a:avLst/>
          </a:prstGeom>
          <a:noFill/>
          <a:ln w="28575" cap="flat" cmpd="sng">
            <a:solidFill>
              <a:srgbClr val="E9171F"/>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85200C"/>
                </a:solidFill>
              </a:rPr>
              <a:t>Benefits to the College</a:t>
            </a:r>
            <a:endParaRPr b="1">
              <a:solidFill>
                <a:srgbClr val="85200C"/>
              </a:solidFill>
            </a:endParaRPr>
          </a:p>
        </p:txBody>
      </p:sp>
      <p:sp>
        <p:nvSpPr>
          <p:cNvPr id="204" name="Google Shape;204;p27"/>
          <p:cNvSpPr txBox="1">
            <a:spLocks noGrp="1"/>
          </p:cNvSpPr>
          <p:nvPr>
            <p:ph type="body" idx="1"/>
          </p:nvPr>
        </p:nvSpPr>
        <p:spPr>
          <a:xfrm>
            <a:off x="209075" y="1152475"/>
            <a:ext cx="8520600" cy="3416400"/>
          </a:xfrm>
          <a:prstGeom prst="rect">
            <a:avLst/>
          </a:prstGeom>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SzPts val="2400"/>
              <a:buChar char="-"/>
            </a:pPr>
            <a:r>
              <a:rPr lang="en" sz="2400"/>
              <a:t>Access to diverse students</a:t>
            </a:r>
            <a:endParaRPr sz="2400"/>
          </a:p>
          <a:p>
            <a:pPr marL="457200" lvl="0" indent="-381000" algn="l" rtl="0">
              <a:lnSpc>
                <a:spcPct val="100000"/>
              </a:lnSpc>
              <a:spcBef>
                <a:spcPts val="0"/>
              </a:spcBef>
              <a:spcAft>
                <a:spcPts val="0"/>
              </a:spcAft>
              <a:buSzPts val="2400"/>
              <a:buChar char="-"/>
            </a:pPr>
            <a:r>
              <a:rPr lang="en" sz="2400"/>
              <a:t>Increased enrollment</a:t>
            </a:r>
            <a:endParaRPr sz="2400"/>
          </a:p>
          <a:p>
            <a:pPr marL="457200" lvl="0" indent="-381000" algn="l" rtl="0">
              <a:lnSpc>
                <a:spcPct val="100000"/>
              </a:lnSpc>
              <a:spcBef>
                <a:spcPts val="0"/>
              </a:spcBef>
              <a:spcAft>
                <a:spcPts val="0"/>
              </a:spcAft>
              <a:buSzPts val="2400"/>
              <a:buChar char="-"/>
            </a:pPr>
            <a:r>
              <a:rPr lang="en" sz="2400"/>
              <a:t>Streamlined processes to </a:t>
            </a:r>
            <a:endParaRPr sz="2400"/>
          </a:p>
          <a:p>
            <a:pPr marL="457200" lvl="0" indent="0" algn="l" rtl="0">
              <a:lnSpc>
                <a:spcPct val="100000"/>
              </a:lnSpc>
              <a:spcBef>
                <a:spcPts val="0"/>
              </a:spcBef>
              <a:spcAft>
                <a:spcPts val="0"/>
              </a:spcAft>
              <a:buNone/>
            </a:pPr>
            <a:r>
              <a:rPr lang="en" sz="2400"/>
              <a:t>completion of awards</a:t>
            </a:r>
            <a:endParaRPr sz="2400"/>
          </a:p>
          <a:p>
            <a:pPr marL="457200" lvl="0" indent="-381000" algn="l" rtl="0">
              <a:lnSpc>
                <a:spcPct val="100000"/>
              </a:lnSpc>
              <a:spcBef>
                <a:spcPts val="0"/>
              </a:spcBef>
              <a:spcAft>
                <a:spcPts val="0"/>
              </a:spcAft>
              <a:buSzPts val="2400"/>
              <a:buChar char="-"/>
            </a:pPr>
            <a:r>
              <a:rPr lang="en" sz="2400"/>
              <a:t>Increased number of awards </a:t>
            </a:r>
            <a:endParaRPr sz="2400"/>
          </a:p>
          <a:p>
            <a:pPr marL="457200" lvl="0" indent="0" algn="l" rtl="0">
              <a:lnSpc>
                <a:spcPct val="100000"/>
              </a:lnSpc>
              <a:spcBef>
                <a:spcPts val="0"/>
              </a:spcBef>
              <a:spcAft>
                <a:spcPts val="0"/>
              </a:spcAft>
              <a:buNone/>
            </a:pPr>
            <a:r>
              <a:rPr lang="en" sz="2400"/>
              <a:t>(certificates/degrees) </a:t>
            </a:r>
            <a:endParaRPr sz="2400"/>
          </a:p>
          <a:p>
            <a:pPr marL="457200" lvl="0" indent="-381000" algn="l" rtl="0">
              <a:lnSpc>
                <a:spcPct val="100000"/>
              </a:lnSpc>
              <a:spcBef>
                <a:spcPts val="0"/>
              </a:spcBef>
              <a:spcAft>
                <a:spcPts val="0"/>
              </a:spcAft>
              <a:buSzPts val="2400"/>
              <a:buChar char="-"/>
            </a:pPr>
            <a:r>
              <a:rPr lang="en" sz="2400"/>
              <a:t>Meeting demand</a:t>
            </a:r>
            <a:endParaRPr sz="2400"/>
          </a:p>
          <a:p>
            <a:pPr marL="0" lvl="0" indent="0" algn="l" rtl="0">
              <a:lnSpc>
                <a:spcPct val="100000"/>
              </a:lnSpc>
              <a:spcBef>
                <a:spcPts val="0"/>
              </a:spcBef>
              <a:spcAft>
                <a:spcPts val="0"/>
              </a:spcAft>
              <a:buNone/>
            </a:pPr>
            <a:endParaRPr sz="2800">
              <a:solidFill>
                <a:schemeClr val="dk1"/>
              </a:solidFill>
            </a:endParaRPr>
          </a:p>
        </p:txBody>
      </p:sp>
      <p:pic>
        <p:nvPicPr>
          <p:cNvPr id="205" name="Google Shape;205;p27"/>
          <p:cNvPicPr preferRelativeResize="0"/>
          <p:nvPr/>
        </p:nvPicPr>
        <p:blipFill>
          <a:blip r:embed="rId3">
            <a:alphaModFix/>
          </a:blip>
          <a:stretch>
            <a:fillRect/>
          </a:stretch>
        </p:blipFill>
        <p:spPr>
          <a:xfrm>
            <a:off x="5154900" y="1132707"/>
            <a:ext cx="3061801" cy="2878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rPr>
              <a:t>Benefits to Students</a:t>
            </a:r>
            <a:endParaRPr b="1">
              <a:solidFill>
                <a:srgbClr val="85200C"/>
              </a:solidFill>
            </a:endParaRPr>
          </a:p>
        </p:txBody>
      </p:sp>
      <p:sp>
        <p:nvSpPr>
          <p:cNvPr id="211" name="Google Shape;21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Accelerated completion</a:t>
            </a:r>
            <a:endParaRPr sz="2400"/>
          </a:p>
          <a:p>
            <a:pPr marL="457200" lvl="0" indent="-381000" algn="l" rtl="0">
              <a:spcBef>
                <a:spcPts val="0"/>
              </a:spcBef>
              <a:spcAft>
                <a:spcPts val="0"/>
              </a:spcAft>
              <a:buSzPts val="2400"/>
              <a:buChar char="➢"/>
            </a:pPr>
            <a:r>
              <a:rPr lang="en" sz="2400"/>
              <a:t>Motivation to persist</a:t>
            </a:r>
            <a:endParaRPr sz="2400"/>
          </a:p>
          <a:p>
            <a:pPr marL="457200" lvl="0" indent="-381000" algn="l" rtl="0">
              <a:spcBef>
                <a:spcPts val="0"/>
              </a:spcBef>
              <a:spcAft>
                <a:spcPts val="0"/>
              </a:spcAft>
              <a:buSzPts val="2400"/>
              <a:buChar char="➢"/>
            </a:pPr>
            <a:r>
              <a:rPr lang="en" sz="2400"/>
              <a:t>Flexibility</a:t>
            </a:r>
            <a:endParaRPr sz="2400"/>
          </a:p>
          <a:p>
            <a:pPr marL="457200" lvl="0" indent="-381000" algn="l" rtl="0">
              <a:spcBef>
                <a:spcPts val="0"/>
              </a:spcBef>
              <a:spcAft>
                <a:spcPts val="0"/>
              </a:spcAft>
              <a:buSzPts val="2400"/>
              <a:buChar char="➢"/>
            </a:pPr>
            <a:r>
              <a:rPr lang="en" sz="2400"/>
              <a:t>Cost saving</a:t>
            </a:r>
            <a:endParaRPr sz="2400"/>
          </a:p>
          <a:p>
            <a:pPr marL="457200" lvl="0" indent="-381000" algn="l" rtl="0">
              <a:spcBef>
                <a:spcPts val="0"/>
              </a:spcBef>
              <a:spcAft>
                <a:spcPts val="0"/>
              </a:spcAft>
              <a:buSzPts val="2400"/>
              <a:buChar char="➢"/>
            </a:pPr>
            <a:r>
              <a:rPr lang="en" sz="2400"/>
              <a:t>Eliminate redundancies for students</a:t>
            </a:r>
            <a:endParaRPr sz="2400"/>
          </a:p>
          <a:p>
            <a:pPr marL="457200" lvl="0" indent="-381000" algn="l" rtl="0">
              <a:spcBef>
                <a:spcPts val="0"/>
              </a:spcBef>
              <a:spcAft>
                <a:spcPts val="0"/>
              </a:spcAft>
              <a:buSzPts val="2400"/>
              <a:buChar char="➢"/>
            </a:pPr>
            <a:r>
              <a:rPr lang="en" sz="2400"/>
              <a:t>Increase transfer opportunities</a:t>
            </a:r>
            <a:endParaRPr sz="2400"/>
          </a:p>
        </p:txBody>
      </p:sp>
      <p:pic>
        <p:nvPicPr>
          <p:cNvPr id="212" name="Google Shape;212;p28"/>
          <p:cNvPicPr preferRelativeResize="0"/>
          <p:nvPr/>
        </p:nvPicPr>
        <p:blipFill>
          <a:blip r:embed="rId3">
            <a:alphaModFix/>
          </a:blip>
          <a:stretch>
            <a:fillRect/>
          </a:stretch>
        </p:blipFill>
        <p:spPr>
          <a:xfrm>
            <a:off x="6042078" y="1152475"/>
            <a:ext cx="2648150" cy="2648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02017"/>
                </a:solidFill>
              </a:rPr>
              <a:t>Benefits to Employers</a:t>
            </a:r>
            <a:endParaRPr b="1">
              <a:solidFill>
                <a:srgbClr val="802017"/>
              </a:solidFill>
            </a:endParaRPr>
          </a:p>
        </p:txBody>
      </p:sp>
      <p:sp>
        <p:nvSpPr>
          <p:cNvPr id="218" name="Google Shape;218;p29"/>
          <p:cNvSpPr txBox="1">
            <a:spLocks noGrp="1"/>
          </p:cNvSpPr>
          <p:nvPr>
            <p:ph type="body" idx="1"/>
          </p:nvPr>
        </p:nvSpPr>
        <p:spPr>
          <a:xfrm>
            <a:off x="311700" y="1152475"/>
            <a:ext cx="3620700" cy="34164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Employability</a:t>
            </a:r>
            <a:endParaRPr sz="2400"/>
          </a:p>
          <a:p>
            <a:pPr marL="457200" lvl="0" indent="-381000" algn="l" rtl="0">
              <a:spcBef>
                <a:spcPts val="0"/>
              </a:spcBef>
              <a:spcAft>
                <a:spcPts val="0"/>
              </a:spcAft>
              <a:buSzPts val="2400"/>
              <a:buChar char="●"/>
            </a:pPr>
            <a:r>
              <a:rPr lang="en" sz="2400"/>
              <a:t>Meeting unfulfilled workforce demands</a:t>
            </a:r>
            <a:endParaRPr sz="2400"/>
          </a:p>
          <a:p>
            <a:pPr marL="457200" lvl="0" indent="-381000" algn="l" rtl="0">
              <a:spcBef>
                <a:spcPts val="0"/>
              </a:spcBef>
              <a:spcAft>
                <a:spcPts val="0"/>
              </a:spcAft>
              <a:buSzPts val="2400"/>
              <a:buChar char="●"/>
            </a:pPr>
            <a:r>
              <a:rPr lang="en" sz="2400"/>
              <a:t>Providing a skilled workforce</a:t>
            </a:r>
            <a:endParaRPr sz="2400"/>
          </a:p>
          <a:p>
            <a:pPr marL="457200" lvl="0" indent="0" algn="l" rtl="0">
              <a:spcBef>
                <a:spcPts val="1200"/>
              </a:spcBef>
              <a:spcAft>
                <a:spcPts val="1200"/>
              </a:spcAft>
              <a:buNone/>
            </a:pPr>
            <a:endParaRPr sz="2400"/>
          </a:p>
        </p:txBody>
      </p:sp>
      <p:pic>
        <p:nvPicPr>
          <p:cNvPr id="219" name="Google Shape;219;p29"/>
          <p:cNvPicPr preferRelativeResize="0"/>
          <p:nvPr/>
        </p:nvPicPr>
        <p:blipFill>
          <a:blip r:embed="rId3">
            <a:alphaModFix/>
          </a:blip>
          <a:stretch>
            <a:fillRect/>
          </a:stretch>
        </p:blipFill>
        <p:spPr>
          <a:xfrm>
            <a:off x="3932400" y="1357098"/>
            <a:ext cx="5049651" cy="26426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rPr>
              <a:t>Student Story</a:t>
            </a:r>
            <a:endParaRPr b="1">
              <a:solidFill>
                <a:srgbClr val="85200C"/>
              </a:solidFill>
            </a:endParaRPr>
          </a:p>
        </p:txBody>
      </p:sp>
      <p:sp>
        <p:nvSpPr>
          <p:cNvPr id="225" name="Google Shape;225;p30"/>
          <p:cNvSpPr txBox="1">
            <a:spLocks noGrp="1"/>
          </p:cNvSpPr>
          <p:nvPr>
            <p:ph type="body" idx="1"/>
          </p:nvPr>
        </p:nvSpPr>
        <p:spPr>
          <a:xfrm>
            <a:off x="311700" y="1130275"/>
            <a:ext cx="61935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endParaRPr/>
          </a:p>
          <a:p>
            <a:pPr marL="0" lvl="0" indent="0" algn="l" rtl="0">
              <a:spcBef>
                <a:spcPts val="1200"/>
              </a:spcBef>
              <a:spcAft>
                <a:spcPts val="0"/>
              </a:spcAft>
              <a:buNone/>
            </a:pPr>
            <a:r>
              <a:rPr lang="en"/>
              <a:t>Edwin Duarte served for 13 years in the U.S Army as a Forward Observer (13Fox).</a:t>
            </a:r>
            <a:endParaRPr/>
          </a:p>
          <a:p>
            <a:pPr marL="0" lvl="0" indent="0" algn="l" rtl="0">
              <a:spcBef>
                <a:spcPts val="1200"/>
              </a:spcBef>
              <a:spcAft>
                <a:spcPts val="0"/>
              </a:spcAft>
              <a:buNone/>
            </a:pPr>
            <a:r>
              <a:rPr lang="en"/>
              <a:t>Upon returning to civilian life, Edwin enrolled at Norco College where his joint service transcript (JST) was evaluated and 15 units of credit for prior learning went towards his associate’s degree in History and Political Science.</a:t>
            </a:r>
            <a:endParaRPr/>
          </a:p>
          <a:p>
            <a:pPr marL="0" lvl="0" indent="0" algn="l" rtl="0">
              <a:spcBef>
                <a:spcPts val="1200"/>
              </a:spcBef>
              <a:spcAft>
                <a:spcPts val="0"/>
              </a:spcAft>
              <a:buNone/>
            </a:pPr>
            <a:endParaRPr/>
          </a:p>
          <a:p>
            <a:pPr marL="0" lvl="0" indent="0" algn="l" rtl="0">
              <a:spcBef>
                <a:spcPts val="1200"/>
              </a:spcBef>
              <a:spcAft>
                <a:spcPts val="1200"/>
              </a:spcAft>
              <a:buNone/>
            </a:pPr>
            <a:r>
              <a:rPr lang="en" sz="1500" u="sng">
                <a:solidFill>
                  <a:schemeClr val="hlink"/>
                </a:solidFill>
                <a:hlinkClick r:id="rId3"/>
              </a:rPr>
              <a:t>https://knowledgebase.militaryarticulationplatform.org/veterans-story/</a:t>
            </a:r>
            <a:endParaRPr/>
          </a:p>
        </p:txBody>
      </p:sp>
      <p:pic>
        <p:nvPicPr>
          <p:cNvPr id="226" name="Google Shape;226;p30"/>
          <p:cNvPicPr preferRelativeResize="0"/>
          <p:nvPr/>
        </p:nvPicPr>
        <p:blipFill>
          <a:blip r:embed="rId4">
            <a:alphaModFix/>
          </a:blip>
          <a:stretch>
            <a:fillRect/>
          </a:stretch>
        </p:blipFill>
        <p:spPr>
          <a:xfrm>
            <a:off x="7331025" y="586364"/>
            <a:ext cx="1728300" cy="2085286"/>
          </a:xfrm>
          <a:prstGeom prst="rect">
            <a:avLst/>
          </a:prstGeom>
          <a:noFill/>
          <a:ln>
            <a:noFill/>
          </a:ln>
        </p:spPr>
      </p:pic>
      <p:pic>
        <p:nvPicPr>
          <p:cNvPr id="227" name="Google Shape;227;p30"/>
          <p:cNvPicPr preferRelativeResize="0"/>
          <p:nvPr/>
        </p:nvPicPr>
        <p:blipFill>
          <a:blip r:embed="rId5">
            <a:alphaModFix/>
          </a:blip>
          <a:stretch>
            <a:fillRect/>
          </a:stretch>
        </p:blipFill>
        <p:spPr>
          <a:xfrm>
            <a:off x="7331025" y="2671650"/>
            <a:ext cx="1710075" cy="2471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rPr>
              <a:t>Strategies for Implementation and Marketing</a:t>
            </a:r>
            <a:endParaRPr b="1">
              <a:solidFill>
                <a:srgbClr val="85200C"/>
              </a:solidFill>
            </a:endParaRPr>
          </a:p>
        </p:txBody>
      </p:sp>
      <p:sp>
        <p:nvSpPr>
          <p:cNvPr id="233" name="Google Shape;233;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endParaRPr/>
          </a:p>
          <a:p>
            <a:pPr marL="0" marR="0" lvl="0" indent="0" algn="l" rtl="0">
              <a:lnSpc>
                <a:spcPct val="115000"/>
              </a:lnSpc>
              <a:spcBef>
                <a:spcPts val="1200"/>
              </a:spcBef>
              <a:spcAft>
                <a:spcPts val="0"/>
              </a:spcAft>
              <a:buNone/>
            </a:pPr>
            <a:endParaRPr/>
          </a:p>
          <a:p>
            <a:pPr marL="0" lvl="0" indent="0" algn="l" rtl="0">
              <a:spcBef>
                <a:spcPts val="1200"/>
              </a:spcBef>
              <a:spcAft>
                <a:spcPts val="1200"/>
              </a:spcAft>
              <a:buNone/>
            </a:pPr>
            <a:r>
              <a:rPr lang="en"/>
              <a:t> </a:t>
            </a:r>
            <a:endParaRPr/>
          </a:p>
        </p:txBody>
      </p:sp>
      <p:pic>
        <p:nvPicPr>
          <p:cNvPr id="234" name="Google Shape;234;p31"/>
          <p:cNvPicPr preferRelativeResize="0"/>
          <p:nvPr/>
        </p:nvPicPr>
        <p:blipFill>
          <a:blip r:embed="rId3">
            <a:alphaModFix/>
          </a:blip>
          <a:stretch>
            <a:fillRect/>
          </a:stretch>
        </p:blipFill>
        <p:spPr>
          <a:xfrm>
            <a:off x="1524000" y="1189025"/>
            <a:ext cx="6096000" cy="3343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marR="0" lvl="0" indent="0" algn="l" rtl="0">
              <a:lnSpc>
                <a:spcPct val="100000"/>
              </a:lnSpc>
              <a:spcBef>
                <a:spcPts val="0"/>
              </a:spcBef>
              <a:spcAft>
                <a:spcPts val="0"/>
              </a:spcAft>
              <a:buNone/>
            </a:pPr>
            <a:r>
              <a:rPr lang="en" b="1">
                <a:solidFill>
                  <a:srgbClr val="85200C"/>
                </a:solidFill>
              </a:rPr>
              <a:t>CPL Fully Implemented</a:t>
            </a:r>
            <a:endParaRPr b="1">
              <a:solidFill>
                <a:srgbClr val="85200C"/>
              </a:solidFill>
            </a:endParaRPr>
          </a:p>
        </p:txBody>
      </p:sp>
      <p:sp>
        <p:nvSpPr>
          <p:cNvPr id="240" name="Google Shape;240;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endParaRPr/>
          </a:p>
          <a:p>
            <a:pPr marL="0" lvl="0" indent="0" algn="l" rtl="0">
              <a:spcBef>
                <a:spcPts val="1200"/>
              </a:spcBef>
              <a:spcAft>
                <a:spcPts val="0"/>
              </a:spcAft>
              <a:buNone/>
            </a:pPr>
            <a:r>
              <a:rPr lang="en"/>
              <a:t>Palomar College has operationalized and institutionalized Credit for Prior Learning.</a:t>
            </a:r>
            <a:endParaRPr/>
          </a:p>
          <a:p>
            <a:pPr marL="0" lvl="0" indent="0" algn="l" rtl="0">
              <a:spcBef>
                <a:spcPts val="1200"/>
              </a:spcBef>
              <a:spcAft>
                <a:spcPts val="0"/>
              </a:spcAft>
              <a:buNone/>
            </a:pPr>
            <a:r>
              <a:rPr lang="en"/>
              <a:t>The web site is an interactive site where students go from Step 1 through the entire process of mapping their certificate/degree, locate courses in that program, complete a survey, meet with the faculty and/or chair, complete the assessment for college credit, and have their course transcripted. </a:t>
            </a:r>
            <a:endParaRPr/>
          </a:p>
          <a:p>
            <a:pPr marL="0" lvl="0" indent="0" algn="l" rtl="0">
              <a:spcBef>
                <a:spcPts val="1200"/>
              </a:spcBef>
              <a:spcAft>
                <a:spcPts val="0"/>
              </a:spcAft>
              <a:buNone/>
            </a:pPr>
            <a:r>
              <a:rPr lang="en" u="sng">
                <a:solidFill>
                  <a:schemeClr val="hlink"/>
                </a:solidFill>
                <a:hlinkClick r:id="rId3"/>
              </a:rPr>
              <a:t>https://www2.palomar.edu/pages/cpl/credit-for-prior-learning-course-list/</a:t>
            </a:r>
            <a:endParaRPr/>
          </a:p>
          <a:p>
            <a:pPr marL="0" lvl="0" indent="0" algn="l" rtl="0">
              <a:spcBef>
                <a:spcPts val="1200"/>
              </a:spcBef>
              <a:spcAft>
                <a:spcPts val="0"/>
              </a:spcAft>
              <a:buNone/>
            </a:pPr>
            <a:endParaRPr/>
          </a:p>
          <a:p>
            <a:pPr marL="0" lvl="0" indent="0" algn="l" rtl="0">
              <a:spcBef>
                <a:spcPts val="1200"/>
              </a:spcBef>
              <a:spcAft>
                <a:spcPts val="0"/>
              </a:spcAft>
              <a:buNone/>
            </a:pPr>
            <a:r>
              <a:rPr lang="en" u="sng">
                <a:solidFill>
                  <a:schemeClr val="hlink"/>
                </a:solidFill>
                <a:hlinkClick r:id="rId4"/>
              </a:rPr>
              <a:t>https://docs.google.com/presentation/d/1rqNSGjJUd4Ip-zHBTKrLqPp90l_oaI_H6Q9ALorWI1E/edit#slide=id.gb92a14cd6b_0_6</a:t>
            </a:r>
            <a:endParaRPr/>
          </a:p>
          <a:p>
            <a:pPr marL="0" lvl="0" indent="0" algn="l" rtl="0">
              <a:spcBef>
                <a:spcPts val="1200"/>
              </a:spcBef>
              <a:spcAft>
                <a:spcPts val="0"/>
              </a:spcAft>
              <a:buNone/>
            </a:pPr>
            <a:endParaRPr/>
          </a:p>
          <a:p>
            <a:pPr marL="0" lvl="0" indent="0" algn="l" rtl="0">
              <a:spcBef>
                <a:spcPts val="1200"/>
              </a:spcBef>
              <a:spcAft>
                <a:spcPts val="0"/>
              </a:spcAft>
              <a:buNone/>
            </a:pPr>
            <a:endParaRPr sz="1500"/>
          </a:p>
          <a:p>
            <a:pPr marL="0" lvl="0" indent="0" algn="l" rtl="0">
              <a:spcBef>
                <a:spcPts val="1200"/>
              </a:spcBef>
              <a:spcAft>
                <a:spcPts val="1200"/>
              </a:spcAft>
              <a:buNone/>
            </a:pPr>
            <a:endParaRPr/>
          </a:p>
        </p:txBody>
      </p:sp>
      <p:pic>
        <p:nvPicPr>
          <p:cNvPr id="241" name="Google Shape;241;p32"/>
          <p:cNvPicPr preferRelativeResize="0"/>
          <p:nvPr/>
        </p:nvPicPr>
        <p:blipFill>
          <a:blip r:embed="rId5">
            <a:alphaModFix/>
          </a:blip>
          <a:stretch>
            <a:fillRect/>
          </a:stretch>
        </p:blipFill>
        <p:spPr>
          <a:xfrm>
            <a:off x="5690700" y="208525"/>
            <a:ext cx="2916676" cy="1584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rPr>
              <a:t>Student Story</a:t>
            </a:r>
            <a:endParaRPr b="1">
              <a:solidFill>
                <a:srgbClr val="85200C"/>
              </a:solidFill>
            </a:endParaRPr>
          </a:p>
        </p:txBody>
      </p:sp>
      <p:sp>
        <p:nvSpPr>
          <p:cNvPr id="71" name="Google Shape;71;p15"/>
          <p:cNvSpPr txBox="1">
            <a:spLocks noGrp="1"/>
          </p:cNvSpPr>
          <p:nvPr>
            <p:ph type="body" idx="1"/>
          </p:nvPr>
        </p:nvSpPr>
        <p:spPr>
          <a:xfrm>
            <a:off x="311700" y="1152475"/>
            <a:ext cx="66390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Darrell Palmer is a Norco College student and a U.S. Army veteran who served as a Tactical Satellite/Microwave Systems Operator (MOS26Q).</a:t>
            </a:r>
            <a:endParaRPr/>
          </a:p>
          <a:p>
            <a:pPr marL="0" lvl="0" indent="0" algn="l" rtl="0">
              <a:spcBef>
                <a:spcPts val="1200"/>
              </a:spcBef>
              <a:spcAft>
                <a:spcPts val="0"/>
              </a:spcAft>
              <a:buNone/>
            </a:pPr>
            <a:r>
              <a:rPr lang="en"/>
              <a:t>In the Spring of 2020, Mr. Palmer was awarded 26 units applicable credit towards his Digital Electronics AS degree getting back 6 months of his life and saving thousands of dollars on student fees, textbook costs, and living expenses.</a:t>
            </a:r>
            <a:endParaRPr/>
          </a:p>
          <a:p>
            <a:pPr marL="0" lvl="0" indent="0" algn="l" rtl="0">
              <a:spcBef>
                <a:spcPts val="1200"/>
              </a:spcBef>
              <a:spcAft>
                <a:spcPts val="0"/>
              </a:spcAft>
              <a:buNone/>
            </a:pPr>
            <a:endParaRPr/>
          </a:p>
          <a:p>
            <a:pPr marL="0" lvl="0" indent="0" algn="l" rtl="0">
              <a:spcBef>
                <a:spcPts val="1200"/>
              </a:spcBef>
              <a:spcAft>
                <a:spcPts val="1200"/>
              </a:spcAft>
              <a:buClr>
                <a:schemeClr val="dk1"/>
              </a:buClr>
              <a:buSzPts val="1100"/>
              <a:buFont typeface="Arial"/>
              <a:buNone/>
            </a:pPr>
            <a:r>
              <a:rPr lang="en" sz="1300" u="sng">
                <a:solidFill>
                  <a:schemeClr val="accent5"/>
                </a:solidFill>
                <a:hlinkClick r:id="rId3">
                  <a:extLst>
                    <a:ext uri="{A12FA001-AC4F-418D-AE19-62706E023703}">
                      <ahyp:hlinkClr xmlns:ahyp="http://schemas.microsoft.com/office/drawing/2018/hyperlinkcolor" val="tx"/>
                    </a:ext>
                  </a:extLst>
                </a:hlinkClick>
              </a:rPr>
              <a:t>https://knowledgebase.militaryarticulationplatform.org/veterans-story-darrell-palmer/</a:t>
            </a:r>
            <a:endParaRPr sz="1300"/>
          </a:p>
        </p:txBody>
      </p:sp>
      <p:pic>
        <p:nvPicPr>
          <p:cNvPr id="72" name="Google Shape;72;p15"/>
          <p:cNvPicPr preferRelativeResize="0"/>
          <p:nvPr/>
        </p:nvPicPr>
        <p:blipFill>
          <a:blip r:embed="rId4">
            <a:alphaModFix/>
          </a:blip>
          <a:stretch>
            <a:fillRect/>
          </a:stretch>
        </p:blipFill>
        <p:spPr>
          <a:xfrm>
            <a:off x="7022638" y="908088"/>
            <a:ext cx="1457325" cy="3838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3"/>
          <p:cNvSpPr txBox="1">
            <a:spLocks noGrp="1"/>
          </p:cNvSpPr>
          <p:nvPr>
            <p:ph type="title"/>
          </p:nvPr>
        </p:nvSpPr>
        <p:spPr>
          <a:xfrm>
            <a:off x="311700" y="1463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rPr>
              <a:t>CPL Resources</a:t>
            </a:r>
            <a:endParaRPr b="1">
              <a:solidFill>
                <a:srgbClr val="85200C"/>
              </a:solidFill>
            </a:endParaRPr>
          </a:p>
        </p:txBody>
      </p:sp>
      <p:sp>
        <p:nvSpPr>
          <p:cNvPr id="247" name="Google Shape;247;p33"/>
          <p:cNvSpPr txBox="1">
            <a:spLocks noGrp="1"/>
          </p:cNvSpPr>
          <p:nvPr>
            <p:ph type="body" idx="1"/>
          </p:nvPr>
        </p:nvSpPr>
        <p:spPr>
          <a:xfrm>
            <a:off x="311700" y="719075"/>
            <a:ext cx="8520600" cy="3849900"/>
          </a:xfrm>
          <a:prstGeom prst="rect">
            <a:avLst/>
          </a:prstGeom>
        </p:spPr>
        <p:txBody>
          <a:bodyPr spcFirstLastPara="1" wrap="square" lIns="91425" tIns="91425" rIns="91425" bIns="91425" anchor="t" anchorCtr="0">
            <a:noAutofit/>
          </a:bodyPr>
          <a:lstStyle/>
          <a:p>
            <a:pPr marL="0" lvl="0" indent="0" algn="l" rtl="0">
              <a:lnSpc>
                <a:spcPct val="70000"/>
              </a:lnSpc>
              <a:spcBef>
                <a:spcPts val="1000"/>
              </a:spcBef>
              <a:spcAft>
                <a:spcPts val="0"/>
              </a:spcAft>
              <a:buClr>
                <a:schemeClr val="dk1"/>
              </a:buClr>
              <a:buSzPts val="770"/>
              <a:buFont typeface="Arial"/>
              <a:buNone/>
            </a:pPr>
            <a:r>
              <a:rPr lang="en" sz="1400">
                <a:solidFill>
                  <a:srgbClr val="53575A"/>
                </a:solidFill>
              </a:rPr>
              <a:t>CPL Memorandum: </a:t>
            </a:r>
            <a:r>
              <a:rPr lang="en" sz="1400" i="1">
                <a:solidFill>
                  <a:srgbClr val="53575A"/>
                </a:solidFill>
              </a:rPr>
              <a:t>Guidance and System-wide Policy Advisory for the Approved California Code of Regulations, title 5 section 55050, Credit for Prior Learning (CPL), Effective March 20, 2020 </a:t>
            </a:r>
            <a:endParaRPr sz="1400" i="1">
              <a:solidFill>
                <a:srgbClr val="53575A"/>
              </a:solidFill>
            </a:endParaRPr>
          </a:p>
          <a:p>
            <a:pPr marL="0" lvl="0" indent="0" algn="l" rtl="0">
              <a:lnSpc>
                <a:spcPct val="70000"/>
              </a:lnSpc>
              <a:spcBef>
                <a:spcPts val="1000"/>
              </a:spcBef>
              <a:spcAft>
                <a:spcPts val="0"/>
              </a:spcAft>
              <a:buClr>
                <a:schemeClr val="dk1"/>
              </a:buClr>
              <a:buSzPts val="770"/>
              <a:buFont typeface="Arial"/>
              <a:buNone/>
            </a:pPr>
            <a:endParaRPr sz="1400">
              <a:solidFill>
                <a:schemeClr val="dk1"/>
              </a:solidFill>
            </a:endParaRPr>
          </a:p>
          <a:p>
            <a:pPr marL="0" lvl="0" indent="0" algn="l" rtl="0">
              <a:lnSpc>
                <a:spcPct val="70000"/>
              </a:lnSpc>
              <a:spcBef>
                <a:spcPts val="1000"/>
              </a:spcBef>
              <a:spcAft>
                <a:spcPts val="0"/>
              </a:spcAft>
              <a:buSzPts val="770"/>
              <a:buNone/>
            </a:pPr>
            <a:r>
              <a:rPr lang="en" sz="1400">
                <a:solidFill>
                  <a:srgbClr val="53575A"/>
                </a:solidFill>
              </a:rPr>
              <a:t>California Education Code, Statutes 66025.7, 66025.71 </a:t>
            </a:r>
            <a:endParaRPr sz="1400">
              <a:solidFill>
                <a:srgbClr val="53575A"/>
              </a:solidFill>
            </a:endParaRPr>
          </a:p>
          <a:p>
            <a:pPr marL="0" lvl="0" indent="0" algn="l" rtl="0">
              <a:lnSpc>
                <a:spcPct val="70000"/>
              </a:lnSpc>
              <a:spcBef>
                <a:spcPts val="1000"/>
              </a:spcBef>
              <a:spcAft>
                <a:spcPts val="0"/>
              </a:spcAft>
              <a:buClr>
                <a:schemeClr val="dk1"/>
              </a:buClr>
              <a:buSzPts val="770"/>
              <a:buFont typeface="Arial"/>
              <a:buNone/>
            </a:pPr>
            <a:r>
              <a:rPr lang="en" sz="1400">
                <a:solidFill>
                  <a:srgbClr val="53575A"/>
                </a:solidFill>
              </a:rPr>
              <a:t>CCR title 5, § 55050.</a:t>
            </a:r>
            <a:r>
              <a:rPr lang="en" sz="1400">
                <a:solidFill>
                  <a:srgbClr val="53575A"/>
                </a:solidFill>
                <a:uFill>
                  <a:noFill/>
                </a:uFill>
                <a:hlinkClick r:id="rId3">
                  <a:extLst>
                    <a:ext uri="{A12FA001-AC4F-418D-AE19-62706E023703}">
                      <ahyp:hlinkClr xmlns:ahyp="http://schemas.microsoft.com/office/drawing/2018/hyperlinkcolor" val="tx"/>
                    </a:ext>
                  </a:extLst>
                </a:hlinkClick>
              </a:rPr>
              <a:t> </a:t>
            </a:r>
            <a:r>
              <a:rPr lang="en" sz="1400" u="sng">
                <a:solidFill>
                  <a:schemeClr val="hlink"/>
                </a:solidFill>
                <a:hlinkClick r:id="rId3"/>
              </a:rPr>
              <a:t>Credit for Prior Learning</a:t>
            </a:r>
            <a:endParaRPr sz="1400" u="sng">
              <a:solidFill>
                <a:schemeClr val="hlink"/>
              </a:solidFill>
            </a:endParaRPr>
          </a:p>
          <a:p>
            <a:pPr marL="0" lvl="0" indent="0" algn="l" rtl="0">
              <a:lnSpc>
                <a:spcPct val="70000"/>
              </a:lnSpc>
              <a:spcBef>
                <a:spcPts val="1000"/>
              </a:spcBef>
              <a:spcAft>
                <a:spcPts val="0"/>
              </a:spcAft>
              <a:buClr>
                <a:schemeClr val="dk1"/>
              </a:buClr>
              <a:buSzPts val="770"/>
              <a:buFont typeface="Arial"/>
              <a:buNone/>
            </a:pPr>
            <a:endParaRPr sz="1400">
              <a:solidFill>
                <a:schemeClr val="dk1"/>
              </a:solidFill>
            </a:endParaRPr>
          </a:p>
          <a:p>
            <a:pPr marL="0" lvl="0" indent="0" algn="l" rtl="0">
              <a:lnSpc>
                <a:spcPct val="70000"/>
              </a:lnSpc>
              <a:spcBef>
                <a:spcPts val="1000"/>
              </a:spcBef>
              <a:spcAft>
                <a:spcPts val="0"/>
              </a:spcAft>
              <a:buClr>
                <a:schemeClr val="dk1"/>
              </a:buClr>
              <a:buSzPts val="770"/>
              <a:buFont typeface="Arial"/>
              <a:buNone/>
            </a:pPr>
            <a:r>
              <a:rPr lang="en" sz="1400">
                <a:solidFill>
                  <a:srgbClr val="53575A"/>
                </a:solidFill>
              </a:rPr>
              <a:t>CCC Vision Resource Center (</a:t>
            </a:r>
            <a:r>
              <a:rPr lang="en" sz="1400" u="sng">
                <a:solidFill>
                  <a:schemeClr val="hlink"/>
                </a:solidFill>
                <a:hlinkClick r:id="rId4"/>
              </a:rPr>
              <a:t>VRC</a:t>
            </a:r>
            <a:r>
              <a:rPr lang="en" sz="1400">
                <a:solidFill>
                  <a:srgbClr val="53575A"/>
                </a:solidFill>
              </a:rPr>
              <a:t>)</a:t>
            </a:r>
            <a:endParaRPr sz="1400">
              <a:solidFill>
                <a:srgbClr val="53575A"/>
              </a:solidFill>
            </a:endParaRPr>
          </a:p>
          <a:p>
            <a:pPr marL="0" lvl="0" indent="0" algn="l" rtl="0">
              <a:lnSpc>
                <a:spcPct val="70000"/>
              </a:lnSpc>
              <a:spcBef>
                <a:spcPts val="500"/>
              </a:spcBef>
              <a:spcAft>
                <a:spcPts val="0"/>
              </a:spcAft>
              <a:buClr>
                <a:schemeClr val="dk1"/>
              </a:buClr>
              <a:buSzPts val="770"/>
              <a:buFont typeface="Arial"/>
              <a:buNone/>
            </a:pPr>
            <a:r>
              <a:rPr lang="en" sz="1120">
                <a:solidFill>
                  <a:srgbClr val="53575A"/>
                </a:solidFill>
              </a:rPr>
              <a:t>CPL Policy Guidance Memorandum</a:t>
            </a:r>
            <a:endParaRPr sz="1120">
              <a:solidFill>
                <a:srgbClr val="53575A"/>
              </a:solidFill>
            </a:endParaRPr>
          </a:p>
          <a:p>
            <a:pPr marL="0" lvl="0" indent="0" algn="l" rtl="0">
              <a:lnSpc>
                <a:spcPct val="70000"/>
              </a:lnSpc>
              <a:spcBef>
                <a:spcPts val="500"/>
              </a:spcBef>
              <a:spcAft>
                <a:spcPts val="0"/>
              </a:spcAft>
              <a:buClr>
                <a:schemeClr val="dk1"/>
              </a:buClr>
              <a:buSzPts val="770"/>
              <a:buFont typeface="Arial"/>
              <a:buNone/>
            </a:pPr>
            <a:r>
              <a:rPr lang="en" sz="1120">
                <a:solidFill>
                  <a:srgbClr val="53575A"/>
                </a:solidFill>
              </a:rPr>
              <a:t>CPL Implementation Toolkit </a:t>
            </a:r>
            <a:endParaRPr sz="1120">
              <a:solidFill>
                <a:srgbClr val="53575A"/>
              </a:solidFill>
            </a:endParaRPr>
          </a:p>
          <a:p>
            <a:pPr marL="0" lvl="0" indent="0" algn="l" rtl="0">
              <a:lnSpc>
                <a:spcPct val="70000"/>
              </a:lnSpc>
              <a:spcBef>
                <a:spcPts val="500"/>
              </a:spcBef>
              <a:spcAft>
                <a:spcPts val="0"/>
              </a:spcAft>
              <a:buClr>
                <a:schemeClr val="dk1"/>
              </a:buClr>
              <a:buSzPts val="770"/>
              <a:buFont typeface="Arial"/>
              <a:buNone/>
            </a:pPr>
            <a:r>
              <a:rPr lang="en" sz="1120">
                <a:solidFill>
                  <a:srgbClr val="53575A"/>
                </a:solidFill>
              </a:rPr>
              <a:t>CPL Community Forum</a:t>
            </a:r>
            <a:endParaRPr sz="1120">
              <a:solidFill>
                <a:srgbClr val="53575A"/>
              </a:solidFill>
            </a:endParaRPr>
          </a:p>
          <a:p>
            <a:pPr marL="0" lvl="0" indent="0" algn="l" rtl="0">
              <a:lnSpc>
                <a:spcPct val="95000"/>
              </a:lnSpc>
              <a:spcBef>
                <a:spcPts val="0"/>
              </a:spcBef>
              <a:spcAft>
                <a:spcPts val="0"/>
              </a:spcAft>
              <a:buSzPts val="770"/>
              <a:buNone/>
            </a:pPr>
            <a:endParaRPr sz="1260"/>
          </a:p>
          <a:p>
            <a:pPr marL="0" lvl="0" indent="0" algn="l" rtl="0">
              <a:lnSpc>
                <a:spcPct val="95000"/>
              </a:lnSpc>
              <a:spcBef>
                <a:spcPts val="1200"/>
              </a:spcBef>
              <a:spcAft>
                <a:spcPts val="0"/>
              </a:spcAft>
              <a:buClr>
                <a:schemeClr val="dk1"/>
              </a:buClr>
              <a:buSzPts val="770"/>
              <a:buFont typeface="Arial"/>
              <a:buNone/>
            </a:pPr>
            <a:r>
              <a:rPr lang="en" sz="1260" u="sng">
                <a:solidFill>
                  <a:schemeClr val="hlink"/>
                </a:solidFill>
                <a:hlinkClick r:id="rId5"/>
              </a:rPr>
              <a:t>https://www.acenet.edu/Events/Pages/Demystifying-Student-Success-Building-Credit-for-Prior-Learning-Opportunities.aspx</a:t>
            </a:r>
            <a:endParaRPr sz="1260"/>
          </a:p>
          <a:p>
            <a:pPr marL="0" lvl="0" indent="0" algn="l" rtl="0">
              <a:lnSpc>
                <a:spcPct val="95000"/>
              </a:lnSpc>
              <a:spcBef>
                <a:spcPts val="1200"/>
              </a:spcBef>
              <a:spcAft>
                <a:spcPts val="1200"/>
              </a:spcAft>
              <a:buSzPts val="770"/>
              <a:buNone/>
            </a:pPr>
            <a:r>
              <a:rPr lang="en" sz="1260" u="sng">
                <a:solidFill>
                  <a:schemeClr val="hlink"/>
                </a:solidFill>
                <a:hlinkClick r:id="rId6"/>
              </a:rPr>
              <a:t>https://www.cccco.edu/-/media/CCCCO-Website/Reports/success-center-cpl-initiative-report-for-cccco-final.pdf?la=en&amp;hash=2B50F17C0A47775A58EAF6631613B6A4D537CB8F</a:t>
            </a:r>
            <a:endParaRPr sz="126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subTitle" idx="1"/>
          </p:nvPr>
        </p:nvSpPr>
        <p:spPr>
          <a:xfrm>
            <a:off x="311700" y="2419325"/>
            <a:ext cx="8520600" cy="26424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endParaRPr dirty="0"/>
          </a:p>
          <a:p>
            <a:pPr marL="0" lvl="0" indent="0" algn="ctr" rtl="0">
              <a:spcBef>
                <a:spcPts val="0"/>
              </a:spcBef>
              <a:spcAft>
                <a:spcPts val="0"/>
              </a:spcAft>
              <a:buNone/>
            </a:pPr>
            <a:endParaRPr sz="2100" dirty="0"/>
          </a:p>
          <a:p>
            <a:pPr marL="0" lvl="0" indent="0" algn="ctr" rtl="0">
              <a:spcBef>
                <a:spcPts val="0"/>
              </a:spcBef>
              <a:spcAft>
                <a:spcPts val="0"/>
              </a:spcAft>
              <a:buNone/>
            </a:pPr>
            <a:r>
              <a:rPr lang="en" sz="2616" dirty="0"/>
              <a:t>For more information and support</a:t>
            </a:r>
            <a:endParaRPr sz="2616" dirty="0"/>
          </a:p>
          <a:p>
            <a:pPr marL="0" lvl="0" indent="0" algn="ctr" rtl="0">
              <a:spcBef>
                <a:spcPts val="0"/>
              </a:spcBef>
              <a:spcAft>
                <a:spcPts val="0"/>
              </a:spcAft>
              <a:buNone/>
            </a:pPr>
            <a:r>
              <a:rPr lang="en" sz="2616" dirty="0"/>
              <a:t> </a:t>
            </a:r>
            <a:r>
              <a:rPr lang="en" sz="2616" u="sng" dirty="0">
                <a:solidFill>
                  <a:schemeClr val="hlink"/>
                </a:solidFill>
                <a:hlinkClick r:id="rId3"/>
              </a:rPr>
              <a:t>info@asccc.org</a:t>
            </a:r>
            <a:endParaRPr sz="2616" dirty="0"/>
          </a:p>
          <a:p>
            <a:pPr marL="0" lvl="0" indent="0" algn="ctr" rtl="0">
              <a:spcBef>
                <a:spcPts val="0"/>
              </a:spcBef>
              <a:spcAft>
                <a:spcPts val="0"/>
              </a:spcAft>
              <a:buNone/>
            </a:pPr>
            <a:endParaRPr sz="2100" dirty="0"/>
          </a:p>
          <a:p>
            <a:pPr marL="0" lvl="0" indent="0" algn="ctr" rtl="0">
              <a:spcBef>
                <a:spcPts val="0"/>
              </a:spcBef>
              <a:spcAft>
                <a:spcPts val="0"/>
              </a:spcAft>
              <a:buNone/>
            </a:pPr>
            <a:r>
              <a:rPr lang="en" sz="1908" dirty="0">
                <a:solidFill>
                  <a:srgbClr val="000000"/>
                </a:solidFill>
              </a:rPr>
              <a:t>Peggy Campo </a:t>
            </a:r>
            <a:r>
              <a:rPr lang="en" sz="1908" dirty="0">
                <a:solidFill>
                  <a:srgbClr val="000000"/>
                </a:solidFill>
                <a:hlinkClick r:id="rId4"/>
              </a:rPr>
              <a:t>Peggy.Campo@norcocollege.edu</a:t>
            </a:r>
            <a:r>
              <a:rPr lang="en" sz="1908">
                <a:solidFill>
                  <a:srgbClr val="000000"/>
                </a:solidFill>
              </a:rPr>
              <a:t> </a:t>
            </a:r>
            <a:endParaRPr sz="1908" dirty="0">
              <a:solidFill>
                <a:srgbClr val="000000"/>
              </a:solidFill>
            </a:endParaRPr>
          </a:p>
          <a:p>
            <a:pPr marL="0" lvl="0" indent="0" algn="ctr" rtl="0">
              <a:lnSpc>
                <a:spcPct val="115000"/>
              </a:lnSpc>
              <a:spcBef>
                <a:spcPts val="0"/>
              </a:spcBef>
              <a:spcAft>
                <a:spcPts val="0"/>
              </a:spcAft>
              <a:buNone/>
            </a:pPr>
            <a:r>
              <a:rPr lang="en" sz="1908" dirty="0">
                <a:solidFill>
                  <a:srgbClr val="000000"/>
                </a:solidFill>
                <a:highlight>
                  <a:schemeClr val="lt1"/>
                </a:highlight>
              </a:rPr>
              <a:t>Mayra Cruz </a:t>
            </a:r>
            <a:r>
              <a:rPr lang="en" sz="1908" dirty="0">
                <a:solidFill>
                  <a:srgbClr val="000000"/>
                </a:solidFill>
                <a:highlight>
                  <a:schemeClr val="lt1"/>
                </a:highlight>
                <a:hlinkClick r:id="rId5"/>
              </a:rPr>
              <a:t>cruzmayra@deanza.edu</a:t>
            </a:r>
            <a:r>
              <a:rPr lang="en" sz="1908" dirty="0">
                <a:solidFill>
                  <a:srgbClr val="000000"/>
                </a:solidFill>
                <a:highlight>
                  <a:schemeClr val="lt1"/>
                </a:highlight>
              </a:rPr>
              <a:t> </a:t>
            </a:r>
            <a:endParaRPr sz="1908" dirty="0">
              <a:solidFill>
                <a:srgbClr val="000000"/>
              </a:solidFill>
              <a:highlight>
                <a:schemeClr val="lt1"/>
              </a:highlight>
            </a:endParaRPr>
          </a:p>
          <a:p>
            <a:pPr marL="0" lvl="0" indent="0" algn="ctr" rtl="0">
              <a:lnSpc>
                <a:spcPct val="115000"/>
              </a:lnSpc>
              <a:spcBef>
                <a:spcPts val="0"/>
              </a:spcBef>
              <a:spcAft>
                <a:spcPts val="0"/>
              </a:spcAft>
              <a:buNone/>
            </a:pPr>
            <a:r>
              <a:rPr lang="en" sz="1908" dirty="0" err="1">
                <a:solidFill>
                  <a:srgbClr val="000000"/>
                </a:solidFill>
                <a:highlight>
                  <a:schemeClr val="lt1"/>
                </a:highlight>
              </a:rPr>
              <a:t>Chantee</a:t>
            </a:r>
            <a:r>
              <a:rPr lang="en" sz="1908" dirty="0">
                <a:solidFill>
                  <a:srgbClr val="000000"/>
                </a:solidFill>
                <a:highlight>
                  <a:schemeClr val="lt1"/>
                </a:highlight>
              </a:rPr>
              <a:t> Guiney </a:t>
            </a:r>
            <a:r>
              <a:rPr lang="en" sz="1908" dirty="0">
                <a:solidFill>
                  <a:srgbClr val="000000"/>
                </a:solidFill>
                <a:highlight>
                  <a:schemeClr val="lt1"/>
                </a:highlight>
                <a:hlinkClick r:id="rId6"/>
              </a:rPr>
              <a:t>cguiney@cccco.edu</a:t>
            </a:r>
            <a:r>
              <a:rPr lang="en" sz="1908" dirty="0">
                <a:solidFill>
                  <a:srgbClr val="000000"/>
                </a:solidFill>
                <a:highlight>
                  <a:schemeClr val="lt1"/>
                </a:highlight>
              </a:rPr>
              <a:t> </a:t>
            </a:r>
            <a:endParaRPr sz="1908" dirty="0">
              <a:solidFill>
                <a:srgbClr val="000000"/>
              </a:solidFill>
              <a:highlight>
                <a:schemeClr val="lt1"/>
              </a:highlight>
            </a:endParaRPr>
          </a:p>
          <a:p>
            <a:pPr marL="0" lvl="0" indent="0" algn="ctr" rtl="0">
              <a:lnSpc>
                <a:spcPct val="115000"/>
              </a:lnSpc>
              <a:spcBef>
                <a:spcPts val="0"/>
              </a:spcBef>
              <a:spcAft>
                <a:spcPts val="0"/>
              </a:spcAft>
              <a:buClr>
                <a:schemeClr val="dk1"/>
              </a:buClr>
              <a:buSzPct val="57648"/>
              <a:buFont typeface="Arial"/>
              <a:buNone/>
            </a:pPr>
            <a:r>
              <a:rPr lang="en" sz="1908" dirty="0">
                <a:solidFill>
                  <a:srgbClr val="000000"/>
                </a:solidFill>
                <a:highlight>
                  <a:schemeClr val="lt1"/>
                </a:highlight>
              </a:rPr>
              <a:t>Jackie Martin </a:t>
            </a:r>
            <a:r>
              <a:rPr lang="en" sz="1908" dirty="0">
                <a:solidFill>
                  <a:srgbClr val="000000"/>
                </a:solidFill>
                <a:highlight>
                  <a:schemeClr val="lt1"/>
                </a:highlight>
                <a:hlinkClick r:id="rId7"/>
              </a:rPr>
              <a:t>ljmartin@palomar.edu</a:t>
            </a:r>
            <a:r>
              <a:rPr lang="en" sz="1908" dirty="0">
                <a:solidFill>
                  <a:srgbClr val="000000"/>
                </a:solidFill>
                <a:highlight>
                  <a:schemeClr val="lt1"/>
                </a:highlight>
              </a:rPr>
              <a:t>  </a:t>
            </a:r>
            <a:endParaRPr sz="1908" dirty="0">
              <a:solidFill>
                <a:srgbClr val="000000"/>
              </a:solidFill>
            </a:endParaRPr>
          </a:p>
          <a:p>
            <a:pPr marL="0" lvl="0" indent="0" algn="ctr" rtl="0">
              <a:spcBef>
                <a:spcPts val="0"/>
              </a:spcBef>
              <a:spcAft>
                <a:spcPts val="0"/>
              </a:spcAft>
              <a:buNone/>
            </a:pPr>
            <a:r>
              <a:rPr lang="en" sz="1908" dirty="0">
                <a:solidFill>
                  <a:srgbClr val="000000"/>
                </a:solidFill>
              </a:rPr>
              <a:t>Sharon Sampson </a:t>
            </a:r>
            <a:r>
              <a:rPr lang="en" sz="1908" dirty="0">
                <a:solidFill>
                  <a:srgbClr val="000000"/>
                </a:solidFill>
                <a:hlinkClick r:id="rId8"/>
              </a:rPr>
              <a:t>sharon.sampson@gcccd.edu</a:t>
            </a:r>
            <a:r>
              <a:rPr lang="en" sz="1908" dirty="0">
                <a:solidFill>
                  <a:srgbClr val="000000"/>
                </a:solidFill>
              </a:rPr>
              <a:t> </a:t>
            </a:r>
            <a:endParaRPr sz="1908" dirty="0">
              <a:solidFill>
                <a:srgbClr val="000000"/>
              </a:solidFill>
            </a:endParaRPr>
          </a:p>
          <a:p>
            <a:pPr marL="0" lvl="0" indent="0" algn="ctr" rtl="0">
              <a:spcBef>
                <a:spcPts val="0"/>
              </a:spcBef>
              <a:spcAft>
                <a:spcPts val="0"/>
              </a:spcAft>
              <a:buNone/>
            </a:pPr>
            <a:endParaRPr sz="2100" dirty="0"/>
          </a:p>
        </p:txBody>
      </p:sp>
      <p:pic>
        <p:nvPicPr>
          <p:cNvPr id="253" name="Google Shape;253;p34"/>
          <p:cNvPicPr preferRelativeResize="0"/>
          <p:nvPr/>
        </p:nvPicPr>
        <p:blipFill>
          <a:blip r:embed="rId9">
            <a:alphaModFix/>
          </a:blip>
          <a:stretch>
            <a:fillRect/>
          </a:stretch>
        </p:blipFill>
        <p:spPr>
          <a:xfrm>
            <a:off x="2689813" y="293700"/>
            <a:ext cx="3764376" cy="2510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idx="4294967295"/>
          </p:nvPr>
        </p:nvSpPr>
        <p:spPr>
          <a:xfrm>
            <a:off x="126750" y="-59125"/>
            <a:ext cx="8676000" cy="827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700" b="1">
                <a:solidFill>
                  <a:srgbClr val="85200C"/>
                </a:solidFill>
                <a:highlight>
                  <a:schemeClr val="lt1"/>
                </a:highlight>
                <a:latin typeface="Roboto"/>
                <a:ea typeface="Roboto"/>
                <a:cs typeface="Roboto"/>
                <a:sym typeface="Roboto"/>
              </a:rPr>
              <a:t>After attending this session, attendees will be able to</a:t>
            </a:r>
            <a:r>
              <a:rPr lang="en" sz="2700" b="1">
                <a:solidFill>
                  <a:srgbClr val="85200C"/>
                </a:solidFill>
                <a:highlight>
                  <a:schemeClr val="lt1"/>
                </a:highlight>
              </a:rPr>
              <a:t>:</a:t>
            </a:r>
            <a:endParaRPr b="1">
              <a:solidFill>
                <a:srgbClr val="85200C"/>
              </a:solidFill>
            </a:endParaRPr>
          </a:p>
        </p:txBody>
      </p:sp>
      <p:sp>
        <p:nvSpPr>
          <p:cNvPr id="78" name="Google Shape;78;p16"/>
          <p:cNvSpPr/>
          <p:nvPr/>
        </p:nvSpPr>
        <p:spPr>
          <a:xfrm>
            <a:off x="293125" y="230100"/>
            <a:ext cx="8676000" cy="4683300"/>
          </a:xfrm>
          <a:prstGeom prst="horizontalScroll">
            <a:avLst>
              <a:gd name="adj" fmla="val 12500"/>
            </a:avLst>
          </a:prstGeom>
          <a:solidFill>
            <a:srgbClr val="E06666"/>
          </a:solidFill>
          <a:ln>
            <a:noFill/>
          </a:ln>
        </p:spPr>
        <p:txBody>
          <a:bodyPr spcFirstLastPara="1" wrap="square" lIns="91425" tIns="91425" rIns="91425" bIns="91425" anchor="ctr" anchorCtr="0">
            <a:noAutofit/>
          </a:bodyPr>
          <a:lstStyle/>
          <a:p>
            <a:pPr marL="457200" lvl="0" indent="-361950" algn="l" rtl="0">
              <a:lnSpc>
                <a:spcPct val="115000"/>
              </a:lnSpc>
              <a:spcBef>
                <a:spcPts val="0"/>
              </a:spcBef>
              <a:spcAft>
                <a:spcPts val="0"/>
              </a:spcAft>
              <a:buClr>
                <a:schemeClr val="dk1"/>
              </a:buClr>
              <a:buSzPts val="2100"/>
              <a:buChar char="●"/>
            </a:pPr>
            <a:r>
              <a:rPr lang="en" sz="2100" b="1">
                <a:solidFill>
                  <a:schemeClr val="dk1"/>
                </a:solidFill>
              </a:rPr>
              <a:t>Summarize what Credit for Prior Learning is and describe its benefits to students</a:t>
            </a:r>
            <a:endParaRPr sz="2100" b="1">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b="1">
                <a:solidFill>
                  <a:schemeClr val="dk1"/>
                </a:solidFill>
              </a:rPr>
              <a:t>Access state regulations and general resources related to CPL</a:t>
            </a:r>
            <a:endParaRPr sz="2100" b="1">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b="1">
                <a:solidFill>
                  <a:schemeClr val="dk1"/>
                </a:solidFill>
              </a:rPr>
              <a:t>Identify barriers to delivering access to CPL and strategies to overcome them</a:t>
            </a:r>
            <a:endParaRPr sz="2100" b="1">
              <a:solidFill>
                <a:schemeClr val="dk1"/>
              </a:solidFill>
            </a:endParaRPr>
          </a:p>
          <a:p>
            <a:pPr marL="457200" lvl="0" indent="-361950" algn="l" rtl="0">
              <a:lnSpc>
                <a:spcPct val="115000"/>
              </a:lnSpc>
              <a:spcBef>
                <a:spcPts val="0"/>
              </a:spcBef>
              <a:spcAft>
                <a:spcPts val="0"/>
              </a:spcAft>
              <a:buClr>
                <a:schemeClr val="dk1"/>
              </a:buClr>
              <a:buSzPts val="2100"/>
              <a:buChar char="●"/>
            </a:pPr>
            <a:r>
              <a:rPr lang="en" sz="2100" b="1">
                <a:solidFill>
                  <a:schemeClr val="dk1"/>
                </a:solidFill>
              </a:rPr>
              <a:t>Share CPL resources</a:t>
            </a:r>
            <a:endParaRPr sz="2700"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7"/>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18"/>
          <p:cNvGrpSpPr/>
          <p:nvPr/>
        </p:nvGrpSpPr>
        <p:grpSpPr>
          <a:xfrm>
            <a:off x="4513725" y="1864926"/>
            <a:ext cx="2480147" cy="1728849"/>
            <a:chOff x="4526675" y="1857800"/>
            <a:chExt cx="2480147" cy="1728849"/>
          </a:xfrm>
        </p:grpSpPr>
        <p:sp>
          <p:nvSpPr>
            <p:cNvPr id="91" name="Google Shape;91;p18"/>
            <p:cNvSpPr/>
            <p:nvPr/>
          </p:nvSpPr>
          <p:spPr>
            <a:xfrm>
              <a:off x="4849302" y="3079475"/>
              <a:ext cx="1958400" cy="133500"/>
            </a:xfrm>
            <a:prstGeom prst="rect">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18"/>
            <p:cNvGrpSpPr/>
            <p:nvPr/>
          </p:nvGrpSpPr>
          <p:grpSpPr>
            <a:xfrm>
              <a:off x="4526675" y="1857800"/>
              <a:ext cx="2480147" cy="1728849"/>
              <a:chOff x="4526675" y="1857800"/>
              <a:chExt cx="2480147" cy="1728849"/>
            </a:xfrm>
          </p:grpSpPr>
          <p:grpSp>
            <p:nvGrpSpPr>
              <p:cNvPr id="93" name="Google Shape;93;p18"/>
              <p:cNvGrpSpPr/>
              <p:nvPr/>
            </p:nvGrpSpPr>
            <p:grpSpPr>
              <a:xfrm>
                <a:off x="4808316" y="2800065"/>
                <a:ext cx="92400" cy="411825"/>
                <a:chOff x="845575" y="2563700"/>
                <a:chExt cx="92400" cy="411825"/>
              </a:xfrm>
            </p:grpSpPr>
            <p:cxnSp>
              <p:nvCxnSpPr>
                <p:cNvPr id="94" name="Google Shape;94;p1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5" name="Google Shape;95;p1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18"/>
              <p:cNvSpPr txBox="1"/>
              <p:nvPr/>
            </p:nvSpPr>
            <p:spPr>
              <a:xfrm>
                <a:off x="4526675" y="3215249"/>
                <a:ext cx="10881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700" b="1">
                    <a:solidFill>
                      <a:srgbClr val="85200C"/>
                    </a:solidFill>
                    <a:latin typeface="Roboto"/>
                    <a:ea typeface="Roboto"/>
                    <a:cs typeface="Roboto"/>
                    <a:sym typeface="Roboto"/>
                  </a:rPr>
                  <a:t>12/20</a:t>
                </a:r>
                <a:endParaRPr sz="1700" b="1">
                  <a:solidFill>
                    <a:srgbClr val="85200C"/>
                  </a:solidFill>
                  <a:latin typeface="Roboto"/>
                  <a:ea typeface="Roboto"/>
                  <a:cs typeface="Roboto"/>
                  <a:sym typeface="Roboto"/>
                </a:endParaRPr>
              </a:p>
            </p:txBody>
          </p:sp>
          <p:sp>
            <p:nvSpPr>
              <p:cNvPr id="97" name="Google Shape;97;p18"/>
              <p:cNvSpPr txBox="1"/>
              <p:nvPr/>
            </p:nvSpPr>
            <p:spPr>
              <a:xfrm>
                <a:off x="4753223" y="1857800"/>
                <a:ext cx="2253600" cy="94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1600" b="1">
                    <a:solidFill>
                      <a:srgbClr val="85200C"/>
                    </a:solidFill>
                    <a:latin typeface="Roboto"/>
                    <a:ea typeface="Roboto"/>
                    <a:cs typeface="Roboto"/>
                    <a:sym typeface="Roboto"/>
                  </a:rPr>
                  <a:t>Districts’ CPL policy certifications due to CCCCO</a:t>
                </a:r>
                <a:endParaRPr sz="1600" b="1">
                  <a:solidFill>
                    <a:srgbClr val="85200C"/>
                  </a:solidFill>
                  <a:latin typeface="Roboto"/>
                  <a:ea typeface="Roboto"/>
                  <a:cs typeface="Roboto"/>
                  <a:sym typeface="Roboto"/>
                </a:endParaRPr>
              </a:p>
            </p:txBody>
          </p:sp>
        </p:grpSp>
      </p:grpSp>
      <p:grpSp>
        <p:nvGrpSpPr>
          <p:cNvPr id="98" name="Google Shape;98;p18"/>
          <p:cNvGrpSpPr/>
          <p:nvPr/>
        </p:nvGrpSpPr>
        <p:grpSpPr>
          <a:xfrm>
            <a:off x="6422844" y="2709725"/>
            <a:ext cx="2721155" cy="1735650"/>
            <a:chOff x="6435794" y="2702599"/>
            <a:chExt cx="2721155" cy="1735650"/>
          </a:xfrm>
        </p:grpSpPr>
        <p:sp>
          <p:nvSpPr>
            <p:cNvPr id="99" name="Google Shape;99;p18"/>
            <p:cNvSpPr/>
            <p:nvPr/>
          </p:nvSpPr>
          <p:spPr>
            <a:xfrm>
              <a:off x="6807650" y="3079475"/>
              <a:ext cx="2349300" cy="133500"/>
            </a:xfrm>
            <a:prstGeom prst="rect">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8"/>
            <p:cNvGrpSpPr/>
            <p:nvPr/>
          </p:nvGrpSpPr>
          <p:grpSpPr>
            <a:xfrm>
              <a:off x="6435794" y="2702599"/>
              <a:ext cx="2720981" cy="1735650"/>
              <a:chOff x="6435794" y="2702599"/>
              <a:chExt cx="2720981" cy="1735650"/>
            </a:xfrm>
          </p:grpSpPr>
          <p:grpSp>
            <p:nvGrpSpPr>
              <p:cNvPr id="101" name="Google Shape;101;p18"/>
              <p:cNvGrpSpPr/>
              <p:nvPr/>
            </p:nvGrpSpPr>
            <p:grpSpPr>
              <a:xfrm rot="10800000">
                <a:off x="6760035" y="3079467"/>
                <a:ext cx="92400" cy="411825"/>
                <a:chOff x="2070100" y="2563700"/>
                <a:chExt cx="92400" cy="411825"/>
              </a:xfrm>
            </p:grpSpPr>
            <p:cxnSp>
              <p:nvCxnSpPr>
                <p:cNvPr id="102" name="Google Shape;102;p1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3" name="Google Shape;103;p1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8"/>
              <p:cNvSpPr txBox="1"/>
              <p:nvPr/>
            </p:nvSpPr>
            <p:spPr>
              <a:xfrm>
                <a:off x="6435794" y="2702599"/>
                <a:ext cx="11742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rgbClr val="85200C"/>
                    </a:solidFill>
                    <a:latin typeface="Roboto"/>
                    <a:ea typeface="Roboto"/>
                    <a:cs typeface="Roboto"/>
                    <a:sym typeface="Roboto"/>
                  </a:rPr>
                  <a:t>2021</a:t>
                </a:r>
                <a:endParaRPr sz="1600" b="1">
                  <a:solidFill>
                    <a:srgbClr val="85200C"/>
                  </a:solidFill>
                  <a:latin typeface="Roboto"/>
                  <a:ea typeface="Roboto"/>
                  <a:cs typeface="Roboto"/>
                  <a:sym typeface="Roboto"/>
                </a:endParaRPr>
              </a:p>
            </p:txBody>
          </p:sp>
          <p:sp>
            <p:nvSpPr>
              <p:cNvPr id="105" name="Google Shape;105;p18"/>
              <p:cNvSpPr txBox="1"/>
              <p:nvPr/>
            </p:nvSpPr>
            <p:spPr>
              <a:xfrm>
                <a:off x="6560575" y="3494449"/>
                <a:ext cx="2596200" cy="94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1600" b="1">
                    <a:solidFill>
                      <a:srgbClr val="85200C"/>
                    </a:solidFill>
                    <a:latin typeface="Roboto"/>
                    <a:ea typeface="Roboto"/>
                    <a:cs typeface="Roboto"/>
                    <a:sym typeface="Roboto"/>
                  </a:rPr>
                  <a:t>CO and Academic Senate (ASCCC) collaborations on CCC CPL events</a:t>
                </a:r>
                <a:endParaRPr sz="1600" b="1">
                  <a:solidFill>
                    <a:srgbClr val="85200C"/>
                  </a:solidFill>
                  <a:latin typeface="Roboto"/>
                  <a:ea typeface="Roboto"/>
                  <a:cs typeface="Roboto"/>
                  <a:sym typeface="Roboto"/>
                </a:endParaRPr>
              </a:p>
              <a:p>
                <a:pPr marL="0" lvl="0" indent="0" algn="l" rtl="0">
                  <a:spcBef>
                    <a:spcPts val="0"/>
                  </a:spcBef>
                  <a:spcAft>
                    <a:spcPts val="1600"/>
                  </a:spcAft>
                  <a:buNone/>
                </a:pPr>
                <a:endParaRPr sz="800" b="1">
                  <a:latin typeface="Roboto"/>
                  <a:ea typeface="Roboto"/>
                  <a:cs typeface="Roboto"/>
                  <a:sym typeface="Roboto"/>
                </a:endParaRPr>
              </a:p>
            </p:txBody>
          </p:sp>
        </p:grpSp>
      </p:grpSp>
      <p:grpSp>
        <p:nvGrpSpPr>
          <p:cNvPr id="106" name="Google Shape;106;p18"/>
          <p:cNvGrpSpPr/>
          <p:nvPr/>
        </p:nvGrpSpPr>
        <p:grpSpPr>
          <a:xfrm>
            <a:off x="483050" y="1864925"/>
            <a:ext cx="3048426" cy="1728875"/>
            <a:chOff x="496000" y="1857799"/>
            <a:chExt cx="3048426" cy="1728875"/>
          </a:xfrm>
        </p:grpSpPr>
        <p:sp>
          <p:nvSpPr>
            <p:cNvPr id="107" name="Google Shape;107;p18"/>
            <p:cNvSpPr/>
            <p:nvPr/>
          </p:nvSpPr>
          <p:spPr>
            <a:xfrm>
              <a:off x="932600" y="3079475"/>
              <a:ext cx="1958400" cy="133500"/>
            </a:xfrm>
            <a:prstGeom prst="rect">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18"/>
            <p:cNvGrpSpPr/>
            <p:nvPr/>
          </p:nvGrpSpPr>
          <p:grpSpPr>
            <a:xfrm>
              <a:off x="496000" y="1857799"/>
              <a:ext cx="3048426" cy="1728875"/>
              <a:chOff x="496000" y="1857799"/>
              <a:chExt cx="3048426" cy="1728875"/>
            </a:xfrm>
          </p:grpSpPr>
          <p:sp>
            <p:nvSpPr>
              <p:cNvPr id="109" name="Google Shape;109;p18"/>
              <p:cNvSpPr txBox="1"/>
              <p:nvPr/>
            </p:nvSpPr>
            <p:spPr>
              <a:xfrm>
                <a:off x="496000" y="3215274"/>
                <a:ext cx="14235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solidFill>
                      <a:srgbClr val="85200C"/>
                    </a:solidFill>
                    <a:latin typeface="Roboto"/>
                    <a:ea typeface="Roboto"/>
                    <a:cs typeface="Roboto"/>
                    <a:sym typeface="Roboto"/>
                  </a:rPr>
                  <a:t>Spring 2020</a:t>
                </a:r>
                <a:endParaRPr b="1">
                  <a:solidFill>
                    <a:srgbClr val="85200C"/>
                  </a:solidFill>
                  <a:latin typeface="Roboto"/>
                  <a:ea typeface="Roboto"/>
                  <a:cs typeface="Roboto"/>
                  <a:sym typeface="Roboto"/>
                </a:endParaRPr>
              </a:p>
            </p:txBody>
          </p:sp>
          <p:grpSp>
            <p:nvGrpSpPr>
              <p:cNvPr id="110" name="Google Shape;110;p18"/>
              <p:cNvGrpSpPr/>
              <p:nvPr/>
            </p:nvGrpSpPr>
            <p:grpSpPr>
              <a:xfrm>
                <a:off x="881025" y="2800065"/>
                <a:ext cx="92400" cy="411825"/>
                <a:chOff x="845575" y="2563700"/>
                <a:chExt cx="92400" cy="411825"/>
              </a:xfrm>
            </p:grpSpPr>
            <p:cxnSp>
              <p:nvCxnSpPr>
                <p:cNvPr id="111" name="Google Shape;111;p1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2" name="Google Shape;112;p1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8"/>
              <p:cNvSpPr txBox="1"/>
              <p:nvPr/>
            </p:nvSpPr>
            <p:spPr>
              <a:xfrm>
                <a:off x="823126" y="1857799"/>
                <a:ext cx="2721300" cy="9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600" b="1">
                    <a:solidFill>
                      <a:srgbClr val="85200C"/>
                    </a:solidFill>
                    <a:latin typeface="Roboto"/>
                    <a:ea typeface="Roboto"/>
                    <a:cs typeface="Roboto"/>
                    <a:sym typeface="Roboto"/>
                  </a:rPr>
                  <a:t>ASCCC Faculty Discipline Crosswalk Workshop Convening</a:t>
                </a:r>
                <a:endParaRPr sz="1600" b="1">
                  <a:solidFill>
                    <a:srgbClr val="85200C"/>
                  </a:solidFill>
                  <a:latin typeface="Roboto"/>
                  <a:ea typeface="Roboto"/>
                  <a:cs typeface="Roboto"/>
                  <a:sym typeface="Roboto"/>
                </a:endParaRPr>
              </a:p>
            </p:txBody>
          </p:sp>
        </p:grpSp>
      </p:grpSp>
      <p:grpSp>
        <p:nvGrpSpPr>
          <p:cNvPr id="114" name="Google Shape;114;p18"/>
          <p:cNvGrpSpPr/>
          <p:nvPr/>
        </p:nvGrpSpPr>
        <p:grpSpPr>
          <a:xfrm>
            <a:off x="2512649" y="2709725"/>
            <a:ext cx="3162850" cy="1735650"/>
            <a:chOff x="2525599" y="2702599"/>
            <a:chExt cx="3162850" cy="1735650"/>
          </a:xfrm>
        </p:grpSpPr>
        <p:sp>
          <p:nvSpPr>
            <p:cNvPr id="115" name="Google Shape;115;p18"/>
            <p:cNvSpPr/>
            <p:nvPr/>
          </p:nvSpPr>
          <p:spPr>
            <a:xfrm>
              <a:off x="2890952" y="3079475"/>
              <a:ext cx="1958400" cy="133500"/>
            </a:xfrm>
            <a:prstGeom prst="rect">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116;p18"/>
            <p:cNvGrpSpPr/>
            <p:nvPr/>
          </p:nvGrpSpPr>
          <p:grpSpPr>
            <a:xfrm>
              <a:off x="2525599" y="2702599"/>
              <a:ext cx="3162850" cy="1735650"/>
              <a:chOff x="2525599" y="2702599"/>
              <a:chExt cx="3162850" cy="1735650"/>
            </a:xfrm>
          </p:grpSpPr>
          <p:sp>
            <p:nvSpPr>
              <p:cNvPr id="117" name="Google Shape;117;p18"/>
              <p:cNvSpPr txBox="1"/>
              <p:nvPr/>
            </p:nvSpPr>
            <p:spPr>
              <a:xfrm>
                <a:off x="2525599" y="2702599"/>
                <a:ext cx="1389300" cy="37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600" b="1">
                    <a:solidFill>
                      <a:srgbClr val="85200C"/>
                    </a:solidFill>
                    <a:latin typeface="Roboto"/>
                    <a:ea typeface="Roboto"/>
                    <a:cs typeface="Roboto"/>
                    <a:sym typeface="Roboto"/>
                  </a:rPr>
                  <a:t>8/20</a:t>
                </a:r>
                <a:endParaRPr sz="1600" b="1">
                  <a:solidFill>
                    <a:srgbClr val="85200C"/>
                  </a:solidFill>
                  <a:latin typeface="Roboto"/>
                  <a:ea typeface="Roboto"/>
                  <a:cs typeface="Roboto"/>
                  <a:sym typeface="Roboto"/>
                </a:endParaRPr>
              </a:p>
            </p:txBody>
          </p:sp>
          <p:grpSp>
            <p:nvGrpSpPr>
              <p:cNvPr id="118" name="Google Shape;118;p18"/>
              <p:cNvGrpSpPr/>
              <p:nvPr/>
            </p:nvGrpSpPr>
            <p:grpSpPr>
              <a:xfrm rot="10800000">
                <a:off x="2849073" y="3079467"/>
                <a:ext cx="92400" cy="411825"/>
                <a:chOff x="2070100" y="2563700"/>
                <a:chExt cx="92400" cy="411825"/>
              </a:xfrm>
            </p:grpSpPr>
            <p:cxnSp>
              <p:nvCxnSpPr>
                <p:cNvPr id="119" name="Google Shape;119;p1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0" name="Google Shape;120;p1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8"/>
              <p:cNvSpPr txBox="1"/>
              <p:nvPr/>
            </p:nvSpPr>
            <p:spPr>
              <a:xfrm>
                <a:off x="2773350" y="3494449"/>
                <a:ext cx="2915100" cy="943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Clr>
                    <a:schemeClr val="dk1"/>
                  </a:buClr>
                  <a:buSzPts val="1100"/>
                  <a:buFont typeface="Arial"/>
                  <a:buNone/>
                </a:pPr>
                <a:r>
                  <a:rPr lang="en" sz="1600" b="1">
                    <a:solidFill>
                      <a:srgbClr val="85200C"/>
                    </a:solidFill>
                    <a:latin typeface="Roboto"/>
                    <a:ea typeface="Roboto"/>
                    <a:cs typeface="Roboto"/>
                    <a:sym typeface="Roboto"/>
                  </a:rPr>
                  <a:t>CO system-wide policy memorandum</a:t>
                </a:r>
                <a:endParaRPr sz="1600" b="1">
                  <a:solidFill>
                    <a:srgbClr val="85200C"/>
                  </a:solidFill>
                  <a:latin typeface="Roboto"/>
                  <a:ea typeface="Roboto"/>
                  <a:cs typeface="Roboto"/>
                  <a:sym typeface="Roboto"/>
                </a:endParaRPr>
              </a:p>
            </p:txBody>
          </p:sp>
        </p:grpSp>
      </p:grpSp>
      <p:sp>
        <p:nvSpPr>
          <p:cNvPr id="122" name="Google Shape;122;p18"/>
          <p:cNvSpPr txBox="1"/>
          <p:nvPr/>
        </p:nvSpPr>
        <p:spPr>
          <a:xfrm>
            <a:off x="339950" y="369500"/>
            <a:ext cx="6902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85200C"/>
                </a:solidFill>
                <a:latin typeface="Roboto"/>
                <a:ea typeface="Roboto"/>
                <a:cs typeface="Roboto"/>
                <a:sym typeface="Roboto"/>
              </a:rPr>
              <a:t>TIMELINE</a:t>
            </a:r>
            <a:endParaRPr sz="2800" b="1">
              <a:solidFill>
                <a:srgbClr val="85200C"/>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pSp>
        <p:nvGrpSpPr>
          <p:cNvPr id="127" name="Google Shape;127;p19"/>
          <p:cNvGrpSpPr/>
          <p:nvPr/>
        </p:nvGrpSpPr>
        <p:grpSpPr>
          <a:xfrm>
            <a:off x="2380757" y="1601051"/>
            <a:ext cx="1907414" cy="2396340"/>
            <a:chOff x="2744109" y="1597469"/>
            <a:chExt cx="1827900" cy="2399700"/>
          </a:xfrm>
        </p:grpSpPr>
        <p:sp>
          <p:nvSpPr>
            <p:cNvPr id="128" name="Google Shape;128;p19"/>
            <p:cNvSpPr/>
            <p:nvPr/>
          </p:nvSpPr>
          <p:spPr>
            <a:xfrm rot="5400000">
              <a:off x="2458209" y="1883369"/>
              <a:ext cx="2399700" cy="1827900"/>
            </a:xfrm>
            <a:prstGeom prst="rightArrowCallout">
              <a:avLst>
                <a:gd name="adj1" fmla="val 9283"/>
                <a:gd name="adj2" fmla="val 13570"/>
                <a:gd name="adj3" fmla="val 16082"/>
                <a:gd name="adj4" fmla="val 81236"/>
              </a:avLst>
            </a:prstGeom>
            <a:solidFill>
              <a:srgbClr val="840D3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9"/>
            <p:cNvSpPr/>
            <p:nvPr/>
          </p:nvSpPr>
          <p:spPr>
            <a:xfrm rot="10800000" flipH="1">
              <a:off x="2834043" y="1687411"/>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9"/>
            <p:cNvSpPr txBox="1"/>
            <p:nvPr/>
          </p:nvSpPr>
          <p:spPr>
            <a:xfrm>
              <a:off x="2864500" y="1687400"/>
              <a:ext cx="1619100" cy="2239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b="1">
                  <a:solidFill>
                    <a:srgbClr val="FFFFFF"/>
                  </a:solidFill>
                  <a:latin typeface="Roboto"/>
                  <a:ea typeface="Roboto"/>
                  <a:cs typeface="Roboto"/>
                  <a:sym typeface="Roboto"/>
                </a:rPr>
                <a:t>Industry Training</a:t>
              </a:r>
              <a:endParaRPr sz="3000">
                <a:solidFill>
                  <a:srgbClr val="FFFFFF"/>
                </a:solidFill>
              </a:endParaRPr>
            </a:p>
          </p:txBody>
        </p:sp>
      </p:grpSp>
      <p:grpSp>
        <p:nvGrpSpPr>
          <p:cNvPr id="131" name="Google Shape;131;p19"/>
          <p:cNvGrpSpPr/>
          <p:nvPr/>
        </p:nvGrpSpPr>
        <p:grpSpPr>
          <a:xfrm>
            <a:off x="4222942" y="1150553"/>
            <a:ext cx="2327760" cy="2958484"/>
            <a:chOff x="4487204" y="1146343"/>
            <a:chExt cx="2196000" cy="3008424"/>
          </a:xfrm>
        </p:grpSpPr>
        <p:sp>
          <p:nvSpPr>
            <p:cNvPr id="132" name="Google Shape;132;p19"/>
            <p:cNvSpPr/>
            <p:nvPr/>
          </p:nvSpPr>
          <p:spPr>
            <a:xfrm rot="-5400000">
              <a:off x="4286109" y="1432243"/>
              <a:ext cx="2399700" cy="1827900"/>
            </a:xfrm>
            <a:prstGeom prst="rightArrowCallout">
              <a:avLst>
                <a:gd name="adj1" fmla="val 9283"/>
                <a:gd name="adj2" fmla="val 1357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9"/>
            <p:cNvSpPr/>
            <p:nvPr/>
          </p:nvSpPr>
          <p:spPr>
            <a:xfrm flipH="1">
              <a:off x="4660575"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4" name="Google Shape;134;p19"/>
            <p:cNvSpPr txBox="1"/>
            <p:nvPr/>
          </p:nvSpPr>
          <p:spPr>
            <a:xfrm>
              <a:off x="4487204" y="1930866"/>
              <a:ext cx="2196000" cy="222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b="1">
                  <a:solidFill>
                    <a:srgbClr val="FFFFFF"/>
                  </a:solidFill>
                  <a:latin typeface="Roboto"/>
                  <a:ea typeface="Roboto"/>
                  <a:cs typeface="Roboto"/>
                  <a:sym typeface="Roboto"/>
                </a:rPr>
                <a:t>Gov’t Training</a:t>
              </a:r>
              <a:endParaRPr sz="3000">
                <a:solidFill>
                  <a:srgbClr val="FFFFFF"/>
                </a:solidFill>
              </a:endParaRPr>
            </a:p>
          </p:txBody>
        </p:sp>
      </p:grpSp>
      <p:grpSp>
        <p:nvGrpSpPr>
          <p:cNvPr id="135" name="Google Shape;135;p19"/>
          <p:cNvGrpSpPr/>
          <p:nvPr/>
        </p:nvGrpSpPr>
        <p:grpSpPr>
          <a:xfrm>
            <a:off x="6280192" y="1601051"/>
            <a:ext cx="2573778" cy="2396340"/>
            <a:chOff x="6489620" y="1597469"/>
            <a:chExt cx="2064638" cy="2399700"/>
          </a:xfrm>
        </p:grpSpPr>
        <p:sp>
          <p:nvSpPr>
            <p:cNvPr id="136" name="Google Shape;136;p19"/>
            <p:cNvSpPr/>
            <p:nvPr/>
          </p:nvSpPr>
          <p:spPr>
            <a:xfrm rot="5400000">
              <a:off x="6322109" y="1765019"/>
              <a:ext cx="2399700" cy="2064600"/>
            </a:xfrm>
            <a:prstGeom prst="rightArrowCallout">
              <a:avLst>
                <a:gd name="adj1" fmla="val 9283"/>
                <a:gd name="adj2" fmla="val 13570"/>
                <a:gd name="adj3" fmla="val 16082"/>
                <a:gd name="adj4" fmla="val 81236"/>
              </a:avLst>
            </a:prstGeom>
            <a:solidFill>
              <a:srgbClr val="840D3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 name="Google Shape;137;p19"/>
            <p:cNvSpPr/>
            <p:nvPr/>
          </p:nvSpPr>
          <p:spPr>
            <a:xfrm rot="10800000" flipH="1">
              <a:off x="6577826" y="1648661"/>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19"/>
            <p:cNvSpPr txBox="1"/>
            <p:nvPr/>
          </p:nvSpPr>
          <p:spPr>
            <a:xfrm>
              <a:off x="6489620" y="1597469"/>
              <a:ext cx="2064600" cy="1674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b="1">
                  <a:solidFill>
                    <a:srgbClr val="FFFFFF"/>
                  </a:solidFill>
                  <a:latin typeface="Roboto"/>
                  <a:ea typeface="Roboto"/>
                  <a:cs typeface="Roboto"/>
                  <a:sym typeface="Roboto"/>
                </a:rPr>
                <a:t>Portfolio Based Assessment</a:t>
              </a:r>
              <a:endParaRPr sz="3000">
                <a:solidFill>
                  <a:srgbClr val="FFFFFF"/>
                </a:solidFill>
              </a:endParaRPr>
            </a:p>
          </p:txBody>
        </p:sp>
      </p:grpSp>
      <p:grpSp>
        <p:nvGrpSpPr>
          <p:cNvPr id="139" name="Google Shape;139;p19"/>
          <p:cNvGrpSpPr/>
          <p:nvPr/>
        </p:nvGrpSpPr>
        <p:grpSpPr>
          <a:xfrm>
            <a:off x="-16808" y="1150557"/>
            <a:ext cx="2397580" cy="2396340"/>
            <a:chOff x="909825" y="1146343"/>
            <a:chExt cx="1834134" cy="2399700"/>
          </a:xfrm>
        </p:grpSpPr>
        <p:sp>
          <p:nvSpPr>
            <p:cNvPr id="140" name="Google Shape;140;p19"/>
            <p:cNvSpPr/>
            <p:nvPr/>
          </p:nvSpPr>
          <p:spPr>
            <a:xfrm rot="-5400000">
              <a:off x="630159" y="1432243"/>
              <a:ext cx="2399700" cy="1827900"/>
            </a:xfrm>
            <a:prstGeom prst="rightArrowCallout">
              <a:avLst>
                <a:gd name="adj1" fmla="val 9283"/>
                <a:gd name="adj2" fmla="val 13570"/>
                <a:gd name="adj3" fmla="val 16082"/>
                <a:gd name="adj4" fmla="val 81236"/>
              </a:avLst>
            </a:prstGeom>
            <a:solidFill>
              <a:srgbClr val="F48F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1" name="Google Shape;141;p19"/>
            <p:cNvSpPr/>
            <p:nvPr/>
          </p:nvSpPr>
          <p:spPr>
            <a:xfrm flipH="1">
              <a:off x="1004625" y="1686400"/>
              <a:ext cx="1649400" cy="1769700"/>
            </a:xfrm>
            <a:prstGeom prst="snip1Rect">
              <a:avLst>
                <a:gd name="adj" fmla="val 0"/>
              </a:avLst>
            </a:prstGeom>
            <a:solidFill>
              <a:srgbClr val="AC114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2" name="Google Shape;142;p19"/>
            <p:cNvSpPr txBox="1"/>
            <p:nvPr/>
          </p:nvSpPr>
          <p:spPr>
            <a:xfrm>
              <a:off x="909825" y="1833250"/>
              <a:ext cx="1722900" cy="1476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3000" b="1">
                  <a:solidFill>
                    <a:srgbClr val="FFFFFF"/>
                  </a:solidFill>
                  <a:latin typeface="Roboto"/>
                  <a:ea typeface="Roboto"/>
                  <a:cs typeface="Roboto"/>
                  <a:sym typeface="Roboto"/>
                </a:rPr>
                <a:t>Military Training </a:t>
              </a:r>
              <a:endParaRPr sz="2700">
                <a:solidFill>
                  <a:srgbClr val="FFFFFF"/>
                </a:solidFill>
              </a:endParaRPr>
            </a:p>
          </p:txBody>
        </p:sp>
      </p:grpSp>
      <p:sp>
        <p:nvSpPr>
          <p:cNvPr id="143" name="Google Shape;143;p19"/>
          <p:cNvSpPr txBox="1"/>
          <p:nvPr/>
        </p:nvSpPr>
        <p:spPr>
          <a:xfrm>
            <a:off x="230100" y="162425"/>
            <a:ext cx="862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a:solidFill>
                  <a:srgbClr val="85200C"/>
                </a:solidFill>
              </a:rPr>
              <a:t>What Is Credit for Prior Learning (CPL)</a:t>
            </a:r>
            <a:endParaRPr sz="2800" b="1">
              <a:solidFill>
                <a:srgbClr val="85200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9" name="Google Shape;14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0" name="Google Shape;150;p20"/>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rPr>
              <a:t>Visioning: Equity, Opportunity &amp; Economic Prosperity</a:t>
            </a:r>
            <a:r>
              <a:rPr lang="en"/>
              <a:t>  </a:t>
            </a:r>
            <a:endParaRPr/>
          </a:p>
        </p:txBody>
      </p:sp>
      <p:sp>
        <p:nvSpPr>
          <p:cNvPr id="156" name="Google Shape;15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32500" lnSpcReduction="20000"/>
          </a:bodyPr>
          <a:lstStyle/>
          <a:p>
            <a:pPr marL="0" lvl="0" indent="0" algn="ctr" rtl="0">
              <a:spcBef>
                <a:spcPts val="0"/>
              </a:spcBef>
              <a:spcAft>
                <a:spcPts val="0"/>
              </a:spcAft>
              <a:buNone/>
            </a:pPr>
            <a:endParaRPr sz="3850"/>
          </a:p>
          <a:p>
            <a:pPr marL="0" lvl="0" indent="0" algn="ctr" rtl="0">
              <a:spcBef>
                <a:spcPts val="1200"/>
              </a:spcBef>
              <a:spcAft>
                <a:spcPts val="0"/>
              </a:spcAft>
              <a:buNone/>
            </a:pPr>
            <a:endParaRPr sz="3850" b="1"/>
          </a:p>
          <a:p>
            <a:pPr marL="0" lvl="0" indent="0" algn="ctr" rtl="0">
              <a:spcBef>
                <a:spcPts val="1200"/>
              </a:spcBef>
              <a:spcAft>
                <a:spcPts val="0"/>
              </a:spcAft>
              <a:buNone/>
            </a:pPr>
            <a:r>
              <a:rPr lang="en" sz="9200">
                <a:solidFill>
                  <a:schemeClr val="dk1"/>
                </a:solidFill>
              </a:rPr>
              <a:t>What stage is your college at in implementation? </a:t>
            </a:r>
            <a:r>
              <a:rPr lang="en" sz="9200"/>
              <a:t> </a:t>
            </a:r>
            <a:endParaRPr sz="9200"/>
          </a:p>
          <a:p>
            <a:pPr marL="0" lvl="0" indent="0" algn="l" rtl="0">
              <a:spcBef>
                <a:spcPts val="1200"/>
              </a:spcBef>
              <a:spcAft>
                <a:spcPts val="0"/>
              </a:spcAft>
              <a:buNone/>
            </a:pPr>
            <a:endParaRPr/>
          </a:p>
          <a:p>
            <a:pPr marL="0" lvl="0" indent="0" algn="l" rtl="0">
              <a:lnSpc>
                <a:spcPct val="100000"/>
              </a:lnSpc>
              <a:spcBef>
                <a:spcPts val="120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1100">
              <a:solidFill>
                <a:schemeClr val="dk1"/>
              </a:solidFill>
            </a:endParaRPr>
          </a:p>
          <a:p>
            <a:pPr marL="0" lvl="0" indent="0" algn="l" rtl="0">
              <a:lnSpc>
                <a:spcPct val="100000"/>
              </a:lnSpc>
              <a:spcBef>
                <a:spcPts val="0"/>
              </a:spcBef>
              <a:spcAft>
                <a:spcPts val="0"/>
              </a:spcAft>
              <a:buNone/>
            </a:pPr>
            <a:endParaRPr sz="5050">
              <a:solidFill>
                <a:schemeClr val="dk1"/>
              </a:solidFill>
            </a:endParaRPr>
          </a:p>
          <a:p>
            <a:pPr marL="0" lvl="0" indent="0" algn="l" rtl="0">
              <a:lnSpc>
                <a:spcPct val="100000"/>
              </a:lnSpc>
              <a:spcBef>
                <a:spcPts val="0"/>
              </a:spcBef>
              <a:spcAft>
                <a:spcPts val="0"/>
              </a:spcAft>
              <a:buClr>
                <a:schemeClr val="dk1"/>
              </a:buClr>
              <a:buSzPts val="358"/>
              <a:buFont typeface="Arial"/>
              <a:buNone/>
            </a:pPr>
            <a:r>
              <a:rPr lang="en" sz="5050" b="1" i="1">
                <a:solidFill>
                  <a:srgbClr val="85200C"/>
                </a:solidFill>
              </a:rPr>
              <a:t>”Today, more than ever, education equals opportunity. In fact, college-level learning is now seen as key – to individual prosperity, to economic security, and to the enduring strength of our democracy.”</a:t>
            </a:r>
            <a:r>
              <a:rPr lang="en" sz="5050">
                <a:solidFill>
                  <a:schemeClr val="dk1"/>
                </a:solidFill>
              </a:rPr>
              <a:t> Lumina Foundation</a:t>
            </a:r>
            <a:endParaRPr sz="5050">
              <a:solidFill>
                <a:schemeClr val="dk1"/>
              </a:solidFill>
            </a:endParaRPr>
          </a:p>
          <a:p>
            <a:pPr marL="0" lvl="0" indent="0" algn="l" rtl="0">
              <a:spcBef>
                <a:spcPts val="0"/>
              </a:spcBef>
              <a:spcAft>
                <a:spcPts val="0"/>
              </a:spcAft>
              <a:buNone/>
            </a:pPr>
            <a:endParaRPr sz="2300"/>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85200C"/>
                </a:solidFill>
              </a:rPr>
              <a:t>Artificial Barriers</a:t>
            </a:r>
            <a:r>
              <a:rPr lang="en"/>
              <a:t> </a:t>
            </a:r>
            <a:endParaRPr/>
          </a:p>
        </p:txBody>
      </p:sp>
      <p:sp>
        <p:nvSpPr>
          <p:cNvPr id="162" name="Google Shape;162;p22"/>
          <p:cNvSpPr txBox="1">
            <a:spLocks noGrp="1"/>
          </p:cNvSpPr>
          <p:nvPr>
            <p:ph type="body" idx="1"/>
          </p:nvPr>
        </p:nvSpPr>
        <p:spPr>
          <a:xfrm>
            <a:off x="118250" y="1017725"/>
            <a:ext cx="4453800" cy="4007400"/>
          </a:xfrm>
          <a:prstGeom prst="rect">
            <a:avLst/>
          </a:prstGeom>
        </p:spPr>
        <p:txBody>
          <a:bodyPr spcFirstLastPara="1" wrap="square" lIns="91425" tIns="91425" rIns="91425" bIns="91425" anchor="t" anchorCtr="0">
            <a:normAutofit fontScale="92500" lnSpcReduction="20000"/>
          </a:bodyPr>
          <a:lstStyle/>
          <a:p>
            <a:pPr marL="457200" lvl="0" indent="-358140" algn="l" rtl="0">
              <a:spcBef>
                <a:spcPts val="0"/>
              </a:spcBef>
              <a:spcAft>
                <a:spcPts val="0"/>
              </a:spcAft>
              <a:buSzPct val="100000"/>
              <a:buChar char="-"/>
            </a:pPr>
            <a:r>
              <a:rPr lang="en" sz="2400"/>
              <a:t>Implicit biases</a:t>
            </a:r>
            <a:endParaRPr sz="2400"/>
          </a:p>
          <a:p>
            <a:pPr marL="457200" lvl="0" indent="-358140" algn="l" rtl="0">
              <a:spcBef>
                <a:spcPts val="0"/>
              </a:spcBef>
              <a:spcAft>
                <a:spcPts val="0"/>
              </a:spcAft>
              <a:buSzPct val="100000"/>
              <a:buChar char="-"/>
            </a:pPr>
            <a:r>
              <a:rPr lang="en" sz="2400"/>
              <a:t>Understanding students’ lived experiences</a:t>
            </a:r>
            <a:endParaRPr sz="2400"/>
          </a:p>
          <a:p>
            <a:pPr marL="457200" lvl="0" indent="-358140" algn="l" rtl="0">
              <a:spcBef>
                <a:spcPts val="0"/>
              </a:spcBef>
              <a:spcAft>
                <a:spcPts val="0"/>
              </a:spcAft>
              <a:buSzPct val="100000"/>
              <a:buChar char="-"/>
            </a:pPr>
            <a:r>
              <a:rPr lang="en" sz="2400"/>
              <a:t>Equitable assessment</a:t>
            </a:r>
            <a:endParaRPr sz="2400"/>
          </a:p>
          <a:p>
            <a:pPr marL="457200" lvl="0" indent="-358140" algn="l" rtl="0">
              <a:spcBef>
                <a:spcPts val="0"/>
              </a:spcBef>
              <a:spcAft>
                <a:spcPts val="0"/>
              </a:spcAft>
              <a:buSzPct val="100000"/>
              <a:buChar char="-"/>
            </a:pPr>
            <a:r>
              <a:rPr lang="en" sz="2400"/>
              <a:t>Concern about learning standards “lowering standards”</a:t>
            </a:r>
            <a:endParaRPr sz="2400"/>
          </a:p>
          <a:p>
            <a:pPr marL="457200" lvl="0" indent="-358140" algn="l" rtl="0">
              <a:spcBef>
                <a:spcPts val="0"/>
              </a:spcBef>
              <a:spcAft>
                <a:spcPts val="0"/>
              </a:spcAft>
              <a:buSzPct val="100000"/>
              <a:buChar char="-"/>
            </a:pPr>
            <a:r>
              <a:rPr lang="en" sz="2400"/>
              <a:t>Enrollment concerns; loss of FTES and funding</a:t>
            </a:r>
            <a:endParaRPr sz="2400"/>
          </a:p>
          <a:p>
            <a:pPr marL="457200" lvl="0" indent="-358140" algn="l" rtl="0">
              <a:spcBef>
                <a:spcPts val="0"/>
              </a:spcBef>
              <a:spcAft>
                <a:spcPts val="0"/>
              </a:spcAft>
              <a:buSzPct val="100000"/>
              <a:buChar char="-"/>
            </a:pPr>
            <a:r>
              <a:rPr lang="en" sz="2400"/>
              <a:t>Concerns about CSU/UC’s assessment may not align</a:t>
            </a:r>
            <a:endParaRPr sz="2400"/>
          </a:p>
          <a:p>
            <a:pPr marL="0" lvl="0" indent="0" algn="l" rtl="0">
              <a:spcBef>
                <a:spcPts val="1200"/>
              </a:spcBef>
              <a:spcAft>
                <a:spcPts val="1200"/>
              </a:spcAft>
              <a:buNone/>
            </a:pPr>
            <a:endParaRPr/>
          </a:p>
        </p:txBody>
      </p:sp>
      <p:sp>
        <p:nvSpPr>
          <p:cNvPr id="163" name="Google Shape;163;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64" name="Google Shape;164;p22"/>
          <p:cNvPicPr preferRelativeResize="0"/>
          <p:nvPr/>
        </p:nvPicPr>
        <p:blipFill>
          <a:blip r:embed="rId3">
            <a:alphaModFix/>
          </a:blip>
          <a:stretch>
            <a:fillRect/>
          </a:stretch>
        </p:blipFill>
        <p:spPr>
          <a:xfrm>
            <a:off x="4690200" y="445025"/>
            <a:ext cx="4370050" cy="4580150"/>
          </a:xfrm>
          <a:prstGeom prst="rect">
            <a:avLst/>
          </a:prstGeom>
          <a:noFill/>
          <a:ln>
            <a:noFill/>
          </a:ln>
        </p:spPr>
      </p:pic>
      <p:sp>
        <p:nvSpPr>
          <p:cNvPr id="165" name="Google Shape;165;p22"/>
          <p:cNvSpPr txBox="1"/>
          <p:nvPr/>
        </p:nvSpPr>
        <p:spPr>
          <a:xfrm>
            <a:off x="7789150" y="4700100"/>
            <a:ext cx="13551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Image istocksphoto</a:t>
            </a:r>
            <a:endParaRPr sz="9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2154</Words>
  <Application>Microsoft Office PowerPoint</Application>
  <PresentationFormat>On-screen Show (16:9)</PresentationFormat>
  <Paragraphs>206</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Verdana</vt:lpstr>
      <vt:lpstr>Times New Roman</vt:lpstr>
      <vt:lpstr>Roboto</vt:lpstr>
      <vt:lpstr>Calibri</vt:lpstr>
      <vt:lpstr>Arial</vt:lpstr>
      <vt:lpstr>Simple Light</vt:lpstr>
      <vt:lpstr>PowerPoint Presentation</vt:lpstr>
      <vt:lpstr>Student Story</vt:lpstr>
      <vt:lpstr>After attending this session, attendees will be able to:</vt:lpstr>
      <vt:lpstr>PowerPoint Presentation</vt:lpstr>
      <vt:lpstr>PowerPoint Presentation</vt:lpstr>
      <vt:lpstr>PowerPoint Presentation</vt:lpstr>
      <vt:lpstr>PowerPoint Presentation</vt:lpstr>
      <vt:lpstr>Visioning: Equity, Opportunity &amp; Economic Prosperity  </vt:lpstr>
      <vt:lpstr>Artificial Barriers </vt:lpstr>
      <vt:lpstr>Implicit Bias</vt:lpstr>
      <vt:lpstr>Understanding students’ lived experiences</vt:lpstr>
      <vt:lpstr>Re-imagining Different Pathways</vt:lpstr>
      <vt:lpstr>CPL &amp; Guided Pathways</vt:lpstr>
      <vt:lpstr>Benefits to the College</vt:lpstr>
      <vt:lpstr>Benefits to Students</vt:lpstr>
      <vt:lpstr>Benefits to Employers</vt:lpstr>
      <vt:lpstr>Student Story</vt:lpstr>
      <vt:lpstr>Strategies for Implementation and Marketing</vt:lpstr>
      <vt:lpstr>CPL Fully Implemented</vt:lpstr>
      <vt:lpstr>CPL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Edie Martinelli</dc:creator>
  <cp:lastModifiedBy>Edie</cp:lastModifiedBy>
  <cp:revision>2</cp:revision>
  <dcterms:modified xsi:type="dcterms:W3CDTF">2021-02-08T16:43:52Z</dcterms:modified>
</cp:coreProperties>
</file>