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05" r:id="rId2"/>
    <p:sldId id="406" r:id="rId3"/>
    <p:sldId id="407" r:id="rId4"/>
    <p:sldId id="408" r:id="rId5"/>
    <p:sldId id="409" r:id="rId6"/>
    <p:sldId id="434" r:id="rId7"/>
    <p:sldId id="410" r:id="rId8"/>
    <p:sldId id="411" r:id="rId9"/>
    <p:sldId id="412" r:id="rId10"/>
    <p:sldId id="413" r:id="rId11"/>
    <p:sldId id="414" r:id="rId12"/>
    <p:sldId id="415" r:id="rId13"/>
    <p:sldId id="416" r:id="rId14"/>
    <p:sldId id="417" r:id="rId15"/>
    <p:sldId id="418" r:id="rId16"/>
    <p:sldId id="419" r:id="rId17"/>
    <p:sldId id="436" r:id="rId18"/>
    <p:sldId id="437" r:id="rId19"/>
    <p:sldId id="438" r:id="rId20"/>
    <p:sldId id="439" r:id="rId21"/>
    <p:sldId id="440" r:id="rId22"/>
    <p:sldId id="441" r:id="rId23"/>
    <p:sldId id="420" r:id="rId24"/>
    <p:sldId id="421" r:id="rId25"/>
    <p:sldId id="423" r:id="rId26"/>
    <p:sldId id="424" r:id="rId27"/>
    <p:sldId id="425" r:id="rId28"/>
    <p:sldId id="426" r:id="rId29"/>
    <p:sldId id="427" r:id="rId30"/>
    <p:sldId id="428" r:id="rId31"/>
    <p:sldId id="429" r:id="rId32"/>
    <p:sldId id="430" r:id="rId33"/>
    <p:sldId id="431" r:id="rId34"/>
    <p:sldId id="432" r:id="rId35"/>
    <p:sldId id="433"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HDA FHD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0410"/>
    <a:srgbClr val="276996"/>
    <a:srgbClr val="6C6C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30" autoAdjust="0"/>
    <p:restoredTop sz="94590"/>
  </p:normalViewPr>
  <p:slideViewPr>
    <p:cSldViewPr snapToGrid="0" snapToObjects="1">
      <p:cViewPr>
        <p:scale>
          <a:sx n="89" d="100"/>
          <a:sy n="89" d="100"/>
        </p:scale>
        <p:origin x="856" y="5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commentAuthors" Target="commentAuthor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900E7A-7A23-8242-B7F3-489F3EE371CB}" type="datetimeFigureOut">
              <a:rPr lang="en-US" smtClean="0"/>
              <a:t>7/11/17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D9B432-1D0D-C64A-8055-10DDB5129B2F}" type="slidenum">
              <a:rPr lang="en-US" smtClean="0"/>
              <a:t>‹#›</a:t>
            </a:fld>
            <a:endParaRPr lang="en-US" dirty="0"/>
          </a:p>
        </p:txBody>
      </p:sp>
    </p:spTree>
    <p:extLst>
      <p:ext uri="{BB962C8B-B14F-4D97-AF65-F5344CB8AC3E}">
        <p14:creationId xmlns:p14="http://schemas.microsoft.com/office/powerpoint/2010/main" val="17899969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 name="Shape 48"/>
          <p:cNvSpPr txBox="1">
            <a:spLocks noGrp="1"/>
          </p:cNvSpPr>
          <p:nvPr>
            <p:ph type="body" idx="1"/>
          </p:nvPr>
        </p:nvSpPr>
        <p:spPr>
          <a:xfrm>
            <a:off x="686422" y="4344025"/>
            <a:ext cx="5485157" cy="4114488"/>
          </a:xfrm>
          <a:prstGeom prst="rect">
            <a:avLst/>
          </a:prstGeom>
          <a:noFill/>
          <a:ln>
            <a:noFill/>
          </a:ln>
        </p:spPr>
        <p:txBody>
          <a:bodyPr lIns="89715" tIns="44845" rIns="89715" bIns="44845" anchor="t" anchorCtr="0">
            <a:noAutofit/>
          </a:bodyPr>
          <a:lstStyle/>
          <a:p>
            <a:pPr>
              <a:buSzPct val="25000"/>
            </a:pPr>
            <a:endParaRPr>
              <a:solidFill>
                <a:schemeClr val="dk1"/>
              </a:solidFill>
              <a:latin typeface="Calibri"/>
              <a:ea typeface="Calibri"/>
              <a:cs typeface="Calibri"/>
              <a:sym typeface="Calibri"/>
            </a:endParaRPr>
          </a:p>
        </p:txBody>
      </p:sp>
      <p:sp>
        <p:nvSpPr>
          <p:cNvPr id="49" name="Shape 49"/>
          <p:cNvSpPr txBox="1">
            <a:spLocks noGrp="1"/>
          </p:cNvSpPr>
          <p:nvPr>
            <p:ph type="sldNum" idx="12"/>
          </p:nvPr>
        </p:nvSpPr>
        <p:spPr>
          <a:xfrm>
            <a:off x="3884026" y="8684926"/>
            <a:ext cx="2972421" cy="457513"/>
          </a:xfrm>
          <a:prstGeom prst="rect">
            <a:avLst/>
          </a:prstGeom>
          <a:noFill/>
          <a:ln>
            <a:noFill/>
          </a:ln>
        </p:spPr>
        <p:txBody>
          <a:bodyPr lIns="89715" tIns="44845" rIns="89715" bIns="44845"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1</a:t>
            </a:fld>
            <a:endParaRPr lang="en-US"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686422" y="4344025"/>
            <a:ext cx="5485157" cy="4114488"/>
          </a:xfrm>
          <a:prstGeom prst="rect">
            <a:avLst/>
          </a:prstGeom>
        </p:spPr>
        <p:txBody>
          <a:bodyPr lIns="89715" tIns="89715" rIns="89715" bIns="89715" anchor="t" anchorCtr="0">
            <a:noAutofit/>
          </a:bodyPr>
          <a:lstStyle/>
          <a:p>
            <a:endParaRPr/>
          </a:p>
        </p:txBody>
      </p:sp>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1" y="4343399"/>
            <a:ext cx="5486399" cy="4114800"/>
          </a:xfrm>
          <a:prstGeom prst="rect">
            <a:avLst/>
          </a:prstGeom>
        </p:spPr>
        <p:txBody>
          <a:bodyPr lIns="91531" tIns="91531" rIns="91531" bIns="91531" anchor="t" anchorCtr="0">
            <a:noAutofit/>
          </a:bodyPr>
          <a:lstStyle/>
          <a:p>
            <a:endParaRPr/>
          </a:p>
        </p:txBody>
      </p:sp>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1" y="4343399"/>
            <a:ext cx="5486399" cy="4114800"/>
          </a:xfrm>
          <a:prstGeom prst="rect">
            <a:avLst/>
          </a:prstGeom>
        </p:spPr>
        <p:txBody>
          <a:bodyPr lIns="91531" tIns="91531" rIns="91531" bIns="91531" anchor="t" anchorCtr="0">
            <a:noAutofit/>
          </a:bodyPr>
          <a:lstStyle/>
          <a:p>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1" y="4343399"/>
            <a:ext cx="5486399" cy="4114800"/>
          </a:xfrm>
          <a:prstGeom prst="rect">
            <a:avLst/>
          </a:prstGeom>
        </p:spPr>
        <p:txBody>
          <a:bodyPr lIns="91531" tIns="91531" rIns="91531" bIns="91531" anchor="t" anchorCtr="0">
            <a:noAutofit/>
          </a:bodyPr>
          <a:lstStyle/>
          <a:p>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1" y="4343399"/>
            <a:ext cx="5486399" cy="4114800"/>
          </a:xfrm>
          <a:prstGeom prst="rect">
            <a:avLst/>
          </a:prstGeom>
        </p:spPr>
        <p:txBody>
          <a:bodyPr lIns="91531" tIns="91531" rIns="91531" bIns="91531" anchor="t" anchorCtr="0">
            <a:noAutofit/>
          </a:bodyPr>
          <a:lstStyle/>
          <a:p>
            <a:endParaRPr/>
          </a:p>
        </p:txBody>
      </p:sp>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1" y="4343399"/>
            <a:ext cx="5486399" cy="4114800"/>
          </a:xfrm>
          <a:prstGeom prst="rect">
            <a:avLst/>
          </a:prstGeom>
        </p:spPr>
        <p:txBody>
          <a:bodyPr lIns="91531" tIns="91531" rIns="91531" bIns="91531" anchor="t" anchorCtr="0">
            <a:noAutofit/>
          </a:bodyPr>
          <a:lstStyle/>
          <a:p>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1" y="4343399"/>
            <a:ext cx="5486399" cy="4114800"/>
          </a:xfrm>
          <a:prstGeom prst="rect">
            <a:avLst/>
          </a:prstGeom>
        </p:spPr>
        <p:txBody>
          <a:bodyPr lIns="91531" tIns="91531" rIns="91531" bIns="91531" anchor="t" anchorCtr="0">
            <a:noAutofit/>
          </a:bodyPr>
          <a:lstStyle/>
          <a:p>
            <a:endParaRPr/>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based on Fall 2015 and Spring 2016 Enrollments</a:t>
            </a:r>
          </a:p>
          <a:p>
            <a:endParaRPr lang="en-US" dirty="0"/>
          </a:p>
          <a:p>
            <a:r>
              <a:rPr lang="en-US" dirty="0"/>
              <a:t>Total 31993 out of 106643 or 30%</a:t>
            </a:r>
          </a:p>
        </p:txBody>
      </p:sp>
      <p:sp>
        <p:nvSpPr>
          <p:cNvPr id="4" name="Slide Number Placeholder 3"/>
          <p:cNvSpPr>
            <a:spLocks noGrp="1"/>
          </p:cNvSpPr>
          <p:nvPr>
            <p:ph type="sldNum" sz="quarter" idx="10"/>
          </p:nvPr>
        </p:nvSpPr>
        <p:spPr/>
        <p:txBody>
          <a:bodyPr/>
          <a:lstStyle/>
          <a:p>
            <a:pPr>
              <a:defRPr/>
            </a:pPr>
            <a:fld id="{71EDE139-656D-41E1-A798-008CDE55E940}" type="slidenum">
              <a:rPr lang="en-US" smtClean="0"/>
              <a:pPr>
                <a:defRPr/>
              </a:pPr>
              <a:t>18</a:t>
            </a:fld>
            <a:endParaRPr lang="en-US" dirty="0"/>
          </a:p>
        </p:txBody>
      </p:sp>
    </p:spTree>
    <p:extLst>
      <p:ext uri="{BB962C8B-B14F-4D97-AF65-F5344CB8AC3E}">
        <p14:creationId xmlns:p14="http://schemas.microsoft.com/office/powerpoint/2010/main" val="3021864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provided by the CCCS for analysis was the program awards (i.e. completions) for VMS in the 2015-16 academic year</a:t>
            </a:r>
          </a:p>
          <a:p>
            <a:endParaRPr lang="en-US" dirty="0"/>
          </a:p>
          <a:p>
            <a:r>
              <a:rPr lang="en-US" dirty="0"/>
              <a:t>The benefit of using the program awards data is that they reflect the true intentions of the VMS population. This is not always the case for these students prior to completion because many are required to state a “major” for VA reporting purposes before they have made a final decision. </a:t>
            </a:r>
          </a:p>
        </p:txBody>
      </p:sp>
      <p:sp>
        <p:nvSpPr>
          <p:cNvPr id="4" name="Slide Number Placeholder 3"/>
          <p:cNvSpPr>
            <a:spLocks noGrp="1"/>
          </p:cNvSpPr>
          <p:nvPr>
            <p:ph type="sldNum" sz="quarter" idx="10"/>
          </p:nvPr>
        </p:nvSpPr>
        <p:spPr/>
        <p:txBody>
          <a:bodyPr/>
          <a:lstStyle/>
          <a:p>
            <a:pPr>
              <a:defRPr/>
            </a:pPr>
            <a:fld id="{71EDE139-656D-41E1-A798-008CDE55E940}" type="slidenum">
              <a:rPr lang="en-US" smtClean="0"/>
              <a:pPr>
                <a:defRPr/>
              </a:pPr>
              <a:t>19</a:t>
            </a:fld>
            <a:endParaRPr lang="en-US" dirty="0"/>
          </a:p>
        </p:txBody>
      </p:sp>
    </p:spTree>
    <p:extLst>
      <p:ext uri="{BB962C8B-B14F-4D97-AF65-F5344CB8AC3E}">
        <p14:creationId xmlns:p14="http://schemas.microsoft.com/office/powerpoint/2010/main" val="3585154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30" dirty="0"/>
              <a:t>Given the relatively low number of codes based on awards for the above colleges, CAEL also analyzed all instructional discipline TOP codes for program awards throughout the community college system to detect any patterns or clusters. In Table 3, we grouped the instructional discipline TOPs by their general program classifications as listed in the sixth edition of the </a:t>
            </a:r>
            <a:r>
              <a:rPr lang="en-US" sz="1330" i="1" dirty="0"/>
              <a:t>California Community Colleges Taxonomy of Programs (2013)</a:t>
            </a:r>
            <a:r>
              <a:rPr lang="en-US" sz="1330" dirty="0"/>
              <a:t>. </a:t>
            </a:r>
          </a:p>
          <a:p>
            <a:endParaRPr lang="en-US" sz="1330" dirty="0"/>
          </a:p>
          <a:p>
            <a:r>
              <a:rPr lang="en-US" sz="1330" dirty="0"/>
              <a:t>As indicated, the first four programs have significantly higher numbers of program awards. Program classifications with over 1,000 awards are:</a:t>
            </a:r>
          </a:p>
          <a:p>
            <a:r>
              <a:rPr lang="en-US" sz="1330" dirty="0"/>
              <a:t> </a:t>
            </a:r>
          </a:p>
          <a:p>
            <a:pPr lvl="0"/>
            <a:r>
              <a:rPr lang="en-US" sz="1330" dirty="0"/>
              <a:t>Interdisciplinary</a:t>
            </a:r>
          </a:p>
          <a:p>
            <a:pPr lvl="0"/>
            <a:r>
              <a:rPr lang="en-US" sz="1330" dirty="0"/>
              <a:t>Business and Management</a:t>
            </a:r>
          </a:p>
          <a:p>
            <a:pPr lvl="0"/>
            <a:r>
              <a:rPr lang="en-US" sz="1330" dirty="0"/>
              <a:t>Public and Protective Services</a:t>
            </a:r>
          </a:p>
          <a:p>
            <a:pPr lvl="0"/>
            <a:r>
              <a:rPr lang="en-US" sz="1330" dirty="0"/>
              <a:t>Engineering and Industrial Technologies</a:t>
            </a:r>
          </a:p>
          <a:p>
            <a:endParaRPr lang="en-US" dirty="0"/>
          </a:p>
        </p:txBody>
      </p:sp>
      <p:sp>
        <p:nvSpPr>
          <p:cNvPr id="4" name="Slide Number Placeholder 3"/>
          <p:cNvSpPr>
            <a:spLocks noGrp="1"/>
          </p:cNvSpPr>
          <p:nvPr>
            <p:ph type="sldNum" sz="quarter" idx="10"/>
          </p:nvPr>
        </p:nvSpPr>
        <p:spPr/>
        <p:txBody>
          <a:bodyPr/>
          <a:lstStyle/>
          <a:p>
            <a:pPr>
              <a:defRPr/>
            </a:pPr>
            <a:fld id="{71EDE139-656D-41E1-A798-008CDE55E940}" type="slidenum">
              <a:rPr lang="en-US" smtClean="0"/>
              <a:pPr>
                <a:defRPr/>
              </a:pPr>
              <a:t>20</a:t>
            </a:fld>
            <a:endParaRPr lang="en-US" dirty="0"/>
          </a:p>
        </p:txBody>
      </p:sp>
    </p:spTree>
    <p:extLst>
      <p:ext uri="{BB962C8B-B14F-4D97-AF65-F5344CB8AC3E}">
        <p14:creationId xmlns:p14="http://schemas.microsoft.com/office/powerpoint/2010/main" val="634672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6422" y="4344025"/>
            <a:ext cx="5485157" cy="4114488"/>
          </a:xfrm>
          <a:prstGeom prst="rect">
            <a:avLst/>
          </a:prstGeom>
        </p:spPr>
        <p:txBody>
          <a:bodyPr lIns="89715" tIns="89715" rIns="89715" bIns="89715" anchor="t" anchorCtr="0">
            <a:noAutofit/>
          </a:bodyPr>
          <a:lstStyle/>
          <a:p>
            <a:endParaRP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above instructional program TOPs are similar in content to the target colleges with high military and veteran populations with some variance in rankings. Specifically, the top instructional program codes for the target schools and the system are the same in:</a:t>
            </a:r>
          </a:p>
          <a:p>
            <a:r>
              <a:rPr lang="en-US" dirty="0"/>
              <a:t> Transfer Studies – 490110</a:t>
            </a:r>
          </a:p>
          <a:p>
            <a:pPr lvl="0">
              <a:spcBef>
                <a:spcPts val="0"/>
              </a:spcBef>
            </a:pPr>
            <a:r>
              <a:rPr lang="en-US" dirty="0"/>
              <a:t>Biological and Physical Sciences (and Mathematics) – 490200</a:t>
            </a:r>
          </a:p>
          <a:p>
            <a:pPr lvl="0">
              <a:spcBef>
                <a:spcPts val="0"/>
              </a:spcBef>
            </a:pPr>
            <a:r>
              <a:rPr lang="en-US" dirty="0"/>
              <a:t>Liberal Arts and Sciences, General – 490100</a:t>
            </a:r>
          </a:p>
          <a:p>
            <a:pPr lvl="0">
              <a:spcBef>
                <a:spcPts val="0"/>
              </a:spcBef>
            </a:pPr>
            <a:r>
              <a:rPr lang="en-US" dirty="0"/>
              <a:t>Fire Technology – 213300</a:t>
            </a:r>
          </a:p>
          <a:p>
            <a:pPr lvl="0">
              <a:spcBef>
                <a:spcPts val="0"/>
              </a:spcBef>
            </a:pPr>
            <a:r>
              <a:rPr lang="en-US" dirty="0"/>
              <a:t>Social Sciences, General – 220100</a:t>
            </a:r>
          </a:p>
          <a:p>
            <a:pPr lvl="0">
              <a:spcBef>
                <a:spcPts val="0"/>
              </a:spcBef>
            </a:pPr>
            <a:r>
              <a:rPr lang="en-US" dirty="0"/>
              <a:t>Liberal Studies – 490120</a:t>
            </a:r>
          </a:p>
          <a:p>
            <a:pPr lvl="0">
              <a:spcBef>
                <a:spcPts val="0"/>
              </a:spcBef>
            </a:pPr>
            <a:r>
              <a:rPr lang="en-US" dirty="0"/>
              <a:t>Administration of Justice - 210500</a:t>
            </a:r>
          </a:p>
          <a:p>
            <a:pPr>
              <a:spcBef>
                <a:spcPts val="0"/>
              </a:spcBef>
            </a:pPr>
            <a:r>
              <a:rPr lang="en-US" dirty="0"/>
              <a:t> </a:t>
            </a:r>
          </a:p>
          <a:p>
            <a:pPr lvl="0"/>
            <a:r>
              <a:rPr lang="en-US" dirty="0"/>
              <a:t>The system-wide common TOP instructional program codes for VMS include Business Management and Automotive Technology, which are not in the top ten TOPs for the target colleges. Paramedic and Psychology are included in the top ten VMS TOP instructional program codes for the target colleges but are not included in the system-wide top list. </a:t>
            </a:r>
          </a:p>
          <a:p>
            <a:r>
              <a:rPr lang="en-US" dirty="0"/>
              <a:t>Top ten TOP instructional program codes in Table 4 account for almost half of all VMS program awards (4,054 out of 8,310 total awards).</a:t>
            </a:r>
          </a:p>
          <a:p>
            <a:r>
              <a:rPr lang="en-US" dirty="0"/>
              <a:t>Even taking a conservative approach of analyzing the number of awards in traditional transfer programs (Transfer Studies, Liberal Arts and Sciences, General and Liberal Studies), the number of awards reflects 36% of the total top ten majors/concentrations. If Biological and Physical Sciences (and Mathematics), Business Administration, Social Sciences, General, and Business Management are also included, VMS reflects 76% of the total top ten instructional program TOPs. </a:t>
            </a:r>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71EDE139-656D-41E1-A798-008CDE55E940}" type="slidenum">
              <a:rPr lang="en-US" smtClean="0"/>
              <a:pPr>
                <a:defRPr/>
              </a:pPr>
              <a:t>21</a:t>
            </a:fld>
            <a:endParaRPr lang="en-US" dirty="0"/>
          </a:p>
        </p:txBody>
      </p:sp>
    </p:spTree>
    <p:extLst>
      <p:ext uri="{BB962C8B-B14F-4D97-AF65-F5344CB8AC3E}">
        <p14:creationId xmlns:p14="http://schemas.microsoft.com/office/powerpoint/2010/main" val="2704781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4450" y="715963"/>
            <a:ext cx="4776788" cy="3581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EDE139-656D-41E1-A798-008CDE55E940}" type="slidenum">
              <a:rPr lang="en-US" smtClean="0"/>
              <a:pPr>
                <a:defRPr/>
              </a:pPr>
              <a:t>22</a:t>
            </a:fld>
            <a:endParaRPr lang="en-US" dirty="0"/>
          </a:p>
        </p:txBody>
      </p:sp>
    </p:spTree>
    <p:extLst>
      <p:ext uri="{BB962C8B-B14F-4D97-AF65-F5344CB8AC3E}">
        <p14:creationId xmlns:p14="http://schemas.microsoft.com/office/powerpoint/2010/main" val="3815661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1" y="4343399"/>
            <a:ext cx="5486399" cy="4114800"/>
          </a:xfrm>
          <a:prstGeom prst="rect">
            <a:avLst/>
          </a:prstGeom>
          <a:noFill/>
          <a:ln>
            <a:noFill/>
          </a:ln>
        </p:spPr>
        <p:txBody>
          <a:bodyPr lIns="91531" tIns="45753" rIns="91531" bIns="45753" anchor="t" anchorCtr="0">
            <a:noAutofit/>
          </a:bodyPr>
          <a:lstStyle/>
          <a:p>
            <a:pPr>
              <a:buSzPct val="25000"/>
            </a:pPr>
            <a:endParaRPr>
              <a:solidFill>
                <a:schemeClr val="dk1"/>
              </a:solidFill>
              <a:latin typeface="Calibri"/>
              <a:ea typeface="Calibri"/>
              <a:cs typeface="Calibri"/>
              <a:sym typeface="Calibri"/>
            </a:endParaRPr>
          </a:p>
        </p:txBody>
      </p:sp>
      <p:sp>
        <p:nvSpPr>
          <p:cNvPr id="72" name="Shape 72"/>
          <p:cNvSpPr txBox="1">
            <a:spLocks noGrp="1"/>
          </p:cNvSpPr>
          <p:nvPr>
            <p:ph type="sldNum" idx="12"/>
          </p:nvPr>
        </p:nvSpPr>
        <p:spPr>
          <a:xfrm>
            <a:off x="3884613" y="8685212"/>
            <a:ext cx="2971799" cy="457200"/>
          </a:xfrm>
          <a:prstGeom prst="rect">
            <a:avLst/>
          </a:prstGeom>
          <a:noFill/>
          <a:ln>
            <a:noFill/>
          </a:ln>
        </p:spPr>
        <p:txBody>
          <a:bodyPr lIns="91531" tIns="45753" rIns="91531" bIns="45753" anchor="b" anchorCtr="0">
            <a:noAutofit/>
          </a:bodyPr>
          <a:lstStyle/>
          <a:p>
            <a:pPr>
              <a:buSzPct val="25000"/>
            </a:pPr>
            <a:fld id="{00000000-1234-1234-1234-123412341234}" type="slidenum">
              <a:rPr lang="en-US">
                <a:solidFill>
                  <a:srgbClr val="000000"/>
                </a:solidFill>
                <a:latin typeface="Calibri"/>
                <a:ea typeface="Calibri"/>
                <a:cs typeface="Calibri"/>
                <a:sym typeface="Calibri"/>
              </a:rPr>
              <a:pPr>
                <a:buSzPct val="25000"/>
              </a:pPr>
              <a:t>23</a:t>
            </a:fld>
            <a:endParaRPr lang="en-US" dirty="0">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1" y="4343399"/>
            <a:ext cx="5486399" cy="4114800"/>
          </a:xfrm>
          <a:prstGeom prst="rect">
            <a:avLst/>
          </a:prstGeom>
        </p:spPr>
        <p:txBody>
          <a:bodyPr lIns="91531" tIns="91531" rIns="91531" bIns="91531" anchor="t" anchorCtr="0">
            <a:noAutofit/>
          </a:bodyPr>
          <a:lstStyle/>
          <a:p>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Point</a:t>
            </a:r>
            <a:r>
              <a:rPr lang="en-US" baseline="0" dirty="0" smtClean="0"/>
              <a:t> of this slide is to note that crosswalks are never done in isolation.  They are always part of a larger PLA program and plan.  Development of some parts (whether academic or administrative) can influence others.  For example, Ivy Tech has crosswalks for non-military certifications, and they use a similar process to develop these and to make students aware of them.</a:t>
            </a:r>
            <a:endParaRPr lang="en-US" dirty="0"/>
          </a:p>
        </p:txBody>
      </p:sp>
      <p:sp>
        <p:nvSpPr>
          <p:cNvPr id="4" name="Slide Number Placeholder 3"/>
          <p:cNvSpPr>
            <a:spLocks noGrp="1"/>
          </p:cNvSpPr>
          <p:nvPr>
            <p:ph type="sldNum" sz="quarter" idx="10"/>
          </p:nvPr>
        </p:nvSpPr>
        <p:spPr/>
        <p:txBody>
          <a:bodyPr/>
          <a:lstStyle/>
          <a:p>
            <a:fld id="{598B9723-7FDD-4D3B-8B68-04F0B01330C0}" type="slidenum">
              <a:rPr lang="en-US" smtClean="0"/>
              <a:t>25</a:t>
            </a:fld>
            <a:endParaRPr lang="en-US" dirty="0"/>
          </a:p>
        </p:txBody>
      </p:sp>
    </p:spTree>
    <p:extLst>
      <p:ext uri="{BB962C8B-B14F-4D97-AF65-F5344CB8AC3E}">
        <p14:creationId xmlns:p14="http://schemas.microsoft.com/office/powerpoint/2010/main" val="1975340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Groups of faculty</a:t>
            </a:r>
            <a:r>
              <a:rPr lang="en-US" baseline="0" dirty="0" smtClean="0"/>
              <a:t> members within a specific discipline make the decisions as to which courses, if any, military training my match.</a:t>
            </a:r>
          </a:p>
          <a:p>
            <a:endParaRPr lang="en-US" baseline="0" dirty="0" smtClean="0"/>
          </a:p>
          <a:p>
            <a:r>
              <a:rPr lang="en-US" baseline="0" dirty="0" smtClean="0"/>
              <a:t>Ivy Tech focuses on individual military trainings (and their ACE recommendations) listed on the joint service transcripts (JSTs) rather than examining the military occupational specialty (MOS) evaluations (which also have ACE recommendations).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98B9723-7FDD-4D3B-8B68-04F0B01330C0}" type="slidenum">
              <a:rPr lang="en-US" smtClean="0"/>
              <a:t>26</a:t>
            </a:fld>
            <a:endParaRPr lang="en-US" dirty="0"/>
          </a:p>
        </p:txBody>
      </p:sp>
    </p:spTree>
    <p:extLst>
      <p:ext uri="{BB962C8B-B14F-4D97-AF65-F5344CB8AC3E}">
        <p14:creationId xmlns:p14="http://schemas.microsoft.com/office/powerpoint/2010/main" val="712087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Example of a potential crosswalk</a:t>
            </a:r>
            <a:r>
              <a:rPr lang="en-US" baseline="0" dirty="0" smtClean="0"/>
              <a:t> between a California community college course and an ACE military course evaluation.  This was put together by CAEL staff who are not subject matter experts in criminal justice – this is just a sample.  Any actual crosswalk would rely on processes endorsed by the Academic Senate and would require CCC subject matter experts.</a:t>
            </a:r>
            <a:endParaRPr lang="en-US" dirty="0"/>
          </a:p>
        </p:txBody>
      </p:sp>
      <p:sp>
        <p:nvSpPr>
          <p:cNvPr id="4" name="Slide Number Placeholder 3"/>
          <p:cNvSpPr>
            <a:spLocks noGrp="1"/>
          </p:cNvSpPr>
          <p:nvPr>
            <p:ph type="sldNum" sz="quarter" idx="10"/>
          </p:nvPr>
        </p:nvSpPr>
        <p:spPr/>
        <p:txBody>
          <a:bodyPr/>
          <a:lstStyle/>
          <a:p>
            <a:fld id="{598B9723-7FDD-4D3B-8B68-04F0B01330C0}" type="slidenum">
              <a:rPr lang="en-US" smtClean="0"/>
              <a:t>27</a:t>
            </a:fld>
            <a:endParaRPr lang="en-US" dirty="0"/>
          </a:p>
        </p:txBody>
      </p:sp>
    </p:spTree>
    <p:extLst>
      <p:ext uri="{BB962C8B-B14F-4D97-AF65-F5344CB8AC3E}">
        <p14:creationId xmlns:p14="http://schemas.microsoft.com/office/powerpoint/2010/main" val="414393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6421" y="4344025"/>
            <a:ext cx="5485109" cy="4114623"/>
          </a:xfrm>
          <a:prstGeom prst="rect">
            <a:avLst/>
          </a:prstGeom>
        </p:spPr>
        <p:txBody>
          <a:bodyPr lIns="89715" tIns="89715" rIns="89715" bIns="89715" anchor="t" anchorCtr="0">
            <a:noAutofit/>
          </a:bodyPr>
          <a:lstStyle/>
          <a:p>
            <a:r>
              <a:rPr lang="en-US" dirty="0" smtClean="0"/>
              <a:t>The OEI is committed to helping connect students with credit for</a:t>
            </a:r>
            <a:r>
              <a:rPr lang="en-US" baseline="0" dirty="0" smtClean="0"/>
              <a:t> prior learning opportunities, as outlined in the OEI grant.  We rely on colleges and faculty to develop processes and identify any opportunities for students to earn credit by exam, through crosswalks, or other prior learning assessment methods.</a:t>
            </a:r>
            <a:endParaRPr dirty="0"/>
          </a:p>
        </p:txBody>
      </p:sp>
      <p:sp>
        <p:nvSpPr>
          <p:cNvPr id="245" name="Shape 245"/>
          <p:cNvSpPr txBox="1">
            <a:spLocks noGrp="1"/>
          </p:cNvSpPr>
          <p:nvPr>
            <p:ph type="sldNum" idx="12"/>
          </p:nvPr>
        </p:nvSpPr>
        <p:spPr>
          <a:xfrm>
            <a:off x="3884026" y="8684926"/>
            <a:ext cx="2972347" cy="457377"/>
          </a:xfrm>
          <a:prstGeom prst="rect">
            <a:avLst/>
          </a:prstGeom>
        </p:spPr>
        <p:txBody>
          <a:bodyPr lIns="89715" tIns="44845" rIns="89715" bIns="44845" anchor="b" anchorCtr="0">
            <a:noAutofit/>
          </a:bodyPr>
          <a:lstStyle/>
          <a:p>
            <a:pPr>
              <a:buClr>
                <a:srgbClr val="000000"/>
              </a:buClr>
              <a:buSzPct val="25000"/>
            </a:pPr>
            <a:fld id="{00000000-1234-1234-1234-123412341234}" type="slidenum">
              <a:rPr lang="en-US"/>
              <a:pPr>
                <a:buClr>
                  <a:srgbClr val="000000"/>
                </a:buClr>
                <a:buSzPct val="2500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6422" y="4344025"/>
            <a:ext cx="5485157" cy="4114488"/>
          </a:xfrm>
          <a:prstGeom prst="rect">
            <a:avLst/>
          </a:prstGeom>
        </p:spPr>
        <p:txBody>
          <a:bodyPr lIns="89715" tIns="89715" rIns="89715" bIns="89715" anchor="t" anchorCtr="0">
            <a:noAutofit/>
          </a:bodyPr>
          <a:lstStyle/>
          <a:p>
            <a:endParaRPr/>
          </a:p>
        </p:txBody>
      </p:sp>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6421" y="4344025"/>
            <a:ext cx="5485109" cy="4114623"/>
          </a:xfrm>
          <a:prstGeom prst="rect">
            <a:avLst/>
          </a:prstGeom>
        </p:spPr>
        <p:txBody>
          <a:bodyPr lIns="89715" tIns="89715" rIns="89715" bIns="89715" anchor="t" anchorCtr="0">
            <a:noAutofit/>
          </a:bodyPr>
          <a:lstStyle/>
          <a:p>
            <a:r>
              <a:rPr lang="en-US" dirty="0" smtClean="0"/>
              <a:t>Example,</a:t>
            </a:r>
            <a:r>
              <a:rPr lang="en-US" baseline="0" dirty="0" smtClean="0"/>
              <a:t> including a screenshot of the Texas College Credit for Heroes portal that helps match students to CPL opportunities across over 30 state institutions.</a:t>
            </a:r>
            <a:endParaRPr dirty="0"/>
          </a:p>
        </p:txBody>
      </p:sp>
      <p:sp>
        <p:nvSpPr>
          <p:cNvPr id="260" name="Shape 260"/>
          <p:cNvSpPr txBox="1">
            <a:spLocks noGrp="1"/>
          </p:cNvSpPr>
          <p:nvPr>
            <p:ph type="sldNum" idx="12"/>
          </p:nvPr>
        </p:nvSpPr>
        <p:spPr>
          <a:xfrm>
            <a:off x="3884026" y="8684926"/>
            <a:ext cx="2972347" cy="457377"/>
          </a:xfrm>
          <a:prstGeom prst="rect">
            <a:avLst/>
          </a:prstGeom>
        </p:spPr>
        <p:txBody>
          <a:bodyPr lIns="89715" tIns="44845" rIns="89715" bIns="44845" anchor="b" anchorCtr="0">
            <a:noAutofit/>
          </a:bodyPr>
          <a:lstStyle/>
          <a:p>
            <a:pPr>
              <a:buClr>
                <a:srgbClr val="000000"/>
              </a:buClr>
              <a:buSzPct val="25000"/>
            </a:pPr>
            <a:fld id="{00000000-1234-1234-1234-123412341234}" type="slidenum">
              <a:rPr lang="en-US"/>
              <a:pPr>
                <a:buClr>
                  <a:srgbClr val="000000"/>
                </a:buClr>
                <a:buSzPct val="2500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685801" y="4343399"/>
            <a:ext cx="5486399" cy="4114800"/>
          </a:xfrm>
          <a:prstGeom prst="rect">
            <a:avLst/>
          </a:prstGeom>
        </p:spPr>
        <p:txBody>
          <a:bodyPr lIns="91531" tIns="91531" rIns="91531" bIns="91531" anchor="t" anchorCtr="0">
            <a:noAutofit/>
          </a:bodyPr>
          <a:lstStyle/>
          <a:p>
            <a:endParaRPr/>
          </a:p>
        </p:txBody>
      </p:sp>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6421" y="4344025"/>
            <a:ext cx="5485109" cy="4114623"/>
          </a:xfrm>
          <a:prstGeom prst="rect">
            <a:avLst/>
          </a:prstGeom>
        </p:spPr>
        <p:txBody>
          <a:bodyPr lIns="89715" tIns="89715" rIns="89715" bIns="89715" anchor="t" anchorCtr="0">
            <a:noAutofit/>
          </a:bodyPr>
          <a:lstStyle/>
          <a:p>
            <a:r>
              <a:rPr lang="en-US" dirty="0" smtClean="0"/>
              <a:t>Example of the Minnesota State Colleges and Universities’ portal for students to match military training to CPL opportunities.</a:t>
            </a:r>
            <a:endParaRPr dirty="0"/>
          </a:p>
        </p:txBody>
      </p:sp>
      <p:sp>
        <p:nvSpPr>
          <p:cNvPr id="269" name="Shape 269"/>
          <p:cNvSpPr txBox="1">
            <a:spLocks noGrp="1"/>
          </p:cNvSpPr>
          <p:nvPr>
            <p:ph type="sldNum" idx="12"/>
          </p:nvPr>
        </p:nvSpPr>
        <p:spPr>
          <a:xfrm>
            <a:off x="3884026" y="8684926"/>
            <a:ext cx="2972347" cy="457377"/>
          </a:xfrm>
          <a:prstGeom prst="rect">
            <a:avLst/>
          </a:prstGeom>
        </p:spPr>
        <p:txBody>
          <a:bodyPr lIns="89715" tIns="44845" rIns="89715" bIns="44845" anchor="b" anchorCtr="0">
            <a:noAutofit/>
          </a:bodyPr>
          <a:lstStyle/>
          <a:p>
            <a:pPr>
              <a:buClr>
                <a:srgbClr val="000000"/>
              </a:buClr>
              <a:buSzPct val="25000"/>
            </a:pPr>
            <a:fld id="{00000000-1234-1234-1234-123412341234}" type="slidenum">
              <a:rPr lang="en-US"/>
              <a:pPr>
                <a:buClr>
                  <a:srgbClr val="000000"/>
                </a:buClr>
                <a:buSzPct val="25000"/>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6422" y="4344025"/>
            <a:ext cx="5485157" cy="4114488"/>
          </a:xfrm>
          <a:prstGeom prst="rect">
            <a:avLst/>
          </a:prstGeom>
        </p:spPr>
        <p:txBody>
          <a:bodyPr lIns="89715" tIns="89715" rIns="89715" bIns="89715" anchor="t" anchorCtr="0">
            <a:noAutofit/>
          </a:bodyPr>
          <a:lstStyle/>
          <a:p>
            <a:endParaRPr/>
          </a:p>
        </p:txBody>
      </p:sp>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6422" y="4344025"/>
            <a:ext cx="5485157" cy="4114488"/>
          </a:xfrm>
          <a:prstGeom prst="rect">
            <a:avLst/>
          </a:prstGeom>
        </p:spPr>
        <p:txBody>
          <a:bodyPr lIns="89715" tIns="89715" rIns="89715" bIns="89715" anchor="t" anchorCtr="0">
            <a:noAutofit/>
          </a:bodyPr>
          <a:lstStyle/>
          <a:p>
            <a:endParaRPr/>
          </a:p>
        </p:txBody>
      </p:sp>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6422" y="4344025"/>
            <a:ext cx="5485157" cy="4114488"/>
          </a:xfrm>
          <a:prstGeom prst="rect">
            <a:avLst/>
          </a:prstGeom>
        </p:spPr>
        <p:txBody>
          <a:bodyPr lIns="89715" tIns="89715" rIns="89715" bIns="89715" anchor="t" anchorCtr="0">
            <a:noAutofit/>
          </a:bodyPr>
          <a:lstStyle/>
          <a:p>
            <a:endParaRPr/>
          </a:p>
        </p:txBody>
      </p:sp>
      <p:sp>
        <p:nvSpPr>
          <p:cNvPr id="306" name="Shape 3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6422" y="4344025"/>
            <a:ext cx="5485157" cy="4114488"/>
          </a:xfrm>
          <a:prstGeom prst="rect">
            <a:avLst/>
          </a:prstGeom>
        </p:spPr>
        <p:txBody>
          <a:bodyPr lIns="89715" tIns="89715" rIns="89715" bIns="89715" anchor="t" anchorCtr="0">
            <a:noAutofit/>
          </a:bodyPr>
          <a:lstStyle/>
          <a:p>
            <a:endParaRPr/>
          </a:p>
        </p:txBody>
      </p:sp>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6422" y="4344025"/>
            <a:ext cx="5485157" cy="4114488"/>
          </a:xfrm>
          <a:prstGeom prst="rect">
            <a:avLst/>
          </a:prstGeom>
        </p:spPr>
        <p:txBody>
          <a:bodyPr lIns="89715" tIns="89715" rIns="89715" bIns="89715" anchor="t" anchorCtr="0">
            <a:noAutofit/>
          </a:bodyPr>
          <a:lstStyle/>
          <a:p>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6421" y="4344025"/>
            <a:ext cx="5485109" cy="4114623"/>
          </a:xfrm>
          <a:prstGeom prst="rect">
            <a:avLst/>
          </a:prstGeom>
        </p:spPr>
        <p:txBody>
          <a:bodyPr lIns="89715" tIns="89715" rIns="89715" bIns="89715" anchor="t" anchorCtr="0">
            <a:noAutofit/>
          </a:bodyPr>
          <a:lstStyle/>
          <a:p>
            <a:endParaRPr/>
          </a:p>
        </p:txBody>
      </p:sp>
      <p:sp>
        <p:nvSpPr>
          <p:cNvPr id="152" name="Shape 152"/>
          <p:cNvSpPr txBox="1">
            <a:spLocks noGrp="1"/>
          </p:cNvSpPr>
          <p:nvPr>
            <p:ph type="sldNum" idx="12"/>
          </p:nvPr>
        </p:nvSpPr>
        <p:spPr>
          <a:xfrm>
            <a:off x="3884026" y="8684926"/>
            <a:ext cx="2972347" cy="457377"/>
          </a:xfrm>
          <a:prstGeom prst="rect">
            <a:avLst/>
          </a:prstGeom>
        </p:spPr>
        <p:txBody>
          <a:bodyPr lIns="89715" tIns="44845" rIns="89715" bIns="44845" anchor="b" anchorCtr="0">
            <a:noAutofit/>
          </a:bodyPr>
          <a:lstStyle/>
          <a:p>
            <a:pPr>
              <a:buClr>
                <a:srgbClr val="000000"/>
              </a:buClr>
              <a:buSzPct val="25000"/>
            </a:pPr>
            <a:fld id="{00000000-1234-1234-1234-123412341234}" type="slidenum">
              <a:rPr lang="en-US"/>
              <a:pPr>
                <a:buClr>
                  <a:srgbClr val="000000"/>
                </a:buClr>
                <a:buSzPct val="2500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6421" y="4344025"/>
            <a:ext cx="5485109" cy="4114623"/>
          </a:xfrm>
          <a:prstGeom prst="rect">
            <a:avLst/>
          </a:prstGeom>
        </p:spPr>
        <p:txBody>
          <a:bodyPr lIns="89715" tIns="89715" rIns="89715" bIns="89715" anchor="t" anchorCtr="0">
            <a:noAutofit/>
          </a:bodyPr>
          <a:lstStyle/>
          <a:p>
            <a:endParaRPr/>
          </a:p>
        </p:txBody>
      </p:sp>
      <p:sp>
        <p:nvSpPr>
          <p:cNvPr id="152" name="Shape 152"/>
          <p:cNvSpPr txBox="1">
            <a:spLocks noGrp="1"/>
          </p:cNvSpPr>
          <p:nvPr>
            <p:ph type="sldNum" idx="12"/>
          </p:nvPr>
        </p:nvSpPr>
        <p:spPr>
          <a:xfrm>
            <a:off x="3884026" y="8684926"/>
            <a:ext cx="2972347" cy="457377"/>
          </a:xfrm>
          <a:prstGeom prst="rect">
            <a:avLst/>
          </a:prstGeom>
        </p:spPr>
        <p:txBody>
          <a:bodyPr lIns="89715" tIns="44845" rIns="89715" bIns="44845" anchor="b" anchorCtr="0">
            <a:noAutofit/>
          </a:bodyPr>
          <a:lstStyle/>
          <a:p>
            <a:pPr>
              <a:buClr>
                <a:srgbClr val="000000"/>
              </a:buClr>
              <a:buSzPct val="25000"/>
            </a:pPr>
            <a:fld id="{00000000-1234-1234-1234-123412341234}" type="slidenum">
              <a:rPr lang="en-US"/>
              <a:pPr>
                <a:buClr>
                  <a:srgbClr val="000000"/>
                </a:buClr>
                <a:buSzPct val="25000"/>
              </a:pPr>
              <a:t>6</a:t>
            </a:fld>
            <a:endParaRPr lang="en-US" dirty="0"/>
          </a:p>
        </p:txBody>
      </p:sp>
    </p:spTree>
    <p:extLst>
      <p:ext uri="{BB962C8B-B14F-4D97-AF65-F5344CB8AC3E}">
        <p14:creationId xmlns:p14="http://schemas.microsoft.com/office/powerpoint/2010/main" val="1230021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6422" y="4344025"/>
            <a:ext cx="5485157" cy="4114488"/>
          </a:xfrm>
          <a:prstGeom prst="rect">
            <a:avLst/>
          </a:prstGeom>
        </p:spPr>
        <p:txBody>
          <a:bodyPr lIns="89715" tIns="89715" rIns="89715" bIns="89715" anchor="t" anchorCtr="0">
            <a:noAutofit/>
          </a:bodyPr>
          <a:lstStyle/>
          <a:p>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6422" y="4344025"/>
            <a:ext cx="5485157" cy="4114488"/>
          </a:xfrm>
          <a:prstGeom prst="rect">
            <a:avLst/>
          </a:prstGeom>
        </p:spPr>
        <p:txBody>
          <a:bodyPr lIns="89715" tIns="89715" rIns="89715" bIns="89715" anchor="t" anchorCtr="0">
            <a:noAutofit/>
          </a:bodyPr>
          <a:lstStyle/>
          <a:p>
            <a:r>
              <a:rPr lang="en-US" dirty="0" smtClean="0"/>
              <a:t>Sample of language defining</a:t>
            </a:r>
            <a:r>
              <a:rPr lang="en-US" baseline="0" dirty="0" smtClean="0"/>
              <a:t> how credit for prior learning is included as a component of a statewide initiative.</a:t>
            </a:r>
            <a:endParaRPr dirty="0"/>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6422" y="4344025"/>
            <a:ext cx="5485157" cy="4114488"/>
          </a:xfrm>
          <a:prstGeom prst="rect">
            <a:avLst/>
          </a:prstGeom>
        </p:spPr>
        <p:txBody>
          <a:bodyPr lIns="89715" tIns="89715" rIns="89715" bIns="89715" anchor="t" anchorCtr="0">
            <a:noAutofit/>
          </a:bodyPr>
          <a:lstStyle/>
          <a:p>
            <a:pPr defTabSz="448650">
              <a:defRPr/>
            </a:pPr>
            <a:r>
              <a:rPr lang="en-US" dirty="0" smtClean="0"/>
              <a:t>Sample of language defining</a:t>
            </a:r>
            <a:r>
              <a:rPr lang="en-US" baseline="0" dirty="0" smtClean="0"/>
              <a:t> how credit for prior learning is included as a component of a statewide initiative.</a:t>
            </a:r>
            <a:endParaRPr lang="en-US" dirty="0" smtClean="0"/>
          </a:p>
          <a:p>
            <a:endParaRPr/>
          </a:p>
        </p:txBody>
      </p:sp>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0DB7A9F-7502-C94C-A1F1-7C54E10EE10B}" type="datetimeFigureOut">
              <a:rPr lang="en-US" smtClean="0"/>
              <a:t>7/11/17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F804C7-3C5E-104F-AE6E-20B8167A851D}" type="slidenum">
              <a:rPr lang="en-US" smtClean="0"/>
              <a:t>‹#›</a:t>
            </a:fld>
            <a:endParaRPr lang="en-US" dirty="0"/>
          </a:p>
        </p:txBody>
      </p:sp>
    </p:spTree>
    <p:extLst>
      <p:ext uri="{BB962C8B-B14F-4D97-AF65-F5344CB8AC3E}">
        <p14:creationId xmlns:p14="http://schemas.microsoft.com/office/powerpoint/2010/main" val="1985916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0DB7A9F-7502-C94C-A1F1-7C54E10EE10B}" type="datetimeFigureOut">
              <a:rPr lang="en-US" smtClean="0"/>
              <a:t>7/11/17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F804C7-3C5E-104F-AE6E-20B8167A851D}" type="slidenum">
              <a:rPr lang="en-US" smtClean="0"/>
              <a:t>‹#›</a:t>
            </a:fld>
            <a:endParaRPr lang="en-US" dirty="0"/>
          </a:p>
        </p:txBody>
      </p:sp>
    </p:spTree>
    <p:extLst>
      <p:ext uri="{BB962C8B-B14F-4D97-AF65-F5344CB8AC3E}">
        <p14:creationId xmlns:p14="http://schemas.microsoft.com/office/powerpoint/2010/main" val="121502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0DB7A9F-7502-C94C-A1F1-7C54E10EE10B}" type="datetimeFigureOut">
              <a:rPr lang="en-US" smtClean="0"/>
              <a:t>7/11/17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F804C7-3C5E-104F-AE6E-20B8167A851D}" type="slidenum">
              <a:rPr lang="en-US" smtClean="0"/>
              <a:t>‹#›</a:t>
            </a:fld>
            <a:endParaRPr lang="en-US" dirty="0"/>
          </a:p>
        </p:txBody>
      </p:sp>
    </p:spTree>
    <p:extLst>
      <p:ext uri="{BB962C8B-B14F-4D97-AF65-F5344CB8AC3E}">
        <p14:creationId xmlns:p14="http://schemas.microsoft.com/office/powerpoint/2010/main" val="1244801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0895" y="602571"/>
            <a:ext cx="7450101" cy="769441"/>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11" name="Text Placeholder 10"/>
          <p:cNvSpPr>
            <a:spLocks noGrp="1"/>
          </p:cNvSpPr>
          <p:nvPr>
            <p:ph type="body" sz="quarter" idx="12"/>
          </p:nvPr>
        </p:nvSpPr>
        <p:spPr>
          <a:xfrm>
            <a:off x="4215384" y="4572001"/>
            <a:ext cx="3568700" cy="1030287"/>
          </a:xfrm>
        </p:spPr>
        <p:txBody>
          <a:bodyPr>
            <a:normAutofit/>
          </a:bodyPr>
          <a:lstStyle>
            <a:lvl1pPr marL="0" indent="0" algn="r">
              <a:buNone/>
              <a:defRPr sz="2000"/>
            </a:lvl1pPr>
          </a:lstStyle>
          <a:p>
            <a:pPr lvl="0"/>
            <a:r>
              <a:rPr lang="en-US"/>
              <a:t>Edit Master text styles</a:t>
            </a:r>
          </a:p>
        </p:txBody>
      </p:sp>
      <p:sp>
        <p:nvSpPr>
          <p:cNvPr id="9" name="Subtitle 2"/>
          <p:cNvSpPr>
            <a:spLocks noGrp="1"/>
          </p:cNvSpPr>
          <p:nvPr>
            <p:ph type="subTitle" idx="1"/>
          </p:nvPr>
        </p:nvSpPr>
        <p:spPr>
          <a:xfrm>
            <a:off x="728770" y="1583253"/>
            <a:ext cx="4957570" cy="445316"/>
          </a:xfrm>
        </p:spPr>
        <p:txBody>
          <a:bodyPr>
            <a:normAutofit/>
          </a:bodyPr>
          <a:lstStyle>
            <a:lvl1pPr marL="0" indent="0" algn="l">
              <a:buNone/>
              <a:defRPr sz="24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Slide Number Placeholder 2"/>
          <p:cNvSpPr>
            <a:spLocks noGrp="1"/>
          </p:cNvSpPr>
          <p:nvPr>
            <p:ph type="sldNum" sz="quarter" idx="14"/>
          </p:nvPr>
        </p:nvSpPr>
        <p:spPr>
          <a:xfrm>
            <a:off x="8778240" y="6345936"/>
            <a:ext cx="365760" cy="512064"/>
          </a:xfrm>
          <a:prstGeom prst="rect">
            <a:avLst/>
          </a:prstGeom>
        </p:spPr>
        <p:txBody>
          <a:bodyPr/>
          <a:lstStyle/>
          <a:p>
            <a:fld id="{907DF27B-57C8-407E-9267-7D7D55AAD6A3}" type="slidenum">
              <a:rPr lang="en-US" smtClean="0"/>
              <a:pPr/>
              <a:t>‹#›</a:t>
            </a:fld>
            <a:endParaRPr lang="en-US" dirty="0"/>
          </a:p>
        </p:txBody>
      </p:sp>
      <p:grpSp>
        <p:nvGrpSpPr>
          <p:cNvPr id="2" name="Group 1"/>
          <p:cNvGrpSpPr/>
          <p:nvPr userDrawn="1"/>
        </p:nvGrpSpPr>
        <p:grpSpPr>
          <a:xfrm>
            <a:off x="277353" y="387043"/>
            <a:ext cx="274320" cy="365760"/>
            <a:chOff x="277353" y="290282"/>
            <a:chExt cx="274320" cy="274320"/>
          </a:xfrm>
        </p:grpSpPr>
        <p:sp>
          <p:nvSpPr>
            <p:cNvPr id="7" name="Rectangle 6"/>
            <p:cNvSpPr/>
            <p:nvPr/>
          </p:nvSpPr>
          <p:spPr bwMode="auto">
            <a:xfrm>
              <a:off x="279700" y="291064"/>
              <a:ext cx="271973" cy="12272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sp>
          <p:nvSpPr>
            <p:cNvPr id="8" name="Rectangle 7"/>
            <p:cNvSpPr/>
            <p:nvPr/>
          </p:nvSpPr>
          <p:spPr bwMode="auto">
            <a:xfrm rot="16200000">
              <a:off x="201031" y="366604"/>
              <a:ext cx="274320" cy="12167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grpSp>
    </p:spTree>
    <p:extLst>
      <p:ext uri="{BB962C8B-B14F-4D97-AF65-F5344CB8AC3E}">
        <p14:creationId xmlns:p14="http://schemas.microsoft.com/office/powerpoint/2010/main" val="1686413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0895" y="602571"/>
            <a:ext cx="7450101" cy="769441"/>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11" name="Text Placeholder 10"/>
          <p:cNvSpPr>
            <a:spLocks noGrp="1"/>
          </p:cNvSpPr>
          <p:nvPr>
            <p:ph type="body" sz="quarter" idx="12"/>
          </p:nvPr>
        </p:nvSpPr>
        <p:spPr>
          <a:xfrm>
            <a:off x="4215384" y="4572001"/>
            <a:ext cx="3568700" cy="1030287"/>
          </a:xfrm>
        </p:spPr>
        <p:txBody>
          <a:bodyPr>
            <a:normAutofit/>
          </a:bodyPr>
          <a:lstStyle>
            <a:lvl1pPr marL="0" indent="0" algn="r">
              <a:buNone/>
              <a:defRPr sz="2000"/>
            </a:lvl1pPr>
          </a:lstStyle>
          <a:p>
            <a:pPr lvl="0"/>
            <a:r>
              <a:rPr lang="en-US"/>
              <a:t>Edit Master text styles</a:t>
            </a:r>
          </a:p>
        </p:txBody>
      </p:sp>
      <p:sp>
        <p:nvSpPr>
          <p:cNvPr id="9" name="Subtitle 2"/>
          <p:cNvSpPr>
            <a:spLocks noGrp="1"/>
          </p:cNvSpPr>
          <p:nvPr>
            <p:ph type="subTitle" idx="1"/>
          </p:nvPr>
        </p:nvSpPr>
        <p:spPr>
          <a:xfrm>
            <a:off x="728770" y="1583253"/>
            <a:ext cx="4957570" cy="445316"/>
          </a:xfrm>
        </p:spPr>
        <p:txBody>
          <a:bodyPr>
            <a:normAutofit/>
          </a:bodyPr>
          <a:lstStyle>
            <a:lvl1pPr marL="0" indent="0" algn="l">
              <a:buNone/>
              <a:defRPr sz="24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Slide Number Placeholder 2"/>
          <p:cNvSpPr>
            <a:spLocks noGrp="1"/>
          </p:cNvSpPr>
          <p:nvPr>
            <p:ph type="sldNum" sz="quarter" idx="14"/>
          </p:nvPr>
        </p:nvSpPr>
        <p:spPr>
          <a:xfrm>
            <a:off x="8778240" y="6345936"/>
            <a:ext cx="365760" cy="512064"/>
          </a:xfrm>
          <a:prstGeom prst="rect">
            <a:avLst/>
          </a:prstGeom>
        </p:spPr>
        <p:txBody>
          <a:bodyPr/>
          <a:lstStyle/>
          <a:p>
            <a:fld id="{907DF27B-57C8-407E-9267-7D7D55AAD6A3}" type="slidenum">
              <a:rPr lang="en-US" smtClean="0"/>
              <a:pPr/>
              <a:t>‹#›</a:t>
            </a:fld>
            <a:endParaRPr lang="en-US" dirty="0"/>
          </a:p>
        </p:txBody>
      </p:sp>
      <p:grpSp>
        <p:nvGrpSpPr>
          <p:cNvPr id="2" name="Group 1"/>
          <p:cNvGrpSpPr/>
          <p:nvPr userDrawn="1"/>
        </p:nvGrpSpPr>
        <p:grpSpPr>
          <a:xfrm>
            <a:off x="277353" y="387043"/>
            <a:ext cx="274320" cy="365760"/>
            <a:chOff x="277353" y="290282"/>
            <a:chExt cx="274320" cy="274320"/>
          </a:xfrm>
        </p:grpSpPr>
        <p:sp>
          <p:nvSpPr>
            <p:cNvPr id="7" name="Rectangle 6"/>
            <p:cNvSpPr/>
            <p:nvPr/>
          </p:nvSpPr>
          <p:spPr bwMode="auto">
            <a:xfrm>
              <a:off x="279700" y="291064"/>
              <a:ext cx="271973" cy="12272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sp>
          <p:nvSpPr>
            <p:cNvPr id="8" name="Rectangle 7"/>
            <p:cNvSpPr/>
            <p:nvPr/>
          </p:nvSpPr>
          <p:spPr bwMode="auto">
            <a:xfrm rot="16200000">
              <a:off x="201031" y="366604"/>
              <a:ext cx="274320" cy="12167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grpSp>
    </p:spTree>
    <p:extLst>
      <p:ext uri="{BB962C8B-B14F-4D97-AF65-F5344CB8AC3E}">
        <p14:creationId xmlns:p14="http://schemas.microsoft.com/office/powerpoint/2010/main" val="1056622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0895" y="602571"/>
            <a:ext cx="7450101" cy="769441"/>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11" name="Text Placeholder 10"/>
          <p:cNvSpPr>
            <a:spLocks noGrp="1"/>
          </p:cNvSpPr>
          <p:nvPr>
            <p:ph type="body" sz="quarter" idx="12"/>
          </p:nvPr>
        </p:nvSpPr>
        <p:spPr>
          <a:xfrm>
            <a:off x="4215384" y="4572001"/>
            <a:ext cx="3568700" cy="1030287"/>
          </a:xfrm>
        </p:spPr>
        <p:txBody>
          <a:bodyPr>
            <a:normAutofit/>
          </a:bodyPr>
          <a:lstStyle>
            <a:lvl1pPr marL="0" indent="0" algn="r">
              <a:buNone/>
              <a:defRPr sz="2000"/>
            </a:lvl1pPr>
          </a:lstStyle>
          <a:p>
            <a:pPr lvl="0"/>
            <a:r>
              <a:rPr lang="en-US"/>
              <a:t>Edit Master text styles</a:t>
            </a:r>
          </a:p>
        </p:txBody>
      </p:sp>
      <p:sp>
        <p:nvSpPr>
          <p:cNvPr id="9" name="Subtitle 2"/>
          <p:cNvSpPr>
            <a:spLocks noGrp="1"/>
          </p:cNvSpPr>
          <p:nvPr>
            <p:ph type="subTitle" idx="1"/>
          </p:nvPr>
        </p:nvSpPr>
        <p:spPr>
          <a:xfrm>
            <a:off x="728770" y="1583253"/>
            <a:ext cx="4957570" cy="445316"/>
          </a:xfrm>
        </p:spPr>
        <p:txBody>
          <a:bodyPr>
            <a:normAutofit/>
          </a:bodyPr>
          <a:lstStyle>
            <a:lvl1pPr marL="0" indent="0" algn="l">
              <a:buNone/>
              <a:defRPr sz="24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Slide Number Placeholder 2"/>
          <p:cNvSpPr>
            <a:spLocks noGrp="1"/>
          </p:cNvSpPr>
          <p:nvPr>
            <p:ph type="sldNum" sz="quarter" idx="14"/>
          </p:nvPr>
        </p:nvSpPr>
        <p:spPr>
          <a:xfrm>
            <a:off x="8778240" y="6345936"/>
            <a:ext cx="365760" cy="512064"/>
          </a:xfrm>
          <a:prstGeom prst="rect">
            <a:avLst/>
          </a:prstGeom>
        </p:spPr>
        <p:txBody>
          <a:bodyPr/>
          <a:lstStyle/>
          <a:p>
            <a:fld id="{907DF27B-57C8-407E-9267-7D7D55AAD6A3}" type="slidenum">
              <a:rPr lang="en-US" smtClean="0"/>
              <a:pPr/>
              <a:t>‹#›</a:t>
            </a:fld>
            <a:endParaRPr lang="en-US" dirty="0"/>
          </a:p>
        </p:txBody>
      </p:sp>
      <p:grpSp>
        <p:nvGrpSpPr>
          <p:cNvPr id="2" name="Group 1"/>
          <p:cNvGrpSpPr/>
          <p:nvPr userDrawn="1"/>
        </p:nvGrpSpPr>
        <p:grpSpPr>
          <a:xfrm>
            <a:off x="277353" y="387043"/>
            <a:ext cx="274320" cy="365760"/>
            <a:chOff x="277353" y="290282"/>
            <a:chExt cx="274320" cy="274320"/>
          </a:xfrm>
        </p:grpSpPr>
        <p:sp>
          <p:nvSpPr>
            <p:cNvPr id="7" name="Rectangle 6"/>
            <p:cNvSpPr/>
            <p:nvPr/>
          </p:nvSpPr>
          <p:spPr bwMode="auto">
            <a:xfrm>
              <a:off x="279700" y="291064"/>
              <a:ext cx="271973" cy="12272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sp>
          <p:nvSpPr>
            <p:cNvPr id="8" name="Rectangle 7"/>
            <p:cNvSpPr/>
            <p:nvPr/>
          </p:nvSpPr>
          <p:spPr bwMode="auto">
            <a:xfrm rot="16200000">
              <a:off x="201031" y="366604"/>
              <a:ext cx="274320" cy="12167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grpSp>
    </p:spTree>
    <p:extLst>
      <p:ext uri="{BB962C8B-B14F-4D97-AF65-F5344CB8AC3E}">
        <p14:creationId xmlns:p14="http://schemas.microsoft.com/office/powerpoint/2010/main" val="1105979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0895" y="602571"/>
            <a:ext cx="7450101" cy="769441"/>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11" name="Text Placeholder 10"/>
          <p:cNvSpPr>
            <a:spLocks noGrp="1"/>
          </p:cNvSpPr>
          <p:nvPr>
            <p:ph type="body" sz="quarter" idx="12"/>
          </p:nvPr>
        </p:nvSpPr>
        <p:spPr>
          <a:xfrm>
            <a:off x="4215384" y="4572001"/>
            <a:ext cx="3568700" cy="1030287"/>
          </a:xfrm>
        </p:spPr>
        <p:txBody>
          <a:bodyPr>
            <a:normAutofit/>
          </a:bodyPr>
          <a:lstStyle>
            <a:lvl1pPr marL="0" indent="0" algn="r">
              <a:buNone/>
              <a:defRPr sz="2000"/>
            </a:lvl1pPr>
          </a:lstStyle>
          <a:p>
            <a:pPr lvl="0"/>
            <a:r>
              <a:rPr lang="en-US"/>
              <a:t>Edit Master text styles</a:t>
            </a:r>
          </a:p>
        </p:txBody>
      </p:sp>
      <p:sp>
        <p:nvSpPr>
          <p:cNvPr id="9" name="Subtitle 2"/>
          <p:cNvSpPr>
            <a:spLocks noGrp="1"/>
          </p:cNvSpPr>
          <p:nvPr>
            <p:ph type="subTitle" idx="1"/>
          </p:nvPr>
        </p:nvSpPr>
        <p:spPr>
          <a:xfrm>
            <a:off x="728770" y="1583253"/>
            <a:ext cx="4957570" cy="445316"/>
          </a:xfrm>
        </p:spPr>
        <p:txBody>
          <a:bodyPr>
            <a:normAutofit/>
          </a:bodyPr>
          <a:lstStyle>
            <a:lvl1pPr marL="0" indent="0" algn="l">
              <a:buNone/>
              <a:defRPr sz="24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Slide Number Placeholder 2"/>
          <p:cNvSpPr>
            <a:spLocks noGrp="1"/>
          </p:cNvSpPr>
          <p:nvPr>
            <p:ph type="sldNum" sz="quarter" idx="14"/>
          </p:nvPr>
        </p:nvSpPr>
        <p:spPr>
          <a:xfrm>
            <a:off x="8778240" y="6345936"/>
            <a:ext cx="365760" cy="512064"/>
          </a:xfrm>
          <a:prstGeom prst="rect">
            <a:avLst/>
          </a:prstGeom>
        </p:spPr>
        <p:txBody>
          <a:bodyPr/>
          <a:lstStyle/>
          <a:p>
            <a:fld id="{907DF27B-57C8-407E-9267-7D7D55AAD6A3}" type="slidenum">
              <a:rPr lang="en-US" smtClean="0"/>
              <a:pPr/>
              <a:t>‹#›</a:t>
            </a:fld>
            <a:endParaRPr lang="en-US" dirty="0"/>
          </a:p>
        </p:txBody>
      </p:sp>
      <p:grpSp>
        <p:nvGrpSpPr>
          <p:cNvPr id="2" name="Group 1"/>
          <p:cNvGrpSpPr/>
          <p:nvPr userDrawn="1"/>
        </p:nvGrpSpPr>
        <p:grpSpPr>
          <a:xfrm>
            <a:off x="277353" y="387043"/>
            <a:ext cx="274320" cy="365760"/>
            <a:chOff x="277353" y="290282"/>
            <a:chExt cx="274320" cy="274320"/>
          </a:xfrm>
        </p:grpSpPr>
        <p:sp>
          <p:nvSpPr>
            <p:cNvPr id="7" name="Rectangle 6"/>
            <p:cNvSpPr/>
            <p:nvPr/>
          </p:nvSpPr>
          <p:spPr bwMode="auto">
            <a:xfrm>
              <a:off x="279700" y="291064"/>
              <a:ext cx="271973" cy="12272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sp>
          <p:nvSpPr>
            <p:cNvPr id="8" name="Rectangle 7"/>
            <p:cNvSpPr/>
            <p:nvPr/>
          </p:nvSpPr>
          <p:spPr bwMode="auto">
            <a:xfrm rot="16200000">
              <a:off x="201031" y="366604"/>
              <a:ext cx="274320" cy="12167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grpSp>
    </p:spTree>
    <p:extLst>
      <p:ext uri="{BB962C8B-B14F-4D97-AF65-F5344CB8AC3E}">
        <p14:creationId xmlns:p14="http://schemas.microsoft.com/office/powerpoint/2010/main" val="1726760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0895" y="602571"/>
            <a:ext cx="7450101" cy="769441"/>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11" name="Text Placeholder 10"/>
          <p:cNvSpPr>
            <a:spLocks noGrp="1"/>
          </p:cNvSpPr>
          <p:nvPr>
            <p:ph type="body" sz="quarter" idx="12"/>
          </p:nvPr>
        </p:nvSpPr>
        <p:spPr>
          <a:xfrm>
            <a:off x="4215384" y="4572001"/>
            <a:ext cx="3568700" cy="1030287"/>
          </a:xfrm>
        </p:spPr>
        <p:txBody>
          <a:bodyPr>
            <a:normAutofit/>
          </a:bodyPr>
          <a:lstStyle>
            <a:lvl1pPr marL="0" indent="0" algn="r">
              <a:buNone/>
              <a:defRPr sz="2000"/>
            </a:lvl1pPr>
          </a:lstStyle>
          <a:p>
            <a:pPr lvl="0"/>
            <a:r>
              <a:rPr lang="en-US"/>
              <a:t>Edit Master text styles</a:t>
            </a:r>
          </a:p>
        </p:txBody>
      </p:sp>
      <p:sp>
        <p:nvSpPr>
          <p:cNvPr id="9" name="Subtitle 2"/>
          <p:cNvSpPr>
            <a:spLocks noGrp="1"/>
          </p:cNvSpPr>
          <p:nvPr>
            <p:ph type="subTitle" idx="1"/>
          </p:nvPr>
        </p:nvSpPr>
        <p:spPr>
          <a:xfrm>
            <a:off x="728770" y="1583253"/>
            <a:ext cx="4957570" cy="445316"/>
          </a:xfrm>
        </p:spPr>
        <p:txBody>
          <a:bodyPr>
            <a:normAutofit/>
          </a:bodyPr>
          <a:lstStyle>
            <a:lvl1pPr marL="0" indent="0" algn="l">
              <a:buNone/>
              <a:defRPr sz="24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Slide Number Placeholder 2"/>
          <p:cNvSpPr>
            <a:spLocks noGrp="1"/>
          </p:cNvSpPr>
          <p:nvPr>
            <p:ph type="sldNum" sz="quarter" idx="14"/>
          </p:nvPr>
        </p:nvSpPr>
        <p:spPr>
          <a:xfrm>
            <a:off x="8778240" y="6345936"/>
            <a:ext cx="365760" cy="512064"/>
          </a:xfrm>
          <a:prstGeom prst="rect">
            <a:avLst/>
          </a:prstGeom>
        </p:spPr>
        <p:txBody>
          <a:bodyPr/>
          <a:lstStyle/>
          <a:p>
            <a:fld id="{907DF27B-57C8-407E-9267-7D7D55AAD6A3}" type="slidenum">
              <a:rPr lang="en-US" smtClean="0"/>
              <a:pPr/>
              <a:t>‹#›</a:t>
            </a:fld>
            <a:endParaRPr lang="en-US" dirty="0"/>
          </a:p>
        </p:txBody>
      </p:sp>
      <p:grpSp>
        <p:nvGrpSpPr>
          <p:cNvPr id="2" name="Group 1"/>
          <p:cNvGrpSpPr/>
          <p:nvPr userDrawn="1"/>
        </p:nvGrpSpPr>
        <p:grpSpPr>
          <a:xfrm>
            <a:off x="277353" y="387043"/>
            <a:ext cx="274320" cy="365760"/>
            <a:chOff x="277353" y="290282"/>
            <a:chExt cx="274320" cy="274320"/>
          </a:xfrm>
        </p:grpSpPr>
        <p:sp>
          <p:nvSpPr>
            <p:cNvPr id="7" name="Rectangle 6"/>
            <p:cNvSpPr/>
            <p:nvPr/>
          </p:nvSpPr>
          <p:spPr bwMode="auto">
            <a:xfrm>
              <a:off x="279700" y="291064"/>
              <a:ext cx="271973" cy="12272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sp>
          <p:nvSpPr>
            <p:cNvPr id="8" name="Rectangle 7"/>
            <p:cNvSpPr/>
            <p:nvPr/>
          </p:nvSpPr>
          <p:spPr bwMode="auto">
            <a:xfrm rot="16200000">
              <a:off x="201031" y="366604"/>
              <a:ext cx="274320" cy="12167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grpSp>
    </p:spTree>
    <p:extLst>
      <p:ext uri="{BB962C8B-B14F-4D97-AF65-F5344CB8AC3E}">
        <p14:creationId xmlns:p14="http://schemas.microsoft.com/office/powerpoint/2010/main" val="571852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6_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0895" y="602571"/>
            <a:ext cx="7450101" cy="769441"/>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11" name="Text Placeholder 10"/>
          <p:cNvSpPr>
            <a:spLocks noGrp="1"/>
          </p:cNvSpPr>
          <p:nvPr>
            <p:ph type="body" sz="quarter" idx="12"/>
          </p:nvPr>
        </p:nvSpPr>
        <p:spPr>
          <a:xfrm>
            <a:off x="4215384" y="4572001"/>
            <a:ext cx="3568700" cy="1030287"/>
          </a:xfrm>
        </p:spPr>
        <p:txBody>
          <a:bodyPr>
            <a:normAutofit/>
          </a:bodyPr>
          <a:lstStyle>
            <a:lvl1pPr marL="0" indent="0" algn="r">
              <a:buNone/>
              <a:defRPr sz="2000"/>
            </a:lvl1pPr>
          </a:lstStyle>
          <a:p>
            <a:pPr lvl="0"/>
            <a:r>
              <a:rPr lang="en-US"/>
              <a:t>Edit Master text styles</a:t>
            </a:r>
          </a:p>
        </p:txBody>
      </p:sp>
      <p:sp>
        <p:nvSpPr>
          <p:cNvPr id="9" name="Subtitle 2"/>
          <p:cNvSpPr>
            <a:spLocks noGrp="1"/>
          </p:cNvSpPr>
          <p:nvPr>
            <p:ph type="subTitle" idx="1"/>
          </p:nvPr>
        </p:nvSpPr>
        <p:spPr>
          <a:xfrm>
            <a:off x="728770" y="1583253"/>
            <a:ext cx="4957570" cy="445316"/>
          </a:xfrm>
        </p:spPr>
        <p:txBody>
          <a:bodyPr>
            <a:normAutofit/>
          </a:bodyPr>
          <a:lstStyle>
            <a:lvl1pPr marL="0" indent="0" algn="l">
              <a:buNone/>
              <a:defRPr sz="24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Slide Number Placeholder 2"/>
          <p:cNvSpPr>
            <a:spLocks noGrp="1"/>
          </p:cNvSpPr>
          <p:nvPr>
            <p:ph type="sldNum" sz="quarter" idx="14"/>
          </p:nvPr>
        </p:nvSpPr>
        <p:spPr>
          <a:xfrm>
            <a:off x="8778240" y="6345936"/>
            <a:ext cx="365760" cy="512064"/>
          </a:xfrm>
          <a:prstGeom prst="rect">
            <a:avLst/>
          </a:prstGeom>
        </p:spPr>
        <p:txBody>
          <a:bodyPr/>
          <a:lstStyle/>
          <a:p>
            <a:fld id="{907DF27B-57C8-407E-9267-7D7D55AAD6A3}" type="slidenum">
              <a:rPr lang="en-US" smtClean="0"/>
              <a:pPr/>
              <a:t>‹#›</a:t>
            </a:fld>
            <a:endParaRPr lang="en-US" dirty="0"/>
          </a:p>
        </p:txBody>
      </p:sp>
      <p:grpSp>
        <p:nvGrpSpPr>
          <p:cNvPr id="2" name="Group 1"/>
          <p:cNvGrpSpPr/>
          <p:nvPr userDrawn="1"/>
        </p:nvGrpSpPr>
        <p:grpSpPr>
          <a:xfrm>
            <a:off x="277353" y="387043"/>
            <a:ext cx="274320" cy="365760"/>
            <a:chOff x="277353" y="290282"/>
            <a:chExt cx="274320" cy="274320"/>
          </a:xfrm>
        </p:grpSpPr>
        <p:sp>
          <p:nvSpPr>
            <p:cNvPr id="7" name="Rectangle 6"/>
            <p:cNvSpPr/>
            <p:nvPr/>
          </p:nvSpPr>
          <p:spPr bwMode="auto">
            <a:xfrm>
              <a:off x="279700" y="291064"/>
              <a:ext cx="271973" cy="12272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sp>
          <p:nvSpPr>
            <p:cNvPr id="8" name="Rectangle 7"/>
            <p:cNvSpPr/>
            <p:nvPr/>
          </p:nvSpPr>
          <p:spPr bwMode="auto">
            <a:xfrm rot="16200000">
              <a:off x="201031" y="366604"/>
              <a:ext cx="274320" cy="12167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grpSp>
    </p:spTree>
    <p:extLst>
      <p:ext uri="{BB962C8B-B14F-4D97-AF65-F5344CB8AC3E}">
        <p14:creationId xmlns:p14="http://schemas.microsoft.com/office/powerpoint/2010/main" val="113448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0DB7A9F-7502-C94C-A1F1-7C54E10EE10B}" type="datetimeFigureOut">
              <a:rPr lang="en-US" smtClean="0"/>
              <a:t>7/11/17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F804C7-3C5E-104F-AE6E-20B8167A851D}" type="slidenum">
              <a:rPr lang="en-US" smtClean="0"/>
              <a:t>‹#›</a:t>
            </a:fld>
            <a:endParaRPr lang="en-US" dirty="0"/>
          </a:p>
        </p:txBody>
      </p:sp>
    </p:spTree>
    <p:extLst>
      <p:ext uri="{BB962C8B-B14F-4D97-AF65-F5344CB8AC3E}">
        <p14:creationId xmlns:p14="http://schemas.microsoft.com/office/powerpoint/2010/main" val="221129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0DB7A9F-7502-C94C-A1F1-7C54E10EE10B}" type="datetimeFigureOut">
              <a:rPr lang="en-US" smtClean="0"/>
              <a:t>7/11/17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F804C7-3C5E-104F-AE6E-20B8167A851D}" type="slidenum">
              <a:rPr lang="en-US" smtClean="0"/>
              <a:t>‹#›</a:t>
            </a:fld>
            <a:endParaRPr lang="en-US" dirty="0"/>
          </a:p>
        </p:txBody>
      </p:sp>
    </p:spTree>
    <p:extLst>
      <p:ext uri="{BB962C8B-B14F-4D97-AF65-F5344CB8AC3E}">
        <p14:creationId xmlns:p14="http://schemas.microsoft.com/office/powerpoint/2010/main" val="3977355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0DB7A9F-7502-C94C-A1F1-7C54E10EE10B}" type="datetimeFigureOut">
              <a:rPr lang="en-US" smtClean="0"/>
              <a:t>7/11/17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F804C7-3C5E-104F-AE6E-20B8167A851D}" type="slidenum">
              <a:rPr lang="en-US" smtClean="0"/>
              <a:t>‹#›</a:t>
            </a:fld>
            <a:endParaRPr lang="en-US" dirty="0"/>
          </a:p>
        </p:txBody>
      </p:sp>
    </p:spTree>
    <p:extLst>
      <p:ext uri="{BB962C8B-B14F-4D97-AF65-F5344CB8AC3E}">
        <p14:creationId xmlns:p14="http://schemas.microsoft.com/office/powerpoint/2010/main" val="17376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0DB7A9F-7502-C94C-A1F1-7C54E10EE10B}" type="datetimeFigureOut">
              <a:rPr lang="en-US" smtClean="0"/>
              <a:t>7/11/17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1F804C7-3C5E-104F-AE6E-20B8167A851D}" type="slidenum">
              <a:rPr lang="en-US" smtClean="0"/>
              <a:t>‹#›</a:t>
            </a:fld>
            <a:endParaRPr lang="en-US" dirty="0"/>
          </a:p>
        </p:txBody>
      </p:sp>
    </p:spTree>
    <p:extLst>
      <p:ext uri="{BB962C8B-B14F-4D97-AF65-F5344CB8AC3E}">
        <p14:creationId xmlns:p14="http://schemas.microsoft.com/office/powerpoint/2010/main" val="1430479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0DB7A9F-7502-C94C-A1F1-7C54E10EE10B}" type="datetimeFigureOut">
              <a:rPr lang="en-US" smtClean="0"/>
              <a:t>7/11/17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1F804C7-3C5E-104F-AE6E-20B8167A851D}" type="slidenum">
              <a:rPr lang="en-US" smtClean="0"/>
              <a:t>‹#›</a:t>
            </a:fld>
            <a:endParaRPr lang="en-US" dirty="0"/>
          </a:p>
        </p:txBody>
      </p:sp>
    </p:spTree>
    <p:extLst>
      <p:ext uri="{BB962C8B-B14F-4D97-AF65-F5344CB8AC3E}">
        <p14:creationId xmlns:p14="http://schemas.microsoft.com/office/powerpoint/2010/main" val="1236769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0DB7A9F-7502-C94C-A1F1-7C54E10EE10B}" type="datetimeFigureOut">
              <a:rPr lang="en-US" smtClean="0"/>
              <a:t>7/11/17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1F804C7-3C5E-104F-AE6E-20B8167A851D}" type="slidenum">
              <a:rPr lang="en-US" smtClean="0"/>
              <a:t>‹#›</a:t>
            </a:fld>
            <a:endParaRPr lang="en-US" dirty="0"/>
          </a:p>
        </p:txBody>
      </p:sp>
    </p:spTree>
    <p:extLst>
      <p:ext uri="{BB962C8B-B14F-4D97-AF65-F5344CB8AC3E}">
        <p14:creationId xmlns:p14="http://schemas.microsoft.com/office/powerpoint/2010/main" val="2127688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0DB7A9F-7502-C94C-A1F1-7C54E10EE10B}" type="datetimeFigureOut">
              <a:rPr lang="en-US" smtClean="0"/>
              <a:t>7/11/17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F804C7-3C5E-104F-AE6E-20B8167A851D}" type="slidenum">
              <a:rPr lang="en-US" smtClean="0"/>
              <a:t>‹#›</a:t>
            </a:fld>
            <a:endParaRPr lang="en-US" dirty="0"/>
          </a:p>
        </p:txBody>
      </p:sp>
    </p:spTree>
    <p:extLst>
      <p:ext uri="{BB962C8B-B14F-4D97-AF65-F5344CB8AC3E}">
        <p14:creationId xmlns:p14="http://schemas.microsoft.com/office/powerpoint/2010/main" val="390226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0DB7A9F-7502-C94C-A1F1-7C54E10EE10B}" type="datetimeFigureOut">
              <a:rPr lang="en-US" smtClean="0"/>
              <a:t>7/11/17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F804C7-3C5E-104F-AE6E-20B8167A851D}" type="slidenum">
              <a:rPr lang="en-US" smtClean="0"/>
              <a:t>‹#›</a:t>
            </a:fld>
            <a:endParaRPr lang="en-US" dirty="0"/>
          </a:p>
        </p:txBody>
      </p:sp>
    </p:spTree>
    <p:extLst>
      <p:ext uri="{BB962C8B-B14F-4D97-AF65-F5344CB8AC3E}">
        <p14:creationId xmlns:p14="http://schemas.microsoft.com/office/powerpoint/2010/main" val="3574014303"/>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20"/>
          <a:stretch>
            <a:fillRect/>
          </a:stretch>
        </p:blipFill>
        <p:spPr>
          <a:xfrm>
            <a:off x="158750" y="5668963"/>
            <a:ext cx="4559300" cy="546100"/>
          </a:xfrm>
          <a:prstGeom prst="rect">
            <a:avLst/>
          </a:prstGeom>
        </p:spPr>
      </p:pic>
    </p:spTree>
    <p:extLst>
      <p:ext uri="{BB962C8B-B14F-4D97-AF65-F5344CB8AC3E}">
        <p14:creationId xmlns:p14="http://schemas.microsoft.com/office/powerpoint/2010/main" val="1116400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http://www.collegecreditforheroes.org/"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hyperlink" Target="mailto:davisondolores@fhda.edu" TargetMode="External"/><Relationship Id="rId4" Type="http://schemas.openxmlformats.org/officeDocument/2006/relationships/hyperlink" Target="mailto:cguiney@cccco.edu" TargetMode="External"/><Relationship Id="rId5" Type="http://schemas.openxmlformats.org/officeDocument/2006/relationships/hyperlink" Target="mailto:billowsky@cccOnlineEd.org" TargetMode="External"/><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doingwhatmatters.cccco.edu/StrongWorkforce/LessonsLearned.aspx" TargetMode="Externa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551267"/>
            <a:ext cx="8229600" cy="13716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5400" b="1" dirty="0" smtClean="0">
                <a:solidFill>
                  <a:srgbClr val="C30410"/>
                </a:solidFill>
              </a:rPr>
              <a:t>Credit </a:t>
            </a:r>
            <a:r>
              <a:rPr lang="en-US" sz="5400" b="1" dirty="0">
                <a:solidFill>
                  <a:srgbClr val="C30410"/>
                </a:solidFill>
              </a:rPr>
              <a:t>f</a:t>
            </a:r>
            <a:r>
              <a:rPr lang="en-US" sz="5400" b="1" i="0" u="none" strike="noStrike" cap="none" dirty="0">
                <a:solidFill>
                  <a:srgbClr val="C30410"/>
                </a:solidFill>
                <a:latin typeface="Calibri"/>
                <a:ea typeface="Calibri"/>
                <a:cs typeface="Calibri"/>
                <a:sym typeface="Calibri"/>
              </a:rPr>
              <a:t>or Prior </a:t>
            </a:r>
            <a:r>
              <a:rPr lang="en-US" sz="5400" b="1" i="0" u="none" strike="noStrike" cap="none" dirty="0" smtClean="0">
                <a:solidFill>
                  <a:srgbClr val="C30410"/>
                </a:solidFill>
                <a:latin typeface="Calibri"/>
                <a:ea typeface="Calibri"/>
                <a:cs typeface="Calibri"/>
                <a:sym typeface="Calibri"/>
              </a:rPr>
              <a:t>Learning</a:t>
            </a:r>
            <a:endParaRPr lang="en-US" sz="5400" b="1" i="0" u="none" strike="noStrike" cap="none" dirty="0">
              <a:solidFill>
                <a:srgbClr val="C30410"/>
              </a:solidFill>
              <a:latin typeface="Calibri"/>
              <a:ea typeface="Calibri"/>
              <a:cs typeface="Calibri"/>
              <a:sym typeface="Calibri"/>
            </a:endParaRPr>
          </a:p>
        </p:txBody>
      </p:sp>
      <p:sp>
        <p:nvSpPr>
          <p:cNvPr id="52" name="Shape 52"/>
          <p:cNvSpPr txBox="1">
            <a:spLocks noGrp="1"/>
          </p:cNvSpPr>
          <p:nvPr>
            <p:ph type="sldNum" idx="12"/>
          </p:nvPr>
        </p:nvSpPr>
        <p:spPr>
          <a:xfrm>
            <a:off x="6553201" y="6356350"/>
            <a:ext cx="2133599" cy="3651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a:t>
            </a:fld>
            <a:endParaRPr lang="en-US" sz="1200" b="0" i="0" u="none" strike="noStrike" cap="none" dirty="0">
              <a:solidFill>
                <a:srgbClr val="888888"/>
              </a:solidFill>
              <a:latin typeface="Calibri"/>
              <a:ea typeface="Calibri"/>
              <a:cs typeface="Calibri"/>
              <a:sym typeface="Calibri"/>
            </a:endParaRPr>
          </a:p>
        </p:txBody>
      </p:sp>
      <p:sp>
        <p:nvSpPr>
          <p:cNvPr id="53" name="Shape 53"/>
          <p:cNvSpPr txBox="1">
            <a:spLocks noGrp="1"/>
          </p:cNvSpPr>
          <p:nvPr>
            <p:ph type="body" idx="1"/>
          </p:nvPr>
        </p:nvSpPr>
        <p:spPr>
          <a:xfrm>
            <a:off x="292100" y="2128838"/>
            <a:ext cx="8661400" cy="4320029"/>
          </a:xfrm>
          <a:prstGeom prst="rect">
            <a:avLst/>
          </a:prstGeom>
          <a:noFill/>
          <a:ln>
            <a:noFill/>
          </a:ln>
        </p:spPr>
        <p:txBody>
          <a:bodyPr lIns="91425" tIns="45700" rIns="91425" bIns="45700" anchor="t" anchorCtr="0">
            <a:noAutofit/>
          </a:bodyPr>
          <a:lstStyle/>
          <a:p>
            <a:pPr marL="0" lvl="0" indent="0" algn="ctr">
              <a:lnSpc>
                <a:spcPct val="80000"/>
              </a:lnSpc>
              <a:spcBef>
                <a:spcPts val="555"/>
              </a:spcBef>
              <a:buClr>
                <a:schemeClr val="dk1"/>
              </a:buClr>
              <a:buSzPct val="25000"/>
              <a:buNone/>
            </a:pPr>
            <a:r>
              <a:rPr lang="en-US" b="1" dirty="0" smtClean="0"/>
              <a:t>Dolores Davison</a:t>
            </a:r>
            <a:r>
              <a:rPr lang="en-US" sz="2960" b="1" dirty="0" smtClean="0"/>
              <a:t>, Secretary, ASCCC</a:t>
            </a:r>
            <a:endParaRPr lang="en-US" sz="2960" b="1" dirty="0"/>
          </a:p>
          <a:p>
            <a:pPr marL="0" indent="0" algn="ctr">
              <a:lnSpc>
                <a:spcPct val="80000"/>
              </a:lnSpc>
              <a:spcBef>
                <a:spcPts val="555"/>
              </a:spcBef>
              <a:buClr>
                <a:schemeClr val="dk1"/>
              </a:buClr>
              <a:buSzPct val="25000"/>
              <a:buNone/>
            </a:pPr>
            <a:r>
              <a:rPr lang="en-US" b="1" dirty="0" smtClean="0"/>
              <a:t>Chantée Guiney</a:t>
            </a:r>
            <a:r>
              <a:rPr lang="en-US" sz="2960" b="1" dirty="0" smtClean="0"/>
              <a:t>, Specialist, CCCCO</a:t>
            </a:r>
            <a:endParaRPr lang="en-US" sz="2960" b="1" dirty="0"/>
          </a:p>
          <a:p>
            <a:pPr marL="0" marR="0" lvl="0" indent="0" algn="ctr" rtl="0">
              <a:lnSpc>
                <a:spcPct val="80000"/>
              </a:lnSpc>
              <a:spcBef>
                <a:spcPts val="555"/>
              </a:spcBef>
              <a:buClr>
                <a:schemeClr val="dk1"/>
              </a:buClr>
              <a:buSzPct val="25000"/>
              <a:buFont typeface="Arial"/>
              <a:buNone/>
            </a:pPr>
            <a:r>
              <a:rPr lang="en-US" b="1" dirty="0" smtClean="0"/>
              <a:t>Barbara Illowsky</a:t>
            </a:r>
            <a:r>
              <a:rPr lang="en-US" sz="2960" b="1" dirty="0" smtClean="0"/>
              <a:t>, Chief Academic Affairs Officer, OEI</a:t>
            </a:r>
            <a:endParaRPr lang="en-US" sz="2960" b="1" dirty="0"/>
          </a:p>
          <a:p>
            <a:pPr marL="0" marR="0" lvl="0" indent="0" algn="ctr" rtl="0">
              <a:lnSpc>
                <a:spcPct val="80000"/>
              </a:lnSpc>
              <a:spcBef>
                <a:spcPts val="555"/>
              </a:spcBef>
              <a:buClr>
                <a:schemeClr val="dk1"/>
              </a:buClr>
              <a:buSzPct val="25000"/>
              <a:buFont typeface="Arial"/>
              <a:buNone/>
            </a:pPr>
            <a:endParaRPr lang="en-US" sz="2400" b="1" dirty="0" smtClean="0"/>
          </a:p>
          <a:p>
            <a:pPr marL="0" marR="0" lvl="0" indent="0" algn="ctr" rtl="0">
              <a:lnSpc>
                <a:spcPct val="80000"/>
              </a:lnSpc>
              <a:spcBef>
                <a:spcPts val="555"/>
              </a:spcBef>
              <a:buClr>
                <a:schemeClr val="dk1"/>
              </a:buClr>
              <a:buSzPct val="25000"/>
              <a:buFont typeface="Arial"/>
              <a:buNone/>
            </a:pPr>
            <a:r>
              <a:rPr lang="en-US" sz="2800" b="1" dirty="0" smtClean="0"/>
              <a:t>July 14, 2017</a:t>
            </a:r>
          </a:p>
          <a:p>
            <a:pPr marL="0" lvl="0" indent="0" algn="ctr">
              <a:lnSpc>
                <a:spcPct val="80000"/>
              </a:lnSpc>
              <a:spcBef>
                <a:spcPts val="555"/>
              </a:spcBef>
              <a:buClr>
                <a:schemeClr val="dk1"/>
              </a:buClr>
              <a:buSzPct val="25000"/>
              <a:buNone/>
            </a:pPr>
            <a:r>
              <a:rPr lang="en-US" sz="2800" b="1" dirty="0" smtClean="0"/>
              <a:t>Curriculum Institute</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381000" y="365070"/>
            <a:ext cx="8229600" cy="9143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b="1" dirty="0"/>
              <a:t>Catalyst for the Conversation</a:t>
            </a:r>
          </a:p>
        </p:txBody>
      </p:sp>
      <p:sp>
        <p:nvSpPr>
          <p:cNvPr id="59" name="Shape 59"/>
          <p:cNvSpPr txBox="1">
            <a:spLocks noGrp="1"/>
          </p:cNvSpPr>
          <p:nvPr>
            <p:ph type="sldNum" idx="12"/>
          </p:nvPr>
        </p:nvSpPr>
        <p:spPr>
          <a:xfrm>
            <a:off x="6553201" y="6356350"/>
            <a:ext cx="2133599" cy="3651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10</a:t>
            </a:fld>
            <a:endParaRPr lang="en-US" sz="1200" b="0" i="0" u="none" strike="noStrike" cap="none" dirty="0">
              <a:solidFill>
                <a:srgbClr val="888888"/>
              </a:solidFill>
              <a:latin typeface="Calibri"/>
              <a:ea typeface="Calibri"/>
              <a:cs typeface="Calibri"/>
              <a:sym typeface="Calibri"/>
            </a:endParaRPr>
          </a:p>
        </p:txBody>
      </p:sp>
      <p:sp>
        <p:nvSpPr>
          <p:cNvPr id="60" name="Shape 60"/>
          <p:cNvSpPr txBox="1">
            <a:spLocks noGrp="1"/>
          </p:cNvSpPr>
          <p:nvPr>
            <p:ph type="body" idx="1"/>
          </p:nvPr>
        </p:nvSpPr>
        <p:spPr>
          <a:xfrm>
            <a:off x="381000" y="1471613"/>
            <a:ext cx="8229600" cy="5386387"/>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99107"/>
              <a:buFont typeface="Arial"/>
              <a:buChar char="•"/>
            </a:pPr>
            <a:r>
              <a:rPr lang="en-US" b="1" i="0" u="none" strike="noStrike" cap="none" dirty="0">
                <a:solidFill>
                  <a:schemeClr val="dk1"/>
                </a:solidFill>
                <a:latin typeface="Calibri"/>
                <a:ea typeface="Calibri"/>
                <a:cs typeface="Calibri"/>
                <a:sym typeface="Calibri"/>
              </a:rPr>
              <a:t>AB 2462 (Block 2012)</a:t>
            </a:r>
          </a:p>
          <a:p>
            <a:pPr marL="342900" marR="0" lvl="0" indent="-342900" algn="l" rtl="0">
              <a:lnSpc>
                <a:spcPct val="90000"/>
              </a:lnSpc>
              <a:spcBef>
                <a:spcPts val="1555"/>
              </a:spcBef>
              <a:spcAft>
                <a:spcPts val="0"/>
              </a:spcAft>
              <a:buClr>
                <a:schemeClr val="dk1"/>
              </a:buClr>
              <a:buSzPct val="99107"/>
              <a:buFont typeface="Arial"/>
              <a:buChar char="•"/>
            </a:pPr>
            <a:r>
              <a:rPr lang="en-US" b="1" i="0" u="none" strike="noStrike" cap="none" dirty="0">
                <a:solidFill>
                  <a:schemeClr val="dk1"/>
                </a:solidFill>
                <a:latin typeface="Calibri"/>
                <a:ea typeface="Calibri"/>
                <a:cs typeface="Calibri"/>
                <a:sym typeface="Calibri"/>
              </a:rPr>
              <a:t>Provisions established under § 66025.7 of the California Education Code:</a:t>
            </a:r>
            <a:endParaRPr lang="en-US" sz="1000" b="1" i="0" u="none" strike="noStrike" cap="none" dirty="0">
              <a:solidFill>
                <a:schemeClr val="dk1"/>
              </a:solidFill>
              <a:latin typeface="Calibri"/>
              <a:ea typeface="Calibri"/>
              <a:cs typeface="Calibri"/>
              <a:sym typeface="Calibri"/>
            </a:endParaRPr>
          </a:p>
          <a:p>
            <a:pPr marL="0" marR="0" lvl="0" indent="0" algn="l" rtl="0">
              <a:lnSpc>
                <a:spcPct val="90000"/>
              </a:lnSpc>
              <a:spcBef>
                <a:spcPts val="314"/>
              </a:spcBef>
              <a:spcAft>
                <a:spcPts val="0"/>
              </a:spcAft>
              <a:buClr>
                <a:schemeClr val="dk1"/>
              </a:buClr>
              <a:buSzPct val="25000"/>
              <a:buFont typeface="Arial"/>
              <a:buNone/>
            </a:pPr>
            <a:endParaRPr sz="1000" b="1" i="0" u="none" strike="noStrike" cap="none">
              <a:solidFill>
                <a:schemeClr val="dk1"/>
              </a:solidFill>
              <a:latin typeface="Calibri"/>
              <a:ea typeface="Calibri"/>
              <a:cs typeface="Calibri"/>
              <a:sym typeface="Calibri"/>
            </a:endParaRPr>
          </a:p>
          <a:p>
            <a:pPr marL="800100" marR="0" lvl="2" indent="0" algn="l" rtl="0">
              <a:lnSpc>
                <a:spcPct val="90000"/>
              </a:lnSpc>
              <a:spcBef>
                <a:spcPts val="518"/>
              </a:spcBef>
              <a:spcAft>
                <a:spcPts val="0"/>
              </a:spcAft>
              <a:buClr>
                <a:schemeClr val="dk1"/>
              </a:buClr>
              <a:buSzPct val="25000"/>
              <a:buFont typeface="Arial"/>
              <a:buNone/>
            </a:pPr>
            <a:r>
              <a:rPr lang="en-US" sz="2800" b="1" i="1" u="none" strike="noStrike" cap="none" dirty="0">
                <a:solidFill>
                  <a:schemeClr val="dk1"/>
                </a:solidFill>
                <a:latin typeface="Calibri"/>
                <a:ea typeface="Calibri"/>
                <a:cs typeface="Calibri"/>
                <a:sym typeface="Calibri"/>
              </a:rPr>
              <a:t>“…the Chancellor of the California Community Colleges, using common course descriptors and pertinent recommendations of the American Council on Education, shall determine for which courses credit should be awarded for prior military experience</a:t>
            </a:r>
            <a:r>
              <a:rPr lang="en-US" sz="2800" b="1" i="1" u="none" strike="noStrike" cap="none" dirty="0" smtClean="0">
                <a:solidFill>
                  <a:schemeClr val="dk1"/>
                </a:solidFill>
                <a:latin typeface="Calibri"/>
                <a:ea typeface="Calibri"/>
                <a:cs typeface="Calibri"/>
                <a:sym typeface="Calibri"/>
              </a:rPr>
              <a:t>.</a:t>
            </a:r>
            <a:r>
              <a:rPr lang="en-US" sz="2800" b="1" i="1" dirty="0" smtClean="0"/>
              <a:t>”</a:t>
            </a:r>
            <a:endParaRPr lang="en-US" sz="2800" b="1"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71475" y="1385888"/>
            <a:ext cx="5300663" cy="30146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b="1" i="0" u="none" strike="noStrike" cap="none" dirty="0">
                <a:solidFill>
                  <a:schemeClr val="dk1"/>
                </a:solidFill>
                <a:latin typeface="Calibri"/>
                <a:ea typeface="Calibri"/>
                <a:cs typeface="Calibri"/>
                <a:sym typeface="Calibri"/>
              </a:rPr>
              <a:t>Awarding Community </a:t>
            </a:r>
            <a:r>
              <a:rPr lang="en-US" b="1" i="0" u="none" strike="noStrike" cap="none" dirty="0" smtClean="0">
                <a:solidFill>
                  <a:schemeClr val="dk1"/>
                </a:solidFill>
                <a:latin typeface="Calibri"/>
                <a:ea typeface="Calibri"/>
                <a:cs typeface="Calibri"/>
                <a:sym typeface="Calibri"/>
              </a:rPr>
              <a:t>College Credit </a:t>
            </a:r>
            <a:r>
              <a:rPr lang="en-US" b="1" i="0" u="none" strike="noStrike" cap="none" dirty="0">
                <a:solidFill>
                  <a:schemeClr val="dk1"/>
                </a:solidFill>
                <a:latin typeface="Calibri"/>
                <a:ea typeface="Calibri"/>
                <a:cs typeface="Calibri"/>
                <a:sym typeface="Calibri"/>
              </a:rPr>
              <a:t>for </a:t>
            </a:r>
            <a:r>
              <a:rPr lang="en-US" b="1" i="0" u="none" strike="noStrike" cap="none" dirty="0" smtClean="0">
                <a:solidFill>
                  <a:schemeClr val="dk1"/>
                </a:solidFill>
                <a:latin typeface="Calibri"/>
                <a:ea typeface="Calibri"/>
                <a:cs typeface="Calibri"/>
                <a:sym typeface="Calibri"/>
              </a:rPr>
              <a:t>Prior </a:t>
            </a:r>
            <a:r>
              <a:rPr lang="en-US" b="1" i="0" u="none" strike="noStrike" cap="none" dirty="0">
                <a:solidFill>
                  <a:schemeClr val="dk1"/>
                </a:solidFill>
                <a:latin typeface="Calibri"/>
                <a:ea typeface="Calibri"/>
                <a:cs typeface="Calibri"/>
                <a:sym typeface="Calibri"/>
              </a:rPr>
              <a:t>Military Experience (AB 2462)</a:t>
            </a:r>
            <a:r>
              <a:rPr lang="en-US" b="0" i="0" u="none" strike="noStrike" cap="none" dirty="0">
                <a:solidFill>
                  <a:schemeClr val="dk1"/>
                </a:solidFill>
                <a:latin typeface="Calibri"/>
                <a:ea typeface="Calibri"/>
                <a:cs typeface="Calibri"/>
                <a:sym typeface="Calibri"/>
              </a:rPr>
              <a:t> </a:t>
            </a:r>
          </a:p>
        </p:txBody>
      </p:sp>
      <p:sp>
        <p:nvSpPr>
          <p:cNvPr id="162" name="Shape 162"/>
          <p:cNvSpPr txBox="1">
            <a:spLocks noGrp="1"/>
          </p:cNvSpPr>
          <p:nvPr>
            <p:ph type="sldNum" idx="12"/>
          </p:nvPr>
        </p:nvSpPr>
        <p:spPr>
          <a:xfrm>
            <a:off x="6553201" y="4767263"/>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11</a:t>
            </a:fld>
            <a:endParaRPr lang="en-US" sz="1200" b="0" i="0" u="none" strike="noStrike" cap="none" dirty="0">
              <a:solidFill>
                <a:srgbClr val="888888"/>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5672137" y="361007"/>
            <a:ext cx="3471863" cy="489679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74636"/>
            <a:ext cx="8229600" cy="1096963"/>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b="1" dirty="0"/>
              <a:t>CCCCO </a:t>
            </a:r>
            <a:r>
              <a:rPr lang="en-US" b="1" i="0" u="none" strike="noStrike" cap="none" dirty="0">
                <a:solidFill>
                  <a:schemeClr val="dk1"/>
                </a:solidFill>
                <a:latin typeface="Calibri"/>
                <a:ea typeface="Calibri"/>
                <a:cs typeface="Calibri"/>
                <a:sym typeface="Calibri"/>
              </a:rPr>
              <a:t>College Surveys</a:t>
            </a:r>
          </a:p>
        </p:txBody>
      </p:sp>
      <p:sp>
        <p:nvSpPr>
          <p:cNvPr id="169" name="Shape 169"/>
          <p:cNvSpPr txBox="1">
            <a:spLocks noGrp="1"/>
          </p:cNvSpPr>
          <p:nvPr>
            <p:ph type="body" idx="1"/>
          </p:nvPr>
        </p:nvSpPr>
        <p:spPr>
          <a:xfrm>
            <a:off x="457200" y="1557338"/>
            <a:ext cx="8229600" cy="407366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113 colleges surveyed</a:t>
            </a:r>
          </a:p>
          <a:p>
            <a:pPr marL="342900" marR="0" lvl="0" indent="-342900" algn="l" rtl="0">
              <a:spcBef>
                <a:spcPts val="240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3 surveys conducted Nov 2014 to Mar 2016 </a:t>
            </a:r>
          </a:p>
          <a:p>
            <a:pPr marL="342900" marR="0" lvl="0" indent="-342900" algn="l" rtl="0">
              <a:spcBef>
                <a:spcPts val="240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96 colleges participated</a:t>
            </a:r>
          </a:p>
          <a:p>
            <a:pPr marL="342900" marR="0" lvl="0" indent="-342900" algn="l" rtl="0">
              <a:spcBef>
                <a:spcPts val="240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102 unduplicated courses reported</a:t>
            </a:r>
          </a:p>
          <a:p>
            <a:pPr marL="342900" marR="0" lvl="0" indent="-342900" algn="l" rtl="0">
              <a:spcBef>
                <a:spcPts val="240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Units of Credit Awarded:  0.5 to 10</a:t>
            </a:r>
          </a:p>
        </p:txBody>
      </p:sp>
      <p:sp>
        <p:nvSpPr>
          <p:cNvPr id="170" name="Shape 170"/>
          <p:cNvSpPr txBox="1">
            <a:spLocks noGrp="1"/>
          </p:cNvSpPr>
          <p:nvPr>
            <p:ph type="sldNum" idx="12"/>
          </p:nvPr>
        </p:nvSpPr>
        <p:spPr>
          <a:xfrm>
            <a:off x="6553201" y="4767263"/>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12</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157163" y="152401"/>
            <a:ext cx="8703949" cy="135255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b="1" i="0" u="none" strike="noStrike" cap="none" dirty="0">
                <a:solidFill>
                  <a:schemeClr val="dk1"/>
                </a:solidFill>
                <a:latin typeface="Calibri"/>
                <a:ea typeface="Calibri"/>
                <a:cs typeface="Calibri"/>
                <a:sym typeface="Calibri"/>
              </a:rPr>
              <a:t>Course Identifiers</a:t>
            </a:r>
            <a:br>
              <a:rPr lang="en-US" b="1" i="0" u="none" strike="noStrike" cap="none" dirty="0">
                <a:solidFill>
                  <a:schemeClr val="dk1"/>
                </a:solidFill>
                <a:latin typeface="Calibri"/>
                <a:ea typeface="Calibri"/>
                <a:cs typeface="Calibri"/>
                <a:sym typeface="Calibri"/>
              </a:rPr>
            </a:br>
            <a:r>
              <a:rPr lang="en-US" b="1" i="0" u="none" strike="noStrike" cap="none" dirty="0">
                <a:solidFill>
                  <a:schemeClr val="dk1"/>
                </a:solidFill>
                <a:latin typeface="Calibri"/>
                <a:ea typeface="Calibri"/>
                <a:cs typeface="Calibri"/>
                <a:sym typeface="Calibri"/>
              </a:rPr>
              <a:t>C-ID Descriptor</a:t>
            </a:r>
          </a:p>
        </p:txBody>
      </p:sp>
      <p:sp>
        <p:nvSpPr>
          <p:cNvPr id="176" name="Shape 176"/>
          <p:cNvSpPr txBox="1">
            <a:spLocks noGrp="1"/>
          </p:cNvSpPr>
          <p:nvPr>
            <p:ph type="sldNum" idx="12"/>
          </p:nvPr>
        </p:nvSpPr>
        <p:spPr>
          <a:xfrm>
            <a:off x="6553201" y="4767263"/>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13</a:t>
            </a:fld>
            <a:endParaRPr lang="en-US" sz="1200" b="0" i="0" u="none" strike="noStrike" cap="none" dirty="0">
              <a:solidFill>
                <a:srgbClr val="888888"/>
              </a:solidFill>
              <a:latin typeface="Calibri"/>
              <a:ea typeface="Calibri"/>
              <a:cs typeface="Calibri"/>
              <a:sym typeface="Calibri"/>
            </a:endParaRPr>
          </a:p>
        </p:txBody>
      </p:sp>
      <p:sp>
        <p:nvSpPr>
          <p:cNvPr id="177" name="Shape 177"/>
          <p:cNvSpPr txBox="1">
            <a:spLocks noGrp="1"/>
          </p:cNvSpPr>
          <p:nvPr>
            <p:ph type="body" idx="1"/>
          </p:nvPr>
        </p:nvSpPr>
        <p:spPr>
          <a:xfrm>
            <a:off x="157163" y="1757363"/>
            <a:ext cx="8401050" cy="340280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Colleges requested to specify the Course Identification Descriptor, if applicable</a:t>
            </a:r>
          </a:p>
          <a:p>
            <a:pPr marL="342900" marR="0" lvl="0" indent="-342900" algn="l" rtl="0">
              <a:spcBef>
                <a:spcPts val="48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Top 3 Reported</a:t>
            </a:r>
          </a:p>
          <a:p>
            <a:pPr marL="742950" marR="0" lvl="1" indent="-285750" algn="l" rtl="0">
              <a:spcBef>
                <a:spcPts val="48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Physical Education</a:t>
            </a:r>
          </a:p>
          <a:p>
            <a:pPr marL="742950" marR="0" lvl="1" indent="-285750" algn="l" rtl="0">
              <a:spcBef>
                <a:spcPts val="48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Administration of Justice</a:t>
            </a:r>
          </a:p>
          <a:p>
            <a:pPr marL="742950" marR="0" lvl="1" indent="-285750" algn="l" rtl="0">
              <a:spcBef>
                <a:spcPts val="480"/>
              </a:spcBef>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Information Technology </a:t>
            </a:r>
          </a:p>
        </p:txBody>
      </p:sp>
      <p:pic>
        <p:nvPicPr>
          <p:cNvPr id="178" name="Shape 178"/>
          <p:cNvPicPr preferRelativeResize="0"/>
          <p:nvPr/>
        </p:nvPicPr>
        <p:blipFill rotWithShape="1">
          <a:blip r:embed="rId3">
            <a:alphaModFix/>
          </a:blip>
          <a:srcRect/>
          <a:stretch/>
        </p:blipFill>
        <p:spPr>
          <a:xfrm rot="363586">
            <a:off x="6163049" y="2301395"/>
            <a:ext cx="2828170" cy="3044231"/>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152401"/>
            <a:ext cx="8229600" cy="126523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b="1" i="0" u="none" strike="noStrike" cap="none" dirty="0">
                <a:solidFill>
                  <a:schemeClr val="dk1"/>
                </a:solidFill>
                <a:latin typeface="Calibri"/>
                <a:ea typeface="Calibri"/>
                <a:cs typeface="Calibri"/>
                <a:sym typeface="Calibri"/>
              </a:rPr>
              <a:t>Course Identifiers – SOC Code</a:t>
            </a:r>
          </a:p>
        </p:txBody>
      </p:sp>
      <p:sp>
        <p:nvSpPr>
          <p:cNvPr id="184" name="Shape 184"/>
          <p:cNvSpPr txBox="1">
            <a:spLocks noGrp="1"/>
          </p:cNvSpPr>
          <p:nvPr>
            <p:ph type="sldNum" idx="12"/>
          </p:nvPr>
        </p:nvSpPr>
        <p:spPr>
          <a:xfrm>
            <a:off x="6553201" y="4767263"/>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14</a:t>
            </a:fld>
            <a:endParaRPr lang="en-US" sz="1200" b="0" i="0" u="none" strike="noStrike" cap="none" dirty="0">
              <a:solidFill>
                <a:srgbClr val="888888"/>
              </a:solidFill>
              <a:latin typeface="Calibri"/>
              <a:ea typeface="Calibri"/>
              <a:cs typeface="Calibri"/>
              <a:sym typeface="Calibri"/>
            </a:endParaRPr>
          </a:p>
        </p:txBody>
      </p:sp>
      <p:sp>
        <p:nvSpPr>
          <p:cNvPr id="185" name="Shape 185"/>
          <p:cNvSpPr txBox="1">
            <a:spLocks noGrp="1"/>
          </p:cNvSpPr>
          <p:nvPr>
            <p:ph type="body" idx="1"/>
          </p:nvPr>
        </p:nvSpPr>
        <p:spPr>
          <a:xfrm>
            <a:off x="457200" y="1585649"/>
            <a:ext cx="8229600" cy="4526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Colleges requested to specify respective </a:t>
            </a:r>
            <a:r>
              <a:rPr lang="en-US" sz="2800" b="1" dirty="0">
                <a:solidFill>
                  <a:schemeClr val="dk1"/>
                </a:solidFill>
                <a:latin typeface="Calibri"/>
                <a:ea typeface="Calibri"/>
                <a:cs typeface="Calibri"/>
                <a:sym typeface="Calibri"/>
              </a:rPr>
              <a:t>s</a:t>
            </a:r>
            <a:r>
              <a:rPr lang="en-US" sz="2800" b="1" i="0" u="none" strike="noStrike" cap="none" dirty="0" smtClean="0">
                <a:solidFill>
                  <a:schemeClr val="dk1"/>
                </a:solidFill>
                <a:latin typeface="Calibri"/>
                <a:ea typeface="Calibri"/>
                <a:cs typeface="Calibri"/>
                <a:sym typeface="Calibri"/>
              </a:rPr>
              <a:t>ervice members </a:t>
            </a:r>
            <a:r>
              <a:rPr lang="en-US" sz="2800" b="1" i="0" u="none" strike="noStrike" cap="none" dirty="0">
                <a:solidFill>
                  <a:schemeClr val="dk1"/>
                </a:solidFill>
                <a:latin typeface="Calibri"/>
                <a:ea typeface="Calibri"/>
                <a:cs typeface="Calibri"/>
                <a:sym typeface="Calibri"/>
              </a:rPr>
              <a:t>Opportunity College (SOC) Code, if applicable</a:t>
            </a:r>
          </a:p>
          <a:p>
            <a:pPr marL="342900" marR="0" lvl="0" indent="-342900" algn="l" rtl="0">
              <a:spcBef>
                <a:spcPts val="48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Top 3 Reported</a:t>
            </a:r>
          </a:p>
          <a:p>
            <a:pPr marL="742950" marR="0" lvl="1" indent="-285750" algn="l" rtl="0">
              <a:spcBef>
                <a:spcPts val="40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Accounting</a:t>
            </a:r>
          </a:p>
          <a:p>
            <a:pPr marL="742950" marR="0" lvl="1" indent="-285750" algn="l" rtl="0">
              <a:spcBef>
                <a:spcPts val="40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Administration of Justice</a:t>
            </a:r>
          </a:p>
          <a:p>
            <a:pPr marL="742950" marR="0" lvl="1" indent="-285750" algn="l" rtl="0">
              <a:spcBef>
                <a:spcPts val="400"/>
              </a:spcBef>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Automotive</a:t>
            </a:r>
          </a:p>
        </p:txBody>
      </p:sp>
      <p:pic>
        <p:nvPicPr>
          <p:cNvPr id="186" name="Shape 186" descr="http://tse1.mm.bing.net/th?&amp;id=OIP.Mf24d8050464a0d9b7bb48af0ef89d092o0&amp;w=202&amp;h=126&amp;c=0&amp;pid=1.9&amp;rs=0&amp;p=0&amp;r=0"/>
          <p:cNvPicPr preferRelativeResize="0"/>
          <p:nvPr/>
        </p:nvPicPr>
        <p:blipFill rotWithShape="1">
          <a:blip r:embed="rId3">
            <a:alphaModFix/>
          </a:blip>
          <a:srcRect/>
          <a:stretch/>
        </p:blipFill>
        <p:spPr>
          <a:xfrm rot="507143">
            <a:off x="6723660" y="2804718"/>
            <a:ext cx="2081811" cy="2473207"/>
          </a:xfrm>
          <a:prstGeom prst="rect">
            <a:avLst/>
          </a:prstGeom>
          <a:noFill/>
          <a:ln w="9525" cap="flat" cmpd="sng">
            <a:solidFill>
              <a:schemeClr val="dk2"/>
            </a:solidFill>
            <a:prstDash val="solid"/>
            <a:round/>
            <a:headEnd type="none" w="med" len="med"/>
            <a:tailEnd type="none" w="med" len="med"/>
          </a:ln>
          <a:effectLst>
            <a:outerShdw blurRad="292100" dist="139700" dir="2700000" algn="tl" rotWithShape="0">
              <a:srgbClr val="333333">
                <a:alpha val="64705"/>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152401"/>
            <a:ext cx="8229600" cy="126523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b="1" i="0" u="none" strike="noStrike" cap="none" dirty="0">
                <a:solidFill>
                  <a:schemeClr val="dk1"/>
                </a:solidFill>
                <a:latin typeface="Calibri"/>
                <a:ea typeface="Calibri"/>
                <a:cs typeface="Calibri"/>
                <a:sym typeface="Calibri"/>
              </a:rPr>
              <a:t>Course Identifiers – TOP Code</a:t>
            </a:r>
          </a:p>
        </p:txBody>
      </p:sp>
      <p:sp>
        <p:nvSpPr>
          <p:cNvPr id="192" name="Shape 192"/>
          <p:cNvSpPr txBox="1">
            <a:spLocks noGrp="1"/>
          </p:cNvSpPr>
          <p:nvPr>
            <p:ph type="sldNum" idx="12"/>
          </p:nvPr>
        </p:nvSpPr>
        <p:spPr>
          <a:xfrm>
            <a:off x="6553201" y="4767263"/>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15</a:t>
            </a:fld>
            <a:endParaRPr lang="en-US" sz="1200" b="0" i="0" u="none" strike="noStrike" cap="none" dirty="0">
              <a:solidFill>
                <a:srgbClr val="888888"/>
              </a:solidFill>
              <a:latin typeface="Calibri"/>
              <a:ea typeface="Calibri"/>
              <a:cs typeface="Calibri"/>
              <a:sym typeface="Calibri"/>
            </a:endParaRPr>
          </a:p>
        </p:txBody>
      </p:sp>
      <p:sp>
        <p:nvSpPr>
          <p:cNvPr id="193" name="Shape 193"/>
          <p:cNvSpPr txBox="1">
            <a:spLocks noGrp="1"/>
          </p:cNvSpPr>
          <p:nvPr>
            <p:ph type="body" idx="1"/>
          </p:nvPr>
        </p:nvSpPr>
        <p:spPr>
          <a:xfrm>
            <a:off x="457200" y="1635427"/>
            <a:ext cx="6286500" cy="339447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Courses classified according to their respective Taxonomy of Programs (TOP) Code</a:t>
            </a:r>
          </a:p>
          <a:p>
            <a:pPr marL="342900" marR="0" lvl="0" indent="-342900" algn="l" rtl="0">
              <a:spcBef>
                <a:spcPts val="48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Top 3 Reported</a:t>
            </a:r>
          </a:p>
          <a:p>
            <a:pPr marL="742950" marR="0" lvl="1" indent="-285750" algn="l" rtl="0">
              <a:spcBef>
                <a:spcPts val="40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Physical Education</a:t>
            </a:r>
          </a:p>
          <a:p>
            <a:pPr marL="742950" marR="0" lvl="1" indent="-285750" algn="l" rtl="0">
              <a:spcBef>
                <a:spcPts val="40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Office Technology </a:t>
            </a:r>
          </a:p>
          <a:p>
            <a:pPr marL="742950" marR="0" lvl="1" indent="-285750" algn="l" rtl="0">
              <a:spcBef>
                <a:spcPts val="400"/>
              </a:spcBef>
              <a:spcAft>
                <a:spcPts val="0"/>
              </a:spcAft>
              <a:buClr>
                <a:schemeClr val="dk1"/>
              </a:buClr>
              <a:buSzPct val="100000"/>
              <a:buFont typeface="Arial"/>
              <a:buChar char="–"/>
            </a:pPr>
            <a:r>
              <a:rPr lang="en-US" b="1" i="0" u="none" strike="noStrike" cap="none" dirty="0" smtClean="0">
                <a:solidFill>
                  <a:schemeClr val="dk1"/>
                </a:solidFill>
                <a:latin typeface="Calibri"/>
                <a:ea typeface="Calibri"/>
                <a:cs typeface="Calibri"/>
                <a:sym typeface="Calibri"/>
              </a:rPr>
              <a:t>Automotive</a:t>
            </a:r>
            <a:endParaRPr lang="en-US" b="1" i="0" u="none" strike="noStrike" cap="none" dirty="0">
              <a:solidFill>
                <a:schemeClr val="dk1"/>
              </a:solidFill>
              <a:latin typeface="Calibri"/>
              <a:ea typeface="Calibri"/>
              <a:cs typeface="Calibri"/>
              <a:sym typeface="Calibri"/>
            </a:endParaRPr>
          </a:p>
        </p:txBody>
      </p:sp>
      <p:pic>
        <p:nvPicPr>
          <p:cNvPr id="194" name="Shape 194"/>
          <p:cNvPicPr preferRelativeResize="0"/>
          <p:nvPr/>
        </p:nvPicPr>
        <p:blipFill rotWithShape="1">
          <a:blip r:embed="rId3">
            <a:alphaModFix/>
          </a:blip>
          <a:srcRect/>
          <a:stretch/>
        </p:blipFill>
        <p:spPr>
          <a:xfrm rot="159497">
            <a:off x="6377771" y="1357047"/>
            <a:ext cx="2484461" cy="3951232"/>
          </a:xfrm>
          <a:prstGeom prst="rect">
            <a:avLst/>
          </a:prstGeom>
          <a:noFill/>
          <a:ln>
            <a:noFill/>
          </a:ln>
          <a:effectLst>
            <a:outerShdw blurRad="292100" dist="139700" dir="2700000" algn="tl" rotWithShape="0">
              <a:srgbClr val="333333">
                <a:alpha val="64705"/>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74636"/>
            <a:ext cx="8229600" cy="1223963"/>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b="1" i="0" u="none" strike="noStrike" cap="none" dirty="0">
                <a:solidFill>
                  <a:schemeClr val="dk1"/>
                </a:solidFill>
                <a:latin typeface="Calibri"/>
                <a:ea typeface="Calibri"/>
                <a:cs typeface="Calibri"/>
                <a:sym typeface="Calibri"/>
              </a:rPr>
              <a:t>Courses Frequently Reported </a:t>
            </a:r>
            <a:r>
              <a:rPr lang="en-US" b="1" i="0" u="none" strike="noStrike" cap="none" dirty="0" smtClean="0">
                <a:solidFill>
                  <a:schemeClr val="dk1"/>
                </a:solidFill>
                <a:latin typeface="Calibri"/>
                <a:ea typeface="Calibri"/>
                <a:cs typeface="Calibri"/>
                <a:sym typeface="Calibri"/>
              </a:rPr>
              <a:t>Among C-ID</a:t>
            </a:r>
            <a:r>
              <a:rPr lang="en-US" b="1" i="0" u="none" strike="noStrike" cap="none" dirty="0">
                <a:solidFill>
                  <a:schemeClr val="dk1"/>
                </a:solidFill>
                <a:latin typeface="Calibri"/>
                <a:ea typeface="Calibri"/>
                <a:cs typeface="Calibri"/>
                <a:sym typeface="Calibri"/>
              </a:rPr>
              <a:t>, SOC, and TOP Codes </a:t>
            </a:r>
          </a:p>
        </p:txBody>
      </p:sp>
      <p:sp>
        <p:nvSpPr>
          <p:cNvPr id="200" name="Shape 200"/>
          <p:cNvSpPr txBox="1">
            <a:spLocks noGrp="1"/>
          </p:cNvSpPr>
          <p:nvPr>
            <p:ph type="body" idx="1"/>
          </p:nvPr>
        </p:nvSpPr>
        <p:spPr>
          <a:xfrm>
            <a:off x="1212056" y="1828800"/>
            <a:ext cx="6719887" cy="396527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 Administration of Justice </a:t>
            </a:r>
          </a:p>
          <a:p>
            <a:pPr marL="342900" marR="0" lvl="0" indent="-342900" algn="l" rtl="0">
              <a:spcBef>
                <a:spcPts val="360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 Business and Management</a:t>
            </a:r>
          </a:p>
          <a:p>
            <a:pPr marL="342900" marR="0" lvl="0" indent="-342900" algn="l" rtl="0">
              <a:spcBef>
                <a:spcPts val="360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 Information Technology</a:t>
            </a:r>
          </a:p>
        </p:txBody>
      </p:sp>
      <p:pic>
        <p:nvPicPr>
          <p:cNvPr id="202" name="Shape 202" descr="C:\Users\cwarner\AppData\Local\Microsoft\Windows\Temporary Internet Files\Content.IE5\WWAWSGQW\scales-of-justice-logo[1].jpg"/>
          <p:cNvPicPr preferRelativeResize="0"/>
          <p:nvPr/>
        </p:nvPicPr>
        <p:blipFill rotWithShape="1">
          <a:blip r:embed="rId3">
            <a:alphaModFix/>
          </a:blip>
          <a:srcRect/>
          <a:stretch/>
        </p:blipFill>
        <p:spPr>
          <a:xfrm>
            <a:off x="385136" y="1753817"/>
            <a:ext cx="670916" cy="812799"/>
          </a:xfrm>
          <a:prstGeom prst="rect">
            <a:avLst/>
          </a:prstGeom>
          <a:noFill/>
          <a:ln>
            <a:noFill/>
          </a:ln>
        </p:spPr>
      </p:pic>
      <p:pic>
        <p:nvPicPr>
          <p:cNvPr id="203" name="Shape 203" descr="C:\Users\cwarner\AppData\Local\Microsoft\Windows\Temporary Internet Files\Content.IE5\NBO4J8PA\graphic_showing_a_pen_and_paper_writing_a_report_0515-0909-2722-3528_SMU[1].jpg"/>
          <p:cNvPicPr preferRelativeResize="0"/>
          <p:nvPr/>
        </p:nvPicPr>
        <p:blipFill rotWithShape="1">
          <a:blip r:embed="rId4">
            <a:alphaModFix/>
          </a:blip>
          <a:srcRect/>
          <a:stretch/>
        </p:blipFill>
        <p:spPr>
          <a:xfrm>
            <a:off x="448114" y="2821834"/>
            <a:ext cx="544960" cy="689343"/>
          </a:xfrm>
          <a:prstGeom prst="rect">
            <a:avLst/>
          </a:prstGeom>
          <a:noFill/>
          <a:ln>
            <a:noFill/>
          </a:ln>
        </p:spPr>
      </p:pic>
      <p:pic>
        <p:nvPicPr>
          <p:cNvPr id="204" name="Shape 204" descr="C:\Users\cwarner\AppData\Local\Microsoft\Windows\Temporary Internet Files\Content.IE5\2CA375ZD\15445-illustration-of-a-red-information-button-pv[1].png"/>
          <p:cNvPicPr preferRelativeResize="0"/>
          <p:nvPr/>
        </p:nvPicPr>
        <p:blipFill rotWithShape="1">
          <a:blip r:embed="rId5">
            <a:alphaModFix/>
          </a:blip>
          <a:srcRect/>
          <a:stretch/>
        </p:blipFill>
        <p:spPr>
          <a:xfrm>
            <a:off x="369187" y="3624263"/>
            <a:ext cx="702814" cy="9144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95" y="357728"/>
            <a:ext cx="7950155" cy="1871122"/>
          </a:xfrm>
        </p:spPr>
        <p:txBody>
          <a:bodyPr/>
          <a:lstStyle/>
          <a:p>
            <a:r>
              <a:rPr lang="en-US" sz="5400" b="1" dirty="0" smtClean="0">
                <a:solidFill>
                  <a:srgbClr val="C00000"/>
                </a:solidFill>
              </a:rPr>
              <a:t>Research by CAEL</a:t>
            </a:r>
            <a:br>
              <a:rPr lang="en-US" sz="5400" b="1" dirty="0" smtClean="0">
                <a:solidFill>
                  <a:srgbClr val="C00000"/>
                </a:solidFill>
              </a:rPr>
            </a:br>
            <a:r>
              <a:rPr lang="en-US" sz="5400" b="1" dirty="0" smtClean="0">
                <a:solidFill>
                  <a:srgbClr val="C00000"/>
                </a:solidFill>
              </a:rPr>
              <a:t>via DataMart</a:t>
            </a:r>
            <a:endParaRPr lang="en-US" sz="5400" b="1" dirty="0">
              <a:solidFill>
                <a:srgbClr val="C00000"/>
              </a:solidFill>
            </a:endParaRPr>
          </a:p>
        </p:txBody>
      </p:sp>
      <p:sp>
        <p:nvSpPr>
          <p:cNvPr id="4" name="Subtitle 3"/>
          <p:cNvSpPr>
            <a:spLocks noGrp="1"/>
          </p:cNvSpPr>
          <p:nvPr>
            <p:ph type="subTitle" idx="1"/>
          </p:nvPr>
        </p:nvSpPr>
        <p:spPr>
          <a:xfrm>
            <a:off x="260033" y="2071688"/>
            <a:ext cx="8701087" cy="3228975"/>
          </a:xfrm>
        </p:spPr>
        <p:txBody>
          <a:bodyPr>
            <a:noAutofit/>
          </a:bodyPr>
          <a:lstStyle/>
          <a:p>
            <a:pPr marL="742950" lvl="1" indent="-285750" algn="l">
              <a:buFont typeface="Arial" panose="020B0604020202020204" pitchFamily="34" charset="0"/>
              <a:buChar char="•"/>
            </a:pPr>
            <a:r>
              <a:rPr lang="en-US" sz="3600" b="1" dirty="0" smtClean="0">
                <a:solidFill>
                  <a:schemeClr val="tx1"/>
                </a:solidFill>
              </a:rPr>
              <a:t>Identify </a:t>
            </a:r>
            <a:r>
              <a:rPr lang="en-US" sz="3600" b="1" dirty="0">
                <a:solidFill>
                  <a:schemeClr val="tx1"/>
                </a:solidFill>
              </a:rPr>
              <a:t>top CCC institutions per district by veterans and military students (VMS) enrollment</a:t>
            </a:r>
            <a:endParaRPr lang="en-US" sz="1200" b="1" dirty="0">
              <a:solidFill>
                <a:schemeClr val="tx1"/>
              </a:solidFill>
            </a:endParaRPr>
          </a:p>
          <a:p>
            <a:pPr marL="742950" lvl="1" indent="-285750">
              <a:buFont typeface="Arial" panose="020B0604020202020204" pitchFamily="34" charset="0"/>
              <a:buChar char="•"/>
            </a:pPr>
            <a:endParaRPr lang="en-US" sz="1200" b="1" dirty="0">
              <a:solidFill>
                <a:schemeClr val="tx1"/>
              </a:solidFill>
            </a:endParaRPr>
          </a:p>
          <a:p>
            <a:pPr marL="742950" lvl="1" indent="-285750" algn="l">
              <a:buFont typeface="Arial" panose="020B0604020202020204" pitchFamily="34" charset="0"/>
              <a:buChar char="•"/>
            </a:pPr>
            <a:r>
              <a:rPr lang="en-US" sz="3600" b="1" dirty="0">
                <a:solidFill>
                  <a:schemeClr val="tx1"/>
                </a:solidFill>
              </a:rPr>
              <a:t>Determine most common TOPs for VMS by the top schools and system-wide program </a:t>
            </a:r>
            <a:r>
              <a:rPr lang="en-US" sz="3600" b="1" dirty="0" smtClean="0">
                <a:solidFill>
                  <a:schemeClr val="tx1"/>
                </a:solidFill>
              </a:rPr>
              <a:t>awards</a:t>
            </a:r>
            <a:endParaRPr lang="en-US" sz="3600" b="1" dirty="0">
              <a:solidFill>
                <a:schemeClr val="tx1"/>
              </a:solidFill>
            </a:endParaRPr>
          </a:p>
        </p:txBody>
      </p:sp>
      <p:sp>
        <p:nvSpPr>
          <p:cNvPr id="5" name="Slide Number Placeholder 4"/>
          <p:cNvSpPr>
            <a:spLocks noGrp="1"/>
          </p:cNvSpPr>
          <p:nvPr>
            <p:ph type="sldNum" sz="quarter" idx="14"/>
          </p:nvPr>
        </p:nvSpPr>
        <p:spPr/>
        <p:txBody>
          <a:bodyPr/>
          <a:lstStyle/>
          <a:p>
            <a:fld id="{907DF27B-57C8-407E-9267-7D7D55AAD6A3}" type="slidenum">
              <a:rPr lang="en-US" smtClean="0"/>
              <a:pPr/>
              <a:t>17</a:t>
            </a:fld>
            <a:endParaRPr lang="en-US" dirty="0"/>
          </a:p>
        </p:txBody>
      </p:sp>
    </p:spTree>
    <p:extLst>
      <p:ext uri="{BB962C8B-B14F-4D97-AF65-F5344CB8AC3E}">
        <p14:creationId xmlns:p14="http://schemas.microsoft.com/office/powerpoint/2010/main" val="147089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2900" y="251905"/>
            <a:ext cx="8186737" cy="1323439"/>
          </a:xfrm>
        </p:spPr>
        <p:txBody>
          <a:bodyPr/>
          <a:lstStyle/>
          <a:p>
            <a:r>
              <a:rPr lang="en-US" sz="4000" b="1" i="1" dirty="0" smtClean="0"/>
              <a:t>Top </a:t>
            </a:r>
            <a:r>
              <a:rPr lang="en-US" sz="4000" b="1" i="1" dirty="0"/>
              <a:t>10 Colleges Based on Average VMS Enrollment in 2015-16 </a:t>
            </a:r>
            <a:endParaRPr lang="en-US" sz="4000" dirty="0"/>
          </a:p>
        </p:txBody>
      </p:sp>
      <p:graphicFrame>
        <p:nvGraphicFramePr>
          <p:cNvPr id="7" name="Table 6"/>
          <p:cNvGraphicFramePr>
            <a:graphicFrameLocks noGrp="1"/>
          </p:cNvGraphicFramePr>
          <p:nvPr>
            <p:extLst>
              <p:ext uri="{D42A27DB-BD31-4B8C-83A1-F6EECF244321}">
                <p14:modId xmlns:p14="http://schemas.microsoft.com/office/powerpoint/2010/main" val="146587910"/>
              </p:ext>
            </p:extLst>
          </p:nvPr>
        </p:nvGraphicFramePr>
        <p:xfrm>
          <a:off x="514350" y="1757365"/>
          <a:ext cx="7586663" cy="3829044"/>
        </p:xfrm>
        <a:graphic>
          <a:graphicData uri="http://schemas.openxmlformats.org/drawingml/2006/table">
            <a:tbl>
              <a:tblPr firstRow="1" firstCol="1" bandRow="1">
                <a:tableStyleId>{10A1B5D5-9B99-4C35-A422-299274C87663}</a:tableStyleId>
              </a:tblPr>
              <a:tblGrid>
                <a:gridCol w="4351282">
                  <a:extLst>
                    <a:ext uri="{9D8B030D-6E8A-4147-A177-3AD203B41FA5}">
                      <a16:colId xmlns="" xmlns:a16="http://schemas.microsoft.com/office/drawing/2014/main" val="421672196"/>
                    </a:ext>
                  </a:extLst>
                </a:gridCol>
                <a:gridCol w="3235381">
                  <a:extLst>
                    <a:ext uri="{9D8B030D-6E8A-4147-A177-3AD203B41FA5}">
                      <a16:colId xmlns="" xmlns:a16="http://schemas.microsoft.com/office/drawing/2014/main" val="4200439376"/>
                    </a:ext>
                  </a:extLst>
                </a:gridCol>
              </a:tblGrid>
              <a:tr h="319087">
                <a:tc>
                  <a:txBody>
                    <a:bodyPr/>
                    <a:lstStyle/>
                    <a:p>
                      <a:pPr marL="0" marR="0" algn="l">
                        <a:lnSpc>
                          <a:spcPct val="110000"/>
                        </a:lnSpc>
                        <a:spcBef>
                          <a:spcPts val="0"/>
                        </a:spcBef>
                        <a:spcAft>
                          <a:spcPts val="0"/>
                        </a:spcAft>
                      </a:pPr>
                      <a:r>
                        <a:rPr lang="en-US" sz="1600" dirty="0">
                          <a:effectLst/>
                        </a:rPr>
                        <a:t>Institution</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0000"/>
                        </a:lnSpc>
                        <a:spcBef>
                          <a:spcPts val="0"/>
                        </a:spcBef>
                        <a:spcAft>
                          <a:spcPts val="0"/>
                        </a:spcAft>
                      </a:pPr>
                      <a:r>
                        <a:rPr lang="en-US" sz="1600" dirty="0">
                          <a:effectLst/>
                        </a:rPr>
                        <a:t>VMS Enrollment</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316752837"/>
                  </a:ext>
                </a:extLst>
              </a:tr>
              <a:tr h="319087">
                <a:tc>
                  <a:txBody>
                    <a:bodyPr/>
                    <a:lstStyle/>
                    <a:p>
                      <a:pPr marL="0" marR="0" algn="l">
                        <a:lnSpc>
                          <a:spcPct val="110000"/>
                        </a:lnSpc>
                        <a:spcBef>
                          <a:spcPts val="0"/>
                        </a:spcBef>
                        <a:spcAft>
                          <a:spcPts val="0"/>
                        </a:spcAft>
                      </a:pPr>
                      <a:r>
                        <a:rPr lang="en-US" sz="1600" dirty="0">
                          <a:effectLst/>
                        </a:rPr>
                        <a:t>Solano</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7171</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577778303"/>
                  </a:ext>
                </a:extLst>
              </a:tr>
              <a:tr h="319087">
                <a:tc>
                  <a:txBody>
                    <a:bodyPr/>
                    <a:lstStyle/>
                    <a:p>
                      <a:pPr marL="0" marR="0" algn="l">
                        <a:lnSpc>
                          <a:spcPct val="110000"/>
                        </a:lnSpc>
                        <a:spcBef>
                          <a:spcPts val="0"/>
                        </a:spcBef>
                        <a:spcAft>
                          <a:spcPts val="0"/>
                        </a:spcAft>
                      </a:pPr>
                      <a:r>
                        <a:rPr lang="en-US" sz="1600" dirty="0">
                          <a:effectLst/>
                        </a:rPr>
                        <a:t>Palomar</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4880</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833917890"/>
                  </a:ext>
                </a:extLst>
              </a:tr>
              <a:tr h="319087">
                <a:tc>
                  <a:txBody>
                    <a:bodyPr/>
                    <a:lstStyle/>
                    <a:p>
                      <a:pPr marL="0" marR="0" algn="l">
                        <a:lnSpc>
                          <a:spcPct val="110000"/>
                        </a:lnSpc>
                        <a:spcBef>
                          <a:spcPts val="0"/>
                        </a:spcBef>
                        <a:spcAft>
                          <a:spcPts val="0"/>
                        </a:spcAft>
                      </a:pPr>
                      <a:r>
                        <a:rPr lang="en-US" sz="1600" dirty="0">
                          <a:effectLst/>
                        </a:rPr>
                        <a:t>San Diego Mesa</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3339</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852601349"/>
                  </a:ext>
                </a:extLst>
              </a:tr>
              <a:tr h="319087">
                <a:tc>
                  <a:txBody>
                    <a:bodyPr/>
                    <a:lstStyle/>
                    <a:p>
                      <a:pPr marL="0" marR="0" algn="l">
                        <a:lnSpc>
                          <a:spcPct val="110000"/>
                        </a:lnSpc>
                        <a:spcBef>
                          <a:spcPts val="0"/>
                        </a:spcBef>
                        <a:spcAft>
                          <a:spcPts val="0"/>
                        </a:spcAft>
                      </a:pPr>
                      <a:r>
                        <a:rPr lang="en-US" sz="1600" dirty="0">
                          <a:effectLst/>
                        </a:rPr>
                        <a:t>American River</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2985</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07523559"/>
                  </a:ext>
                </a:extLst>
              </a:tr>
              <a:tr h="319087">
                <a:tc>
                  <a:txBody>
                    <a:bodyPr/>
                    <a:lstStyle/>
                    <a:p>
                      <a:pPr marL="0" marR="0" algn="l">
                        <a:lnSpc>
                          <a:spcPct val="110000"/>
                        </a:lnSpc>
                        <a:spcBef>
                          <a:spcPts val="0"/>
                        </a:spcBef>
                        <a:spcAft>
                          <a:spcPts val="0"/>
                        </a:spcAft>
                      </a:pPr>
                      <a:r>
                        <a:rPr lang="en-US" sz="1600" dirty="0">
                          <a:effectLst/>
                        </a:rPr>
                        <a:t>San Francisco</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2588</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034689894"/>
                  </a:ext>
                </a:extLst>
              </a:tr>
              <a:tr h="319087">
                <a:tc>
                  <a:txBody>
                    <a:bodyPr/>
                    <a:lstStyle/>
                    <a:p>
                      <a:pPr marL="0" marR="0" algn="l">
                        <a:lnSpc>
                          <a:spcPct val="110000"/>
                        </a:lnSpc>
                        <a:spcBef>
                          <a:spcPts val="0"/>
                        </a:spcBef>
                        <a:spcAft>
                          <a:spcPts val="0"/>
                        </a:spcAft>
                      </a:pPr>
                      <a:r>
                        <a:rPr lang="en-US" sz="1600" dirty="0">
                          <a:effectLst/>
                        </a:rPr>
                        <a:t>Mira Costa</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2425</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439069296"/>
                  </a:ext>
                </a:extLst>
              </a:tr>
              <a:tr h="319087">
                <a:tc>
                  <a:txBody>
                    <a:bodyPr/>
                    <a:lstStyle/>
                    <a:p>
                      <a:pPr marL="0" marR="0" algn="l">
                        <a:lnSpc>
                          <a:spcPct val="110000"/>
                        </a:lnSpc>
                        <a:spcBef>
                          <a:spcPts val="0"/>
                        </a:spcBef>
                        <a:spcAft>
                          <a:spcPts val="0"/>
                        </a:spcAft>
                      </a:pPr>
                      <a:r>
                        <a:rPr lang="en-US" sz="1600" dirty="0">
                          <a:effectLst/>
                        </a:rPr>
                        <a:t>Southwestern</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2287</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256311727"/>
                  </a:ext>
                </a:extLst>
              </a:tr>
              <a:tr h="319087">
                <a:tc>
                  <a:txBody>
                    <a:bodyPr/>
                    <a:lstStyle/>
                    <a:p>
                      <a:pPr marL="0" marR="0" algn="l">
                        <a:lnSpc>
                          <a:spcPct val="110000"/>
                        </a:lnSpc>
                        <a:spcBef>
                          <a:spcPts val="0"/>
                        </a:spcBef>
                        <a:spcAft>
                          <a:spcPts val="0"/>
                        </a:spcAft>
                      </a:pPr>
                      <a:r>
                        <a:rPr lang="en-US" sz="1600" dirty="0">
                          <a:effectLst/>
                        </a:rPr>
                        <a:t>Mt San Jacinto</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2120</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232757013"/>
                  </a:ext>
                </a:extLst>
              </a:tr>
              <a:tr h="319087">
                <a:tc>
                  <a:txBody>
                    <a:bodyPr/>
                    <a:lstStyle/>
                    <a:p>
                      <a:pPr marL="0" marR="0" algn="l">
                        <a:lnSpc>
                          <a:spcPct val="110000"/>
                        </a:lnSpc>
                        <a:spcBef>
                          <a:spcPts val="0"/>
                        </a:spcBef>
                        <a:spcAft>
                          <a:spcPts val="0"/>
                        </a:spcAft>
                      </a:pPr>
                      <a:r>
                        <a:rPr lang="en-US" sz="1600">
                          <a:effectLst/>
                        </a:rPr>
                        <a:t>San Diego Miramar</a:t>
                      </a:r>
                      <a:endParaRPr lang="en-US" sz="16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2107</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919557231"/>
                  </a:ext>
                </a:extLst>
              </a:tr>
              <a:tr h="319087">
                <a:tc>
                  <a:txBody>
                    <a:bodyPr/>
                    <a:lstStyle/>
                    <a:p>
                      <a:pPr marL="0" marR="0" algn="l">
                        <a:lnSpc>
                          <a:spcPct val="110000"/>
                        </a:lnSpc>
                        <a:spcBef>
                          <a:spcPts val="0"/>
                        </a:spcBef>
                        <a:spcAft>
                          <a:spcPts val="0"/>
                        </a:spcAft>
                      </a:pPr>
                      <a:r>
                        <a:rPr lang="en-US" sz="1600">
                          <a:effectLst/>
                        </a:rPr>
                        <a:t>Saddleback</a:t>
                      </a:r>
                      <a:endParaRPr lang="en-US" sz="16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2091</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523920300"/>
                  </a:ext>
                </a:extLst>
              </a:tr>
              <a:tr h="319087">
                <a:tc>
                  <a:txBody>
                    <a:bodyPr/>
                    <a:lstStyle/>
                    <a:p>
                      <a:pPr marL="0" marR="0" algn="r">
                        <a:lnSpc>
                          <a:spcPct val="110000"/>
                        </a:lnSpc>
                        <a:spcBef>
                          <a:spcPts val="0"/>
                        </a:spcBef>
                        <a:spcAft>
                          <a:spcPts val="0"/>
                        </a:spcAft>
                      </a:pPr>
                      <a:r>
                        <a:rPr lang="en-US" sz="1600" dirty="0">
                          <a:effectLst/>
                        </a:rPr>
                        <a:t>Total:</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31,993</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437890452"/>
                  </a:ext>
                </a:extLst>
              </a:tr>
            </a:tbl>
          </a:graphicData>
        </a:graphic>
      </p:graphicFrame>
    </p:spTree>
    <p:extLst>
      <p:ext uri="{BB962C8B-B14F-4D97-AF65-F5344CB8AC3E}">
        <p14:creationId xmlns:p14="http://schemas.microsoft.com/office/powerpoint/2010/main" val="2212918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257175"/>
            <a:ext cx="8378190" cy="1323439"/>
          </a:xfrm>
        </p:spPr>
        <p:txBody>
          <a:bodyPr/>
          <a:lstStyle/>
          <a:p>
            <a:r>
              <a:rPr lang="en-US" sz="4000" b="1" i="1" dirty="0" smtClean="0"/>
              <a:t>Top 10 </a:t>
            </a:r>
            <a:r>
              <a:rPr lang="en-US" sz="4000" b="1" i="1" dirty="0"/>
              <a:t>Instructional Program TOP Codes at Target Schools, </a:t>
            </a:r>
            <a:r>
              <a:rPr lang="en-US" sz="4000" b="1" i="1" dirty="0" smtClean="0"/>
              <a:t>2015-16</a:t>
            </a:r>
            <a:endParaRPr lang="en-US" sz="4000" b="1" dirty="0"/>
          </a:p>
        </p:txBody>
      </p:sp>
      <p:sp>
        <p:nvSpPr>
          <p:cNvPr id="5" name="Slide Number Placeholder 4"/>
          <p:cNvSpPr>
            <a:spLocks noGrp="1"/>
          </p:cNvSpPr>
          <p:nvPr>
            <p:ph type="sldNum" sz="quarter" idx="14"/>
          </p:nvPr>
        </p:nvSpPr>
        <p:spPr/>
        <p:txBody>
          <a:bodyPr/>
          <a:lstStyle/>
          <a:p>
            <a:fld id="{907DF27B-57C8-407E-9267-7D7D55AAD6A3}" type="slidenum">
              <a:rPr lang="en-US" smtClean="0"/>
              <a:pPr/>
              <a:t>19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58093872"/>
              </p:ext>
            </p:extLst>
          </p:nvPr>
        </p:nvGraphicFramePr>
        <p:xfrm>
          <a:off x="400050" y="1571623"/>
          <a:ext cx="8378190" cy="4014787"/>
        </p:xfrm>
        <a:graphic>
          <a:graphicData uri="http://schemas.openxmlformats.org/drawingml/2006/table">
            <a:tbl>
              <a:tblPr firstRow="1" firstCol="1" bandRow="1">
                <a:tableStyleId>{10A1B5D5-9B99-4C35-A422-299274C87663}</a:tableStyleId>
              </a:tblPr>
              <a:tblGrid>
                <a:gridCol w="5280799">
                  <a:extLst>
                    <a:ext uri="{9D8B030D-6E8A-4147-A177-3AD203B41FA5}">
                      <a16:colId xmlns="" xmlns:a16="http://schemas.microsoft.com/office/drawing/2014/main" val="2846206157"/>
                    </a:ext>
                  </a:extLst>
                </a:gridCol>
                <a:gridCol w="3097391">
                  <a:extLst>
                    <a:ext uri="{9D8B030D-6E8A-4147-A177-3AD203B41FA5}">
                      <a16:colId xmlns="" xmlns:a16="http://schemas.microsoft.com/office/drawing/2014/main" val="3752574809"/>
                    </a:ext>
                  </a:extLst>
                </a:gridCol>
              </a:tblGrid>
              <a:tr h="330497">
                <a:tc>
                  <a:txBody>
                    <a:bodyPr/>
                    <a:lstStyle/>
                    <a:p>
                      <a:pPr marL="0" marR="0">
                        <a:lnSpc>
                          <a:spcPct val="110000"/>
                        </a:lnSpc>
                        <a:spcBef>
                          <a:spcPts val="0"/>
                        </a:spcBef>
                        <a:spcAft>
                          <a:spcPts val="0"/>
                        </a:spcAft>
                      </a:pPr>
                      <a:r>
                        <a:rPr lang="en-US" sz="1600" dirty="0">
                          <a:effectLst/>
                        </a:rPr>
                        <a:t>TOP Codes</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0000"/>
                        </a:lnSpc>
                        <a:spcBef>
                          <a:spcPts val="0"/>
                        </a:spcBef>
                        <a:spcAft>
                          <a:spcPts val="0"/>
                        </a:spcAft>
                      </a:pPr>
                      <a:r>
                        <a:rPr lang="en-US" sz="1600" dirty="0">
                          <a:effectLst/>
                        </a:rPr>
                        <a:t>Program Awards</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756919621"/>
                  </a:ext>
                </a:extLst>
              </a:tr>
              <a:tr h="307024">
                <a:tc>
                  <a:txBody>
                    <a:bodyPr/>
                    <a:lstStyle/>
                    <a:p>
                      <a:pPr marL="0" marR="0">
                        <a:lnSpc>
                          <a:spcPct val="110000"/>
                        </a:lnSpc>
                        <a:spcBef>
                          <a:spcPts val="0"/>
                        </a:spcBef>
                        <a:spcAft>
                          <a:spcPts val="0"/>
                        </a:spcAft>
                      </a:pPr>
                      <a:r>
                        <a:rPr lang="en-US" sz="1600">
                          <a:effectLst/>
                        </a:rPr>
                        <a:t>Transfer Studies – 490110</a:t>
                      </a:r>
                      <a:endParaRPr lang="en-US" sz="16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290</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99978771"/>
                  </a:ext>
                </a:extLst>
              </a:tr>
              <a:tr h="614050">
                <a:tc>
                  <a:txBody>
                    <a:bodyPr/>
                    <a:lstStyle/>
                    <a:p>
                      <a:pPr marL="0" marR="0">
                        <a:lnSpc>
                          <a:spcPct val="110000"/>
                        </a:lnSpc>
                        <a:spcBef>
                          <a:spcPts val="0"/>
                        </a:spcBef>
                        <a:spcAft>
                          <a:spcPts val="0"/>
                        </a:spcAft>
                      </a:pPr>
                      <a:r>
                        <a:rPr lang="en-US" sz="1600" dirty="0">
                          <a:effectLst/>
                        </a:rPr>
                        <a:t>Biological and Physical Sciences (including Mathematics) - 490200</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276</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4063464183"/>
                  </a:ext>
                </a:extLst>
              </a:tr>
              <a:tr h="307024">
                <a:tc>
                  <a:txBody>
                    <a:bodyPr/>
                    <a:lstStyle/>
                    <a:p>
                      <a:pPr marL="0" marR="0">
                        <a:lnSpc>
                          <a:spcPct val="110000"/>
                        </a:lnSpc>
                        <a:spcBef>
                          <a:spcPts val="0"/>
                        </a:spcBef>
                        <a:spcAft>
                          <a:spcPts val="0"/>
                        </a:spcAft>
                      </a:pPr>
                      <a:r>
                        <a:rPr lang="en-US" sz="1600" dirty="0">
                          <a:effectLst/>
                        </a:rPr>
                        <a:t>Administration of Justice – 210500</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202</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951388406"/>
                  </a:ext>
                </a:extLst>
              </a:tr>
              <a:tr h="307024">
                <a:tc>
                  <a:txBody>
                    <a:bodyPr/>
                    <a:lstStyle/>
                    <a:p>
                      <a:pPr marL="0" marR="0">
                        <a:lnSpc>
                          <a:spcPct val="110000"/>
                        </a:lnSpc>
                        <a:spcBef>
                          <a:spcPts val="0"/>
                        </a:spcBef>
                        <a:spcAft>
                          <a:spcPts val="0"/>
                        </a:spcAft>
                      </a:pPr>
                      <a:r>
                        <a:rPr lang="en-US" sz="1600" dirty="0">
                          <a:effectLst/>
                        </a:rPr>
                        <a:t>Paramedic – 125100</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126</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040877017"/>
                  </a:ext>
                </a:extLst>
              </a:tr>
              <a:tr h="307024">
                <a:tc>
                  <a:txBody>
                    <a:bodyPr/>
                    <a:lstStyle/>
                    <a:p>
                      <a:pPr marL="0" marR="0">
                        <a:lnSpc>
                          <a:spcPct val="110000"/>
                        </a:lnSpc>
                        <a:spcBef>
                          <a:spcPts val="0"/>
                        </a:spcBef>
                        <a:spcAft>
                          <a:spcPts val="0"/>
                        </a:spcAft>
                      </a:pPr>
                      <a:r>
                        <a:rPr lang="en-US" sz="1600">
                          <a:effectLst/>
                        </a:rPr>
                        <a:t>Social Sciences, General – 220100</a:t>
                      </a:r>
                      <a:endParaRPr lang="en-US" sz="16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122</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912274919"/>
                  </a:ext>
                </a:extLst>
              </a:tr>
              <a:tr h="307024">
                <a:tc>
                  <a:txBody>
                    <a:bodyPr/>
                    <a:lstStyle/>
                    <a:p>
                      <a:pPr marL="0" marR="0">
                        <a:lnSpc>
                          <a:spcPct val="110000"/>
                        </a:lnSpc>
                        <a:spcBef>
                          <a:spcPts val="0"/>
                        </a:spcBef>
                        <a:spcAft>
                          <a:spcPts val="0"/>
                        </a:spcAft>
                      </a:pPr>
                      <a:r>
                        <a:rPr lang="en-US" sz="1600">
                          <a:effectLst/>
                        </a:rPr>
                        <a:t>Liberal Arts and Sciences, General – 490100</a:t>
                      </a:r>
                      <a:endParaRPr lang="en-US" sz="16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121</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29036819"/>
                  </a:ext>
                </a:extLst>
              </a:tr>
              <a:tr h="307024">
                <a:tc>
                  <a:txBody>
                    <a:bodyPr/>
                    <a:lstStyle/>
                    <a:p>
                      <a:pPr marL="0" marR="0">
                        <a:lnSpc>
                          <a:spcPct val="110000"/>
                        </a:lnSpc>
                        <a:spcBef>
                          <a:spcPts val="0"/>
                        </a:spcBef>
                        <a:spcAft>
                          <a:spcPts val="0"/>
                        </a:spcAft>
                      </a:pPr>
                      <a:r>
                        <a:rPr lang="en-US" sz="1600">
                          <a:effectLst/>
                        </a:rPr>
                        <a:t>Liberal Studies – 490200	</a:t>
                      </a:r>
                      <a:endParaRPr lang="en-US" sz="16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106</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65479946"/>
                  </a:ext>
                </a:extLst>
              </a:tr>
              <a:tr h="307024">
                <a:tc>
                  <a:txBody>
                    <a:bodyPr/>
                    <a:lstStyle/>
                    <a:p>
                      <a:pPr marL="0" marR="0">
                        <a:lnSpc>
                          <a:spcPct val="110000"/>
                        </a:lnSpc>
                        <a:spcBef>
                          <a:spcPts val="0"/>
                        </a:spcBef>
                        <a:spcAft>
                          <a:spcPts val="0"/>
                        </a:spcAft>
                      </a:pPr>
                      <a:r>
                        <a:rPr lang="en-US" sz="1600">
                          <a:effectLst/>
                        </a:rPr>
                        <a:t>Business Administration – 050500</a:t>
                      </a:r>
                      <a:endParaRPr lang="en-US" sz="16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99</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052526748"/>
                  </a:ext>
                </a:extLst>
              </a:tr>
              <a:tr h="307024">
                <a:tc>
                  <a:txBody>
                    <a:bodyPr/>
                    <a:lstStyle/>
                    <a:p>
                      <a:pPr marL="0" marR="0">
                        <a:lnSpc>
                          <a:spcPct val="110000"/>
                        </a:lnSpc>
                        <a:spcBef>
                          <a:spcPts val="0"/>
                        </a:spcBef>
                        <a:spcAft>
                          <a:spcPts val="0"/>
                        </a:spcAft>
                      </a:pPr>
                      <a:r>
                        <a:rPr lang="en-US" sz="1600" dirty="0">
                          <a:effectLst/>
                        </a:rPr>
                        <a:t>Fire Technology – 213300</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88</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773271176"/>
                  </a:ext>
                </a:extLst>
              </a:tr>
              <a:tr h="307024">
                <a:tc>
                  <a:txBody>
                    <a:bodyPr/>
                    <a:lstStyle/>
                    <a:p>
                      <a:pPr marL="0" marR="0">
                        <a:lnSpc>
                          <a:spcPct val="110000"/>
                        </a:lnSpc>
                        <a:spcBef>
                          <a:spcPts val="0"/>
                        </a:spcBef>
                        <a:spcAft>
                          <a:spcPts val="0"/>
                        </a:spcAft>
                      </a:pPr>
                      <a:r>
                        <a:rPr lang="en-US" sz="1600">
                          <a:effectLst/>
                        </a:rPr>
                        <a:t>Psychology, General - 200100	</a:t>
                      </a:r>
                      <a:endParaRPr lang="en-US" sz="16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52</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860831540"/>
                  </a:ext>
                </a:extLst>
              </a:tr>
              <a:tr h="307024">
                <a:tc>
                  <a:txBody>
                    <a:bodyPr/>
                    <a:lstStyle/>
                    <a:p>
                      <a:pPr marL="0" marR="0" algn="r">
                        <a:lnSpc>
                          <a:spcPct val="110000"/>
                        </a:lnSpc>
                        <a:spcBef>
                          <a:spcPts val="0"/>
                        </a:spcBef>
                        <a:spcAft>
                          <a:spcPts val="0"/>
                        </a:spcAft>
                      </a:pPr>
                      <a:r>
                        <a:rPr lang="en-US" sz="1600">
                          <a:effectLst/>
                        </a:rPr>
                        <a:t>Total:</a:t>
                      </a:r>
                      <a:endParaRPr lang="en-US" sz="16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1,482</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111988718"/>
                  </a:ext>
                </a:extLst>
              </a:tr>
            </a:tbl>
          </a:graphicData>
        </a:graphic>
      </p:graphicFrame>
    </p:spTree>
    <p:extLst>
      <p:ext uri="{BB962C8B-B14F-4D97-AF65-F5344CB8AC3E}">
        <p14:creationId xmlns:p14="http://schemas.microsoft.com/office/powerpoint/2010/main" val="1327611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74639"/>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CPL Convergence in California</a:t>
            </a:r>
          </a:p>
        </p:txBody>
      </p:sp>
      <p:sp>
        <p:nvSpPr>
          <p:cNvPr id="139" name="Shape 139"/>
          <p:cNvSpPr txBox="1">
            <a:spLocks noGrp="1"/>
          </p:cNvSpPr>
          <p:nvPr>
            <p:ph type="body" idx="1"/>
          </p:nvPr>
        </p:nvSpPr>
        <p:spPr>
          <a:xfrm>
            <a:off x="279400" y="1270000"/>
            <a:ext cx="8407400" cy="4653000"/>
          </a:xfrm>
          <a:prstGeom prst="rect">
            <a:avLst/>
          </a:prstGeom>
          <a:noFill/>
          <a:ln>
            <a:noFill/>
          </a:ln>
        </p:spPr>
        <p:txBody>
          <a:bodyPr lIns="91425" tIns="45700" rIns="91425" bIns="45700" anchor="t" anchorCtr="0">
            <a:noAutofit/>
          </a:bodyPr>
          <a:lstStyle/>
          <a:p>
            <a:pPr marL="50800" marR="0" lvl="0" indent="0" algn="l" rtl="0">
              <a:lnSpc>
                <a:spcPct val="90000"/>
              </a:lnSpc>
              <a:spcBef>
                <a:spcPts val="0"/>
              </a:spcBef>
              <a:spcAft>
                <a:spcPts val="0"/>
              </a:spcAft>
              <a:buClr>
                <a:schemeClr val="dk1"/>
              </a:buClr>
              <a:buSzPct val="100000"/>
              <a:buNone/>
            </a:pPr>
            <a:r>
              <a:rPr lang="en-US" sz="3600" b="1" i="0" u="none" strike="noStrike" cap="none" dirty="0">
                <a:solidFill>
                  <a:schemeClr val="dk1"/>
                </a:solidFill>
                <a:latin typeface="Calibri"/>
                <a:ea typeface="Calibri"/>
                <a:cs typeface="Calibri"/>
                <a:sym typeface="Calibri"/>
              </a:rPr>
              <a:t>Various CCC projects looking for ways to uncover CPL opportunities for students</a:t>
            </a:r>
          </a:p>
          <a:p>
            <a:pPr marL="742950" marR="0" lvl="1" indent="-260350" algn="l" rtl="0">
              <a:lnSpc>
                <a:spcPct val="90000"/>
              </a:lnSpc>
              <a:spcBef>
                <a:spcPts val="56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Veterans and military students (AB 2462</a:t>
            </a:r>
            <a:r>
              <a:rPr lang="en-US" b="1" i="0" u="none" strike="noStrike" cap="none" dirty="0" smtClean="0">
                <a:solidFill>
                  <a:schemeClr val="dk1"/>
                </a:solidFill>
                <a:latin typeface="Calibri"/>
                <a:ea typeface="Calibri"/>
                <a:cs typeface="Calibri"/>
                <a:sym typeface="Calibri"/>
              </a:rPr>
              <a:t>)</a:t>
            </a:r>
          </a:p>
          <a:p>
            <a:pPr marL="742950" marR="0" lvl="1" indent="-260350" algn="l" rtl="0">
              <a:lnSpc>
                <a:spcPct val="90000"/>
              </a:lnSpc>
              <a:spcBef>
                <a:spcPts val="560"/>
              </a:spcBef>
              <a:spcAft>
                <a:spcPts val="0"/>
              </a:spcAft>
              <a:buClr>
                <a:schemeClr val="dk1"/>
              </a:buClr>
              <a:buSzPct val="100000"/>
              <a:buFont typeface="Arial"/>
              <a:buChar char="–"/>
            </a:pPr>
            <a:r>
              <a:rPr lang="en-US" b="1" dirty="0" smtClean="0"/>
              <a:t>Bachelor’s Degree Pilot </a:t>
            </a:r>
            <a:endParaRPr lang="en-US" b="1" i="0" u="none" strike="noStrike" cap="none" dirty="0">
              <a:solidFill>
                <a:schemeClr val="dk1"/>
              </a:solidFill>
              <a:latin typeface="Calibri"/>
              <a:ea typeface="Calibri"/>
              <a:cs typeface="Calibri"/>
              <a:sym typeface="Calibri"/>
            </a:endParaRPr>
          </a:p>
          <a:p>
            <a:pPr marL="742950" marR="0" lvl="1" indent="-260350" algn="l" rtl="0">
              <a:lnSpc>
                <a:spcPct val="90000"/>
              </a:lnSpc>
              <a:spcBef>
                <a:spcPts val="560"/>
              </a:spcBef>
              <a:spcAft>
                <a:spcPts val="0"/>
              </a:spcAft>
              <a:buClr>
                <a:schemeClr val="dk1"/>
              </a:buClr>
              <a:buSzPct val="100000"/>
              <a:buFont typeface="Arial"/>
              <a:buChar char="–"/>
            </a:pPr>
            <a:r>
              <a:rPr lang="en-US" b="1" dirty="0"/>
              <a:t>Nursing and military students (SB 466)</a:t>
            </a:r>
          </a:p>
          <a:p>
            <a:pPr marL="742950" marR="0" lvl="1" indent="-260350" algn="l" rtl="0">
              <a:lnSpc>
                <a:spcPct val="90000"/>
              </a:lnSpc>
              <a:spcBef>
                <a:spcPts val="56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Workforce and Career/Technical </a:t>
            </a:r>
            <a:r>
              <a:rPr lang="en-US" b="1" i="0" u="none" strike="noStrike" cap="none" dirty="0" smtClean="0">
                <a:solidFill>
                  <a:schemeClr val="dk1"/>
                </a:solidFill>
                <a:latin typeface="Calibri"/>
                <a:ea typeface="Calibri"/>
                <a:cs typeface="Calibri"/>
                <a:sym typeface="Calibri"/>
              </a:rPr>
              <a:t/>
            </a:r>
            <a:br>
              <a:rPr lang="en-US" b="1" i="0" u="none" strike="noStrike" cap="none" dirty="0" smtClean="0">
                <a:solidFill>
                  <a:schemeClr val="dk1"/>
                </a:solidFill>
                <a:latin typeface="Calibri"/>
                <a:ea typeface="Calibri"/>
                <a:cs typeface="Calibri"/>
                <a:sym typeface="Calibri"/>
              </a:rPr>
            </a:br>
            <a:r>
              <a:rPr lang="en-US" b="1" i="0" u="none" strike="noStrike" cap="none" dirty="0" smtClean="0">
                <a:solidFill>
                  <a:schemeClr val="dk1"/>
                </a:solidFill>
                <a:latin typeface="Calibri"/>
                <a:ea typeface="Calibri"/>
                <a:cs typeface="Calibri"/>
                <a:sym typeface="Calibri"/>
              </a:rPr>
              <a:t>(</a:t>
            </a:r>
            <a:r>
              <a:rPr lang="en-US" b="1" i="0" u="none" strike="noStrike" cap="none" dirty="0">
                <a:solidFill>
                  <a:schemeClr val="dk1"/>
                </a:solidFill>
                <a:latin typeface="Calibri"/>
                <a:ea typeface="Calibri"/>
                <a:cs typeface="Calibri"/>
                <a:sym typeface="Calibri"/>
              </a:rPr>
              <a:t>Doing What Matters for Jobs and the Economy)</a:t>
            </a:r>
          </a:p>
          <a:p>
            <a:pPr marL="742950" marR="0" lvl="1" indent="-260350" algn="l" rtl="0">
              <a:lnSpc>
                <a:spcPct val="90000"/>
              </a:lnSpc>
              <a:spcBef>
                <a:spcPts val="560"/>
              </a:spcBef>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Online process to connect students with CPL opportunities (Online Education Initiative)</a:t>
            </a:r>
          </a:p>
        </p:txBody>
      </p:sp>
      <p:sp>
        <p:nvSpPr>
          <p:cNvPr id="140" name="Shape 140"/>
          <p:cNvSpPr txBox="1">
            <a:spLocks noGrp="1"/>
          </p:cNvSpPr>
          <p:nvPr>
            <p:ph type="sldNum" idx="12"/>
          </p:nvPr>
        </p:nvSpPr>
        <p:spPr>
          <a:xfrm>
            <a:off x="6553201" y="6356350"/>
            <a:ext cx="2133599" cy="3651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2</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3337"/>
            <a:ext cx="9144000" cy="1459738"/>
          </a:xfrm>
        </p:spPr>
        <p:txBody>
          <a:bodyPr/>
          <a:lstStyle/>
          <a:p>
            <a:r>
              <a:rPr lang="en-US" sz="4000" b="1" i="1" smtClean="0"/>
              <a:t>Top 10 </a:t>
            </a:r>
            <a:r>
              <a:rPr lang="en-US" sz="4000" b="1" i="1" dirty="0"/>
              <a:t>Instructional Discipline TOP Categories for VMS System-wide, 2015-16</a:t>
            </a:r>
            <a:endParaRPr lang="en-US" sz="4000" dirty="0"/>
          </a:p>
        </p:txBody>
      </p:sp>
      <p:sp>
        <p:nvSpPr>
          <p:cNvPr id="5" name="Slide Number Placeholder 4"/>
          <p:cNvSpPr>
            <a:spLocks noGrp="1"/>
          </p:cNvSpPr>
          <p:nvPr>
            <p:ph type="sldNum" sz="quarter" idx="14"/>
          </p:nvPr>
        </p:nvSpPr>
        <p:spPr/>
        <p:txBody>
          <a:bodyPr/>
          <a:lstStyle/>
          <a:p>
            <a:fld id="{907DF27B-57C8-407E-9267-7D7D55AAD6A3}" type="slidenum">
              <a:rPr lang="en-US" smtClean="0"/>
              <a:pPr/>
              <a:t>20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1527524"/>
              </p:ext>
            </p:extLst>
          </p:nvPr>
        </p:nvGraphicFramePr>
        <p:xfrm>
          <a:off x="414338" y="1743071"/>
          <a:ext cx="8363902" cy="3843340"/>
        </p:xfrm>
        <a:graphic>
          <a:graphicData uri="http://schemas.openxmlformats.org/drawingml/2006/table">
            <a:tbl>
              <a:tblPr firstRow="1" firstCol="1" bandRow="1">
                <a:tableStyleId>{10A1B5D5-9B99-4C35-A422-299274C87663}</a:tableStyleId>
              </a:tblPr>
              <a:tblGrid>
                <a:gridCol w="5347058">
                  <a:extLst>
                    <a:ext uri="{9D8B030D-6E8A-4147-A177-3AD203B41FA5}">
                      <a16:colId xmlns="" xmlns:a16="http://schemas.microsoft.com/office/drawing/2014/main" val="1143345102"/>
                    </a:ext>
                  </a:extLst>
                </a:gridCol>
                <a:gridCol w="3016844">
                  <a:extLst>
                    <a:ext uri="{9D8B030D-6E8A-4147-A177-3AD203B41FA5}">
                      <a16:colId xmlns="" xmlns:a16="http://schemas.microsoft.com/office/drawing/2014/main" val="3988659678"/>
                    </a:ext>
                  </a:extLst>
                </a:gridCol>
              </a:tblGrid>
              <a:tr h="306912">
                <a:tc>
                  <a:txBody>
                    <a:bodyPr/>
                    <a:lstStyle/>
                    <a:p>
                      <a:pPr marL="0" marR="0">
                        <a:lnSpc>
                          <a:spcPct val="110000"/>
                        </a:lnSpc>
                        <a:spcBef>
                          <a:spcPts val="0"/>
                        </a:spcBef>
                        <a:spcAft>
                          <a:spcPts val="0"/>
                        </a:spcAft>
                      </a:pPr>
                      <a:r>
                        <a:rPr lang="en-US" sz="1600" dirty="0">
                          <a:effectLst/>
                        </a:rPr>
                        <a:t>Instructional Disciplines</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0000"/>
                        </a:lnSpc>
                        <a:spcBef>
                          <a:spcPts val="0"/>
                        </a:spcBef>
                        <a:spcAft>
                          <a:spcPts val="0"/>
                        </a:spcAft>
                      </a:pPr>
                      <a:r>
                        <a:rPr lang="en-US" sz="1600">
                          <a:effectLst/>
                        </a:rPr>
                        <a:t>Program Awards</a:t>
                      </a:r>
                      <a:endParaRPr lang="en-US" sz="16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4110914292"/>
                  </a:ext>
                </a:extLst>
              </a:tr>
              <a:tr h="306912">
                <a:tc>
                  <a:txBody>
                    <a:bodyPr/>
                    <a:lstStyle/>
                    <a:p>
                      <a:pPr marL="0" marR="0">
                        <a:lnSpc>
                          <a:spcPct val="110000"/>
                        </a:lnSpc>
                        <a:spcBef>
                          <a:spcPts val="0"/>
                        </a:spcBef>
                        <a:spcAft>
                          <a:spcPts val="0"/>
                        </a:spcAft>
                      </a:pPr>
                      <a:r>
                        <a:rPr lang="en-US" sz="1600" dirty="0">
                          <a:effectLst/>
                        </a:rPr>
                        <a:t>Interdisciplinary Studies- 49</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2261</a:t>
                      </a:r>
                      <a:endParaRPr lang="en-US" sz="1600" dirty="0">
                        <a:solidFill>
                          <a:schemeClr val="accent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584771175"/>
                  </a:ext>
                </a:extLst>
              </a:tr>
              <a:tr h="306912">
                <a:tc>
                  <a:txBody>
                    <a:bodyPr/>
                    <a:lstStyle/>
                    <a:p>
                      <a:pPr marL="0" marR="0">
                        <a:lnSpc>
                          <a:spcPct val="110000"/>
                        </a:lnSpc>
                        <a:spcBef>
                          <a:spcPts val="0"/>
                        </a:spcBef>
                        <a:spcAft>
                          <a:spcPts val="0"/>
                        </a:spcAft>
                      </a:pPr>
                      <a:r>
                        <a:rPr lang="en-US" sz="1600" dirty="0">
                          <a:effectLst/>
                        </a:rPr>
                        <a:t>Business and Management – 05</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1160</a:t>
                      </a:r>
                      <a:endParaRPr lang="en-US" sz="1600" dirty="0">
                        <a:solidFill>
                          <a:schemeClr val="accent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811262486"/>
                  </a:ext>
                </a:extLst>
              </a:tr>
              <a:tr h="368503">
                <a:tc>
                  <a:txBody>
                    <a:bodyPr/>
                    <a:lstStyle/>
                    <a:p>
                      <a:pPr marL="0" marR="0">
                        <a:lnSpc>
                          <a:spcPct val="110000"/>
                        </a:lnSpc>
                        <a:spcBef>
                          <a:spcPts val="0"/>
                        </a:spcBef>
                        <a:spcAft>
                          <a:spcPts val="0"/>
                        </a:spcAft>
                      </a:pPr>
                      <a:r>
                        <a:rPr lang="en-US" sz="1600" dirty="0">
                          <a:effectLst/>
                        </a:rPr>
                        <a:t>Public and Protective Services – 21</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1138</a:t>
                      </a:r>
                      <a:endParaRPr lang="en-US" sz="1600" dirty="0">
                        <a:solidFill>
                          <a:schemeClr val="accent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967585935"/>
                  </a:ext>
                </a:extLst>
              </a:tr>
              <a:tr h="405717">
                <a:tc>
                  <a:txBody>
                    <a:bodyPr/>
                    <a:lstStyle/>
                    <a:p>
                      <a:pPr marL="0" marR="0">
                        <a:lnSpc>
                          <a:spcPct val="110000"/>
                        </a:lnSpc>
                        <a:spcBef>
                          <a:spcPts val="0"/>
                        </a:spcBef>
                        <a:spcAft>
                          <a:spcPts val="0"/>
                        </a:spcAft>
                      </a:pPr>
                      <a:r>
                        <a:rPr lang="en-US" sz="1600" dirty="0">
                          <a:effectLst/>
                        </a:rPr>
                        <a:t>Engineering and Industrial Technologies – 09</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1068</a:t>
                      </a:r>
                      <a:endParaRPr lang="en-US" sz="1600" dirty="0">
                        <a:solidFill>
                          <a:schemeClr val="accent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323693604"/>
                  </a:ext>
                </a:extLst>
              </a:tr>
              <a:tr h="306912">
                <a:tc>
                  <a:txBody>
                    <a:bodyPr/>
                    <a:lstStyle/>
                    <a:p>
                      <a:pPr marL="0" marR="0">
                        <a:lnSpc>
                          <a:spcPct val="110000"/>
                        </a:lnSpc>
                        <a:spcBef>
                          <a:spcPts val="0"/>
                        </a:spcBef>
                        <a:spcAft>
                          <a:spcPts val="0"/>
                        </a:spcAft>
                      </a:pPr>
                      <a:r>
                        <a:rPr lang="en-US" sz="1600">
                          <a:effectLst/>
                        </a:rPr>
                        <a:t>Health – 12</a:t>
                      </a:r>
                      <a:endParaRPr lang="en-US" sz="16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615</a:t>
                      </a:r>
                      <a:endParaRPr lang="en-US" sz="1600" dirty="0">
                        <a:solidFill>
                          <a:schemeClr val="accent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504568831"/>
                  </a:ext>
                </a:extLst>
              </a:tr>
              <a:tr h="306912">
                <a:tc>
                  <a:txBody>
                    <a:bodyPr/>
                    <a:lstStyle/>
                    <a:p>
                      <a:pPr marL="0" marR="0">
                        <a:lnSpc>
                          <a:spcPct val="110000"/>
                        </a:lnSpc>
                        <a:spcBef>
                          <a:spcPts val="0"/>
                        </a:spcBef>
                        <a:spcAft>
                          <a:spcPts val="0"/>
                        </a:spcAft>
                      </a:pPr>
                      <a:r>
                        <a:rPr lang="en-US" sz="1600">
                          <a:effectLst/>
                        </a:rPr>
                        <a:t>Social Sciences – 22</a:t>
                      </a:r>
                      <a:endParaRPr lang="en-US" sz="16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590</a:t>
                      </a:r>
                      <a:endParaRPr lang="en-US" sz="1600" dirty="0">
                        <a:solidFill>
                          <a:schemeClr val="accent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603535042"/>
                  </a:ext>
                </a:extLst>
              </a:tr>
              <a:tr h="306912">
                <a:tc>
                  <a:txBody>
                    <a:bodyPr/>
                    <a:lstStyle/>
                    <a:p>
                      <a:pPr marL="0" marR="0">
                        <a:lnSpc>
                          <a:spcPct val="110000"/>
                        </a:lnSpc>
                        <a:spcBef>
                          <a:spcPts val="0"/>
                        </a:spcBef>
                        <a:spcAft>
                          <a:spcPts val="0"/>
                        </a:spcAft>
                      </a:pPr>
                      <a:r>
                        <a:rPr lang="en-US" sz="1600">
                          <a:effectLst/>
                        </a:rPr>
                        <a:t>Information Technology – 07</a:t>
                      </a:r>
                      <a:endParaRPr lang="en-US" sz="16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192</a:t>
                      </a:r>
                      <a:endParaRPr lang="en-US" sz="1600" dirty="0">
                        <a:solidFill>
                          <a:schemeClr val="accent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58148958"/>
                  </a:ext>
                </a:extLst>
              </a:tr>
              <a:tr h="306912">
                <a:tc>
                  <a:txBody>
                    <a:bodyPr/>
                    <a:lstStyle/>
                    <a:p>
                      <a:pPr marL="0" marR="0">
                        <a:lnSpc>
                          <a:spcPct val="110000"/>
                        </a:lnSpc>
                        <a:spcBef>
                          <a:spcPts val="0"/>
                        </a:spcBef>
                        <a:spcAft>
                          <a:spcPts val="0"/>
                        </a:spcAft>
                      </a:pPr>
                      <a:r>
                        <a:rPr lang="en-US" sz="1600">
                          <a:effectLst/>
                        </a:rPr>
                        <a:t>Family &amp; Consumer Sciences -13</a:t>
                      </a:r>
                      <a:endParaRPr lang="en-US" sz="16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168</a:t>
                      </a:r>
                      <a:endParaRPr lang="en-US" sz="1600" dirty="0">
                        <a:solidFill>
                          <a:schemeClr val="accent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865746039"/>
                  </a:ext>
                </a:extLst>
              </a:tr>
              <a:tr h="306912">
                <a:tc>
                  <a:txBody>
                    <a:bodyPr/>
                    <a:lstStyle/>
                    <a:p>
                      <a:pPr marL="0" marR="0">
                        <a:lnSpc>
                          <a:spcPct val="110000"/>
                        </a:lnSpc>
                        <a:spcBef>
                          <a:spcPts val="0"/>
                        </a:spcBef>
                        <a:spcAft>
                          <a:spcPts val="0"/>
                        </a:spcAft>
                      </a:pPr>
                      <a:r>
                        <a:rPr lang="en-US" sz="1600">
                          <a:effectLst/>
                        </a:rPr>
                        <a:t>Psychology – 20</a:t>
                      </a:r>
                      <a:endParaRPr lang="en-US" sz="16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162</a:t>
                      </a:r>
                      <a:endParaRPr lang="en-US" sz="1600" dirty="0">
                        <a:solidFill>
                          <a:schemeClr val="accent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806763540"/>
                  </a:ext>
                </a:extLst>
              </a:tr>
              <a:tr h="306912">
                <a:tc>
                  <a:txBody>
                    <a:bodyPr/>
                    <a:lstStyle/>
                    <a:p>
                      <a:pPr marL="0" marR="0">
                        <a:lnSpc>
                          <a:spcPct val="110000"/>
                        </a:lnSpc>
                        <a:spcBef>
                          <a:spcPts val="0"/>
                        </a:spcBef>
                        <a:spcAft>
                          <a:spcPts val="0"/>
                        </a:spcAft>
                      </a:pPr>
                      <a:r>
                        <a:rPr lang="en-US" sz="1600">
                          <a:effectLst/>
                        </a:rPr>
                        <a:t>Fine and Applied Arts – 10</a:t>
                      </a:r>
                      <a:endParaRPr lang="en-US" sz="16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158</a:t>
                      </a:r>
                      <a:endParaRPr lang="en-US" sz="1600" dirty="0">
                        <a:solidFill>
                          <a:schemeClr val="accent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203719419"/>
                  </a:ext>
                </a:extLst>
              </a:tr>
              <a:tr h="306912">
                <a:tc>
                  <a:txBody>
                    <a:bodyPr/>
                    <a:lstStyle/>
                    <a:p>
                      <a:pPr marL="0" marR="0" algn="r">
                        <a:lnSpc>
                          <a:spcPct val="110000"/>
                        </a:lnSpc>
                        <a:spcBef>
                          <a:spcPts val="0"/>
                        </a:spcBef>
                        <a:spcAft>
                          <a:spcPts val="0"/>
                        </a:spcAft>
                      </a:pPr>
                      <a:r>
                        <a:rPr lang="en-US" sz="1600" dirty="0">
                          <a:effectLst/>
                        </a:rPr>
                        <a:t>Total:</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7,512</a:t>
                      </a:r>
                      <a:endParaRPr lang="en-US" sz="1600" dirty="0">
                        <a:solidFill>
                          <a:schemeClr val="accent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393892957"/>
                  </a:ext>
                </a:extLst>
              </a:tr>
            </a:tbl>
          </a:graphicData>
        </a:graphic>
      </p:graphicFrame>
    </p:spTree>
    <p:extLst>
      <p:ext uri="{BB962C8B-B14F-4D97-AF65-F5344CB8AC3E}">
        <p14:creationId xmlns:p14="http://schemas.microsoft.com/office/powerpoint/2010/main" val="930237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050" y="209041"/>
            <a:ext cx="8230190" cy="1323439"/>
          </a:xfrm>
        </p:spPr>
        <p:txBody>
          <a:bodyPr/>
          <a:lstStyle/>
          <a:p>
            <a:r>
              <a:rPr lang="en-US" sz="4000" b="1" i="1" dirty="0" smtClean="0"/>
              <a:t>Top </a:t>
            </a:r>
            <a:r>
              <a:rPr lang="en-US" sz="4000" b="1" i="1" dirty="0"/>
              <a:t>10 Instructional Program TOP codes for VMS System-wide, 2015-16</a:t>
            </a:r>
          </a:p>
        </p:txBody>
      </p:sp>
      <p:sp>
        <p:nvSpPr>
          <p:cNvPr id="5" name="Slide Number Placeholder 4"/>
          <p:cNvSpPr>
            <a:spLocks noGrp="1"/>
          </p:cNvSpPr>
          <p:nvPr>
            <p:ph type="sldNum" sz="quarter" idx="14"/>
          </p:nvPr>
        </p:nvSpPr>
        <p:spPr/>
        <p:txBody>
          <a:bodyPr/>
          <a:lstStyle/>
          <a:p>
            <a:fld id="{907DF27B-57C8-407E-9267-7D7D55AAD6A3}" type="slidenum">
              <a:rPr lang="en-US" smtClean="0"/>
              <a:pPr/>
              <a:t>21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7388005"/>
              </p:ext>
            </p:extLst>
          </p:nvPr>
        </p:nvGraphicFramePr>
        <p:xfrm>
          <a:off x="414338" y="1532484"/>
          <a:ext cx="8363902" cy="4053931"/>
        </p:xfrm>
        <a:graphic>
          <a:graphicData uri="http://schemas.openxmlformats.org/drawingml/2006/table">
            <a:tbl>
              <a:tblPr firstRow="1" firstCol="1" bandRow="1">
                <a:tableStyleId>{10A1B5D5-9B99-4C35-A422-299274C87663}</a:tableStyleId>
              </a:tblPr>
              <a:tblGrid>
                <a:gridCol w="5360188">
                  <a:extLst>
                    <a:ext uri="{9D8B030D-6E8A-4147-A177-3AD203B41FA5}">
                      <a16:colId xmlns="" xmlns:a16="http://schemas.microsoft.com/office/drawing/2014/main" val="3807532909"/>
                    </a:ext>
                  </a:extLst>
                </a:gridCol>
                <a:gridCol w="3003714">
                  <a:extLst>
                    <a:ext uri="{9D8B030D-6E8A-4147-A177-3AD203B41FA5}">
                      <a16:colId xmlns="" xmlns:a16="http://schemas.microsoft.com/office/drawing/2014/main" val="1212033751"/>
                    </a:ext>
                  </a:extLst>
                </a:gridCol>
              </a:tblGrid>
              <a:tr h="366138">
                <a:tc>
                  <a:txBody>
                    <a:bodyPr/>
                    <a:lstStyle/>
                    <a:p>
                      <a:pPr marL="0" marR="0">
                        <a:lnSpc>
                          <a:spcPct val="110000"/>
                        </a:lnSpc>
                        <a:spcBef>
                          <a:spcPts val="0"/>
                        </a:spcBef>
                        <a:spcAft>
                          <a:spcPts val="0"/>
                        </a:spcAft>
                      </a:pPr>
                      <a:r>
                        <a:rPr lang="en-US" sz="1600" dirty="0">
                          <a:effectLst/>
                        </a:rPr>
                        <a:t>Instructional Program Codes</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0000"/>
                        </a:lnSpc>
                        <a:spcBef>
                          <a:spcPts val="0"/>
                        </a:spcBef>
                        <a:spcAft>
                          <a:spcPts val="0"/>
                        </a:spcAft>
                      </a:pPr>
                      <a:r>
                        <a:rPr lang="en-US" sz="1600" dirty="0">
                          <a:effectLst/>
                        </a:rPr>
                        <a:t>Program Awards</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381022041"/>
                  </a:ext>
                </a:extLst>
              </a:tr>
              <a:tr h="307316">
                <a:tc>
                  <a:txBody>
                    <a:bodyPr/>
                    <a:lstStyle/>
                    <a:p>
                      <a:pPr marL="0" marR="0">
                        <a:lnSpc>
                          <a:spcPct val="110000"/>
                        </a:lnSpc>
                        <a:spcBef>
                          <a:spcPts val="0"/>
                        </a:spcBef>
                        <a:spcAft>
                          <a:spcPts val="0"/>
                        </a:spcAft>
                      </a:pPr>
                      <a:r>
                        <a:rPr lang="en-US" sz="1600" dirty="0">
                          <a:effectLst/>
                        </a:rPr>
                        <a:t>Transfer Studies – 490110</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781</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323797596"/>
                  </a:ext>
                </a:extLst>
              </a:tr>
              <a:tr h="307316">
                <a:tc>
                  <a:txBody>
                    <a:bodyPr/>
                    <a:lstStyle/>
                    <a:p>
                      <a:pPr marL="0" marR="0">
                        <a:lnSpc>
                          <a:spcPct val="110000"/>
                        </a:lnSpc>
                        <a:spcBef>
                          <a:spcPts val="0"/>
                        </a:spcBef>
                        <a:spcAft>
                          <a:spcPts val="0"/>
                        </a:spcAft>
                      </a:pPr>
                      <a:r>
                        <a:rPr lang="en-US" sz="1600" dirty="0">
                          <a:effectLst/>
                        </a:rPr>
                        <a:t>Administration of Justice – 210500</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605</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808857084"/>
                  </a:ext>
                </a:extLst>
              </a:tr>
              <a:tr h="614633">
                <a:tc>
                  <a:txBody>
                    <a:bodyPr/>
                    <a:lstStyle/>
                    <a:p>
                      <a:pPr marL="0" marR="0">
                        <a:lnSpc>
                          <a:spcPct val="110000"/>
                        </a:lnSpc>
                        <a:spcBef>
                          <a:spcPts val="0"/>
                        </a:spcBef>
                        <a:spcAft>
                          <a:spcPts val="0"/>
                        </a:spcAft>
                      </a:pPr>
                      <a:r>
                        <a:rPr lang="en-US" sz="1600" dirty="0">
                          <a:effectLst/>
                        </a:rPr>
                        <a:t>Biological and Physical Sciences (and Mathematics) 490200</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541</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820203360"/>
                  </a:ext>
                </a:extLst>
              </a:tr>
              <a:tr h="307316">
                <a:tc>
                  <a:txBody>
                    <a:bodyPr/>
                    <a:lstStyle/>
                    <a:p>
                      <a:pPr marL="0" marR="0">
                        <a:lnSpc>
                          <a:spcPct val="110000"/>
                        </a:lnSpc>
                        <a:spcBef>
                          <a:spcPts val="0"/>
                        </a:spcBef>
                        <a:spcAft>
                          <a:spcPts val="0"/>
                        </a:spcAft>
                      </a:pPr>
                      <a:r>
                        <a:rPr lang="en-US" sz="1600" dirty="0">
                          <a:effectLst/>
                        </a:rPr>
                        <a:t>Business Administration – 050500</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518</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986221761"/>
                  </a:ext>
                </a:extLst>
              </a:tr>
              <a:tr h="307316">
                <a:tc>
                  <a:txBody>
                    <a:bodyPr/>
                    <a:lstStyle/>
                    <a:p>
                      <a:pPr marL="0" marR="0">
                        <a:lnSpc>
                          <a:spcPct val="110000"/>
                        </a:lnSpc>
                        <a:spcBef>
                          <a:spcPts val="0"/>
                        </a:spcBef>
                        <a:spcAft>
                          <a:spcPts val="0"/>
                        </a:spcAft>
                      </a:pPr>
                      <a:r>
                        <a:rPr lang="en-US" sz="1600" dirty="0">
                          <a:effectLst/>
                        </a:rPr>
                        <a:t>Liberal Arts and Sciences, General – 490100</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506</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50967652"/>
                  </a:ext>
                </a:extLst>
              </a:tr>
              <a:tr h="307316">
                <a:tc>
                  <a:txBody>
                    <a:bodyPr/>
                    <a:lstStyle/>
                    <a:p>
                      <a:pPr marL="0" marR="0">
                        <a:lnSpc>
                          <a:spcPct val="110000"/>
                        </a:lnSpc>
                        <a:spcBef>
                          <a:spcPts val="0"/>
                        </a:spcBef>
                        <a:spcAft>
                          <a:spcPts val="0"/>
                        </a:spcAft>
                      </a:pPr>
                      <a:r>
                        <a:rPr lang="en-US" sz="1600" dirty="0">
                          <a:effectLst/>
                        </a:rPr>
                        <a:t>Social Sciences, General – 220100</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331</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771281442"/>
                  </a:ext>
                </a:extLst>
              </a:tr>
              <a:tr h="307316">
                <a:tc>
                  <a:txBody>
                    <a:bodyPr/>
                    <a:lstStyle/>
                    <a:p>
                      <a:pPr marL="0" marR="0">
                        <a:lnSpc>
                          <a:spcPct val="110000"/>
                        </a:lnSpc>
                        <a:spcBef>
                          <a:spcPts val="0"/>
                        </a:spcBef>
                        <a:spcAft>
                          <a:spcPts val="0"/>
                        </a:spcAft>
                      </a:pPr>
                      <a:r>
                        <a:rPr lang="en-US" sz="1600" dirty="0">
                          <a:effectLst/>
                        </a:rPr>
                        <a:t>Business Management – 050600</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238</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705593031"/>
                  </a:ext>
                </a:extLst>
              </a:tr>
              <a:tr h="307316">
                <a:tc>
                  <a:txBody>
                    <a:bodyPr/>
                    <a:lstStyle/>
                    <a:p>
                      <a:pPr marL="0" marR="0">
                        <a:lnSpc>
                          <a:spcPct val="110000"/>
                        </a:lnSpc>
                        <a:spcBef>
                          <a:spcPts val="0"/>
                        </a:spcBef>
                        <a:spcAft>
                          <a:spcPts val="0"/>
                        </a:spcAft>
                      </a:pPr>
                      <a:r>
                        <a:rPr lang="en-US" sz="1600" dirty="0">
                          <a:effectLst/>
                        </a:rPr>
                        <a:t>Fire Technology – 213300</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189</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45982073"/>
                  </a:ext>
                </a:extLst>
              </a:tr>
              <a:tr h="307316">
                <a:tc>
                  <a:txBody>
                    <a:bodyPr/>
                    <a:lstStyle/>
                    <a:p>
                      <a:pPr marL="0" marR="0">
                        <a:lnSpc>
                          <a:spcPct val="110000"/>
                        </a:lnSpc>
                        <a:spcBef>
                          <a:spcPts val="0"/>
                        </a:spcBef>
                        <a:spcAft>
                          <a:spcPts val="0"/>
                        </a:spcAft>
                      </a:pPr>
                      <a:r>
                        <a:rPr lang="en-US" sz="1600" dirty="0">
                          <a:effectLst/>
                        </a:rPr>
                        <a:t>Automotive Technology – 094800</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183</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4288632659"/>
                  </a:ext>
                </a:extLst>
              </a:tr>
              <a:tr h="307316">
                <a:tc>
                  <a:txBody>
                    <a:bodyPr/>
                    <a:lstStyle/>
                    <a:p>
                      <a:pPr marL="0" marR="0">
                        <a:lnSpc>
                          <a:spcPct val="110000"/>
                        </a:lnSpc>
                        <a:spcBef>
                          <a:spcPts val="0"/>
                        </a:spcBef>
                        <a:spcAft>
                          <a:spcPts val="0"/>
                        </a:spcAft>
                      </a:pPr>
                      <a:r>
                        <a:rPr lang="en-US" sz="1600" dirty="0">
                          <a:effectLst/>
                        </a:rPr>
                        <a:t>Liberal Studies – 490120</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162</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198584271"/>
                  </a:ext>
                </a:extLst>
              </a:tr>
              <a:tr h="307316">
                <a:tc>
                  <a:txBody>
                    <a:bodyPr/>
                    <a:lstStyle/>
                    <a:p>
                      <a:pPr marL="0" marR="0" algn="r">
                        <a:lnSpc>
                          <a:spcPct val="110000"/>
                        </a:lnSpc>
                        <a:spcBef>
                          <a:spcPts val="0"/>
                        </a:spcBef>
                        <a:spcAft>
                          <a:spcPts val="0"/>
                        </a:spcAft>
                      </a:pPr>
                      <a:r>
                        <a:rPr lang="en-US" sz="1600" dirty="0">
                          <a:effectLst/>
                        </a:rPr>
                        <a:t>Total:</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4,054</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968052364"/>
                  </a:ext>
                </a:extLst>
              </a:tr>
            </a:tbl>
          </a:graphicData>
        </a:graphic>
      </p:graphicFrame>
    </p:spTree>
    <p:extLst>
      <p:ext uri="{BB962C8B-B14F-4D97-AF65-F5344CB8AC3E}">
        <p14:creationId xmlns:p14="http://schemas.microsoft.com/office/powerpoint/2010/main" val="366770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95" y="345396"/>
            <a:ext cx="7450101" cy="923330"/>
          </a:xfrm>
        </p:spPr>
        <p:txBody>
          <a:bodyPr/>
          <a:lstStyle/>
          <a:p>
            <a:r>
              <a:rPr lang="en-US" sz="5400" b="1" i="1" dirty="0">
                <a:solidFill>
                  <a:srgbClr val="C00000"/>
                </a:solidFill>
              </a:rPr>
              <a:t>Observations</a:t>
            </a:r>
          </a:p>
        </p:txBody>
      </p:sp>
      <p:sp>
        <p:nvSpPr>
          <p:cNvPr id="4" name="Subtitle 3"/>
          <p:cNvSpPr>
            <a:spLocks noGrp="1"/>
          </p:cNvSpPr>
          <p:nvPr>
            <p:ph type="subTitle" idx="1"/>
          </p:nvPr>
        </p:nvSpPr>
        <p:spPr>
          <a:xfrm>
            <a:off x="235452" y="1397314"/>
            <a:ext cx="8672513" cy="3789048"/>
          </a:xfrm>
        </p:spPr>
        <p:txBody>
          <a:bodyPr>
            <a:noAutofit/>
          </a:bodyPr>
          <a:lstStyle/>
          <a:p>
            <a:pPr marL="342900" indent="-342900">
              <a:buFont typeface="Arial" panose="020B0604020202020204" pitchFamily="34" charset="0"/>
              <a:buChar char="•"/>
            </a:pPr>
            <a:r>
              <a:rPr lang="en-US" sz="3200" b="1" dirty="0"/>
              <a:t>There is strong consistency between program awards of top colleges and system.</a:t>
            </a:r>
          </a:p>
          <a:p>
            <a:pPr marL="342900" indent="-342900">
              <a:buFont typeface="Arial" panose="020B0604020202020204" pitchFamily="34" charset="0"/>
              <a:buChar char="•"/>
            </a:pPr>
            <a:r>
              <a:rPr lang="en-US" sz="3200" b="1" dirty="0"/>
              <a:t>Most VMS program awards are geared towards transfers into four-year programs.</a:t>
            </a:r>
          </a:p>
          <a:p>
            <a:pPr marL="342900" indent="-342900">
              <a:buFont typeface="Arial" panose="020B0604020202020204" pitchFamily="34" charset="0"/>
              <a:buChar char="•"/>
            </a:pPr>
            <a:r>
              <a:rPr lang="en-US" sz="3200" b="1" dirty="0"/>
              <a:t>Transferability is a key issue.</a:t>
            </a:r>
          </a:p>
          <a:p>
            <a:pPr marL="342900" indent="-342900">
              <a:buFont typeface="Arial" panose="020B0604020202020204" pitchFamily="34" charset="0"/>
              <a:buChar char="•"/>
            </a:pPr>
            <a:r>
              <a:rPr lang="en-US" sz="3200" b="1" dirty="0"/>
              <a:t>Analysis allows CA to prioritize its efforts for PLA and potential gap </a:t>
            </a:r>
            <a:r>
              <a:rPr lang="en-US" sz="3200" b="1" dirty="0" smtClean="0"/>
              <a:t>programming</a:t>
            </a:r>
            <a:endParaRPr lang="en-US" sz="3200" b="1" dirty="0"/>
          </a:p>
        </p:txBody>
      </p:sp>
      <p:sp>
        <p:nvSpPr>
          <p:cNvPr id="5" name="Slide Number Placeholder 4"/>
          <p:cNvSpPr>
            <a:spLocks noGrp="1"/>
          </p:cNvSpPr>
          <p:nvPr>
            <p:ph type="sldNum" sz="quarter" idx="14"/>
          </p:nvPr>
        </p:nvSpPr>
        <p:spPr/>
        <p:txBody>
          <a:bodyPr/>
          <a:lstStyle/>
          <a:p>
            <a:fld id="{907DF27B-57C8-407E-9267-7D7D55AAD6A3}" type="slidenum">
              <a:rPr lang="en-US" smtClean="0"/>
              <a:pPr/>
              <a:t>22</a:t>
            </a:fld>
            <a:endParaRPr lang="en-US" dirty="0"/>
          </a:p>
        </p:txBody>
      </p:sp>
    </p:spTree>
    <p:extLst>
      <p:ext uri="{BB962C8B-B14F-4D97-AF65-F5344CB8AC3E}">
        <p14:creationId xmlns:p14="http://schemas.microsoft.com/office/powerpoint/2010/main" val="1990775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grpSp>
        <p:nvGrpSpPr>
          <p:cNvPr id="74" name="Shape 74"/>
          <p:cNvGrpSpPr/>
          <p:nvPr/>
        </p:nvGrpSpPr>
        <p:grpSpPr>
          <a:xfrm>
            <a:off x="1198632" y="3024916"/>
            <a:ext cx="6429767" cy="1892523"/>
            <a:chOff x="2176784" y="1748499"/>
            <a:chExt cx="6503173" cy="1429419"/>
          </a:xfrm>
        </p:grpSpPr>
        <p:sp>
          <p:nvSpPr>
            <p:cNvPr id="75" name="Shape 75"/>
            <p:cNvSpPr/>
            <p:nvPr/>
          </p:nvSpPr>
          <p:spPr>
            <a:xfrm>
              <a:off x="3870753" y="1761199"/>
              <a:ext cx="1402490" cy="1400844"/>
            </a:xfrm>
            <a:prstGeom prst="ellipse">
              <a:avLst/>
            </a:prstGeom>
            <a:solidFill>
              <a:srgbClr val="17365D"/>
            </a:solidFill>
            <a:ln w="9525" cap="flat" cmpd="sng">
              <a:solidFill>
                <a:schemeClr val="dk2"/>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600" b="0" i="0" u="none" strike="noStrike" cap="none">
                <a:solidFill>
                  <a:srgbClr val="FFFFFF"/>
                </a:solidFill>
                <a:latin typeface="Trebuchet MS"/>
                <a:ea typeface="Trebuchet MS"/>
                <a:cs typeface="Trebuchet MS"/>
                <a:sym typeface="Trebuchet MS"/>
              </a:endParaRPr>
            </a:p>
          </p:txBody>
        </p:sp>
        <p:sp>
          <p:nvSpPr>
            <p:cNvPr id="76" name="Shape 76"/>
            <p:cNvSpPr/>
            <p:nvPr/>
          </p:nvSpPr>
          <p:spPr>
            <a:xfrm>
              <a:off x="2176784" y="1777074"/>
              <a:ext cx="1402490" cy="1400844"/>
            </a:xfrm>
            <a:prstGeom prst="ellipse">
              <a:avLst/>
            </a:prstGeom>
            <a:solidFill>
              <a:srgbClr val="7F7F7F"/>
            </a:solidFill>
            <a:ln w="9525" cap="flat" cmpd="sng">
              <a:solidFill>
                <a:srgbClr val="FFC000"/>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600" b="0" i="0" u="none" strike="noStrike" cap="none">
                <a:solidFill>
                  <a:srgbClr val="FFFFFF"/>
                </a:solidFill>
                <a:latin typeface="Trebuchet MS"/>
                <a:ea typeface="Trebuchet MS"/>
                <a:cs typeface="Trebuchet MS"/>
                <a:sym typeface="Trebuchet MS"/>
              </a:endParaRPr>
            </a:p>
          </p:txBody>
        </p:sp>
        <p:sp>
          <p:nvSpPr>
            <p:cNvPr id="77" name="Shape 77"/>
            <p:cNvSpPr txBox="1"/>
            <p:nvPr/>
          </p:nvSpPr>
          <p:spPr>
            <a:xfrm>
              <a:off x="2322298" y="2199118"/>
              <a:ext cx="1111466" cy="48817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dirty="0">
                  <a:solidFill>
                    <a:srgbClr val="FFFFFF"/>
                  </a:solidFill>
                  <a:latin typeface="Trebuchet MS"/>
                  <a:ea typeface="Trebuchet MS"/>
                  <a:cs typeface="Trebuchet MS"/>
                  <a:sym typeface="Trebuchet MS"/>
                </a:rPr>
                <a:t>Military</a:t>
              </a:r>
            </a:p>
            <a:p>
              <a:pPr marL="0" marR="0" lvl="0" indent="0" algn="ctr" rtl="0">
                <a:spcBef>
                  <a:spcPts val="0"/>
                </a:spcBef>
                <a:buSzPct val="25000"/>
                <a:buNone/>
              </a:pPr>
              <a:r>
                <a:rPr lang="en-US" sz="1800" b="1" i="0" u="none" strike="noStrike" cap="none" dirty="0">
                  <a:solidFill>
                    <a:srgbClr val="FFFFFF"/>
                  </a:solidFill>
                  <a:latin typeface="Trebuchet MS"/>
                  <a:ea typeface="Trebuchet MS"/>
                  <a:cs typeface="Trebuchet MS"/>
                  <a:sym typeface="Trebuchet MS"/>
                </a:rPr>
                <a:t>Credit</a:t>
              </a:r>
            </a:p>
          </p:txBody>
        </p:sp>
        <p:sp>
          <p:nvSpPr>
            <p:cNvPr id="78" name="Shape 78"/>
            <p:cNvSpPr txBox="1"/>
            <p:nvPr/>
          </p:nvSpPr>
          <p:spPr>
            <a:xfrm>
              <a:off x="4027712" y="2144160"/>
              <a:ext cx="1092198" cy="48817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dirty="0">
                  <a:solidFill>
                    <a:srgbClr val="FFFFFF"/>
                  </a:solidFill>
                  <a:latin typeface="Trebuchet MS"/>
                  <a:ea typeface="Trebuchet MS"/>
                  <a:cs typeface="Trebuchet MS"/>
                  <a:sym typeface="Trebuchet MS"/>
                </a:rPr>
                <a:t>Training</a:t>
              </a:r>
            </a:p>
            <a:p>
              <a:pPr marL="0" marR="0" lvl="0" indent="0" algn="ctr" rtl="0">
                <a:spcBef>
                  <a:spcPts val="0"/>
                </a:spcBef>
                <a:buSzPct val="25000"/>
                <a:buNone/>
              </a:pPr>
              <a:r>
                <a:rPr lang="en-US" sz="1800" b="1" i="0" u="none" strike="noStrike" cap="none" dirty="0">
                  <a:solidFill>
                    <a:srgbClr val="FFFFFF"/>
                  </a:solidFill>
                  <a:latin typeface="Trebuchet MS"/>
                  <a:ea typeface="Trebuchet MS"/>
                  <a:cs typeface="Trebuchet MS"/>
                  <a:sym typeface="Trebuchet MS"/>
                </a:rPr>
                <a:t>Credit</a:t>
              </a:r>
            </a:p>
          </p:txBody>
        </p:sp>
        <p:sp>
          <p:nvSpPr>
            <p:cNvPr id="79" name="Shape 79"/>
            <p:cNvSpPr/>
            <p:nvPr/>
          </p:nvSpPr>
          <p:spPr>
            <a:xfrm>
              <a:off x="5620812" y="1769664"/>
              <a:ext cx="1402490" cy="1400844"/>
            </a:xfrm>
            <a:prstGeom prst="ellipse">
              <a:avLst/>
            </a:prstGeom>
            <a:solidFill>
              <a:srgbClr val="C00000"/>
            </a:solidFill>
            <a:ln w="9525" cap="flat" cmpd="sng">
              <a:solidFill>
                <a:schemeClr val="dk2"/>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600" b="0" i="0" u="none" strike="noStrike" cap="none">
                <a:solidFill>
                  <a:srgbClr val="FFFFFF"/>
                </a:solidFill>
                <a:latin typeface="Trebuchet MS"/>
                <a:ea typeface="Trebuchet MS"/>
                <a:cs typeface="Trebuchet MS"/>
                <a:sym typeface="Trebuchet MS"/>
              </a:endParaRPr>
            </a:p>
          </p:txBody>
        </p:sp>
        <p:sp>
          <p:nvSpPr>
            <p:cNvPr id="80" name="Shape 80"/>
            <p:cNvSpPr txBox="1"/>
            <p:nvPr/>
          </p:nvSpPr>
          <p:spPr>
            <a:xfrm>
              <a:off x="5762540" y="2021185"/>
              <a:ext cx="1092300" cy="4881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dirty="0">
                  <a:solidFill>
                    <a:srgbClr val="FFFFFF"/>
                  </a:solidFill>
                  <a:latin typeface="Trebuchet MS"/>
                  <a:ea typeface="Trebuchet MS"/>
                  <a:cs typeface="Trebuchet MS"/>
                  <a:sym typeface="Trebuchet MS"/>
                </a:rPr>
                <a:t>Credit by Exam</a:t>
              </a:r>
            </a:p>
          </p:txBody>
        </p:sp>
        <p:sp>
          <p:nvSpPr>
            <p:cNvPr id="81" name="Shape 81"/>
            <p:cNvSpPr/>
            <p:nvPr/>
          </p:nvSpPr>
          <p:spPr>
            <a:xfrm>
              <a:off x="7277467" y="1748499"/>
              <a:ext cx="1402490" cy="1400844"/>
            </a:xfrm>
            <a:prstGeom prst="ellipse">
              <a:avLst/>
            </a:prstGeom>
            <a:solidFill>
              <a:srgbClr val="7AC143"/>
            </a:solidFill>
            <a:ln w="9525" cap="flat" cmpd="sng">
              <a:solidFill>
                <a:schemeClr val="dk2"/>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600" b="0" i="0" u="none" strike="noStrike" cap="none">
                <a:solidFill>
                  <a:srgbClr val="FFFFFF"/>
                </a:solidFill>
                <a:latin typeface="Trebuchet MS"/>
                <a:ea typeface="Trebuchet MS"/>
                <a:cs typeface="Trebuchet MS"/>
                <a:sym typeface="Trebuchet MS"/>
              </a:endParaRPr>
            </a:p>
          </p:txBody>
        </p:sp>
        <p:sp>
          <p:nvSpPr>
            <p:cNvPr id="82" name="Shape 82"/>
            <p:cNvSpPr txBox="1"/>
            <p:nvPr/>
          </p:nvSpPr>
          <p:spPr>
            <a:xfrm>
              <a:off x="7371475" y="2156532"/>
              <a:ext cx="1211046" cy="48817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dirty="0">
                  <a:solidFill>
                    <a:srgbClr val="FFFFFF"/>
                  </a:solidFill>
                  <a:latin typeface="Trebuchet MS"/>
                  <a:ea typeface="Trebuchet MS"/>
                  <a:cs typeface="Trebuchet MS"/>
                  <a:sym typeface="Trebuchet MS"/>
                </a:rPr>
                <a:t>Portfolio</a:t>
              </a:r>
            </a:p>
            <a:p>
              <a:pPr marL="0" marR="0" lvl="0" indent="0" algn="ctr" rtl="0">
                <a:spcBef>
                  <a:spcPts val="0"/>
                </a:spcBef>
                <a:buSzPct val="25000"/>
                <a:buNone/>
              </a:pPr>
              <a:r>
                <a:rPr lang="en-US" sz="1800" b="1" i="0" u="none" strike="noStrike" cap="none" dirty="0">
                  <a:solidFill>
                    <a:srgbClr val="FFFFFF"/>
                  </a:solidFill>
                  <a:latin typeface="Trebuchet MS"/>
                  <a:ea typeface="Trebuchet MS"/>
                  <a:cs typeface="Trebuchet MS"/>
                  <a:sym typeface="Trebuchet MS"/>
                </a:rPr>
                <a:t>Credit</a:t>
              </a:r>
            </a:p>
          </p:txBody>
        </p:sp>
      </p:grpSp>
      <p:grpSp>
        <p:nvGrpSpPr>
          <p:cNvPr id="83" name="Shape 83"/>
          <p:cNvGrpSpPr/>
          <p:nvPr/>
        </p:nvGrpSpPr>
        <p:grpSpPr>
          <a:xfrm>
            <a:off x="3320" y="0"/>
            <a:ext cx="9144000" cy="1064976"/>
            <a:chOff x="3320" y="0"/>
            <a:chExt cx="9144000" cy="798731"/>
          </a:xfrm>
        </p:grpSpPr>
        <p:grpSp>
          <p:nvGrpSpPr>
            <p:cNvPr id="84" name="Shape 84"/>
            <p:cNvGrpSpPr/>
            <p:nvPr/>
          </p:nvGrpSpPr>
          <p:grpSpPr>
            <a:xfrm>
              <a:off x="3320" y="0"/>
              <a:ext cx="9144000" cy="798731"/>
              <a:chOff x="3320" y="0"/>
              <a:chExt cx="9144000" cy="798731"/>
            </a:xfrm>
          </p:grpSpPr>
          <p:sp>
            <p:nvSpPr>
              <p:cNvPr id="85" name="Shape 85"/>
              <p:cNvSpPr/>
              <p:nvPr/>
            </p:nvSpPr>
            <p:spPr>
              <a:xfrm>
                <a:off x="3320" y="0"/>
                <a:ext cx="9144000" cy="798731"/>
              </a:xfrm>
              <a:prstGeom prst="rect">
                <a:avLst/>
              </a:prstGeom>
              <a:solidFill>
                <a:schemeClr val="dk2"/>
              </a:solidFill>
              <a:ln>
                <a:noFill/>
              </a:ln>
            </p:spPr>
            <p:txBody>
              <a:bodyPr lIns="91425" tIns="45700" rIns="91425" bIns="45700" anchor="t" anchorCtr="0">
                <a:noAutofit/>
              </a:bodyPr>
              <a:lstStyle/>
              <a:p>
                <a:pPr marL="0" marR="0" lvl="0" indent="0" algn="l" rtl="0">
                  <a:spcBef>
                    <a:spcPts val="0"/>
                  </a:spcBef>
                  <a:spcAft>
                    <a:spcPts val="0"/>
                  </a:spcAft>
                  <a:buClr>
                    <a:srgbClr val="D4A67C"/>
                  </a:buClr>
                  <a:buFont typeface="Calibri"/>
                  <a:buNone/>
                </a:pPr>
                <a:endParaRPr sz="2400" b="0" i="0" u="none" strike="noStrike" cap="none">
                  <a:solidFill>
                    <a:srgbClr val="7F7F7F"/>
                  </a:solidFill>
                  <a:latin typeface="Arimo"/>
                  <a:ea typeface="Arimo"/>
                  <a:cs typeface="Arimo"/>
                  <a:sym typeface="Arimo"/>
                </a:endParaRPr>
              </a:p>
            </p:txBody>
          </p:sp>
          <p:sp>
            <p:nvSpPr>
              <p:cNvPr id="86" name="Shape 86"/>
              <p:cNvSpPr txBox="1"/>
              <p:nvPr/>
            </p:nvSpPr>
            <p:spPr>
              <a:xfrm>
                <a:off x="792502" y="98446"/>
                <a:ext cx="7565636" cy="646331"/>
              </a:xfrm>
              <a:prstGeom prst="rect">
                <a:avLst/>
              </a:prstGeom>
              <a:noFill/>
              <a:ln>
                <a:noFill/>
              </a:ln>
            </p:spPr>
            <p:txBody>
              <a:bodyPr lIns="91425" tIns="45700" rIns="91425" bIns="45700" anchor="t" anchorCtr="0">
                <a:noAutofit/>
              </a:bodyPr>
              <a:lstStyle/>
              <a:p>
                <a:pPr marL="0" marR="0" lvl="0" indent="0" algn="ctr" rtl="0">
                  <a:spcBef>
                    <a:spcPts val="0"/>
                  </a:spcBef>
                  <a:buClr>
                    <a:srgbClr val="FFFFFF"/>
                  </a:buClr>
                  <a:buSzPct val="25000"/>
                  <a:buFont typeface="Trebuchet MS"/>
                  <a:buNone/>
                </a:pPr>
                <a:r>
                  <a:rPr lang="en-US" sz="3600" b="1" dirty="0">
                    <a:solidFill>
                      <a:srgbClr val="FFFFFF"/>
                    </a:solidFill>
                    <a:latin typeface="Trebuchet MS"/>
                    <a:ea typeface="Trebuchet MS"/>
                    <a:cs typeface="Trebuchet MS"/>
                    <a:sym typeface="Trebuchet MS"/>
                  </a:rPr>
                  <a:t>Methods to Assess Prior Learning</a:t>
                </a:r>
              </a:p>
            </p:txBody>
          </p:sp>
        </p:grpSp>
        <p:cxnSp>
          <p:nvCxnSpPr>
            <p:cNvPr id="87" name="Shape 87"/>
            <p:cNvCxnSpPr/>
            <p:nvPr/>
          </p:nvCxnSpPr>
          <p:spPr>
            <a:xfrm>
              <a:off x="3320" y="798731"/>
              <a:ext cx="9140678" cy="0"/>
            </a:xfrm>
            <a:prstGeom prst="straightConnector1">
              <a:avLst/>
            </a:prstGeom>
            <a:noFill/>
            <a:ln w="38100" cap="flat" cmpd="sng">
              <a:solidFill>
                <a:schemeClr val="accent1"/>
              </a:solidFill>
              <a:prstDash val="solid"/>
              <a:round/>
              <a:headEnd type="none" w="med" len="med"/>
              <a:tailEnd type="none" w="med" len="med"/>
            </a:ln>
            <a:effectLst>
              <a:outerShdw blurRad="39999" dist="23000" dir="5400000" rotWithShape="0">
                <a:srgbClr val="000000">
                  <a:alpha val="34901"/>
                </a:srgbClr>
              </a:outerShdw>
            </a:effectLst>
          </p:spPr>
        </p:cxnSp>
      </p:grpSp>
      <p:sp>
        <p:nvSpPr>
          <p:cNvPr id="88" name="Shape 88"/>
          <p:cNvSpPr txBox="1">
            <a:spLocks noGrp="1"/>
          </p:cNvSpPr>
          <p:nvPr>
            <p:ph type="sldNum" idx="12"/>
          </p:nvPr>
        </p:nvSpPr>
        <p:spPr>
          <a:xfrm>
            <a:off x="6553201" y="6356350"/>
            <a:ext cx="2133599" cy="3651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1" i="0" u="none" strike="noStrike" cap="none">
                <a:solidFill>
                  <a:srgbClr val="C00000"/>
                </a:solidFill>
                <a:latin typeface="Trebuchet MS"/>
                <a:ea typeface="Trebuchet MS"/>
                <a:cs typeface="Trebuchet MS"/>
                <a:sym typeface="Trebuchet MS"/>
              </a:rPr>
              <a:t>23</a:t>
            </a:fld>
            <a:endParaRPr lang="en-US" sz="1400" b="1" i="0" u="none" strike="noStrike" cap="none" dirty="0">
              <a:solidFill>
                <a:srgbClr val="C0000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9" y="270939"/>
            <a:ext cx="8309429" cy="861775"/>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Trends &amp; Effective Practices</a:t>
            </a:r>
          </a:p>
        </p:txBody>
      </p:sp>
      <p:sp>
        <p:nvSpPr>
          <p:cNvPr id="130" name="Shape 130"/>
          <p:cNvSpPr txBox="1">
            <a:spLocks noGrp="1"/>
          </p:cNvSpPr>
          <p:nvPr>
            <p:ph type="body" idx="1"/>
          </p:nvPr>
        </p:nvSpPr>
        <p:spPr>
          <a:xfrm>
            <a:off x="276228" y="1790699"/>
            <a:ext cx="5124448" cy="364381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endParaRPr b="1" i="0" u="none" strike="noStrike" cap="none">
              <a:solidFill>
                <a:schemeClr val="dk1"/>
              </a:solidFill>
              <a:latin typeface="Calibri"/>
              <a:ea typeface="Calibri"/>
              <a:cs typeface="Calibri"/>
              <a:sym typeface="Calibri"/>
            </a:endParaRPr>
          </a:p>
          <a:p>
            <a:pPr marL="0" marR="0" lvl="0" indent="0" algn="ctr" rtl="0">
              <a:spcBef>
                <a:spcPts val="560"/>
              </a:spcBef>
              <a:spcAft>
                <a:spcPts val="0"/>
              </a:spcAft>
              <a:buClr>
                <a:schemeClr val="dk1"/>
              </a:buClr>
              <a:buSzPct val="25000"/>
              <a:buFont typeface="Arial"/>
              <a:buNone/>
            </a:pPr>
            <a:r>
              <a:rPr lang="en-US" b="1" i="0" u="none" strike="noStrike" cap="none" dirty="0">
                <a:solidFill>
                  <a:schemeClr val="dk1"/>
                </a:solidFill>
                <a:latin typeface="Calibri"/>
                <a:ea typeface="Calibri"/>
                <a:cs typeface="Calibri"/>
                <a:sym typeface="Calibri"/>
              </a:rPr>
              <a:t>Crosswalks</a:t>
            </a:r>
          </a:p>
          <a:p>
            <a:pPr marL="0" marR="0" lvl="0" indent="0" algn="l" rtl="0">
              <a:spcBef>
                <a:spcPts val="560"/>
              </a:spcBef>
              <a:spcAft>
                <a:spcPts val="0"/>
              </a:spcAft>
              <a:buClr>
                <a:schemeClr val="dk1"/>
              </a:buClr>
              <a:buSzPct val="25000"/>
              <a:buFont typeface="Arial"/>
              <a:buNone/>
            </a:pPr>
            <a:endParaRPr b="1" i="0" u="none" strike="noStrike" cap="none">
              <a:solidFill>
                <a:schemeClr val="dk1"/>
              </a:solidFill>
              <a:latin typeface="Calibri"/>
              <a:ea typeface="Calibri"/>
              <a:cs typeface="Calibri"/>
              <a:sym typeface="Calibri"/>
            </a:endParaRPr>
          </a:p>
          <a:p>
            <a:pPr marL="0" marR="0" lvl="0" indent="0" algn="ctr" rtl="0">
              <a:spcBef>
                <a:spcPts val="560"/>
              </a:spcBef>
              <a:buClr>
                <a:schemeClr val="dk1"/>
              </a:buClr>
              <a:buSzPct val="25000"/>
              <a:buFont typeface="Arial"/>
              <a:buNone/>
            </a:pPr>
            <a:r>
              <a:rPr lang="en-US" b="1" i="0" u="none" strike="noStrike" cap="none" dirty="0">
                <a:solidFill>
                  <a:schemeClr val="dk1"/>
                </a:solidFill>
                <a:latin typeface="Calibri"/>
                <a:ea typeface="Calibri"/>
                <a:cs typeface="Calibri"/>
                <a:sym typeface="Calibri"/>
              </a:rPr>
              <a:t>Bridge/</a:t>
            </a:r>
            <a:r>
              <a:rPr lang="en-US" b="1" dirty="0"/>
              <a:t>Gap</a:t>
            </a:r>
            <a:r>
              <a:rPr lang="en-US" b="1" i="0" u="none" strike="noStrike" cap="none" dirty="0">
                <a:solidFill>
                  <a:schemeClr val="dk1"/>
                </a:solidFill>
                <a:latin typeface="Calibri"/>
                <a:ea typeface="Calibri"/>
                <a:cs typeface="Calibri"/>
                <a:sym typeface="Calibri"/>
              </a:rPr>
              <a:t> </a:t>
            </a:r>
            <a:r>
              <a:rPr lang="en-US" b="1" dirty="0" smtClean="0"/>
              <a:t>Courses   </a:t>
            </a:r>
            <a:endParaRPr lang="en-US" b="1" dirty="0"/>
          </a:p>
          <a:p>
            <a:pPr marL="0" marR="0" lvl="0" indent="0" algn="ctr" rtl="0">
              <a:spcBef>
                <a:spcPts val="560"/>
              </a:spcBef>
              <a:buClr>
                <a:schemeClr val="dk1"/>
              </a:buClr>
              <a:buSzPct val="25000"/>
              <a:buFont typeface="Arial"/>
              <a:buNone/>
            </a:pPr>
            <a:r>
              <a:rPr lang="en-US" b="1" dirty="0" smtClean="0"/>
              <a:t>and Programs</a:t>
            </a:r>
            <a:endParaRPr lang="en-US" b="1" dirty="0"/>
          </a:p>
        </p:txBody>
      </p:sp>
      <p:sp>
        <p:nvSpPr>
          <p:cNvPr id="131" name="Shape 131"/>
          <p:cNvSpPr txBox="1">
            <a:spLocks noGrp="1"/>
          </p:cNvSpPr>
          <p:nvPr>
            <p:ph type="sldNum" idx="12"/>
          </p:nvPr>
        </p:nvSpPr>
        <p:spPr>
          <a:xfrm>
            <a:off x="8766636" y="6492875"/>
            <a:ext cx="356152" cy="3651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7F7F7F"/>
                </a:solidFill>
                <a:latin typeface="Trebuchet MS"/>
                <a:ea typeface="Trebuchet MS"/>
                <a:cs typeface="Trebuchet MS"/>
                <a:sym typeface="Trebuchet MS"/>
              </a:rPr>
              <a:t>24</a:t>
            </a:fld>
            <a:endParaRPr lang="en-US" sz="1200" b="0" i="0" u="none" strike="noStrike" cap="none" dirty="0">
              <a:solidFill>
                <a:srgbClr val="7F7F7F"/>
              </a:solidFill>
              <a:latin typeface="Trebuchet MS"/>
              <a:ea typeface="Trebuchet MS"/>
              <a:cs typeface="Trebuchet MS"/>
              <a:sym typeface="Trebuchet MS"/>
            </a:endParaRPr>
          </a:p>
        </p:txBody>
      </p:sp>
      <p:pic>
        <p:nvPicPr>
          <p:cNvPr id="132" name="Shape 132"/>
          <p:cNvPicPr preferRelativeResize="0"/>
          <p:nvPr/>
        </p:nvPicPr>
        <p:blipFill rotWithShape="1">
          <a:blip r:embed="rId3">
            <a:alphaModFix/>
          </a:blip>
          <a:srcRect/>
          <a:stretch/>
        </p:blipFill>
        <p:spPr>
          <a:xfrm>
            <a:off x="4535018" y="1179947"/>
            <a:ext cx="1988022" cy="2659556"/>
          </a:xfrm>
          <a:prstGeom prst="rect">
            <a:avLst/>
          </a:prstGeom>
          <a:noFill/>
          <a:ln>
            <a:noFill/>
          </a:ln>
        </p:spPr>
      </p:pic>
      <p:pic>
        <p:nvPicPr>
          <p:cNvPr id="133" name="Shape 133"/>
          <p:cNvPicPr preferRelativeResize="0"/>
          <p:nvPr/>
        </p:nvPicPr>
        <p:blipFill rotWithShape="1">
          <a:blip r:embed="rId4">
            <a:alphaModFix/>
          </a:blip>
          <a:srcRect/>
          <a:stretch/>
        </p:blipFill>
        <p:spPr>
          <a:xfrm>
            <a:off x="6427477" y="3319071"/>
            <a:ext cx="1463411" cy="1951215"/>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2979"/>
            <a:ext cx="7886700" cy="1325563"/>
          </a:xfrm>
        </p:spPr>
        <p:txBody>
          <a:bodyPr>
            <a:noAutofit/>
          </a:bodyPr>
          <a:lstStyle/>
          <a:p>
            <a:r>
              <a:rPr lang="en-US" b="1" dirty="0" smtClean="0"/>
              <a:t>Example: IVY TECH CC</a:t>
            </a:r>
            <a:endParaRPr lang="en-US" b="1" dirty="0"/>
          </a:p>
        </p:txBody>
      </p:sp>
      <p:sp>
        <p:nvSpPr>
          <p:cNvPr id="3" name="Content Placeholder 2"/>
          <p:cNvSpPr>
            <a:spLocks noGrp="1"/>
          </p:cNvSpPr>
          <p:nvPr>
            <p:ph idx="1"/>
          </p:nvPr>
        </p:nvSpPr>
        <p:spPr>
          <a:xfrm>
            <a:off x="357188" y="1223182"/>
            <a:ext cx="7968569" cy="4875257"/>
          </a:xfrm>
        </p:spPr>
        <p:txBody>
          <a:bodyPr>
            <a:noAutofit/>
          </a:bodyPr>
          <a:lstStyle/>
          <a:p>
            <a:pPr lvl="0"/>
            <a:r>
              <a:rPr lang="en-US" b="1" dirty="0" smtClean="0"/>
              <a:t>CPL offerings include:</a:t>
            </a:r>
          </a:p>
          <a:p>
            <a:pPr lvl="1"/>
            <a:r>
              <a:rPr lang="en-US" sz="2400" b="1" dirty="0" smtClean="0"/>
              <a:t>AP </a:t>
            </a:r>
            <a:r>
              <a:rPr lang="en-US" sz="2400" b="1" dirty="0"/>
              <a:t>and IB</a:t>
            </a:r>
          </a:p>
          <a:p>
            <a:pPr lvl="1"/>
            <a:r>
              <a:rPr lang="en-US" sz="2400" b="1" dirty="0"/>
              <a:t>CLEP</a:t>
            </a:r>
          </a:p>
          <a:p>
            <a:pPr lvl="1"/>
            <a:r>
              <a:rPr lang="en-US" sz="2400" b="1" dirty="0"/>
              <a:t>DSST/DANTES</a:t>
            </a:r>
          </a:p>
          <a:p>
            <a:pPr lvl="1"/>
            <a:r>
              <a:rPr lang="en-US" sz="2400" b="1" dirty="0"/>
              <a:t>Credit for industry certifications (through a crosswalk)</a:t>
            </a:r>
          </a:p>
          <a:p>
            <a:pPr lvl="1"/>
            <a:r>
              <a:rPr lang="en-US" sz="2400" b="1" dirty="0"/>
              <a:t>Non-military training (using ACE recommendations)</a:t>
            </a:r>
          </a:p>
          <a:p>
            <a:pPr lvl="1"/>
            <a:r>
              <a:rPr lang="en-US" sz="2400" b="1" dirty="0"/>
              <a:t>UExcel Exams</a:t>
            </a:r>
          </a:p>
          <a:p>
            <a:pPr lvl="1"/>
            <a:r>
              <a:rPr lang="en-US" sz="2400" b="1" dirty="0"/>
              <a:t>Portfolios</a:t>
            </a:r>
          </a:p>
          <a:p>
            <a:pPr lvl="1"/>
            <a:r>
              <a:rPr lang="en-US" sz="2400" b="1" dirty="0"/>
              <a:t>Military Credit (though a crosswalk using ACE recommendations)</a:t>
            </a:r>
          </a:p>
        </p:txBody>
      </p:sp>
      <p:pic>
        <p:nvPicPr>
          <p:cNvPr id="2050" name="Picture 2" descr="http://wwwcc.ivytech.edu/southwest/marketing/IVY_HZ_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4709" y="1223182"/>
            <a:ext cx="3184979" cy="12245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77823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172"/>
            <a:ext cx="7886700" cy="1325563"/>
          </a:xfrm>
        </p:spPr>
        <p:txBody>
          <a:bodyPr>
            <a:normAutofit/>
          </a:bodyPr>
          <a:lstStyle/>
          <a:p>
            <a:r>
              <a:rPr lang="en-US" b="1" dirty="0" smtClean="0"/>
              <a:t>IVY TECH COMMUNITY COLLEGE</a:t>
            </a:r>
            <a:endParaRPr lang="en-US" b="1" dirty="0"/>
          </a:p>
        </p:txBody>
      </p:sp>
      <p:sp>
        <p:nvSpPr>
          <p:cNvPr id="3" name="Content Placeholder 2"/>
          <p:cNvSpPr>
            <a:spLocks noGrp="1"/>
          </p:cNvSpPr>
          <p:nvPr>
            <p:ph idx="1"/>
          </p:nvPr>
        </p:nvSpPr>
        <p:spPr>
          <a:xfrm>
            <a:off x="342900" y="1385889"/>
            <a:ext cx="8172450" cy="4970084"/>
          </a:xfrm>
        </p:spPr>
        <p:txBody>
          <a:bodyPr>
            <a:noAutofit/>
          </a:bodyPr>
          <a:lstStyle/>
          <a:p>
            <a:pPr marL="0" lvl="0" indent="0">
              <a:buNone/>
            </a:pPr>
            <a:r>
              <a:rPr lang="en-US" b="1" dirty="0"/>
              <a:t>Crosswalk Procedure</a:t>
            </a:r>
          </a:p>
          <a:p>
            <a:pPr lvl="1"/>
            <a:r>
              <a:rPr lang="en-US" sz="2400" b="1" dirty="0"/>
              <a:t>Reviews of ACE recommendations conducted by curriculum committees</a:t>
            </a:r>
          </a:p>
          <a:p>
            <a:pPr lvl="1"/>
            <a:r>
              <a:rPr lang="en-US" sz="2400" b="1" i="1" u="sng" dirty="0"/>
              <a:t>Ivy Tech focuses specifically on trainings represented on JSTs</a:t>
            </a:r>
          </a:p>
          <a:p>
            <a:pPr lvl="1"/>
            <a:r>
              <a:rPr lang="en-US" sz="2400" b="1" dirty="0"/>
              <a:t>Overseen by Vice Chancellor for Academic Affairs</a:t>
            </a:r>
          </a:p>
          <a:p>
            <a:pPr lvl="1"/>
            <a:r>
              <a:rPr lang="en-US" sz="2400" b="1" dirty="0"/>
              <a:t>Students must submit JSTs for credit</a:t>
            </a:r>
          </a:p>
          <a:p>
            <a:pPr lvl="1"/>
            <a:r>
              <a:rPr lang="en-US" sz="2400" b="1" dirty="0"/>
              <a:t>Students may receive credit for major requirements or degree program </a:t>
            </a:r>
            <a:r>
              <a:rPr lang="en-US" sz="2400" b="1" dirty="0" smtClean="0"/>
              <a:t>electives</a:t>
            </a:r>
            <a:endParaRPr lang="en-US" sz="2400" b="1" dirty="0"/>
          </a:p>
        </p:txBody>
      </p:sp>
    </p:spTree>
    <p:extLst>
      <p:ext uri="{BB962C8B-B14F-4D97-AF65-F5344CB8AC3E}">
        <p14:creationId xmlns:p14="http://schemas.microsoft.com/office/powerpoint/2010/main" val="1201225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14" y="31698"/>
            <a:ext cx="9144000" cy="1325563"/>
          </a:xfrm>
        </p:spPr>
        <p:txBody>
          <a:bodyPr>
            <a:noAutofit/>
          </a:bodyPr>
          <a:lstStyle/>
          <a:p>
            <a:r>
              <a:rPr lang="en-US" b="1" dirty="0"/>
              <a:t>Crosswalking SLOs – </a:t>
            </a:r>
            <a:r>
              <a:rPr lang="en-US" sz="3200" b="1" dirty="0"/>
              <a:t>a preliminary sample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1907590"/>
              </p:ext>
            </p:extLst>
          </p:nvPr>
        </p:nvGraphicFramePr>
        <p:xfrm>
          <a:off x="0" y="1117595"/>
          <a:ext cx="9115425" cy="6052116"/>
        </p:xfrm>
        <a:graphic>
          <a:graphicData uri="http://schemas.openxmlformats.org/drawingml/2006/table">
            <a:tbl>
              <a:tblPr firstRow="1" bandRow="1">
                <a:tableStyleId>{5C22544A-7EE6-4342-B048-85BDC9FD1C3A}</a:tableStyleId>
              </a:tblPr>
              <a:tblGrid>
                <a:gridCol w="2371589"/>
                <a:gridCol w="6743836"/>
              </a:tblGrid>
              <a:tr h="805887">
                <a:tc>
                  <a:txBody>
                    <a:bodyPr/>
                    <a:lstStyle/>
                    <a:p>
                      <a:pPr algn="l" fontAlgn="b"/>
                      <a:r>
                        <a:rPr lang="en-US" sz="1500" b="1" i="0" u="none" strike="noStrike" dirty="0">
                          <a:solidFill>
                            <a:srgbClr val="000000"/>
                          </a:solidFill>
                          <a:effectLst/>
                          <a:latin typeface="Calibri" panose="020F0502020204030204" pitchFamily="34" charset="0"/>
                        </a:rPr>
                        <a:t>AJ - 140 - Criminal Investigation - Summarized Learning </a:t>
                      </a:r>
                      <a:r>
                        <a:rPr lang="en-US" sz="1500" b="1" i="0" u="none" strike="noStrike" dirty="0" smtClean="0">
                          <a:solidFill>
                            <a:srgbClr val="000000"/>
                          </a:solidFill>
                          <a:effectLst/>
                          <a:latin typeface="Calibri" panose="020F0502020204030204" pitchFamily="34" charset="0"/>
                        </a:rPr>
                        <a:t>Outcomes (3 credits</a:t>
                      </a:r>
                      <a:r>
                        <a:rPr lang="en-US" sz="1500" b="1" i="0" u="none" strike="noStrike" baseline="0" dirty="0" smtClean="0">
                          <a:solidFill>
                            <a:srgbClr val="000000"/>
                          </a:solidFill>
                          <a:effectLst/>
                          <a:latin typeface="Calibri" panose="020F0502020204030204" pitchFamily="34" charset="0"/>
                        </a:rPr>
                        <a:t>)</a:t>
                      </a:r>
                      <a:endParaRPr lang="en-US" sz="1500" b="1"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r>
                        <a:rPr lang="en-US" sz="1500" b="1" i="0" u="none" strike="noStrike" dirty="0">
                          <a:solidFill>
                            <a:srgbClr val="000000"/>
                          </a:solidFill>
                          <a:effectLst/>
                          <a:latin typeface="Calibri" panose="020F0502020204030204" pitchFamily="34" charset="0"/>
                        </a:rPr>
                        <a:t>ACE - Military Police Investigations - 830-ASIV5</a:t>
                      </a:r>
                    </a:p>
                  </a:txBody>
                  <a:tcPr marL="7144" marR="7144" marT="9525" marB="0" anchor="b"/>
                </a:tc>
              </a:tr>
              <a:tr h="541197">
                <a:tc>
                  <a:txBody>
                    <a:bodyPr/>
                    <a:lstStyle/>
                    <a:p>
                      <a:pPr algn="l" fontAlgn="b"/>
                      <a:r>
                        <a:rPr lang="en-US" sz="1500" b="0" i="0" u="none" strike="noStrike" dirty="0">
                          <a:solidFill>
                            <a:srgbClr val="000000"/>
                          </a:solidFill>
                          <a:effectLst/>
                          <a:latin typeface="Calibri" panose="020F0502020204030204" pitchFamily="34" charset="0"/>
                        </a:rPr>
                        <a:t>Concepts of documentation in investigation process</a:t>
                      </a:r>
                    </a:p>
                  </a:txBody>
                  <a:tcPr marL="7144" marR="7144" marT="9525" marB="0" anchor="b"/>
                </a:tc>
                <a:tc>
                  <a:txBody>
                    <a:bodyPr/>
                    <a:lstStyle/>
                    <a:p>
                      <a:pPr algn="l" fontAlgn="b"/>
                      <a:r>
                        <a:rPr lang="en-US" sz="1500" b="0" i="0" u="none" strike="noStrike" dirty="0">
                          <a:solidFill>
                            <a:srgbClr val="000000"/>
                          </a:solidFill>
                          <a:effectLst/>
                          <a:latin typeface="Calibri" panose="020F0502020204030204" pitchFamily="34" charset="0"/>
                        </a:rPr>
                        <a:t>Report writing; impression documentation</a:t>
                      </a:r>
                    </a:p>
                  </a:txBody>
                  <a:tcPr marL="7144" marR="7144" marT="9525" marB="0" anchor="b"/>
                </a:tc>
              </a:tr>
              <a:tr h="541197">
                <a:tc>
                  <a:txBody>
                    <a:bodyPr/>
                    <a:lstStyle/>
                    <a:p>
                      <a:pPr algn="l" fontAlgn="b"/>
                      <a:r>
                        <a:rPr lang="en-US" sz="1500" b="0" i="0" u="none" strike="noStrike" dirty="0">
                          <a:solidFill>
                            <a:srgbClr val="000000"/>
                          </a:solidFill>
                          <a:effectLst/>
                          <a:latin typeface="Calibri" panose="020F0502020204030204" pitchFamily="34" charset="0"/>
                        </a:rPr>
                        <a:t>Understanding of implication of evidence</a:t>
                      </a:r>
                    </a:p>
                  </a:txBody>
                  <a:tcPr marL="7144" marR="7144" marT="9525" marB="0" anchor="b"/>
                </a:tc>
                <a:tc>
                  <a:txBody>
                    <a:bodyPr/>
                    <a:lstStyle/>
                    <a:p>
                      <a:pPr algn="l" fontAlgn="b"/>
                      <a:r>
                        <a:rPr lang="en-US" sz="1500" b="0" i="0" u="none" strike="noStrike" dirty="0">
                          <a:solidFill>
                            <a:srgbClr val="000000"/>
                          </a:solidFill>
                          <a:effectLst/>
                          <a:latin typeface="Calibri" panose="020F0502020204030204" pitchFamily="34" charset="0"/>
                        </a:rPr>
                        <a:t>Criminalistics, collecting evidence, chain of custody, tactics and techniques</a:t>
                      </a:r>
                      <a:br>
                        <a:rPr lang="en-US" sz="1500" b="0" i="0" u="none" strike="noStrike" dirty="0">
                          <a:solidFill>
                            <a:srgbClr val="000000"/>
                          </a:solidFill>
                          <a:effectLst/>
                          <a:latin typeface="Calibri" panose="020F0502020204030204" pitchFamily="34" charset="0"/>
                        </a:rPr>
                      </a:br>
                      <a:r>
                        <a:rPr lang="en-US" sz="1500" b="0" i="0" u="none" strike="noStrike" dirty="0">
                          <a:solidFill>
                            <a:srgbClr val="000000"/>
                          </a:solidFill>
                          <a:effectLst/>
                          <a:latin typeface="Calibri" panose="020F0502020204030204" pitchFamily="34" charset="0"/>
                        </a:rPr>
                        <a:t>Collecting evidence from a variety of sources, proper procedure, analysis, and judicial considerations</a:t>
                      </a:r>
                    </a:p>
                  </a:txBody>
                  <a:tcPr marL="7144" marR="7144" marT="9525" marB="0" anchor="b"/>
                </a:tc>
              </a:tr>
              <a:tr h="1070577">
                <a:tc>
                  <a:txBody>
                    <a:bodyPr/>
                    <a:lstStyle/>
                    <a:p>
                      <a:pPr algn="l" fontAlgn="b"/>
                      <a:r>
                        <a:rPr lang="en-US" sz="1500" b="0" i="0" u="none" strike="noStrike" dirty="0">
                          <a:solidFill>
                            <a:srgbClr val="000000"/>
                          </a:solidFill>
                          <a:effectLst/>
                          <a:latin typeface="Calibri" panose="020F0502020204030204" pitchFamily="34" charset="0"/>
                        </a:rPr>
                        <a:t>Crucial ethical issues</a:t>
                      </a:r>
                    </a:p>
                  </a:txBody>
                  <a:tcPr marL="7144" marR="7144" marT="9525" marB="0" anchor="b"/>
                </a:tc>
                <a:tc>
                  <a:txBody>
                    <a:bodyPr/>
                    <a:lstStyle/>
                    <a:p>
                      <a:pPr algn="l" fontAlgn="b"/>
                      <a:r>
                        <a:rPr lang="en-US" sz="1500" b="0" i="0" u="none" strike="noStrike" dirty="0">
                          <a:solidFill>
                            <a:srgbClr val="000000"/>
                          </a:solidFill>
                          <a:effectLst/>
                          <a:latin typeface="Calibri" panose="020F0502020204030204" pitchFamily="34" charset="0"/>
                        </a:rPr>
                        <a:t>Judicial considerations</a:t>
                      </a:r>
                      <a:br>
                        <a:rPr lang="en-US" sz="1500" b="0" i="0" u="none" strike="noStrike" dirty="0">
                          <a:solidFill>
                            <a:srgbClr val="000000"/>
                          </a:solidFill>
                          <a:effectLst/>
                          <a:latin typeface="Calibri" panose="020F0502020204030204" pitchFamily="34" charset="0"/>
                        </a:rPr>
                      </a:br>
                      <a:r>
                        <a:rPr lang="en-US" sz="1500" b="0" i="0" u="none" strike="noStrike" dirty="0">
                          <a:solidFill>
                            <a:srgbClr val="000000"/>
                          </a:solidFill>
                          <a:effectLst/>
                          <a:latin typeface="Calibri" panose="020F0502020204030204" pitchFamily="34" charset="0"/>
                        </a:rPr>
                        <a:t>Addressed by several topics including chain of custody, crime scene processing, evidence room procedures, search and seizure, suspect interrogation, and victim interviews</a:t>
                      </a:r>
                      <a:br>
                        <a:rPr lang="en-US" sz="1500" b="0" i="0" u="none" strike="noStrike" dirty="0">
                          <a:solidFill>
                            <a:srgbClr val="000000"/>
                          </a:solidFill>
                          <a:effectLst/>
                          <a:latin typeface="Calibri" panose="020F0502020204030204" pitchFamily="34" charset="0"/>
                        </a:rPr>
                      </a:br>
                      <a:r>
                        <a:rPr lang="en-US" sz="1500" b="0" i="0" u="none" strike="noStrike" dirty="0">
                          <a:solidFill>
                            <a:srgbClr val="000000"/>
                          </a:solidFill>
                          <a:effectLst/>
                          <a:latin typeface="Calibri" panose="020F0502020204030204" pitchFamily="34" charset="0"/>
                        </a:rPr>
                        <a:t>Military Police Code of Ethics integrated into course and pre-requisites</a:t>
                      </a:r>
                    </a:p>
                  </a:txBody>
                  <a:tcPr marL="7144" marR="7144" marT="9525" marB="0" anchor="b"/>
                </a:tc>
              </a:tr>
              <a:tr h="276507">
                <a:tc>
                  <a:txBody>
                    <a:bodyPr/>
                    <a:lstStyle/>
                    <a:p>
                      <a:pPr algn="l" fontAlgn="b"/>
                      <a:r>
                        <a:rPr lang="en-US" sz="1500" b="0" i="0" u="none" strike="noStrike" dirty="0">
                          <a:solidFill>
                            <a:srgbClr val="000000"/>
                          </a:solidFill>
                          <a:effectLst/>
                          <a:latin typeface="Calibri" panose="020F0502020204030204" pitchFamily="34" charset="0"/>
                        </a:rPr>
                        <a:t>Stages of investigation process</a:t>
                      </a:r>
                    </a:p>
                  </a:txBody>
                  <a:tcPr marL="7144" marR="7144" marT="9525" marB="0" anchor="b"/>
                </a:tc>
                <a:tc>
                  <a:txBody>
                    <a:bodyPr/>
                    <a:lstStyle/>
                    <a:p>
                      <a:pPr algn="l" fontAlgn="b"/>
                      <a:r>
                        <a:rPr lang="en-US" sz="1500" b="0" i="0" u="none" strike="noStrike" dirty="0">
                          <a:solidFill>
                            <a:srgbClr val="000000"/>
                          </a:solidFill>
                          <a:effectLst/>
                          <a:latin typeface="Calibri" panose="020F0502020204030204" pitchFamily="34" charset="0"/>
                        </a:rPr>
                        <a:t>Plan complex criminal investigations; plan covert narcotics operations</a:t>
                      </a:r>
                    </a:p>
                  </a:txBody>
                  <a:tcPr marL="7144" marR="7144" marT="9525" marB="0" anchor="b"/>
                </a:tc>
              </a:tr>
              <a:tr h="276507">
                <a:tc>
                  <a:txBody>
                    <a:bodyPr/>
                    <a:lstStyle/>
                    <a:p>
                      <a:pPr algn="l" fontAlgn="b"/>
                      <a:r>
                        <a:rPr lang="en-US" sz="1500" b="0" i="0" u="none" strike="noStrike" dirty="0">
                          <a:solidFill>
                            <a:srgbClr val="000000"/>
                          </a:solidFill>
                          <a:effectLst/>
                          <a:latin typeface="Calibri" panose="020F0502020204030204" pitchFamily="34" charset="0"/>
                        </a:rPr>
                        <a:t>First responder procedures</a:t>
                      </a:r>
                    </a:p>
                  </a:txBody>
                  <a:tcPr marL="7144" marR="7144" marT="9525" marB="0" anchor="b"/>
                </a:tc>
                <a:tc>
                  <a:txBody>
                    <a:bodyPr/>
                    <a:lstStyle/>
                    <a:p>
                      <a:pPr algn="l" fontAlgn="b"/>
                      <a:r>
                        <a:rPr lang="en-US" sz="1500" b="0" i="0" u="none" strike="noStrike" dirty="0">
                          <a:solidFill>
                            <a:srgbClr val="000000"/>
                          </a:solidFill>
                          <a:effectLst/>
                          <a:latin typeface="Calibri" panose="020F0502020204030204" pitchFamily="34" charset="0"/>
                        </a:rPr>
                        <a:t>Crime scene processing and analysis; additional areas covered in military police training</a:t>
                      </a:r>
                    </a:p>
                  </a:txBody>
                  <a:tcPr marL="7144" marR="7144" marT="9525" marB="0" anchor="b"/>
                </a:tc>
              </a:tr>
              <a:tr h="276507">
                <a:tc>
                  <a:txBody>
                    <a:bodyPr/>
                    <a:lstStyle/>
                    <a:p>
                      <a:pPr algn="l" fontAlgn="b"/>
                      <a:r>
                        <a:rPr lang="en-US" sz="1500" b="0" i="0" u="none" strike="noStrike" dirty="0">
                          <a:solidFill>
                            <a:srgbClr val="000000"/>
                          </a:solidFill>
                          <a:effectLst/>
                          <a:latin typeface="Calibri" panose="020F0502020204030204" pitchFamily="34" charset="0"/>
                        </a:rPr>
                        <a:t>Crime scene management</a:t>
                      </a:r>
                    </a:p>
                  </a:txBody>
                  <a:tcPr marL="7144" marR="7144" marT="9525" marB="0" anchor="b"/>
                </a:tc>
                <a:tc>
                  <a:txBody>
                    <a:bodyPr/>
                    <a:lstStyle/>
                    <a:p>
                      <a:pPr algn="l" fontAlgn="b"/>
                      <a:r>
                        <a:rPr lang="en-US" sz="1500" b="0" i="0" u="none" strike="noStrike" dirty="0">
                          <a:solidFill>
                            <a:srgbClr val="000000"/>
                          </a:solidFill>
                          <a:effectLst/>
                          <a:latin typeface="Calibri" panose="020F0502020204030204" pitchFamily="34" charset="0"/>
                        </a:rPr>
                        <a:t>Crime scene collection, processing, and investigative skill</a:t>
                      </a:r>
                    </a:p>
                  </a:txBody>
                  <a:tcPr marL="7144" marR="7144" marT="9525" marB="0" anchor="b"/>
                </a:tc>
              </a:tr>
              <a:tr h="276507">
                <a:tc>
                  <a:txBody>
                    <a:bodyPr/>
                    <a:lstStyle/>
                    <a:p>
                      <a:pPr algn="l" fontAlgn="b"/>
                      <a:r>
                        <a:rPr lang="en-US" sz="1500" b="0" i="0" u="none" strike="noStrike" dirty="0" smtClean="0">
                          <a:solidFill>
                            <a:srgbClr val="000000"/>
                          </a:solidFill>
                          <a:effectLst/>
                          <a:latin typeface="Calibri" panose="020F0502020204030204" pitchFamily="34" charset="0"/>
                        </a:rPr>
                        <a:t>Forensics </a:t>
                      </a:r>
                      <a:r>
                        <a:rPr lang="en-US" sz="1500" b="0" i="0" u="none" strike="noStrike" dirty="0">
                          <a:solidFill>
                            <a:srgbClr val="000000"/>
                          </a:solidFill>
                          <a:effectLst/>
                          <a:latin typeface="Calibri" panose="020F0502020204030204" pitchFamily="34" charset="0"/>
                        </a:rPr>
                        <a:t>examination basics</a:t>
                      </a:r>
                    </a:p>
                  </a:txBody>
                  <a:tcPr marL="7144" marR="7144" marT="9525" marB="0" anchor="b"/>
                </a:tc>
                <a:tc>
                  <a:txBody>
                    <a:bodyPr/>
                    <a:lstStyle/>
                    <a:p>
                      <a:pPr algn="l" fontAlgn="b"/>
                      <a:r>
                        <a:rPr lang="en-US" sz="1500" b="0" i="0" u="none" strike="noStrike" dirty="0">
                          <a:solidFill>
                            <a:srgbClr val="000000"/>
                          </a:solidFill>
                          <a:effectLst/>
                          <a:latin typeface="Calibri" panose="020F0502020204030204" pitchFamily="34" charset="0"/>
                        </a:rPr>
                        <a:t>Computer and physical forensics in various forms covered</a:t>
                      </a:r>
                    </a:p>
                  </a:txBody>
                  <a:tcPr marL="7144" marR="7144" marT="9525" marB="0" anchor="b"/>
                </a:tc>
              </a:tr>
              <a:tr h="276507">
                <a:tc>
                  <a:txBody>
                    <a:bodyPr/>
                    <a:lstStyle/>
                    <a:p>
                      <a:pPr algn="l" fontAlgn="b"/>
                      <a:r>
                        <a:rPr lang="en-US" sz="1500" b="0" i="0" u="none" strike="noStrike" dirty="0" smtClean="0">
                          <a:solidFill>
                            <a:srgbClr val="000000"/>
                          </a:solidFill>
                          <a:effectLst/>
                          <a:latin typeface="Calibri" panose="020F0502020204030204" pitchFamily="34" charset="0"/>
                        </a:rPr>
                        <a:t>Interrogation </a:t>
                      </a:r>
                      <a:r>
                        <a:rPr lang="en-US" sz="1500" b="0" i="0" u="none" strike="noStrike" dirty="0">
                          <a:solidFill>
                            <a:srgbClr val="000000"/>
                          </a:solidFill>
                          <a:effectLst/>
                          <a:latin typeface="Calibri" panose="020F0502020204030204" pitchFamily="34" charset="0"/>
                        </a:rPr>
                        <a:t>and interviews</a:t>
                      </a:r>
                    </a:p>
                  </a:txBody>
                  <a:tcPr marL="7144" marR="7144" marT="9525" marB="0" anchor="b"/>
                </a:tc>
                <a:tc>
                  <a:txBody>
                    <a:bodyPr/>
                    <a:lstStyle/>
                    <a:p>
                      <a:pPr algn="l" fontAlgn="b"/>
                      <a:r>
                        <a:rPr lang="en-US" sz="1500" b="0" i="0" u="none" strike="noStrike" dirty="0">
                          <a:solidFill>
                            <a:srgbClr val="000000"/>
                          </a:solidFill>
                          <a:effectLst/>
                          <a:latin typeface="Calibri" panose="020F0502020204030204" pitchFamily="34" charset="0"/>
                        </a:rPr>
                        <a:t>Interrogation</a:t>
                      </a:r>
                    </a:p>
                  </a:txBody>
                  <a:tcPr marL="7144" marR="7144" marT="9525" marB="0" anchor="b"/>
                </a:tc>
              </a:tr>
              <a:tr h="541197">
                <a:tc>
                  <a:txBody>
                    <a:bodyPr/>
                    <a:lstStyle/>
                    <a:p>
                      <a:pPr algn="l" fontAlgn="b"/>
                      <a:r>
                        <a:rPr lang="en-US" sz="1500" b="0" i="0" u="none" strike="noStrike" dirty="0">
                          <a:solidFill>
                            <a:srgbClr val="000000"/>
                          </a:solidFill>
                          <a:effectLst/>
                          <a:latin typeface="Calibri" panose="020F0502020204030204" pitchFamily="34" charset="0"/>
                        </a:rPr>
                        <a:t>Information sources and data systems</a:t>
                      </a:r>
                    </a:p>
                  </a:txBody>
                  <a:tcPr marL="7144" marR="7144" marT="9525" marB="0" anchor="b"/>
                </a:tc>
                <a:tc>
                  <a:txBody>
                    <a:bodyPr/>
                    <a:lstStyle/>
                    <a:p>
                      <a:pPr algn="l" fontAlgn="b"/>
                      <a:r>
                        <a:rPr lang="en-US" sz="1500" b="0" i="0" u="none" strike="noStrike" dirty="0">
                          <a:solidFill>
                            <a:srgbClr val="000000"/>
                          </a:solidFill>
                          <a:effectLst/>
                          <a:latin typeface="Calibri" panose="020F0502020204030204" pitchFamily="34" charset="0"/>
                        </a:rPr>
                        <a:t>Criminalistics; various information sources covered (including computer forensics, sketches, photography, physical evidence, fibers, fingerprints, etc.)</a:t>
                      </a:r>
                    </a:p>
                  </a:txBody>
                  <a:tcPr marL="7144" marR="7144" marT="9525" marB="0" anchor="b"/>
                </a:tc>
              </a:tr>
              <a:tr h="276507">
                <a:tc>
                  <a:txBody>
                    <a:bodyPr/>
                    <a:lstStyle/>
                    <a:p>
                      <a:pPr algn="l" fontAlgn="b"/>
                      <a:r>
                        <a:rPr lang="en-US" sz="1500" b="0" i="0" u="none" strike="noStrike" dirty="0">
                          <a:solidFill>
                            <a:srgbClr val="000000"/>
                          </a:solidFill>
                          <a:effectLst/>
                          <a:latin typeface="Calibri" panose="020F0502020204030204" pitchFamily="34" charset="0"/>
                        </a:rPr>
                        <a:t>Judicial role</a:t>
                      </a:r>
                    </a:p>
                  </a:txBody>
                  <a:tcPr marL="7144" marR="7144" marT="9525" marB="0" anchor="b"/>
                </a:tc>
                <a:tc>
                  <a:txBody>
                    <a:bodyPr/>
                    <a:lstStyle/>
                    <a:p>
                      <a:pPr algn="l" fontAlgn="b"/>
                      <a:r>
                        <a:rPr lang="en-US" sz="1500" b="0" i="0" u="none" strike="noStrike" dirty="0">
                          <a:solidFill>
                            <a:srgbClr val="000000"/>
                          </a:solidFill>
                          <a:effectLst/>
                          <a:latin typeface="Calibri" panose="020F0502020204030204" pitchFamily="34" charset="0"/>
                        </a:rPr>
                        <a:t>Court room testimony</a:t>
                      </a:r>
                    </a:p>
                  </a:txBody>
                  <a:tcPr marL="7144" marR="7144" marT="9525" marB="0" anchor="b"/>
                </a:tc>
              </a:tr>
              <a:tr h="276507">
                <a:tc gridSpan="2">
                  <a:txBody>
                    <a:bodyPr/>
                    <a:lstStyle/>
                    <a:p>
                      <a:pPr algn="l" fontAlgn="b"/>
                      <a:r>
                        <a:rPr lang="en-US" sz="1500" b="0" i="0" u="none" strike="noStrike" dirty="0" smtClean="0">
                          <a:solidFill>
                            <a:srgbClr val="000000"/>
                          </a:solidFill>
                          <a:effectLst/>
                          <a:latin typeface="Calibri" panose="020F0502020204030204" pitchFamily="34" charset="0"/>
                        </a:rPr>
                        <a:t>http://www2.acenet.edu/militaryguide/ShowAceCourses.cfm?ACEID=1328134</a:t>
                      </a:r>
                      <a:endParaRPr lang="en-US" sz="1500" b="0" i="0" u="none" strike="noStrike" dirty="0">
                        <a:solidFill>
                          <a:srgbClr val="000000"/>
                        </a:solidFill>
                        <a:effectLst/>
                        <a:latin typeface="Calibri" panose="020F0502020204030204" pitchFamily="34" charset="0"/>
                      </a:endParaRPr>
                    </a:p>
                  </a:txBody>
                  <a:tcPr marL="7144" marR="7144" marT="9525" marB="0" anchor="b"/>
                </a:tc>
                <a:tc hMerge="1">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5" name="Explosion 1 4"/>
          <p:cNvSpPr/>
          <p:nvPr/>
        </p:nvSpPr>
        <p:spPr>
          <a:xfrm>
            <a:off x="6894964" y="694480"/>
            <a:ext cx="2020436" cy="2184187"/>
          </a:xfrm>
          <a:prstGeom prst="irregularSeal1">
            <a:avLst/>
          </a:prstGeom>
          <a:ln/>
        </p:spPr>
        <p:style>
          <a:lnRef idx="3">
            <a:schemeClr val="lt1"/>
          </a:lnRef>
          <a:fillRef idx="1">
            <a:schemeClr val="accent2"/>
          </a:fillRef>
          <a:effectRef idx="1">
            <a:schemeClr val="accent2"/>
          </a:effectRef>
          <a:fontRef idx="minor">
            <a:schemeClr val="lt1"/>
          </a:fontRef>
        </p:style>
        <p:txBody>
          <a:bodyPr lIns="68580" tIns="34290" rIns="68580" bIns="34290"/>
          <a:lstStyle/>
          <a:p>
            <a:pPr algn="ctr"/>
            <a:r>
              <a:rPr lang="en-US" b="1" dirty="0" smtClean="0"/>
              <a:t>DEMO PURPOSES ONLY!</a:t>
            </a:r>
            <a:endParaRPr lang="en-US" b="1" dirty="0"/>
          </a:p>
        </p:txBody>
      </p:sp>
    </p:spTree>
    <p:extLst>
      <p:ext uri="{BB962C8B-B14F-4D97-AF65-F5344CB8AC3E}">
        <p14:creationId xmlns:p14="http://schemas.microsoft.com/office/powerpoint/2010/main" val="6610219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274639"/>
            <a:ext cx="8229600" cy="1143200"/>
          </a:xfrm>
          <a:prstGeom prst="rect">
            <a:avLst/>
          </a:prstGeom>
        </p:spPr>
        <p:txBody>
          <a:bodyPr lIns="91425" tIns="91425" rIns="91425" bIns="91425" anchor="ctr" anchorCtr="0">
            <a:noAutofit/>
          </a:bodyPr>
          <a:lstStyle/>
          <a:p>
            <a:pPr lvl="0">
              <a:spcBef>
                <a:spcPts val="0"/>
              </a:spcBef>
              <a:buNone/>
            </a:pPr>
            <a:r>
              <a:rPr lang="en-US" b="1" dirty="0" smtClean="0"/>
              <a:t>OEI Guiding Principle</a:t>
            </a:r>
            <a:endParaRPr lang="en-US" b="1" dirty="0"/>
          </a:p>
        </p:txBody>
      </p:sp>
      <p:sp>
        <p:nvSpPr>
          <p:cNvPr id="248" name="Shape 248"/>
          <p:cNvSpPr txBox="1">
            <a:spLocks noGrp="1"/>
          </p:cNvSpPr>
          <p:nvPr>
            <p:ph type="body" idx="1"/>
          </p:nvPr>
        </p:nvSpPr>
        <p:spPr>
          <a:xfrm>
            <a:off x="457200" y="1600200"/>
            <a:ext cx="8229600" cy="4526000"/>
          </a:xfrm>
          <a:prstGeom prst="rect">
            <a:avLst/>
          </a:prstGeom>
        </p:spPr>
        <p:txBody>
          <a:bodyPr lIns="91425" tIns="91425" rIns="91425" bIns="91425" anchor="t" anchorCtr="0">
            <a:noAutofit/>
          </a:bodyPr>
          <a:lstStyle/>
          <a:p>
            <a:pPr lvl="0">
              <a:spcBef>
                <a:spcPts val="0"/>
              </a:spcBef>
              <a:buNone/>
            </a:pPr>
            <a:r>
              <a:rPr lang="en-US" sz="3600" b="1" dirty="0"/>
              <a:t>Focus on how technology can </a:t>
            </a:r>
            <a:r>
              <a:rPr lang="en-US" sz="3600" b="1" i="1" dirty="0"/>
              <a:t>connect</a:t>
            </a:r>
            <a:r>
              <a:rPr lang="en-US" sz="3600" b="1" dirty="0"/>
              <a:t> students with CPL opportunities in our system.</a:t>
            </a:r>
            <a:endParaRPr lang="en-US" sz="1800" b="1" dirty="0"/>
          </a:p>
          <a:p>
            <a:pPr lvl="0">
              <a:spcBef>
                <a:spcPts val="0"/>
              </a:spcBef>
              <a:buNone/>
            </a:pPr>
            <a:endParaRPr lang="en-US" sz="1800" b="1" dirty="0" smtClean="0"/>
          </a:p>
          <a:p>
            <a:pPr lvl="0">
              <a:spcBef>
                <a:spcPts val="0"/>
              </a:spcBef>
              <a:buNone/>
            </a:pPr>
            <a:endParaRPr sz="1800" b="1"/>
          </a:p>
          <a:p>
            <a:pPr lvl="0" algn="ctr">
              <a:spcBef>
                <a:spcPts val="0"/>
              </a:spcBef>
              <a:buNone/>
            </a:pPr>
            <a:r>
              <a:rPr lang="en-US" b="1" i="1" dirty="0"/>
              <a:t>(In other words, we don’t want to re-write the book on how credit is awarded!)</a:t>
            </a:r>
          </a:p>
        </p:txBody>
      </p:sp>
      <p:sp>
        <p:nvSpPr>
          <p:cNvPr id="249" name="Shape 249"/>
          <p:cNvSpPr txBox="1">
            <a:spLocks noGrp="1"/>
          </p:cNvSpPr>
          <p:nvPr>
            <p:ph type="sldNum" idx="12"/>
          </p:nvPr>
        </p:nvSpPr>
        <p:spPr>
          <a:xfrm>
            <a:off x="6553200" y="6356349"/>
            <a:ext cx="2133600" cy="3652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274639"/>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Vision: Create an Online Tool</a:t>
            </a:r>
          </a:p>
        </p:txBody>
      </p:sp>
      <p:sp>
        <p:nvSpPr>
          <p:cNvPr id="255" name="Shape 255"/>
          <p:cNvSpPr txBox="1">
            <a:spLocks noGrp="1"/>
          </p:cNvSpPr>
          <p:nvPr>
            <p:ph type="body" idx="1"/>
          </p:nvPr>
        </p:nvSpPr>
        <p:spPr>
          <a:xfrm>
            <a:off x="304801" y="1600200"/>
            <a:ext cx="8610599"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Accelerate time to completion by leveraging military training and experience</a:t>
            </a:r>
          </a:p>
          <a:p>
            <a:pPr marL="342900" marR="0" lvl="0" indent="-342900" algn="l" rtl="0">
              <a:spcBef>
                <a:spcPts val="560"/>
              </a:spcBef>
              <a:spcAft>
                <a:spcPts val="0"/>
              </a:spcAft>
              <a:buClr>
                <a:schemeClr val="dk1"/>
              </a:buClr>
              <a:buSzPct val="100000"/>
              <a:buFont typeface="Arial"/>
              <a:buChar char="•"/>
            </a:pPr>
            <a:r>
              <a:rPr lang="en-US" b="1" dirty="0"/>
              <a:t>Connect students with CPL crosswalks or other credit opportunities have been identified using online tool</a:t>
            </a:r>
          </a:p>
          <a:p>
            <a:pPr marL="342900" marR="0" lvl="0" indent="-342900" algn="l" rtl="0">
              <a:spcBef>
                <a:spcPts val="560"/>
              </a:spcBef>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Enhanced messaging</a:t>
            </a:r>
            <a:r>
              <a:rPr lang="en-US" b="1" dirty="0"/>
              <a:t>, starting with</a:t>
            </a:r>
            <a:r>
              <a:rPr lang="en-US" b="1" i="0" u="none" strike="noStrike" cap="none" dirty="0">
                <a:solidFill>
                  <a:schemeClr val="dk1"/>
                </a:solidFill>
                <a:latin typeface="Calibri"/>
                <a:ea typeface="Calibri"/>
                <a:cs typeface="Calibri"/>
                <a:sym typeface="Calibri"/>
              </a:rPr>
              <a:t> veterans &amp; military students to connect with additional support resources</a:t>
            </a:r>
          </a:p>
        </p:txBody>
      </p:sp>
      <p:sp>
        <p:nvSpPr>
          <p:cNvPr id="256" name="Shape 256"/>
          <p:cNvSpPr txBox="1">
            <a:spLocks noGrp="1"/>
          </p:cNvSpPr>
          <p:nvPr>
            <p:ph type="sldNum" idx="12"/>
          </p:nvPr>
        </p:nvSpPr>
        <p:spPr>
          <a:xfrm>
            <a:off x="6553201" y="6356350"/>
            <a:ext cx="2133599" cy="3651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29</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506423"/>
            <a:ext cx="8229600" cy="762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00" b="1" i="0" u="none" strike="noStrike" cap="none" dirty="0">
                <a:solidFill>
                  <a:schemeClr val="dk1"/>
                </a:solidFill>
                <a:latin typeface="Calibri"/>
                <a:ea typeface="Calibri"/>
                <a:cs typeface="Calibri"/>
                <a:sym typeface="Calibri"/>
              </a:rPr>
              <a:t>CPL Workgroups, Reports, </a:t>
            </a:r>
            <a:r>
              <a:rPr lang="en-US" sz="4800" b="1" i="0" u="none" strike="noStrike" cap="none" dirty="0" smtClean="0">
                <a:solidFill>
                  <a:schemeClr val="dk1"/>
                </a:solidFill>
                <a:latin typeface="Calibri"/>
                <a:ea typeface="Calibri"/>
                <a:cs typeface="Calibri"/>
                <a:sym typeface="Calibri"/>
              </a:rPr>
              <a:t>&amp; </a:t>
            </a:r>
            <a:r>
              <a:rPr lang="en-US" sz="4800" b="1" i="0" u="none" strike="noStrike" cap="none" dirty="0">
                <a:solidFill>
                  <a:schemeClr val="dk1"/>
                </a:solidFill>
                <a:latin typeface="Calibri"/>
                <a:ea typeface="Calibri"/>
                <a:cs typeface="Calibri"/>
                <a:sym typeface="Calibri"/>
              </a:rPr>
              <a:t>Advisories</a:t>
            </a:r>
          </a:p>
        </p:txBody>
      </p:sp>
      <p:sp>
        <p:nvSpPr>
          <p:cNvPr id="67" name="Shape 67"/>
          <p:cNvSpPr txBox="1">
            <a:spLocks noGrp="1"/>
          </p:cNvSpPr>
          <p:nvPr>
            <p:ph type="body" idx="1"/>
          </p:nvPr>
        </p:nvSpPr>
        <p:spPr>
          <a:xfrm>
            <a:off x="340425" y="1532002"/>
            <a:ext cx="8346375" cy="467738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CPL Workgroup</a:t>
            </a:r>
          </a:p>
          <a:p>
            <a:pPr marL="742950" marR="0" lvl="1" indent="-285750" algn="l" rtl="0">
              <a:spcBef>
                <a:spcPts val="360"/>
              </a:spcBef>
              <a:spcAft>
                <a:spcPts val="0"/>
              </a:spcAft>
              <a:buClr>
                <a:schemeClr val="dk1"/>
              </a:buClr>
              <a:buSzPct val="100000"/>
              <a:buFont typeface="Arial"/>
              <a:buChar char="–"/>
            </a:pPr>
            <a:r>
              <a:rPr lang="en-US" sz="2400" b="1" dirty="0"/>
              <a:t>Formed during Spring 2016</a:t>
            </a:r>
          </a:p>
          <a:p>
            <a:pPr marL="742950" marR="0" lvl="1" indent="-285750" algn="l" rtl="0">
              <a:spcBef>
                <a:spcPts val="360"/>
              </a:spcBef>
              <a:spcAft>
                <a:spcPts val="0"/>
              </a:spcAft>
              <a:buClr>
                <a:schemeClr val="dk1"/>
              </a:buClr>
              <a:buSzPct val="100000"/>
              <a:buFont typeface="Arial"/>
              <a:buChar char="–"/>
            </a:pPr>
            <a:r>
              <a:rPr lang="en-US" sz="2400" b="1" i="0" u="none" strike="noStrike" cap="none" dirty="0">
                <a:solidFill>
                  <a:schemeClr val="dk1"/>
                </a:solidFill>
                <a:latin typeface="Calibri"/>
                <a:ea typeface="Calibri"/>
                <a:cs typeface="Calibri"/>
                <a:sym typeface="Calibri"/>
              </a:rPr>
              <a:t>CCCCO, ASCCC, Colleges, Faculty Advisory Committees, CACCRAO, Financial Aid, Statewide Initiative</a:t>
            </a:r>
            <a:r>
              <a:rPr lang="en-US" sz="2400" b="1" dirty="0"/>
              <a:t>s</a:t>
            </a:r>
            <a:r>
              <a:rPr lang="en-US" sz="2400" b="1" i="0" u="none" strike="noStrike" cap="none" dirty="0">
                <a:solidFill>
                  <a:schemeClr val="dk1"/>
                </a:solidFill>
                <a:latin typeface="Calibri"/>
                <a:ea typeface="Calibri"/>
                <a:cs typeface="Calibri"/>
                <a:sym typeface="Calibri"/>
              </a:rPr>
              <a:t> </a:t>
            </a:r>
          </a:p>
          <a:p>
            <a:pPr marL="342900" marR="0" lvl="0" indent="-342900" algn="l" rtl="0">
              <a:spcBef>
                <a:spcPts val="120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Report of Survey Findings </a:t>
            </a:r>
          </a:p>
          <a:p>
            <a:pPr marL="342900" marR="0" lvl="0" indent="-342900" algn="l" rtl="0">
              <a:spcBef>
                <a:spcPts val="1200"/>
              </a:spcBef>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Chancellor’s Office Advisory on Awarding </a:t>
            </a:r>
            <a:br>
              <a:rPr lang="en-US" sz="2800" b="1" i="0" u="none" strike="noStrike" cap="none" dirty="0">
                <a:solidFill>
                  <a:schemeClr val="dk1"/>
                </a:solidFill>
                <a:latin typeface="Calibri"/>
                <a:ea typeface="Calibri"/>
                <a:cs typeface="Calibri"/>
                <a:sym typeface="Calibri"/>
              </a:rPr>
            </a:br>
            <a:r>
              <a:rPr lang="en-US" sz="2800" b="1" i="0" u="none" strike="noStrike" cap="none" dirty="0">
                <a:solidFill>
                  <a:schemeClr val="dk1"/>
                </a:solidFill>
                <a:latin typeface="Calibri"/>
                <a:ea typeface="Calibri"/>
                <a:cs typeface="Calibri"/>
                <a:sym typeface="Calibri"/>
              </a:rPr>
              <a:t>Credit for Prior Learning</a:t>
            </a:r>
            <a:r>
              <a:rPr lang="en-US" sz="2800" b="1" dirty="0"/>
              <a:t>: </a:t>
            </a:r>
            <a:br>
              <a:rPr lang="en-US" sz="2800" b="1" dirty="0"/>
            </a:br>
            <a:r>
              <a:rPr lang="en-US" sz="2800" b="1" dirty="0"/>
              <a:t>AB 2462 (Military Experience)</a:t>
            </a:r>
          </a:p>
        </p:txBody>
      </p:sp>
      <p:pic>
        <p:nvPicPr>
          <p:cNvPr id="68" name="Shape 68" descr="C:\Users\cwarner\AppData\Local\Microsoft\Windows\Temporary Internet Files\Content.IE5\NBO4J8PA\Society.svg[1].png"/>
          <p:cNvPicPr preferRelativeResize="0"/>
          <p:nvPr/>
        </p:nvPicPr>
        <p:blipFill rotWithShape="1">
          <a:blip r:embed="rId3">
            <a:alphaModFix/>
          </a:blip>
          <a:srcRect/>
          <a:stretch/>
        </p:blipFill>
        <p:spPr>
          <a:xfrm>
            <a:off x="6847771" y="2982664"/>
            <a:ext cx="2145685" cy="1784600"/>
          </a:xfrm>
          <a:prstGeom prst="rect">
            <a:avLst/>
          </a:prstGeom>
          <a:noFill/>
          <a:ln>
            <a:noFill/>
          </a:ln>
          <a:effectLst>
            <a:outerShdw blurRad="292100" dist="139700" dir="2700000" algn="tl" rotWithShape="0">
              <a:srgbClr val="333333">
                <a:alpha val="64705"/>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sldNum" idx="12"/>
          </p:nvPr>
        </p:nvSpPr>
        <p:spPr>
          <a:xfrm>
            <a:off x="6553200" y="6356349"/>
            <a:ext cx="2133600" cy="3652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30</a:t>
            </a:fld>
            <a:endParaRPr lang="en-US" dirty="0"/>
          </a:p>
        </p:txBody>
      </p:sp>
      <p:sp>
        <p:nvSpPr>
          <p:cNvPr id="263" name="Shape 263"/>
          <p:cNvSpPr txBox="1">
            <a:spLocks noGrp="1"/>
          </p:cNvSpPr>
          <p:nvPr>
            <p:ph type="title"/>
          </p:nvPr>
        </p:nvSpPr>
        <p:spPr>
          <a:xfrm>
            <a:off x="314325" y="1077749"/>
            <a:ext cx="2705100" cy="23980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Trebuchet MS"/>
              <a:buNone/>
            </a:pPr>
            <a:r>
              <a:rPr lang="en-US" b="1" dirty="0"/>
              <a:t>Example: Texas</a:t>
            </a:r>
          </a:p>
        </p:txBody>
      </p:sp>
      <p:pic>
        <p:nvPicPr>
          <p:cNvPr id="264" name="Shape 264"/>
          <p:cNvPicPr preferRelativeResize="0"/>
          <p:nvPr/>
        </p:nvPicPr>
        <p:blipFill rotWithShape="1">
          <a:blip r:embed="rId3">
            <a:alphaModFix/>
          </a:blip>
          <a:srcRect/>
          <a:stretch/>
        </p:blipFill>
        <p:spPr>
          <a:xfrm>
            <a:off x="3343275" y="285750"/>
            <a:ext cx="5608350" cy="5334450"/>
          </a:xfrm>
          <a:prstGeom prst="rect">
            <a:avLst/>
          </a:prstGeom>
          <a:noFill/>
          <a:ln>
            <a:noFill/>
          </a:ln>
        </p:spPr>
      </p:pic>
      <p:sp>
        <p:nvSpPr>
          <p:cNvPr id="265" name="Shape 265"/>
          <p:cNvSpPr txBox="1"/>
          <p:nvPr/>
        </p:nvSpPr>
        <p:spPr>
          <a:xfrm>
            <a:off x="230306" y="4758325"/>
            <a:ext cx="3489000" cy="4924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0" i="0" u="sng" strike="noStrike" cap="none" dirty="0">
                <a:solidFill>
                  <a:schemeClr val="hlink"/>
                </a:solidFill>
                <a:latin typeface="Arimo"/>
                <a:ea typeface="Arimo"/>
                <a:cs typeface="Arimo"/>
                <a:sym typeface="Arimo"/>
                <a:hlinkClick r:id="rId4"/>
              </a:rPr>
              <a:t>www.collegecreditforheroes.org</a:t>
            </a:r>
            <a:r>
              <a:rPr lang="en-US" sz="1800" b="0" i="0" u="none" strike="noStrike" cap="none">
                <a:solidFill>
                  <a:srgbClr val="5F5F5F"/>
                </a:solidFill>
                <a:latin typeface="Arimo"/>
                <a:ea typeface="Arimo"/>
                <a:cs typeface="Arimo"/>
                <a:sym typeface="Arimo"/>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sldNum" idx="12"/>
          </p:nvPr>
        </p:nvSpPr>
        <p:spPr>
          <a:xfrm>
            <a:off x="6553200" y="6356349"/>
            <a:ext cx="2133600" cy="3652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31</a:t>
            </a:fld>
            <a:endParaRPr lang="en-US" dirty="0"/>
          </a:p>
        </p:txBody>
      </p:sp>
      <p:sp>
        <p:nvSpPr>
          <p:cNvPr id="272" name="Shape 272"/>
          <p:cNvSpPr txBox="1">
            <a:spLocks noGrp="1"/>
          </p:cNvSpPr>
          <p:nvPr>
            <p:ph type="title"/>
          </p:nvPr>
        </p:nvSpPr>
        <p:spPr>
          <a:xfrm>
            <a:off x="173895" y="1257185"/>
            <a:ext cx="2310000" cy="20071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Trebuchet MS"/>
              <a:buNone/>
            </a:pPr>
            <a:r>
              <a:rPr lang="en-US" b="1" dirty="0"/>
              <a:t>Example:</a:t>
            </a:r>
            <a:r>
              <a:rPr lang="en-US" sz="3600" b="1" i="0" u="none" strike="noStrike" cap="none" dirty="0">
                <a:solidFill>
                  <a:schemeClr val="dk1"/>
                </a:solidFill>
                <a:latin typeface="Trebuchet MS"/>
                <a:ea typeface="Trebuchet MS"/>
                <a:cs typeface="Trebuchet MS"/>
                <a:sym typeface="Trebuchet MS"/>
              </a:rPr>
              <a:t>MNSCU Crosswalk</a:t>
            </a:r>
          </a:p>
        </p:txBody>
      </p:sp>
      <p:pic>
        <p:nvPicPr>
          <p:cNvPr id="273" name="Shape 273"/>
          <p:cNvPicPr preferRelativeResize="0">
            <a:picLocks noGrp="1"/>
          </p:cNvPicPr>
          <p:nvPr>
            <p:ph type="body" idx="1"/>
          </p:nvPr>
        </p:nvPicPr>
        <p:blipFill rotWithShape="1">
          <a:blip r:embed="rId3">
            <a:alphaModFix/>
          </a:blip>
          <a:srcRect t="9509" r="2391" b="9070"/>
          <a:stretch/>
        </p:blipFill>
        <p:spPr>
          <a:xfrm>
            <a:off x="2483894" y="92229"/>
            <a:ext cx="6509997" cy="5494184"/>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457200" y="274639"/>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	Achieving the Vision</a:t>
            </a:r>
          </a:p>
        </p:txBody>
      </p:sp>
      <p:sp>
        <p:nvSpPr>
          <p:cNvPr id="279" name="Shape 279"/>
          <p:cNvSpPr txBox="1">
            <a:spLocks noGrp="1"/>
          </p:cNvSpPr>
          <p:nvPr>
            <p:ph type="body" idx="1"/>
          </p:nvPr>
        </p:nvSpPr>
        <p:spPr>
          <a:xfrm>
            <a:off x="457200" y="1397000"/>
            <a:ext cx="8229600" cy="45259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98666"/>
              <a:buNone/>
            </a:pPr>
            <a:r>
              <a:rPr lang="en-US" b="1" i="0" u="none" strike="noStrike" cap="none" dirty="0">
                <a:solidFill>
                  <a:schemeClr val="dk1"/>
                </a:solidFill>
                <a:latin typeface="Calibri"/>
                <a:ea typeface="Calibri"/>
                <a:cs typeface="Calibri"/>
                <a:sym typeface="Calibri"/>
              </a:rPr>
              <a:t>Requires</a:t>
            </a:r>
            <a:r>
              <a:rPr lang="en-US" sz="2960" b="1" i="0" u="none" strike="noStrike" cap="none" dirty="0">
                <a:solidFill>
                  <a:schemeClr val="dk1"/>
                </a:solidFill>
                <a:latin typeface="Calibri"/>
                <a:ea typeface="Calibri"/>
                <a:cs typeface="Calibri"/>
                <a:sym typeface="Calibri"/>
              </a:rPr>
              <a:t>:</a:t>
            </a:r>
          </a:p>
          <a:p>
            <a:pPr marL="742950" marR="0" lvl="1" indent="-285750" algn="l" rtl="0">
              <a:spcBef>
                <a:spcPts val="518"/>
              </a:spcBef>
              <a:spcAft>
                <a:spcPts val="0"/>
              </a:spcAft>
              <a:buClr>
                <a:schemeClr val="dk1"/>
              </a:buClr>
              <a:buSzPct val="99615"/>
              <a:buFont typeface="Arial"/>
              <a:buChar char="–"/>
            </a:pPr>
            <a:r>
              <a:rPr lang="en-US" b="1" i="0" u="none" strike="noStrike" cap="none" dirty="0">
                <a:solidFill>
                  <a:schemeClr val="dk1"/>
                </a:solidFill>
                <a:latin typeface="Calibri"/>
                <a:ea typeface="Calibri"/>
                <a:cs typeface="Calibri"/>
                <a:sym typeface="Calibri"/>
              </a:rPr>
              <a:t>Partnerships (CCCCO, workgroups, initiatives, ASCCC, </a:t>
            </a:r>
            <a:r>
              <a:rPr lang="en-US" b="1" i="0" u="none" strike="noStrike" cap="none" dirty="0" smtClean="0">
                <a:solidFill>
                  <a:schemeClr val="dk1"/>
                </a:solidFill>
                <a:latin typeface="Calibri"/>
                <a:ea typeface="Calibri"/>
                <a:cs typeface="Calibri"/>
                <a:sym typeface="Calibri"/>
              </a:rPr>
              <a:t>colleges, and discipline faculty)</a:t>
            </a:r>
            <a:endParaRPr lang="en-US" b="1" i="0" u="none" strike="noStrike" cap="none" dirty="0">
              <a:solidFill>
                <a:schemeClr val="dk1"/>
              </a:solidFill>
              <a:latin typeface="Calibri"/>
              <a:ea typeface="Calibri"/>
              <a:cs typeface="Calibri"/>
              <a:sym typeface="Calibri"/>
            </a:endParaRPr>
          </a:p>
          <a:p>
            <a:pPr marL="742950" marR="0" lvl="1" indent="-285750" algn="l" rtl="0">
              <a:spcBef>
                <a:spcPts val="518"/>
              </a:spcBef>
              <a:spcAft>
                <a:spcPts val="0"/>
              </a:spcAft>
              <a:buClr>
                <a:schemeClr val="dk1"/>
              </a:buClr>
              <a:buSzPct val="99615"/>
              <a:buFont typeface="Arial"/>
              <a:buChar char="–"/>
            </a:pPr>
            <a:r>
              <a:rPr lang="en-US" b="1" i="0" u="none" strike="noStrike" cap="none" dirty="0">
                <a:solidFill>
                  <a:schemeClr val="dk1"/>
                </a:solidFill>
                <a:latin typeface="Calibri"/>
                <a:ea typeface="Calibri"/>
                <a:cs typeface="Calibri"/>
                <a:sym typeface="Calibri"/>
              </a:rPr>
              <a:t>Creativity: “How can we do this in a way that meets the needs of students and supports faculty?”</a:t>
            </a:r>
          </a:p>
          <a:p>
            <a:pPr marL="742950" marR="0" lvl="1" indent="-285750" algn="l" rtl="0">
              <a:spcBef>
                <a:spcPts val="518"/>
              </a:spcBef>
              <a:spcAft>
                <a:spcPts val="0"/>
              </a:spcAft>
              <a:buClr>
                <a:schemeClr val="dk1"/>
              </a:buClr>
              <a:buSzPct val="99615"/>
              <a:buFont typeface="Arial"/>
              <a:buChar char="–"/>
            </a:pPr>
            <a:r>
              <a:rPr lang="en-US" b="1" i="0" u="none" strike="noStrike" cap="none" dirty="0">
                <a:solidFill>
                  <a:schemeClr val="dk1"/>
                </a:solidFill>
                <a:latin typeface="Calibri"/>
                <a:ea typeface="Calibri"/>
                <a:cs typeface="Calibri"/>
                <a:sym typeface="Calibri"/>
              </a:rPr>
              <a:t>Trust and transparency between all parties</a:t>
            </a:r>
          </a:p>
          <a:p>
            <a:pPr marL="742950" marR="0" lvl="1" indent="-285750" algn="l" rtl="0">
              <a:spcBef>
                <a:spcPts val="518"/>
              </a:spcBef>
              <a:buClr>
                <a:schemeClr val="dk1"/>
              </a:buClr>
              <a:buSzPct val="99615"/>
              <a:buFont typeface="Arial"/>
              <a:buChar char="–"/>
            </a:pPr>
            <a:r>
              <a:rPr lang="en-US" b="1" i="0" u="none" strike="noStrike" cap="none" dirty="0" smtClean="0">
                <a:solidFill>
                  <a:schemeClr val="dk1"/>
                </a:solidFill>
                <a:latin typeface="Calibri"/>
                <a:ea typeface="Calibri"/>
                <a:cs typeface="Calibri"/>
                <a:sym typeface="Calibri"/>
              </a:rPr>
              <a:t>Identify Resources – what’s needed? </a:t>
            </a:r>
            <a:r>
              <a:rPr lang="en-US" b="1" i="0" u="none" strike="noStrike" cap="none" dirty="0">
                <a:solidFill>
                  <a:schemeClr val="dk1"/>
                </a:solidFill>
                <a:latin typeface="Calibri"/>
                <a:ea typeface="Calibri"/>
                <a:cs typeface="Calibri"/>
                <a:sym typeface="Calibri"/>
              </a:rPr>
              <a:t>(financial, expertise, </a:t>
            </a:r>
            <a:r>
              <a:rPr lang="en-US" b="1" i="0" u="none" strike="noStrike" cap="none" dirty="0" smtClean="0">
                <a:solidFill>
                  <a:schemeClr val="dk1"/>
                </a:solidFill>
                <a:latin typeface="Calibri"/>
                <a:ea typeface="Calibri"/>
                <a:cs typeface="Calibri"/>
                <a:sym typeface="Calibri"/>
              </a:rPr>
              <a:t>technical, other?)</a:t>
            </a:r>
            <a:endParaRPr lang="en-US" b="1" i="0" u="none" strike="noStrike" cap="none" dirty="0">
              <a:solidFill>
                <a:schemeClr val="dk1"/>
              </a:solidFill>
              <a:latin typeface="Calibri"/>
              <a:ea typeface="Calibri"/>
              <a:cs typeface="Calibri"/>
              <a:sym typeface="Calibri"/>
            </a:endParaRPr>
          </a:p>
        </p:txBody>
      </p:sp>
      <p:sp>
        <p:nvSpPr>
          <p:cNvPr id="280" name="Shape 280"/>
          <p:cNvSpPr txBox="1">
            <a:spLocks noGrp="1"/>
          </p:cNvSpPr>
          <p:nvPr>
            <p:ph type="sldNum" idx="12"/>
          </p:nvPr>
        </p:nvSpPr>
        <p:spPr>
          <a:xfrm>
            <a:off x="6553201" y="6356350"/>
            <a:ext cx="2133599" cy="3651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32</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57200" y="274639"/>
            <a:ext cx="8229600" cy="9112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00" b="1" i="0" u="none" strike="noStrike" cap="none" dirty="0">
                <a:solidFill>
                  <a:srgbClr val="C00000"/>
                </a:solidFill>
                <a:latin typeface="Calibri"/>
                <a:ea typeface="Calibri"/>
                <a:cs typeface="Calibri"/>
                <a:sym typeface="Calibri"/>
              </a:rPr>
              <a:t>Additional Re</a:t>
            </a:r>
            <a:r>
              <a:rPr lang="en-US" sz="4800" b="1" dirty="0">
                <a:solidFill>
                  <a:srgbClr val="C00000"/>
                </a:solidFill>
              </a:rPr>
              <a:t>sources</a:t>
            </a:r>
          </a:p>
        </p:txBody>
      </p:sp>
      <p:sp>
        <p:nvSpPr>
          <p:cNvPr id="302" name="Shape 302"/>
          <p:cNvSpPr txBox="1">
            <a:spLocks noGrp="1"/>
          </p:cNvSpPr>
          <p:nvPr>
            <p:ph type="body" idx="1"/>
          </p:nvPr>
        </p:nvSpPr>
        <p:spPr>
          <a:xfrm>
            <a:off x="314325" y="1314451"/>
            <a:ext cx="8615363" cy="4811714"/>
          </a:xfrm>
          <a:prstGeom prst="rect">
            <a:avLst/>
          </a:prstGeom>
          <a:noFill/>
          <a:ln>
            <a:noFill/>
          </a:ln>
        </p:spPr>
        <p:txBody>
          <a:bodyPr lIns="91425" tIns="45700" rIns="91425" bIns="45700" anchor="t" anchorCtr="0">
            <a:noAutofit/>
          </a:bodyPr>
          <a:lstStyle/>
          <a:p>
            <a:pPr marL="342900" marR="0" lvl="0" indent="-304800" algn="l" rtl="0">
              <a:spcBef>
                <a:spcPts val="0"/>
              </a:spcBef>
              <a:spcAft>
                <a:spcPts val="0"/>
              </a:spcAft>
              <a:buClr>
                <a:schemeClr val="dk1"/>
              </a:buClr>
              <a:buSzPct val="100000"/>
              <a:buFont typeface="Arial"/>
              <a:buChar char="•"/>
            </a:pPr>
            <a:r>
              <a:rPr lang="en-US" sz="2800" b="1" dirty="0"/>
              <a:t>Chancellor’s Office Advisory: Credit for Prior Learning </a:t>
            </a:r>
            <a:r>
              <a:rPr lang="en-US" sz="2400" b="1" dirty="0"/>
              <a:t>(pending)</a:t>
            </a:r>
            <a:r>
              <a:rPr lang="en-US" sz="1200" b="1" dirty="0"/>
              <a:t/>
            </a:r>
            <a:br>
              <a:rPr lang="en-US" sz="1200" b="1" dirty="0"/>
            </a:br>
            <a:endParaRPr lang="en-US" sz="1200" b="1" dirty="0"/>
          </a:p>
          <a:p>
            <a:pPr marL="342900" marR="0" lvl="0" indent="-304800" algn="l" rtl="0">
              <a:spcBef>
                <a:spcPts val="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Chancellor's Office Report on AB 2462 (2015)</a:t>
            </a:r>
            <a:endParaRPr lang="en-US" sz="1200" b="1" i="0" u="none" strike="noStrike" cap="none" dirty="0">
              <a:solidFill>
                <a:schemeClr val="dk1"/>
              </a:solidFill>
              <a:latin typeface="Calibri"/>
              <a:ea typeface="Calibri"/>
              <a:cs typeface="Calibri"/>
              <a:sym typeface="Calibri"/>
            </a:endParaRPr>
          </a:p>
          <a:p>
            <a:pPr marL="342900" marR="0" lvl="0" indent="-304800" algn="l" rtl="0">
              <a:spcBef>
                <a:spcPts val="288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System Advisory on Prior Learning Assessment (2015)</a:t>
            </a:r>
            <a:endParaRPr lang="en-US" sz="1200" b="1" i="0" u="none" strike="noStrike" cap="none" dirty="0">
              <a:solidFill>
                <a:schemeClr val="dk1"/>
              </a:solidFill>
              <a:latin typeface="Calibri"/>
              <a:ea typeface="Calibri"/>
              <a:cs typeface="Calibri"/>
              <a:sym typeface="Calibri"/>
            </a:endParaRPr>
          </a:p>
          <a:p>
            <a:pPr marL="342900" marR="0" lvl="0" indent="-304800" algn="l" rtl="0">
              <a:spcBef>
                <a:spcPts val="288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Academic Senate Report on Credit By Examination (2014)</a:t>
            </a:r>
            <a:endParaRPr lang="en-US" sz="1200" b="1" i="0" u="none" strike="noStrike" cap="none" dirty="0">
              <a:solidFill>
                <a:schemeClr val="dk1"/>
              </a:solidFill>
              <a:latin typeface="Calibri"/>
              <a:ea typeface="Calibri"/>
              <a:cs typeface="Calibri"/>
              <a:sym typeface="Calibri"/>
            </a:endParaRPr>
          </a:p>
          <a:p>
            <a:pPr marL="342900" marR="0" lvl="0" indent="-304800" algn="l" rtl="0">
              <a:spcBef>
                <a:spcPts val="288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Chancellor’s Office Veterans Summit </a:t>
            </a:r>
            <a:r>
              <a:rPr lang="en-US" sz="2800" b="1" i="0" u="none" strike="noStrike" cap="none" dirty="0" smtClean="0">
                <a:solidFill>
                  <a:schemeClr val="dk1"/>
                </a:solidFill>
                <a:latin typeface="Calibri"/>
                <a:ea typeface="Calibri"/>
                <a:cs typeface="Calibri"/>
                <a:sym typeface="Calibri"/>
              </a:rPr>
              <a:t>Presentations</a:t>
            </a:r>
            <a:endParaRPr lang="en-US" sz="2800" b="1" i="0" u="none" strike="noStrike" cap="none" dirty="0">
              <a:solidFill>
                <a:schemeClr val="dk1"/>
              </a:solidFill>
              <a:latin typeface="Calibri"/>
              <a:ea typeface="Calibri"/>
              <a:cs typeface="Calibri"/>
              <a:sym typeface="Calibri"/>
            </a:endParaRPr>
          </a:p>
        </p:txBody>
      </p:sp>
      <p:sp>
        <p:nvSpPr>
          <p:cNvPr id="303" name="Shape 303"/>
          <p:cNvSpPr txBox="1">
            <a:spLocks noGrp="1"/>
          </p:cNvSpPr>
          <p:nvPr>
            <p:ph type="sldNum" idx="12"/>
          </p:nvPr>
        </p:nvSpPr>
        <p:spPr>
          <a:xfrm>
            <a:off x="6553201" y="6356350"/>
            <a:ext cx="2133599" cy="3651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33</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457200" y="838200"/>
            <a:ext cx="8229600" cy="452596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sz="4800" b="1" i="1" u="none" strike="noStrike" cap="none" dirty="0" smtClean="0">
                <a:solidFill>
                  <a:srgbClr val="C00000"/>
                </a:solidFill>
                <a:latin typeface="Lucida Handwriting" charset="0"/>
                <a:ea typeface="Lucida Handwriting" charset="0"/>
                <a:cs typeface="Lucida Handwriting" charset="0"/>
                <a:sym typeface="Calibri"/>
              </a:rPr>
              <a:t>Questions? Comments</a:t>
            </a:r>
            <a:r>
              <a:rPr lang="en-US" sz="4800" b="1" i="1" u="none" strike="noStrike" cap="none" dirty="0">
                <a:solidFill>
                  <a:srgbClr val="C00000"/>
                </a:solidFill>
                <a:latin typeface="Lucida Handwriting" charset="0"/>
                <a:ea typeface="Lucida Handwriting" charset="0"/>
                <a:cs typeface="Lucida Handwriting" charset="0"/>
                <a:sym typeface="Calibri"/>
              </a:rPr>
              <a:t>? </a:t>
            </a:r>
          </a:p>
          <a:p>
            <a:pPr marL="0" marR="0" lvl="0" indent="0" algn="ctr" rtl="0">
              <a:spcBef>
                <a:spcPts val="720"/>
              </a:spcBef>
              <a:spcAft>
                <a:spcPts val="0"/>
              </a:spcAft>
              <a:buClr>
                <a:schemeClr val="dk1"/>
              </a:buClr>
              <a:buSzPct val="25000"/>
              <a:buFont typeface="Arial"/>
              <a:buNone/>
            </a:pPr>
            <a:endParaRPr sz="3600" b="1" i="0" u="none" strike="noStrike" cap="none">
              <a:solidFill>
                <a:schemeClr val="dk1"/>
              </a:solidFill>
              <a:latin typeface="Calibri"/>
              <a:ea typeface="Calibri"/>
              <a:cs typeface="Calibri"/>
              <a:sym typeface="Calibri"/>
            </a:endParaRPr>
          </a:p>
          <a:p>
            <a:pPr marL="0" marR="0" lvl="0" indent="0" algn="ctr" rtl="0">
              <a:spcBef>
                <a:spcPts val="640"/>
              </a:spcBef>
              <a:buClr>
                <a:schemeClr val="dk1"/>
              </a:buClr>
              <a:buSzPct val="25000"/>
              <a:buFont typeface="Arial"/>
              <a:buNone/>
            </a:pPr>
            <a:endParaRPr sz="3200" b="1" i="0" u="none" strike="noStrike" cap="none">
              <a:solidFill>
                <a:schemeClr val="dk1"/>
              </a:solidFill>
              <a:latin typeface="Calibri"/>
              <a:ea typeface="Calibri"/>
              <a:cs typeface="Calibri"/>
              <a:sym typeface="Calibri"/>
            </a:endParaRPr>
          </a:p>
        </p:txBody>
      </p:sp>
      <p:sp>
        <p:nvSpPr>
          <p:cNvPr id="309" name="Shape 309"/>
          <p:cNvSpPr txBox="1">
            <a:spLocks noGrp="1"/>
          </p:cNvSpPr>
          <p:nvPr>
            <p:ph type="sldNum" idx="12"/>
          </p:nvPr>
        </p:nvSpPr>
        <p:spPr>
          <a:xfrm>
            <a:off x="6553201" y="6356350"/>
            <a:ext cx="2133599" cy="3651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34</a:t>
            </a:fld>
            <a:endParaRPr lang="en-US" sz="1200" b="0" i="0" u="none" strike="noStrike" cap="none" dirty="0">
              <a:solidFill>
                <a:srgbClr val="888888"/>
              </a:solidFill>
              <a:latin typeface="Calibri"/>
              <a:ea typeface="Calibri"/>
              <a:cs typeface="Calibri"/>
              <a:sym typeface="Calibri"/>
            </a:endParaRPr>
          </a:p>
        </p:txBody>
      </p:sp>
      <p:pic>
        <p:nvPicPr>
          <p:cNvPr id="310" name="Shape 310" descr="C:\Users\cwarner\AppData\Local\Microsoft\Windows\Temporary Internet Files\Content.IE5\2CA375ZD\question-mark[1].jpg"/>
          <p:cNvPicPr preferRelativeResize="0"/>
          <p:nvPr/>
        </p:nvPicPr>
        <p:blipFill rotWithShape="1">
          <a:blip r:embed="rId3">
            <a:alphaModFix/>
          </a:blip>
          <a:srcRect/>
          <a:stretch/>
        </p:blipFill>
        <p:spPr>
          <a:xfrm>
            <a:off x="2933700" y="2100263"/>
            <a:ext cx="3276600" cy="2959100"/>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6" name="Shape 316"/>
          <p:cNvSpPr txBox="1">
            <a:spLocks noGrp="1"/>
          </p:cNvSpPr>
          <p:nvPr>
            <p:ph type="body" idx="1"/>
          </p:nvPr>
        </p:nvSpPr>
        <p:spPr>
          <a:xfrm>
            <a:off x="442912" y="923924"/>
            <a:ext cx="8472488" cy="331946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sz="5400" b="1" i="1" u="none" strike="noStrike" cap="none" dirty="0">
                <a:solidFill>
                  <a:srgbClr val="C00000"/>
                </a:solidFill>
                <a:latin typeface="Lucida Handwriting" charset="0"/>
                <a:ea typeface="Lucida Handwriting" charset="0"/>
                <a:cs typeface="Lucida Handwriting" charset="0"/>
                <a:sym typeface="Calibri"/>
              </a:rPr>
              <a:t>Thank you</a:t>
            </a:r>
            <a:r>
              <a:rPr lang="en-US" sz="5400" b="1" i="1" u="none" strike="noStrike" cap="none" dirty="0" smtClean="0">
                <a:solidFill>
                  <a:srgbClr val="C00000"/>
                </a:solidFill>
                <a:latin typeface="Lucida Handwriting" charset="0"/>
                <a:ea typeface="Lucida Handwriting" charset="0"/>
                <a:cs typeface="Lucida Handwriting" charset="0"/>
                <a:sym typeface="Calibri"/>
              </a:rPr>
              <a:t>!</a:t>
            </a:r>
          </a:p>
          <a:p>
            <a:pPr marL="0" marR="0" lvl="0" indent="0" algn="ctr" rtl="0">
              <a:spcBef>
                <a:spcPts val="0"/>
              </a:spcBef>
              <a:spcAft>
                <a:spcPts val="0"/>
              </a:spcAft>
              <a:buClr>
                <a:schemeClr val="dk1"/>
              </a:buClr>
              <a:buSzPct val="25000"/>
              <a:buFont typeface="Arial"/>
              <a:buNone/>
            </a:pPr>
            <a:endParaRPr lang="en-US" sz="2400" b="1" i="1" dirty="0" smtClean="0">
              <a:solidFill>
                <a:srgbClr val="C00000"/>
              </a:solidFill>
            </a:endParaRPr>
          </a:p>
          <a:p>
            <a:pPr marL="0" marR="0" lvl="0" indent="0" algn="ctr" rtl="0">
              <a:spcBef>
                <a:spcPts val="0"/>
              </a:spcBef>
              <a:spcAft>
                <a:spcPts val="0"/>
              </a:spcAft>
              <a:buClr>
                <a:schemeClr val="dk1"/>
              </a:buClr>
              <a:buSzPct val="25000"/>
              <a:buFont typeface="Arial"/>
              <a:buNone/>
            </a:pPr>
            <a:endParaRPr lang="en-US" sz="2400" b="1" i="1" dirty="0"/>
          </a:p>
          <a:p>
            <a:pPr marL="0" indent="0">
              <a:spcBef>
                <a:spcPts val="0"/>
              </a:spcBef>
              <a:buClr>
                <a:schemeClr val="dk1"/>
              </a:buClr>
              <a:buSzPct val="25000"/>
              <a:buNone/>
            </a:pPr>
            <a:r>
              <a:rPr lang="en-US" b="1" i="1" u="none" strike="noStrike" cap="none" dirty="0" smtClean="0">
                <a:solidFill>
                  <a:schemeClr val="dk1"/>
                </a:solidFill>
                <a:sym typeface="Calibri"/>
              </a:rPr>
              <a:t>Dolores Davison</a:t>
            </a:r>
            <a:r>
              <a:rPr lang="en-US" b="1" i="1" dirty="0">
                <a:solidFill>
                  <a:schemeClr val="dk1"/>
                </a:solidFill>
                <a:sym typeface="Calibri"/>
              </a:rPr>
              <a:t> </a:t>
            </a:r>
            <a:r>
              <a:rPr lang="en-US" b="1" i="1" dirty="0" smtClean="0">
                <a:solidFill>
                  <a:schemeClr val="dk1"/>
                </a:solidFill>
                <a:sym typeface="Calibri"/>
              </a:rPr>
              <a:t>  </a:t>
            </a:r>
            <a:r>
              <a:rPr lang="en-US" b="1" i="1" u="none" strike="noStrike" cap="none" dirty="0" smtClean="0">
                <a:solidFill>
                  <a:schemeClr val="dk1"/>
                </a:solidFill>
                <a:sym typeface="Calibri"/>
              </a:rPr>
              <a:t>  	</a:t>
            </a:r>
            <a:r>
              <a:rPr lang="en-US" b="1" i="1" u="none" strike="noStrike" cap="none" dirty="0" smtClean="0">
                <a:solidFill>
                  <a:schemeClr val="dk1"/>
                </a:solidFill>
                <a:sym typeface="Calibri"/>
                <a:hlinkClick r:id="rId3"/>
              </a:rPr>
              <a:t>davisondolores@fhda.edu</a:t>
            </a:r>
            <a:r>
              <a:rPr lang="en-US" b="1" i="1" u="none" strike="noStrike" cap="none" dirty="0" smtClean="0">
                <a:solidFill>
                  <a:schemeClr val="dk1"/>
                </a:solidFill>
                <a:sym typeface="Calibri"/>
              </a:rPr>
              <a:t> Chant</a:t>
            </a:r>
            <a:r>
              <a:rPr lang="en-US" b="1" i="1" dirty="0" smtClean="0"/>
              <a:t>é</a:t>
            </a:r>
            <a:r>
              <a:rPr lang="en-US" b="1" i="1" u="none" strike="noStrike" cap="none" dirty="0" smtClean="0">
                <a:solidFill>
                  <a:schemeClr val="dk1"/>
                </a:solidFill>
                <a:sym typeface="Calibri"/>
              </a:rPr>
              <a:t>e Guiney		</a:t>
            </a:r>
            <a:r>
              <a:rPr lang="en-US" b="1" i="1" u="none" strike="noStrike" cap="none" dirty="0" smtClean="0">
                <a:solidFill>
                  <a:schemeClr val="dk1"/>
                </a:solidFill>
                <a:sym typeface="Calibri"/>
                <a:hlinkClick r:id="rId4"/>
              </a:rPr>
              <a:t>cguiney@cccco.edu</a:t>
            </a:r>
            <a:r>
              <a:rPr lang="en-US" b="1" i="1" u="none" strike="noStrike" cap="none" dirty="0" smtClean="0">
                <a:solidFill>
                  <a:schemeClr val="dk1"/>
                </a:solidFill>
                <a:sym typeface="Calibri"/>
              </a:rPr>
              <a:t>        </a:t>
            </a:r>
          </a:p>
          <a:p>
            <a:pPr marL="0" marR="0" lvl="0" indent="0" rtl="0">
              <a:spcBef>
                <a:spcPts val="0"/>
              </a:spcBef>
              <a:spcAft>
                <a:spcPts val="0"/>
              </a:spcAft>
              <a:buClr>
                <a:schemeClr val="dk1"/>
              </a:buClr>
              <a:buSzPct val="25000"/>
              <a:buFont typeface="Arial"/>
              <a:buNone/>
            </a:pPr>
            <a:r>
              <a:rPr lang="en-US" b="1" i="1" dirty="0" smtClean="0">
                <a:solidFill>
                  <a:schemeClr val="dk1"/>
                </a:solidFill>
                <a:sym typeface="Calibri"/>
              </a:rPr>
              <a:t>Barbara Illowsky    </a:t>
            </a:r>
            <a:r>
              <a:rPr lang="en-US" b="1" i="1" dirty="0" smtClean="0">
                <a:solidFill>
                  <a:schemeClr val="dk1"/>
                </a:solidFill>
                <a:sym typeface="Calibri"/>
                <a:hlinkClick r:id="rId5"/>
              </a:rPr>
              <a:t>billowsky@cccOnlineEd.org</a:t>
            </a:r>
            <a:r>
              <a:rPr lang="en-US" b="1" i="1" dirty="0" smtClean="0">
                <a:solidFill>
                  <a:schemeClr val="dk1"/>
                </a:solidFill>
                <a:sym typeface="Calibri"/>
              </a:rPr>
              <a:t> </a:t>
            </a:r>
            <a:endParaRPr lang="en-US" b="1" i="1" u="none" strike="noStrike" cap="none" dirty="0" smtClean="0">
              <a:solidFill>
                <a:schemeClr val="dk1"/>
              </a:solidFill>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74639"/>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00" b="1" i="0" u="none" strike="noStrike" cap="none" dirty="0">
                <a:solidFill>
                  <a:schemeClr val="dk1"/>
                </a:solidFill>
                <a:latin typeface="Calibri"/>
                <a:ea typeface="Calibri"/>
                <a:cs typeface="Calibri"/>
                <a:sym typeface="Calibri"/>
              </a:rPr>
              <a:t>Leadership from </a:t>
            </a:r>
            <a:r>
              <a:rPr lang="en-US" sz="4800" b="1" i="0" u="none" strike="noStrike" cap="none" dirty="0" smtClean="0">
                <a:solidFill>
                  <a:schemeClr val="dk1"/>
                </a:solidFill>
                <a:latin typeface="Calibri"/>
                <a:ea typeface="Calibri"/>
                <a:cs typeface="Calibri"/>
                <a:sym typeface="Calibri"/>
              </a:rPr>
              <a:t>ASCCC</a:t>
            </a:r>
            <a:endParaRPr lang="en-US" sz="4800" b="1" i="0" u="none" strike="noStrike" cap="none" dirty="0">
              <a:solidFill>
                <a:schemeClr val="dk1"/>
              </a:solidFill>
              <a:latin typeface="Calibri"/>
              <a:ea typeface="Calibri"/>
              <a:cs typeface="Calibri"/>
              <a:sym typeface="Calibri"/>
            </a:endParaRPr>
          </a:p>
        </p:txBody>
      </p:sp>
      <p:pic>
        <p:nvPicPr>
          <p:cNvPr id="146" name="Shape 146" descr="Screen Shot 2016-03-01 at 3.22.49 PM.png"/>
          <p:cNvPicPr preferRelativeResize="0"/>
          <p:nvPr/>
        </p:nvPicPr>
        <p:blipFill rotWithShape="1">
          <a:blip r:embed="rId3">
            <a:alphaModFix/>
          </a:blip>
          <a:srcRect/>
          <a:stretch/>
        </p:blipFill>
        <p:spPr>
          <a:xfrm rot="280139">
            <a:off x="6126685" y="1354656"/>
            <a:ext cx="2607383" cy="3943244"/>
          </a:xfrm>
          <a:prstGeom prst="rect">
            <a:avLst/>
          </a:prstGeom>
          <a:noFill/>
          <a:ln w="15875" cap="flat" cmpd="sng">
            <a:solidFill>
              <a:schemeClr val="dk1">
                <a:alpha val="95686"/>
              </a:schemeClr>
            </a:solidFill>
            <a:prstDash val="solid"/>
            <a:round/>
            <a:headEnd type="none" w="med" len="med"/>
            <a:tailEnd type="none" w="med" len="med"/>
          </a:ln>
        </p:spPr>
      </p:pic>
      <p:sp>
        <p:nvSpPr>
          <p:cNvPr id="147" name="Shape 14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Leverage their prior work (2014)</a:t>
            </a:r>
          </a:p>
          <a:p>
            <a:pPr marL="342900" marR="0" lvl="0" indent="-342900" algn="l" rtl="0">
              <a:spcBef>
                <a:spcPts val="48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ASCCC participation on Workforce </a:t>
            </a:r>
            <a:br>
              <a:rPr lang="en-US" sz="2800" b="1" i="0" u="none" strike="noStrike" cap="none" dirty="0">
                <a:solidFill>
                  <a:schemeClr val="dk1"/>
                </a:solidFill>
                <a:latin typeface="Calibri"/>
                <a:ea typeface="Calibri"/>
                <a:cs typeface="Calibri"/>
                <a:sym typeface="Calibri"/>
              </a:rPr>
            </a:br>
            <a:r>
              <a:rPr lang="en-US" sz="2800" b="1" i="0" u="none" strike="noStrike" cap="none" dirty="0">
                <a:solidFill>
                  <a:schemeClr val="dk1"/>
                </a:solidFill>
                <a:latin typeface="Calibri"/>
                <a:ea typeface="Calibri"/>
                <a:cs typeface="Calibri"/>
                <a:sym typeface="Calibri"/>
              </a:rPr>
              <a:t>and OEI steering committees</a:t>
            </a:r>
          </a:p>
          <a:p>
            <a:pPr marL="342900" marR="0" lvl="0" indent="-342900" algn="l" rtl="0">
              <a:spcBef>
                <a:spcPts val="48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Need active consultation and </a:t>
            </a:r>
            <a:br>
              <a:rPr lang="en-US" sz="2800" b="1" i="0" u="none" strike="noStrike" cap="none" dirty="0">
                <a:solidFill>
                  <a:schemeClr val="dk1"/>
                </a:solidFill>
                <a:latin typeface="Calibri"/>
                <a:ea typeface="Calibri"/>
                <a:cs typeface="Calibri"/>
                <a:sym typeface="Calibri"/>
              </a:rPr>
            </a:br>
            <a:r>
              <a:rPr lang="en-US" sz="2800" b="1" i="0" u="none" strike="noStrike" cap="none" dirty="0">
                <a:solidFill>
                  <a:schemeClr val="dk1"/>
                </a:solidFill>
                <a:latin typeface="Calibri"/>
                <a:ea typeface="Calibri"/>
                <a:cs typeface="Calibri"/>
                <a:sym typeface="Calibri"/>
              </a:rPr>
              <a:t>collaboration of faculty leadership</a:t>
            </a:r>
          </a:p>
          <a:p>
            <a:pPr marL="342900" marR="0" lvl="0" indent="-342900" algn="l" rtl="0">
              <a:spcBef>
                <a:spcPts val="480"/>
              </a:spcBef>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ASCCC expertise and leadership </a:t>
            </a:r>
            <a:br>
              <a:rPr lang="en-US" sz="2800" b="1" i="0" u="none" strike="noStrike" cap="none" dirty="0">
                <a:solidFill>
                  <a:schemeClr val="dk1"/>
                </a:solidFill>
                <a:latin typeface="Calibri"/>
                <a:ea typeface="Calibri"/>
                <a:cs typeface="Calibri"/>
                <a:sym typeface="Calibri"/>
              </a:rPr>
            </a:br>
            <a:r>
              <a:rPr lang="en-US" sz="2800" b="1" i="0" u="none" strike="noStrike" cap="none" dirty="0">
                <a:solidFill>
                  <a:schemeClr val="dk1"/>
                </a:solidFill>
                <a:latin typeface="Calibri"/>
                <a:ea typeface="Calibri"/>
                <a:cs typeface="Calibri"/>
                <a:sym typeface="Calibri"/>
              </a:rPr>
              <a:t>helps ensure success and participation</a:t>
            </a:r>
          </a:p>
        </p:txBody>
      </p:sp>
      <p:sp>
        <p:nvSpPr>
          <p:cNvPr id="148" name="Shape 148"/>
          <p:cNvSpPr txBox="1">
            <a:spLocks noGrp="1"/>
          </p:cNvSpPr>
          <p:nvPr>
            <p:ph type="sldNum" idx="12"/>
          </p:nvPr>
        </p:nvSpPr>
        <p:spPr>
          <a:xfrm>
            <a:off x="6553201" y="6356350"/>
            <a:ext cx="2133599" cy="3651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4</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535896"/>
            <a:ext cx="8229600" cy="1143200"/>
          </a:xfrm>
          <a:prstGeom prst="rect">
            <a:avLst/>
          </a:prstGeom>
        </p:spPr>
        <p:txBody>
          <a:bodyPr lIns="91425" tIns="91425" rIns="91425" bIns="91425" anchor="ctr" anchorCtr="0">
            <a:noAutofit/>
          </a:bodyPr>
          <a:lstStyle/>
          <a:p>
            <a:pPr>
              <a:spcBef>
                <a:spcPts val="0"/>
              </a:spcBef>
            </a:pPr>
            <a:r>
              <a:rPr lang="en-US" b="1" dirty="0" smtClean="0"/>
              <a:t>ASCCC: </a:t>
            </a:r>
            <a:r>
              <a:rPr lang="en-US" sz="3200" b="1" dirty="0"/>
              <a:t>7.01 S16 Costs Associated with Prior Military Experience Credit</a:t>
            </a:r>
            <a:r>
              <a:rPr lang="en-US" dirty="0"/>
              <a:t/>
            </a:r>
            <a:br>
              <a:rPr lang="en-US" dirty="0"/>
            </a:br>
            <a:endParaRPr b="1" dirty="0"/>
          </a:p>
        </p:txBody>
      </p:sp>
      <p:sp>
        <p:nvSpPr>
          <p:cNvPr id="156" name="Shape 156"/>
          <p:cNvSpPr txBox="1">
            <a:spLocks noGrp="1"/>
          </p:cNvSpPr>
          <p:nvPr>
            <p:ph type="sldNum" idx="12"/>
          </p:nvPr>
        </p:nvSpPr>
        <p:spPr>
          <a:xfrm>
            <a:off x="6553200" y="6356349"/>
            <a:ext cx="2133600" cy="3652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5</a:t>
            </a:fld>
            <a:endParaRPr lang="en-US" dirty="0"/>
          </a:p>
        </p:txBody>
      </p:sp>
      <p:sp>
        <p:nvSpPr>
          <p:cNvPr id="2" name="Rectangle 1"/>
          <p:cNvSpPr/>
          <p:nvPr/>
        </p:nvSpPr>
        <p:spPr>
          <a:xfrm>
            <a:off x="275771" y="1524000"/>
            <a:ext cx="8577944" cy="3693319"/>
          </a:xfrm>
          <a:prstGeom prst="rect">
            <a:avLst/>
          </a:prstGeom>
        </p:spPr>
        <p:txBody>
          <a:bodyPr wrap="square">
            <a:spAutoFit/>
          </a:bodyPr>
          <a:lstStyle/>
          <a:p>
            <a:r>
              <a:rPr lang="en-US" sz="2400" b="1" dirty="0">
                <a:latin typeface="Helvetica" charset="0"/>
              </a:rPr>
              <a:t>Resolved, That the </a:t>
            </a:r>
            <a:r>
              <a:rPr lang="en-US" sz="2400" b="1" dirty="0" smtClean="0">
                <a:latin typeface="Helvetica" charset="0"/>
              </a:rPr>
              <a:t>[ASCCC], </a:t>
            </a:r>
            <a:r>
              <a:rPr lang="en-US" sz="2400" b="1" dirty="0">
                <a:latin typeface="Helvetica" charset="0"/>
              </a:rPr>
              <a:t>in </a:t>
            </a:r>
            <a:r>
              <a:rPr lang="en-US" sz="2400" b="1" dirty="0" smtClean="0">
                <a:latin typeface="Helvetica" charset="0"/>
              </a:rPr>
              <a:t>conjunction with </a:t>
            </a:r>
            <a:r>
              <a:rPr lang="en-US" sz="2400" b="1" dirty="0">
                <a:latin typeface="Helvetica" charset="0"/>
              </a:rPr>
              <a:t>the Chancellor’s Office and other system partners, research the costs </a:t>
            </a:r>
            <a:r>
              <a:rPr lang="en-US" sz="2400" b="1" dirty="0" smtClean="0">
                <a:latin typeface="Helvetica" charset="0"/>
              </a:rPr>
              <a:t>of implementation </a:t>
            </a:r>
            <a:r>
              <a:rPr lang="en-US" sz="2400" b="1" dirty="0">
                <a:latin typeface="Helvetica" charset="0"/>
              </a:rPr>
              <a:t>of credit for prior military experience; </a:t>
            </a:r>
            <a:r>
              <a:rPr lang="en-US" sz="2400" b="1" dirty="0" smtClean="0">
                <a:latin typeface="Helvetica" charset="0"/>
              </a:rPr>
              <a:t>and</a:t>
            </a:r>
          </a:p>
          <a:p>
            <a:endParaRPr lang="en-US" b="1" dirty="0">
              <a:latin typeface="Helvetica" charset="0"/>
            </a:endParaRPr>
          </a:p>
          <a:p>
            <a:r>
              <a:rPr lang="en-US" sz="2400" b="1" dirty="0">
                <a:latin typeface="Helvetica" charset="0"/>
              </a:rPr>
              <a:t>Resolved, That the </a:t>
            </a:r>
            <a:r>
              <a:rPr lang="en-US" sz="2400" b="1" dirty="0" smtClean="0">
                <a:latin typeface="Helvetica" charset="0"/>
              </a:rPr>
              <a:t>[ASCCC], </a:t>
            </a:r>
            <a:r>
              <a:rPr lang="en-US" sz="2400" b="1" dirty="0">
                <a:latin typeface="Helvetica" charset="0"/>
              </a:rPr>
              <a:t>in </a:t>
            </a:r>
            <a:r>
              <a:rPr lang="en-US" sz="2400" b="1" dirty="0" smtClean="0">
                <a:latin typeface="Helvetica" charset="0"/>
              </a:rPr>
              <a:t>conjunction with </a:t>
            </a:r>
            <a:r>
              <a:rPr lang="en-US" sz="2400" b="1" dirty="0">
                <a:latin typeface="Helvetica" charset="0"/>
              </a:rPr>
              <a:t>the Chancellor’s Office and other system partners, work to secure sufficient </a:t>
            </a:r>
            <a:r>
              <a:rPr lang="en-US" sz="2400" b="1" dirty="0" smtClean="0">
                <a:latin typeface="Helvetica" charset="0"/>
              </a:rPr>
              <a:t>and ongoing </a:t>
            </a:r>
            <a:r>
              <a:rPr lang="en-US" sz="2400" b="1" dirty="0">
                <a:latin typeface="Helvetica" charset="0"/>
              </a:rPr>
              <a:t>funding to cover the costs for colleges to ensure the timely implementation and</a:t>
            </a:r>
          </a:p>
          <a:p>
            <a:r>
              <a:rPr lang="en-US" sz="2400" b="1" dirty="0">
                <a:latin typeface="Helvetica" charset="0"/>
              </a:rPr>
              <a:t>ongoing awarding of credit for prior military experience.</a:t>
            </a:r>
            <a:endParaRPr lang="en-US" sz="2400" b="1" dirty="0">
              <a:effectLst/>
              <a:latin typeface="Helvetica"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535896"/>
            <a:ext cx="8229600" cy="988104"/>
          </a:xfrm>
          <a:prstGeom prst="rect">
            <a:avLst/>
          </a:prstGeom>
        </p:spPr>
        <p:txBody>
          <a:bodyPr lIns="91425" tIns="91425" rIns="91425" bIns="91425" anchor="ctr" anchorCtr="0">
            <a:noAutofit/>
          </a:bodyPr>
          <a:lstStyle/>
          <a:p>
            <a:pPr>
              <a:spcBef>
                <a:spcPts val="0"/>
              </a:spcBef>
            </a:pPr>
            <a:r>
              <a:rPr lang="en-US" b="1" dirty="0" smtClean="0"/>
              <a:t>ASCCC: </a:t>
            </a:r>
            <a:r>
              <a:rPr lang="en-US" sz="3200" b="1" dirty="0"/>
              <a:t>7.02 S16 Awarding Credit for Prior Learning </a:t>
            </a:r>
            <a:r>
              <a:rPr lang="en-US" sz="3200" b="1" dirty="0" smtClean="0"/>
              <a:t>Experience</a:t>
            </a:r>
            <a:r>
              <a:rPr lang="en-US" dirty="0"/>
              <a:t/>
            </a:r>
            <a:br>
              <a:rPr lang="en-US" dirty="0"/>
            </a:br>
            <a:endParaRPr b="1" dirty="0"/>
          </a:p>
        </p:txBody>
      </p:sp>
      <p:sp>
        <p:nvSpPr>
          <p:cNvPr id="156" name="Shape 156"/>
          <p:cNvSpPr txBox="1">
            <a:spLocks noGrp="1"/>
          </p:cNvSpPr>
          <p:nvPr>
            <p:ph type="sldNum" idx="12"/>
          </p:nvPr>
        </p:nvSpPr>
        <p:spPr>
          <a:xfrm>
            <a:off x="6553200" y="6356349"/>
            <a:ext cx="2133600" cy="3652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6</a:t>
            </a:fld>
            <a:endParaRPr lang="en-US" dirty="0"/>
          </a:p>
        </p:txBody>
      </p:sp>
      <p:sp>
        <p:nvSpPr>
          <p:cNvPr id="2" name="Rectangle 1"/>
          <p:cNvSpPr/>
          <p:nvPr/>
        </p:nvSpPr>
        <p:spPr>
          <a:xfrm>
            <a:off x="275771" y="1524000"/>
            <a:ext cx="8577944" cy="3785652"/>
          </a:xfrm>
          <a:prstGeom prst="rect">
            <a:avLst/>
          </a:prstGeom>
        </p:spPr>
        <p:txBody>
          <a:bodyPr wrap="square">
            <a:spAutoFit/>
          </a:bodyPr>
          <a:lstStyle/>
          <a:p>
            <a:r>
              <a:rPr lang="en-US" sz="2400" b="1" dirty="0">
                <a:latin typeface="Helvetica" charset="0"/>
                <a:ea typeface="Helvetica" charset="0"/>
                <a:cs typeface="Helvetica" charset="0"/>
              </a:rPr>
              <a:t>Resolved, That the </a:t>
            </a:r>
            <a:r>
              <a:rPr lang="en-US" sz="2400" b="1" dirty="0" smtClean="0">
                <a:latin typeface="Helvetica" charset="0"/>
                <a:ea typeface="Helvetica" charset="0"/>
                <a:cs typeface="Helvetica" charset="0"/>
              </a:rPr>
              <a:t>[ASCCC] work </a:t>
            </a:r>
            <a:r>
              <a:rPr lang="en-US" sz="2400" b="1" dirty="0">
                <a:latin typeface="Helvetica" charset="0"/>
                <a:ea typeface="Helvetica" charset="0"/>
                <a:cs typeface="Helvetica" charset="0"/>
              </a:rPr>
              <a:t>with the</a:t>
            </a:r>
          </a:p>
          <a:p>
            <a:r>
              <a:rPr lang="en-US" sz="2400" b="1" dirty="0">
                <a:latin typeface="Helvetica" charset="0"/>
                <a:ea typeface="Helvetica" charset="0"/>
                <a:cs typeface="Helvetica" charset="0"/>
              </a:rPr>
              <a:t>Chancellor’s Office and other interested stakeholders to develop effective practices </a:t>
            </a:r>
            <a:r>
              <a:rPr lang="en-US" sz="2400" b="1" dirty="0" smtClean="0">
                <a:latin typeface="Helvetica" charset="0"/>
                <a:ea typeface="Helvetica" charset="0"/>
                <a:cs typeface="Helvetica" charset="0"/>
              </a:rPr>
              <a:t>for the </a:t>
            </a:r>
            <a:r>
              <a:rPr lang="en-US" sz="2400" b="1" dirty="0">
                <a:latin typeface="Helvetica" charset="0"/>
                <a:ea typeface="Helvetica" charset="0"/>
                <a:cs typeface="Helvetica" charset="0"/>
              </a:rPr>
              <a:t>awarding of credit for prior military learning and experience; </a:t>
            </a:r>
            <a:r>
              <a:rPr lang="en-US" sz="2400" b="1" dirty="0" smtClean="0">
                <a:latin typeface="Helvetica" charset="0"/>
                <a:ea typeface="Helvetica" charset="0"/>
                <a:cs typeface="Helvetica" charset="0"/>
              </a:rPr>
              <a:t>and</a:t>
            </a:r>
          </a:p>
          <a:p>
            <a:endParaRPr lang="en-US" sz="2400" b="1" dirty="0">
              <a:latin typeface="Helvetica" charset="0"/>
              <a:ea typeface="Helvetica" charset="0"/>
              <a:cs typeface="Helvetica" charset="0"/>
            </a:endParaRPr>
          </a:p>
          <a:p>
            <a:r>
              <a:rPr lang="en-US" sz="2400" b="1" dirty="0">
                <a:latin typeface="Helvetica" charset="0"/>
                <a:ea typeface="Helvetica" charset="0"/>
                <a:cs typeface="Helvetica" charset="0"/>
              </a:rPr>
              <a:t>Resolved, That the </a:t>
            </a:r>
            <a:r>
              <a:rPr lang="en-US" sz="2400" b="1" dirty="0" smtClean="0">
                <a:latin typeface="Helvetica" charset="0"/>
                <a:ea typeface="Helvetica" charset="0"/>
                <a:cs typeface="Helvetica" charset="0"/>
              </a:rPr>
              <a:t>[ASCCC] work </a:t>
            </a:r>
            <a:r>
              <a:rPr lang="en-US" sz="2400" b="1" dirty="0">
                <a:latin typeface="Helvetica" charset="0"/>
                <a:ea typeface="Helvetica" charset="0"/>
                <a:cs typeface="Helvetica" charset="0"/>
              </a:rPr>
              <a:t>with </a:t>
            </a:r>
            <a:r>
              <a:rPr lang="en-US" sz="2400" b="1" dirty="0" smtClean="0">
                <a:latin typeface="Helvetica" charset="0"/>
                <a:ea typeface="Helvetica" charset="0"/>
                <a:cs typeface="Helvetica" charset="0"/>
              </a:rPr>
              <a:t>the Chancellor’s </a:t>
            </a:r>
            <a:r>
              <a:rPr lang="en-US" sz="2400" b="1" dirty="0">
                <a:latin typeface="Helvetica" charset="0"/>
                <a:ea typeface="Helvetica" charset="0"/>
                <a:cs typeface="Helvetica" charset="0"/>
              </a:rPr>
              <a:t>Office and other interested stakeholders to explore the option of </a:t>
            </a:r>
            <a:r>
              <a:rPr lang="en-US" sz="2400" b="1" dirty="0" smtClean="0">
                <a:latin typeface="Helvetica" charset="0"/>
                <a:ea typeface="Helvetica" charset="0"/>
                <a:cs typeface="Helvetica" charset="0"/>
              </a:rPr>
              <a:t>awarding credit </a:t>
            </a:r>
            <a:r>
              <a:rPr lang="en-US" sz="2400" b="1" dirty="0">
                <a:latin typeface="Helvetica" charset="0"/>
                <a:ea typeface="Helvetica" charset="0"/>
                <a:cs typeface="Helvetica" charset="0"/>
              </a:rPr>
              <a:t>for forms of prior learning and experience outside of those involving military</a:t>
            </a:r>
          </a:p>
          <a:p>
            <a:r>
              <a:rPr lang="en-US" sz="2400" b="1" dirty="0">
                <a:latin typeface="Helvetica" charset="0"/>
                <a:ea typeface="Helvetica" charset="0"/>
                <a:cs typeface="Helvetica" charset="0"/>
              </a:rPr>
              <a:t>experience.</a:t>
            </a:r>
          </a:p>
        </p:txBody>
      </p:sp>
    </p:spTree>
    <p:extLst>
      <p:ext uri="{BB962C8B-B14F-4D97-AF65-F5344CB8AC3E}">
        <p14:creationId xmlns:p14="http://schemas.microsoft.com/office/powerpoint/2010/main" val="1753759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Shape 217"/>
          <p:cNvPicPr preferRelativeResize="0"/>
          <p:nvPr/>
        </p:nvPicPr>
        <p:blipFill rotWithShape="1">
          <a:blip r:embed="rId3">
            <a:alphaModFix/>
          </a:blip>
          <a:srcRect/>
          <a:stretch/>
        </p:blipFill>
        <p:spPr>
          <a:xfrm>
            <a:off x="624644" y="1676401"/>
            <a:ext cx="3566357" cy="634999"/>
          </a:xfrm>
          <a:prstGeom prst="rect">
            <a:avLst/>
          </a:prstGeom>
          <a:noFill/>
          <a:ln>
            <a:noFill/>
          </a:ln>
        </p:spPr>
      </p:pic>
      <p:sp>
        <p:nvSpPr>
          <p:cNvPr id="218" name="Shape 218"/>
          <p:cNvSpPr txBox="1">
            <a:spLocks noGrp="1"/>
          </p:cNvSpPr>
          <p:nvPr>
            <p:ph type="title"/>
          </p:nvPr>
        </p:nvSpPr>
        <p:spPr>
          <a:xfrm>
            <a:off x="457200" y="274639"/>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CPL Collaboration Across CCCs</a:t>
            </a:r>
          </a:p>
        </p:txBody>
      </p:sp>
      <p:pic>
        <p:nvPicPr>
          <p:cNvPr id="219" name="Shape 219" descr="iStock_000062412458_Medium.jpg"/>
          <p:cNvPicPr preferRelativeResize="0">
            <a:picLocks noGrp="1"/>
          </p:cNvPicPr>
          <p:nvPr>
            <p:ph type="body" idx="1"/>
          </p:nvPr>
        </p:nvPicPr>
        <p:blipFill rotWithShape="1">
          <a:blip r:embed="rId4">
            <a:alphaModFix/>
          </a:blip>
          <a:srcRect l="23514" r="26702"/>
          <a:stretch/>
        </p:blipFill>
        <p:spPr>
          <a:xfrm>
            <a:off x="0" y="2743201"/>
            <a:ext cx="2243666" cy="3001961"/>
          </a:xfrm>
          <a:prstGeom prst="rect">
            <a:avLst/>
          </a:prstGeom>
          <a:noFill/>
          <a:ln>
            <a:noFill/>
          </a:ln>
        </p:spPr>
      </p:pic>
      <p:sp>
        <p:nvSpPr>
          <p:cNvPr id="220" name="Shape 220"/>
          <p:cNvSpPr txBox="1">
            <a:spLocks noGrp="1"/>
          </p:cNvSpPr>
          <p:nvPr>
            <p:ph type="sldNum" idx="12"/>
          </p:nvPr>
        </p:nvSpPr>
        <p:spPr>
          <a:xfrm>
            <a:off x="6553201" y="6356350"/>
            <a:ext cx="2133599" cy="3651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7</a:t>
            </a:fld>
            <a:endParaRPr lang="en-US" sz="1200" b="0" i="0" u="none" strike="noStrike" cap="none" dirty="0">
              <a:solidFill>
                <a:srgbClr val="888888"/>
              </a:solidFill>
              <a:latin typeface="Calibri"/>
              <a:ea typeface="Calibri"/>
              <a:cs typeface="Calibri"/>
              <a:sym typeface="Calibri"/>
            </a:endParaRPr>
          </a:p>
        </p:txBody>
      </p:sp>
      <p:pic>
        <p:nvPicPr>
          <p:cNvPr id="221" name="Shape 221" descr="iStock_000071965145_Small.jpg"/>
          <p:cNvPicPr preferRelativeResize="0"/>
          <p:nvPr/>
        </p:nvPicPr>
        <p:blipFill rotWithShape="1">
          <a:blip r:embed="rId5">
            <a:alphaModFix/>
          </a:blip>
          <a:srcRect/>
          <a:stretch/>
        </p:blipFill>
        <p:spPr>
          <a:xfrm>
            <a:off x="5410202" y="3657601"/>
            <a:ext cx="3418529" cy="2274993"/>
          </a:xfrm>
          <a:prstGeom prst="rect">
            <a:avLst/>
          </a:prstGeom>
          <a:noFill/>
          <a:ln>
            <a:noFill/>
          </a:ln>
        </p:spPr>
      </p:pic>
      <p:pic>
        <p:nvPicPr>
          <p:cNvPr id="222" name="Shape 222"/>
          <p:cNvPicPr preferRelativeResize="0"/>
          <p:nvPr/>
        </p:nvPicPr>
        <p:blipFill rotWithShape="1">
          <a:blip r:embed="rId6">
            <a:alphaModFix/>
          </a:blip>
          <a:srcRect/>
          <a:stretch/>
        </p:blipFill>
        <p:spPr>
          <a:xfrm>
            <a:off x="2514600" y="4648201"/>
            <a:ext cx="2675330" cy="812799"/>
          </a:xfrm>
          <a:prstGeom prst="rect">
            <a:avLst/>
          </a:prstGeom>
          <a:noFill/>
          <a:ln>
            <a:noFill/>
          </a:ln>
        </p:spPr>
      </p:pic>
      <p:pic>
        <p:nvPicPr>
          <p:cNvPr id="223" name="Shape 223"/>
          <p:cNvPicPr preferRelativeResize="0"/>
          <p:nvPr/>
        </p:nvPicPr>
        <p:blipFill rotWithShape="1">
          <a:blip r:embed="rId7">
            <a:alphaModFix/>
          </a:blip>
          <a:srcRect/>
          <a:stretch/>
        </p:blipFill>
        <p:spPr>
          <a:xfrm>
            <a:off x="2209801" y="3632200"/>
            <a:ext cx="2766565" cy="660397"/>
          </a:xfrm>
          <a:prstGeom prst="rect">
            <a:avLst/>
          </a:prstGeom>
          <a:noFill/>
          <a:ln>
            <a:noFill/>
          </a:ln>
        </p:spPr>
      </p:pic>
      <p:pic>
        <p:nvPicPr>
          <p:cNvPr id="224" name="Shape 224"/>
          <p:cNvPicPr preferRelativeResize="0"/>
          <p:nvPr/>
        </p:nvPicPr>
        <p:blipFill rotWithShape="1">
          <a:blip r:embed="rId8">
            <a:alphaModFix/>
          </a:blip>
          <a:srcRect/>
          <a:stretch/>
        </p:blipFill>
        <p:spPr>
          <a:xfrm>
            <a:off x="4724400" y="1905000"/>
            <a:ext cx="3733800" cy="917043"/>
          </a:xfrm>
          <a:prstGeom prst="rect">
            <a:avLst/>
          </a:prstGeom>
          <a:noFill/>
          <a:ln>
            <a:noFill/>
          </a:ln>
        </p:spPr>
      </p:pic>
      <p:pic>
        <p:nvPicPr>
          <p:cNvPr id="225" name="Shape 225"/>
          <p:cNvPicPr preferRelativeResize="0"/>
          <p:nvPr/>
        </p:nvPicPr>
        <p:blipFill rotWithShape="1">
          <a:blip r:embed="rId9">
            <a:alphaModFix/>
          </a:blip>
          <a:srcRect/>
          <a:stretch/>
        </p:blipFill>
        <p:spPr>
          <a:xfrm>
            <a:off x="2362200" y="2590801"/>
            <a:ext cx="1295400" cy="55879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274639"/>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Workforce Goals</a:t>
            </a:r>
          </a:p>
        </p:txBody>
      </p:sp>
      <p:sp>
        <p:nvSpPr>
          <p:cNvPr id="231" name="Shape 231"/>
          <p:cNvSpPr txBox="1">
            <a:spLocks noGrp="1"/>
          </p:cNvSpPr>
          <p:nvPr>
            <p:ph type="body" idx="1"/>
          </p:nvPr>
        </p:nvSpPr>
        <p:spPr>
          <a:xfrm>
            <a:off x="457200" y="1397000"/>
            <a:ext cx="8229600" cy="4525963"/>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100000"/>
              <a:buNone/>
            </a:pPr>
            <a:r>
              <a:rPr lang="en-US" sz="3600" b="1" i="0" u="none" strike="noStrike" cap="none" dirty="0">
                <a:solidFill>
                  <a:schemeClr val="dk1"/>
                </a:solidFill>
                <a:latin typeface="Calibri"/>
                <a:ea typeface="Calibri"/>
                <a:cs typeface="Calibri"/>
                <a:sym typeface="Calibri"/>
              </a:rPr>
              <a:t>Doing What Matters / Strong Workforce Task Force – “Lessons Learned”</a:t>
            </a:r>
          </a:p>
          <a:p>
            <a:pPr marL="457200" marR="0" lvl="1" indent="0" algn="l" rtl="0">
              <a:lnSpc>
                <a:spcPct val="90000"/>
              </a:lnSpc>
              <a:spcBef>
                <a:spcPts val="560"/>
              </a:spcBef>
              <a:spcAft>
                <a:spcPts val="0"/>
              </a:spcAft>
              <a:buClr>
                <a:schemeClr val="dk1"/>
              </a:buClr>
              <a:buSzPct val="100000"/>
              <a:buNone/>
            </a:pPr>
            <a:r>
              <a:rPr lang="en-US" sz="3200" b="1" i="1" u="none" strike="noStrike" cap="none" dirty="0">
                <a:solidFill>
                  <a:schemeClr val="dk1"/>
                </a:solidFill>
                <a:latin typeface="Calibri"/>
                <a:ea typeface="Calibri"/>
                <a:cs typeface="Calibri"/>
                <a:sym typeface="Calibri"/>
              </a:rPr>
              <a:t>“…recognize prior learning and work experience for adults and develop mechanisms to award credit toward CTE pathways</a:t>
            </a:r>
            <a:r>
              <a:rPr lang="en-US" sz="3200" b="1" i="1" u="none" strike="noStrike" cap="none" dirty="0" smtClean="0">
                <a:solidFill>
                  <a:schemeClr val="dk1"/>
                </a:solidFill>
                <a:latin typeface="Calibri"/>
                <a:ea typeface="Calibri"/>
                <a:cs typeface="Calibri"/>
                <a:sym typeface="Calibri"/>
              </a:rPr>
              <a:t>.”</a:t>
            </a:r>
          </a:p>
          <a:p>
            <a:pPr marL="457200" marR="0" lvl="1" indent="0" algn="l" rtl="0">
              <a:lnSpc>
                <a:spcPct val="90000"/>
              </a:lnSpc>
              <a:spcBef>
                <a:spcPts val="560"/>
              </a:spcBef>
              <a:spcAft>
                <a:spcPts val="0"/>
              </a:spcAft>
              <a:buClr>
                <a:schemeClr val="dk1"/>
              </a:buClr>
              <a:buSzPct val="100000"/>
              <a:buNone/>
            </a:pPr>
            <a:endParaRPr lang="en-US" sz="3200" b="1" i="1" dirty="0">
              <a:solidFill>
                <a:schemeClr val="dk1"/>
              </a:solidFill>
              <a:latin typeface="Calibri"/>
              <a:ea typeface="Calibri"/>
              <a:cs typeface="Calibri"/>
              <a:sym typeface="Calibri"/>
            </a:endParaRPr>
          </a:p>
          <a:p>
            <a:pPr marL="457200" marR="0" lvl="1" indent="0" algn="l" rtl="0">
              <a:lnSpc>
                <a:spcPct val="90000"/>
              </a:lnSpc>
              <a:spcBef>
                <a:spcPts val="560"/>
              </a:spcBef>
              <a:spcAft>
                <a:spcPts val="0"/>
              </a:spcAft>
              <a:buClr>
                <a:schemeClr val="dk1"/>
              </a:buClr>
              <a:buSzPct val="100000"/>
              <a:buNone/>
            </a:pPr>
            <a:r>
              <a:rPr lang="en-US" sz="2000" b="1" i="1" u="none" strike="noStrike" cap="none" dirty="0" smtClean="0">
                <a:solidFill>
                  <a:schemeClr val="dk1"/>
                </a:solidFill>
                <a:latin typeface="Calibri"/>
                <a:ea typeface="Calibri"/>
                <a:cs typeface="Calibri"/>
                <a:sym typeface="Calibri"/>
              </a:rPr>
              <a:t>Lessons </a:t>
            </a:r>
            <a:r>
              <a:rPr lang="en-US" sz="2000" b="1" i="1" u="none" strike="noStrike" cap="none" dirty="0">
                <a:solidFill>
                  <a:schemeClr val="dk1"/>
                </a:solidFill>
                <a:latin typeface="Calibri"/>
                <a:ea typeface="Calibri"/>
                <a:cs typeface="Calibri"/>
                <a:sym typeface="Calibri"/>
              </a:rPr>
              <a:t>Learned, Workforce Data &amp; </a:t>
            </a:r>
            <a:r>
              <a:rPr lang="en-US" sz="2000" b="1" i="1" u="none" strike="noStrike" cap="none" dirty="0" smtClean="0">
                <a:solidFill>
                  <a:schemeClr val="dk1"/>
                </a:solidFill>
                <a:latin typeface="Calibri"/>
                <a:ea typeface="Calibri"/>
                <a:cs typeface="Calibri"/>
                <a:sym typeface="Calibri"/>
              </a:rPr>
              <a:t>Outcomes </a:t>
            </a:r>
            <a:r>
              <a:rPr lang="en-US" sz="2000" b="1" i="1" u="none" strike="noStrike" cap="none" dirty="0" smtClean="0">
                <a:solidFill>
                  <a:schemeClr val="dk1"/>
                </a:solidFill>
                <a:latin typeface="Calibri"/>
                <a:ea typeface="Calibri"/>
                <a:cs typeface="Calibri"/>
                <a:sym typeface="Calibri"/>
                <a:hlinkClick r:id="rId3"/>
              </a:rPr>
              <a:t>http</a:t>
            </a:r>
            <a:r>
              <a:rPr lang="en-US" sz="2000" b="1" i="1" u="none" strike="noStrike" cap="none" dirty="0">
                <a:solidFill>
                  <a:schemeClr val="dk1"/>
                </a:solidFill>
                <a:latin typeface="Calibri"/>
                <a:ea typeface="Calibri"/>
                <a:cs typeface="Calibri"/>
                <a:sym typeface="Calibri"/>
                <a:hlinkClick r:id="rId3"/>
              </a:rPr>
              <a:t>://doingwhatmatters.cccco.edu/StrongWorkforce/LessonsLearned.aspx</a:t>
            </a:r>
            <a:endParaRPr lang="en-US" sz="2000" b="1" i="1" u="none" strike="noStrike" cap="none" dirty="0">
              <a:solidFill>
                <a:schemeClr val="dk1"/>
              </a:solidFill>
              <a:latin typeface="Calibri"/>
              <a:ea typeface="Calibri"/>
              <a:cs typeface="Calibri"/>
              <a:sym typeface="Calibri"/>
            </a:endParaRPr>
          </a:p>
        </p:txBody>
      </p:sp>
      <p:sp>
        <p:nvSpPr>
          <p:cNvPr id="232" name="Shape 232"/>
          <p:cNvSpPr txBox="1">
            <a:spLocks noGrp="1"/>
          </p:cNvSpPr>
          <p:nvPr>
            <p:ph type="sldNum" idx="12"/>
          </p:nvPr>
        </p:nvSpPr>
        <p:spPr>
          <a:xfrm>
            <a:off x="6553201" y="6356350"/>
            <a:ext cx="2133599" cy="3651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8</a:t>
            </a:fld>
            <a:endParaRPr lang="en-US" sz="1200" b="0" i="0" u="none" strike="noStrike" cap="none" dirty="0">
              <a:solidFill>
                <a:srgbClr val="888888"/>
              </a:solidFill>
              <a:latin typeface="Calibri"/>
              <a:ea typeface="Calibri"/>
              <a:cs typeface="Calibri"/>
              <a:sym typeface="Calibri"/>
            </a:endParaRPr>
          </a:p>
        </p:txBody>
      </p:sp>
      <p:pic>
        <p:nvPicPr>
          <p:cNvPr id="233" name="Shape 233"/>
          <p:cNvPicPr preferRelativeResize="0"/>
          <p:nvPr/>
        </p:nvPicPr>
        <p:blipFill rotWithShape="1">
          <a:blip r:embed="rId4">
            <a:alphaModFix/>
          </a:blip>
          <a:srcRect/>
          <a:stretch/>
        </p:blipFill>
        <p:spPr>
          <a:xfrm>
            <a:off x="6030912" y="3984627"/>
            <a:ext cx="2806699" cy="888999"/>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457200" y="274639"/>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CCC Online Education Initiative</a:t>
            </a:r>
          </a:p>
        </p:txBody>
      </p:sp>
      <p:sp>
        <p:nvSpPr>
          <p:cNvPr id="239" name="Shape 239"/>
          <p:cNvSpPr txBox="1">
            <a:spLocks noGrp="1"/>
          </p:cNvSpPr>
          <p:nvPr>
            <p:ph type="body" idx="1"/>
          </p:nvPr>
        </p:nvSpPr>
        <p:spPr>
          <a:xfrm>
            <a:off x="381001" y="1643063"/>
            <a:ext cx="8534399" cy="4178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None/>
            </a:pPr>
            <a:r>
              <a:rPr lang="en-US" sz="3600" b="1" i="0" u="none" strike="noStrike" cap="none" dirty="0">
                <a:solidFill>
                  <a:schemeClr val="dk1"/>
                </a:solidFill>
                <a:latin typeface="Calibri"/>
                <a:ea typeface="Calibri"/>
                <a:cs typeface="Calibri"/>
                <a:sym typeface="Calibri"/>
              </a:rPr>
              <a:t>Focus on increased access and helping student complete their educational goals, including across colleges</a:t>
            </a:r>
          </a:p>
          <a:p>
            <a:pPr marL="457200" marR="0" lvl="1" indent="0" algn="l" rtl="0">
              <a:spcBef>
                <a:spcPts val="560"/>
              </a:spcBef>
              <a:spcAft>
                <a:spcPts val="0"/>
              </a:spcAft>
              <a:buClr>
                <a:schemeClr val="dk1"/>
              </a:buClr>
              <a:buSzPct val="100000"/>
              <a:buNone/>
            </a:pPr>
            <a:r>
              <a:rPr lang="en-US" b="1" i="1" u="none" strike="noStrike" cap="none" dirty="0" smtClean="0">
                <a:solidFill>
                  <a:schemeClr val="dk1"/>
                </a:solidFill>
                <a:latin typeface="Calibri"/>
                <a:ea typeface="Calibri"/>
                <a:cs typeface="Calibri"/>
                <a:sym typeface="Calibri"/>
              </a:rPr>
              <a:t>“</a:t>
            </a:r>
            <a:r>
              <a:rPr lang="en-US" b="1" i="1" u="none" strike="noStrike" cap="none" dirty="0">
                <a:solidFill>
                  <a:schemeClr val="dk1"/>
                </a:solidFill>
                <a:latin typeface="Calibri"/>
                <a:ea typeface="Calibri"/>
                <a:cs typeface="Calibri"/>
                <a:sym typeface="Calibri"/>
              </a:rPr>
              <a:t>Identify and address the needs of students who have prior learning and wish to acquire course credit through an online process (including but not limited to Credit by Exam)…”</a:t>
            </a:r>
          </a:p>
          <a:p>
            <a:pPr marL="1600200" marR="0" lvl="3" indent="-228600" algn="l" rtl="0">
              <a:spcBef>
                <a:spcPts val="400"/>
              </a:spcBef>
              <a:buClr>
                <a:schemeClr val="dk1"/>
              </a:buClr>
              <a:buSzPct val="100000"/>
              <a:buFont typeface="Arial"/>
              <a:buChar char="–"/>
            </a:pPr>
            <a:r>
              <a:rPr lang="en-US" sz="2000" b="1" i="1" u="none" strike="noStrike" cap="none" dirty="0">
                <a:solidFill>
                  <a:schemeClr val="dk1"/>
                </a:solidFill>
                <a:latin typeface="Calibri"/>
                <a:ea typeface="Calibri"/>
                <a:cs typeface="Calibri"/>
                <a:sym typeface="Calibri"/>
              </a:rPr>
              <a:t>CCC Online Education Initiative Work Plan, Objective 2E</a:t>
            </a:r>
          </a:p>
        </p:txBody>
      </p:sp>
      <p:sp>
        <p:nvSpPr>
          <p:cNvPr id="240" name="Shape 240"/>
          <p:cNvSpPr txBox="1">
            <a:spLocks noGrp="1"/>
          </p:cNvSpPr>
          <p:nvPr>
            <p:ph type="sldNum" idx="12"/>
          </p:nvPr>
        </p:nvSpPr>
        <p:spPr>
          <a:xfrm>
            <a:off x="6553201" y="6356350"/>
            <a:ext cx="2133599" cy="3651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9</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11556</TotalTime>
  <Words>2000</Words>
  <Application>Microsoft Macintosh PowerPoint</Application>
  <PresentationFormat>On-screen Show (4:3)</PresentationFormat>
  <Paragraphs>355</Paragraphs>
  <Slides>35</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 Unicode MS</vt:lpstr>
      <vt:lpstr>Arimo</vt:lpstr>
      <vt:lpstr>Calibri</vt:lpstr>
      <vt:lpstr>Helvetica</vt:lpstr>
      <vt:lpstr>Lucida Handwriting</vt:lpstr>
      <vt:lpstr>Times New Roman</vt:lpstr>
      <vt:lpstr>Trebuchet MS</vt:lpstr>
      <vt:lpstr>Arial</vt:lpstr>
      <vt:lpstr>Office Theme</vt:lpstr>
      <vt:lpstr>Credit for Prior Learning</vt:lpstr>
      <vt:lpstr>CPL Convergence in California</vt:lpstr>
      <vt:lpstr>CPL Workgroups, Reports, &amp; Advisories</vt:lpstr>
      <vt:lpstr>Leadership from ASCCC</vt:lpstr>
      <vt:lpstr>ASCCC: 7.01 S16 Costs Associated with Prior Military Experience Credit </vt:lpstr>
      <vt:lpstr>ASCCC: 7.02 S16 Awarding Credit for Prior Learning Experience </vt:lpstr>
      <vt:lpstr>CPL Collaboration Across CCCs</vt:lpstr>
      <vt:lpstr>Workforce Goals</vt:lpstr>
      <vt:lpstr>CCC Online Education Initiative</vt:lpstr>
      <vt:lpstr>Catalyst for the Conversation</vt:lpstr>
      <vt:lpstr>Awarding Community College Credit for Prior Military Experience (AB 2462) </vt:lpstr>
      <vt:lpstr>CCCCO College Surveys</vt:lpstr>
      <vt:lpstr>Course Identifiers C-ID Descriptor</vt:lpstr>
      <vt:lpstr>Course Identifiers – SOC Code</vt:lpstr>
      <vt:lpstr>Course Identifiers – TOP Code</vt:lpstr>
      <vt:lpstr>Courses Frequently Reported Among C-ID, SOC, and TOP Codes </vt:lpstr>
      <vt:lpstr>Research by CAEL via DataMart</vt:lpstr>
      <vt:lpstr>Top 10 Colleges Based on Average VMS Enrollment in 2015-16 </vt:lpstr>
      <vt:lpstr>Top 10 Instructional Program TOP Codes at Target Schools, 2015-16</vt:lpstr>
      <vt:lpstr>Top 10 Instructional Discipline TOP Categories for VMS System-wide, 2015-16</vt:lpstr>
      <vt:lpstr>Top 10 Instructional Program TOP codes for VMS System-wide, 2015-16</vt:lpstr>
      <vt:lpstr>Observations</vt:lpstr>
      <vt:lpstr>PowerPoint Presentation</vt:lpstr>
      <vt:lpstr>Trends &amp; Effective Practices</vt:lpstr>
      <vt:lpstr>Example: IVY TECH CC</vt:lpstr>
      <vt:lpstr>IVY TECH COMMUNITY COLLEGE</vt:lpstr>
      <vt:lpstr>Crosswalking SLOs – a preliminary sample</vt:lpstr>
      <vt:lpstr>OEI Guiding Principle</vt:lpstr>
      <vt:lpstr>Vision: Create an Online Tool</vt:lpstr>
      <vt:lpstr>Example: Texas</vt:lpstr>
      <vt:lpstr>Example:MNSCU Crosswalk</vt:lpstr>
      <vt:lpstr> Achieving the Vision</vt:lpstr>
      <vt:lpstr>Additional Resources</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FHDA FHDA</dc:creator>
  <cp:lastModifiedBy>Microsoft Office User</cp:lastModifiedBy>
  <cp:revision>150</cp:revision>
  <dcterms:created xsi:type="dcterms:W3CDTF">2015-11-12T17:45:13Z</dcterms:created>
  <dcterms:modified xsi:type="dcterms:W3CDTF">2017-07-11T18:31:34Z</dcterms:modified>
</cp:coreProperties>
</file>