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05" r:id="rId2"/>
    <p:sldId id="406" r:id="rId3"/>
    <p:sldId id="407" r:id="rId4"/>
    <p:sldId id="408" r:id="rId5"/>
    <p:sldId id="409" r:id="rId6"/>
    <p:sldId id="434"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3" r:id="rId20"/>
    <p:sldId id="424" r:id="rId21"/>
    <p:sldId id="425" r:id="rId22"/>
    <p:sldId id="426" r:id="rId23"/>
    <p:sldId id="427" r:id="rId24"/>
    <p:sldId id="428" r:id="rId25"/>
    <p:sldId id="429" r:id="rId26"/>
    <p:sldId id="430" r:id="rId27"/>
    <p:sldId id="431" r:id="rId28"/>
    <p:sldId id="432" r:id="rId29"/>
    <p:sldId id="43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HDA FHD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410"/>
    <a:srgbClr val="276996"/>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67" autoAdjust="0"/>
    <p:restoredTop sz="94764"/>
  </p:normalViewPr>
  <p:slideViewPr>
    <p:cSldViewPr snapToGrid="0" snapToObjects="1">
      <p:cViewPr>
        <p:scale>
          <a:sx n="89" d="100"/>
          <a:sy n="89" d="100"/>
        </p:scale>
        <p:origin x="144" y="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00E7A-7A23-8242-B7F3-489F3EE371CB}" type="datetimeFigureOut">
              <a:rPr lang="en-US" smtClean="0"/>
              <a:t>3/16/17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9B432-1D0D-C64A-8055-10DDB5129B2F}" type="slidenum">
              <a:rPr lang="en-US" smtClean="0"/>
              <a:t>‹#›</a:t>
            </a:fld>
            <a:endParaRPr lang="en-US" dirty="0"/>
          </a:p>
        </p:txBody>
      </p:sp>
    </p:spTree>
    <p:extLst>
      <p:ext uri="{BB962C8B-B14F-4D97-AF65-F5344CB8AC3E}">
        <p14:creationId xmlns:p14="http://schemas.microsoft.com/office/powerpoint/2010/main" val="1789996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6422" y="4344025"/>
            <a:ext cx="5485157" cy="4114488"/>
          </a:xfrm>
          <a:prstGeom prst="rect">
            <a:avLst/>
          </a:prstGeom>
          <a:noFill/>
          <a:ln>
            <a:noFill/>
          </a:ln>
        </p:spPr>
        <p:txBody>
          <a:bodyPr lIns="89715" tIns="44845" rIns="89715" bIns="44845" anchor="t" anchorCtr="0">
            <a:noAutofit/>
          </a:bodyPr>
          <a:lstStyle/>
          <a:p>
            <a:pPr>
              <a:buSzPct val="25000"/>
            </a:pPr>
            <a:endParaRPr>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026" y="8684926"/>
            <a:ext cx="2972421" cy="457513"/>
          </a:xfrm>
          <a:prstGeom prst="rect">
            <a:avLst/>
          </a:prstGeom>
          <a:noFill/>
          <a:ln>
            <a:noFill/>
          </a:ln>
        </p:spPr>
        <p:txBody>
          <a:bodyPr lIns="89715" tIns="44845" rIns="89715" bIns="44845"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a:t>
            </a:fld>
            <a:endParaRPr lang="en-US"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1" y="4343399"/>
            <a:ext cx="5486399" cy="4114800"/>
          </a:xfrm>
          <a:prstGeom prst="rect">
            <a:avLst/>
          </a:prstGeom>
          <a:noFill/>
          <a:ln>
            <a:noFill/>
          </a:ln>
        </p:spPr>
        <p:txBody>
          <a:bodyPr lIns="91531" tIns="45753" rIns="91531" bIns="45753" anchor="t" anchorCtr="0">
            <a:noAutofit/>
          </a:bodyPr>
          <a:lstStyle/>
          <a:p>
            <a:pPr>
              <a:buSzPct val="25000"/>
            </a:pPr>
            <a:endParaRPr>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3884613" y="8685212"/>
            <a:ext cx="2971799" cy="457200"/>
          </a:xfrm>
          <a:prstGeom prst="rect">
            <a:avLst/>
          </a:prstGeom>
          <a:noFill/>
          <a:ln>
            <a:noFill/>
          </a:ln>
        </p:spPr>
        <p:txBody>
          <a:bodyPr lIns="91531" tIns="45753" rIns="91531" bIns="45753" anchor="b" anchorCtr="0">
            <a:noAutofit/>
          </a:bodyPr>
          <a:lstStyle/>
          <a:p>
            <a:pPr>
              <a:buSzPct val="25000"/>
            </a:pPr>
            <a:fld id="{00000000-1234-1234-1234-123412341234}" type="slidenum">
              <a:rPr lang="en-US">
                <a:solidFill>
                  <a:srgbClr val="000000"/>
                </a:solidFill>
                <a:latin typeface="Calibri"/>
                <a:ea typeface="Calibri"/>
                <a:cs typeface="Calibri"/>
                <a:sym typeface="Calibri"/>
              </a:rPr>
              <a:pPr>
                <a:buSzPct val="25000"/>
              </a:pPr>
              <a:t>17</a:t>
            </a:fld>
            <a:endParaRPr lang="en-US" dirty="0">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Point</a:t>
            </a:r>
            <a:r>
              <a:rPr lang="en-US" baseline="0" dirty="0" smtClean="0"/>
              <a:t> of this slide is to note that crosswalks are never done in isolation.  They are always part of a larger PLA program and plan.  Development of some parts (whether academic or administrative) can influence others.  For example, Ivy Tech has crosswalks for non-military certifications, and they use a similar process to develop these and to make students aware of them.</a:t>
            </a:r>
            <a:endParaRPr lang="en-US" dirty="0"/>
          </a:p>
        </p:txBody>
      </p:sp>
      <p:sp>
        <p:nvSpPr>
          <p:cNvPr id="4" name="Slide Number Placeholder 3"/>
          <p:cNvSpPr>
            <a:spLocks noGrp="1"/>
          </p:cNvSpPr>
          <p:nvPr>
            <p:ph type="sldNum" sz="quarter" idx="10"/>
          </p:nvPr>
        </p:nvSpPr>
        <p:spPr/>
        <p:txBody>
          <a:bodyPr/>
          <a:lstStyle/>
          <a:p>
            <a:fld id="{598B9723-7FDD-4D3B-8B68-04F0B01330C0}" type="slidenum">
              <a:rPr lang="en-US" smtClean="0"/>
              <a:t>19</a:t>
            </a:fld>
            <a:endParaRPr lang="en-US" dirty="0"/>
          </a:p>
        </p:txBody>
      </p:sp>
    </p:spTree>
    <p:extLst>
      <p:ext uri="{BB962C8B-B14F-4D97-AF65-F5344CB8AC3E}">
        <p14:creationId xmlns:p14="http://schemas.microsoft.com/office/powerpoint/2010/main" val="197534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Groups of faculty</a:t>
            </a:r>
            <a:r>
              <a:rPr lang="en-US" baseline="0" dirty="0" smtClean="0"/>
              <a:t> members within a specific discipline make the decisions as to which courses, if any, military training my match.</a:t>
            </a:r>
          </a:p>
          <a:p>
            <a:endParaRPr lang="en-US" baseline="0" dirty="0" smtClean="0"/>
          </a:p>
          <a:p>
            <a:r>
              <a:rPr lang="en-US" baseline="0" dirty="0" smtClean="0"/>
              <a:t>Ivy Tech focuses on individual military trainings (and their ACE recommendations) listed on the joint service transcripts (JSTs) rather than examining the military occupational specialty (MOS) evaluations (which also have ACE recommendations).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8B9723-7FDD-4D3B-8B68-04F0B01330C0}" type="slidenum">
              <a:rPr lang="en-US" smtClean="0"/>
              <a:t>20</a:t>
            </a:fld>
            <a:endParaRPr lang="en-US" dirty="0"/>
          </a:p>
        </p:txBody>
      </p:sp>
    </p:spTree>
    <p:extLst>
      <p:ext uri="{BB962C8B-B14F-4D97-AF65-F5344CB8AC3E}">
        <p14:creationId xmlns:p14="http://schemas.microsoft.com/office/powerpoint/2010/main" val="712087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 of a potential crosswalk</a:t>
            </a:r>
            <a:r>
              <a:rPr lang="en-US" baseline="0" dirty="0" smtClean="0"/>
              <a:t> between a California community college course and an ACE military course evaluation.  This was put together by CAEL staff who are not subject matter experts in criminal justice – this is just a sample.  Any actual crosswalk would rely on processes endorsed by the Academic Senate and would require CCC subject matter experts.</a:t>
            </a:r>
            <a:endParaRPr lang="en-US" dirty="0"/>
          </a:p>
        </p:txBody>
      </p:sp>
      <p:sp>
        <p:nvSpPr>
          <p:cNvPr id="4" name="Slide Number Placeholder 3"/>
          <p:cNvSpPr>
            <a:spLocks noGrp="1"/>
          </p:cNvSpPr>
          <p:nvPr>
            <p:ph type="sldNum" sz="quarter" idx="10"/>
          </p:nvPr>
        </p:nvSpPr>
        <p:spPr/>
        <p:txBody>
          <a:bodyPr/>
          <a:lstStyle/>
          <a:p>
            <a:fld id="{598B9723-7FDD-4D3B-8B68-04F0B01330C0}" type="slidenum">
              <a:rPr lang="en-US" smtClean="0"/>
              <a:t>21</a:t>
            </a:fld>
            <a:endParaRPr lang="en-US" dirty="0"/>
          </a:p>
        </p:txBody>
      </p:sp>
    </p:spTree>
    <p:extLst>
      <p:ext uri="{BB962C8B-B14F-4D97-AF65-F5344CB8AC3E}">
        <p14:creationId xmlns:p14="http://schemas.microsoft.com/office/powerpoint/2010/main" val="414393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r>
              <a:rPr lang="en-US" dirty="0" smtClean="0"/>
              <a:t>The OEI is committed to helping connect students with credit for</a:t>
            </a:r>
            <a:r>
              <a:rPr lang="en-US" baseline="0" dirty="0" smtClean="0"/>
              <a:t> prior learning opportunities, as outlined in the OEI grant.  We rely on colleges and faculty to develop processes and identify any opportunities for students to earn credit by exam, through crosswalks, or other prior learning assessment methods.</a:t>
            </a:r>
            <a:endParaRPr dirty="0"/>
          </a:p>
        </p:txBody>
      </p:sp>
      <p:sp>
        <p:nvSpPr>
          <p:cNvPr id="245" name="Shape 245"/>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r>
              <a:rPr lang="en-US" dirty="0" smtClean="0"/>
              <a:t>Example,</a:t>
            </a:r>
            <a:r>
              <a:rPr lang="en-US" baseline="0" dirty="0" smtClean="0"/>
              <a:t> including a screenshot of the Texas College Credit for Heroes portal that helps match students to CPL opportunities across over 30 state institutions.</a:t>
            </a:r>
            <a:endParaRPr dirty="0"/>
          </a:p>
        </p:txBody>
      </p:sp>
      <p:sp>
        <p:nvSpPr>
          <p:cNvPr id="260" name="Shape 260"/>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r>
              <a:rPr lang="en-US" dirty="0" smtClean="0"/>
              <a:t>Example of the Minnesota State Colleges and Universities’ portal for students to match military training to CPL opportunities.</a:t>
            </a:r>
            <a:endParaRPr dirty="0"/>
          </a:p>
        </p:txBody>
      </p:sp>
      <p:sp>
        <p:nvSpPr>
          <p:cNvPr id="269" name="Shape 269"/>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endParaRPr/>
          </a:p>
        </p:txBody>
      </p:sp>
      <p:sp>
        <p:nvSpPr>
          <p:cNvPr id="152" name="Shape 152"/>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endParaRPr/>
          </a:p>
        </p:txBody>
      </p:sp>
      <p:sp>
        <p:nvSpPr>
          <p:cNvPr id="152" name="Shape 152"/>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6</a:t>
            </a:fld>
            <a:endParaRPr lang="en-US" dirty="0"/>
          </a:p>
        </p:txBody>
      </p:sp>
    </p:spTree>
    <p:extLst>
      <p:ext uri="{BB962C8B-B14F-4D97-AF65-F5344CB8AC3E}">
        <p14:creationId xmlns:p14="http://schemas.microsoft.com/office/powerpoint/2010/main" val="123002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r>
              <a:rPr lang="en-US" dirty="0" smtClean="0"/>
              <a:t>Sample of language defining</a:t>
            </a:r>
            <a:r>
              <a:rPr lang="en-US" baseline="0" dirty="0" smtClean="0"/>
              <a:t> how credit for prior learning is included as a component of a statewide initiative.</a:t>
            </a: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pPr defTabSz="448650">
              <a:defRPr/>
            </a:pPr>
            <a:r>
              <a:rPr lang="en-US" dirty="0" smtClean="0"/>
              <a:t>Sample of language defining</a:t>
            </a:r>
            <a:r>
              <a:rPr lang="en-US" baseline="0" dirty="0" smtClean="0"/>
              <a:t> how credit for prior learning is included as a component of a statewide initiative.</a:t>
            </a:r>
            <a:endParaRPr lang="en-US" dirty="0" smtClean="0"/>
          </a:p>
          <a:p>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98591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2150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24480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22112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397735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7376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43047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2367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212768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390226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3/16/17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35740143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4"/>
          <a:stretch>
            <a:fillRect/>
          </a:stretch>
        </p:blipFill>
        <p:spPr>
          <a:xfrm>
            <a:off x="158750" y="5668963"/>
            <a:ext cx="4559300" cy="546100"/>
          </a:xfrm>
          <a:prstGeom prst="rect">
            <a:avLst/>
          </a:prstGeom>
        </p:spPr>
      </p:pic>
    </p:spTree>
    <p:extLst>
      <p:ext uri="{BB962C8B-B14F-4D97-AF65-F5344CB8AC3E}">
        <p14:creationId xmlns:p14="http://schemas.microsoft.com/office/powerpoint/2010/main" val="111640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collegecreditforheroes.org/"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hyperlink" Target="mailto:davisondolores@fhda.edu" TargetMode="External"/><Relationship Id="rId4" Type="http://schemas.openxmlformats.org/officeDocument/2006/relationships/hyperlink" Target="mailto:jhadsell@cccOnlineEd.org" TargetMode="External"/><Relationship Id="rId5" Type="http://schemas.openxmlformats.org/officeDocument/2006/relationships/hyperlink" Target="mailto:billowsky@cccOnlineEd.org"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doingwhatmatters.cccco.edu/StrongWorkforce/LessonsLearned.aspx"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551267"/>
            <a:ext cx="8229600" cy="1371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5400" b="1" dirty="0" smtClean="0">
                <a:solidFill>
                  <a:srgbClr val="C30410"/>
                </a:solidFill>
              </a:rPr>
              <a:t>Credit </a:t>
            </a:r>
            <a:r>
              <a:rPr lang="en-US" sz="5400" b="1" dirty="0">
                <a:solidFill>
                  <a:srgbClr val="C30410"/>
                </a:solidFill>
              </a:rPr>
              <a:t>f</a:t>
            </a:r>
            <a:r>
              <a:rPr lang="en-US" sz="5400" b="1" i="0" u="none" strike="noStrike" cap="none" dirty="0">
                <a:solidFill>
                  <a:srgbClr val="C30410"/>
                </a:solidFill>
                <a:latin typeface="Calibri"/>
                <a:ea typeface="Calibri"/>
                <a:cs typeface="Calibri"/>
                <a:sym typeface="Calibri"/>
              </a:rPr>
              <a:t>or Prior </a:t>
            </a:r>
            <a:r>
              <a:rPr lang="en-US" sz="5400" b="1" i="0" u="none" strike="noStrike" cap="none" dirty="0" smtClean="0">
                <a:solidFill>
                  <a:srgbClr val="C30410"/>
                </a:solidFill>
                <a:latin typeface="Calibri"/>
                <a:ea typeface="Calibri"/>
                <a:cs typeface="Calibri"/>
                <a:sym typeface="Calibri"/>
              </a:rPr>
              <a:t>Learning</a:t>
            </a:r>
            <a:endParaRPr lang="en-US" sz="5400" b="1" i="0" u="none" strike="noStrike" cap="none" dirty="0">
              <a:solidFill>
                <a:srgbClr val="C30410"/>
              </a:solidFill>
              <a:latin typeface="Calibri"/>
              <a:ea typeface="Calibri"/>
              <a:cs typeface="Calibri"/>
              <a:sym typeface="Calibri"/>
            </a:endParaRPr>
          </a:p>
        </p:txBody>
      </p:sp>
      <p:sp>
        <p:nvSpPr>
          <p:cNvPr id="52" name="Shape 52"/>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dirty="0">
              <a:solidFill>
                <a:srgbClr val="888888"/>
              </a:solidFill>
              <a:latin typeface="Calibri"/>
              <a:ea typeface="Calibri"/>
              <a:cs typeface="Calibri"/>
              <a:sym typeface="Calibri"/>
            </a:endParaRPr>
          </a:p>
        </p:txBody>
      </p:sp>
      <p:sp>
        <p:nvSpPr>
          <p:cNvPr id="53" name="Shape 53"/>
          <p:cNvSpPr txBox="1">
            <a:spLocks noGrp="1"/>
          </p:cNvSpPr>
          <p:nvPr>
            <p:ph type="body" idx="1"/>
          </p:nvPr>
        </p:nvSpPr>
        <p:spPr>
          <a:xfrm>
            <a:off x="292100" y="1816100"/>
            <a:ext cx="8661400" cy="4632767"/>
          </a:xfrm>
          <a:prstGeom prst="rect">
            <a:avLst/>
          </a:prstGeom>
          <a:noFill/>
          <a:ln>
            <a:noFill/>
          </a:ln>
        </p:spPr>
        <p:txBody>
          <a:bodyPr lIns="91425" tIns="45700" rIns="91425" bIns="45700" anchor="t" anchorCtr="0">
            <a:noAutofit/>
          </a:bodyPr>
          <a:lstStyle/>
          <a:p>
            <a:pPr marL="0" marR="0" lvl="0" indent="0" algn="ctr" rtl="0">
              <a:lnSpc>
                <a:spcPct val="80000"/>
              </a:lnSpc>
              <a:spcBef>
                <a:spcPts val="555"/>
              </a:spcBef>
              <a:buClr>
                <a:schemeClr val="dk1"/>
              </a:buClr>
              <a:buSzPct val="25000"/>
              <a:buFont typeface="Arial"/>
              <a:buNone/>
            </a:pPr>
            <a:endParaRPr sz="2960"/>
          </a:p>
          <a:p>
            <a:pPr marL="0" lvl="0" indent="0" algn="ctr">
              <a:lnSpc>
                <a:spcPct val="80000"/>
              </a:lnSpc>
              <a:spcBef>
                <a:spcPts val="555"/>
              </a:spcBef>
              <a:buClr>
                <a:schemeClr val="dk1"/>
              </a:buClr>
              <a:buSzPct val="25000"/>
              <a:buNone/>
            </a:pPr>
            <a:r>
              <a:rPr lang="en-US" sz="2960" b="1" dirty="0"/>
              <a:t>Dolores </a:t>
            </a:r>
            <a:r>
              <a:rPr lang="en-US" sz="2960" b="1" dirty="0" smtClean="0"/>
              <a:t>Davison, Secretary, ASCCC</a:t>
            </a:r>
            <a:endParaRPr lang="en-US" sz="2960" b="1" dirty="0"/>
          </a:p>
          <a:p>
            <a:pPr marL="0" lvl="0" indent="0" algn="ctr">
              <a:lnSpc>
                <a:spcPct val="80000"/>
              </a:lnSpc>
              <a:spcBef>
                <a:spcPts val="555"/>
              </a:spcBef>
              <a:buClr>
                <a:schemeClr val="dk1"/>
              </a:buClr>
              <a:buSzPct val="25000"/>
              <a:buNone/>
            </a:pPr>
            <a:r>
              <a:rPr lang="en-US" sz="2960" b="1" dirty="0"/>
              <a:t>Jory </a:t>
            </a:r>
            <a:r>
              <a:rPr lang="en-US" sz="2960" b="1" dirty="0" smtClean="0"/>
              <a:t>Hadsell, Executive Director, OEI</a:t>
            </a:r>
            <a:endParaRPr lang="en-US" sz="2960" b="1" dirty="0"/>
          </a:p>
          <a:p>
            <a:pPr marL="0" marR="0" lvl="0" indent="0" algn="ctr" rtl="0">
              <a:lnSpc>
                <a:spcPct val="80000"/>
              </a:lnSpc>
              <a:spcBef>
                <a:spcPts val="555"/>
              </a:spcBef>
              <a:buClr>
                <a:schemeClr val="dk1"/>
              </a:buClr>
              <a:buSzPct val="25000"/>
              <a:buFont typeface="Arial"/>
              <a:buNone/>
            </a:pPr>
            <a:r>
              <a:rPr lang="en-US" sz="2960" b="1" dirty="0" smtClean="0"/>
              <a:t>Barbara Illowsky, Chief Academic Affairs Officer, OEI</a:t>
            </a:r>
            <a:endParaRPr lang="en-US" sz="2960" b="1" dirty="0"/>
          </a:p>
          <a:p>
            <a:pPr marL="0" marR="0" lvl="0" indent="0" algn="ctr" rtl="0">
              <a:lnSpc>
                <a:spcPct val="80000"/>
              </a:lnSpc>
              <a:spcBef>
                <a:spcPts val="555"/>
              </a:spcBef>
              <a:buClr>
                <a:schemeClr val="dk1"/>
              </a:buClr>
              <a:buSzPct val="25000"/>
              <a:buFont typeface="Arial"/>
              <a:buNone/>
            </a:pPr>
            <a:endParaRPr lang="en-US" sz="2400" b="1" dirty="0" smtClean="0"/>
          </a:p>
          <a:p>
            <a:pPr marL="0" marR="0" lvl="0" indent="0" algn="ctr" rtl="0">
              <a:lnSpc>
                <a:spcPct val="80000"/>
              </a:lnSpc>
              <a:spcBef>
                <a:spcPts val="555"/>
              </a:spcBef>
              <a:buClr>
                <a:schemeClr val="dk1"/>
              </a:buClr>
              <a:buSzPct val="25000"/>
              <a:buFont typeface="Arial"/>
              <a:buNone/>
            </a:pPr>
            <a:r>
              <a:rPr lang="en-US" sz="2400" b="1" dirty="0" smtClean="0"/>
              <a:t>March 18, 2017</a:t>
            </a:r>
          </a:p>
          <a:p>
            <a:pPr marL="0" lvl="0" indent="0" algn="ctr">
              <a:lnSpc>
                <a:spcPct val="80000"/>
              </a:lnSpc>
              <a:spcBef>
                <a:spcPts val="555"/>
              </a:spcBef>
              <a:buClr>
                <a:schemeClr val="dk1"/>
              </a:buClr>
              <a:buSzPct val="25000"/>
              <a:buNone/>
            </a:pPr>
            <a:r>
              <a:rPr lang="en-US" sz="2400" b="1" dirty="0"/>
              <a:t>Instructional Design &amp; Innovation </a:t>
            </a:r>
            <a:r>
              <a:rPr lang="en-US" sz="2400" b="1" dirty="0" smtClean="0"/>
              <a:t>Institute</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81000" y="365070"/>
            <a:ext cx="8229600" cy="914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t>Catalyst for the Conversation</a:t>
            </a:r>
          </a:p>
        </p:txBody>
      </p:sp>
      <p:sp>
        <p:nvSpPr>
          <p:cNvPr id="59" name="Shape 59"/>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dirty="0">
              <a:solidFill>
                <a:srgbClr val="888888"/>
              </a:solidFill>
              <a:latin typeface="Calibri"/>
              <a:ea typeface="Calibri"/>
              <a:cs typeface="Calibri"/>
              <a:sym typeface="Calibri"/>
            </a:endParaRPr>
          </a:p>
        </p:txBody>
      </p:sp>
      <p:sp>
        <p:nvSpPr>
          <p:cNvPr id="60" name="Shape 60"/>
          <p:cNvSpPr txBox="1">
            <a:spLocks noGrp="1"/>
          </p:cNvSpPr>
          <p:nvPr>
            <p:ph type="body" idx="1"/>
          </p:nvPr>
        </p:nvSpPr>
        <p:spPr>
          <a:xfrm>
            <a:off x="381000" y="1471613"/>
            <a:ext cx="8229600" cy="538638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9107"/>
              <a:buFont typeface="Arial"/>
              <a:buChar char="•"/>
            </a:pPr>
            <a:r>
              <a:rPr lang="en-US" b="1" i="0" u="none" strike="noStrike" cap="none" dirty="0">
                <a:solidFill>
                  <a:schemeClr val="dk1"/>
                </a:solidFill>
                <a:latin typeface="Calibri"/>
                <a:ea typeface="Calibri"/>
                <a:cs typeface="Calibri"/>
                <a:sym typeface="Calibri"/>
              </a:rPr>
              <a:t>AB 2462 (Block 2012)</a:t>
            </a:r>
          </a:p>
          <a:p>
            <a:pPr marL="342900" marR="0" lvl="0" indent="-342900" algn="l" rtl="0">
              <a:lnSpc>
                <a:spcPct val="90000"/>
              </a:lnSpc>
              <a:spcBef>
                <a:spcPts val="1555"/>
              </a:spcBef>
              <a:spcAft>
                <a:spcPts val="0"/>
              </a:spcAft>
              <a:buClr>
                <a:schemeClr val="dk1"/>
              </a:buClr>
              <a:buSzPct val="99107"/>
              <a:buFont typeface="Arial"/>
              <a:buChar char="•"/>
            </a:pPr>
            <a:r>
              <a:rPr lang="en-US" b="1" i="0" u="none" strike="noStrike" cap="none" dirty="0">
                <a:solidFill>
                  <a:schemeClr val="dk1"/>
                </a:solidFill>
                <a:latin typeface="Calibri"/>
                <a:ea typeface="Calibri"/>
                <a:cs typeface="Calibri"/>
                <a:sym typeface="Calibri"/>
              </a:rPr>
              <a:t>Provisions established under § 66025.7 of the California Education Code:</a:t>
            </a:r>
            <a:endParaRPr lang="en-US" sz="1000" b="1" i="0" u="none" strike="noStrike" cap="none" dirty="0">
              <a:solidFill>
                <a:schemeClr val="dk1"/>
              </a:solidFill>
              <a:latin typeface="Calibri"/>
              <a:ea typeface="Calibri"/>
              <a:cs typeface="Calibri"/>
              <a:sym typeface="Calibri"/>
            </a:endParaRPr>
          </a:p>
          <a:p>
            <a:pPr marL="0" marR="0" lvl="0" indent="0" algn="l" rtl="0">
              <a:lnSpc>
                <a:spcPct val="90000"/>
              </a:lnSpc>
              <a:spcBef>
                <a:spcPts val="314"/>
              </a:spcBef>
              <a:spcAft>
                <a:spcPts val="0"/>
              </a:spcAft>
              <a:buClr>
                <a:schemeClr val="dk1"/>
              </a:buClr>
              <a:buSzPct val="25000"/>
              <a:buFont typeface="Arial"/>
              <a:buNone/>
            </a:pPr>
            <a:endParaRPr sz="1000" b="1" i="0" u="none" strike="noStrike" cap="none">
              <a:solidFill>
                <a:schemeClr val="dk1"/>
              </a:solidFill>
              <a:latin typeface="Calibri"/>
              <a:ea typeface="Calibri"/>
              <a:cs typeface="Calibri"/>
              <a:sym typeface="Calibri"/>
            </a:endParaRPr>
          </a:p>
          <a:p>
            <a:pPr marL="800100" marR="0" lvl="2" indent="0" algn="l" rtl="0">
              <a:lnSpc>
                <a:spcPct val="90000"/>
              </a:lnSpc>
              <a:spcBef>
                <a:spcPts val="518"/>
              </a:spcBef>
              <a:spcAft>
                <a:spcPts val="0"/>
              </a:spcAft>
              <a:buClr>
                <a:schemeClr val="dk1"/>
              </a:buClr>
              <a:buSzPct val="25000"/>
              <a:buFont typeface="Arial"/>
              <a:buNone/>
            </a:pPr>
            <a:r>
              <a:rPr lang="en-US" sz="2800" b="1" i="1" u="none" strike="noStrike" cap="none" dirty="0">
                <a:solidFill>
                  <a:schemeClr val="dk1"/>
                </a:solidFill>
                <a:latin typeface="Calibri"/>
                <a:ea typeface="Calibri"/>
                <a:cs typeface="Calibri"/>
                <a:sym typeface="Calibri"/>
              </a:rPr>
              <a:t>“…the Chancellor of the California Community Colleges, using common course descriptors and pertinent recommendations of the American Council on Education, shall determine for which courses credit should be awarded for prior military experience</a:t>
            </a:r>
            <a:r>
              <a:rPr lang="en-US" sz="2800" b="1" i="1" u="none" strike="noStrike" cap="none" dirty="0" smtClean="0">
                <a:solidFill>
                  <a:schemeClr val="dk1"/>
                </a:solidFill>
                <a:latin typeface="Calibri"/>
                <a:ea typeface="Calibri"/>
                <a:cs typeface="Calibri"/>
                <a:sym typeface="Calibri"/>
              </a:rPr>
              <a:t>.</a:t>
            </a:r>
            <a:r>
              <a:rPr lang="en-US" sz="2800" b="1" i="1" dirty="0" smtClean="0"/>
              <a:t>”</a:t>
            </a:r>
            <a:endParaRPr lang="en-US" sz="2800"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71475" y="1385888"/>
            <a:ext cx="5300663" cy="30146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Awarding Community </a:t>
            </a:r>
            <a:r>
              <a:rPr lang="en-US" b="1" i="0" u="none" strike="noStrike" cap="none" dirty="0" smtClean="0">
                <a:solidFill>
                  <a:schemeClr val="dk1"/>
                </a:solidFill>
                <a:latin typeface="Calibri"/>
                <a:ea typeface="Calibri"/>
                <a:cs typeface="Calibri"/>
                <a:sym typeface="Calibri"/>
              </a:rPr>
              <a:t>College Credit </a:t>
            </a:r>
            <a:r>
              <a:rPr lang="en-US" b="1" i="0" u="none" strike="noStrike" cap="none" dirty="0">
                <a:solidFill>
                  <a:schemeClr val="dk1"/>
                </a:solidFill>
                <a:latin typeface="Calibri"/>
                <a:ea typeface="Calibri"/>
                <a:cs typeface="Calibri"/>
                <a:sym typeface="Calibri"/>
              </a:rPr>
              <a:t>for </a:t>
            </a:r>
            <a:r>
              <a:rPr lang="en-US" b="1" i="0" u="none" strike="noStrike" cap="none" dirty="0" smtClean="0">
                <a:solidFill>
                  <a:schemeClr val="dk1"/>
                </a:solidFill>
                <a:latin typeface="Calibri"/>
                <a:ea typeface="Calibri"/>
                <a:cs typeface="Calibri"/>
                <a:sym typeface="Calibri"/>
              </a:rPr>
              <a:t>Prior </a:t>
            </a:r>
            <a:r>
              <a:rPr lang="en-US" b="1" i="0" u="none" strike="noStrike" cap="none" dirty="0">
                <a:solidFill>
                  <a:schemeClr val="dk1"/>
                </a:solidFill>
                <a:latin typeface="Calibri"/>
                <a:ea typeface="Calibri"/>
                <a:cs typeface="Calibri"/>
                <a:sym typeface="Calibri"/>
              </a:rPr>
              <a:t>Military Experience (AB 2462)</a:t>
            </a:r>
            <a:r>
              <a:rPr lang="en-US" b="0" i="0" u="none" strike="noStrike" cap="none" dirty="0">
                <a:solidFill>
                  <a:schemeClr val="dk1"/>
                </a:solidFill>
                <a:latin typeface="Calibri"/>
                <a:ea typeface="Calibri"/>
                <a:cs typeface="Calibri"/>
                <a:sym typeface="Calibri"/>
              </a:rPr>
              <a:t> </a:t>
            </a:r>
          </a:p>
        </p:txBody>
      </p:sp>
      <p:sp>
        <p:nvSpPr>
          <p:cNvPr id="162" name="Shape 162"/>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11</a:t>
            </a:fld>
            <a:endParaRPr lang="en-US" sz="1200" b="0" i="0" u="none" strike="noStrike" cap="none" dirty="0">
              <a:solidFill>
                <a:srgbClr val="888888"/>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5857876" y="355601"/>
            <a:ext cx="2987968" cy="5116512"/>
          </a:xfrm>
          <a:prstGeom prst="rect">
            <a:avLst/>
          </a:prstGeom>
          <a:noFill/>
          <a:ln w="9525" cap="flat" cmpd="sng">
            <a:solidFill>
              <a:schemeClr val="accent1"/>
            </a:solidFill>
            <a:prstDash val="solid"/>
            <a:round/>
            <a:headEnd type="none" w="med" len="med"/>
            <a:tailEnd type="none" w="med" len="med"/>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6"/>
            <a:ext cx="8229600" cy="109696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t>CCCCO </a:t>
            </a:r>
            <a:r>
              <a:rPr lang="en-US" b="1" i="0" u="none" strike="noStrike" cap="none" dirty="0">
                <a:solidFill>
                  <a:schemeClr val="dk1"/>
                </a:solidFill>
                <a:latin typeface="Calibri"/>
                <a:ea typeface="Calibri"/>
                <a:cs typeface="Calibri"/>
                <a:sym typeface="Calibri"/>
              </a:rPr>
              <a:t>College Surveys</a:t>
            </a:r>
          </a:p>
        </p:txBody>
      </p:sp>
      <p:sp>
        <p:nvSpPr>
          <p:cNvPr id="169" name="Shape 169"/>
          <p:cNvSpPr txBox="1">
            <a:spLocks noGrp="1"/>
          </p:cNvSpPr>
          <p:nvPr>
            <p:ph type="body" idx="1"/>
          </p:nvPr>
        </p:nvSpPr>
        <p:spPr>
          <a:xfrm>
            <a:off x="457200" y="1557338"/>
            <a:ext cx="8229600" cy="40736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113 colleges surveyed</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3 surveys conducted Nov 2014 to Mar 2016 </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96 colleges participated</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102 unduplicated courses reported</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Units of Credit Awarded:  0.5 to 10</a:t>
            </a:r>
          </a:p>
        </p:txBody>
      </p:sp>
      <p:sp>
        <p:nvSpPr>
          <p:cNvPr id="170" name="Shape 170"/>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12</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57163" y="152401"/>
            <a:ext cx="8703949" cy="13525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 Identifiers</a:t>
            </a:r>
            <a:br>
              <a:rPr lang="en-US" b="1" i="0" u="none" strike="noStrike" cap="none" dirty="0">
                <a:solidFill>
                  <a:schemeClr val="dk1"/>
                </a:solidFill>
                <a:latin typeface="Calibri"/>
                <a:ea typeface="Calibri"/>
                <a:cs typeface="Calibri"/>
                <a:sym typeface="Calibri"/>
              </a:rPr>
            </a:br>
            <a:r>
              <a:rPr lang="en-US" b="1" i="0" u="none" strike="noStrike" cap="none" dirty="0">
                <a:solidFill>
                  <a:schemeClr val="dk1"/>
                </a:solidFill>
                <a:latin typeface="Calibri"/>
                <a:ea typeface="Calibri"/>
                <a:cs typeface="Calibri"/>
                <a:sym typeface="Calibri"/>
              </a:rPr>
              <a:t>C-ID Descriptor</a:t>
            </a:r>
          </a:p>
        </p:txBody>
      </p:sp>
      <p:sp>
        <p:nvSpPr>
          <p:cNvPr id="176" name="Shape 176"/>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13</a:t>
            </a:fld>
            <a:endParaRPr lang="en-US" sz="1200" b="0" i="0" u="none" strike="noStrike" cap="none" dirty="0">
              <a:solidFill>
                <a:srgbClr val="888888"/>
              </a:solidFill>
              <a:latin typeface="Calibri"/>
              <a:ea typeface="Calibri"/>
              <a:cs typeface="Calibri"/>
              <a:sym typeface="Calibri"/>
            </a:endParaRPr>
          </a:p>
        </p:txBody>
      </p:sp>
      <p:sp>
        <p:nvSpPr>
          <p:cNvPr id="177" name="Shape 177"/>
          <p:cNvSpPr txBox="1">
            <a:spLocks noGrp="1"/>
          </p:cNvSpPr>
          <p:nvPr>
            <p:ph type="body" idx="1"/>
          </p:nvPr>
        </p:nvSpPr>
        <p:spPr>
          <a:xfrm>
            <a:off x="157163" y="1757363"/>
            <a:ext cx="8401050" cy="340280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Colleges requested to specify the Course Identification Descriptor, if applicable</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Top 3 Reported</a:t>
            </a:r>
          </a:p>
          <a:p>
            <a:pPr marL="742950" marR="0" lvl="1" indent="-285750" algn="l" rtl="0">
              <a:spcBef>
                <a:spcPts val="48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Physical Education</a:t>
            </a:r>
          </a:p>
          <a:p>
            <a:pPr marL="742950" marR="0" lvl="1" indent="-285750" algn="l" rtl="0">
              <a:spcBef>
                <a:spcPts val="48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Administration of Justice</a:t>
            </a:r>
          </a:p>
          <a:p>
            <a:pPr marL="742950" marR="0" lvl="1" indent="-285750" algn="l" rtl="0">
              <a:spcBef>
                <a:spcPts val="48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Information Technology </a:t>
            </a:r>
          </a:p>
        </p:txBody>
      </p:sp>
      <p:pic>
        <p:nvPicPr>
          <p:cNvPr id="178" name="Shape 178"/>
          <p:cNvPicPr preferRelativeResize="0"/>
          <p:nvPr/>
        </p:nvPicPr>
        <p:blipFill rotWithShape="1">
          <a:blip r:embed="rId3">
            <a:alphaModFix/>
          </a:blip>
          <a:srcRect/>
          <a:stretch/>
        </p:blipFill>
        <p:spPr>
          <a:xfrm rot="363586">
            <a:off x="6163049" y="2301395"/>
            <a:ext cx="2828170" cy="304423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152401"/>
            <a:ext cx="8229600" cy="126523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 Identifiers – SOC Code</a:t>
            </a:r>
          </a:p>
        </p:txBody>
      </p:sp>
      <p:sp>
        <p:nvSpPr>
          <p:cNvPr id="184" name="Shape 184"/>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14</a:t>
            </a:fld>
            <a:endParaRPr lang="en-US" sz="1200" b="0" i="0" u="none" strike="noStrike" cap="none" dirty="0">
              <a:solidFill>
                <a:srgbClr val="888888"/>
              </a:solidFill>
              <a:latin typeface="Calibri"/>
              <a:ea typeface="Calibri"/>
              <a:cs typeface="Calibri"/>
              <a:sym typeface="Calibri"/>
            </a:endParaRPr>
          </a:p>
        </p:txBody>
      </p:sp>
      <p:sp>
        <p:nvSpPr>
          <p:cNvPr id="185" name="Shape 185"/>
          <p:cNvSpPr txBox="1">
            <a:spLocks noGrp="1"/>
          </p:cNvSpPr>
          <p:nvPr>
            <p:ph type="body" idx="1"/>
          </p:nvPr>
        </p:nvSpPr>
        <p:spPr>
          <a:xfrm>
            <a:off x="457200" y="1585649"/>
            <a:ext cx="8229600" cy="4526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Colleges requested to specify respective </a:t>
            </a:r>
            <a:r>
              <a:rPr lang="en-US" sz="2800" b="1" dirty="0">
                <a:solidFill>
                  <a:schemeClr val="dk1"/>
                </a:solidFill>
                <a:latin typeface="Calibri"/>
                <a:ea typeface="Calibri"/>
                <a:cs typeface="Calibri"/>
                <a:sym typeface="Calibri"/>
              </a:rPr>
              <a:t>s</a:t>
            </a:r>
            <a:r>
              <a:rPr lang="en-US" sz="2800" b="1" i="0" u="none" strike="noStrike" cap="none" dirty="0" smtClean="0">
                <a:solidFill>
                  <a:schemeClr val="dk1"/>
                </a:solidFill>
                <a:latin typeface="Calibri"/>
                <a:ea typeface="Calibri"/>
                <a:cs typeface="Calibri"/>
                <a:sym typeface="Calibri"/>
              </a:rPr>
              <a:t>ervice members </a:t>
            </a:r>
            <a:r>
              <a:rPr lang="en-US" sz="2800" b="1" i="0" u="none" strike="noStrike" cap="none" dirty="0">
                <a:solidFill>
                  <a:schemeClr val="dk1"/>
                </a:solidFill>
                <a:latin typeface="Calibri"/>
                <a:ea typeface="Calibri"/>
                <a:cs typeface="Calibri"/>
                <a:sym typeface="Calibri"/>
              </a:rPr>
              <a:t>Opportunity College (SOC) Code, if applicable</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Top 3 Reported</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Accounting</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Administration of Justice</a:t>
            </a:r>
          </a:p>
          <a:p>
            <a:pPr marL="742950" marR="0" lvl="1" indent="-285750" algn="l" rtl="0">
              <a:spcBef>
                <a:spcPts val="40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Automotive</a:t>
            </a:r>
          </a:p>
        </p:txBody>
      </p:sp>
      <p:pic>
        <p:nvPicPr>
          <p:cNvPr id="186" name="Shape 186" descr="http://tse1.mm.bing.net/th?&amp;id=OIP.Mf24d8050464a0d9b7bb48af0ef89d092o0&amp;w=202&amp;h=126&amp;c=0&amp;pid=1.9&amp;rs=0&amp;p=0&amp;r=0"/>
          <p:cNvPicPr preferRelativeResize="0"/>
          <p:nvPr/>
        </p:nvPicPr>
        <p:blipFill rotWithShape="1">
          <a:blip r:embed="rId3">
            <a:alphaModFix/>
          </a:blip>
          <a:srcRect/>
          <a:stretch/>
        </p:blipFill>
        <p:spPr>
          <a:xfrm rot="507143">
            <a:off x="6723660" y="2804718"/>
            <a:ext cx="2081811" cy="2473207"/>
          </a:xfrm>
          <a:prstGeom prst="rect">
            <a:avLst/>
          </a:prstGeom>
          <a:noFill/>
          <a:ln w="9525" cap="flat" cmpd="sng">
            <a:solidFill>
              <a:schemeClr val="dk2"/>
            </a:solidFill>
            <a:prstDash val="solid"/>
            <a:round/>
            <a:headEnd type="none" w="med" len="med"/>
            <a:tailEnd type="none" w="med" len="med"/>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152401"/>
            <a:ext cx="8229600" cy="126523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 Identifiers – TOP Code</a:t>
            </a:r>
          </a:p>
        </p:txBody>
      </p:sp>
      <p:sp>
        <p:nvSpPr>
          <p:cNvPr id="192" name="Shape 192"/>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15</a:t>
            </a:fld>
            <a:endParaRPr lang="en-US" sz="1200" b="0" i="0" u="none" strike="noStrike" cap="none" dirty="0">
              <a:solidFill>
                <a:srgbClr val="888888"/>
              </a:solidFill>
              <a:latin typeface="Calibri"/>
              <a:ea typeface="Calibri"/>
              <a:cs typeface="Calibri"/>
              <a:sym typeface="Calibri"/>
            </a:endParaRPr>
          </a:p>
        </p:txBody>
      </p:sp>
      <p:sp>
        <p:nvSpPr>
          <p:cNvPr id="193" name="Shape 193"/>
          <p:cNvSpPr txBox="1">
            <a:spLocks noGrp="1"/>
          </p:cNvSpPr>
          <p:nvPr>
            <p:ph type="body" idx="1"/>
          </p:nvPr>
        </p:nvSpPr>
        <p:spPr>
          <a:xfrm>
            <a:off x="457200" y="1635427"/>
            <a:ext cx="6286500" cy="33944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Courses classified according to their respective Taxonomy of Programs (TOP) Code</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Top 3 Reported</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Physical Education</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Office Technology </a:t>
            </a:r>
          </a:p>
          <a:p>
            <a:pPr marL="742950" marR="0" lvl="1" indent="-285750" algn="l" rtl="0">
              <a:spcBef>
                <a:spcPts val="400"/>
              </a:spcBef>
              <a:spcAft>
                <a:spcPts val="0"/>
              </a:spcAft>
              <a:buClr>
                <a:schemeClr val="dk1"/>
              </a:buClr>
              <a:buSzPct val="100000"/>
              <a:buFont typeface="Arial"/>
              <a:buChar char="–"/>
            </a:pPr>
            <a:r>
              <a:rPr lang="en-US" b="1" i="0" u="none" strike="noStrike" cap="none" dirty="0" smtClean="0">
                <a:solidFill>
                  <a:schemeClr val="dk1"/>
                </a:solidFill>
                <a:latin typeface="Calibri"/>
                <a:ea typeface="Calibri"/>
                <a:cs typeface="Calibri"/>
                <a:sym typeface="Calibri"/>
              </a:rPr>
              <a:t>Automotive</a:t>
            </a:r>
            <a:endParaRPr lang="en-US" b="1" i="0" u="none" strike="noStrike" cap="none" dirty="0">
              <a:solidFill>
                <a:schemeClr val="dk1"/>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a:stretch/>
        </p:blipFill>
        <p:spPr>
          <a:xfrm rot="159497">
            <a:off x="6377771" y="1357047"/>
            <a:ext cx="2484461" cy="3951232"/>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6"/>
            <a:ext cx="8229600" cy="122396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Courses Frequently Reported </a:t>
            </a:r>
            <a:r>
              <a:rPr lang="en-US" b="1" i="0" u="none" strike="noStrike" cap="none" dirty="0" smtClean="0">
                <a:solidFill>
                  <a:schemeClr val="dk1"/>
                </a:solidFill>
                <a:latin typeface="Calibri"/>
                <a:ea typeface="Calibri"/>
                <a:cs typeface="Calibri"/>
                <a:sym typeface="Calibri"/>
              </a:rPr>
              <a:t>Among C-ID</a:t>
            </a:r>
            <a:r>
              <a:rPr lang="en-US" b="1" i="0" u="none" strike="noStrike" cap="none" dirty="0">
                <a:solidFill>
                  <a:schemeClr val="dk1"/>
                </a:solidFill>
                <a:latin typeface="Calibri"/>
                <a:ea typeface="Calibri"/>
                <a:cs typeface="Calibri"/>
                <a:sym typeface="Calibri"/>
              </a:rPr>
              <a:t>, SOC, and TOP Codes </a:t>
            </a:r>
          </a:p>
        </p:txBody>
      </p:sp>
      <p:sp>
        <p:nvSpPr>
          <p:cNvPr id="200" name="Shape 200"/>
          <p:cNvSpPr txBox="1">
            <a:spLocks noGrp="1"/>
          </p:cNvSpPr>
          <p:nvPr>
            <p:ph type="body" idx="1"/>
          </p:nvPr>
        </p:nvSpPr>
        <p:spPr>
          <a:xfrm>
            <a:off x="1212056" y="1828800"/>
            <a:ext cx="6719887" cy="396527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 Administration of Justice </a:t>
            </a:r>
          </a:p>
          <a:p>
            <a:pPr marL="342900" marR="0" lvl="0" indent="-342900" algn="l" rtl="0">
              <a:spcBef>
                <a:spcPts val="36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 Business and Management</a:t>
            </a:r>
          </a:p>
          <a:p>
            <a:pPr marL="342900" marR="0" lvl="0" indent="-342900" algn="l" rtl="0">
              <a:spcBef>
                <a:spcPts val="36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 Information Technology</a:t>
            </a:r>
          </a:p>
        </p:txBody>
      </p:sp>
      <p:pic>
        <p:nvPicPr>
          <p:cNvPr id="202" name="Shape 202" descr="C:\Users\cwarner\AppData\Local\Microsoft\Windows\Temporary Internet Files\Content.IE5\WWAWSGQW\scales-of-justice-logo[1].jpg"/>
          <p:cNvPicPr preferRelativeResize="0"/>
          <p:nvPr/>
        </p:nvPicPr>
        <p:blipFill rotWithShape="1">
          <a:blip r:embed="rId3">
            <a:alphaModFix/>
          </a:blip>
          <a:srcRect/>
          <a:stretch/>
        </p:blipFill>
        <p:spPr>
          <a:xfrm>
            <a:off x="385136" y="1753817"/>
            <a:ext cx="670916" cy="812799"/>
          </a:xfrm>
          <a:prstGeom prst="rect">
            <a:avLst/>
          </a:prstGeom>
          <a:noFill/>
          <a:ln>
            <a:noFill/>
          </a:ln>
        </p:spPr>
      </p:pic>
      <p:pic>
        <p:nvPicPr>
          <p:cNvPr id="203" name="Shape 203" descr="C:\Users\cwarner\AppData\Local\Microsoft\Windows\Temporary Internet Files\Content.IE5\NBO4J8PA\graphic_showing_a_pen_and_paper_writing_a_report_0515-0909-2722-3528_SMU[1].jpg"/>
          <p:cNvPicPr preferRelativeResize="0"/>
          <p:nvPr/>
        </p:nvPicPr>
        <p:blipFill rotWithShape="1">
          <a:blip r:embed="rId4">
            <a:alphaModFix/>
          </a:blip>
          <a:srcRect/>
          <a:stretch/>
        </p:blipFill>
        <p:spPr>
          <a:xfrm>
            <a:off x="448114" y="2821834"/>
            <a:ext cx="544960" cy="689343"/>
          </a:xfrm>
          <a:prstGeom prst="rect">
            <a:avLst/>
          </a:prstGeom>
          <a:noFill/>
          <a:ln>
            <a:noFill/>
          </a:ln>
        </p:spPr>
      </p:pic>
      <p:pic>
        <p:nvPicPr>
          <p:cNvPr id="204" name="Shape 204" descr="C:\Users\cwarner\AppData\Local\Microsoft\Windows\Temporary Internet Files\Content.IE5\2CA375ZD\15445-illustration-of-a-red-information-button-pv[1].png"/>
          <p:cNvPicPr preferRelativeResize="0"/>
          <p:nvPr/>
        </p:nvPicPr>
        <p:blipFill rotWithShape="1">
          <a:blip r:embed="rId5">
            <a:alphaModFix/>
          </a:blip>
          <a:srcRect/>
          <a:stretch/>
        </p:blipFill>
        <p:spPr>
          <a:xfrm>
            <a:off x="369187" y="3624263"/>
            <a:ext cx="702814" cy="9144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Shape 74"/>
          <p:cNvGrpSpPr/>
          <p:nvPr/>
        </p:nvGrpSpPr>
        <p:grpSpPr>
          <a:xfrm>
            <a:off x="1198632" y="3024916"/>
            <a:ext cx="6429767" cy="1892523"/>
            <a:chOff x="2176784" y="1748499"/>
            <a:chExt cx="6503173" cy="1429419"/>
          </a:xfrm>
        </p:grpSpPr>
        <p:sp>
          <p:nvSpPr>
            <p:cNvPr id="75" name="Shape 75"/>
            <p:cNvSpPr/>
            <p:nvPr/>
          </p:nvSpPr>
          <p:spPr>
            <a:xfrm>
              <a:off x="3870753" y="1761199"/>
              <a:ext cx="1402490" cy="1400844"/>
            </a:xfrm>
            <a:prstGeom prst="ellipse">
              <a:avLst/>
            </a:prstGeom>
            <a:solidFill>
              <a:srgbClr val="17365D"/>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6" name="Shape 76"/>
            <p:cNvSpPr/>
            <p:nvPr/>
          </p:nvSpPr>
          <p:spPr>
            <a:xfrm>
              <a:off x="2176784" y="1777074"/>
              <a:ext cx="1402490" cy="1400844"/>
            </a:xfrm>
            <a:prstGeom prst="ellipse">
              <a:avLst/>
            </a:prstGeom>
            <a:solidFill>
              <a:srgbClr val="7F7F7F"/>
            </a:solidFill>
            <a:ln w="9525" cap="flat" cmpd="sng">
              <a:solidFill>
                <a:srgbClr val="FFC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7" name="Shape 77"/>
            <p:cNvSpPr txBox="1"/>
            <p:nvPr/>
          </p:nvSpPr>
          <p:spPr>
            <a:xfrm>
              <a:off x="2322298" y="2199118"/>
              <a:ext cx="111146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Military</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sp>
          <p:nvSpPr>
            <p:cNvPr id="78" name="Shape 78"/>
            <p:cNvSpPr txBox="1"/>
            <p:nvPr/>
          </p:nvSpPr>
          <p:spPr>
            <a:xfrm>
              <a:off x="4027712" y="2144160"/>
              <a:ext cx="1092198"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Training</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sp>
          <p:nvSpPr>
            <p:cNvPr id="79" name="Shape 79"/>
            <p:cNvSpPr/>
            <p:nvPr/>
          </p:nvSpPr>
          <p:spPr>
            <a:xfrm>
              <a:off x="5620812" y="1769664"/>
              <a:ext cx="1402490" cy="1400844"/>
            </a:xfrm>
            <a:prstGeom prst="ellipse">
              <a:avLst/>
            </a:prstGeom>
            <a:solidFill>
              <a:srgbClr val="C00000"/>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0" name="Shape 80"/>
            <p:cNvSpPr txBox="1"/>
            <p:nvPr/>
          </p:nvSpPr>
          <p:spPr>
            <a:xfrm>
              <a:off x="5762540" y="2021185"/>
              <a:ext cx="1092300" cy="488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 by Exam</a:t>
              </a:r>
            </a:p>
          </p:txBody>
        </p:sp>
        <p:sp>
          <p:nvSpPr>
            <p:cNvPr id="81" name="Shape 81"/>
            <p:cNvSpPr/>
            <p:nvPr/>
          </p:nvSpPr>
          <p:spPr>
            <a:xfrm>
              <a:off x="7277467" y="1748499"/>
              <a:ext cx="1402490" cy="1400844"/>
            </a:xfrm>
            <a:prstGeom prst="ellipse">
              <a:avLst/>
            </a:prstGeom>
            <a:solidFill>
              <a:srgbClr val="7AC143"/>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2" name="Shape 82"/>
            <p:cNvSpPr txBox="1"/>
            <p:nvPr/>
          </p:nvSpPr>
          <p:spPr>
            <a:xfrm>
              <a:off x="7371475" y="2156532"/>
              <a:ext cx="121104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Portfolio</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grpSp>
      <p:grpSp>
        <p:nvGrpSpPr>
          <p:cNvPr id="83" name="Shape 83"/>
          <p:cNvGrpSpPr/>
          <p:nvPr/>
        </p:nvGrpSpPr>
        <p:grpSpPr>
          <a:xfrm>
            <a:off x="3320" y="0"/>
            <a:ext cx="9144000" cy="1064976"/>
            <a:chOff x="3320" y="0"/>
            <a:chExt cx="9144000" cy="798731"/>
          </a:xfrm>
        </p:grpSpPr>
        <p:grpSp>
          <p:nvGrpSpPr>
            <p:cNvPr id="84" name="Shape 84"/>
            <p:cNvGrpSpPr/>
            <p:nvPr/>
          </p:nvGrpSpPr>
          <p:grpSpPr>
            <a:xfrm>
              <a:off x="3320" y="0"/>
              <a:ext cx="9144000" cy="798731"/>
              <a:chOff x="3320" y="0"/>
              <a:chExt cx="9144000" cy="798731"/>
            </a:xfrm>
          </p:grpSpPr>
          <p:sp>
            <p:nvSpPr>
              <p:cNvPr id="85" name="Shape 85"/>
              <p:cNvSpPr/>
              <p:nvPr/>
            </p:nvSpPr>
            <p:spPr>
              <a:xfrm>
                <a:off x="3320" y="0"/>
                <a:ext cx="9144000" cy="798731"/>
              </a:xfrm>
              <a:prstGeom prst="rect">
                <a:avLst/>
              </a:prstGeom>
              <a:solidFill>
                <a:schemeClr val="dk2"/>
              </a:solidFill>
              <a:ln>
                <a:noFill/>
              </a:ln>
            </p:spPr>
            <p:txBody>
              <a:bodyPr lIns="91425" tIns="45700" rIns="91425" bIns="45700" anchor="t" anchorCtr="0">
                <a:noAutofit/>
              </a:bodyPr>
              <a:lstStyle/>
              <a:p>
                <a:pPr marL="0" marR="0" lvl="0" indent="0" algn="l" rtl="0">
                  <a:spcBef>
                    <a:spcPts val="0"/>
                  </a:spcBef>
                  <a:spcAft>
                    <a:spcPts val="0"/>
                  </a:spcAft>
                  <a:buClr>
                    <a:srgbClr val="D4A67C"/>
                  </a:buClr>
                  <a:buFont typeface="Calibri"/>
                  <a:buNone/>
                </a:pPr>
                <a:endParaRPr sz="2400" b="0" i="0" u="none" strike="noStrike" cap="none">
                  <a:solidFill>
                    <a:srgbClr val="7F7F7F"/>
                  </a:solidFill>
                  <a:latin typeface="Arimo"/>
                  <a:ea typeface="Arimo"/>
                  <a:cs typeface="Arimo"/>
                  <a:sym typeface="Arimo"/>
                </a:endParaRPr>
              </a:p>
            </p:txBody>
          </p:sp>
          <p:sp>
            <p:nvSpPr>
              <p:cNvPr id="86" name="Shape 86"/>
              <p:cNvSpPr txBox="1"/>
              <p:nvPr/>
            </p:nvSpPr>
            <p:spPr>
              <a:xfrm>
                <a:off x="792502" y="98446"/>
                <a:ext cx="7565636" cy="646331"/>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Trebuchet MS"/>
                  <a:buNone/>
                </a:pPr>
                <a:r>
                  <a:rPr lang="en-US" sz="3600" b="1" dirty="0">
                    <a:solidFill>
                      <a:srgbClr val="FFFFFF"/>
                    </a:solidFill>
                    <a:latin typeface="Trebuchet MS"/>
                    <a:ea typeface="Trebuchet MS"/>
                    <a:cs typeface="Trebuchet MS"/>
                    <a:sym typeface="Trebuchet MS"/>
                  </a:rPr>
                  <a:t>Methods to Assess Prior Learning</a:t>
                </a:r>
              </a:p>
            </p:txBody>
          </p:sp>
        </p:grpSp>
        <p:cxnSp>
          <p:nvCxnSpPr>
            <p:cNvPr id="87" name="Shape 87"/>
            <p:cNvCxnSpPr/>
            <p:nvPr/>
          </p:nvCxnSpPr>
          <p:spPr>
            <a:xfrm>
              <a:off x="3320" y="798731"/>
              <a:ext cx="9140678" cy="0"/>
            </a:xfrm>
            <a:prstGeom prst="straightConnector1">
              <a:avLst/>
            </a:prstGeom>
            <a:noFill/>
            <a:ln w="38100"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cxnSp>
      </p:grpSp>
      <p:sp>
        <p:nvSpPr>
          <p:cNvPr id="88" name="Shape 88"/>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i="0" u="none" strike="noStrike" cap="none">
                <a:solidFill>
                  <a:srgbClr val="C00000"/>
                </a:solidFill>
                <a:latin typeface="Trebuchet MS"/>
                <a:ea typeface="Trebuchet MS"/>
                <a:cs typeface="Trebuchet MS"/>
                <a:sym typeface="Trebuchet MS"/>
              </a:rPr>
              <a:t>17</a:t>
            </a:fld>
            <a:endParaRPr lang="en-US" sz="1400" b="1" i="0" u="none" strike="noStrike" cap="none" dirty="0">
              <a:solidFill>
                <a:srgbClr val="C0000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9" y="270939"/>
            <a:ext cx="8309429" cy="86177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Trends &amp; Effective Practices</a:t>
            </a:r>
          </a:p>
        </p:txBody>
      </p:sp>
      <p:sp>
        <p:nvSpPr>
          <p:cNvPr id="130" name="Shape 130"/>
          <p:cNvSpPr txBox="1">
            <a:spLocks noGrp="1"/>
          </p:cNvSpPr>
          <p:nvPr>
            <p:ph type="body" idx="1"/>
          </p:nvPr>
        </p:nvSpPr>
        <p:spPr>
          <a:xfrm>
            <a:off x="276228" y="1790699"/>
            <a:ext cx="5124448" cy="36438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endParaRPr b="1" i="0" u="none" strike="noStrike" cap="none">
              <a:solidFill>
                <a:schemeClr val="dk1"/>
              </a:solidFill>
              <a:latin typeface="Calibri"/>
              <a:ea typeface="Calibri"/>
              <a:cs typeface="Calibri"/>
              <a:sym typeface="Calibri"/>
            </a:endParaRPr>
          </a:p>
          <a:p>
            <a:pPr marL="0" marR="0" lvl="0" indent="0" algn="ctr" rtl="0">
              <a:spcBef>
                <a:spcPts val="560"/>
              </a:spcBef>
              <a:spcAft>
                <a:spcPts val="0"/>
              </a:spcAft>
              <a:buClr>
                <a:schemeClr val="dk1"/>
              </a:buClr>
              <a:buSzPct val="25000"/>
              <a:buFont typeface="Arial"/>
              <a:buNone/>
            </a:pPr>
            <a:r>
              <a:rPr lang="en-US" b="1" i="0" u="none" strike="noStrike" cap="none" dirty="0">
                <a:solidFill>
                  <a:schemeClr val="dk1"/>
                </a:solidFill>
                <a:latin typeface="Calibri"/>
                <a:ea typeface="Calibri"/>
                <a:cs typeface="Calibri"/>
                <a:sym typeface="Calibri"/>
              </a:rPr>
              <a:t>Crosswalks</a:t>
            </a:r>
          </a:p>
          <a:p>
            <a:pPr marL="0" marR="0" lvl="0" indent="0" algn="l" rtl="0">
              <a:spcBef>
                <a:spcPts val="560"/>
              </a:spcBef>
              <a:spcAft>
                <a:spcPts val="0"/>
              </a:spcAft>
              <a:buClr>
                <a:schemeClr val="dk1"/>
              </a:buClr>
              <a:buSzPct val="25000"/>
              <a:buFont typeface="Arial"/>
              <a:buNone/>
            </a:pPr>
            <a:endParaRPr b="1" i="0" u="none" strike="noStrike" cap="none">
              <a:solidFill>
                <a:schemeClr val="dk1"/>
              </a:solidFill>
              <a:latin typeface="Calibri"/>
              <a:ea typeface="Calibri"/>
              <a:cs typeface="Calibri"/>
              <a:sym typeface="Calibri"/>
            </a:endParaRPr>
          </a:p>
          <a:p>
            <a:pPr marL="0" marR="0" lvl="0" indent="0" algn="ctr" rtl="0">
              <a:spcBef>
                <a:spcPts val="560"/>
              </a:spcBef>
              <a:buClr>
                <a:schemeClr val="dk1"/>
              </a:buClr>
              <a:buSzPct val="25000"/>
              <a:buFont typeface="Arial"/>
              <a:buNone/>
            </a:pPr>
            <a:r>
              <a:rPr lang="en-US" b="1" i="0" u="none" strike="noStrike" cap="none" dirty="0">
                <a:solidFill>
                  <a:schemeClr val="dk1"/>
                </a:solidFill>
                <a:latin typeface="Calibri"/>
                <a:ea typeface="Calibri"/>
                <a:cs typeface="Calibri"/>
                <a:sym typeface="Calibri"/>
              </a:rPr>
              <a:t>Bridge/</a:t>
            </a:r>
            <a:r>
              <a:rPr lang="en-US" b="1" dirty="0"/>
              <a:t>Gap</a:t>
            </a:r>
            <a:r>
              <a:rPr lang="en-US" b="1" i="0" u="none" strike="noStrike" cap="none" dirty="0">
                <a:solidFill>
                  <a:schemeClr val="dk1"/>
                </a:solidFill>
                <a:latin typeface="Calibri"/>
                <a:ea typeface="Calibri"/>
                <a:cs typeface="Calibri"/>
                <a:sym typeface="Calibri"/>
              </a:rPr>
              <a:t> </a:t>
            </a:r>
            <a:r>
              <a:rPr lang="en-US" b="1" dirty="0" smtClean="0"/>
              <a:t>Courses   </a:t>
            </a:r>
            <a:endParaRPr lang="en-US" b="1" dirty="0"/>
          </a:p>
          <a:p>
            <a:pPr marL="0" marR="0" lvl="0" indent="0" algn="ctr" rtl="0">
              <a:spcBef>
                <a:spcPts val="560"/>
              </a:spcBef>
              <a:buClr>
                <a:schemeClr val="dk1"/>
              </a:buClr>
              <a:buSzPct val="25000"/>
              <a:buFont typeface="Arial"/>
              <a:buNone/>
            </a:pPr>
            <a:r>
              <a:rPr lang="en-US" b="1" dirty="0" smtClean="0"/>
              <a:t>and Programs</a:t>
            </a:r>
            <a:endParaRPr lang="en-US" b="1" dirty="0"/>
          </a:p>
        </p:txBody>
      </p:sp>
      <p:sp>
        <p:nvSpPr>
          <p:cNvPr id="131" name="Shape 131"/>
          <p:cNvSpPr txBox="1">
            <a:spLocks noGrp="1"/>
          </p:cNvSpPr>
          <p:nvPr>
            <p:ph type="sldNum" idx="12"/>
          </p:nvPr>
        </p:nvSpPr>
        <p:spPr>
          <a:xfrm>
            <a:off x="8766636" y="6492875"/>
            <a:ext cx="356152"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7F7F7F"/>
                </a:solidFill>
                <a:latin typeface="Trebuchet MS"/>
                <a:ea typeface="Trebuchet MS"/>
                <a:cs typeface="Trebuchet MS"/>
                <a:sym typeface="Trebuchet MS"/>
              </a:rPr>
              <a:t>18</a:t>
            </a:fld>
            <a:endParaRPr lang="en-US" sz="1200" b="0" i="0" u="none" strike="noStrike" cap="none" dirty="0">
              <a:solidFill>
                <a:srgbClr val="7F7F7F"/>
              </a:solidFill>
              <a:latin typeface="Trebuchet MS"/>
              <a:ea typeface="Trebuchet MS"/>
              <a:cs typeface="Trebuchet MS"/>
              <a:sym typeface="Trebuchet MS"/>
            </a:endParaRPr>
          </a:p>
        </p:txBody>
      </p:sp>
      <p:pic>
        <p:nvPicPr>
          <p:cNvPr id="132" name="Shape 132"/>
          <p:cNvPicPr preferRelativeResize="0"/>
          <p:nvPr/>
        </p:nvPicPr>
        <p:blipFill rotWithShape="1">
          <a:blip r:embed="rId3">
            <a:alphaModFix/>
          </a:blip>
          <a:srcRect/>
          <a:stretch/>
        </p:blipFill>
        <p:spPr>
          <a:xfrm>
            <a:off x="4535018" y="1179947"/>
            <a:ext cx="1988022" cy="2659556"/>
          </a:xfrm>
          <a:prstGeom prst="rect">
            <a:avLst/>
          </a:prstGeom>
          <a:noFill/>
          <a:ln>
            <a:noFill/>
          </a:ln>
        </p:spPr>
      </p:pic>
      <p:pic>
        <p:nvPicPr>
          <p:cNvPr id="133" name="Shape 133"/>
          <p:cNvPicPr preferRelativeResize="0"/>
          <p:nvPr/>
        </p:nvPicPr>
        <p:blipFill rotWithShape="1">
          <a:blip r:embed="rId4">
            <a:alphaModFix/>
          </a:blip>
          <a:srcRect/>
          <a:stretch/>
        </p:blipFill>
        <p:spPr>
          <a:xfrm>
            <a:off x="6427477" y="3319071"/>
            <a:ext cx="1463411" cy="195121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979"/>
            <a:ext cx="7886700" cy="1325563"/>
          </a:xfrm>
        </p:spPr>
        <p:txBody>
          <a:bodyPr>
            <a:noAutofit/>
          </a:bodyPr>
          <a:lstStyle/>
          <a:p>
            <a:r>
              <a:rPr lang="en-US" b="1" dirty="0" smtClean="0"/>
              <a:t>Example: IVY TECH CC</a:t>
            </a:r>
            <a:endParaRPr lang="en-US" b="1" dirty="0"/>
          </a:p>
        </p:txBody>
      </p:sp>
      <p:sp>
        <p:nvSpPr>
          <p:cNvPr id="3" name="Content Placeholder 2"/>
          <p:cNvSpPr>
            <a:spLocks noGrp="1"/>
          </p:cNvSpPr>
          <p:nvPr>
            <p:ph idx="1"/>
          </p:nvPr>
        </p:nvSpPr>
        <p:spPr>
          <a:xfrm>
            <a:off x="357188" y="1223182"/>
            <a:ext cx="7968569" cy="4875257"/>
          </a:xfrm>
        </p:spPr>
        <p:txBody>
          <a:bodyPr>
            <a:noAutofit/>
          </a:bodyPr>
          <a:lstStyle/>
          <a:p>
            <a:pPr lvl="0"/>
            <a:r>
              <a:rPr lang="en-US" b="1" dirty="0" smtClean="0"/>
              <a:t>CPL offerings include:</a:t>
            </a:r>
          </a:p>
          <a:p>
            <a:pPr lvl="1"/>
            <a:r>
              <a:rPr lang="en-US" sz="2400" b="1" dirty="0" smtClean="0"/>
              <a:t>AP </a:t>
            </a:r>
            <a:r>
              <a:rPr lang="en-US" sz="2400" b="1" dirty="0"/>
              <a:t>and IB</a:t>
            </a:r>
          </a:p>
          <a:p>
            <a:pPr lvl="1"/>
            <a:r>
              <a:rPr lang="en-US" sz="2400" b="1" dirty="0"/>
              <a:t>CLEP</a:t>
            </a:r>
          </a:p>
          <a:p>
            <a:pPr lvl="1"/>
            <a:r>
              <a:rPr lang="en-US" sz="2400" b="1" dirty="0"/>
              <a:t>DSST/DANTES</a:t>
            </a:r>
          </a:p>
          <a:p>
            <a:pPr lvl="1"/>
            <a:r>
              <a:rPr lang="en-US" sz="2400" b="1" dirty="0"/>
              <a:t>Credit for industry certifications (through a crosswalk)</a:t>
            </a:r>
          </a:p>
          <a:p>
            <a:pPr lvl="1"/>
            <a:r>
              <a:rPr lang="en-US" sz="2400" b="1" dirty="0"/>
              <a:t>Non-military training (using ACE recommendations)</a:t>
            </a:r>
          </a:p>
          <a:p>
            <a:pPr lvl="1"/>
            <a:r>
              <a:rPr lang="en-US" sz="2400" b="1" dirty="0"/>
              <a:t>UExcel Exams</a:t>
            </a:r>
          </a:p>
          <a:p>
            <a:pPr lvl="1"/>
            <a:r>
              <a:rPr lang="en-US" sz="2400" b="1" dirty="0"/>
              <a:t>Portfolios</a:t>
            </a:r>
          </a:p>
          <a:p>
            <a:pPr lvl="1"/>
            <a:r>
              <a:rPr lang="en-US" sz="2400" b="1" dirty="0"/>
              <a:t>Military Credit (though a crosswalk using ACE recommendations)</a:t>
            </a:r>
          </a:p>
        </p:txBody>
      </p:sp>
      <p:pic>
        <p:nvPicPr>
          <p:cNvPr id="2050" name="Picture 2" descr="http://wwwcc.ivytech.edu/southwest/marketing/IVY_HZ_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4709" y="1223182"/>
            <a:ext cx="3184979" cy="12245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77823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CPL Convergence in California</a:t>
            </a:r>
          </a:p>
        </p:txBody>
      </p:sp>
      <p:sp>
        <p:nvSpPr>
          <p:cNvPr id="139" name="Shape 139"/>
          <p:cNvSpPr txBox="1">
            <a:spLocks noGrp="1"/>
          </p:cNvSpPr>
          <p:nvPr>
            <p:ph type="body" idx="1"/>
          </p:nvPr>
        </p:nvSpPr>
        <p:spPr>
          <a:xfrm>
            <a:off x="279400" y="1270000"/>
            <a:ext cx="8407400" cy="4653000"/>
          </a:xfrm>
          <a:prstGeom prst="rect">
            <a:avLst/>
          </a:prstGeom>
          <a:noFill/>
          <a:ln>
            <a:noFill/>
          </a:ln>
        </p:spPr>
        <p:txBody>
          <a:bodyPr lIns="91425" tIns="45700" rIns="91425" bIns="45700" anchor="t" anchorCtr="0">
            <a:noAutofit/>
          </a:bodyPr>
          <a:lstStyle/>
          <a:p>
            <a:pPr marL="50800" marR="0" lvl="0" indent="0" algn="l" rtl="0">
              <a:lnSpc>
                <a:spcPct val="90000"/>
              </a:lnSpc>
              <a:spcBef>
                <a:spcPts val="0"/>
              </a:spcBef>
              <a:spcAft>
                <a:spcPts val="0"/>
              </a:spcAft>
              <a:buClr>
                <a:schemeClr val="dk1"/>
              </a:buClr>
              <a:buSzPct val="100000"/>
              <a:buNone/>
            </a:pPr>
            <a:r>
              <a:rPr lang="en-US" sz="3600" b="1" i="0" u="none" strike="noStrike" cap="none" dirty="0">
                <a:solidFill>
                  <a:schemeClr val="dk1"/>
                </a:solidFill>
                <a:latin typeface="Calibri"/>
                <a:ea typeface="Calibri"/>
                <a:cs typeface="Calibri"/>
                <a:sym typeface="Calibri"/>
              </a:rPr>
              <a:t>Various CCC projects looking for ways to uncover CPL opportunities for students</a:t>
            </a:r>
          </a:p>
          <a:p>
            <a:pPr marL="742950" marR="0" lvl="1" indent="-260350" algn="l" rtl="0">
              <a:lnSpc>
                <a:spcPct val="90000"/>
              </a:lnSpc>
              <a:spcBef>
                <a:spcPts val="56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Veterans and military students (AB 2462</a:t>
            </a:r>
            <a:r>
              <a:rPr lang="en-US" b="1" i="0" u="none" strike="noStrike" cap="none" dirty="0" smtClean="0">
                <a:solidFill>
                  <a:schemeClr val="dk1"/>
                </a:solidFill>
                <a:latin typeface="Calibri"/>
                <a:ea typeface="Calibri"/>
                <a:cs typeface="Calibri"/>
                <a:sym typeface="Calibri"/>
              </a:rPr>
              <a:t>)</a:t>
            </a:r>
          </a:p>
          <a:p>
            <a:pPr marL="742950" marR="0" lvl="1" indent="-260350" algn="l" rtl="0">
              <a:lnSpc>
                <a:spcPct val="90000"/>
              </a:lnSpc>
              <a:spcBef>
                <a:spcPts val="560"/>
              </a:spcBef>
              <a:spcAft>
                <a:spcPts val="0"/>
              </a:spcAft>
              <a:buClr>
                <a:schemeClr val="dk1"/>
              </a:buClr>
              <a:buSzPct val="100000"/>
              <a:buFont typeface="Arial"/>
              <a:buChar char="–"/>
            </a:pPr>
            <a:r>
              <a:rPr lang="en-US" b="1" dirty="0" smtClean="0"/>
              <a:t>Bachelor’s Degree Pilot </a:t>
            </a:r>
            <a:endParaRPr lang="en-US" b="1" i="0" u="none" strike="noStrike" cap="none" dirty="0">
              <a:solidFill>
                <a:schemeClr val="dk1"/>
              </a:solidFill>
              <a:latin typeface="Calibri"/>
              <a:ea typeface="Calibri"/>
              <a:cs typeface="Calibri"/>
              <a:sym typeface="Calibri"/>
            </a:endParaRPr>
          </a:p>
          <a:p>
            <a:pPr marL="742950" marR="0" lvl="1" indent="-260350" algn="l" rtl="0">
              <a:lnSpc>
                <a:spcPct val="90000"/>
              </a:lnSpc>
              <a:spcBef>
                <a:spcPts val="560"/>
              </a:spcBef>
              <a:spcAft>
                <a:spcPts val="0"/>
              </a:spcAft>
              <a:buClr>
                <a:schemeClr val="dk1"/>
              </a:buClr>
              <a:buSzPct val="100000"/>
              <a:buFont typeface="Arial"/>
              <a:buChar char="–"/>
            </a:pPr>
            <a:r>
              <a:rPr lang="en-US" b="1" dirty="0"/>
              <a:t>Nursing and military students (SB 466)</a:t>
            </a:r>
          </a:p>
          <a:p>
            <a:pPr marL="742950" marR="0" lvl="1" indent="-260350" algn="l" rtl="0">
              <a:lnSpc>
                <a:spcPct val="90000"/>
              </a:lnSpc>
              <a:spcBef>
                <a:spcPts val="56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Workforce and Career/Technical </a:t>
            </a:r>
            <a:r>
              <a:rPr lang="en-US" b="1" i="0" u="none" strike="noStrike" cap="none" dirty="0" smtClean="0">
                <a:solidFill>
                  <a:schemeClr val="dk1"/>
                </a:solidFill>
                <a:latin typeface="Calibri"/>
                <a:ea typeface="Calibri"/>
                <a:cs typeface="Calibri"/>
                <a:sym typeface="Calibri"/>
              </a:rPr>
              <a:t/>
            </a:r>
            <a:br>
              <a:rPr lang="en-US" b="1" i="0" u="none" strike="noStrike" cap="none" dirty="0" smtClean="0">
                <a:solidFill>
                  <a:schemeClr val="dk1"/>
                </a:solidFill>
                <a:latin typeface="Calibri"/>
                <a:ea typeface="Calibri"/>
                <a:cs typeface="Calibri"/>
                <a:sym typeface="Calibri"/>
              </a:rPr>
            </a:br>
            <a:r>
              <a:rPr lang="en-US" b="1" i="0" u="none" strike="noStrike" cap="none" dirty="0" smtClean="0">
                <a:solidFill>
                  <a:schemeClr val="dk1"/>
                </a:solidFill>
                <a:latin typeface="Calibri"/>
                <a:ea typeface="Calibri"/>
                <a:cs typeface="Calibri"/>
                <a:sym typeface="Calibri"/>
              </a:rPr>
              <a:t>(</a:t>
            </a:r>
            <a:r>
              <a:rPr lang="en-US" b="1" i="0" u="none" strike="noStrike" cap="none" dirty="0">
                <a:solidFill>
                  <a:schemeClr val="dk1"/>
                </a:solidFill>
                <a:latin typeface="Calibri"/>
                <a:ea typeface="Calibri"/>
                <a:cs typeface="Calibri"/>
                <a:sym typeface="Calibri"/>
              </a:rPr>
              <a:t>Doing What Matters for Jobs and the Economy)</a:t>
            </a:r>
          </a:p>
          <a:p>
            <a:pPr marL="742950" marR="0" lvl="1" indent="-260350" algn="l" rtl="0">
              <a:lnSpc>
                <a:spcPct val="90000"/>
              </a:lnSpc>
              <a:spcBef>
                <a:spcPts val="56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Online process to connect students with CPL opportunities (Online Education Initiative)</a:t>
            </a:r>
          </a:p>
        </p:txBody>
      </p:sp>
      <p:sp>
        <p:nvSpPr>
          <p:cNvPr id="140" name="Shape 140"/>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172"/>
            <a:ext cx="7886700" cy="1325563"/>
          </a:xfrm>
        </p:spPr>
        <p:txBody>
          <a:bodyPr>
            <a:normAutofit/>
          </a:bodyPr>
          <a:lstStyle/>
          <a:p>
            <a:r>
              <a:rPr lang="en-US" b="1" dirty="0" smtClean="0"/>
              <a:t>IVY TECH COMMUNITY COLLEGE</a:t>
            </a:r>
            <a:endParaRPr lang="en-US" b="1" dirty="0"/>
          </a:p>
        </p:txBody>
      </p:sp>
      <p:sp>
        <p:nvSpPr>
          <p:cNvPr id="3" name="Content Placeholder 2"/>
          <p:cNvSpPr>
            <a:spLocks noGrp="1"/>
          </p:cNvSpPr>
          <p:nvPr>
            <p:ph idx="1"/>
          </p:nvPr>
        </p:nvSpPr>
        <p:spPr>
          <a:xfrm>
            <a:off x="342900" y="1385889"/>
            <a:ext cx="8172450" cy="4970084"/>
          </a:xfrm>
        </p:spPr>
        <p:txBody>
          <a:bodyPr>
            <a:noAutofit/>
          </a:bodyPr>
          <a:lstStyle/>
          <a:p>
            <a:pPr marL="0" lvl="0" indent="0">
              <a:buNone/>
            </a:pPr>
            <a:r>
              <a:rPr lang="en-US" b="1" dirty="0"/>
              <a:t>Crosswalk Procedure</a:t>
            </a:r>
          </a:p>
          <a:p>
            <a:pPr lvl="1"/>
            <a:r>
              <a:rPr lang="en-US" sz="2400" b="1" dirty="0"/>
              <a:t>Reviews of ACE recommendations conducted by curriculum committees</a:t>
            </a:r>
          </a:p>
          <a:p>
            <a:pPr lvl="1"/>
            <a:r>
              <a:rPr lang="en-US" sz="2400" b="1" i="1" u="sng" dirty="0"/>
              <a:t>Ivy Tech focuses specifically on trainings represented on JSTs</a:t>
            </a:r>
          </a:p>
          <a:p>
            <a:pPr lvl="1"/>
            <a:r>
              <a:rPr lang="en-US" sz="2400" b="1" dirty="0"/>
              <a:t>Overseen by Vice Chancellor for Academic Affairs</a:t>
            </a:r>
          </a:p>
          <a:p>
            <a:pPr lvl="1"/>
            <a:r>
              <a:rPr lang="en-US" sz="2400" b="1" dirty="0"/>
              <a:t>Students must submit JSTs for credit</a:t>
            </a:r>
          </a:p>
          <a:p>
            <a:pPr lvl="1"/>
            <a:r>
              <a:rPr lang="en-US" sz="2400" b="1" dirty="0"/>
              <a:t>Students may receive credit for major requirements or degree program </a:t>
            </a:r>
            <a:r>
              <a:rPr lang="en-US" sz="2400" b="1" dirty="0" smtClean="0"/>
              <a:t>electives</a:t>
            </a:r>
            <a:endParaRPr lang="en-US" sz="2400" b="1" dirty="0"/>
          </a:p>
        </p:txBody>
      </p:sp>
    </p:spTree>
    <p:extLst>
      <p:ext uri="{BB962C8B-B14F-4D97-AF65-F5344CB8AC3E}">
        <p14:creationId xmlns:p14="http://schemas.microsoft.com/office/powerpoint/2010/main" val="1201225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14" y="31698"/>
            <a:ext cx="9144000" cy="1325563"/>
          </a:xfrm>
        </p:spPr>
        <p:txBody>
          <a:bodyPr>
            <a:noAutofit/>
          </a:bodyPr>
          <a:lstStyle/>
          <a:p>
            <a:r>
              <a:rPr lang="en-US" b="1" dirty="0"/>
              <a:t>Crosswalking SLOs – </a:t>
            </a:r>
            <a:r>
              <a:rPr lang="en-US" sz="3200" b="1" dirty="0"/>
              <a:t>a preliminary sample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1907590"/>
              </p:ext>
            </p:extLst>
          </p:nvPr>
        </p:nvGraphicFramePr>
        <p:xfrm>
          <a:off x="0" y="1117595"/>
          <a:ext cx="9115425" cy="6052116"/>
        </p:xfrm>
        <a:graphic>
          <a:graphicData uri="http://schemas.openxmlformats.org/drawingml/2006/table">
            <a:tbl>
              <a:tblPr firstRow="1" bandRow="1">
                <a:tableStyleId>{5C22544A-7EE6-4342-B048-85BDC9FD1C3A}</a:tableStyleId>
              </a:tblPr>
              <a:tblGrid>
                <a:gridCol w="2371589"/>
                <a:gridCol w="6743836"/>
              </a:tblGrid>
              <a:tr h="805887">
                <a:tc>
                  <a:txBody>
                    <a:bodyPr/>
                    <a:lstStyle/>
                    <a:p>
                      <a:pPr algn="l" fontAlgn="b"/>
                      <a:r>
                        <a:rPr lang="en-US" sz="1500" b="1" i="0" u="none" strike="noStrike" dirty="0">
                          <a:solidFill>
                            <a:srgbClr val="000000"/>
                          </a:solidFill>
                          <a:effectLst/>
                          <a:latin typeface="Calibri" panose="020F0502020204030204" pitchFamily="34" charset="0"/>
                        </a:rPr>
                        <a:t>AJ - 140 - Criminal Investigation - Summarized Learning </a:t>
                      </a:r>
                      <a:r>
                        <a:rPr lang="en-US" sz="1500" b="1" i="0" u="none" strike="noStrike" dirty="0" smtClean="0">
                          <a:solidFill>
                            <a:srgbClr val="000000"/>
                          </a:solidFill>
                          <a:effectLst/>
                          <a:latin typeface="Calibri" panose="020F0502020204030204" pitchFamily="34" charset="0"/>
                        </a:rPr>
                        <a:t>Outcomes (3 credits</a:t>
                      </a:r>
                      <a:r>
                        <a:rPr lang="en-US" sz="1500" b="1" i="0" u="none" strike="noStrike" baseline="0" dirty="0" smtClean="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500" b="1" i="0" u="none" strike="noStrike" dirty="0">
                          <a:solidFill>
                            <a:srgbClr val="000000"/>
                          </a:solidFill>
                          <a:effectLst/>
                          <a:latin typeface="Calibri" panose="020F0502020204030204" pitchFamily="34" charset="0"/>
                        </a:rPr>
                        <a:t>ACE - Military Police Investigations - 830-ASIV5</a:t>
                      </a:r>
                    </a:p>
                  </a:txBody>
                  <a:tcPr marL="7144" marR="7144" marT="9525" marB="0" anchor="b"/>
                </a:tc>
              </a:tr>
              <a:tr h="541197">
                <a:tc>
                  <a:txBody>
                    <a:bodyPr/>
                    <a:lstStyle/>
                    <a:p>
                      <a:pPr algn="l" fontAlgn="b"/>
                      <a:r>
                        <a:rPr lang="en-US" sz="1500" b="0" i="0" u="none" strike="noStrike" dirty="0">
                          <a:solidFill>
                            <a:srgbClr val="000000"/>
                          </a:solidFill>
                          <a:effectLst/>
                          <a:latin typeface="Calibri" panose="020F0502020204030204" pitchFamily="34" charset="0"/>
                        </a:rPr>
                        <a:t>Concepts of documentation in investigation process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Report writing; impression documentation</a:t>
                      </a:r>
                    </a:p>
                  </a:txBody>
                  <a:tcPr marL="7144" marR="7144" marT="9525" marB="0" anchor="b"/>
                </a:tc>
              </a:tr>
              <a:tr h="541197">
                <a:tc>
                  <a:txBody>
                    <a:bodyPr/>
                    <a:lstStyle/>
                    <a:p>
                      <a:pPr algn="l" fontAlgn="b"/>
                      <a:r>
                        <a:rPr lang="en-US" sz="1500" b="0" i="0" u="none" strike="noStrike" dirty="0">
                          <a:solidFill>
                            <a:srgbClr val="000000"/>
                          </a:solidFill>
                          <a:effectLst/>
                          <a:latin typeface="Calibri" panose="020F0502020204030204" pitchFamily="34" charset="0"/>
                        </a:rPr>
                        <a:t>Understanding of implication of evidence</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Criminalistics, collecting evidence, chain of custody, tactics and techniques</a:t>
                      </a: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Collecting evidence from a variety of sources, proper procedure, analysis, and judicial considerations</a:t>
                      </a:r>
                    </a:p>
                  </a:txBody>
                  <a:tcPr marL="7144" marR="7144" marT="9525" marB="0" anchor="b"/>
                </a:tc>
              </a:tr>
              <a:tr h="1070577">
                <a:tc>
                  <a:txBody>
                    <a:bodyPr/>
                    <a:lstStyle/>
                    <a:p>
                      <a:pPr algn="l" fontAlgn="b"/>
                      <a:r>
                        <a:rPr lang="en-US" sz="1500" b="0" i="0" u="none" strike="noStrike" dirty="0">
                          <a:solidFill>
                            <a:srgbClr val="000000"/>
                          </a:solidFill>
                          <a:effectLst/>
                          <a:latin typeface="Calibri" panose="020F0502020204030204" pitchFamily="34" charset="0"/>
                        </a:rPr>
                        <a:t>Crucial ethical issues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Judicial considerations</a:t>
                      </a: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Addressed by several topics including chain of custody, crime scene processing, evidence room procedures, search and seizure, suspect interrogation, and victim interviews</a:t>
                      </a: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Military Police Code of Ethics integrated into course and pre-requisites</a:t>
                      </a:r>
                    </a:p>
                  </a:txBody>
                  <a:tcPr marL="7144" marR="7144" marT="9525" marB="0" anchor="b"/>
                </a:tc>
              </a:tr>
              <a:tr h="276507">
                <a:tc>
                  <a:txBody>
                    <a:bodyPr/>
                    <a:lstStyle/>
                    <a:p>
                      <a:pPr algn="l" fontAlgn="b"/>
                      <a:r>
                        <a:rPr lang="en-US" sz="1500" b="0" i="0" u="none" strike="noStrike" dirty="0">
                          <a:solidFill>
                            <a:srgbClr val="000000"/>
                          </a:solidFill>
                          <a:effectLst/>
                          <a:latin typeface="Calibri" panose="020F0502020204030204" pitchFamily="34" charset="0"/>
                        </a:rPr>
                        <a:t>Stages of investigation process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Plan complex criminal investigations; plan covert narcotics operations</a:t>
                      </a:r>
                    </a:p>
                  </a:txBody>
                  <a:tcPr marL="7144" marR="7144" marT="9525" marB="0" anchor="b"/>
                </a:tc>
              </a:tr>
              <a:tr h="276507">
                <a:tc>
                  <a:txBody>
                    <a:bodyPr/>
                    <a:lstStyle/>
                    <a:p>
                      <a:pPr algn="l" fontAlgn="b"/>
                      <a:r>
                        <a:rPr lang="en-US" sz="1500" b="0" i="0" u="none" strike="noStrike" dirty="0">
                          <a:solidFill>
                            <a:srgbClr val="000000"/>
                          </a:solidFill>
                          <a:effectLst/>
                          <a:latin typeface="Calibri" panose="020F0502020204030204" pitchFamily="34" charset="0"/>
                        </a:rPr>
                        <a:t>First responder procedures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Crime scene processing and analysis; additional areas covered in military police training</a:t>
                      </a:r>
                    </a:p>
                  </a:txBody>
                  <a:tcPr marL="7144" marR="7144" marT="9525" marB="0" anchor="b"/>
                </a:tc>
              </a:tr>
              <a:tr h="276507">
                <a:tc>
                  <a:txBody>
                    <a:bodyPr/>
                    <a:lstStyle/>
                    <a:p>
                      <a:pPr algn="l" fontAlgn="b"/>
                      <a:r>
                        <a:rPr lang="en-US" sz="1500" b="0" i="0" u="none" strike="noStrike" dirty="0">
                          <a:solidFill>
                            <a:srgbClr val="000000"/>
                          </a:solidFill>
                          <a:effectLst/>
                          <a:latin typeface="Calibri" panose="020F0502020204030204" pitchFamily="34" charset="0"/>
                        </a:rPr>
                        <a:t>Crime scene management</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Crime scene collection, processing, and investigative skill</a:t>
                      </a:r>
                    </a:p>
                  </a:txBody>
                  <a:tcPr marL="7144" marR="7144" marT="9525" marB="0" anchor="b"/>
                </a:tc>
              </a:tr>
              <a:tr h="276507">
                <a:tc>
                  <a:txBody>
                    <a:bodyPr/>
                    <a:lstStyle/>
                    <a:p>
                      <a:pPr algn="l" fontAlgn="b"/>
                      <a:r>
                        <a:rPr lang="en-US" sz="1500" b="0" i="0" u="none" strike="noStrike" dirty="0" smtClean="0">
                          <a:solidFill>
                            <a:srgbClr val="000000"/>
                          </a:solidFill>
                          <a:effectLst/>
                          <a:latin typeface="Calibri" panose="020F0502020204030204" pitchFamily="34" charset="0"/>
                        </a:rPr>
                        <a:t>Forensics </a:t>
                      </a:r>
                      <a:r>
                        <a:rPr lang="en-US" sz="1500" b="0" i="0" u="none" strike="noStrike" dirty="0">
                          <a:solidFill>
                            <a:srgbClr val="000000"/>
                          </a:solidFill>
                          <a:effectLst/>
                          <a:latin typeface="Calibri" panose="020F0502020204030204" pitchFamily="34" charset="0"/>
                        </a:rPr>
                        <a:t>examination basics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Computer and physical forensics in various forms covered</a:t>
                      </a:r>
                    </a:p>
                  </a:txBody>
                  <a:tcPr marL="7144" marR="7144" marT="9525" marB="0" anchor="b"/>
                </a:tc>
              </a:tr>
              <a:tr h="276507">
                <a:tc>
                  <a:txBody>
                    <a:bodyPr/>
                    <a:lstStyle/>
                    <a:p>
                      <a:pPr algn="l" fontAlgn="b"/>
                      <a:r>
                        <a:rPr lang="en-US" sz="1500" b="0" i="0" u="none" strike="noStrike" dirty="0" smtClean="0">
                          <a:solidFill>
                            <a:srgbClr val="000000"/>
                          </a:solidFill>
                          <a:effectLst/>
                          <a:latin typeface="Calibri" panose="020F0502020204030204" pitchFamily="34" charset="0"/>
                        </a:rPr>
                        <a:t>Interrogation </a:t>
                      </a:r>
                      <a:r>
                        <a:rPr lang="en-US" sz="1500" b="0" i="0" u="none" strike="noStrike" dirty="0">
                          <a:solidFill>
                            <a:srgbClr val="000000"/>
                          </a:solidFill>
                          <a:effectLst/>
                          <a:latin typeface="Calibri" panose="020F0502020204030204" pitchFamily="34" charset="0"/>
                        </a:rPr>
                        <a:t>and interviews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Interrogation</a:t>
                      </a:r>
                    </a:p>
                  </a:txBody>
                  <a:tcPr marL="7144" marR="7144" marT="9525" marB="0" anchor="b"/>
                </a:tc>
              </a:tr>
              <a:tr h="541197">
                <a:tc>
                  <a:txBody>
                    <a:bodyPr/>
                    <a:lstStyle/>
                    <a:p>
                      <a:pPr algn="l" fontAlgn="b"/>
                      <a:r>
                        <a:rPr lang="en-US" sz="1500" b="0" i="0" u="none" strike="noStrike" dirty="0">
                          <a:solidFill>
                            <a:srgbClr val="000000"/>
                          </a:solidFill>
                          <a:effectLst/>
                          <a:latin typeface="Calibri" panose="020F0502020204030204" pitchFamily="34" charset="0"/>
                        </a:rPr>
                        <a:t>Information sources and data systems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Criminalistics; various information sources covered (including computer forensics, sketches, photography, physical evidence, fibers, fingerprints, etc.)</a:t>
                      </a:r>
                    </a:p>
                  </a:txBody>
                  <a:tcPr marL="7144" marR="7144" marT="9525" marB="0" anchor="b"/>
                </a:tc>
              </a:tr>
              <a:tr h="276507">
                <a:tc>
                  <a:txBody>
                    <a:bodyPr/>
                    <a:lstStyle/>
                    <a:p>
                      <a:pPr algn="l" fontAlgn="b"/>
                      <a:r>
                        <a:rPr lang="en-US" sz="1500" b="0" i="0" u="none" strike="noStrike" dirty="0">
                          <a:solidFill>
                            <a:srgbClr val="000000"/>
                          </a:solidFill>
                          <a:effectLst/>
                          <a:latin typeface="Calibri" panose="020F0502020204030204" pitchFamily="34" charset="0"/>
                        </a:rPr>
                        <a:t>Judicial role</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Court room testimony</a:t>
                      </a:r>
                    </a:p>
                  </a:txBody>
                  <a:tcPr marL="7144" marR="7144" marT="9525" marB="0" anchor="b"/>
                </a:tc>
              </a:tr>
              <a:tr h="276507">
                <a:tc gridSpan="2">
                  <a:txBody>
                    <a:bodyPr/>
                    <a:lstStyle/>
                    <a:p>
                      <a:pPr algn="l" fontAlgn="b"/>
                      <a:r>
                        <a:rPr lang="en-US" sz="1500" b="0" i="0" u="none" strike="noStrike" dirty="0" smtClean="0">
                          <a:solidFill>
                            <a:srgbClr val="000000"/>
                          </a:solidFill>
                          <a:effectLst/>
                          <a:latin typeface="Calibri" panose="020F0502020204030204" pitchFamily="34" charset="0"/>
                        </a:rPr>
                        <a:t>http://www2.acenet.edu/militaryguide/ShowAceCourses.cfm?ACEID=1328134</a:t>
                      </a:r>
                      <a:endParaRPr lang="en-US" sz="1500" b="0" i="0" u="none" strike="noStrike" dirty="0">
                        <a:solidFill>
                          <a:srgbClr val="000000"/>
                        </a:solidFill>
                        <a:effectLst/>
                        <a:latin typeface="Calibri" panose="020F0502020204030204" pitchFamily="34" charset="0"/>
                      </a:endParaRPr>
                    </a:p>
                  </a:txBody>
                  <a:tcPr marL="7144" marR="7144" marT="9525" marB="0" anchor="b"/>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Explosion 1 4"/>
          <p:cNvSpPr/>
          <p:nvPr/>
        </p:nvSpPr>
        <p:spPr>
          <a:xfrm>
            <a:off x="6894964" y="694480"/>
            <a:ext cx="2020436" cy="2184187"/>
          </a:xfrm>
          <a:prstGeom prst="irregularSeal1">
            <a:avLst/>
          </a:prstGeom>
          <a:ln/>
        </p:spPr>
        <p:style>
          <a:lnRef idx="3">
            <a:schemeClr val="lt1"/>
          </a:lnRef>
          <a:fillRef idx="1">
            <a:schemeClr val="accent2"/>
          </a:fillRef>
          <a:effectRef idx="1">
            <a:schemeClr val="accent2"/>
          </a:effectRef>
          <a:fontRef idx="minor">
            <a:schemeClr val="lt1"/>
          </a:fontRef>
        </p:style>
        <p:txBody>
          <a:bodyPr lIns="68580" tIns="34290" rIns="68580" bIns="34290"/>
          <a:lstStyle/>
          <a:p>
            <a:pPr algn="ctr"/>
            <a:r>
              <a:rPr lang="en-US" b="1" dirty="0" smtClean="0"/>
              <a:t>DEMO PURPOSES ONLY!</a:t>
            </a:r>
            <a:endParaRPr lang="en-US" b="1" dirty="0"/>
          </a:p>
        </p:txBody>
      </p:sp>
    </p:spTree>
    <p:extLst>
      <p:ext uri="{BB962C8B-B14F-4D97-AF65-F5344CB8AC3E}">
        <p14:creationId xmlns:p14="http://schemas.microsoft.com/office/powerpoint/2010/main" val="661021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9"/>
            <a:ext cx="8229600" cy="1143200"/>
          </a:xfrm>
          <a:prstGeom prst="rect">
            <a:avLst/>
          </a:prstGeom>
        </p:spPr>
        <p:txBody>
          <a:bodyPr lIns="91425" tIns="91425" rIns="91425" bIns="91425" anchor="ctr" anchorCtr="0">
            <a:noAutofit/>
          </a:bodyPr>
          <a:lstStyle/>
          <a:p>
            <a:pPr lvl="0">
              <a:spcBef>
                <a:spcPts val="0"/>
              </a:spcBef>
              <a:buNone/>
            </a:pPr>
            <a:r>
              <a:rPr lang="en-US" b="1" dirty="0" smtClean="0"/>
              <a:t>OEI Guiding Principle</a:t>
            </a:r>
            <a:endParaRPr lang="en-US" b="1" dirty="0"/>
          </a:p>
        </p:txBody>
      </p:sp>
      <p:sp>
        <p:nvSpPr>
          <p:cNvPr id="248" name="Shape 248"/>
          <p:cNvSpPr txBox="1">
            <a:spLocks noGrp="1"/>
          </p:cNvSpPr>
          <p:nvPr>
            <p:ph type="body" idx="1"/>
          </p:nvPr>
        </p:nvSpPr>
        <p:spPr>
          <a:xfrm>
            <a:off x="457200" y="1600200"/>
            <a:ext cx="8229600" cy="4526000"/>
          </a:xfrm>
          <a:prstGeom prst="rect">
            <a:avLst/>
          </a:prstGeom>
        </p:spPr>
        <p:txBody>
          <a:bodyPr lIns="91425" tIns="91425" rIns="91425" bIns="91425" anchor="t" anchorCtr="0">
            <a:noAutofit/>
          </a:bodyPr>
          <a:lstStyle/>
          <a:p>
            <a:pPr lvl="0">
              <a:spcBef>
                <a:spcPts val="0"/>
              </a:spcBef>
              <a:buNone/>
            </a:pPr>
            <a:r>
              <a:rPr lang="en-US" sz="3600" b="1" dirty="0"/>
              <a:t>Focus on how technology can </a:t>
            </a:r>
            <a:r>
              <a:rPr lang="en-US" sz="3600" b="1" i="1" dirty="0"/>
              <a:t>connect</a:t>
            </a:r>
            <a:r>
              <a:rPr lang="en-US" sz="3600" b="1" dirty="0"/>
              <a:t> students with CPL opportunities in our system.</a:t>
            </a:r>
            <a:endParaRPr lang="en-US" sz="1800" b="1" dirty="0"/>
          </a:p>
          <a:p>
            <a:pPr lvl="0">
              <a:spcBef>
                <a:spcPts val="0"/>
              </a:spcBef>
              <a:buNone/>
            </a:pPr>
            <a:endParaRPr lang="en-US" sz="1800" b="1" dirty="0" smtClean="0"/>
          </a:p>
          <a:p>
            <a:pPr lvl="0">
              <a:spcBef>
                <a:spcPts val="0"/>
              </a:spcBef>
              <a:buNone/>
            </a:pPr>
            <a:endParaRPr sz="1800" b="1"/>
          </a:p>
          <a:p>
            <a:pPr lvl="0" algn="ctr">
              <a:spcBef>
                <a:spcPts val="0"/>
              </a:spcBef>
              <a:buNone/>
            </a:pPr>
            <a:r>
              <a:rPr lang="en-US" b="1" i="1" dirty="0"/>
              <a:t>(In other words, we don’t want to re-write the book on how credit is awarded!)</a:t>
            </a:r>
          </a:p>
        </p:txBody>
      </p:sp>
      <p:sp>
        <p:nvSpPr>
          <p:cNvPr id="249" name="Shape 249"/>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Vision: Create an Online Tool</a:t>
            </a:r>
          </a:p>
        </p:txBody>
      </p:sp>
      <p:sp>
        <p:nvSpPr>
          <p:cNvPr id="255" name="Shape 255"/>
          <p:cNvSpPr txBox="1">
            <a:spLocks noGrp="1"/>
          </p:cNvSpPr>
          <p:nvPr>
            <p:ph type="body" idx="1"/>
          </p:nvPr>
        </p:nvSpPr>
        <p:spPr>
          <a:xfrm>
            <a:off x="304801" y="1600200"/>
            <a:ext cx="8610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Accelerate time to completion by leveraging military training and experience</a:t>
            </a:r>
          </a:p>
          <a:p>
            <a:pPr marL="342900" marR="0" lvl="0" indent="-342900" algn="l" rtl="0">
              <a:spcBef>
                <a:spcPts val="560"/>
              </a:spcBef>
              <a:spcAft>
                <a:spcPts val="0"/>
              </a:spcAft>
              <a:buClr>
                <a:schemeClr val="dk1"/>
              </a:buClr>
              <a:buSzPct val="100000"/>
              <a:buFont typeface="Arial"/>
              <a:buChar char="•"/>
            </a:pPr>
            <a:r>
              <a:rPr lang="en-US" b="1" dirty="0"/>
              <a:t>Connect students with CPL crosswalks or other credit opportunities have been identified using online tool</a:t>
            </a:r>
          </a:p>
          <a:p>
            <a:pPr marL="342900" marR="0" lvl="0" indent="-342900" algn="l" rtl="0">
              <a:spcBef>
                <a:spcPts val="56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Enhanced messaging</a:t>
            </a:r>
            <a:r>
              <a:rPr lang="en-US" b="1" dirty="0"/>
              <a:t>, starting with</a:t>
            </a:r>
            <a:r>
              <a:rPr lang="en-US" b="1" i="0" u="none" strike="noStrike" cap="none" dirty="0">
                <a:solidFill>
                  <a:schemeClr val="dk1"/>
                </a:solidFill>
                <a:latin typeface="Calibri"/>
                <a:ea typeface="Calibri"/>
                <a:cs typeface="Calibri"/>
                <a:sym typeface="Calibri"/>
              </a:rPr>
              <a:t> veterans &amp; military students to connect with additional support resources</a:t>
            </a:r>
          </a:p>
        </p:txBody>
      </p:sp>
      <p:sp>
        <p:nvSpPr>
          <p:cNvPr id="256" name="Shape 256"/>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23</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24</a:t>
            </a:fld>
            <a:endParaRPr lang="en-US" dirty="0"/>
          </a:p>
        </p:txBody>
      </p:sp>
      <p:sp>
        <p:nvSpPr>
          <p:cNvPr id="263" name="Shape 263"/>
          <p:cNvSpPr txBox="1">
            <a:spLocks noGrp="1"/>
          </p:cNvSpPr>
          <p:nvPr>
            <p:ph type="title"/>
          </p:nvPr>
        </p:nvSpPr>
        <p:spPr>
          <a:xfrm>
            <a:off x="314325" y="1077749"/>
            <a:ext cx="2705100" cy="2398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Trebuchet MS"/>
              <a:buNone/>
            </a:pPr>
            <a:r>
              <a:rPr lang="en-US" b="1" dirty="0"/>
              <a:t>Example: Texas</a:t>
            </a:r>
          </a:p>
        </p:txBody>
      </p:sp>
      <p:pic>
        <p:nvPicPr>
          <p:cNvPr id="264" name="Shape 264"/>
          <p:cNvPicPr preferRelativeResize="0"/>
          <p:nvPr/>
        </p:nvPicPr>
        <p:blipFill rotWithShape="1">
          <a:blip r:embed="rId3">
            <a:alphaModFix/>
          </a:blip>
          <a:srcRect/>
          <a:stretch/>
        </p:blipFill>
        <p:spPr>
          <a:xfrm>
            <a:off x="3343275" y="285750"/>
            <a:ext cx="5608350" cy="5334450"/>
          </a:xfrm>
          <a:prstGeom prst="rect">
            <a:avLst/>
          </a:prstGeom>
          <a:noFill/>
          <a:ln>
            <a:noFill/>
          </a:ln>
        </p:spPr>
      </p:pic>
      <p:sp>
        <p:nvSpPr>
          <p:cNvPr id="265" name="Shape 265"/>
          <p:cNvSpPr txBox="1"/>
          <p:nvPr/>
        </p:nvSpPr>
        <p:spPr>
          <a:xfrm>
            <a:off x="230306" y="4758325"/>
            <a:ext cx="3489000" cy="492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sng" strike="noStrike" cap="none" dirty="0">
                <a:solidFill>
                  <a:schemeClr val="hlink"/>
                </a:solidFill>
                <a:latin typeface="Arimo"/>
                <a:ea typeface="Arimo"/>
                <a:cs typeface="Arimo"/>
                <a:sym typeface="Arimo"/>
                <a:hlinkClick r:id="rId4"/>
              </a:rPr>
              <a:t>www.collegecreditforheroes.org</a:t>
            </a:r>
            <a:r>
              <a:rPr lang="en-US" sz="1800" b="0" i="0" u="none" strike="noStrike" cap="none">
                <a:solidFill>
                  <a:srgbClr val="5F5F5F"/>
                </a:solidFill>
                <a:latin typeface="Arimo"/>
                <a:ea typeface="Arimo"/>
                <a:cs typeface="Arimo"/>
                <a:sym typeface="Arimo"/>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25</a:t>
            </a:fld>
            <a:endParaRPr lang="en-US" dirty="0"/>
          </a:p>
        </p:txBody>
      </p:sp>
      <p:sp>
        <p:nvSpPr>
          <p:cNvPr id="272" name="Shape 272"/>
          <p:cNvSpPr txBox="1">
            <a:spLocks noGrp="1"/>
          </p:cNvSpPr>
          <p:nvPr>
            <p:ph type="title"/>
          </p:nvPr>
        </p:nvSpPr>
        <p:spPr>
          <a:xfrm>
            <a:off x="173895" y="1257185"/>
            <a:ext cx="2310000" cy="20071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Trebuchet MS"/>
              <a:buNone/>
            </a:pPr>
            <a:r>
              <a:rPr lang="en-US" b="1" dirty="0"/>
              <a:t>Example:</a:t>
            </a:r>
            <a:r>
              <a:rPr lang="en-US" sz="3600" b="1" i="0" u="none" strike="noStrike" cap="none" dirty="0">
                <a:solidFill>
                  <a:schemeClr val="dk1"/>
                </a:solidFill>
                <a:latin typeface="Trebuchet MS"/>
                <a:ea typeface="Trebuchet MS"/>
                <a:cs typeface="Trebuchet MS"/>
                <a:sym typeface="Trebuchet MS"/>
              </a:rPr>
              <a:t>MNSCU Crosswalk</a:t>
            </a:r>
          </a:p>
        </p:txBody>
      </p:sp>
      <p:pic>
        <p:nvPicPr>
          <p:cNvPr id="273" name="Shape 273"/>
          <p:cNvPicPr preferRelativeResize="0">
            <a:picLocks noGrp="1"/>
          </p:cNvPicPr>
          <p:nvPr>
            <p:ph type="body" idx="1"/>
          </p:nvPr>
        </p:nvPicPr>
        <p:blipFill rotWithShape="1">
          <a:blip r:embed="rId3">
            <a:alphaModFix/>
          </a:blip>
          <a:srcRect t="9509" r="2391" b="9070"/>
          <a:stretch/>
        </p:blipFill>
        <p:spPr>
          <a:xfrm>
            <a:off x="2483894" y="92229"/>
            <a:ext cx="6509997" cy="5494184"/>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	Achieving the Vision</a:t>
            </a:r>
          </a:p>
        </p:txBody>
      </p:sp>
      <p:sp>
        <p:nvSpPr>
          <p:cNvPr id="279" name="Shape 279"/>
          <p:cNvSpPr txBox="1">
            <a:spLocks noGrp="1"/>
          </p:cNvSpPr>
          <p:nvPr>
            <p:ph type="body" idx="1"/>
          </p:nvPr>
        </p:nvSpPr>
        <p:spPr>
          <a:xfrm>
            <a:off x="457200" y="13970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98666"/>
              <a:buNone/>
            </a:pPr>
            <a:r>
              <a:rPr lang="en-US" b="1" i="0" u="none" strike="noStrike" cap="none" dirty="0">
                <a:solidFill>
                  <a:schemeClr val="dk1"/>
                </a:solidFill>
                <a:latin typeface="Calibri"/>
                <a:ea typeface="Calibri"/>
                <a:cs typeface="Calibri"/>
                <a:sym typeface="Calibri"/>
              </a:rPr>
              <a:t>Requires</a:t>
            </a:r>
            <a:r>
              <a:rPr lang="en-US" sz="2960" b="1" i="0" u="none" strike="noStrike" cap="none" dirty="0">
                <a:solidFill>
                  <a:schemeClr val="dk1"/>
                </a:solidFill>
                <a:latin typeface="Calibri"/>
                <a:ea typeface="Calibri"/>
                <a:cs typeface="Calibri"/>
                <a:sym typeface="Calibri"/>
              </a:rPr>
              <a:t>:</a:t>
            </a:r>
          </a:p>
          <a:p>
            <a:pPr marL="742950" marR="0" lvl="1" indent="-285750" algn="l" rtl="0">
              <a:spcBef>
                <a:spcPts val="518"/>
              </a:spcBef>
              <a:spcAft>
                <a:spcPts val="0"/>
              </a:spcAft>
              <a:buClr>
                <a:schemeClr val="dk1"/>
              </a:buClr>
              <a:buSzPct val="99615"/>
              <a:buFont typeface="Arial"/>
              <a:buChar char="–"/>
            </a:pPr>
            <a:r>
              <a:rPr lang="en-US" b="1" i="0" u="none" strike="noStrike" cap="none" dirty="0">
                <a:solidFill>
                  <a:schemeClr val="dk1"/>
                </a:solidFill>
                <a:latin typeface="Calibri"/>
                <a:ea typeface="Calibri"/>
                <a:cs typeface="Calibri"/>
                <a:sym typeface="Calibri"/>
              </a:rPr>
              <a:t>Partnerships (CCCCO, workgroups, initiatives, ASCCC, </a:t>
            </a:r>
            <a:r>
              <a:rPr lang="en-US" b="1" i="0" u="none" strike="noStrike" cap="none" dirty="0" smtClean="0">
                <a:solidFill>
                  <a:schemeClr val="dk1"/>
                </a:solidFill>
                <a:latin typeface="Calibri"/>
                <a:ea typeface="Calibri"/>
                <a:cs typeface="Calibri"/>
                <a:sym typeface="Calibri"/>
              </a:rPr>
              <a:t>colleges, and discipline faculty)</a:t>
            </a:r>
            <a:endParaRPr lang="en-US" b="1" i="0" u="none" strike="noStrike" cap="none" dirty="0">
              <a:solidFill>
                <a:schemeClr val="dk1"/>
              </a:solidFill>
              <a:latin typeface="Calibri"/>
              <a:ea typeface="Calibri"/>
              <a:cs typeface="Calibri"/>
              <a:sym typeface="Calibri"/>
            </a:endParaRPr>
          </a:p>
          <a:p>
            <a:pPr marL="742950" marR="0" lvl="1" indent="-285750" algn="l" rtl="0">
              <a:spcBef>
                <a:spcPts val="518"/>
              </a:spcBef>
              <a:spcAft>
                <a:spcPts val="0"/>
              </a:spcAft>
              <a:buClr>
                <a:schemeClr val="dk1"/>
              </a:buClr>
              <a:buSzPct val="99615"/>
              <a:buFont typeface="Arial"/>
              <a:buChar char="–"/>
            </a:pPr>
            <a:r>
              <a:rPr lang="en-US" b="1" i="0" u="none" strike="noStrike" cap="none" dirty="0">
                <a:solidFill>
                  <a:schemeClr val="dk1"/>
                </a:solidFill>
                <a:latin typeface="Calibri"/>
                <a:ea typeface="Calibri"/>
                <a:cs typeface="Calibri"/>
                <a:sym typeface="Calibri"/>
              </a:rPr>
              <a:t>Creativity: “How can we do this in a way that meets the needs of students and supports faculty?”</a:t>
            </a:r>
          </a:p>
          <a:p>
            <a:pPr marL="742950" marR="0" lvl="1" indent="-285750" algn="l" rtl="0">
              <a:spcBef>
                <a:spcPts val="518"/>
              </a:spcBef>
              <a:spcAft>
                <a:spcPts val="0"/>
              </a:spcAft>
              <a:buClr>
                <a:schemeClr val="dk1"/>
              </a:buClr>
              <a:buSzPct val="99615"/>
              <a:buFont typeface="Arial"/>
              <a:buChar char="–"/>
            </a:pPr>
            <a:r>
              <a:rPr lang="en-US" b="1" i="0" u="none" strike="noStrike" cap="none" dirty="0">
                <a:solidFill>
                  <a:schemeClr val="dk1"/>
                </a:solidFill>
                <a:latin typeface="Calibri"/>
                <a:ea typeface="Calibri"/>
                <a:cs typeface="Calibri"/>
                <a:sym typeface="Calibri"/>
              </a:rPr>
              <a:t>Trust and transparency between all parties</a:t>
            </a:r>
          </a:p>
          <a:p>
            <a:pPr marL="742950" marR="0" lvl="1" indent="-285750" algn="l" rtl="0">
              <a:spcBef>
                <a:spcPts val="518"/>
              </a:spcBef>
              <a:buClr>
                <a:schemeClr val="dk1"/>
              </a:buClr>
              <a:buSzPct val="99615"/>
              <a:buFont typeface="Arial"/>
              <a:buChar char="–"/>
            </a:pPr>
            <a:r>
              <a:rPr lang="en-US" b="1" i="0" u="none" strike="noStrike" cap="none" dirty="0" smtClean="0">
                <a:solidFill>
                  <a:schemeClr val="dk1"/>
                </a:solidFill>
                <a:latin typeface="Calibri"/>
                <a:ea typeface="Calibri"/>
                <a:cs typeface="Calibri"/>
                <a:sym typeface="Calibri"/>
              </a:rPr>
              <a:t>Identify Resources – what’s needed? </a:t>
            </a:r>
            <a:r>
              <a:rPr lang="en-US" b="1" i="0" u="none" strike="noStrike" cap="none" dirty="0">
                <a:solidFill>
                  <a:schemeClr val="dk1"/>
                </a:solidFill>
                <a:latin typeface="Calibri"/>
                <a:ea typeface="Calibri"/>
                <a:cs typeface="Calibri"/>
                <a:sym typeface="Calibri"/>
              </a:rPr>
              <a:t>(financial, expertise, </a:t>
            </a:r>
            <a:r>
              <a:rPr lang="en-US" b="1" i="0" u="none" strike="noStrike" cap="none" dirty="0" smtClean="0">
                <a:solidFill>
                  <a:schemeClr val="dk1"/>
                </a:solidFill>
                <a:latin typeface="Calibri"/>
                <a:ea typeface="Calibri"/>
                <a:cs typeface="Calibri"/>
                <a:sym typeface="Calibri"/>
              </a:rPr>
              <a:t>technical, other?)</a:t>
            </a:r>
            <a:endParaRPr lang="en-US" b="1" i="0" u="none" strike="noStrike" cap="none" dirty="0">
              <a:solidFill>
                <a:schemeClr val="dk1"/>
              </a:solidFill>
              <a:latin typeface="Calibri"/>
              <a:ea typeface="Calibri"/>
              <a:cs typeface="Calibri"/>
              <a:sym typeface="Calibri"/>
            </a:endParaRPr>
          </a:p>
        </p:txBody>
      </p:sp>
      <p:sp>
        <p:nvSpPr>
          <p:cNvPr id="280" name="Shape 280"/>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26</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9"/>
            <a:ext cx="8229600" cy="9112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1" i="0" u="none" strike="noStrike" cap="none" dirty="0">
                <a:solidFill>
                  <a:srgbClr val="C00000"/>
                </a:solidFill>
                <a:latin typeface="Calibri"/>
                <a:ea typeface="Calibri"/>
                <a:cs typeface="Calibri"/>
                <a:sym typeface="Calibri"/>
              </a:rPr>
              <a:t>Additional Re</a:t>
            </a:r>
            <a:r>
              <a:rPr lang="en-US" sz="4800" b="1" dirty="0">
                <a:solidFill>
                  <a:srgbClr val="C00000"/>
                </a:solidFill>
              </a:rPr>
              <a:t>sources</a:t>
            </a:r>
          </a:p>
        </p:txBody>
      </p:sp>
      <p:sp>
        <p:nvSpPr>
          <p:cNvPr id="302" name="Shape 302"/>
          <p:cNvSpPr txBox="1">
            <a:spLocks noGrp="1"/>
          </p:cNvSpPr>
          <p:nvPr>
            <p:ph type="body" idx="1"/>
          </p:nvPr>
        </p:nvSpPr>
        <p:spPr>
          <a:xfrm>
            <a:off x="314325" y="1314451"/>
            <a:ext cx="8615363" cy="4811714"/>
          </a:xfrm>
          <a:prstGeom prst="rect">
            <a:avLst/>
          </a:prstGeom>
          <a:noFill/>
          <a:ln>
            <a:noFill/>
          </a:ln>
        </p:spPr>
        <p:txBody>
          <a:bodyPr lIns="91425" tIns="45700" rIns="91425" bIns="45700" anchor="t" anchorCtr="0">
            <a:noAutofit/>
          </a:bodyPr>
          <a:lstStyle/>
          <a:p>
            <a:pPr marL="342900" marR="0" lvl="0" indent="-304800" algn="l" rtl="0">
              <a:spcBef>
                <a:spcPts val="0"/>
              </a:spcBef>
              <a:spcAft>
                <a:spcPts val="0"/>
              </a:spcAft>
              <a:buClr>
                <a:schemeClr val="dk1"/>
              </a:buClr>
              <a:buSzPct val="100000"/>
              <a:buFont typeface="Arial"/>
              <a:buChar char="•"/>
            </a:pPr>
            <a:r>
              <a:rPr lang="en-US" sz="2800" b="1" dirty="0"/>
              <a:t>Chancellor’s Office Advisory: Credit for Prior Learning </a:t>
            </a:r>
            <a:r>
              <a:rPr lang="en-US" sz="2400" b="1" dirty="0"/>
              <a:t>(pending)</a:t>
            </a:r>
            <a:r>
              <a:rPr lang="en-US" sz="1200" b="1" dirty="0"/>
              <a:t/>
            </a:r>
            <a:br>
              <a:rPr lang="en-US" sz="1200" b="1" dirty="0"/>
            </a:br>
            <a:endParaRPr lang="en-US" sz="1200" b="1" dirty="0"/>
          </a:p>
          <a:p>
            <a:pPr marL="342900" marR="0" lvl="0" indent="-3048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Chancellor's Office Report on AB 2462 (2015)</a:t>
            </a:r>
            <a:endParaRPr lang="en-US" sz="1200" b="1" i="0" u="none" strike="noStrike" cap="none" dirty="0">
              <a:solidFill>
                <a:schemeClr val="dk1"/>
              </a:solidFill>
              <a:latin typeface="Calibri"/>
              <a:ea typeface="Calibri"/>
              <a:cs typeface="Calibri"/>
              <a:sym typeface="Calibri"/>
            </a:endParaRPr>
          </a:p>
          <a:p>
            <a:pPr marL="342900" marR="0" lvl="0" indent="-304800" algn="l" rtl="0">
              <a:spcBef>
                <a:spcPts val="28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System Advisory on Prior Learning Assessment (2015)</a:t>
            </a:r>
            <a:endParaRPr lang="en-US" sz="1200" b="1" i="0" u="none" strike="noStrike" cap="none" dirty="0">
              <a:solidFill>
                <a:schemeClr val="dk1"/>
              </a:solidFill>
              <a:latin typeface="Calibri"/>
              <a:ea typeface="Calibri"/>
              <a:cs typeface="Calibri"/>
              <a:sym typeface="Calibri"/>
            </a:endParaRPr>
          </a:p>
          <a:p>
            <a:pPr marL="342900" marR="0" lvl="0" indent="-304800" algn="l" rtl="0">
              <a:spcBef>
                <a:spcPts val="28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Academic Senate Report on Credit By Examination (2014)</a:t>
            </a:r>
            <a:endParaRPr lang="en-US" sz="1200" b="1" i="0" u="none" strike="noStrike" cap="none" dirty="0">
              <a:solidFill>
                <a:schemeClr val="dk1"/>
              </a:solidFill>
              <a:latin typeface="Calibri"/>
              <a:ea typeface="Calibri"/>
              <a:cs typeface="Calibri"/>
              <a:sym typeface="Calibri"/>
            </a:endParaRPr>
          </a:p>
          <a:p>
            <a:pPr marL="342900" marR="0" lvl="0" indent="-304800" algn="l" rtl="0">
              <a:spcBef>
                <a:spcPts val="28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Chancellor’s Office Veterans Summit </a:t>
            </a:r>
            <a:r>
              <a:rPr lang="en-US" sz="2800" b="1" i="0" u="none" strike="noStrike" cap="none" dirty="0" smtClean="0">
                <a:solidFill>
                  <a:schemeClr val="dk1"/>
                </a:solidFill>
                <a:latin typeface="Calibri"/>
                <a:ea typeface="Calibri"/>
                <a:cs typeface="Calibri"/>
                <a:sym typeface="Calibri"/>
              </a:rPr>
              <a:t>Presentations</a:t>
            </a:r>
            <a:endParaRPr lang="en-US" sz="2800" b="1" i="0" u="none" strike="noStrike" cap="none" dirty="0">
              <a:solidFill>
                <a:schemeClr val="dk1"/>
              </a:solidFill>
              <a:latin typeface="Calibri"/>
              <a:ea typeface="Calibri"/>
              <a:cs typeface="Calibri"/>
              <a:sym typeface="Calibri"/>
            </a:endParaRPr>
          </a:p>
        </p:txBody>
      </p:sp>
      <p:sp>
        <p:nvSpPr>
          <p:cNvPr id="303" name="Shape 303"/>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27</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457200" y="838200"/>
            <a:ext cx="8229600"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4800" b="1" i="1" u="none" strike="noStrike" cap="none" dirty="0" smtClean="0">
                <a:solidFill>
                  <a:srgbClr val="C00000"/>
                </a:solidFill>
                <a:latin typeface="Lucida Handwriting" charset="0"/>
                <a:ea typeface="Lucida Handwriting" charset="0"/>
                <a:cs typeface="Lucida Handwriting" charset="0"/>
                <a:sym typeface="Calibri"/>
              </a:rPr>
              <a:t>Questions? Comments</a:t>
            </a:r>
            <a:r>
              <a:rPr lang="en-US" sz="4800" b="1" i="1" u="none" strike="noStrike" cap="none" dirty="0">
                <a:solidFill>
                  <a:srgbClr val="C00000"/>
                </a:solidFill>
                <a:latin typeface="Lucida Handwriting" charset="0"/>
                <a:ea typeface="Lucida Handwriting" charset="0"/>
                <a:cs typeface="Lucida Handwriting" charset="0"/>
                <a:sym typeface="Calibri"/>
              </a:rPr>
              <a:t>? </a:t>
            </a:r>
          </a:p>
          <a:p>
            <a:pPr marL="0" marR="0" lvl="0" indent="0" algn="ctr" rtl="0">
              <a:spcBef>
                <a:spcPts val="720"/>
              </a:spcBef>
              <a:spcAft>
                <a:spcPts val="0"/>
              </a:spcAft>
              <a:buClr>
                <a:schemeClr val="dk1"/>
              </a:buClr>
              <a:buSzPct val="25000"/>
              <a:buFont typeface="Arial"/>
              <a:buNone/>
            </a:pPr>
            <a:endParaRPr sz="3600" b="1" i="0" u="none" strike="noStrike" cap="none">
              <a:solidFill>
                <a:schemeClr val="dk1"/>
              </a:solidFill>
              <a:latin typeface="Calibri"/>
              <a:ea typeface="Calibri"/>
              <a:cs typeface="Calibri"/>
              <a:sym typeface="Calibri"/>
            </a:endParaRPr>
          </a:p>
          <a:p>
            <a:pPr marL="0" marR="0" lvl="0" indent="0" algn="ctr" rtl="0">
              <a:spcBef>
                <a:spcPts val="640"/>
              </a:spcBef>
              <a:buClr>
                <a:schemeClr val="dk1"/>
              </a:buClr>
              <a:buSzPct val="25000"/>
              <a:buFont typeface="Arial"/>
              <a:buNone/>
            </a:pPr>
            <a:endParaRPr sz="3200" b="1" i="0" u="none" strike="noStrike" cap="none">
              <a:solidFill>
                <a:schemeClr val="dk1"/>
              </a:solidFill>
              <a:latin typeface="Calibri"/>
              <a:ea typeface="Calibri"/>
              <a:cs typeface="Calibri"/>
              <a:sym typeface="Calibri"/>
            </a:endParaRPr>
          </a:p>
        </p:txBody>
      </p:sp>
      <p:sp>
        <p:nvSpPr>
          <p:cNvPr id="309" name="Shape 309"/>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28</a:t>
            </a:fld>
            <a:endParaRPr lang="en-US" sz="1200" b="0" i="0" u="none" strike="noStrike" cap="none" dirty="0">
              <a:solidFill>
                <a:srgbClr val="888888"/>
              </a:solidFill>
              <a:latin typeface="Calibri"/>
              <a:ea typeface="Calibri"/>
              <a:cs typeface="Calibri"/>
              <a:sym typeface="Calibri"/>
            </a:endParaRPr>
          </a:p>
        </p:txBody>
      </p:sp>
      <p:pic>
        <p:nvPicPr>
          <p:cNvPr id="310" name="Shape 310" descr="C:\Users\cwarner\AppData\Local\Microsoft\Windows\Temporary Internet Files\Content.IE5\2CA375ZD\question-mark[1].jpg"/>
          <p:cNvPicPr preferRelativeResize="0"/>
          <p:nvPr/>
        </p:nvPicPr>
        <p:blipFill rotWithShape="1">
          <a:blip r:embed="rId3">
            <a:alphaModFix/>
          </a:blip>
          <a:srcRect/>
          <a:stretch/>
        </p:blipFill>
        <p:spPr>
          <a:xfrm>
            <a:off x="2933700" y="2100263"/>
            <a:ext cx="3276600" cy="29591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type="body" idx="1"/>
          </p:nvPr>
        </p:nvSpPr>
        <p:spPr>
          <a:xfrm>
            <a:off x="442912" y="923924"/>
            <a:ext cx="8472488" cy="33194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5400" b="1" i="1" u="none" strike="noStrike" cap="none" dirty="0">
                <a:solidFill>
                  <a:srgbClr val="C00000"/>
                </a:solidFill>
                <a:latin typeface="Lucida Handwriting" charset="0"/>
                <a:ea typeface="Lucida Handwriting" charset="0"/>
                <a:cs typeface="Lucida Handwriting" charset="0"/>
                <a:sym typeface="Calibri"/>
              </a:rPr>
              <a:t>Thank you</a:t>
            </a:r>
            <a:r>
              <a:rPr lang="en-US" sz="5400" b="1" i="1" u="none" strike="noStrike" cap="none" dirty="0" smtClean="0">
                <a:solidFill>
                  <a:srgbClr val="C00000"/>
                </a:solidFill>
                <a:latin typeface="Lucida Handwriting" charset="0"/>
                <a:ea typeface="Lucida Handwriting" charset="0"/>
                <a:cs typeface="Lucida Handwriting" charset="0"/>
                <a:sym typeface="Calibri"/>
              </a:rPr>
              <a:t>!</a:t>
            </a:r>
          </a:p>
          <a:p>
            <a:pPr marL="0" marR="0" lvl="0" indent="0" algn="ctr" rtl="0">
              <a:spcBef>
                <a:spcPts val="0"/>
              </a:spcBef>
              <a:spcAft>
                <a:spcPts val="0"/>
              </a:spcAft>
              <a:buClr>
                <a:schemeClr val="dk1"/>
              </a:buClr>
              <a:buSzPct val="25000"/>
              <a:buFont typeface="Arial"/>
              <a:buNone/>
            </a:pPr>
            <a:endParaRPr lang="en-US" sz="2400" b="1" i="1" dirty="0" smtClean="0">
              <a:solidFill>
                <a:srgbClr val="C00000"/>
              </a:solidFill>
            </a:endParaRPr>
          </a:p>
          <a:p>
            <a:pPr marL="0" marR="0" lvl="0" indent="0" algn="ctr" rtl="0">
              <a:spcBef>
                <a:spcPts val="0"/>
              </a:spcBef>
              <a:spcAft>
                <a:spcPts val="0"/>
              </a:spcAft>
              <a:buClr>
                <a:schemeClr val="dk1"/>
              </a:buClr>
              <a:buSzPct val="25000"/>
              <a:buFont typeface="Arial"/>
              <a:buNone/>
            </a:pPr>
            <a:endParaRPr lang="en-US" sz="2400" b="1" i="1" dirty="0"/>
          </a:p>
          <a:p>
            <a:pPr marL="0" marR="0" lvl="0" indent="0" algn="ctr" rtl="0">
              <a:spcBef>
                <a:spcPts val="0"/>
              </a:spcBef>
              <a:spcAft>
                <a:spcPts val="0"/>
              </a:spcAft>
              <a:buClr>
                <a:schemeClr val="dk1"/>
              </a:buClr>
              <a:buSzPct val="25000"/>
              <a:buFont typeface="Arial"/>
              <a:buNone/>
            </a:pPr>
            <a:r>
              <a:rPr lang="en-US" b="1" i="1" u="none" strike="noStrike" cap="none" dirty="0" smtClean="0">
                <a:solidFill>
                  <a:schemeClr val="dk1"/>
                </a:solidFill>
                <a:sym typeface="Calibri"/>
              </a:rPr>
              <a:t>Dolores Davison</a:t>
            </a:r>
            <a:r>
              <a:rPr lang="en-US" b="1" i="1" dirty="0">
                <a:solidFill>
                  <a:schemeClr val="dk1"/>
                </a:solidFill>
                <a:sym typeface="Calibri"/>
              </a:rPr>
              <a:t> </a:t>
            </a:r>
            <a:r>
              <a:rPr lang="en-US" b="1" i="1" dirty="0" smtClean="0">
                <a:solidFill>
                  <a:schemeClr val="dk1"/>
                </a:solidFill>
                <a:sym typeface="Calibri"/>
              </a:rPr>
              <a:t>  </a:t>
            </a:r>
            <a:r>
              <a:rPr lang="en-US" b="1" i="1" u="none" strike="noStrike" cap="none" dirty="0" smtClean="0">
                <a:solidFill>
                  <a:schemeClr val="dk1"/>
                </a:solidFill>
                <a:sym typeface="Calibri"/>
              </a:rPr>
              <a:t>  	</a:t>
            </a:r>
            <a:r>
              <a:rPr lang="en-US" b="1" i="1" u="none" strike="noStrike" cap="none" dirty="0" smtClean="0">
                <a:solidFill>
                  <a:schemeClr val="dk1"/>
                </a:solidFill>
                <a:sym typeface="Calibri"/>
                <a:hlinkClick r:id="rId3"/>
              </a:rPr>
              <a:t>davisondolores@fhda.edu</a:t>
            </a:r>
            <a:r>
              <a:rPr lang="en-US" b="1" i="1" u="none" strike="noStrike" cap="none" dirty="0" smtClean="0">
                <a:solidFill>
                  <a:schemeClr val="dk1"/>
                </a:solidFill>
                <a:sym typeface="Calibri"/>
              </a:rPr>
              <a:t> </a:t>
            </a:r>
          </a:p>
          <a:p>
            <a:pPr marL="0" marR="0" lvl="0" indent="0" algn="ctr" rtl="0">
              <a:spcBef>
                <a:spcPts val="0"/>
              </a:spcBef>
              <a:spcAft>
                <a:spcPts val="0"/>
              </a:spcAft>
              <a:buClr>
                <a:schemeClr val="dk1"/>
              </a:buClr>
              <a:buSzPct val="25000"/>
              <a:buFont typeface="Arial"/>
              <a:buNone/>
            </a:pPr>
            <a:r>
              <a:rPr lang="en-US" b="1" i="1" u="none" strike="noStrike" cap="none" dirty="0" smtClean="0">
                <a:solidFill>
                  <a:schemeClr val="dk1"/>
                </a:solidFill>
                <a:sym typeface="Calibri"/>
              </a:rPr>
              <a:t>Jory Hadsell</a:t>
            </a:r>
            <a:r>
              <a:rPr lang="en-US" b="1" i="1" dirty="0">
                <a:solidFill>
                  <a:schemeClr val="dk1"/>
                </a:solidFill>
                <a:sym typeface="Calibri"/>
              </a:rPr>
              <a:t> </a:t>
            </a:r>
            <a:r>
              <a:rPr lang="en-US" b="1" i="1" dirty="0" smtClean="0">
                <a:solidFill>
                  <a:schemeClr val="dk1"/>
                </a:solidFill>
                <a:sym typeface="Calibri"/>
              </a:rPr>
              <a:t> </a:t>
            </a:r>
            <a:r>
              <a:rPr lang="en-US" b="1" i="1" u="none" strike="noStrike" cap="none" dirty="0" smtClean="0">
                <a:solidFill>
                  <a:schemeClr val="dk1"/>
                </a:solidFill>
                <a:sym typeface="Calibri"/>
              </a:rPr>
              <a:t>   	     </a:t>
            </a:r>
            <a:r>
              <a:rPr lang="en-US" b="1" i="1" u="none" strike="noStrike" cap="none" dirty="0" smtClean="0">
                <a:solidFill>
                  <a:schemeClr val="dk1"/>
                </a:solidFill>
                <a:sym typeface="Calibri"/>
                <a:hlinkClick r:id="rId4"/>
              </a:rPr>
              <a:t>jhadsell@cccOnlineEd.org</a:t>
            </a:r>
            <a:endParaRPr lang="en-US" b="1" i="1" u="none" strike="noStrike" cap="none" dirty="0" smtClean="0">
              <a:solidFill>
                <a:schemeClr val="dk1"/>
              </a:solidFill>
              <a:sym typeface="Calibri"/>
            </a:endParaRPr>
          </a:p>
          <a:p>
            <a:pPr marL="0" marR="0" lvl="0" indent="0" algn="ctr" rtl="0">
              <a:spcBef>
                <a:spcPts val="0"/>
              </a:spcBef>
              <a:spcAft>
                <a:spcPts val="0"/>
              </a:spcAft>
              <a:buClr>
                <a:schemeClr val="dk1"/>
              </a:buClr>
              <a:buSzPct val="25000"/>
              <a:buFont typeface="Arial"/>
              <a:buNone/>
            </a:pPr>
            <a:r>
              <a:rPr lang="en-US" b="1" i="1" dirty="0" smtClean="0">
                <a:solidFill>
                  <a:schemeClr val="dk1"/>
                </a:solidFill>
                <a:sym typeface="Calibri"/>
              </a:rPr>
              <a:t>Barbara Illowsky     </a:t>
            </a:r>
            <a:r>
              <a:rPr lang="en-US" b="1" i="1" dirty="0" smtClean="0">
                <a:solidFill>
                  <a:schemeClr val="dk1"/>
                </a:solidFill>
                <a:sym typeface="Calibri"/>
                <a:hlinkClick r:id="rId5"/>
              </a:rPr>
              <a:t>billowsky@cccOnlineEd.org</a:t>
            </a:r>
            <a:r>
              <a:rPr lang="en-US" b="1" i="1" dirty="0" smtClean="0">
                <a:solidFill>
                  <a:schemeClr val="dk1"/>
                </a:solidFill>
                <a:sym typeface="Calibri"/>
              </a:rPr>
              <a:t> </a:t>
            </a:r>
            <a:endParaRPr lang="en-US" b="1" i="1" u="none" strike="noStrike" cap="none" dirty="0" smtClean="0">
              <a:solidFill>
                <a:schemeClr val="dk1"/>
              </a:solidFill>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506423"/>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1" i="0" u="none" strike="noStrike" cap="none" dirty="0">
                <a:solidFill>
                  <a:schemeClr val="dk1"/>
                </a:solidFill>
                <a:latin typeface="Calibri"/>
                <a:ea typeface="Calibri"/>
                <a:cs typeface="Calibri"/>
                <a:sym typeface="Calibri"/>
              </a:rPr>
              <a:t>CPL Workgroups, Reports, </a:t>
            </a:r>
            <a:r>
              <a:rPr lang="en-US" sz="4800" b="1" i="0" u="none" strike="noStrike" cap="none" dirty="0" smtClean="0">
                <a:solidFill>
                  <a:schemeClr val="dk1"/>
                </a:solidFill>
                <a:latin typeface="Calibri"/>
                <a:ea typeface="Calibri"/>
                <a:cs typeface="Calibri"/>
                <a:sym typeface="Calibri"/>
              </a:rPr>
              <a:t>&amp; </a:t>
            </a:r>
            <a:r>
              <a:rPr lang="en-US" sz="4800" b="1" i="0" u="none" strike="noStrike" cap="none" dirty="0">
                <a:solidFill>
                  <a:schemeClr val="dk1"/>
                </a:solidFill>
                <a:latin typeface="Calibri"/>
                <a:ea typeface="Calibri"/>
                <a:cs typeface="Calibri"/>
                <a:sym typeface="Calibri"/>
              </a:rPr>
              <a:t>Advisories</a:t>
            </a:r>
          </a:p>
        </p:txBody>
      </p:sp>
      <p:sp>
        <p:nvSpPr>
          <p:cNvPr id="67" name="Shape 67"/>
          <p:cNvSpPr txBox="1">
            <a:spLocks noGrp="1"/>
          </p:cNvSpPr>
          <p:nvPr>
            <p:ph type="body" idx="1"/>
          </p:nvPr>
        </p:nvSpPr>
        <p:spPr>
          <a:xfrm>
            <a:off x="340425" y="1532002"/>
            <a:ext cx="8346375" cy="46773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CPL Workgroup</a:t>
            </a:r>
          </a:p>
          <a:p>
            <a:pPr marL="742950" marR="0" lvl="1" indent="-285750" algn="l" rtl="0">
              <a:spcBef>
                <a:spcPts val="360"/>
              </a:spcBef>
              <a:spcAft>
                <a:spcPts val="0"/>
              </a:spcAft>
              <a:buClr>
                <a:schemeClr val="dk1"/>
              </a:buClr>
              <a:buSzPct val="100000"/>
              <a:buFont typeface="Arial"/>
              <a:buChar char="–"/>
            </a:pPr>
            <a:r>
              <a:rPr lang="en-US" sz="2400" b="1" dirty="0"/>
              <a:t>Formed during Spring 2016</a:t>
            </a:r>
          </a:p>
          <a:p>
            <a:pPr marL="742950" marR="0" lvl="1" indent="-285750" algn="l" rtl="0">
              <a:spcBef>
                <a:spcPts val="36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CCCCO, ASCCC, Colleges, Faculty Advisory Committees, CACCRAO, Financial Aid, Statewide Initiative</a:t>
            </a:r>
            <a:r>
              <a:rPr lang="en-US" sz="2400" b="1" dirty="0"/>
              <a:t>s</a:t>
            </a:r>
            <a:r>
              <a:rPr lang="en-US" sz="2400" b="1" i="0" u="none" strike="noStrike" cap="none" dirty="0">
                <a:solidFill>
                  <a:schemeClr val="dk1"/>
                </a:solidFill>
                <a:latin typeface="Calibri"/>
                <a:ea typeface="Calibri"/>
                <a:cs typeface="Calibri"/>
                <a:sym typeface="Calibri"/>
              </a:rPr>
              <a:t> </a:t>
            </a:r>
          </a:p>
          <a:p>
            <a:pPr marL="342900" marR="0" lvl="0" indent="-342900" algn="l" rtl="0">
              <a:spcBef>
                <a:spcPts val="120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Report of Survey Findings </a:t>
            </a:r>
          </a:p>
          <a:p>
            <a:pPr marL="342900" marR="0" lvl="0" indent="-342900" algn="l" rtl="0">
              <a:spcBef>
                <a:spcPts val="1200"/>
              </a:spcBef>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Chancellor’s Office Advisory on Awarding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Credit for Prior Learning</a:t>
            </a:r>
            <a:r>
              <a:rPr lang="en-US" sz="2800" b="1" dirty="0"/>
              <a:t>: </a:t>
            </a:r>
            <a:br>
              <a:rPr lang="en-US" sz="2800" b="1" dirty="0"/>
            </a:br>
            <a:r>
              <a:rPr lang="en-US" sz="2800" b="1" dirty="0"/>
              <a:t>AB 2462 (Military Experience)</a:t>
            </a:r>
          </a:p>
        </p:txBody>
      </p:sp>
      <p:pic>
        <p:nvPicPr>
          <p:cNvPr id="68" name="Shape 68" descr="C:\Users\cwarner\AppData\Local\Microsoft\Windows\Temporary Internet Files\Content.IE5\NBO4J8PA\Society.svg[1].png"/>
          <p:cNvPicPr preferRelativeResize="0"/>
          <p:nvPr/>
        </p:nvPicPr>
        <p:blipFill rotWithShape="1">
          <a:blip r:embed="rId3">
            <a:alphaModFix/>
          </a:blip>
          <a:srcRect/>
          <a:stretch/>
        </p:blipFill>
        <p:spPr>
          <a:xfrm>
            <a:off x="6847771" y="2982664"/>
            <a:ext cx="2145685" cy="17846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1" i="0" u="none" strike="noStrike" cap="none" dirty="0">
                <a:solidFill>
                  <a:schemeClr val="dk1"/>
                </a:solidFill>
                <a:latin typeface="Calibri"/>
                <a:ea typeface="Calibri"/>
                <a:cs typeface="Calibri"/>
                <a:sym typeface="Calibri"/>
              </a:rPr>
              <a:t>Leadership from </a:t>
            </a:r>
            <a:r>
              <a:rPr lang="en-US" sz="4800" b="1" i="0" u="none" strike="noStrike" cap="none" dirty="0" smtClean="0">
                <a:solidFill>
                  <a:schemeClr val="dk1"/>
                </a:solidFill>
                <a:latin typeface="Calibri"/>
                <a:ea typeface="Calibri"/>
                <a:cs typeface="Calibri"/>
                <a:sym typeface="Calibri"/>
              </a:rPr>
              <a:t>ASCCC</a:t>
            </a:r>
            <a:endParaRPr lang="en-US" sz="4800" b="1" i="0" u="none" strike="noStrike" cap="none" dirty="0">
              <a:solidFill>
                <a:schemeClr val="dk1"/>
              </a:solidFill>
              <a:latin typeface="Calibri"/>
              <a:ea typeface="Calibri"/>
              <a:cs typeface="Calibri"/>
              <a:sym typeface="Calibri"/>
            </a:endParaRPr>
          </a:p>
        </p:txBody>
      </p:sp>
      <p:pic>
        <p:nvPicPr>
          <p:cNvPr id="146" name="Shape 146" descr="Screen Shot 2016-03-01 at 3.22.49 PM.png"/>
          <p:cNvPicPr preferRelativeResize="0"/>
          <p:nvPr/>
        </p:nvPicPr>
        <p:blipFill rotWithShape="1">
          <a:blip r:embed="rId3">
            <a:alphaModFix/>
          </a:blip>
          <a:srcRect/>
          <a:stretch/>
        </p:blipFill>
        <p:spPr>
          <a:xfrm rot="280139">
            <a:off x="6126685" y="1354656"/>
            <a:ext cx="2607383" cy="3943244"/>
          </a:xfrm>
          <a:prstGeom prst="rect">
            <a:avLst/>
          </a:prstGeom>
          <a:noFill/>
          <a:ln w="15875" cap="flat" cmpd="sng">
            <a:solidFill>
              <a:schemeClr val="dk1">
                <a:alpha val="95686"/>
              </a:schemeClr>
            </a:solidFill>
            <a:prstDash val="solid"/>
            <a:round/>
            <a:headEnd type="none" w="med" len="med"/>
            <a:tailEnd type="none" w="med" len="med"/>
          </a:ln>
        </p:spPr>
      </p:pic>
      <p:sp>
        <p:nvSpPr>
          <p:cNvPr id="147" name="Shape 14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Leverage their prior work (2014)</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ASCCC participation on Workforce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and OEI steering committees</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Need active consultation and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collaboration of faculty leadership</a:t>
            </a:r>
          </a:p>
          <a:p>
            <a:pPr marL="342900" marR="0" lvl="0" indent="-342900" algn="l" rtl="0">
              <a:spcBef>
                <a:spcPts val="480"/>
              </a:spcBef>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ASCCC expertise and leadership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helps ensure success and participation</a:t>
            </a:r>
          </a:p>
        </p:txBody>
      </p:sp>
      <p:sp>
        <p:nvSpPr>
          <p:cNvPr id="148" name="Shape 148"/>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535896"/>
            <a:ext cx="8229600" cy="1143200"/>
          </a:xfrm>
          <a:prstGeom prst="rect">
            <a:avLst/>
          </a:prstGeom>
        </p:spPr>
        <p:txBody>
          <a:bodyPr lIns="91425" tIns="91425" rIns="91425" bIns="91425" anchor="ctr" anchorCtr="0">
            <a:noAutofit/>
          </a:bodyPr>
          <a:lstStyle/>
          <a:p>
            <a:pPr>
              <a:spcBef>
                <a:spcPts val="0"/>
              </a:spcBef>
            </a:pPr>
            <a:r>
              <a:rPr lang="en-US" b="1" dirty="0" smtClean="0"/>
              <a:t>ASCCC: </a:t>
            </a:r>
            <a:r>
              <a:rPr lang="en-US" sz="3200" b="1" dirty="0"/>
              <a:t>7.01 S16 Costs Associated with Prior Military Experience Credit</a:t>
            </a:r>
            <a:r>
              <a:rPr lang="en-US" dirty="0"/>
              <a:t/>
            </a:r>
            <a:br>
              <a:rPr lang="en-US" dirty="0"/>
            </a:br>
            <a:endParaRPr b="1" dirty="0"/>
          </a:p>
        </p:txBody>
      </p:sp>
      <p:sp>
        <p:nvSpPr>
          <p:cNvPr id="156" name="Shape 156"/>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
        <p:nvSpPr>
          <p:cNvPr id="2" name="Rectangle 1"/>
          <p:cNvSpPr/>
          <p:nvPr/>
        </p:nvSpPr>
        <p:spPr>
          <a:xfrm>
            <a:off x="275771" y="1524000"/>
            <a:ext cx="8577944" cy="3693319"/>
          </a:xfrm>
          <a:prstGeom prst="rect">
            <a:avLst/>
          </a:prstGeom>
        </p:spPr>
        <p:txBody>
          <a:bodyPr wrap="square">
            <a:spAutoFit/>
          </a:bodyPr>
          <a:lstStyle/>
          <a:p>
            <a:r>
              <a:rPr lang="en-US" sz="2400" b="1" dirty="0">
                <a:latin typeface="Helvetica" charset="0"/>
              </a:rPr>
              <a:t>Resolved, That the </a:t>
            </a:r>
            <a:r>
              <a:rPr lang="en-US" sz="2400" b="1" dirty="0" smtClean="0">
                <a:latin typeface="Helvetica" charset="0"/>
              </a:rPr>
              <a:t>[ASCCC], </a:t>
            </a:r>
            <a:r>
              <a:rPr lang="en-US" sz="2400" b="1" dirty="0">
                <a:latin typeface="Helvetica" charset="0"/>
              </a:rPr>
              <a:t>in </a:t>
            </a:r>
            <a:r>
              <a:rPr lang="en-US" sz="2400" b="1" dirty="0" smtClean="0">
                <a:latin typeface="Helvetica" charset="0"/>
              </a:rPr>
              <a:t>conjunction with </a:t>
            </a:r>
            <a:r>
              <a:rPr lang="en-US" sz="2400" b="1" dirty="0">
                <a:latin typeface="Helvetica" charset="0"/>
              </a:rPr>
              <a:t>the Chancellor’s Office and other system partners, research the costs </a:t>
            </a:r>
            <a:r>
              <a:rPr lang="en-US" sz="2400" b="1" dirty="0" smtClean="0">
                <a:latin typeface="Helvetica" charset="0"/>
              </a:rPr>
              <a:t>of implementation </a:t>
            </a:r>
            <a:r>
              <a:rPr lang="en-US" sz="2400" b="1" dirty="0">
                <a:latin typeface="Helvetica" charset="0"/>
              </a:rPr>
              <a:t>of credit for prior military experience; </a:t>
            </a:r>
            <a:r>
              <a:rPr lang="en-US" sz="2400" b="1" dirty="0" smtClean="0">
                <a:latin typeface="Helvetica" charset="0"/>
              </a:rPr>
              <a:t>and</a:t>
            </a:r>
          </a:p>
          <a:p>
            <a:endParaRPr lang="en-US" b="1" dirty="0">
              <a:latin typeface="Helvetica" charset="0"/>
            </a:endParaRPr>
          </a:p>
          <a:p>
            <a:r>
              <a:rPr lang="en-US" sz="2400" b="1" dirty="0">
                <a:latin typeface="Helvetica" charset="0"/>
              </a:rPr>
              <a:t>Resolved, That the </a:t>
            </a:r>
            <a:r>
              <a:rPr lang="en-US" sz="2400" b="1" dirty="0" smtClean="0">
                <a:latin typeface="Helvetica" charset="0"/>
              </a:rPr>
              <a:t>[ASCCC], </a:t>
            </a:r>
            <a:r>
              <a:rPr lang="en-US" sz="2400" b="1" dirty="0">
                <a:latin typeface="Helvetica" charset="0"/>
              </a:rPr>
              <a:t>in </a:t>
            </a:r>
            <a:r>
              <a:rPr lang="en-US" sz="2400" b="1" dirty="0" smtClean="0">
                <a:latin typeface="Helvetica" charset="0"/>
              </a:rPr>
              <a:t>conjunction with </a:t>
            </a:r>
            <a:r>
              <a:rPr lang="en-US" sz="2400" b="1" dirty="0">
                <a:latin typeface="Helvetica" charset="0"/>
              </a:rPr>
              <a:t>the Chancellor’s Office and other system partners, work to secure sufficient </a:t>
            </a:r>
            <a:r>
              <a:rPr lang="en-US" sz="2400" b="1" dirty="0" smtClean="0">
                <a:latin typeface="Helvetica" charset="0"/>
              </a:rPr>
              <a:t>and ongoing </a:t>
            </a:r>
            <a:r>
              <a:rPr lang="en-US" sz="2400" b="1" dirty="0">
                <a:latin typeface="Helvetica" charset="0"/>
              </a:rPr>
              <a:t>funding to cover the costs for colleges to ensure the timely implementation and</a:t>
            </a:r>
          </a:p>
          <a:p>
            <a:r>
              <a:rPr lang="en-US" sz="2400" b="1" dirty="0">
                <a:latin typeface="Helvetica" charset="0"/>
              </a:rPr>
              <a:t>ongoing awarding of credit for prior military experience.</a:t>
            </a:r>
            <a:endParaRPr lang="en-US" sz="2400" b="1" dirty="0">
              <a:effectLst/>
              <a:latin typeface="Helvetic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535896"/>
            <a:ext cx="8229600" cy="988104"/>
          </a:xfrm>
          <a:prstGeom prst="rect">
            <a:avLst/>
          </a:prstGeom>
        </p:spPr>
        <p:txBody>
          <a:bodyPr lIns="91425" tIns="91425" rIns="91425" bIns="91425" anchor="ctr" anchorCtr="0">
            <a:noAutofit/>
          </a:bodyPr>
          <a:lstStyle/>
          <a:p>
            <a:pPr>
              <a:spcBef>
                <a:spcPts val="0"/>
              </a:spcBef>
            </a:pPr>
            <a:r>
              <a:rPr lang="en-US" b="1" dirty="0" smtClean="0"/>
              <a:t>ASCCC: </a:t>
            </a:r>
            <a:r>
              <a:rPr lang="en-US" sz="3200" b="1" dirty="0"/>
              <a:t>7.02 S16 Awarding Credit for Prior Learning </a:t>
            </a:r>
            <a:r>
              <a:rPr lang="en-US" sz="3200" b="1" dirty="0" smtClean="0"/>
              <a:t>Experience</a:t>
            </a:r>
            <a:r>
              <a:rPr lang="en-US" dirty="0"/>
              <a:t/>
            </a:r>
            <a:br>
              <a:rPr lang="en-US" dirty="0"/>
            </a:br>
            <a:endParaRPr b="1" dirty="0"/>
          </a:p>
        </p:txBody>
      </p:sp>
      <p:sp>
        <p:nvSpPr>
          <p:cNvPr id="156" name="Shape 156"/>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a:t>
            </a:fld>
            <a:endParaRPr lang="en-US" dirty="0"/>
          </a:p>
        </p:txBody>
      </p:sp>
      <p:sp>
        <p:nvSpPr>
          <p:cNvPr id="2" name="Rectangle 1"/>
          <p:cNvSpPr/>
          <p:nvPr/>
        </p:nvSpPr>
        <p:spPr>
          <a:xfrm>
            <a:off x="275771" y="1524000"/>
            <a:ext cx="8577944" cy="3785652"/>
          </a:xfrm>
          <a:prstGeom prst="rect">
            <a:avLst/>
          </a:prstGeom>
        </p:spPr>
        <p:txBody>
          <a:bodyPr wrap="square">
            <a:spAutoFit/>
          </a:bodyPr>
          <a:lstStyle/>
          <a:p>
            <a:r>
              <a:rPr lang="en-US" sz="2400" b="1" dirty="0">
                <a:latin typeface="Helvetica" charset="0"/>
                <a:ea typeface="Helvetica" charset="0"/>
                <a:cs typeface="Helvetica" charset="0"/>
              </a:rPr>
              <a:t>Resolved, That the </a:t>
            </a:r>
            <a:r>
              <a:rPr lang="en-US" sz="2400" b="1" dirty="0" smtClean="0">
                <a:latin typeface="Helvetica" charset="0"/>
                <a:ea typeface="Helvetica" charset="0"/>
                <a:cs typeface="Helvetica" charset="0"/>
              </a:rPr>
              <a:t>[ASCCC] work </a:t>
            </a:r>
            <a:r>
              <a:rPr lang="en-US" sz="2400" b="1" dirty="0">
                <a:latin typeface="Helvetica" charset="0"/>
                <a:ea typeface="Helvetica" charset="0"/>
                <a:cs typeface="Helvetica" charset="0"/>
              </a:rPr>
              <a:t>with the</a:t>
            </a:r>
          </a:p>
          <a:p>
            <a:r>
              <a:rPr lang="en-US" sz="2400" b="1" dirty="0">
                <a:latin typeface="Helvetica" charset="0"/>
                <a:ea typeface="Helvetica" charset="0"/>
                <a:cs typeface="Helvetica" charset="0"/>
              </a:rPr>
              <a:t>Chancellor’s Office and other interested stakeholders to develop effective practices </a:t>
            </a:r>
            <a:r>
              <a:rPr lang="en-US" sz="2400" b="1" dirty="0" smtClean="0">
                <a:latin typeface="Helvetica" charset="0"/>
                <a:ea typeface="Helvetica" charset="0"/>
                <a:cs typeface="Helvetica" charset="0"/>
              </a:rPr>
              <a:t>for the </a:t>
            </a:r>
            <a:r>
              <a:rPr lang="en-US" sz="2400" b="1" dirty="0">
                <a:latin typeface="Helvetica" charset="0"/>
                <a:ea typeface="Helvetica" charset="0"/>
                <a:cs typeface="Helvetica" charset="0"/>
              </a:rPr>
              <a:t>awarding of credit for prior military learning and experience; </a:t>
            </a:r>
            <a:r>
              <a:rPr lang="en-US" sz="2400" b="1" dirty="0" smtClean="0">
                <a:latin typeface="Helvetica" charset="0"/>
                <a:ea typeface="Helvetica" charset="0"/>
                <a:cs typeface="Helvetica" charset="0"/>
              </a:rPr>
              <a:t>and</a:t>
            </a:r>
          </a:p>
          <a:p>
            <a:endParaRPr lang="en-US" sz="2400" b="1" dirty="0">
              <a:latin typeface="Helvetica" charset="0"/>
              <a:ea typeface="Helvetica" charset="0"/>
              <a:cs typeface="Helvetica" charset="0"/>
            </a:endParaRPr>
          </a:p>
          <a:p>
            <a:r>
              <a:rPr lang="en-US" sz="2400" b="1" dirty="0">
                <a:latin typeface="Helvetica" charset="0"/>
                <a:ea typeface="Helvetica" charset="0"/>
                <a:cs typeface="Helvetica" charset="0"/>
              </a:rPr>
              <a:t>Resolved, That the </a:t>
            </a:r>
            <a:r>
              <a:rPr lang="en-US" sz="2400" b="1" dirty="0" smtClean="0">
                <a:latin typeface="Helvetica" charset="0"/>
                <a:ea typeface="Helvetica" charset="0"/>
                <a:cs typeface="Helvetica" charset="0"/>
              </a:rPr>
              <a:t>[ASCCC] work </a:t>
            </a:r>
            <a:r>
              <a:rPr lang="en-US" sz="2400" b="1" dirty="0">
                <a:latin typeface="Helvetica" charset="0"/>
                <a:ea typeface="Helvetica" charset="0"/>
                <a:cs typeface="Helvetica" charset="0"/>
              </a:rPr>
              <a:t>with </a:t>
            </a:r>
            <a:r>
              <a:rPr lang="en-US" sz="2400" b="1" dirty="0" smtClean="0">
                <a:latin typeface="Helvetica" charset="0"/>
                <a:ea typeface="Helvetica" charset="0"/>
                <a:cs typeface="Helvetica" charset="0"/>
              </a:rPr>
              <a:t>the Chancellor’s </a:t>
            </a:r>
            <a:r>
              <a:rPr lang="en-US" sz="2400" b="1" dirty="0">
                <a:latin typeface="Helvetica" charset="0"/>
                <a:ea typeface="Helvetica" charset="0"/>
                <a:cs typeface="Helvetica" charset="0"/>
              </a:rPr>
              <a:t>Office and other interested stakeholders to explore the option of </a:t>
            </a:r>
            <a:r>
              <a:rPr lang="en-US" sz="2400" b="1" dirty="0" smtClean="0">
                <a:latin typeface="Helvetica" charset="0"/>
                <a:ea typeface="Helvetica" charset="0"/>
                <a:cs typeface="Helvetica" charset="0"/>
              </a:rPr>
              <a:t>awarding credit </a:t>
            </a:r>
            <a:r>
              <a:rPr lang="en-US" sz="2400" b="1" dirty="0">
                <a:latin typeface="Helvetica" charset="0"/>
                <a:ea typeface="Helvetica" charset="0"/>
                <a:cs typeface="Helvetica" charset="0"/>
              </a:rPr>
              <a:t>for forms of prior learning and experience outside of those involving military</a:t>
            </a:r>
          </a:p>
          <a:p>
            <a:r>
              <a:rPr lang="en-US" sz="2400" b="1" dirty="0">
                <a:latin typeface="Helvetica" charset="0"/>
                <a:ea typeface="Helvetica" charset="0"/>
                <a:cs typeface="Helvetica" charset="0"/>
              </a:rPr>
              <a:t>experience.</a:t>
            </a:r>
          </a:p>
        </p:txBody>
      </p:sp>
    </p:spTree>
    <p:extLst>
      <p:ext uri="{BB962C8B-B14F-4D97-AF65-F5344CB8AC3E}">
        <p14:creationId xmlns:p14="http://schemas.microsoft.com/office/powerpoint/2010/main" val="175375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a:stretch/>
        </p:blipFill>
        <p:spPr>
          <a:xfrm>
            <a:off x="624644" y="1676401"/>
            <a:ext cx="3566357" cy="634999"/>
          </a:xfrm>
          <a:prstGeom prst="rect">
            <a:avLst/>
          </a:prstGeom>
          <a:noFill/>
          <a:ln>
            <a:noFill/>
          </a:ln>
        </p:spPr>
      </p:pic>
      <p:sp>
        <p:nvSpPr>
          <p:cNvPr id="218" name="Shape 218"/>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CPL Collaboration Across CCCs</a:t>
            </a:r>
          </a:p>
        </p:txBody>
      </p:sp>
      <p:pic>
        <p:nvPicPr>
          <p:cNvPr id="219" name="Shape 219" descr="iStock_000062412458_Medium.jpg"/>
          <p:cNvPicPr preferRelativeResize="0">
            <a:picLocks noGrp="1"/>
          </p:cNvPicPr>
          <p:nvPr>
            <p:ph type="body" idx="1"/>
          </p:nvPr>
        </p:nvPicPr>
        <p:blipFill rotWithShape="1">
          <a:blip r:embed="rId4">
            <a:alphaModFix/>
          </a:blip>
          <a:srcRect l="23514" r="26702"/>
          <a:stretch/>
        </p:blipFill>
        <p:spPr>
          <a:xfrm>
            <a:off x="0" y="2743201"/>
            <a:ext cx="2243666" cy="3001961"/>
          </a:xfrm>
          <a:prstGeom prst="rect">
            <a:avLst/>
          </a:prstGeom>
          <a:noFill/>
          <a:ln>
            <a:noFill/>
          </a:ln>
        </p:spPr>
      </p:pic>
      <p:sp>
        <p:nvSpPr>
          <p:cNvPr id="220" name="Shape 220"/>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dirty="0">
              <a:solidFill>
                <a:srgbClr val="888888"/>
              </a:solidFill>
              <a:latin typeface="Calibri"/>
              <a:ea typeface="Calibri"/>
              <a:cs typeface="Calibri"/>
              <a:sym typeface="Calibri"/>
            </a:endParaRPr>
          </a:p>
        </p:txBody>
      </p:sp>
      <p:pic>
        <p:nvPicPr>
          <p:cNvPr id="221" name="Shape 221" descr="iStock_000071965145_Small.jpg"/>
          <p:cNvPicPr preferRelativeResize="0"/>
          <p:nvPr/>
        </p:nvPicPr>
        <p:blipFill rotWithShape="1">
          <a:blip r:embed="rId5">
            <a:alphaModFix/>
          </a:blip>
          <a:srcRect/>
          <a:stretch/>
        </p:blipFill>
        <p:spPr>
          <a:xfrm>
            <a:off x="5410202" y="3657601"/>
            <a:ext cx="3418529" cy="2274993"/>
          </a:xfrm>
          <a:prstGeom prst="rect">
            <a:avLst/>
          </a:prstGeom>
          <a:noFill/>
          <a:ln>
            <a:noFill/>
          </a:ln>
        </p:spPr>
      </p:pic>
      <p:pic>
        <p:nvPicPr>
          <p:cNvPr id="222" name="Shape 222"/>
          <p:cNvPicPr preferRelativeResize="0"/>
          <p:nvPr/>
        </p:nvPicPr>
        <p:blipFill rotWithShape="1">
          <a:blip r:embed="rId6">
            <a:alphaModFix/>
          </a:blip>
          <a:srcRect/>
          <a:stretch/>
        </p:blipFill>
        <p:spPr>
          <a:xfrm>
            <a:off x="2514600" y="4648201"/>
            <a:ext cx="2675330" cy="812799"/>
          </a:xfrm>
          <a:prstGeom prst="rect">
            <a:avLst/>
          </a:prstGeom>
          <a:noFill/>
          <a:ln>
            <a:noFill/>
          </a:ln>
        </p:spPr>
      </p:pic>
      <p:pic>
        <p:nvPicPr>
          <p:cNvPr id="223" name="Shape 223"/>
          <p:cNvPicPr preferRelativeResize="0"/>
          <p:nvPr/>
        </p:nvPicPr>
        <p:blipFill rotWithShape="1">
          <a:blip r:embed="rId7">
            <a:alphaModFix/>
          </a:blip>
          <a:srcRect/>
          <a:stretch/>
        </p:blipFill>
        <p:spPr>
          <a:xfrm>
            <a:off x="2209801" y="3632200"/>
            <a:ext cx="2766565" cy="660397"/>
          </a:xfrm>
          <a:prstGeom prst="rect">
            <a:avLst/>
          </a:prstGeom>
          <a:noFill/>
          <a:ln>
            <a:noFill/>
          </a:ln>
        </p:spPr>
      </p:pic>
      <p:pic>
        <p:nvPicPr>
          <p:cNvPr id="224" name="Shape 224"/>
          <p:cNvPicPr preferRelativeResize="0"/>
          <p:nvPr/>
        </p:nvPicPr>
        <p:blipFill rotWithShape="1">
          <a:blip r:embed="rId8">
            <a:alphaModFix/>
          </a:blip>
          <a:srcRect/>
          <a:stretch/>
        </p:blipFill>
        <p:spPr>
          <a:xfrm>
            <a:off x="4724400" y="1905000"/>
            <a:ext cx="3733800" cy="917043"/>
          </a:xfrm>
          <a:prstGeom prst="rect">
            <a:avLst/>
          </a:prstGeom>
          <a:noFill/>
          <a:ln>
            <a:noFill/>
          </a:ln>
        </p:spPr>
      </p:pic>
      <p:pic>
        <p:nvPicPr>
          <p:cNvPr id="225" name="Shape 225"/>
          <p:cNvPicPr preferRelativeResize="0"/>
          <p:nvPr/>
        </p:nvPicPr>
        <p:blipFill rotWithShape="1">
          <a:blip r:embed="rId9">
            <a:alphaModFix/>
          </a:blip>
          <a:srcRect/>
          <a:stretch/>
        </p:blipFill>
        <p:spPr>
          <a:xfrm>
            <a:off x="2362200" y="2590801"/>
            <a:ext cx="1295400" cy="558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Workforce Goals</a:t>
            </a:r>
          </a:p>
        </p:txBody>
      </p:sp>
      <p:sp>
        <p:nvSpPr>
          <p:cNvPr id="231" name="Shape 231"/>
          <p:cNvSpPr txBox="1">
            <a:spLocks noGrp="1"/>
          </p:cNvSpPr>
          <p:nvPr>
            <p:ph type="body" idx="1"/>
          </p:nvPr>
        </p:nvSpPr>
        <p:spPr>
          <a:xfrm>
            <a:off x="457200" y="1397000"/>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100000"/>
              <a:buNone/>
            </a:pPr>
            <a:r>
              <a:rPr lang="en-US" sz="3600" b="1" i="0" u="none" strike="noStrike" cap="none" dirty="0">
                <a:solidFill>
                  <a:schemeClr val="dk1"/>
                </a:solidFill>
                <a:latin typeface="Calibri"/>
                <a:ea typeface="Calibri"/>
                <a:cs typeface="Calibri"/>
                <a:sym typeface="Calibri"/>
              </a:rPr>
              <a:t>Doing What Matters / Strong Workforce Task Force – “Lessons Learned”</a:t>
            </a:r>
          </a:p>
          <a:p>
            <a:pPr marL="457200" marR="0" lvl="1" indent="0" algn="l" rtl="0">
              <a:lnSpc>
                <a:spcPct val="90000"/>
              </a:lnSpc>
              <a:spcBef>
                <a:spcPts val="560"/>
              </a:spcBef>
              <a:spcAft>
                <a:spcPts val="0"/>
              </a:spcAft>
              <a:buClr>
                <a:schemeClr val="dk1"/>
              </a:buClr>
              <a:buSzPct val="100000"/>
              <a:buNone/>
            </a:pPr>
            <a:r>
              <a:rPr lang="en-US" sz="3200" b="1" i="1" u="none" strike="noStrike" cap="none" dirty="0">
                <a:solidFill>
                  <a:schemeClr val="dk1"/>
                </a:solidFill>
                <a:latin typeface="Calibri"/>
                <a:ea typeface="Calibri"/>
                <a:cs typeface="Calibri"/>
                <a:sym typeface="Calibri"/>
              </a:rPr>
              <a:t>“…recognize prior learning and work experience for adults and develop mechanisms to award credit toward CTE pathways</a:t>
            </a:r>
            <a:r>
              <a:rPr lang="en-US" sz="3200" b="1" i="1" u="none" strike="noStrike" cap="none" dirty="0" smtClean="0">
                <a:solidFill>
                  <a:schemeClr val="dk1"/>
                </a:solidFill>
                <a:latin typeface="Calibri"/>
                <a:ea typeface="Calibri"/>
                <a:cs typeface="Calibri"/>
                <a:sym typeface="Calibri"/>
              </a:rPr>
              <a:t>.”</a:t>
            </a:r>
          </a:p>
          <a:p>
            <a:pPr marL="457200" marR="0" lvl="1" indent="0" algn="l" rtl="0">
              <a:lnSpc>
                <a:spcPct val="90000"/>
              </a:lnSpc>
              <a:spcBef>
                <a:spcPts val="560"/>
              </a:spcBef>
              <a:spcAft>
                <a:spcPts val="0"/>
              </a:spcAft>
              <a:buClr>
                <a:schemeClr val="dk1"/>
              </a:buClr>
              <a:buSzPct val="100000"/>
              <a:buNone/>
            </a:pPr>
            <a:endParaRPr lang="en-US" sz="3200" b="1" i="1" dirty="0">
              <a:solidFill>
                <a:schemeClr val="dk1"/>
              </a:solidFill>
              <a:latin typeface="Calibri"/>
              <a:ea typeface="Calibri"/>
              <a:cs typeface="Calibri"/>
              <a:sym typeface="Calibri"/>
            </a:endParaRPr>
          </a:p>
          <a:p>
            <a:pPr marL="457200" marR="0" lvl="1" indent="0" algn="l" rtl="0">
              <a:lnSpc>
                <a:spcPct val="90000"/>
              </a:lnSpc>
              <a:spcBef>
                <a:spcPts val="560"/>
              </a:spcBef>
              <a:spcAft>
                <a:spcPts val="0"/>
              </a:spcAft>
              <a:buClr>
                <a:schemeClr val="dk1"/>
              </a:buClr>
              <a:buSzPct val="100000"/>
              <a:buNone/>
            </a:pPr>
            <a:r>
              <a:rPr lang="en-US" sz="2000" b="1" i="1" u="none" strike="noStrike" cap="none" dirty="0" smtClean="0">
                <a:solidFill>
                  <a:schemeClr val="dk1"/>
                </a:solidFill>
                <a:latin typeface="Calibri"/>
                <a:ea typeface="Calibri"/>
                <a:cs typeface="Calibri"/>
                <a:sym typeface="Calibri"/>
              </a:rPr>
              <a:t>Lessons </a:t>
            </a:r>
            <a:r>
              <a:rPr lang="en-US" sz="2000" b="1" i="1" u="none" strike="noStrike" cap="none" dirty="0">
                <a:solidFill>
                  <a:schemeClr val="dk1"/>
                </a:solidFill>
                <a:latin typeface="Calibri"/>
                <a:ea typeface="Calibri"/>
                <a:cs typeface="Calibri"/>
                <a:sym typeface="Calibri"/>
              </a:rPr>
              <a:t>Learned, Workforce Data &amp; </a:t>
            </a:r>
            <a:r>
              <a:rPr lang="en-US" sz="2000" b="1" i="1" u="none" strike="noStrike" cap="none" dirty="0" smtClean="0">
                <a:solidFill>
                  <a:schemeClr val="dk1"/>
                </a:solidFill>
                <a:latin typeface="Calibri"/>
                <a:ea typeface="Calibri"/>
                <a:cs typeface="Calibri"/>
                <a:sym typeface="Calibri"/>
              </a:rPr>
              <a:t>Outcomes </a:t>
            </a:r>
            <a:r>
              <a:rPr lang="en-US" sz="2000" b="1" i="1" u="none" strike="noStrike" cap="none" dirty="0" smtClean="0">
                <a:solidFill>
                  <a:schemeClr val="dk1"/>
                </a:solidFill>
                <a:latin typeface="Calibri"/>
                <a:ea typeface="Calibri"/>
                <a:cs typeface="Calibri"/>
                <a:sym typeface="Calibri"/>
                <a:hlinkClick r:id="rId3"/>
              </a:rPr>
              <a:t>http</a:t>
            </a:r>
            <a:r>
              <a:rPr lang="en-US" sz="2000" b="1" i="1" u="none" strike="noStrike" cap="none" dirty="0">
                <a:solidFill>
                  <a:schemeClr val="dk1"/>
                </a:solidFill>
                <a:latin typeface="Calibri"/>
                <a:ea typeface="Calibri"/>
                <a:cs typeface="Calibri"/>
                <a:sym typeface="Calibri"/>
                <a:hlinkClick r:id="rId3"/>
              </a:rPr>
              <a:t>://doingwhatmatters.cccco.edu/StrongWorkforce/LessonsLearned.aspx</a:t>
            </a:r>
            <a:endParaRPr lang="en-US" sz="2000" b="1" i="1" u="none" strike="noStrike" cap="none" dirty="0">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8</a:t>
            </a:fld>
            <a:endParaRPr lang="en-US" sz="1200" b="0" i="0" u="none" strike="noStrike" cap="none" dirty="0">
              <a:solidFill>
                <a:srgbClr val="888888"/>
              </a:solidFill>
              <a:latin typeface="Calibri"/>
              <a:ea typeface="Calibri"/>
              <a:cs typeface="Calibri"/>
              <a:sym typeface="Calibri"/>
            </a:endParaRPr>
          </a:p>
        </p:txBody>
      </p:sp>
      <p:pic>
        <p:nvPicPr>
          <p:cNvPr id="233" name="Shape 233"/>
          <p:cNvPicPr preferRelativeResize="0"/>
          <p:nvPr/>
        </p:nvPicPr>
        <p:blipFill rotWithShape="1">
          <a:blip r:embed="rId4">
            <a:alphaModFix/>
          </a:blip>
          <a:srcRect/>
          <a:stretch/>
        </p:blipFill>
        <p:spPr>
          <a:xfrm>
            <a:off x="6030912" y="3984627"/>
            <a:ext cx="2806699" cy="888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CCC Online Education Initiative</a:t>
            </a:r>
          </a:p>
        </p:txBody>
      </p:sp>
      <p:sp>
        <p:nvSpPr>
          <p:cNvPr id="239" name="Shape 239"/>
          <p:cNvSpPr txBox="1">
            <a:spLocks noGrp="1"/>
          </p:cNvSpPr>
          <p:nvPr>
            <p:ph type="body" idx="1"/>
          </p:nvPr>
        </p:nvSpPr>
        <p:spPr>
          <a:xfrm>
            <a:off x="381001" y="1643063"/>
            <a:ext cx="8534399" cy="4178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en-US" sz="3600" b="1" i="0" u="none" strike="noStrike" cap="none" dirty="0">
                <a:solidFill>
                  <a:schemeClr val="dk1"/>
                </a:solidFill>
                <a:latin typeface="Calibri"/>
                <a:ea typeface="Calibri"/>
                <a:cs typeface="Calibri"/>
                <a:sym typeface="Calibri"/>
              </a:rPr>
              <a:t>Focus on increased access and helping student complete their educational goals, including across colleges</a:t>
            </a:r>
          </a:p>
          <a:p>
            <a:pPr marL="457200" marR="0" lvl="1" indent="0" algn="l" rtl="0">
              <a:spcBef>
                <a:spcPts val="560"/>
              </a:spcBef>
              <a:spcAft>
                <a:spcPts val="0"/>
              </a:spcAft>
              <a:buClr>
                <a:schemeClr val="dk1"/>
              </a:buClr>
              <a:buSzPct val="100000"/>
              <a:buNone/>
            </a:pPr>
            <a:r>
              <a:rPr lang="en-US" b="1" i="1" u="none" strike="noStrike" cap="none" dirty="0" smtClean="0">
                <a:solidFill>
                  <a:schemeClr val="dk1"/>
                </a:solidFill>
                <a:latin typeface="Calibri"/>
                <a:ea typeface="Calibri"/>
                <a:cs typeface="Calibri"/>
                <a:sym typeface="Calibri"/>
              </a:rPr>
              <a:t>“</a:t>
            </a:r>
            <a:r>
              <a:rPr lang="en-US" b="1" i="1" u="none" strike="noStrike" cap="none" dirty="0">
                <a:solidFill>
                  <a:schemeClr val="dk1"/>
                </a:solidFill>
                <a:latin typeface="Calibri"/>
                <a:ea typeface="Calibri"/>
                <a:cs typeface="Calibri"/>
                <a:sym typeface="Calibri"/>
              </a:rPr>
              <a:t>Identify and address the needs of students who have prior learning and wish to acquire course credit through an online process (including but not limited to Credit by Exam)…”</a:t>
            </a:r>
          </a:p>
          <a:p>
            <a:pPr marL="1600200" marR="0" lvl="3" indent="-228600" algn="l" rtl="0">
              <a:spcBef>
                <a:spcPts val="400"/>
              </a:spcBef>
              <a:buClr>
                <a:schemeClr val="dk1"/>
              </a:buClr>
              <a:buSzPct val="100000"/>
              <a:buFont typeface="Arial"/>
              <a:buChar char="–"/>
            </a:pPr>
            <a:r>
              <a:rPr lang="en-US" sz="2000" b="1" i="1" u="none" strike="noStrike" cap="none" dirty="0">
                <a:solidFill>
                  <a:schemeClr val="dk1"/>
                </a:solidFill>
                <a:latin typeface="Calibri"/>
                <a:ea typeface="Calibri"/>
                <a:cs typeface="Calibri"/>
                <a:sym typeface="Calibri"/>
              </a:rPr>
              <a:t>CCC Online Education Initiative Work Plan, Objective 2E</a:t>
            </a:r>
          </a:p>
        </p:txBody>
      </p:sp>
      <p:sp>
        <p:nvSpPr>
          <p:cNvPr id="240" name="Shape 240"/>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11320</TotalTime>
  <Words>1404</Words>
  <Application>Microsoft Macintosh PowerPoint</Application>
  <PresentationFormat>On-screen Show (4:3)</PresentationFormat>
  <Paragraphs>211</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Arimo</vt:lpstr>
      <vt:lpstr>Calibri</vt:lpstr>
      <vt:lpstr>Helvetica</vt:lpstr>
      <vt:lpstr>Lucida Handwriting</vt:lpstr>
      <vt:lpstr>Trebuchet MS</vt:lpstr>
      <vt:lpstr>Arial</vt:lpstr>
      <vt:lpstr>Office Theme</vt:lpstr>
      <vt:lpstr>Credit for Prior Learning</vt:lpstr>
      <vt:lpstr>CPL Convergence in California</vt:lpstr>
      <vt:lpstr>CPL Workgroups, Reports, &amp; Advisories</vt:lpstr>
      <vt:lpstr>Leadership from ASCCC</vt:lpstr>
      <vt:lpstr>ASCCC: 7.01 S16 Costs Associated with Prior Military Experience Credit </vt:lpstr>
      <vt:lpstr>ASCCC: 7.02 S16 Awarding Credit for Prior Learning Experience </vt:lpstr>
      <vt:lpstr>CPL Collaboration Across CCCs</vt:lpstr>
      <vt:lpstr>Workforce Goals</vt:lpstr>
      <vt:lpstr>CCC Online Education Initiative</vt:lpstr>
      <vt:lpstr>Catalyst for the Conversation</vt:lpstr>
      <vt:lpstr>Awarding Community College Credit for Prior Military Experience (AB 2462) </vt:lpstr>
      <vt:lpstr>CCCCO College Surveys</vt:lpstr>
      <vt:lpstr>Course Identifiers C-ID Descriptor</vt:lpstr>
      <vt:lpstr>Course Identifiers – SOC Code</vt:lpstr>
      <vt:lpstr>Course Identifiers – TOP Code</vt:lpstr>
      <vt:lpstr>Courses Frequently Reported Among C-ID, SOC, and TOP Codes </vt:lpstr>
      <vt:lpstr>PowerPoint Presentation</vt:lpstr>
      <vt:lpstr>Trends &amp; Effective Practices</vt:lpstr>
      <vt:lpstr>Example: IVY TECH CC</vt:lpstr>
      <vt:lpstr>IVY TECH COMMUNITY COLLEGE</vt:lpstr>
      <vt:lpstr>Crosswalking SLOs – a preliminary sample</vt:lpstr>
      <vt:lpstr>OEI Guiding Principle</vt:lpstr>
      <vt:lpstr>Vision: Create an Online Tool</vt:lpstr>
      <vt:lpstr>Example: Texas</vt:lpstr>
      <vt:lpstr>Example:MNSCU Crosswalk</vt:lpstr>
      <vt:lpstr> Achieving the Vision</vt:lpstr>
      <vt:lpstr>Additional Resources</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FHDA FHDA</dc:creator>
  <cp:lastModifiedBy>Microsoft Office User</cp:lastModifiedBy>
  <cp:revision>145</cp:revision>
  <dcterms:created xsi:type="dcterms:W3CDTF">2015-11-12T17:45:13Z</dcterms:created>
  <dcterms:modified xsi:type="dcterms:W3CDTF">2017-03-17T05:01:18Z</dcterms:modified>
</cp:coreProperties>
</file>