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32"/>
  </p:notesMasterIdLst>
  <p:sldIdLst>
    <p:sldId id="256" r:id="rId3"/>
    <p:sldId id="266" r:id="rId4"/>
    <p:sldId id="269" r:id="rId5"/>
    <p:sldId id="281" r:id="rId6"/>
    <p:sldId id="300" r:id="rId7"/>
    <p:sldId id="270" r:id="rId8"/>
    <p:sldId id="271" r:id="rId9"/>
    <p:sldId id="296" r:id="rId10"/>
    <p:sldId id="297" r:id="rId11"/>
    <p:sldId id="282" r:id="rId12"/>
    <p:sldId id="299" r:id="rId13"/>
    <p:sldId id="274" r:id="rId14"/>
    <p:sldId id="298" r:id="rId15"/>
    <p:sldId id="283" r:id="rId16"/>
    <p:sldId id="272" r:id="rId17"/>
    <p:sldId id="284" r:id="rId18"/>
    <p:sldId id="275" r:id="rId19"/>
    <p:sldId id="285" r:id="rId20"/>
    <p:sldId id="276" r:id="rId21"/>
    <p:sldId id="292" r:id="rId22"/>
    <p:sldId id="278" r:id="rId23"/>
    <p:sldId id="280" r:id="rId24"/>
    <p:sldId id="277" r:id="rId25"/>
    <p:sldId id="293" r:id="rId26"/>
    <p:sldId id="294" r:id="rId27"/>
    <p:sldId id="279" r:id="rId28"/>
    <p:sldId id="295" r:id="rId29"/>
    <p:sldId id="265" r:id="rId30"/>
    <p:sldId id="30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51" autoAdjust="0"/>
    <p:restoredTop sz="86397" autoAdjust="0"/>
  </p:normalViewPr>
  <p:slideViewPr>
    <p:cSldViewPr snapToGrid="0">
      <p:cViewPr varScale="1">
        <p:scale>
          <a:sx n="74" d="100"/>
          <a:sy n="74" d="100"/>
        </p:scale>
        <p:origin x="41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7/7/2016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dirty="0"/>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dirty="0"/>
          </a:p>
        </p:txBody>
      </p:sp>
    </p:spTree>
    <p:extLst>
      <p:ext uri="{BB962C8B-B14F-4D97-AF65-F5344CB8AC3E}">
        <p14:creationId xmlns:p14="http://schemas.microsoft.com/office/powerpoint/2010/main" val="311615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Colleges have the ability to offer courses that do not appear in the college catalog</a:t>
            </a:r>
          </a:p>
          <a:p>
            <a:pPr lvl="1"/>
            <a:r>
              <a:rPr lang="en-US" dirty="0" smtClean="0"/>
              <a:t>If college credit is required, many colleges offer experimental courses that may have an abbreviated approval process</a:t>
            </a:r>
          </a:p>
          <a:p>
            <a:pPr lvl="1"/>
            <a:r>
              <a:rPr lang="en-US" dirty="0" smtClean="0"/>
              <a:t>Community services can be used to offer courses where college credit is not necessary. These courses do not require curriculum committee approval (unless you local process requires it)</a:t>
            </a:r>
          </a:p>
          <a:p>
            <a:pPr lvl="1"/>
            <a:endParaRPr lang="en-US" dirty="0" smtClean="0"/>
          </a:p>
          <a:p>
            <a:pPr lvl="1"/>
            <a:r>
              <a:rPr lang="en-US" dirty="0" smtClean="0"/>
              <a:t>Also  consider</a:t>
            </a:r>
            <a:r>
              <a:rPr lang="en-US" baseline="0" dirty="0" smtClean="0"/>
              <a:t> how you might use a Credit by Exam process</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22</a:t>
            </a:fld>
            <a:endParaRPr lang="en-US" dirty="0"/>
          </a:p>
        </p:txBody>
      </p:sp>
    </p:spTree>
    <p:extLst>
      <p:ext uri="{BB962C8B-B14F-4D97-AF65-F5344CB8AC3E}">
        <p14:creationId xmlns:p14="http://schemas.microsoft.com/office/powerpoint/2010/main" val="713314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29</a:t>
            </a:fld>
            <a:endParaRPr lang="en-US" dirty="0"/>
          </a:p>
        </p:txBody>
      </p:sp>
    </p:spTree>
    <p:extLst>
      <p:ext uri="{BB962C8B-B14F-4D97-AF65-F5344CB8AC3E}">
        <p14:creationId xmlns:p14="http://schemas.microsoft.com/office/powerpoint/2010/main" val="12359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a:t>
            </a:r>
            <a:r>
              <a:rPr lang="en-US" baseline="0" dirty="0" smtClean="0"/>
              <a:t> made: </a:t>
            </a:r>
            <a:r>
              <a:rPr lang="en-US" dirty="0" smtClean="0"/>
              <a:t>Advisory boards were listed after</a:t>
            </a:r>
            <a:r>
              <a:rPr lang="en-US" baseline="0" dirty="0" smtClean="0"/>
              <a:t> creation of degrees. In the scope of program development, the advisory comes at the beginning of the process not at the end (Lancaster)</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a:t>
            </a:fld>
            <a:endParaRPr lang="en-US" dirty="0"/>
          </a:p>
        </p:txBody>
      </p:sp>
    </p:spTree>
    <p:extLst>
      <p:ext uri="{BB962C8B-B14F-4D97-AF65-F5344CB8AC3E}">
        <p14:creationId xmlns:p14="http://schemas.microsoft.com/office/powerpoint/2010/main" val="706561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areas in red are not required for </a:t>
            </a:r>
            <a:r>
              <a:rPr lang="en-US" dirty="0" err="1" smtClean="0"/>
              <a:t>nonCTE</a:t>
            </a:r>
            <a:r>
              <a:rPr lang="en-US" baseline="0" dirty="0" smtClean="0"/>
              <a:t> programs</a:t>
            </a:r>
          </a:p>
          <a:p>
            <a:endParaRPr lang="en-US" baseline="0" dirty="0" smtClean="0"/>
          </a:p>
          <a:p>
            <a:r>
              <a:rPr lang="en-US" baseline="0" dirty="0" smtClean="0"/>
              <a:t>We also need to clarify that additional courses in an approved program do not have to do to the RC.  Just new awards within the program.</a:t>
            </a:r>
          </a:p>
          <a:p>
            <a:endParaRPr lang="en-US" baseline="0" dirty="0" smtClean="0"/>
          </a:p>
          <a:p>
            <a:r>
              <a:rPr lang="en-US" baseline="0" dirty="0" smtClean="0"/>
              <a:t>Same change as previous slide (Lancaster)</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4</a:t>
            </a:fld>
            <a:endParaRPr lang="en-US" dirty="0"/>
          </a:p>
        </p:txBody>
      </p:sp>
    </p:spTree>
    <p:extLst>
      <p:ext uri="{BB962C8B-B14F-4D97-AF65-F5344CB8AC3E}">
        <p14:creationId xmlns:p14="http://schemas.microsoft.com/office/powerpoint/2010/main" val="3843816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folks</a:t>
            </a:r>
            <a:r>
              <a:rPr lang="en-US" baseline="0" dirty="0" smtClean="0"/>
              <a:t> in bullet 1 are often different than the folks in bullet 2</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6</a:t>
            </a:fld>
            <a:endParaRPr lang="en-US" dirty="0"/>
          </a:p>
        </p:txBody>
      </p:sp>
    </p:spTree>
    <p:extLst>
      <p:ext uri="{BB962C8B-B14F-4D97-AF65-F5344CB8AC3E}">
        <p14:creationId xmlns:p14="http://schemas.microsoft.com/office/powerpoint/2010/main" val="219355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as a brain storm and brief discussion???</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10</a:t>
            </a:fld>
            <a:endParaRPr lang="en-US" dirty="0"/>
          </a:p>
        </p:txBody>
      </p:sp>
    </p:spTree>
    <p:extLst>
      <p:ext uri="{BB962C8B-B14F-4D97-AF65-F5344CB8AC3E}">
        <p14:creationId xmlns:p14="http://schemas.microsoft.com/office/powerpoint/2010/main" val="375684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brief</a:t>
            </a:r>
            <a:r>
              <a:rPr lang="en-US" baseline="0" dirty="0" smtClean="0"/>
              <a:t> discussion for questions about etc.</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14</a:t>
            </a:fld>
            <a:endParaRPr lang="en-US" dirty="0"/>
          </a:p>
        </p:txBody>
      </p:sp>
    </p:spTree>
    <p:extLst>
      <p:ext uri="{BB962C8B-B14F-4D97-AF65-F5344CB8AC3E}">
        <p14:creationId xmlns:p14="http://schemas.microsoft.com/office/powerpoint/2010/main" val="203534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your college already tried to streamline local approval of CTE curriculum?</a:t>
            </a:r>
            <a:br>
              <a:rPr lang="en-US" dirty="0" smtClean="0"/>
            </a:b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16</a:t>
            </a:fld>
            <a:endParaRPr lang="en-US" dirty="0"/>
          </a:p>
        </p:txBody>
      </p:sp>
    </p:spTree>
    <p:extLst>
      <p:ext uri="{BB962C8B-B14F-4D97-AF65-F5344CB8AC3E}">
        <p14:creationId xmlns:p14="http://schemas.microsoft.com/office/powerpoint/2010/main" val="358322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a:t>
            </a:r>
            <a:r>
              <a:rPr lang="en-US" dirty="0" err="1" smtClean="0"/>
              <a:t>wftf</a:t>
            </a:r>
            <a:r>
              <a:rPr lang="en-US" dirty="0" smtClean="0"/>
              <a:t> recommendations</a:t>
            </a:r>
            <a:r>
              <a:rPr lang="en-US" baseline="0" dirty="0" smtClean="0"/>
              <a:t> linked to these</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17</a:t>
            </a:fld>
            <a:endParaRPr lang="en-US" dirty="0"/>
          </a:p>
        </p:txBody>
      </p:sp>
    </p:spTree>
    <p:extLst>
      <p:ext uri="{BB962C8B-B14F-4D97-AF65-F5344CB8AC3E}">
        <p14:creationId xmlns:p14="http://schemas.microsoft.com/office/powerpoint/2010/main" val="2055478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chat</a:t>
            </a:r>
            <a:r>
              <a:rPr lang="en-US" baseline="0" dirty="0" smtClean="0"/>
              <a:t> about submitting complete curriculum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18</a:t>
            </a:fld>
            <a:endParaRPr lang="en-US" dirty="0"/>
          </a:p>
        </p:txBody>
      </p:sp>
    </p:spTree>
    <p:extLst>
      <p:ext uri="{BB962C8B-B14F-4D97-AF65-F5344CB8AC3E}">
        <p14:creationId xmlns:p14="http://schemas.microsoft.com/office/powerpoint/2010/main" val="398867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7F44E437-9714-40B4-8042-3825234AB362}" type="datetime1">
              <a:rPr lang="en-US" smtClean="0">
                <a:solidFill>
                  <a:prstClr val="black">
                    <a:tint val="75000"/>
                  </a:prstClr>
                </a:solidFill>
              </a:rPr>
              <a:t>7/7/2016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smtClean="0">
                <a:solidFill>
                  <a:prstClr val="black">
                    <a:tint val="75000"/>
                  </a:prstClr>
                </a:solidFill>
              </a:rPr>
              <a:t>CTE Leadership Institute May 8 - 9, 2015 </a:t>
            </a:r>
            <a:r>
              <a:rPr lang="en-US" dirty="0" err="1" smtClean="0">
                <a:solidFill>
                  <a:prstClr val="black">
                    <a:tint val="75000"/>
                  </a:prstClr>
                </a:solidFill>
              </a:rPr>
              <a:t>LaJolla</a:t>
            </a:r>
            <a:r>
              <a:rPr lang="en-US" dirty="0" smtClean="0">
                <a:solidFill>
                  <a:prstClr val="black">
                    <a:tint val="75000"/>
                  </a:prstClr>
                </a:solidFill>
              </a:rPr>
              <a:t>,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A54962-EA48-4DE9-98EF-0FF1D47BA3D2}" type="datetime1">
              <a:rPr lang="en-US" smtClean="0">
                <a:solidFill>
                  <a:prstClr val="black">
                    <a:tint val="75000"/>
                  </a:prstClr>
                </a:solidFill>
              </a:rPr>
              <a:t>7/7/2016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Spring Plenary Session, April 21 – 23, 2016</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E00CE-B938-4206-BDA1-CF1182F16C71}" type="datetime1">
              <a:rPr lang="en-US" smtClean="0">
                <a:solidFill>
                  <a:prstClr val="black">
                    <a:tint val="75000"/>
                  </a:prstClr>
                </a:solidFill>
              </a:rPr>
              <a:t>7/7/2016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Spring Plenary Session, April 21 – 23, 2016</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EEA5E-FB54-48B7-9883-A92761610DDF}" type="datetime1">
              <a:rPr lang="en-US" smtClean="0">
                <a:solidFill>
                  <a:prstClr val="black">
                    <a:tint val="75000"/>
                  </a:prstClr>
                </a:solidFill>
              </a:rPr>
              <a:t>7/7/2016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CTE Leadership Institute May 8 - 9, 2015 </a:t>
            </a:r>
            <a:r>
              <a:rPr lang="en-US" dirty="0" err="1" smtClean="0">
                <a:solidFill>
                  <a:prstClr val="black">
                    <a:tint val="75000"/>
                  </a:prstClr>
                </a:solidFill>
              </a:rPr>
              <a:t>LaJolla</a:t>
            </a:r>
            <a:r>
              <a:rPr lang="en-US" dirty="0" smtClean="0">
                <a:solidFill>
                  <a:prstClr val="black">
                    <a:tint val="75000"/>
                  </a:prstClr>
                </a:solidFill>
              </a:rPr>
              <a:t>,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FFD28B-9347-428D-B7DF-2C233102B381}" type="datetime1">
              <a:rPr lang="en-US" smtClean="0">
                <a:solidFill>
                  <a:prstClr val="black">
                    <a:tint val="75000"/>
                  </a:prstClr>
                </a:solidFill>
              </a:rPr>
              <a:t>7/7/2016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CTE Leadership Institute May 8 - 9, 2015 </a:t>
            </a:r>
            <a:r>
              <a:rPr lang="en-US" dirty="0" err="1" smtClean="0">
                <a:solidFill>
                  <a:prstClr val="black">
                    <a:tint val="75000"/>
                  </a:prstClr>
                </a:solidFill>
              </a:rPr>
              <a:t>LaJolla</a:t>
            </a:r>
            <a:r>
              <a:rPr lang="en-US" dirty="0" smtClean="0">
                <a:solidFill>
                  <a:prstClr val="black">
                    <a:tint val="75000"/>
                  </a:prstClr>
                </a:solidFill>
              </a:rPr>
              <a:t>,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D84F73-AF8F-4BCC-9AA0-56F61770A06A}" type="datetime1">
              <a:rPr lang="en-US" smtClean="0">
                <a:solidFill>
                  <a:prstClr val="black">
                    <a:tint val="75000"/>
                  </a:prstClr>
                </a:solidFill>
              </a:rPr>
              <a:t>7/7/2016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CTE Leadership Institute May 8 - 9, 2015 </a:t>
            </a:r>
            <a:r>
              <a:rPr lang="en-US" dirty="0" err="1" smtClean="0">
                <a:solidFill>
                  <a:prstClr val="black">
                    <a:tint val="75000"/>
                  </a:prstClr>
                </a:solidFill>
              </a:rPr>
              <a:t>LaJolla</a:t>
            </a:r>
            <a:r>
              <a:rPr lang="en-US" dirty="0" smtClean="0">
                <a:solidFill>
                  <a:prstClr val="black">
                    <a:tint val="75000"/>
                  </a:prstClr>
                </a:solidFill>
              </a:rPr>
              <a:t>,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548D8-B879-43A5-B2B3-14A5469E363E}" type="datetime1">
              <a:rPr lang="en-US" smtClean="0">
                <a:solidFill>
                  <a:prstClr val="black">
                    <a:tint val="75000"/>
                  </a:prstClr>
                </a:solidFill>
              </a:rPr>
              <a:t>7/7/2016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CTE Leadership Institute May 8 - 9, 2015 </a:t>
            </a:r>
            <a:r>
              <a:rPr lang="en-US" dirty="0" err="1" smtClean="0">
                <a:solidFill>
                  <a:prstClr val="black">
                    <a:tint val="75000"/>
                  </a:prstClr>
                </a:solidFill>
              </a:rPr>
              <a:t>LaJolla</a:t>
            </a:r>
            <a:r>
              <a:rPr lang="en-US" dirty="0" smtClean="0">
                <a:solidFill>
                  <a:prstClr val="black">
                    <a:tint val="75000"/>
                  </a:prstClr>
                </a:solidFill>
              </a:rPr>
              <a:t>,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8E5D03-FE27-4084-BF8B-9B448EACDFCA}" type="datetime1">
              <a:rPr lang="en-US" smtClean="0"/>
              <a:t>7/7/2016</a:t>
            </a:fld>
            <a:endParaRPr lang="en-US" dirty="0"/>
          </a:p>
        </p:txBody>
      </p:sp>
      <p:sp>
        <p:nvSpPr>
          <p:cNvPr id="6" name="Footer Placeholder 5"/>
          <p:cNvSpPr>
            <a:spLocks noGrp="1"/>
          </p:cNvSpPr>
          <p:nvPr>
            <p:ph type="ftr" sz="quarter" idx="11"/>
          </p:nvPr>
        </p:nvSpPr>
        <p:spPr/>
        <p:txBody>
          <a:bodyPr/>
          <a:lstStyle/>
          <a:p>
            <a:r>
              <a:rPr lang="en-US" dirty="0" smtClean="0"/>
              <a:t>CTE Leadership Institute May 8 - 9, 2015 </a:t>
            </a:r>
            <a:r>
              <a:rPr lang="en-US" dirty="0" err="1" smtClean="0"/>
              <a:t>LaJolla</a:t>
            </a:r>
            <a:r>
              <a:rPr lang="en-US" dirty="0" smtClean="0"/>
              <a:t>, CA</a:t>
            </a:r>
            <a:endParaRPr lang="en-US" dirty="0"/>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348671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56BCD-9B54-4AFC-95FF-2A63CD7C0CAA}" type="datetime1">
              <a:rPr lang="en-US" smtClean="0"/>
              <a:t>7/7/2016</a:t>
            </a:fld>
            <a:endParaRPr lang="en-US" dirty="0"/>
          </a:p>
        </p:txBody>
      </p:sp>
      <p:sp>
        <p:nvSpPr>
          <p:cNvPr id="4" name="Footer Placeholder 3"/>
          <p:cNvSpPr>
            <a:spLocks noGrp="1"/>
          </p:cNvSpPr>
          <p:nvPr>
            <p:ph type="ftr" sz="quarter" idx="11"/>
          </p:nvPr>
        </p:nvSpPr>
        <p:spPr/>
        <p:txBody>
          <a:bodyPr/>
          <a:lstStyle/>
          <a:p>
            <a:r>
              <a:rPr lang="en-US" dirty="0" smtClean="0"/>
              <a:t>CTE Leadership Institute May 8 - 9, 2015 </a:t>
            </a:r>
            <a:r>
              <a:rPr lang="en-US" dirty="0" err="1" smtClean="0"/>
              <a:t>LaJolla</a:t>
            </a:r>
            <a:r>
              <a:rPr lang="en-US" dirty="0" smtClean="0"/>
              <a:t>, CA</a:t>
            </a:r>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193249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E4DC8-528C-496E-B79C-0088B173B6C8}" type="datetime1">
              <a:rPr lang="en-US" smtClean="0"/>
              <a:t>7/7/2016</a:t>
            </a:fld>
            <a:endParaRPr lang="en-US" dirty="0"/>
          </a:p>
        </p:txBody>
      </p:sp>
      <p:sp>
        <p:nvSpPr>
          <p:cNvPr id="3" name="Footer Placeholder 2"/>
          <p:cNvSpPr>
            <a:spLocks noGrp="1"/>
          </p:cNvSpPr>
          <p:nvPr>
            <p:ph type="ftr" sz="quarter" idx="11"/>
          </p:nvPr>
        </p:nvSpPr>
        <p:spPr/>
        <p:txBody>
          <a:bodyPr/>
          <a:lstStyle/>
          <a:p>
            <a:r>
              <a:rPr lang="en-US" dirty="0" smtClean="0"/>
              <a:t>CTE Leadership Institute May 8 - 9, 2015 </a:t>
            </a:r>
            <a:r>
              <a:rPr lang="en-US" dirty="0" err="1" smtClean="0"/>
              <a:t>LaJolla</a:t>
            </a:r>
            <a:r>
              <a:rPr lang="en-US" dirty="0" smtClean="0"/>
              <a:t>, CA</a:t>
            </a:r>
            <a:endParaRPr lang="en-US" dirty="0"/>
          </a:p>
        </p:txBody>
      </p:sp>
      <p:sp>
        <p:nvSpPr>
          <p:cNvPr id="4" name="Slide Number Placeholder 3"/>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20555409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5307F8A6-2302-4A51-9772-884E94299E1D}" type="datetime1">
              <a:rPr lang="en-US" smtClean="0">
                <a:solidFill>
                  <a:prstClr val="black">
                    <a:tint val="75000"/>
                  </a:prstClr>
                </a:solidFill>
              </a:rPr>
              <a:t>7/7/2016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smtClean="0">
                <a:solidFill>
                  <a:prstClr val="black">
                    <a:tint val="75000"/>
                  </a:prstClr>
                </a:solidFill>
              </a:rPr>
              <a:t>Spring Plenary Session, April 21 – 23, 2016</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b="0" i="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B91F03-2255-4509-B562-34CB0BBB20F5}" type="datetime1">
              <a:rPr lang="en-US" smtClean="0">
                <a:solidFill>
                  <a:prstClr val="black">
                    <a:tint val="75000"/>
                  </a:prstClr>
                </a:solidFill>
              </a:rPr>
              <a:t>7/7/2016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2016 ASCCC CTE Leadership Academy– Anaheim,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56AAB2-D38C-4BF8-A71B-C57944A8F42B}" type="datetime1">
              <a:rPr lang="en-US" smtClean="0">
                <a:solidFill>
                  <a:prstClr val="black">
                    <a:tint val="75000"/>
                  </a:prstClr>
                </a:solidFill>
              </a:rPr>
              <a:t>7/7/2016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Spring Plenary Session, April 21 – 23, 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136F2F-3B0B-4214-9C78-8C34E471CFDA}" type="datetime1">
              <a:rPr lang="en-US" smtClean="0">
                <a:solidFill>
                  <a:prstClr val="black">
                    <a:tint val="75000"/>
                  </a:prstClr>
                </a:solidFill>
              </a:rPr>
              <a:t>7/7/2016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Spring Plenary Session, April 21 – 23, 2016</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04B349-9D77-49FB-8166-C37BCEA42EC1}" type="datetime1">
              <a:rPr lang="en-US" smtClean="0">
                <a:solidFill>
                  <a:prstClr val="black">
                    <a:tint val="75000"/>
                  </a:prstClr>
                </a:solidFill>
              </a:rPr>
              <a:t>7/7/2016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Spring Plenary Session, April 21 – 23, 2016</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A3BD9-5110-49E5-B20D-9DB2313D9A65}" type="datetime1">
              <a:rPr lang="en-US" smtClean="0">
                <a:solidFill>
                  <a:prstClr val="black">
                    <a:tint val="75000"/>
                  </a:prstClr>
                </a:solidFill>
              </a:rPr>
              <a:t>7/7/2016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CTE Leadership Institute May 8 - 9, 2015 </a:t>
            </a:r>
            <a:r>
              <a:rPr lang="en-US" dirty="0" err="1" smtClean="0">
                <a:solidFill>
                  <a:prstClr val="black">
                    <a:tint val="75000"/>
                  </a:prstClr>
                </a:solidFill>
              </a:rPr>
              <a:t>LaJolla</a:t>
            </a:r>
            <a:r>
              <a:rPr lang="en-US" dirty="0" smtClean="0">
                <a:solidFill>
                  <a:prstClr val="black">
                    <a:tint val="75000"/>
                  </a:prstClr>
                </a:solidFill>
              </a:rPr>
              <a:t>,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5464" y="1887124"/>
            <a:ext cx="11468746" cy="41417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C1D95-4EE4-4689-BE62-B24C09C63F1B}" type="datetime1">
              <a:rPr lang="en-US" smtClean="0">
                <a:solidFill>
                  <a:prstClr val="black">
                    <a:tint val="75000"/>
                  </a:prstClr>
                </a:solidFill>
              </a:rPr>
              <a:t>7/7/2016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Spring Plenary Session, April 21 – 23, 2016</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hdr="0" dt="0"/>
  <p:txStyles>
    <p:titleStyle>
      <a:lvl1pPr algn="ctr"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c-id.net/"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397" y="2377726"/>
            <a:ext cx="10363200" cy="814925"/>
          </a:xfrm>
        </p:spPr>
        <p:txBody>
          <a:bodyPr>
            <a:normAutofit/>
          </a:bodyPr>
          <a:lstStyle/>
          <a:p>
            <a:r>
              <a:rPr lang="en-US" sz="4400" dirty="0"/>
              <a:t>CTE </a:t>
            </a:r>
            <a:r>
              <a:rPr lang="en-US" sz="4400" dirty="0" smtClean="0"/>
              <a:t>Curriculum Basics</a:t>
            </a:r>
            <a:endParaRPr lang="en-US" sz="4800" dirty="0"/>
          </a:p>
        </p:txBody>
      </p:sp>
      <p:sp>
        <p:nvSpPr>
          <p:cNvPr id="3" name="Subtitle 2"/>
          <p:cNvSpPr>
            <a:spLocks noGrp="1"/>
          </p:cNvSpPr>
          <p:nvPr>
            <p:ph type="subTitle" idx="1"/>
          </p:nvPr>
        </p:nvSpPr>
        <p:spPr>
          <a:xfrm>
            <a:off x="1523999" y="4308529"/>
            <a:ext cx="10409695" cy="1720311"/>
          </a:xfrm>
        </p:spPr>
        <p:txBody>
          <a:bodyPr>
            <a:normAutofit fontScale="85000" lnSpcReduction="20000"/>
          </a:bodyPr>
          <a:lstStyle/>
          <a:p>
            <a:pPr algn="r"/>
            <a:r>
              <a:rPr lang="en-US" b="0" i="0" dirty="0" smtClean="0"/>
              <a:t>Grant Goold, Member Executive Committee-ASCCC Facilitator</a:t>
            </a:r>
          </a:p>
          <a:p>
            <a:pPr algn="r"/>
            <a:r>
              <a:rPr lang="en-US" b="0" i="0" dirty="0" err="1" smtClean="0"/>
              <a:t>Jolena</a:t>
            </a:r>
            <a:r>
              <a:rPr lang="en-US" b="0" i="0" dirty="0" smtClean="0"/>
              <a:t> Grande, CTE Leadership Committee, Cypress College</a:t>
            </a:r>
          </a:p>
          <a:p>
            <a:pPr algn="r"/>
            <a:r>
              <a:rPr lang="en-US" b="0" i="0" dirty="0" smtClean="0"/>
              <a:t>Jim Lancaster, Citrus College </a:t>
            </a:r>
            <a:endParaRPr lang="en-US" b="0" i="0" dirty="0"/>
          </a:p>
          <a:p>
            <a:pPr algn="r"/>
            <a:endParaRPr lang="en-US" b="0" i="0" dirty="0"/>
          </a:p>
          <a:p>
            <a:pPr algn="r"/>
            <a:r>
              <a:rPr lang="en-US" b="0" i="0" dirty="0" smtClean="0"/>
              <a:t>2016 ASCCC Curriculum Institute</a:t>
            </a:r>
            <a:endParaRPr lang="en-US" b="0" i="0" dirty="0"/>
          </a:p>
        </p:txBody>
      </p:sp>
    </p:spTree>
    <p:extLst>
      <p:ext uri="{BB962C8B-B14F-4D97-AF65-F5344CB8AC3E}">
        <p14:creationId xmlns:p14="http://schemas.microsoft.com/office/powerpoint/2010/main" val="295859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that are Necessary for Industry Input??</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683171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3384605"/>
            <a:ext cx="6130871" cy="914401"/>
          </a:xfrm>
        </p:spPr>
        <p:txBody>
          <a:bodyPr>
            <a:normAutofit/>
          </a:bodyPr>
          <a:lstStyle/>
          <a:p>
            <a:r>
              <a:rPr lang="en-US" dirty="0" smtClean="0"/>
              <a:t>Regional Consortia</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dirty="0">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219" y="1235346"/>
            <a:ext cx="5099181" cy="5212917"/>
          </a:xfrm>
          <a:prstGeom prst="rect">
            <a:avLst/>
          </a:prstGeom>
        </p:spPr>
      </p:pic>
    </p:spTree>
    <p:extLst>
      <p:ext uri="{BB962C8B-B14F-4D97-AF65-F5344CB8AC3E}">
        <p14:creationId xmlns:p14="http://schemas.microsoft.com/office/powerpoint/2010/main" val="548000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Consortium</a:t>
            </a:r>
            <a:endParaRPr lang="en-US" dirty="0"/>
          </a:p>
        </p:txBody>
      </p:sp>
      <p:sp>
        <p:nvSpPr>
          <p:cNvPr id="3" name="Content Placeholder 2"/>
          <p:cNvSpPr>
            <a:spLocks noGrp="1"/>
          </p:cNvSpPr>
          <p:nvPr>
            <p:ph idx="1"/>
          </p:nvPr>
        </p:nvSpPr>
        <p:spPr/>
        <p:txBody>
          <a:bodyPr>
            <a:normAutofit/>
          </a:bodyPr>
          <a:lstStyle/>
          <a:p>
            <a:r>
              <a:rPr lang="en-US" sz="2400" dirty="0" smtClean="0"/>
              <a:t>CTE Curriculum (new programs and awards) must receive Regional Consortium Approval  </a:t>
            </a:r>
            <a:endParaRPr lang="en-US" sz="2200" dirty="0" smtClean="0"/>
          </a:p>
          <a:p>
            <a:endParaRPr lang="en-US" sz="2200" dirty="0"/>
          </a:p>
          <a:p>
            <a:pPr lvl="1"/>
            <a:r>
              <a:rPr lang="en-US" sz="2200" dirty="0" smtClean="0"/>
              <a:t>Unnecessary duplication </a:t>
            </a:r>
          </a:p>
          <a:p>
            <a:pPr lvl="1"/>
            <a:r>
              <a:rPr lang="en-US" sz="2200" dirty="0" smtClean="0"/>
              <a:t>Labor Market Need </a:t>
            </a:r>
          </a:p>
          <a:p>
            <a:pPr marL="457200" lvl="1" indent="0">
              <a:buNone/>
            </a:pPr>
            <a:endParaRPr lang="en-US" sz="2200" dirty="0" smtClean="0"/>
          </a:p>
          <a:p>
            <a:pPr marL="457200" lvl="1" indent="0">
              <a:buNone/>
            </a:pPr>
            <a:r>
              <a:rPr lang="en-US" sz="2200" dirty="0" smtClean="0"/>
              <a:t>(facilitate dialog between colleges)</a:t>
            </a:r>
          </a:p>
          <a:p>
            <a:pPr marL="457200" lvl="1" indent="0">
              <a:buNone/>
            </a:pPr>
            <a:endParaRPr lang="en-US" sz="2200" dirty="0" smtClean="0"/>
          </a:p>
          <a:p>
            <a:pPr lvl="1"/>
            <a:r>
              <a:rPr lang="en-US" sz="2200" dirty="0" smtClean="0"/>
              <a:t>Can happen before or after local process</a:t>
            </a:r>
          </a:p>
          <a:p>
            <a:pPr lvl="2"/>
            <a:r>
              <a:rPr lang="en-US" sz="1800" dirty="0" smtClean="0"/>
              <a:t>Is one way better than the other??</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496435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Consortium</a:t>
            </a:r>
            <a:endParaRPr lang="en-US" dirty="0"/>
          </a:p>
        </p:txBody>
      </p:sp>
      <p:sp>
        <p:nvSpPr>
          <p:cNvPr id="3" name="Content Placeholder 2"/>
          <p:cNvSpPr>
            <a:spLocks noGrp="1"/>
          </p:cNvSpPr>
          <p:nvPr>
            <p:ph idx="1"/>
          </p:nvPr>
        </p:nvSpPr>
        <p:spPr/>
        <p:txBody>
          <a:bodyPr>
            <a:normAutofit/>
          </a:bodyPr>
          <a:lstStyle/>
          <a:p>
            <a:r>
              <a:rPr lang="en-US" sz="2400" dirty="0" smtClean="0"/>
              <a:t>Regional Consortia are looking at ways to streamline review and approval including granting automatic approval to programs that align with approved C-ID model curriculum</a:t>
            </a:r>
          </a:p>
          <a:p>
            <a:endParaRPr lang="en-US" sz="2400" dirty="0"/>
          </a:p>
          <a:p>
            <a:pPr lvl="1"/>
            <a:r>
              <a:rPr lang="en-US" sz="2000" dirty="0" smtClean="0"/>
              <a:t>Examples of success</a:t>
            </a:r>
          </a:p>
          <a:p>
            <a:pPr marL="457200" lvl="1" indent="0">
              <a:buNone/>
            </a:pPr>
            <a:endParaRPr lang="en-US" sz="1800" dirty="0"/>
          </a:p>
          <a:p>
            <a:pPr marL="457200" lvl="1" indent="0">
              <a:buNone/>
            </a:pPr>
            <a:endParaRPr lang="en-US" sz="1800" dirty="0"/>
          </a:p>
          <a:p>
            <a:pPr lvl="1"/>
            <a:r>
              <a:rPr lang="en-US" sz="2200" dirty="0" smtClean="0"/>
              <a:t>Goal: 1 month timeline</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2109803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Regional Consortia – Questions -Comments?</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115881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Curriculum Approval</a:t>
            </a:r>
            <a:endParaRPr lang="en-US" dirty="0"/>
          </a:p>
        </p:txBody>
      </p:sp>
      <p:sp>
        <p:nvSpPr>
          <p:cNvPr id="3" name="Content Placeholder 2"/>
          <p:cNvSpPr>
            <a:spLocks noGrp="1"/>
          </p:cNvSpPr>
          <p:nvPr>
            <p:ph idx="1"/>
          </p:nvPr>
        </p:nvSpPr>
        <p:spPr/>
        <p:txBody>
          <a:bodyPr>
            <a:normAutofit/>
          </a:bodyPr>
          <a:lstStyle/>
          <a:p>
            <a:r>
              <a:rPr lang="en-US" sz="2200" dirty="0" smtClean="0"/>
              <a:t>Local approval timelines vary from months to a year+</a:t>
            </a:r>
          </a:p>
          <a:p>
            <a:pPr marL="0" indent="0">
              <a:buNone/>
            </a:pPr>
            <a:endParaRPr lang="en-US" sz="2200" dirty="0" smtClean="0"/>
          </a:p>
          <a:p>
            <a:r>
              <a:rPr lang="en-US" sz="2200" dirty="0" smtClean="0"/>
              <a:t>Local approval steps often include </a:t>
            </a:r>
          </a:p>
          <a:p>
            <a:pPr lvl="1"/>
            <a:r>
              <a:rPr lang="en-US" sz="2200" dirty="0" smtClean="0"/>
              <a:t>review by the department and/or division </a:t>
            </a:r>
          </a:p>
          <a:p>
            <a:pPr lvl="1"/>
            <a:r>
              <a:rPr lang="en-US" sz="2200" dirty="0" smtClean="0"/>
              <a:t>curriculum committee/academic senate</a:t>
            </a:r>
          </a:p>
          <a:p>
            <a:pPr lvl="1"/>
            <a:r>
              <a:rPr lang="en-US" sz="2200" dirty="0" smtClean="0"/>
              <a:t>Board of Trustees</a:t>
            </a:r>
          </a:p>
          <a:p>
            <a:pPr lvl="1"/>
            <a:endParaRPr lang="en-US" sz="2200" dirty="0" smtClean="0"/>
          </a:p>
          <a:p>
            <a:endParaRPr lang="en-US" sz="2600"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1855842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Local college efforts to streamline curriculum??</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2102561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at the Chancellor’s Office</a:t>
            </a:r>
            <a:endParaRPr lang="en-US" dirty="0"/>
          </a:p>
        </p:txBody>
      </p:sp>
      <p:sp>
        <p:nvSpPr>
          <p:cNvPr id="3" name="Content Placeholder 2"/>
          <p:cNvSpPr>
            <a:spLocks noGrp="1"/>
          </p:cNvSpPr>
          <p:nvPr>
            <p:ph idx="1"/>
          </p:nvPr>
        </p:nvSpPr>
        <p:spPr/>
        <p:txBody>
          <a:bodyPr>
            <a:normAutofit lnSpcReduction="10000"/>
          </a:bodyPr>
          <a:lstStyle/>
          <a:p>
            <a:r>
              <a:rPr lang="en-US" sz="2200" dirty="0" smtClean="0"/>
              <a:t>New courses and programs are submitted to the Chancellor’s Office following approval by the local BOT.</a:t>
            </a:r>
          </a:p>
          <a:p>
            <a:endParaRPr lang="en-US" sz="2200" dirty="0" smtClean="0"/>
          </a:p>
          <a:p>
            <a:r>
              <a:rPr lang="en-US" sz="2200" dirty="0" smtClean="0"/>
              <a:t>A common complaint  - Chancellor’s Office takes too long to approve new programs</a:t>
            </a:r>
          </a:p>
          <a:p>
            <a:pPr marL="0" indent="0">
              <a:buNone/>
            </a:pPr>
            <a:endParaRPr lang="en-US" sz="2200" dirty="0" smtClean="0"/>
          </a:p>
          <a:p>
            <a:pPr>
              <a:spcAft>
                <a:spcPts val="3000"/>
              </a:spcAft>
            </a:pPr>
            <a:r>
              <a:rPr lang="en-US" sz="2200" dirty="0" smtClean="0"/>
              <a:t>The Chancellor’s Office has streamlined the approval of changes to existing courses to allow them to reallocate resources to the review and approval of new and revised programs</a:t>
            </a:r>
          </a:p>
          <a:p>
            <a:pPr>
              <a:spcAft>
                <a:spcPts val="3000"/>
              </a:spcAft>
            </a:pPr>
            <a:r>
              <a:rPr lang="en-US" sz="2200" dirty="0" smtClean="0"/>
              <a:t>A new Curriculum Inventory System is under development to reduce the number of proposals that the CO has to review, allowing them to dedicate more time to reviewing new programs</a:t>
            </a:r>
            <a:endParaRPr lang="en-US" sz="22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4834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help the Chancellor’s Office?</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568785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Chancellor’s Office Approves</a:t>
            </a:r>
            <a:endParaRPr lang="en-US" dirty="0"/>
          </a:p>
        </p:txBody>
      </p:sp>
      <p:sp>
        <p:nvSpPr>
          <p:cNvPr id="3" name="Content Placeholder 2"/>
          <p:cNvSpPr>
            <a:spLocks noGrp="1"/>
          </p:cNvSpPr>
          <p:nvPr>
            <p:ph idx="1"/>
          </p:nvPr>
        </p:nvSpPr>
        <p:spPr/>
        <p:txBody>
          <a:bodyPr>
            <a:normAutofit/>
          </a:bodyPr>
          <a:lstStyle/>
          <a:p>
            <a:pPr>
              <a:spcAft>
                <a:spcPts val="2400"/>
              </a:spcAft>
            </a:pPr>
            <a:r>
              <a:rPr lang="en-US" sz="2400" dirty="0" smtClean="0"/>
              <a:t>Once the Chancellor’s Office has issued control numbers, you might think that everything is good to go, but not so fast.</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879673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Breakout Overview</a:t>
            </a:r>
            <a:endParaRPr lang="en-US" dirty="0"/>
          </a:p>
        </p:txBody>
      </p:sp>
      <p:sp>
        <p:nvSpPr>
          <p:cNvPr id="3" name="Content Placeholder 2"/>
          <p:cNvSpPr>
            <a:spLocks noGrp="1"/>
          </p:cNvSpPr>
          <p:nvPr>
            <p:ph idx="1"/>
          </p:nvPr>
        </p:nvSpPr>
        <p:spPr>
          <a:xfrm>
            <a:off x="325464" y="1887125"/>
            <a:ext cx="11468746" cy="4277718"/>
          </a:xfrm>
        </p:spPr>
        <p:txBody>
          <a:bodyPr/>
          <a:lstStyle/>
          <a:p>
            <a:pPr marL="0" indent="0">
              <a:buNone/>
            </a:pPr>
            <a:r>
              <a:rPr lang="en-US" dirty="0"/>
              <a:t>Compared to non-CTE programs, the development and revision of </a:t>
            </a:r>
          </a:p>
          <a:p>
            <a:pPr marL="0" indent="0">
              <a:buNone/>
            </a:pPr>
            <a:r>
              <a:rPr lang="en-US" dirty="0"/>
              <a:t>CTE curriculum have additional requirements. Learn the important </a:t>
            </a:r>
          </a:p>
          <a:p>
            <a:pPr marL="0" indent="0">
              <a:buNone/>
            </a:pPr>
            <a:r>
              <a:rPr lang="en-US" dirty="0"/>
              <a:t>elements to consider when moving new CTE curriculum from concept </a:t>
            </a:r>
          </a:p>
          <a:p>
            <a:pPr marL="0" indent="0">
              <a:buNone/>
            </a:pPr>
            <a:r>
              <a:rPr lang="en-US" dirty="0"/>
              <a:t>to </a:t>
            </a:r>
            <a:r>
              <a:rPr lang="en-US" dirty="0" smtClean="0"/>
              <a:t>completion.</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94476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the Chancellor’s Office Approves</a:t>
            </a:r>
            <a:endParaRPr lang="en-US" dirty="0"/>
          </a:p>
        </p:txBody>
      </p:sp>
      <p:sp>
        <p:nvSpPr>
          <p:cNvPr id="3" name="Content Placeholder 2"/>
          <p:cNvSpPr>
            <a:spLocks noGrp="1"/>
          </p:cNvSpPr>
          <p:nvPr>
            <p:ph idx="1"/>
          </p:nvPr>
        </p:nvSpPr>
        <p:spPr/>
        <p:txBody>
          <a:bodyPr>
            <a:normAutofit/>
          </a:bodyPr>
          <a:lstStyle/>
          <a:p>
            <a:pPr>
              <a:spcAft>
                <a:spcPts val="2400"/>
              </a:spcAft>
            </a:pPr>
            <a:r>
              <a:rPr lang="en-US" sz="2400" dirty="0" smtClean="0"/>
              <a:t>Title </a:t>
            </a:r>
            <a:r>
              <a:rPr lang="en-US" sz="2400" dirty="0"/>
              <a:t>5 §55005 requires colleges to publish course standards including transferability, degree applicability, and whether the course is eligible for general education before it can be offered to students </a:t>
            </a:r>
            <a:endParaRPr lang="en-US" sz="2400" dirty="0" smtClean="0"/>
          </a:p>
          <a:p>
            <a:pPr>
              <a:spcAft>
                <a:spcPts val="2400"/>
              </a:spcAft>
            </a:pPr>
            <a:r>
              <a:rPr lang="en-US" sz="2400" dirty="0" smtClean="0"/>
              <a:t>For many colleges, new curriculum cannot be offered until it is published in the college catalog. Waiting for the catalog could add another year before new curriculum is available for students!</a:t>
            </a:r>
            <a:endParaRPr lang="en-US" sz="24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1922923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Catalog</a:t>
            </a:r>
            <a:endParaRPr lang="en-US" dirty="0"/>
          </a:p>
        </p:txBody>
      </p:sp>
      <p:sp>
        <p:nvSpPr>
          <p:cNvPr id="3" name="Content Placeholder 2"/>
          <p:cNvSpPr>
            <a:spLocks noGrp="1"/>
          </p:cNvSpPr>
          <p:nvPr>
            <p:ph idx="1"/>
          </p:nvPr>
        </p:nvSpPr>
        <p:spPr/>
        <p:txBody>
          <a:bodyPr>
            <a:normAutofit/>
          </a:bodyPr>
          <a:lstStyle/>
          <a:p>
            <a:r>
              <a:rPr lang="en-US" sz="2400" dirty="0" smtClean="0"/>
              <a:t>If your college currently requires courses to be published in the college catalog, there are some suggestions you could make to the college to allow approved curriculum to be offered sooner.</a:t>
            </a:r>
          </a:p>
          <a:p>
            <a:pPr lvl="1"/>
            <a:r>
              <a:rPr lang="en-US" sz="2200" dirty="0" smtClean="0"/>
              <a:t>Print required information in the course schedule</a:t>
            </a:r>
          </a:p>
          <a:p>
            <a:pPr lvl="1"/>
            <a:r>
              <a:rPr lang="en-US" sz="2200" dirty="0" smtClean="0"/>
              <a:t>Create an online version of the catalog that is updated at the end of each semester</a:t>
            </a:r>
          </a:p>
          <a:p>
            <a:pPr lvl="1"/>
            <a:r>
              <a:rPr lang="en-US" sz="2200" dirty="0" smtClean="0"/>
              <a:t>Create a catalog addendum at the end of each semester</a:t>
            </a:r>
          </a:p>
          <a:p>
            <a:pPr lvl="1"/>
            <a:r>
              <a:rPr lang="en-US" sz="2200" dirty="0" smtClean="0"/>
              <a:t>Some of these options may cause confusion with catalog rights</a:t>
            </a:r>
          </a:p>
          <a:p>
            <a:pPr lvl="1"/>
            <a:endParaRPr lang="en-US" sz="2200" dirty="0" smtClean="0"/>
          </a:p>
          <a:p>
            <a:r>
              <a:rPr lang="en-US" sz="2400" dirty="0" smtClean="0"/>
              <a:t>If the new curriculum needs to be articulated, accelerating the offering may be a bad idea!</a:t>
            </a:r>
            <a:endParaRPr lang="en-US" sz="24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362343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a:t>0</a:t>
            </a:r>
            <a:r>
              <a:rPr lang="en-US" dirty="0" smtClean="0"/>
              <a:t>ptions while you wait?</a:t>
            </a:r>
            <a:endParaRPr lang="en-US" dirty="0"/>
          </a:p>
        </p:txBody>
      </p:sp>
      <p:sp>
        <p:nvSpPr>
          <p:cNvPr id="3" name="Content Placeholder 2"/>
          <p:cNvSpPr>
            <a:spLocks noGrp="1"/>
          </p:cNvSpPr>
          <p:nvPr>
            <p:ph idx="1"/>
          </p:nvPr>
        </p:nvSpPr>
        <p:spPr/>
        <p:txBody>
          <a:bodyPr/>
          <a:lstStyle/>
          <a:p>
            <a:pPr marL="457200" lvl="1" indent="0">
              <a:buNone/>
            </a:pPr>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18805646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a:bodyPr>
          <a:lstStyle/>
          <a:p>
            <a:pPr>
              <a:spcAft>
                <a:spcPts val="3000"/>
              </a:spcAft>
            </a:pPr>
            <a:r>
              <a:rPr lang="en-US" sz="2400" dirty="0" smtClean="0"/>
              <a:t>Look at the membership of your advisory boards and ensure that you are getting quality industry input. Be open to adding new voices.</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110775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a:bodyPr>
          <a:lstStyle/>
          <a:p>
            <a:pPr>
              <a:spcAft>
                <a:spcPts val="3000"/>
              </a:spcAft>
            </a:pPr>
            <a:r>
              <a:rPr lang="en-US" sz="2400" dirty="0" smtClean="0">
                <a:solidFill>
                  <a:schemeClr val="bg1">
                    <a:lumMod val="65000"/>
                  </a:schemeClr>
                </a:solidFill>
              </a:rPr>
              <a:t>Look at the membership of your advisory boards and ensure that you are getting quality industry input. Be open to adding new voices.</a:t>
            </a:r>
          </a:p>
          <a:p>
            <a:pPr>
              <a:spcAft>
                <a:spcPts val="3000"/>
              </a:spcAft>
            </a:pPr>
            <a:r>
              <a:rPr lang="en-US" sz="2400" dirty="0" smtClean="0"/>
              <a:t>Work with your curriculum chair to make sure the local approval is happening as quickly as possible. Don’t trust your curriculum management system to get all of the approvals you need!</a:t>
            </a:r>
            <a:endParaRPr lang="en-US" sz="24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565935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a:bodyPr>
          <a:lstStyle/>
          <a:p>
            <a:pPr>
              <a:spcAft>
                <a:spcPts val="3000"/>
              </a:spcAft>
            </a:pPr>
            <a:r>
              <a:rPr lang="en-US" sz="2400" dirty="0" smtClean="0">
                <a:solidFill>
                  <a:schemeClr val="bg1">
                    <a:lumMod val="65000"/>
                  </a:schemeClr>
                </a:solidFill>
              </a:rPr>
              <a:t>Look at the membership of your advisory boards and ensure that you are getting quality industry input. Be open to adding new voices.</a:t>
            </a:r>
          </a:p>
          <a:p>
            <a:pPr>
              <a:spcAft>
                <a:spcPts val="3000"/>
              </a:spcAft>
            </a:pPr>
            <a:r>
              <a:rPr lang="en-US" sz="2400" dirty="0" smtClean="0">
                <a:solidFill>
                  <a:schemeClr val="bg1">
                    <a:lumMod val="65000"/>
                  </a:schemeClr>
                </a:solidFill>
              </a:rPr>
              <a:t>Work with your curriculum chair to make sure the local approval is happening as quickly as possible. Don’t trust your curriculum management system to get all of the approvals you need!</a:t>
            </a:r>
          </a:p>
          <a:p>
            <a:pPr>
              <a:spcAft>
                <a:spcPts val="3000"/>
              </a:spcAft>
            </a:pPr>
            <a:r>
              <a:rPr lang="en-US" sz="2400" dirty="0" smtClean="0"/>
              <a:t>Find a way to offer classes once they are approved even if your catalog won’t be published for months.</a:t>
            </a:r>
            <a:endParaRPr lang="en-US" sz="24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770399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with Statewide Changes</a:t>
            </a:r>
            <a:endParaRPr lang="en-US" dirty="0"/>
          </a:p>
        </p:txBody>
      </p:sp>
      <p:sp>
        <p:nvSpPr>
          <p:cNvPr id="3" name="Content Placeholder 2"/>
          <p:cNvSpPr>
            <a:spLocks noGrp="1"/>
          </p:cNvSpPr>
          <p:nvPr>
            <p:ph idx="1"/>
          </p:nvPr>
        </p:nvSpPr>
        <p:spPr/>
        <p:txBody>
          <a:bodyPr>
            <a:normAutofit lnSpcReduction="10000"/>
          </a:bodyPr>
          <a:lstStyle/>
          <a:p>
            <a:pPr>
              <a:spcAft>
                <a:spcPts val="2400"/>
              </a:spcAft>
            </a:pPr>
            <a:r>
              <a:rPr lang="en-US" dirty="0" smtClean="0"/>
              <a:t>C-ID has been bringing CTE faculty together for more than a year.</a:t>
            </a:r>
          </a:p>
          <a:p>
            <a:pPr>
              <a:spcAft>
                <a:spcPts val="2400"/>
              </a:spcAft>
            </a:pPr>
            <a:r>
              <a:rPr lang="en-US" dirty="0" smtClean="0"/>
              <a:t>When the call comes for help, </a:t>
            </a:r>
            <a:r>
              <a:rPr lang="en-US" b="1" dirty="0" smtClean="0"/>
              <a:t>please answer!</a:t>
            </a:r>
          </a:p>
          <a:p>
            <a:pPr>
              <a:spcAft>
                <a:spcPts val="2400"/>
              </a:spcAft>
            </a:pPr>
            <a:r>
              <a:rPr lang="en-US" dirty="0" smtClean="0"/>
              <a:t>Faculty have been, or will be, asked to </a:t>
            </a:r>
          </a:p>
          <a:p>
            <a:pPr lvl="1">
              <a:spcAft>
                <a:spcPts val="2400"/>
              </a:spcAft>
            </a:pPr>
            <a:r>
              <a:rPr lang="en-US" dirty="0"/>
              <a:t>C</a:t>
            </a:r>
            <a:r>
              <a:rPr lang="en-US" dirty="0" smtClean="0"/>
              <a:t>ome to discipline input group meetings (DIGs)</a:t>
            </a:r>
          </a:p>
          <a:p>
            <a:pPr lvl="1">
              <a:spcAft>
                <a:spcPts val="2400"/>
              </a:spcAft>
            </a:pPr>
            <a:r>
              <a:rPr lang="en-US" dirty="0" smtClean="0"/>
              <a:t>Participate in faculty discipline review groups (FDRGs)</a:t>
            </a:r>
          </a:p>
          <a:p>
            <a:pPr lvl="1">
              <a:spcAft>
                <a:spcPts val="2400"/>
              </a:spcAft>
            </a:pPr>
            <a:r>
              <a:rPr lang="en-US" dirty="0"/>
              <a:t>R</a:t>
            </a:r>
            <a:r>
              <a:rPr lang="en-US" dirty="0" smtClean="0"/>
              <a:t>eview course descriptors</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1765244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with Statewide Changes</a:t>
            </a:r>
            <a:endParaRPr lang="en-US" dirty="0"/>
          </a:p>
        </p:txBody>
      </p:sp>
      <p:sp>
        <p:nvSpPr>
          <p:cNvPr id="3" name="Content Placeholder 2"/>
          <p:cNvSpPr>
            <a:spLocks noGrp="1"/>
          </p:cNvSpPr>
          <p:nvPr>
            <p:ph idx="1"/>
          </p:nvPr>
        </p:nvSpPr>
        <p:spPr/>
        <p:txBody>
          <a:bodyPr anchor="ctr">
            <a:normAutofit/>
          </a:bodyPr>
          <a:lstStyle/>
          <a:p>
            <a:pPr marL="0" indent="0" algn="ctr">
              <a:spcAft>
                <a:spcPts val="2400"/>
              </a:spcAft>
              <a:buNone/>
            </a:pPr>
            <a:r>
              <a:rPr lang="en-US" dirty="0">
                <a:latin typeface="Britannic Bold" charset="0"/>
                <a:ea typeface="Britannic Bold" charset="0"/>
                <a:cs typeface="Britannic Bold" charset="0"/>
              </a:rPr>
              <a:t>Statewide efforts can only work with your help!</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1875687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329" y="569191"/>
            <a:ext cx="6096000" cy="369332"/>
          </a:xfrm>
          <a:prstGeom prst="rect">
            <a:avLst/>
          </a:prstGeom>
        </p:spPr>
        <p:txBody>
          <a:bodyPr>
            <a:spAutoFit/>
          </a:bodyPr>
          <a:lstStyle/>
          <a:p>
            <a:r>
              <a:rPr lang="en-US" dirty="0" smtClean="0"/>
              <a:t>“</a:t>
            </a:r>
            <a:endParaRPr lang="en-US" dirty="0"/>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Links 2.0 April 30, 2016</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1EB0EE-5C55-4A20-9AF4-1E061F85A2B6}" type="slidenum">
              <a:rPr lang="en-US" smtClean="0"/>
              <a:t>28</a:t>
            </a:fld>
            <a:endParaRPr lang="en-US" dirty="0"/>
          </a:p>
        </p:txBody>
      </p:sp>
      <p:sp>
        <p:nvSpPr>
          <p:cNvPr id="11" name="Text Placeholder 2"/>
          <p:cNvSpPr txBox="1">
            <a:spLocks/>
          </p:cNvSpPr>
          <p:nvPr/>
        </p:nvSpPr>
        <p:spPr>
          <a:xfrm>
            <a:off x="838200" y="3423191"/>
            <a:ext cx="10515600" cy="2463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cap="all" dirty="0" smtClean="0"/>
              <a:t>Questions? </a:t>
            </a:r>
            <a:endParaRPr lang="en-US" cap="all" dirty="0"/>
          </a:p>
        </p:txBody>
      </p:sp>
    </p:spTree>
    <p:extLst>
      <p:ext uri="{BB962C8B-B14F-4D97-AF65-F5344CB8AC3E}">
        <p14:creationId xmlns:p14="http://schemas.microsoft.com/office/powerpoint/2010/main" val="28972439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5397" y="2377726"/>
            <a:ext cx="10363200" cy="814925"/>
          </a:xfrm>
        </p:spPr>
        <p:txBody>
          <a:bodyPr>
            <a:normAutofit/>
          </a:bodyPr>
          <a:lstStyle/>
          <a:p>
            <a:r>
              <a:rPr lang="en-US" sz="4400" dirty="0"/>
              <a:t>CTE </a:t>
            </a:r>
            <a:r>
              <a:rPr lang="en-US" sz="4400" dirty="0" smtClean="0"/>
              <a:t>Curriculum Basics</a:t>
            </a:r>
            <a:endParaRPr lang="en-US" sz="4800" dirty="0"/>
          </a:p>
        </p:txBody>
      </p:sp>
      <p:sp>
        <p:nvSpPr>
          <p:cNvPr id="3" name="Subtitle 2"/>
          <p:cNvSpPr>
            <a:spLocks noGrp="1"/>
          </p:cNvSpPr>
          <p:nvPr>
            <p:ph type="subTitle" idx="1"/>
          </p:nvPr>
        </p:nvSpPr>
        <p:spPr>
          <a:xfrm>
            <a:off x="1523999" y="4308529"/>
            <a:ext cx="10409695" cy="1720311"/>
          </a:xfrm>
        </p:spPr>
        <p:txBody>
          <a:bodyPr>
            <a:normAutofit fontScale="85000" lnSpcReduction="20000"/>
          </a:bodyPr>
          <a:lstStyle/>
          <a:p>
            <a:pPr algn="r"/>
            <a:r>
              <a:rPr lang="en-US" b="0" i="0" dirty="0" smtClean="0"/>
              <a:t>Grant Goold, Member Executive Committee-ASCCC Facilitator</a:t>
            </a:r>
          </a:p>
          <a:p>
            <a:pPr algn="r"/>
            <a:r>
              <a:rPr lang="en-US" b="0" i="0" dirty="0" err="1" smtClean="0"/>
              <a:t>Jolena</a:t>
            </a:r>
            <a:r>
              <a:rPr lang="en-US" b="0" i="0" dirty="0" smtClean="0"/>
              <a:t> Grande, CTE Leadership Committee, Cypress College</a:t>
            </a:r>
          </a:p>
          <a:p>
            <a:pPr algn="r"/>
            <a:r>
              <a:rPr lang="en-US" b="0" i="0" dirty="0" smtClean="0"/>
              <a:t>Jim Lancaster, Citrus College </a:t>
            </a:r>
            <a:endParaRPr lang="en-US" b="0" i="0" dirty="0"/>
          </a:p>
          <a:p>
            <a:pPr algn="r"/>
            <a:endParaRPr lang="en-US" b="0" i="0" dirty="0"/>
          </a:p>
          <a:p>
            <a:pPr algn="r"/>
            <a:r>
              <a:rPr lang="en-US" b="0" i="0" dirty="0" smtClean="0"/>
              <a:t>2016 ASCCC Curriculum Institute</a:t>
            </a:r>
            <a:endParaRPr lang="en-US" b="0" i="0" dirty="0"/>
          </a:p>
        </p:txBody>
      </p:sp>
    </p:spTree>
    <p:extLst>
      <p:ext uri="{BB962C8B-B14F-4D97-AF65-F5344CB8AC3E}">
        <p14:creationId xmlns:p14="http://schemas.microsoft.com/office/powerpoint/2010/main" val="2693687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17" y="904876"/>
            <a:ext cx="11258919" cy="914401"/>
          </a:xfrm>
        </p:spPr>
        <p:txBody>
          <a:bodyPr>
            <a:normAutofit/>
          </a:bodyPr>
          <a:lstStyle/>
          <a:p>
            <a:r>
              <a:rPr lang="en-US" sz="3000" dirty="0" smtClean="0"/>
              <a:t>Steps in CTE Curriculum Development and Approval</a:t>
            </a:r>
            <a:endParaRPr lang="en-US" sz="3000" dirty="0"/>
          </a:p>
        </p:txBody>
      </p:sp>
      <p:sp>
        <p:nvSpPr>
          <p:cNvPr id="3" name="Content Placeholder 2"/>
          <p:cNvSpPr>
            <a:spLocks noGrp="1"/>
          </p:cNvSpPr>
          <p:nvPr>
            <p:ph idx="1"/>
          </p:nvPr>
        </p:nvSpPr>
        <p:spPr/>
        <p:txBody>
          <a:bodyPr>
            <a:normAutofit fontScale="92500" lnSpcReduction="20000"/>
          </a:bodyPr>
          <a:lstStyle/>
          <a:p>
            <a:pPr>
              <a:lnSpc>
                <a:spcPct val="100000"/>
              </a:lnSpc>
              <a:spcBef>
                <a:spcPts val="0"/>
              </a:spcBef>
            </a:pPr>
            <a:r>
              <a:rPr lang="en-US" dirty="0" smtClean="0"/>
              <a:t>CTE Curriculum Development includes </a:t>
            </a:r>
            <a:endParaRPr lang="en-US" dirty="0"/>
          </a:p>
          <a:p>
            <a:pPr lvl="1">
              <a:lnSpc>
                <a:spcPct val="100000"/>
              </a:lnSpc>
              <a:spcBef>
                <a:spcPts val="0"/>
              </a:spcBef>
            </a:pPr>
            <a:endParaRPr lang="en-US" dirty="0" smtClean="0"/>
          </a:p>
          <a:p>
            <a:pPr lvl="1">
              <a:lnSpc>
                <a:spcPct val="100000"/>
              </a:lnSpc>
              <a:spcBef>
                <a:spcPts val="0"/>
              </a:spcBef>
              <a:spcAft>
                <a:spcPts val="1200"/>
              </a:spcAft>
            </a:pPr>
            <a:r>
              <a:rPr lang="en-US" dirty="0"/>
              <a:t>Labor market need and data verification</a:t>
            </a:r>
          </a:p>
          <a:p>
            <a:pPr lvl="1">
              <a:lnSpc>
                <a:spcPct val="100000"/>
              </a:lnSpc>
              <a:spcBef>
                <a:spcPts val="0"/>
              </a:spcBef>
              <a:spcAft>
                <a:spcPts val="1200"/>
              </a:spcAft>
            </a:pPr>
            <a:r>
              <a:rPr lang="en-US" dirty="0"/>
              <a:t>Approval and input from advisory </a:t>
            </a:r>
            <a:r>
              <a:rPr lang="en-US" dirty="0" smtClean="0"/>
              <a:t>boards</a:t>
            </a:r>
          </a:p>
          <a:p>
            <a:pPr lvl="1">
              <a:lnSpc>
                <a:spcPct val="100000"/>
              </a:lnSpc>
              <a:spcBef>
                <a:spcPts val="0"/>
              </a:spcBef>
              <a:spcAft>
                <a:spcPts val="1200"/>
              </a:spcAft>
            </a:pPr>
            <a:r>
              <a:rPr lang="en-US" dirty="0" smtClean="0"/>
              <a:t>Development of courses and course content, including all data elements</a:t>
            </a:r>
          </a:p>
          <a:p>
            <a:pPr lvl="1">
              <a:lnSpc>
                <a:spcPct val="100000"/>
              </a:lnSpc>
              <a:spcBef>
                <a:spcPts val="0"/>
              </a:spcBef>
              <a:spcAft>
                <a:spcPts val="1200"/>
              </a:spcAft>
            </a:pPr>
            <a:r>
              <a:rPr lang="en-US" dirty="0" smtClean="0"/>
              <a:t>Creation of certificates and degrees</a:t>
            </a:r>
          </a:p>
          <a:p>
            <a:pPr lvl="1">
              <a:lnSpc>
                <a:spcPct val="100000"/>
              </a:lnSpc>
              <a:spcBef>
                <a:spcPts val="0"/>
              </a:spcBef>
              <a:spcAft>
                <a:spcPts val="1200"/>
              </a:spcAft>
            </a:pPr>
            <a:r>
              <a:rPr lang="en-US" dirty="0" smtClean="0"/>
              <a:t>Alignment of pathways</a:t>
            </a:r>
          </a:p>
          <a:p>
            <a:pPr lvl="1">
              <a:lnSpc>
                <a:spcPct val="100000"/>
              </a:lnSpc>
              <a:spcBef>
                <a:spcPts val="0"/>
              </a:spcBef>
              <a:spcAft>
                <a:spcPts val="1200"/>
              </a:spcAft>
            </a:pPr>
            <a:r>
              <a:rPr lang="en-US" dirty="0" smtClean="0"/>
              <a:t>Regional consortium approval       	(undue impact and labor market need)</a:t>
            </a:r>
            <a:endParaRPr lang="en-US" dirty="0"/>
          </a:p>
          <a:p>
            <a:pPr lvl="1">
              <a:lnSpc>
                <a:spcPct val="100000"/>
              </a:lnSpc>
              <a:spcBef>
                <a:spcPts val="0"/>
              </a:spcBef>
              <a:spcAft>
                <a:spcPts val="1200"/>
              </a:spcAft>
            </a:pPr>
            <a:r>
              <a:rPr lang="en-US" dirty="0"/>
              <a:t>L</a:t>
            </a:r>
            <a:r>
              <a:rPr lang="en-US" dirty="0" smtClean="0"/>
              <a:t>ocal curriculum approval</a:t>
            </a:r>
            <a:r>
              <a:rPr lang="en-US" dirty="0"/>
              <a:t> </a:t>
            </a:r>
            <a:r>
              <a:rPr lang="en-US" dirty="0" smtClean="0"/>
              <a:t>		(curriculum committee and BOT)</a:t>
            </a:r>
          </a:p>
          <a:p>
            <a:pPr lvl="1">
              <a:lnSpc>
                <a:spcPct val="100000"/>
              </a:lnSpc>
              <a:spcBef>
                <a:spcPts val="0"/>
              </a:spcBef>
              <a:spcAft>
                <a:spcPts val="1200"/>
              </a:spcAft>
            </a:pPr>
            <a:r>
              <a:rPr lang="en-US" dirty="0" smtClean="0"/>
              <a:t>Chancellor’s Office approval</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627064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17" y="904876"/>
            <a:ext cx="11258919" cy="914401"/>
          </a:xfrm>
        </p:spPr>
        <p:txBody>
          <a:bodyPr>
            <a:normAutofit/>
          </a:bodyPr>
          <a:lstStyle/>
          <a:p>
            <a:r>
              <a:rPr lang="en-US" sz="3000" dirty="0" smtClean="0"/>
              <a:t>Steps in CTE Curriculum Development and Approval</a:t>
            </a:r>
            <a:endParaRPr lang="en-US" sz="3000" dirty="0"/>
          </a:p>
        </p:txBody>
      </p:sp>
      <p:sp>
        <p:nvSpPr>
          <p:cNvPr id="3" name="Content Placeholder 2"/>
          <p:cNvSpPr>
            <a:spLocks noGrp="1"/>
          </p:cNvSpPr>
          <p:nvPr>
            <p:ph idx="1"/>
          </p:nvPr>
        </p:nvSpPr>
        <p:spPr/>
        <p:txBody>
          <a:bodyPr>
            <a:normAutofit fontScale="92500" lnSpcReduction="20000"/>
          </a:bodyPr>
          <a:lstStyle/>
          <a:p>
            <a:pPr>
              <a:lnSpc>
                <a:spcPct val="100000"/>
              </a:lnSpc>
              <a:spcBef>
                <a:spcPts val="0"/>
              </a:spcBef>
            </a:pPr>
            <a:r>
              <a:rPr lang="en-US" dirty="0" smtClean="0"/>
              <a:t>CTE Curriculum Development includes </a:t>
            </a:r>
            <a:endParaRPr lang="en-US" dirty="0"/>
          </a:p>
          <a:p>
            <a:pPr lvl="1">
              <a:lnSpc>
                <a:spcPct val="100000"/>
              </a:lnSpc>
              <a:spcBef>
                <a:spcPts val="0"/>
              </a:spcBef>
            </a:pPr>
            <a:endParaRPr lang="en-US" dirty="0" smtClean="0"/>
          </a:p>
          <a:p>
            <a:pPr lvl="1">
              <a:lnSpc>
                <a:spcPct val="100000"/>
              </a:lnSpc>
              <a:spcBef>
                <a:spcPts val="0"/>
              </a:spcBef>
              <a:spcAft>
                <a:spcPts val="1200"/>
              </a:spcAft>
            </a:pPr>
            <a:r>
              <a:rPr lang="en-US" dirty="0">
                <a:solidFill>
                  <a:srgbClr val="FF0000"/>
                </a:solidFill>
              </a:rPr>
              <a:t>Labor market need and data verification</a:t>
            </a:r>
          </a:p>
          <a:p>
            <a:pPr lvl="1">
              <a:lnSpc>
                <a:spcPct val="100000"/>
              </a:lnSpc>
              <a:spcBef>
                <a:spcPts val="0"/>
              </a:spcBef>
              <a:spcAft>
                <a:spcPts val="1200"/>
              </a:spcAft>
            </a:pPr>
            <a:r>
              <a:rPr lang="en-US" dirty="0">
                <a:solidFill>
                  <a:srgbClr val="FF0000"/>
                </a:solidFill>
              </a:rPr>
              <a:t>Approval and input from advisory </a:t>
            </a:r>
            <a:r>
              <a:rPr lang="en-US" dirty="0" smtClean="0">
                <a:solidFill>
                  <a:srgbClr val="FF0000"/>
                </a:solidFill>
              </a:rPr>
              <a:t>boards</a:t>
            </a:r>
            <a:endParaRPr lang="en-US" dirty="0" smtClean="0"/>
          </a:p>
          <a:p>
            <a:pPr lvl="1">
              <a:lnSpc>
                <a:spcPct val="100000"/>
              </a:lnSpc>
              <a:spcBef>
                <a:spcPts val="0"/>
              </a:spcBef>
              <a:spcAft>
                <a:spcPts val="1200"/>
              </a:spcAft>
            </a:pPr>
            <a:r>
              <a:rPr lang="en-US" dirty="0" smtClean="0"/>
              <a:t>Development of courses and course content, including all data elements</a:t>
            </a:r>
          </a:p>
          <a:p>
            <a:pPr lvl="1">
              <a:lnSpc>
                <a:spcPct val="100000"/>
              </a:lnSpc>
              <a:spcBef>
                <a:spcPts val="0"/>
              </a:spcBef>
              <a:spcAft>
                <a:spcPts val="1200"/>
              </a:spcAft>
            </a:pPr>
            <a:r>
              <a:rPr lang="en-US" dirty="0" smtClean="0"/>
              <a:t>Creation of certificates and degrees</a:t>
            </a:r>
          </a:p>
          <a:p>
            <a:pPr lvl="1">
              <a:lnSpc>
                <a:spcPct val="100000"/>
              </a:lnSpc>
              <a:spcBef>
                <a:spcPts val="0"/>
              </a:spcBef>
              <a:spcAft>
                <a:spcPts val="1200"/>
              </a:spcAft>
            </a:pPr>
            <a:r>
              <a:rPr lang="en-US" dirty="0" smtClean="0">
                <a:solidFill>
                  <a:srgbClr val="FF0000"/>
                </a:solidFill>
              </a:rPr>
              <a:t>Alignment of pathways</a:t>
            </a:r>
          </a:p>
          <a:p>
            <a:pPr lvl="1">
              <a:lnSpc>
                <a:spcPct val="100000"/>
              </a:lnSpc>
              <a:spcBef>
                <a:spcPts val="0"/>
              </a:spcBef>
              <a:spcAft>
                <a:spcPts val="1200"/>
              </a:spcAft>
            </a:pPr>
            <a:r>
              <a:rPr lang="en-US" dirty="0" smtClean="0">
                <a:solidFill>
                  <a:srgbClr val="FF0000"/>
                </a:solidFill>
              </a:rPr>
              <a:t>Regional consortium approval       	(undue impact and labor market need)</a:t>
            </a:r>
            <a:endParaRPr lang="en-US" dirty="0">
              <a:solidFill>
                <a:srgbClr val="FF0000"/>
              </a:solidFill>
            </a:endParaRPr>
          </a:p>
          <a:p>
            <a:pPr lvl="1">
              <a:lnSpc>
                <a:spcPct val="100000"/>
              </a:lnSpc>
              <a:spcBef>
                <a:spcPts val="0"/>
              </a:spcBef>
              <a:spcAft>
                <a:spcPts val="1200"/>
              </a:spcAft>
            </a:pPr>
            <a:r>
              <a:rPr lang="en-US" dirty="0"/>
              <a:t>L</a:t>
            </a:r>
            <a:r>
              <a:rPr lang="en-US" dirty="0" smtClean="0"/>
              <a:t>ocal curriculum approval</a:t>
            </a:r>
            <a:r>
              <a:rPr lang="en-US" dirty="0"/>
              <a:t> </a:t>
            </a:r>
            <a:r>
              <a:rPr lang="en-US" dirty="0" smtClean="0"/>
              <a:t>		(curriculum committee and BOT)</a:t>
            </a:r>
          </a:p>
          <a:p>
            <a:pPr lvl="1">
              <a:lnSpc>
                <a:spcPct val="100000"/>
              </a:lnSpc>
              <a:spcBef>
                <a:spcPts val="0"/>
              </a:spcBef>
              <a:spcAft>
                <a:spcPts val="1200"/>
              </a:spcAft>
            </a:pPr>
            <a:r>
              <a:rPr lang="en-US" dirty="0" smtClean="0"/>
              <a:t>Chancellor’s Office approval</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550172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Market Information</a:t>
            </a:r>
            <a:endParaRPr lang="en-US" dirty="0"/>
          </a:p>
        </p:txBody>
      </p:sp>
      <p:sp>
        <p:nvSpPr>
          <p:cNvPr id="3" name="Content Placeholder 2"/>
          <p:cNvSpPr>
            <a:spLocks noGrp="1"/>
          </p:cNvSpPr>
          <p:nvPr>
            <p:ph idx="1"/>
          </p:nvPr>
        </p:nvSpPr>
        <p:spPr/>
        <p:txBody>
          <a:bodyPr/>
          <a:lstStyle/>
          <a:p>
            <a:r>
              <a:rPr lang="en-US" dirty="0"/>
              <a:t>C</a:t>
            </a:r>
            <a:r>
              <a:rPr lang="en-US" dirty="0" smtClean="0"/>
              <a:t>urrent and projected regional demand</a:t>
            </a:r>
          </a:p>
          <a:p>
            <a:pPr lvl="1"/>
            <a:r>
              <a:rPr lang="en-US" dirty="0" smtClean="0"/>
              <a:t>Regional </a:t>
            </a:r>
            <a:r>
              <a:rPr lang="en-US" dirty="0"/>
              <a:t>Demand-Regional Completers=Net </a:t>
            </a:r>
            <a:r>
              <a:rPr lang="en-US" dirty="0" smtClean="0"/>
              <a:t>Demand </a:t>
            </a:r>
          </a:p>
          <a:p>
            <a:r>
              <a:rPr lang="en-US" dirty="0" smtClean="0"/>
              <a:t>There are many LMI variables that can be and should be considered</a:t>
            </a:r>
          </a:p>
          <a:p>
            <a:pPr lvl="1"/>
            <a:r>
              <a:rPr lang="en-US" dirty="0" smtClean="0"/>
              <a:t>Your EWD/CTE dean and the Centers of Excellence can be of assistance</a:t>
            </a:r>
          </a:p>
          <a:p>
            <a:r>
              <a:rPr lang="en-US" dirty="0" smtClean="0"/>
              <a:t>Two CCCCO resources</a:t>
            </a:r>
          </a:p>
          <a:p>
            <a:pPr lvl="1"/>
            <a:r>
              <a:rPr lang="en-US" dirty="0"/>
              <a:t>Understanding Labor Market Information Resources: Descriptions, Benefits, and Limitations</a:t>
            </a:r>
          </a:p>
          <a:p>
            <a:pPr lvl="1"/>
            <a:r>
              <a:rPr lang="en-US" dirty="0"/>
              <a:t>Making Use of Labor Market Information: Where to Find Data for Common Community College </a:t>
            </a:r>
            <a:endParaRPr lang="en-US" dirty="0" smtClean="0"/>
          </a:p>
          <a:p>
            <a:pPr marL="457200" lvl="1" indent="0">
              <a:buNone/>
            </a:pPr>
            <a:endParaRPr lang="en-US" dirty="0" smtClean="0"/>
          </a:p>
          <a:p>
            <a:pPr marL="457200" lvl="1" indent="0">
              <a:buNone/>
            </a:pPr>
            <a:endParaRPr lang="en-US" dirty="0"/>
          </a:p>
          <a:p>
            <a:pPr lvl="1"/>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06814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Industry Input</a:t>
            </a:r>
            <a:endParaRPr lang="en-US" dirty="0"/>
          </a:p>
        </p:txBody>
      </p:sp>
      <p:sp>
        <p:nvSpPr>
          <p:cNvPr id="3" name="Content Placeholder 2"/>
          <p:cNvSpPr>
            <a:spLocks noGrp="1"/>
          </p:cNvSpPr>
          <p:nvPr>
            <p:ph idx="1"/>
          </p:nvPr>
        </p:nvSpPr>
        <p:spPr/>
        <p:txBody>
          <a:bodyPr/>
          <a:lstStyle/>
          <a:p>
            <a:r>
              <a:rPr lang="en-US" sz="3200" dirty="0" smtClean="0"/>
              <a:t>Why? </a:t>
            </a:r>
          </a:p>
          <a:p>
            <a:endParaRPr lang="en-US" dirty="0" smtClean="0"/>
          </a:p>
          <a:p>
            <a:pPr lvl="1">
              <a:lnSpc>
                <a:spcPct val="100000"/>
              </a:lnSpc>
              <a:spcBef>
                <a:spcPts val="0"/>
              </a:spcBef>
              <a:spcAft>
                <a:spcPts val="1800"/>
              </a:spcAft>
            </a:pPr>
            <a:r>
              <a:rPr lang="en-US" dirty="0"/>
              <a:t>Determine current needs, future needs, and industry trends that are </a:t>
            </a:r>
            <a:r>
              <a:rPr lang="en-US" dirty="0" smtClean="0"/>
              <a:t>vital</a:t>
            </a:r>
          </a:p>
          <a:p>
            <a:pPr lvl="1">
              <a:lnSpc>
                <a:spcPct val="100000"/>
              </a:lnSpc>
              <a:spcBef>
                <a:spcPts val="0"/>
              </a:spcBef>
              <a:spcAft>
                <a:spcPts val="1800"/>
              </a:spcAft>
            </a:pPr>
            <a:r>
              <a:rPr lang="en-US" dirty="0" smtClean="0"/>
              <a:t>Ensure courses and </a:t>
            </a:r>
            <a:r>
              <a:rPr lang="en-US" dirty="0"/>
              <a:t>program </a:t>
            </a:r>
            <a:r>
              <a:rPr lang="en-US" dirty="0" smtClean="0"/>
              <a:t>have content </a:t>
            </a:r>
            <a:r>
              <a:rPr lang="en-US" dirty="0"/>
              <a:t>needed</a:t>
            </a:r>
          </a:p>
          <a:p>
            <a:pPr lvl="1">
              <a:lnSpc>
                <a:spcPct val="100000"/>
              </a:lnSpc>
              <a:spcBef>
                <a:spcPts val="0"/>
              </a:spcBef>
              <a:spcAft>
                <a:spcPts val="1800"/>
              </a:spcAft>
            </a:pPr>
            <a:r>
              <a:rPr lang="en-US" dirty="0" smtClean="0"/>
              <a:t>Advisory </a:t>
            </a:r>
            <a:r>
              <a:rPr lang="en-US" dirty="0"/>
              <a:t>Committee membership </a:t>
            </a:r>
            <a:r>
              <a:rPr lang="en-US" dirty="0" smtClean="0"/>
              <a:t>reflect local industry partners</a:t>
            </a:r>
          </a:p>
          <a:p>
            <a:pPr lvl="1">
              <a:lnSpc>
                <a:spcPct val="100000"/>
              </a:lnSpc>
              <a:spcBef>
                <a:spcPts val="0"/>
              </a:spcBef>
              <a:spcAft>
                <a:spcPts val="1800"/>
              </a:spcAft>
            </a:pPr>
            <a:endParaRPr lang="en-US"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6</a:t>
            </a:fld>
            <a:endParaRPr lang="en-US" dirty="0">
              <a:solidFill>
                <a:prstClr val="black">
                  <a:tint val="7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8340" y="4668306"/>
            <a:ext cx="1530839" cy="15158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1863" y="4656092"/>
            <a:ext cx="1522987" cy="146605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3221" y="4668306"/>
            <a:ext cx="1530989" cy="1515831"/>
          </a:xfrm>
          <a:prstGeom prst="rect">
            <a:avLst/>
          </a:prstGeom>
        </p:spPr>
      </p:pic>
    </p:spTree>
    <p:extLst>
      <p:ext uri="{BB962C8B-B14F-4D97-AF65-F5344CB8AC3E}">
        <p14:creationId xmlns:p14="http://schemas.microsoft.com/office/powerpoint/2010/main" val="638988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Industry Input</a:t>
            </a:r>
            <a:endParaRPr lang="en-US" dirty="0"/>
          </a:p>
        </p:txBody>
      </p:sp>
      <p:sp>
        <p:nvSpPr>
          <p:cNvPr id="3" name="Content Placeholder 2"/>
          <p:cNvSpPr>
            <a:spLocks noGrp="1"/>
          </p:cNvSpPr>
          <p:nvPr>
            <p:ph idx="1"/>
          </p:nvPr>
        </p:nvSpPr>
        <p:spPr/>
        <p:txBody>
          <a:bodyPr>
            <a:normAutofit fontScale="92500" lnSpcReduction="20000"/>
          </a:bodyPr>
          <a:lstStyle/>
          <a:p>
            <a:pPr>
              <a:spcBef>
                <a:spcPts val="0"/>
              </a:spcBef>
              <a:spcAft>
                <a:spcPts val="3000"/>
              </a:spcAft>
            </a:pPr>
            <a:r>
              <a:rPr lang="en-US" sz="2400" dirty="0" smtClean="0"/>
              <a:t>Statewide discussions on curriculum have been happening for years through the Course Identification Number (C-ID) project.</a:t>
            </a:r>
          </a:p>
          <a:p>
            <a:pPr>
              <a:spcBef>
                <a:spcPts val="0"/>
              </a:spcBef>
              <a:spcAft>
                <a:spcPts val="3000"/>
              </a:spcAft>
            </a:pPr>
            <a:endParaRPr lang="en-US" sz="2400" dirty="0"/>
          </a:p>
          <a:p>
            <a:pPr>
              <a:spcBef>
                <a:spcPts val="0"/>
              </a:spcBef>
              <a:spcAft>
                <a:spcPts val="3000"/>
              </a:spcAft>
            </a:pPr>
            <a:endParaRPr lang="en-US" sz="2400" dirty="0" smtClean="0"/>
          </a:p>
          <a:p>
            <a:pPr>
              <a:spcBef>
                <a:spcPts val="0"/>
              </a:spcBef>
              <a:spcAft>
                <a:spcPts val="3000"/>
              </a:spcAft>
            </a:pPr>
            <a:endParaRPr lang="en-US" sz="2400" dirty="0"/>
          </a:p>
          <a:p>
            <a:pPr marL="0" indent="0" algn="ctr">
              <a:spcBef>
                <a:spcPts val="0"/>
              </a:spcBef>
              <a:spcAft>
                <a:spcPts val="3000"/>
              </a:spcAft>
              <a:buNone/>
            </a:pPr>
            <a:endParaRPr lang="en-US" sz="2400" dirty="0" smtClean="0"/>
          </a:p>
          <a:p>
            <a:pPr marL="0" indent="0" algn="ctr">
              <a:spcBef>
                <a:spcPts val="0"/>
              </a:spcBef>
              <a:spcAft>
                <a:spcPts val="3000"/>
              </a:spcAft>
              <a:buNone/>
            </a:pPr>
            <a:r>
              <a:rPr lang="en-US" sz="2400" i="1" dirty="0" err="1" smtClean="0">
                <a:hlinkClick r:id="rId2"/>
              </a:rPr>
              <a:t>www.c-id.net</a:t>
            </a:r>
            <a:endParaRPr lang="en-US" sz="2400" i="1" dirty="0" smtClean="0"/>
          </a:p>
          <a:p>
            <a:pPr>
              <a:spcBef>
                <a:spcPts val="0"/>
              </a:spcBef>
              <a:spcAft>
                <a:spcPts val="3000"/>
              </a:spcAft>
            </a:pPr>
            <a:endParaRPr lang="en-US" sz="2400" dirty="0"/>
          </a:p>
          <a:p>
            <a:pPr marL="0" indent="0">
              <a:spcBef>
                <a:spcPts val="0"/>
              </a:spcBef>
              <a:spcAft>
                <a:spcPts val="3000"/>
              </a:spcAft>
              <a:buNone/>
            </a:pPr>
            <a:endParaRPr lang="en-US" sz="2400" dirty="0" smtClean="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7</a:t>
            </a:fld>
            <a:endParaRPr lang="en-US" dirty="0">
              <a:solidFill>
                <a:prstClr val="black">
                  <a:tint val="75000"/>
                </a:prstClr>
              </a:solidFill>
            </a:endParaRPr>
          </a:p>
        </p:txBody>
      </p:sp>
      <p:pic>
        <p:nvPicPr>
          <p:cNvPr id="6" name="Picture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424" y="2930257"/>
            <a:ext cx="5029200" cy="1790700"/>
          </a:xfrm>
          <a:prstGeom prst="rect">
            <a:avLst/>
          </a:prstGeom>
        </p:spPr>
      </p:pic>
    </p:spTree>
    <p:extLst>
      <p:ext uri="{BB962C8B-B14F-4D97-AF65-F5344CB8AC3E}">
        <p14:creationId xmlns:p14="http://schemas.microsoft.com/office/powerpoint/2010/main" val="1348224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Industry Input</a:t>
            </a:r>
            <a:endParaRPr lang="en-US" dirty="0"/>
          </a:p>
        </p:txBody>
      </p:sp>
      <p:sp>
        <p:nvSpPr>
          <p:cNvPr id="3" name="Content Placeholder 2"/>
          <p:cNvSpPr>
            <a:spLocks noGrp="1"/>
          </p:cNvSpPr>
          <p:nvPr>
            <p:ph idx="1"/>
          </p:nvPr>
        </p:nvSpPr>
        <p:spPr/>
        <p:txBody>
          <a:bodyPr>
            <a:normAutofit/>
          </a:bodyPr>
          <a:lstStyle/>
          <a:p>
            <a:pPr>
              <a:spcBef>
                <a:spcPts val="0"/>
              </a:spcBef>
              <a:spcAft>
                <a:spcPts val="3000"/>
              </a:spcAft>
            </a:pPr>
            <a:r>
              <a:rPr lang="en-US" sz="2400" dirty="0" smtClean="0"/>
              <a:t>For CTE programs, Sector </a:t>
            </a:r>
            <a:r>
              <a:rPr lang="en-US" sz="2400" dirty="0"/>
              <a:t>N</a:t>
            </a:r>
            <a:r>
              <a:rPr lang="en-US" sz="2400" dirty="0" smtClean="0"/>
              <a:t>avigators (SNs) and Deputy </a:t>
            </a:r>
            <a:r>
              <a:rPr lang="en-US" sz="2400" dirty="0"/>
              <a:t>S</a:t>
            </a:r>
            <a:r>
              <a:rPr lang="en-US" sz="2400" dirty="0" smtClean="0"/>
              <a:t>ector </a:t>
            </a:r>
            <a:r>
              <a:rPr lang="en-US" sz="2400" dirty="0"/>
              <a:t>N</a:t>
            </a:r>
            <a:r>
              <a:rPr lang="en-US" sz="2400" dirty="0" smtClean="0"/>
              <a:t>avigators (DSNs) can help communicate with industry partners to determine what skills and knowledge employers seek.</a:t>
            </a:r>
          </a:p>
          <a:p>
            <a:pPr marL="0" indent="0" algn="ctr">
              <a:spcBef>
                <a:spcPts val="0"/>
              </a:spcBef>
              <a:spcAft>
                <a:spcPts val="3000"/>
              </a:spcAft>
              <a:buNone/>
            </a:pPr>
            <a:endParaRPr lang="en-US" sz="24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8</a:t>
            </a:fld>
            <a:endParaRPr lang="en-US" dirty="0">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978" y="3430931"/>
            <a:ext cx="7462671" cy="1404539"/>
          </a:xfrm>
          <a:prstGeom prst="rect">
            <a:avLst/>
          </a:prstGeom>
        </p:spPr>
      </p:pic>
    </p:spTree>
    <p:extLst>
      <p:ext uri="{BB962C8B-B14F-4D97-AF65-F5344CB8AC3E}">
        <p14:creationId xmlns:p14="http://schemas.microsoft.com/office/powerpoint/2010/main" val="1442875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Industry Input</a:t>
            </a:r>
            <a:endParaRPr lang="en-US" dirty="0"/>
          </a:p>
        </p:txBody>
      </p:sp>
      <p:sp>
        <p:nvSpPr>
          <p:cNvPr id="3" name="Content Placeholder 2"/>
          <p:cNvSpPr>
            <a:spLocks noGrp="1"/>
          </p:cNvSpPr>
          <p:nvPr>
            <p:ph idx="1"/>
          </p:nvPr>
        </p:nvSpPr>
        <p:spPr/>
        <p:txBody>
          <a:bodyPr>
            <a:normAutofit/>
          </a:bodyPr>
          <a:lstStyle/>
          <a:p>
            <a:pPr>
              <a:spcBef>
                <a:spcPts val="0"/>
              </a:spcBef>
              <a:spcAft>
                <a:spcPts val="3000"/>
              </a:spcAft>
            </a:pPr>
            <a:r>
              <a:rPr lang="en-US" sz="2400" dirty="0" smtClean="0"/>
              <a:t>As C-ID expands within CTE disciplines, SNs and DSNs can facilitate industry input along with faculty outreach to industry and other methods of collecting industry input.</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2016 ASCCC CTE Leadership Academy– Anaheim,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382368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3733</TotalTime>
  <Words>1538</Words>
  <Application>Microsoft Office PowerPoint</Application>
  <PresentationFormat>Widescreen</PresentationFormat>
  <Paragraphs>217</Paragraphs>
  <Slides>29</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Britannic Bold</vt:lpstr>
      <vt:lpstr>Calibri</vt:lpstr>
      <vt:lpstr>Georgia</vt:lpstr>
      <vt:lpstr>1_Office Theme</vt:lpstr>
      <vt:lpstr>Office Theme</vt:lpstr>
      <vt:lpstr>CTE Curriculum Basics</vt:lpstr>
      <vt:lpstr>Breakout Overview</vt:lpstr>
      <vt:lpstr>Steps in CTE Curriculum Development and Approval</vt:lpstr>
      <vt:lpstr>Steps in CTE Curriculum Development and Approval</vt:lpstr>
      <vt:lpstr>Labor Market Information</vt:lpstr>
      <vt:lpstr>Local Industry Input</vt:lpstr>
      <vt:lpstr>Statewide Industry Input</vt:lpstr>
      <vt:lpstr>Statewide Industry Input</vt:lpstr>
      <vt:lpstr>Statewide Industry Input</vt:lpstr>
      <vt:lpstr>Factors that are Necessary for Industry Input??</vt:lpstr>
      <vt:lpstr>Regional Consortia</vt:lpstr>
      <vt:lpstr>Regional Consortium</vt:lpstr>
      <vt:lpstr>Regional Consortium</vt:lpstr>
      <vt:lpstr>Regional Consortia – Questions -Comments?</vt:lpstr>
      <vt:lpstr>Local Curriculum Approval</vt:lpstr>
      <vt:lpstr>Local college efforts to streamline curriculum??</vt:lpstr>
      <vt:lpstr>Changes at the Chancellor’s Office</vt:lpstr>
      <vt:lpstr>How can you help the Chancellor’s Office?</vt:lpstr>
      <vt:lpstr>After the Chancellor’s Office Approves</vt:lpstr>
      <vt:lpstr>After the Chancellor’s Office Approves</vt:lpstr>
      <vt:lpstr>College Catalog</vt:lpstr>
      <vt:lpstr>Other 0ptions while you wait?</vt:lpstr>
      <vt:lpstr>Moving Forward?</vt:lpstr>
      <vt:lpstr>Moving Forward?</vt:lpstr>
      <vt:lpstr>Moving Forward?</vt:lpstr>
      <vt:lpstr>Help with Statewide Changes</vt:lpstr>
      <vt:lpstr>Help with Statewide Changes</vt:lpstr>
      <vt:lpstr>PowerPoint Presentation</vt:lpstr>
      <vt:lpstr>CTE Curriculum Basics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Goold, Grant</cp:lastModifiedBy>
  <cp:revision>140</cp:revision>
  <dcterms:created xsi:type="dcterms:W3CDTF">2015-05-02T02:46:00Z</dcterms:created>
  <dcterms:modified xsi:type="dcterms:W3CDTF">2016-07-07T13:31:35Z</dcterms:modified>
</cp:coreProperties>
</file>