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56" r:id="rId3"/>
    <p:sldId id="278" r:id="rId4"/>
    <p:sldId id="258" r:id="rId5"/>
    <p:sldId id="274" r:id="rId6"/>
    <p:sldId id="262" r:id="rId7"/>
    <p:sldId id="266" r:id="rId8"/>
    <p:sldId id="283" r:id="rId9"/>
    <p:sldId id="261" r:id="rId10"/>
    <p:sldId id="263" r:id="rId11"/>
    <p:sldId id="275" r:id="rId12"/>
    <p:sldId id="282" r:id="rId13"/>
    <p:sldId id="279" r:id="rId14"/>
    <p:sldId id="265" r:id="rId15"/>
    <p:sldId id="269" r:id="rId16"/>
    <p:sldId id="270" r:id="rId17"/>
    <p:sldId id="271" r:id="rId18"/>
    <p:sldId id="272" r:id="rId19"/>
    <p:sldId id="280" r:id="rId20"/>
    <p:sldId id="273" r:id="rId21"/>
    <p:sldId id="277" r:id="rId22"/>
    <p:sldId id="281" r:id="rId23"/>
  </p:sldIdLst>
  <p:sldSz cx="12192000" cy="6858000"/>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2" autoAdjust="0"/>
    <p:restoredTop sz="89274" autoAdjust="0"/>
  </p:normalViewPr>
  <p:slideViewPr>
    <p:cSldViewPr snapToGrid="0">
      <p:cViewPr varScale="1">
        <p:scale>
          <a:sx n="92" d="100"/>
          <a:sy n="92" d="100"/>
        </p:scale>
        <p:origin x="1584"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261C39A6-66A7-F346-BE28-F71F02F37B3B}" type="datetimeFigureOut">
              <a:rPr lang="en-US" smtClean="0"/>
              <a:t>7/13/17</a:t>
            </a:fld>
            <a:endParaRPr lang="en-US"/>
          </a:p>
        </p:txBody>
      </p:sp>
      <p:sp>
        <p:nvSpPr>
          <p:cNvPr id="4" name="Slide Image Placeholder 3"/>
          <p:cNvSpPr>
            <a:spLocks noGrp="1" noRot="1" noChangeAspect="1"/>
          </p:cNvSpPr>
          <p:nvPr>
            <p:ph type="sldImg" idx="2"/>
          </p:nvPr>
        </p:nvSpPr>
        <p:spPr>
          <a:xfrm>
            <a:off x="401638" y="695325"/>
            <a:ext cx="6181725" cy="3476625"/>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0D64BAD9-8A4A-A043-82A3-76D27E613185}" type="slidenum">
              <a:rPr lang="en-US" smtClean="0"/>
              <a:t>‹#›</a:t>
            </a:fld>
            <a:endParaRPr lang="en-US"/>
          </a:p>
        </p:txBody>
      </p:sp>
    </p:spTree>
    <p:extLst>
      <p:ext uri="{BB962C8B-B14F-4D97-AF65-F5344CB8AC3E}">
        <p14:creationId xmlns:p14="http://schemas.microsoft.com/office/powerpoint/2010/main" val="4365139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5325"/>
            <a:ext cx="6181725" cy="3476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DACF53-628A-44C6-8C56-57F6FE5C79E6}" type="slidenum">
              <a:rPr lang="en-US" smtClean="0"/>
              <a:pPr>
                <a:defRPr/>
              </a:pPr>
              <a:t>2</a:t>
            </a:fld>
            <a:endParaRPr lang="en-US"/>
          </a:p>
        </p:txBody>
      </p:sp>
    </p:spTree>
    <p:extLst>
      <p:ext uri="{BB962C8B-B14F-4D97-AF65-F5344CB8AC3E}">
        <p14:creationId xmlns:p14="http://schemas.microsoft.com/office/powerpoint/2010/main" val="3199340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4BAD9-8A4A-A043-82A3-76D27E613185}" type="slidenum">
              <a:rPr lang="en-US" smtClean="0"/>
              <a:t>4</a:t>
            </a:fld>
            <a:endParaRPr lang="en-US"/>
          </a:p>
        </p:txBody>
      </p:sp>
    </p:spTree>
    <p:extLst>
      <p:ext uri="{BB962C8B-B14F-4D97-AF65-F5344CB8AC3E}">
        <p14:creationId xmlns:p14="http://schemas.microsoft.com/office/powerpoint/2010/main" val="3223477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Submit</a:t>
            </a:r>
            <a:r>
              <a:rPr lang="en-US" baseline="0" dirty="0" smtClean="0"/>
              <a:t> Form Pt 1.</a:t>
            </a:r>
          </a:p>
        </p:txBody>
      </p:sp>
      <p:sp>
        <p:nvSpPr>
          <p:cNvPr id="4" name="Slide Number Placeholder 3"/>
          <p:cNvSpPr>
            <a:spLocks noGrp="1"/>
          </p:cNvSpPr>
          <p:nvPr>
            <p:ph type="sldNum" sz="quarter" idx="10"/>
          </p:nvPr>
        </p:nvSpPr>
        <p:spPr/>
        <p:txBody>
          <a:bodyPr/>
          <a:lstStyle/>
          <a:p>
            <a:fld id="{38D82B89-1815-DE41-8681-3F0948AD7B14}" type="slidenum">
              <a:rPr lang="en-US" smtClean="0"/>
              <a:t>11</a:t>
            </a:fld>
            <a:endParaRPr lang="en-US"/>
          </a:p>
        </p:txBody>
      </p:sp>
    </p:spTree>
    <p:extLst>
      <p:ext uri="{BB962C8B-B14F-4D97-AF65-F5344CB8AC3E}">
        <p14:creationId xmlns:p14="http://schemas.microsoft.com/office/powerpoint/2010/main" val="2212262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5325"/>
            <a:ext cx="6181725" cy="3476625"/>
          </a:xfrm>
        </p:spPr>
      </p:sp>
      <p:sp>
        <p:nvSpPr>
          <p:cNvPr id="3" name="Notes Placeholder 2"/>
          <p:cNvSpPr>
            <a:spLocks noGrp="1"/>
          </p:cNvSpPr>
          <p:nvPr>
            <p:ph type="body" idx="1"/>
          </p:nvPr>
        </p:nvSpPr>
        <p:spPr/>
        <p:txBody>
          <a:bodyPr/>
          <a:lstStyle/>
          <a:p>
            <a:pPr defTabSz="464424">
              <a:defRPr/>
            </a:pPr>
            <a:r>
              <a:rPr lang="en-US" dirty="0"/>
              <a:t>must include at least one of the following documents to substantiate the alignment of the degree with transfer preparation standards. When programs are designed to provide transfer preparation for more than one baccalaureate institution, documentation should demonstrate alignment with the requirements for lower division major preparation at no more than one institution. </a:t>
            </a:r>
          </a:p>
          <a:p>
            <a:r>
              <a:rPr lang="en-US" dirty="0"/>
              <a:t>Appropriate documentation may include, but is not limited to, any of the following that sufficiently demonstrate this requirement: </a:t>
            </a:r>
            <a:endParaRPr lang="en-US" dirty="0" smtClean="0"/>
          </a:p>
          <a:p>
            <a:r>
              <a:rPr lang="en-US" dirty="0"/>
              <a:t>  Programmatic articulation agreements. </a:t>
            </a:r>
            <a:endParaRPr lang="en-US" dirty="0" smtClean="0">
              <a:effectLst/>
            </a:endParaRPr>
          </a:p>
          <a:p>
            <a:r>
              <a:rPr lang="en-US" dirty="0"/>
              <a:t>  ASSIST documentation verifying that a majority (51% or greater) of required courses in the </a:t>
            </a:r>
            <a:endParaRPr lang="en-US" dirty="0" smtClean="0">
              <a:effectLst/>
            </a:endParaRPr>
          </a:p>
          <a:p>
            <a:r>
              <a:rPr lang="en-US" dirty="0"/>
              <a:t>program are articulated for the major (AAM) at the baccalaureate institutions to which the </a:t>
            </a:r>
            <a:endParaRPr lang="en-US" dirty="0" smtClean="0">
              <a:effectLst/>
            </a:endParaRPr>
          </a:p>
          <a:p>
            <a:r>
              <a:rPr lang="en-US" dirty="0"/>
              <a:t>program’s students are likely to transfer. </a:t>
            </a:r>
            <a:endParaRPr lang="en-US" dirty="0" smtClean="0">
              <a:effectLst/>
            </a:endParaRPr>
          </a:p>
          <a:p>
            <a:r>
              <a:rPr lang="en-US" dirty="0"/>
              <a:t>  Table of major requirements from the most recent catalogs, with catalog dates and page </a:t>
            </a:r>
            <a:endParaRPr lang="en-US" dirty="0" smtClean="0">
              <a:effectLst/>
            </a:endParaRPr>
          </a:p>
          <a:p>
            <a:r>
              <a:rPr lang="en-US" dirty="0"/>
              <a:t>numbers cited, for targeted transfer institutions showing crosswalk with CCC program </a:t>
            </a:r>
            <a:endParaRPr lang="en-US" dirty="0" smtClean="0">
              <a:effectLst/>
            </a:endParaRPr>
          </a:p>
          <a:p>
            <a:r>
              <a:rPr lang="en-US" dirty="0"/>
              <a:t>requirements. </a:t>
            </a:r>
            <a:endParaRPr lang="en-US" dirty="0" smtClean="0">
              <a:effectLst/>
            </a:endParaRPr>
          </a:p>
          <a:p>
            <a:r>
              <a:rPr lang="en-US" dirty="0"/>
              <a:t>  Summary of lower division major preparation published or endorsed by relevant </a:t>
            </a:r>
            <a:endParaRPr lang="en-US" dirty="0" smtClean="0">
              <a:effectLst/>
            </a:endParaRPr>
          </a:p>
          <a:p>
            <a:r>
              <a:rPr lang="en-US" dirty="0"/>
              <a:t>professional bodies or programmatic accreditors, with citations included. </a:t>
            </a:r>
            <a:endParaRPr lang="en-US" dirty="0" smtClean="0">
              <a:effectLst/>
            </a:endParaRPr>
          </a:p>
          <a:p>
            <a:r>
              <a:rPr lang="en-US" dirty="0"/>
              <a:t>  Formal letters from the intended receiving institution that verify alignment of proposed </a:t>
            </a:r>
            <a:endParaRPr lang="en-US" dirty="0" smtClean="0">
              <a:effectLst/>
            </a:endParaRPr>
          </a:p>
          <a:p>
            <a:r>
              <a:rPr lang="en-US" dirty="0"/>
              <a:t>program with their program curriculum.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0D64BAD9-8A4A-A043-82A3-76D27E613185}" type="slidenum">
              <a:rPr lang="en-US" smtClean="0"/>
              <a:t>13</a:t>
            </a:fld>
            <a:endParaRPr lang="en-US"/>
          </a:p>
        </p:txBody>
      </p:sp>
    </p:spTree>
    <p:extLst>
      <p:ext uri="{BB962C8B-B14F-4D97-AF65-F5344CB8AC3E}">
        <p14:creationId xmlns:p14="http://schemas.microsoft.com/office/powerpoint/2010/main" val="81486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D4DCAA-5704-432C-845B-1A6359281697}" type="datetimeFigureOut">
              <a:rPr lang="en-US" smtClean="0"/>
              <a:t>7/13/17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67543-9BB0-48DF-8F5B-FC38A2DB1432}" type="slidenum">
              <a:rPr lang="en-US" smtClean="0"/>
              <a:t>‹#›</a:t>
            </a:fld>
            <a:endParaRPr lang="en-US"/>
          </a:p>
        </p:txBody>
      </p:sp>
    </p:spTree>
    <p:extLst>
      <p:ext uri="{BB962C8B-B14F-4D97-AF65-F5344CB8AC3E}">
        <p14:creationId xmlns:p14="http://schemas.microsoft.com/office/powerpoint/2010/main" val="2574542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4DCAA-5704-432C-845B-1A6359281697}" type="datetimeFigureOut">
              <a:rPr lang="en-US" smtClean="0"/>
              <a:t>7/13/17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67543-9BB0-48DF-8F5B-FC38A2DB1432}" type="slidenum">
              <a:rPr lang="en-US" smtClean="0"/>
              <a:t>‹#›</a:t>
            </a:fld>
            <a:endParaRPr lang="en-US"/>
          </a:p>
        </p:txBody>
      </p:sp>
    </p:spTree>
    <p:extLst>
      <p:ext uri="{BB962C8B-B14F-4D97-AF65-F5344CB8AC3E}">
        <p14:creationId xmlns:p14="http://schemas.microsoft.com/office/powerpoint/2010/main" val="1915446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4DCAA-5704-432C-845B-1A6359281697}" type="datetimeFigureOut">
              <a:rPr lang="en-US" smtClean="0"/>
              <a:t>7/13/17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67543-9BB0-48DF-8F5B-FC38A2DB1432}" type="slidenum">
              <a:rPr lang="en-US" smtClean="0"/>
              <a:t>‹#›</a:t>
            </a:fld>
            <a:endParaRPr lang="en-US"/>
          </a:p>
        </p:txBody>
      </p:sp>
    </p:spTree>
    <p:extLst>
      <p:ext uri="{BB962C8B-B14F-4D97-AF65-F5344CB8AC3E}">
        <p14:creationId xmlns:p14="http://schemas.microsoft.com/office/powerpoint/2010/main" val="1129457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72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AF2EF-261F-C147-A0E0-D03A8BB5FF75}" type="datetime1">
              <a:rPr lang="en-US" smtClean="0">
                <a:solidFill>
                  <a:prstClr val="black">
                    <a:tint val="75000"/>
                  </a:prstClr>
                </a:solidFill>
              </a:rPr>
              <a:pPr/>
              <a:t>7/13/17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p:nvCxnSpPr>
        <p:spPr>
          <a:xfrm>
            <a:off x="914400" y="3398521"/>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610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C19AE-2B89-AF4C-968F-CDE01D5D7DFD}" type="datetime1">
              <a:rPr lang="en-US" smtClean="0">
                <a:solidFill>
                  <a:prstClr val="black">
                    <a:tint val="75000"/>
                  </a:prstClr>
                </a:solidFill>
              </a:rPr>
              <a:pPr/>
              <a:t>7/13/17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3623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64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3200">
                <a:solidFill>
                  <a:schemeClr val="tx2"/>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6E06B-8D0D-0B4B-ACC6-31C7C1D0EDC2}" type="datetime1">
              <a:rPr lang="en-US" smtClean="0">
                <a:solidFill>
                  <a:prstClr val="black">
                    <a:tint val="75000"/>
                  </a:prstClr>
                </a:solidFill>
              </a:rPr>
              <a:pPr/>
              <a:t>7/13/17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p:nvCxnSpPr>
        <p:spPr>
          <a:xfrm>
            <a:off x="975360" y="4599433"/>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07288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CD8CED-4DD4-4140-A1C4-DCDF7078C1FF}" type="datetime1">
              <a:rPr lang="en-US" smtClean="0">
                <a:solidFill>
                  <a:prstClr val="black">
                    <a:tint val="75000"/>
                  </a:prstClr>
                </a:solidFill>
              </a:rPr>
              <a:pPr/>
              <a:t>7/13/17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9358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700" b="0">
                <a:solidFill>
                  <a:schemeClr val="tx2"/>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700" b="0" kern="1200" dirty="0" smtClean="0">
                <a:solidFill>
                  <a:schemeClr val="tx2"/>
                </a:solidFill>
                <a:latin typeface="+mn-lt"/>
                <a:ea typeface="+mn-ea"/>
                <a:cs typeface="+mn-cs"/>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749ED-55EC-4E4E-B2C7-DD0406435501}" type="datetime1">
              <a:rPr lang="en-US" smtClean="0">
                <a:solidFill>
                  <a:prstClr val="black">
                    <a:tint val="75000"/>
                  </a:prstClr>
                </a:solidFill>
              </a:rPr>
              <a:pPr/>
              <a:t>7/13/17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297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7BFD10-689F-D942-80BA-C87B43A8F87B}" type="datetime1">
              <a:rPr lang="en-US" smtClean="0">
                <a:solidFill>
                  <a:prstClr val="black">
                    <a:tint val="75000"/>
                  </a:prstClr>
                </a:solidFill>
              </a:rPr>
              <a:pPr/>
              <a:t>7/13/17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085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082EE-5D8C-834E-8A94-7195391A8150}" type="datetime1">
              <a:rPr lang="en-US" smtClean="0">
                <a:solidFill>
                  <a:prstClr val="black">
                    <a:tint val="75000"/>
                  </a:prstClr>
                </a:solidFill>
              </a:rPr>
              <a:pPr/>
              <a:t>7/13/17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4721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4"/>
            <a:ext cx="2852928" cy="4243615"/>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045F21-EC4D-2949-83D4-20ADE698BD43}" type="datetime1">
              <a:rPr lang="en-US" smtClean="0">
                <a:solidFill>
                  <a:prstClr val="black">
                    <a:tint val="75000"/>
                  </a:prstClr>
                </a:solidFill>
              </a:rPr>
              <a:pPr/>
              <a:t>7/13/17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900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4DCAA-5704-432C-845B-1A6359281697}" type="datetimeFigureOut">
              <a:rPr lang="en-US" smtClean="0"/>
              <a:t>7/13/17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67543-9BB0-48DF-8F5B-FC38A2DB1432}" type="slidenum">
              <a:rPr lang="en-US" smtClean="0"/>
              <a:t>‹#›</a:t>
            </a:fld>
            <a:endParaRPr lang="en-US"/>
          </a:p>
        </p:txBody>
      </p:sp>
    </p:spTree>
    <p:extLst>
      <p:ext uri="{BB962C8B-B14F-4D97-AF65-F5344CB8AC3E}">
        <p14:creationId xmlns:p14="http://schemas.microsoft.com/office/powerpoint/2010/main" val="171084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32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A81F0DC-EE33-CA44-9A3B-E6138C1B442F}" type="datetime1">
              <a:rPr lang="en-US" smtClean="0">
                <a:solidFill>
                  <a:prstClr val="black">
                    <a:tint val="75000"/>
                  </a:prstClr>
                </a:solidFill>
              </a:rPr>
              <a:pPr/>
              <a:t>7/13/17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7385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94839E-DE69-1242-91A5-B68BDE8FEA12}" type="datetime1">
              <a:rPr lang="en-US" smtClean="0">
                <a:solidFill>
                  <a:prstClr val="black">
                    <a:tint val="75000"/>
                  </a:prstClr>
                </a:solidFill>
              </a:rPr>
              <a:pPr/>
              <a:t>7/13/17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167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3D091-7C83-184D-AA43-B062872E39AF}" type="datetime1">
              <a:rPr lang="en-US" smtClean="0">
                <a:solidFill>
                  <a:prstClr val="black">
                    <a:tint val="75000"/>
                  </a:prstClr>
                </a:solidFill>
              </a:rPr>
              <a:pPr/>
              <a:t>7/13/17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0637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pic>
        <p:nvPicPr>
          <p:cNvPr id="5" name="image3.png"/>
          <p:cNvPicPr>
            <a:picLocks noChangeAspect="1"/>
          </p:cNvPicPr>
          <p:nvPr/>
        </p:nvPicPr>
        <p:blipFill>
          <a:blip r:embed="rId2">
            <a:extLst/>
          </a:blip>
          <a:stretch>
            <a:fillRect/>
          </a:stretch>
        </p:blipFill>
        <p:spPr>
          <a:xfrm>
            <a:off x="1523" y="0"/>
            <a:ext cx="12188954" cy="6858000"/>
          </a:xfrm>
          <a:prstGeom prst="rect">
            <a:avLst/>
          </a:prstGeom>
          <a:ln w="12700">
            <a:miter lim="400000"/>
          </a:ln>
        </p:spPr>
      </p:pic>
      <p:sp>
        <p:nvSpPr>
          <p:cNvPr id="6" name="TextBox 5"/>
          <p:cNvSpPr txBox="1"/>
          <p:nvPr/>
        </p:nvSpPr>
        <p:spPr>
          <a:xfrm>
            <a:off x="244928" y="6099066"/>
            <a:ext cx="3257550" cy="266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defRPr sz="2500" b="1">
                <a:solidFill>
                  <a:srgbClr val="53585F"/>
                </a:solidFill>
                <a:latin typeface="Arial"/>
                <a:ea typeface="Arial"/>
                <a:cs typeface="Arial"/>
                <a:sym typeface="Arial"/>
              </a:defRPr>
            </a:pPr>
            <a:r>
              <a:rPr lang="en-US" sz="1266" b="1" dirty="0">
                <a:solidFill>
                  <a:prstClr val="white"/>
                </a:solidFill>
                <a:ea typeface="Arial"/>
                <a:cs typeface="Arial"/>
                <a:sym typeface="Arial"/>
              </a:rPr>
              <a:t>doingwhatmatters.</a:t>
            </a:r>
            <a:r>
              <a:rPr lang="en-US" sz="1266" b="1" dirty="0">
                <a:solidFill>
                  <a:srgbClr val="FBAB18"/>
                </a:solidFill>
                <a:ea typeface="Arial"/>
                <a:cs typeface="Arial"/>
                <a:sym typeface="Arial"/>
              </a:rPr>
              <a:t>cccco.edu</a:t>
            </a:r>
          </a:p>
        </p:txBody>
      </p:sp>
      <p:sp>
        <p:nvSpPr>
          <p:cNvPr id="7" name="Shape 2"/>
          <p:cNvSpPr>
            <a:spLocks noGrp="1"/>
          </p:cNvSpPr>
          <p:nvPr>
            <p:ph type="title"/>
          </p:nvPr>
        </p:nvSpPr>
        <p:spPr>
          <a:xfrm>
            <a:off x="885083" y="1454840"/>
            <a:ext cx="10406063" cy="7719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rPr lang="en-US" smtClean="0"/>
              <a:t>Click to edit Master title style</a:t>
            </a:r>
            <a:endParaRPr dirty="0"/>
          </a:p>
        </p:txBody>
      </p:sp>
      <p:sp>
        <p:nvSpPr>
          <p:cNvPr id="8" name="Shape 3"/>
          <p:cNvSpPr>
            <a:spLocks noGrp="1"/>
          </p:cNvSpPr>
          <p:nvPr>
            <p:ph idx="1"/>
          </p:nvPr>
        </p:nvSpPr>
        <p:spPr>
          <a:xfrm>
            <a:off x="892969" y="2300538"/>
            <a:ext cx="10406063" cy="35543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Shape 4"/>
          <p:cNvSpPr>
            <a:spLocks noGrp="1"/>
          </p:cNvSpPr>
          <p:nvPr>
            <p:ph type="sldNum" sz="quarter" idx="2"/>
          </p:nvPr>
        </p:nvSpPr>
        <p:spPr>
          <a:xfrm>
            <a:off x="10218934" y="6416568"/>
            <a:ext cx="267702" cy="264944"/>
          </a:xfrm>
          <a:prstGeom prst="rect">
            <a:avLst/>
          </a:prstGeom>
          <a:ln w="12700">
            <a:miter lim="400000"/>
          </a:ln>
        </p:spPr>
        <p:txBody>
          <a:bodyPr wrap="none" lIns="50800" tIns="50800" rIns="50800" bIns="50800">
            <a:spAutoFit/>
          </a:bodyPr>
          <a:lstStyle>
            <a:lvl1pPr>
              <a:defRPr sz="1055">
                <a:solidFill>
                  <a:srgbClr val="FBAB18"/>
                </a:solidFill>
              </a:defRPr>
            </a:lvl1pPr>
          </a:lstStyle>
          <a:p>
            <a:fld id="{86CB4B4D-7CA3-9044-876B-883B54F8677D}" type="slidenum">
              <a:rPr lang="uk-UA" smtClean="0"/>
              <a:pPr/>
              <a:t>‹#›</a:t>
            </a:fld>
            <a:endParaRPr lang="uk-UA" dirty="0"/>
          </a:p>
        </p:txBody>
      </p:sp>
      <p:pic>
        <p:nvPicPr>
          <p:cNvPr id="10" name="image3.png"/>
          <p:cNvPicPr>
            <a:picLocks noChangeAspect="1"/>
          </p:cNvPicPr>
          <p:nvPr userDrawn="1"/>
        </p:nvPicPr>
        <p:blipFill>
          <a:blip r:embed="rId2">
            <a:extLst/>
          </a:blip>
          <a:stretch>
            <a:fillRect/>
          </a:stretch>
        </p:blipFill>
        <p:spPr>
          <a:xfrm>
            <a:off x="1523" y="0"/>
            <a:ext cx="12188954" cy="6858000"/>
          </a:xfrm>
          <a:prstGeom prst="rect">
            <a:avLst/>
          </a:prstGeom>
          <a:ln w="12700">
            <a:miter lim="400000"/>
          </a:ln>
        </p:spPr>
      </p:pic>
      <p:sp>
        <p:nvSpPr>
          <p:cNvPr id="11" name="TextBox 10"/>
          <p:cNvSpPr txBox="1"/>
          <p:nvPr userDrawn="1"/>
        </p:nvSpPr>
        <p:spPr>
          <a:xfrm>
            <a:off x="244928" y="6099066"/>
            <a:ext cx="3257550" cy="266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defRPr sz="2500" b="1">
                <a:solidFill>
                  <a:srgbClr val="53585F"/>
                </a:solidFill>
                <a:latin typeface="Arial"/>
                <a:ea typeface="Arial"/>
                <a:cs typeface="Arial"/>
                <a:sym typeface="Arial"/>
              </a:defRPr>
            </a:pPr>
            <a:r>
              <a:rPr lang="en-US" sz="1266" b="1" dirty="0">
                <a:solidFill>
                  <a:prstClr val="white"/>
                </a:solidFill>
                <a:ea typeface="Arial"/>
                <a:cs typeface="Arial"/>
                <a:sym typeface="Arial"/>
              </a:rPr>
              <a:t>doingwhatmatters.</a:t>
            </a:r>
            <a:r>
              <a:rPr lang="en-US" sz="1266" b="1" dirty="0">
                <a:solidFill>
                  <a:srgbClr val="FBAB18"/>
                </a:solidFill>
                <a:ea typeface="Arial"/>
                <a:cs typeface="Arial"/>
                <a:sym typeface="Arial"/>
              </a:rPr>
              <a:t>cccco.edu</a:t>
            </a:r>
          </a:p>
        </p:txBody>
      </p:sp>
    </p:spTree>
    <p:extLst>
      <p:ext uri="{BB962C8B-B14F-4D97-AF65-F5344CB8AC3E}">
        <p14:creationId xmlns:p14="http://schemas.microsoft.com/office/powerpoint/2010/main" val="142935161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D4DCAA-5704-432C-845B-1A6359281697}" type="datetimeFigureOut">
              <a:rPr lang="en-US" smtClean="0"/>
              <a:t>7/13/17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67543-9BB0-48DF-8F5B-FC38A2DB1432}" type="slidenum">
              <a:rPr lang="en-US" smtClean="0"/>
              <a:t>‹#›</a:t>
            </a:fld>
            <a:endParaRPr lang="en-US"/>
          </a:p>
        </p:txBody>
      </p:sp>
    </p:spTree>
    <p:extLst>
      <p:ext uri="{BB962C8B-B14F-4D97-AF65-F5344CB8AC3E}">
        <p14:creationId xmlns:p14="http://schemas.microsoft.com/office/powerpoint/2010/main" val="203732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D4DCAA-5704-432C-845B-1A6359281697}" type="datetimeFigureOut">
              <a:rPr lang="en-US" smtClean="0"/>
              <a:t>7/13/17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67543-9BB0-48DF-8F5B-FC38A2DB1432}" type="slidenum">
              <a:rPr lang="en-US" smtClean="0"/>
              <a:t>‹#›</a:t>
            </a:fld>
            <a:endParaRPr lang="en-US"/>
          </a:p>
        </p:txBody>
      </p:sp>
    </p:spTree>
    <p:extLst>
      <p:ext uri="{BB962C8B-B14F-4D97-AF65-F5344CB8AC3E}">
        <p14:creationId xmlns:p14="http://schemas.microsoft.com/office/powerpoint/2010/main" val="3327365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D4DCAA-5704-432C-845B-1A6359281697}" type="datetimeFigureOut">
              <a:rPr lang="en-US" smtClean="0"/>
              <a:t>7/13/17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67543-9BB0-48DF-8F5B-FC38A2DB1432}" type="slidenum">
              <a:rPr lang="en-US" smtClean="0"/>
              <a:t>‹#›</a:t>
            </a:fld>
            <a:endParaRPr lang="en-US"/>
          </a:p>
        </p:txBody>
      </p:sp>
    </p:spTree>
    <p:extLst>
      <p:ext uri="{BB962C8B-B14F-4D97-AF65-F5344CB8AC3E}">
        <p14:creationId xmlns:p14="http://schemas.microsoft.com/office/powerpoint/2010/main" val="142224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D4DCAA-5704-432C-845B-1A6359281697}" type="datetimeFigureOut">
              <a:rPr lang="en-US" smtClean="0"/>
              <a:t>7/13/17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67543-9BB0-48DF-8F5B-FC38A2DB1432}" type="slidenum">
              <a:rPr lang="en-US" smtClean="0"/>
              <a:t>‹#›</a:t>
            </a:fld>
            <a:endParaRPr lang="en-US"/>
          </a:p>
        </p:txBody>
      </p:sp>
    </p:spTree>
    <p:extLst>
      <p:ext uri="{BB962C8B-B14F-4D97-AF65-F5344CB8AC3E}">
        <p14:creationId xmlns:p14="http://schemas.microsoft.com/office/powerpoint/2010/main" val="41764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D4DCAA-5704-432C-845B-1A6359281697}" type="datetimeFigureOut">
              <a:rPr lang="en-US" smtClean="0"/>
              <a:t>7/13/17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67543-9BB0-48DF-8F5B-FC38A2DB1432}" type="slidenum">
              <a:rPr lang="en-US" smtClean="0"/>
              <a:t>‹#›</a:t>
            </a:fld>
            <a:endParaRPr lang="en-US"/>
          </a:p>
        </p:txBody>
      </p:sp>
    </p:spTree>
    <p:extLst>
      <p:ext uri="{BB962C8B-B14F-4D97-AF65-F5344CB8AC3E}">
        <p14:creationId xmlns:p14="http://schemas.microsoft.com/office/powerpoint/2010/main" val="331610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D4DCAA-5704-432C-845B-1A6359281697}" type="datetimeFigureOut">
              <a:rPr lang="en-US" smtClean="0"/>
              <a:t>7/13/17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67543-9BB0-48DF-8F5B-FC38A2DB1432}" type="slidenum">
              <a:rPr lang="en-US" smtClean="0"/>
              <a:t>‹#›</a:t>
            </a:fld>
            <a:endParaRPr lang="en-US"/>
          </a:p>
        </p:txBody>
      </p:sp>
    </p:spTree>
    <p:extLst>
      <p:ext uri="{BB962C8B-B14F-4D97-AF65-F5344CB8AC3E}">
        <p14:creationId xmlns:p14="http://schemas.microsoft.com/office/powerpoint/2010/main" val="277777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D4DCAA-5704-432C-845B-1A6359281697}" type="datetimeFigureOut">
              <a:rPr lang="en-US" smtClean="0"/>
              <a:t>7/13/17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67543-9BB0-48DF-8F5B-FC38A2DB1432}" type="slidenum">
              <a:rPr lang="en-US" smtClean="0"/>
              <a:t>‹#›</a:t>
            </a:fld>
            <a:endParaRPr lang="en-US"/>
          </a:p>
        </p:txBody>
      </p:sp>
    </p:spTree>
    <p:extLst>
      <p:ext uri="{BB962C8B-B14F-4D97-AF65-F5344CB8AC3E}">
        <p14:creationId xmlns:p14="http://schemas.microsoft.com/office/powerpoint/2010/main" val="5126439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4DCAA-5704-432C-845B-1A6359281697}" type="datetimeFigureOut">
              <a:rPr lang="en-US" smtClean="0"/>
              <a:t>7/13/17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67543-9BB0-48DF-8F5B-FC38A2DB1432}" type="slidenum">
              <a:rPr lang="en-US" smtClean="0"/>
              <a:t>‹#›</a:t>
            </a:fld>
            <a:endParaRPr lang="en-US"/>
          </a:p>
        </p:txBody>
      </p:sp>
    </p:spTree>
    <p:extLst>
      <p:ext uri="{BB962C8B-B14F-4D97-AF65-F5344CB8AC3E}">
        <p14:creationId xmlns:p14="http://schemas.microsoft.com/office/powerpoint/2010/main" val="2224083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0000"/>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20787"/>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solidFill>
                <a:prstClr val="white"/>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121917" tIns="60958" rIns="121917" bIns="6095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121917" tIns="60958" rIns="121917" bIns="609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solidFill>
                <a:prstClr val="white"/>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121917" tIns="60958" rIns="121917" bIns="60958" rtlCol="0" anchor="ctr"/>
          <a:lstStyle>
            <a:lvl1pPr algn="l">
              <a:defRPr sz="1600">
                <a:solidFill>
                  <a:srgbClr val="FFFFFF"/>
                </a:solidFill>
              </a:defRPr>
            </a:lvl1pPr>
          </a:lstStyle>
          <a:p>
            <a:fld id="{F5319660-978A-3847-831D-F1031CCAB5AE}" type="datetime1">
              <a:rPr lang="en-US" smtClean="0">
                <a:solidFill>
                  <a:prstClr val="black">
                    <a:tint val="75000"/>
                  </a:prstClr>
                </a:solidFill>
              </a:rPr>
              <a:pPr/>
              <a:t>7/13/17</a:t>
            </a:fld>
            <a:endParaRPr lang="en-US" dirty="0">
              <a:solidFill>
                <a:prstClr val="black">
                  <a:tint val="75000"/>
                </a:prstClr>
              </a:solidFill>
            </a:endParaRP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121917" tIns="60958" rIns="121917" bIns="60958" rtlCol="0" anchor="ctr"/>
          <a:lstStyle>
            <a:lvl1pPr algn="ctr">
              <a:defRPr sz="1600">
                <a:solidFill>
                  <a:srgbClr val="FFFFFF"/>
                </a:solidFill>
              </a:defRPr>
            </a:lvl1p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121917" tIns="60958" rIns="121917" bIns="60958" rtlCol="0" anchor="ctr"/>
          <a:lstStyle>
            <a:lvl1pPr algn="l">
              <a:defRPr sz="1900" b="1">
                <a:solidFill>
                  <a:srgbClr val="FFFFFF"/>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69292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1219170" rtl="0" eaLnBrk="1" latinLnBrk="0" hangingPunct="1">
        <a:spcBef>
          <a:spcPct val="0"/>
        </a:spcBef>
        <a:buNone/>
        <a:defRPr sz="5300" kern="1200" spc="-133" baseline="0">
          <a:solidFill>
            <a:schemeClr val="tx2"/>
          </a:solidFill>
          <a:latin typeface="+mj-lt"/>
          <a:ea typeface="+mj-ea"/>
          <a:cs typeface="+mj-cs"/>
        </a:defRPr>
      </a:lvl1pPr>
    </p:titleStyle>
    <p:bodyStyle>
      <a:lvl1pPr marL="243834" indent="-243834" algn="l" defTabSz="1219170" rtl="0" eaLnBrk="1" latinLnBrk="0" hangingPunct="1">
        <a:spcBef>
          <a:spcPct val="20000"/>
        </a:spcBef>
        <a:buClr>
          <a:schemeClr val="accent1"/>
        </a:buClr>
        <a:buSzPct val="85000"/>
        <a:buFont typeface="Arial" pitchFamily="34" charset="0"/>
        <a:buChar char="•"/>
        <a:defRPr sz="3200" kern="1200">
          <a:solidFill>
            <a:schemeClr val="tx1"/>
          </a:solidFill>
          <a:latin typeface="+mn-lt"/>
          <a:ea typeface="+mn-ea"/>
          <a:cs typeface="+mn-cs"/>
        </a:defRPr>
      </a:lvl1pPr>
      <a:lvl2pPr marL="609585" indent="-243834" algn="l" defTabSz="1219170" rtl="0" eaLnBrk="1" latinLnBrk="0" hangingPunct="1">
        <a:spcBef>
          <a:spcPct val="20000"/>
        </a:spcBef>
        <a:buClr>
          <a:schemeClr val="accent1"/>
        </a:buClr>
        <a:buSzPct val="85000"/>
        <a:buFont typeface="Arial" pitchFamily="34" charset="0"/>
        <a:buChar char="•"/>
        <a:defRPr sz="2700" kern="1200">
          <a:solidFill>
            <a:schemeClr val="tx1"/>
          </a:solidFill>
          <a:latin typeface="+mn-lt"/>
          <a:ea typeface="+mn-ea"/>
          <a:cs typeface="+mn-cs"/>
        </a:defRPr>
      </a:lvl2pPr>
      <a:lvl3pPr marL="975336" indent="-243834" algn="l" defTabSz="1219170" rtl="0" eaLnBrk="1" latinLnBrk="0" hangingPunct="1">
        <a:spcBef>
          <a:spcPct val="20000"/>
        </a:spcBef>
        <a:buClr>
          <a:schemeClr val="accent1"/>
        </a:buClr>
        <a:buSzPct val="90000"/>
        <a:buFont typeface="Arial" pitchFamily="34" charset="0"/>
        <a:buChar char="•"/>
        <a:defRPr sz="2400" kern="1200">
          <a:solidFill>
            <a:schemeClr val="tx1"/>
          </a:solidFill>
          <a:latin typeface="+mn-lt"/>
          <a:ea typeface="+mn-ea"/>
          <a:cs typeface="+mn-cs"/>
        </a:defRPr>
      </a:lvl3pPr>
      <a:lvl4pPr marL="1341086" indent="-243834" algn="l" defTabSz="1219170"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4pPr>
      <a:lvl5pPr marL="1584920" indent="-182875" algn="l" defTabSz="1219170" rtl="0" eaLnBrk="1" latinLnBrk="0" hangingPunct="1">
        <a:spcBef>
          <a:spcPct val="20000"/>
        </a:spcBef>
        <a:buClr>
          <a:schemeClr val="accent1"/>
        </a:buClr>
        <a:buSzPct val="100000"/>
        <a:buFont typeface="Arial" pitchFamily="34" charset="0"/>
        <a:buChar char="•"/>
        <a:defRPr sz="1900" kern="1200" baseline="0">
          <a:solidFill>
            <a:schemeClr val="tx1"/>
          </a:solidFill>
          <a:latin typeface="+mn-lt"/>
          <a:ea typeface="+mn-ea"/>
          <a:cs typeface="+mn-cs"/>
        </a:defRPr>
      </a:lvl5pPr>
      <a:lvl6pPr marL="1828754"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6pPr>
      <a:lvl7pPr marL="2072588"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7pPr>
      <a:lvl8pPr marL="2316422"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8pPr>
      <a:lvl9pPr marL="2560256"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mailto:lfarrell@msjc.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88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97044" y="2601301"/>
            <a:ext cx="6706938" cy="1479610"/>
          </a:xfrm>
        </p:spPr>
        <p:style>
          <a:lnRef idx="2">
            <a:schemeClr val="dk1">
              <a:shade val="50000"/>
            </a:schemeClr>
          </a:lnRef>
          <a:fillRef idx="1">
            <a:schemeClr val="dk1"/>
          </a:fillRef>
          <a:effectRef idx="0">
            <a:schemeClr val="dk1"/>
          </a:effectRef>
          <a:fontRef idx="minor">
            <a:schemeClr val="lt1"/>
          </a:fontRef>
        </p:style>
        <p:txBody>
          <a:bodyPr/>
          <a:lstStyle/>
          <a:p>
            <a:r>
              <a:rPr lang="en-US" b="1" dirty="0" err="1" smtClean="0">
                <a:solidFill>
                  <a:schemeClr val="bg1"/>
                </a:solidFill>
              </a:rPr>
              <a:t>CTE</a:t>
            </a:r>
            <a:r>
              <a:rPr lang="en-US" b="1" dirty="0" smtClean="0">
                <a:solidFill>
                  <a:schemeClr val="bg1"/>
                </a:solidFill>
              </a:rPr>
              <a:t> Curriculum Basics</a:t>
            </a:r>
            <a:endParaRPr lang="en-US" b="1" dirty="0">
              <a:solidFill>
                <a:schemeClr val="bg1"/>
              </a:solidFill>
            </a:endParaRPr>
          </a:p>
        </p:txBody>
      </p:sp>
      <p:sp>
        <p:nvSpPr>
          <p:cNvPr id="3" name="Subtitle 2"/>
          <p:cNvSpPr>
            <a:spLocks noGrp="1"/>
          </p:cNvSpPr>
          <p:nvPr>
            <p:ph type="subTitle" idx="1"/>
          </p:nvPr>
        </p:nvSpPr>
        <p:spPr>
          <a:xfrm>
            <a:off x="2297484" y="4799412"/>
            <a:ext cx="7520332" cy="922425"/>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2400" dirty="0">
                <a:solidFill>
                  <a:srgbClr val="FFFFFF"/>
                </a:solidFill>
                <a:latin typeface="Times New Roman"/>
                <a:cs typeface="Times New Roman"/>
              </a:rPr>
              <a:t>Dianna </a:t>
            </a:r>
            <a:r>
              <a:rPr lang="en-US" sz="2400" dirty="0" err="1">
                <a:solidFill>
                  <a:srgbClr val="FFFFFF"/>
                </a:solidFill>
                <a:latin typeface="Times New Roman"/>
                <a:cs typeface="Times New Roman"/>
              </a:rPr>
              <a:t>Chiabotti</a:t>
            </a:r>
            <a:r>
              <a:rPr lang="en-US" sz="2400" dirty="0">
                <a:solidFill>
                  <a:srgbClr val="FFFFFF"/>
                </a:solidFill>
                <a:latin typeface="Times New Roman"/>
                <a:cs typeface="Times New Roman"/>
              </a:rPr>
              <a:t>, Napa Valley College</a:t>
            </a:r>
          </a:p>
          <a:p>
            <a:r>
              <a:rPr lang="en-US" sz="2400" dirty="0">
                <a:solidFill>
                  <a:srgbClr val="FFFFFF"/>
                </a:solidFill>
                <a:latin typeface="Times New Roman"/>
                <a:cs typeface="Times New Roman"/>
              </a:rPr>
              <a:t>Lorraine Slattery-Farrell, ASCCC Executive Committee</a:t>
            </a:r>
          </a:p>
        </p:txBody>
      </p:sp>
      <p:pic>
        <p:nvPicPr>
          <p:cNvPr id="4" name="Picture 3" descr="ASCCC_Logo"/>
          <p:cNvPicPr/>
          <p:nvPr/>
        </p:nvPicPr>
        <p:blipFill>
          <a:blip r:embed="rId3"/>
          <a:srcRect/>
          <a:stretch>
            <a:fillRect/>
          </a:stretch>
        </p:blipFill>
        <p:spPr bwMode="auto">
          <a:xfrm>
            <a:off x="4637776" y="356723"/>
            <a:ext cx="2796935" cy="642101"/>
          </a:xfrm>
          <a:prstGeom prst="rect">
            <a:avLst/>
          </a:prstGeom>
          <a:noFill/>
          <a:ln w="9525">
            <a:noFill/>
            <a:miter lim="800000"/>
            <a:headEnd/>
            <a:tailEnd/>
          </a:ln>
        </p:spPr>
      </p:pic>
    </p:spTree>
    <p:extLst>
      <p:ext uri="{BB962C8B-B14F-4D97-AF65-F5344CB8AC3E}">
        <p14:creationId xmlns:p14="http://schemas.microsoft.com/office/powerpoint/2010/main" val="1166749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Consortia Consider</a:t>
            </a:r>
            <a:endParaRPr lang="en-US" dirty="0"/>
          </a:p>
        </p:txBody>
      </p:sp>
      <p:sp>
        <p:nvSpPr>
          <p:cNvPr id="3" name="Content Placeholder 2"/>
          <p:cNvSpPr>
            <a:spLocks noGrp="1"/>
          </p:cNvSpPr>
          <p:nvPr>
            <p:ph idx="1"/>
          </p:nvPr>
        </p:nvSpPr>
        <p:spPr/>
        <p:txBody>
          <a:bodyPr/>
          <a:lstStyle/>
          <a:p>
            <a:r>
              <a:rPr lang="en-US" dirty="0" smtClean="0"/>
              <a:t>Labor Market Data</a:t>
            </a:r>
          </a:p>
          <a:p>
            <a:pPr marL="0" indent="0">
              <a:buNone/>
            </a:pPr>
            <a:endParaRPr lang="en-US" dirty="0" smtClean="0"/>
          </a:p>
          <a:p>
            <a:r>
              <a:rPr lang="en-US" dirty="0" smtClean="0"/>
              <a:t>Undue Impact on other colleges</a:t>
            </a:r>
          </a:p>
          <a:p>
            <a:endParaRPr lang="en-US" dirty="0"/>
          </a:p>
          <a:p>
            <a:endParaRPr lang="en-US" dirty="0"/>
          </a:p>
        </p:txBody>
      </p:sp>
      <p:pic>
        <p:nvPicPr>
          <p:cNvPr id="5" name="Picture 4" descr="map.jpg"/>
          <p:cNvPicPr>
            <a:picLocks noChangeAspect="1"/>
          </p:cNvPicPr>
          <p:nvPr/>
        </p:nvPicPr>
        <p:blipFill rotWithShape="1">
          <a:blip r:embed="rId2">
            <a:extLst>
              <a:ext uri="{28A0092B-C50C-407E-A947-70E740481C1C}">
                <a14:useLocalDpi xmlns:a14="http://schemas.microsoft.com/office/drawing/2010/main" val="0"/>
              </a:ext>
            </a:extLst>
          </a:blip>
          <a:srcRect l="5542" t="555"/>
          <a:stretch/>
        </p:blipFill>
        <p:spPr>
          <a:xfrm>
            <a:off x="6991684" y="2078202"/>
            <a:ext cx="4170947" cy="4565904"/>
          </a:xfrm>
          <a:prstGeom prst="rect">
            <a:avLst/>
          </a:prstGeom>
        </p:spPr>
      </p:pic>
    </p:spTree>
    <p:extLst>
      <p:ext uri="{BB962C8B-B14F-4D97-AF65-F5344CB8AC3E}">
        <p14:creationId xmlns:p14="http://schemas.microsoft.com/office/powerpoint/2010/main" val="245980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73" y="517236"/>
            <a:ext cx="10839554" cy="6171887"/>
          </a:xfrm>
          <a:prstGeom prst="rect">
            <a:avLst/>
          </a:prstGeom>
          <a:ln w="12700">
            <a:miter lim="400000"/>
          </a:ln>
          <a:extLst>
            <a:ext uri="{C572A759-6A51-4108-AA02-DFA0A04FC94B}">
              <ma14:wrappingTextBoxFlag xmlns:ma14="http://schemas.microsoft.com/office/mac/drawingml/2011/main" val="1"/>
            </a:ext>
          </a:extLst>
        </p:spPr>
      </p:pic>
    </p:spTree>
    <p:extLst>
      <p:ext uri="{BB962C8B-B14F-4D97-AF65-F5344CB8AC3E}">
        <p14:creationId xmlns:p14="http://schemas.microsoft.com/office/powerpoint/2010/main" val="3321792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Consortia</a:t>
            </a:r>
            <a:endParaRPr lang="en-US" dirty="0"/>
          </a:p>
        </p:txBody>
      </p:sp>
      <p:sp>
        <p:nvSpPr>
          <p:cNvPr id="3" name="Content Placeholder 2"/>
          <p:cNvSpPr>
            <a:spLocks noGrp="1"/>
          </p:cNvSpPr>
          <p:nvPr>
            <p:ph idx="1"/>
          </p:nvPr>
        </p:nvSpPr>
        <p:spPr/>
        <p:txBody>
          <a:bodyPr/>
          <a:lstStyle/>
          <a:p>
            <a:r>
              <a:rPr lang="en-US" dirty="0" smtClean="0"/>
              <a:t>Bay Area </a:t>
            </a:r>
          </a:p>
          <a:p>
            <a:r>
              <a:rPr lang="en-US" dirty="0" smtClean="0"/>
              <a:t>Central – </a:t>
            </a:r>
            <a:r>
              <a:rPr lang="en-US" dirty="0" err="1" smtClean="0"/>
              <a:t>Motherlode</a:t>
            </a:r>
            <a:endParaRPr lang="en-US" dirty="0" smtClean="0"/>
          </a:p>
          <a:p>
            <a:r>
              <a:rPr lang="en-US" dirty="0"/>
              <a:t>Inland Empire/Desert</a:t>
            </a:r>
          </a:p>
          <a:p>
            <a:r>
              <a:rPr lang="en-US" dirty="0"/>
              <a:t>Los Angeles/Orange County </a:t>
            </a:r>
          </a:p>
          <a:p>
            <a:r>
              <a:rPr lang="en-US" dirty="0" smtClean="0"/>
              <a:t>North </a:t>
            </a:r>
            <a:r>
              <a:rPr lang="en-US" dirty="0"/>
              <a:t>Far North</a:t>
            </a:r>
          </a:p>
          <a:p>
            <a:r>
              <a:rPr lang="en-US" dirty="0"/>
              <a:t>San Diego/Imperial</a:t>
            </a:r>
          </a:p>
          <a:p>
            <a:r>
              <a:rPr lang="en-US" dirty="0" smtClean="0"/>
              <a:t>South Central Coast</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842" y="1213695"/>
            <a:ext cx="5521159" cy="5644307"/>
          </a:xfrm>
          <a:prstGeom prst="rect">
            <a:avLst/>
          </a:prstGeom>
        </p:spPr>
      </p:pic>
    </p:spTree>
    <p:extLst>
      <p:ext uri="{BB962C8B-B14F-4D97-AF65-F5344CB8AC3E}">
        <p14:creationId xmlns:p14="http://schemas.microsoft.com/office/powerpoint/2010/main" val="4018690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CTE Program Intent is Transfer</a:t>
            </a:r>
            <a:endParaRPr lang="en-US" dirty="0"/>
          </a:p>
        </p:txBody>
      </p:sp>
      <p:sp>
        <p:nvSpPr>
          <p:cNvPr id="3" name="Content Placeholder 2"/>
          <p:cNvSpPr>
            <a:spLocks noGrp="1"/>
          </p:cNvSpPr>
          <p:nvPr>
            <p:ph idx="1"/>
          </p:nvPr>
        </p:nvSpPr>
        <p:spPr/>
        <p:txBody>
          <a:bodyPr/>
          <a:lstStyle/>
          <a:p>
            <a:r>
              <a:rPr lang="en-US" dirty="0"/>
              <a:t>V</a:t>
            </a:r>
            <a:r>
              <a:rPr lang="en-US" dirty="0" smtClean="0"/>
              <a:t>erification of alignment of degree for transfer</a:t>
            </a:r>
          </a:p>
          <a:p>
            <a:endParaRPr lang="en-US" dirty="0"/>
          </a:p>
          <a:p>
            <a:endParaRPr lang="en-US" dirty="0" smtClean="0"/>
          </a:p>
          <a:p>
            <a:endParaRPr lang="en-US" dirty="0"/>
          </a:p>
          <a:p>
            <a:endParaRPr lang="en-US" dirty="0" smtClean="0"/>
          </a:p>
          <a:p>
            <a:endParaRPr lang="en-US" dirty="0"/>
          </a:p>
        </p:txBody>
      </p:sp>
      <p:pic>
        <p:nvPicPr>
          <p:cNvPr id="4" name="Picture 3" descr="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7099" y="3086343"/>
            <a:ext cx="5209800" cy="3854548"/>
          </a:xfrm>
          <a:prstGeom prst="rect">
            <a:avLst/>
          </a:prstGeom>
        </p:spPr>
      </p:pic>
    </p:spTree>
    <p:extLst>
      <p:ext uri="{BB962C8B-B14F-4D97-AF65-F5344CB8AC3E}">
        <p14:creationId xmlns:p14="http://schemas.microsoft.com/office/powerpoint/2010/main" val="3866274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Look Needed on . . .</a:t>
            </a:r>
            <a:endParaRPr lang="en-US" dirty="0"/>
          </a:p>
        </p:txBody>
      </p:sp>
      <p:pic>
        <p:nvPicPr>
          <p:cNvPr id="4" name="Content Placeholder 3" descr="close.jpg"/>
          <p:cNvPicPr>
            <a:picLocks noGrp="1" noChangeAspect="1"/>
          </p:cNvPicPr>
          <p:nvPr>
            <p:ph idx="1"/>
          </p:nvPr>
        </p:nvPicPr>
        <p:blipFill>
          <a:blip r:embed="rId2">
            <a:extLst>
              <a:ext uri="{28A0092B-C50C-407E-A947-70E740481C1C}">
                <a14:useLocalDpi xmlns:a14="http://schemas.microsoft.com/office/drawing/2010/main" val="0"/>
              </a:ext>
            </a:extLst>
          </a:blip>
          <a:srcRect t="23989" b="23989"/>
          <a:stretch>
            <a:fillRect/>
          </a:stretch>
        </p:blipFill>
        <p:spPr/>
      </p:pic>
    </p:spTree>
    <p:extLst>
      <p:ext uri="{BB962C8B-B14F-4D97-AF65-F5344CB8AC3E}">
        <p14:creationId xmlns:p14="http://schemas.microsoft.com/office/powerpoint/2010/main" val="3153160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Code Assignment</a:t>
            </a:r>
            <a:endParaRPr lang="en-US" dirty="0"/>
          </a:p>
        </p:txBody>
      </p:sp>
      <p:sp>
        <p:nvSpPr>
          <p:cNvPr id="3" name="Content Placeholder 2"/>
          <p:cNvSpPr>
            <a:spLocks noGrp="1"/>
          </p:cNvSpPr>
          <p:nvPr>
            <p:ph idx="1"/>
          </p:nvPr>
        </p:nvSpPr>
        <p:spPr/>
        <p:txBody>
          <a:bodyPr>
            <a:normAutofit/>
          </a:bodyPr>
          <a:lstStyle/>
          <a:p>
            <a:pPr marL="457200" lvl="1" indent="-457200">
              <a:spcBef>
                <a:spcPts val="1000"/>
              </a:spcBef>
            </a:pPr>
            <a:r>
              <a:rPr lang="en-US" sz="2800" dirty="0" smtClean="0"/>
              <a:t>Taxonomy of Programs</a:t>
            </a:r>
          </a:p>
          <a:p>
            <a:pPr marL="457200" lvl="1" indent="-457200">
              <a:spcBef>
                <a:spcPts val="1000"/>
              </a:spcBef>
            </a:pPr>
            <a:r>
              <a:rPr lang="en-US" sz="2800" dirty="0" smtClean="0"/>
              <a:t>Must be a CTE TOP Code</a:t>
            </a:r>
          </a:p>
          <a:p>
            <a:pPr marL="457200" lvl="1" indent="-457200">
              <a:spcBef>
                <a:spcPts val="1000"/>
              </a:spcBef>
            </a:pPr>
            <a:r>
              <a:rPr lang="en-US" sz="2800" dirty="0" smtClean="0"/>
              <a:t>Indicates subject area of each</a:t>
            </a:r>
          </a:p>
          <a:p>
            <a:pPr marL="0" lvl="1" indent="0">
              <a:spcBef>
                <a:spcPts val="1000"/>
              </a:spcBef>
              <a:buNone/>
            </a:pPr>
            <a:r>
              <a:rPr lang="en-US" sz="2800" dirty="0" smtClean="0"/>
              <a:t> </a:t>
            </a:r>
          </a:p>
          <a:p>
            <a:pPr marL="914400" lvl="2" indent="-457200">
              <a:spcBef>
                <a:spcPts val="1000"/>
              </a:spcBef>
            </a:pPr>
            <a:r>
              <a:rPr lang="en-US" dirty="0" smtClean="0"/>
              <a:t>Course</a:t>
            </a:r>
          </a:p>
          <a:p>
            <a:pPr marL="914400" lvl="2" indent="-457200">
              <a:spcBef>
                <a:spcPts val="1000"/>
              </a:spcBef>
            </a:pPr>
            <a:r>
              <a:rPr lang="en-US" dirty="0" smtClean="0"/>
              <a:t>Certificate</a:t>
            </a:r>
          </a:p>
          <a:p>
            <a:pPr marL="914400" lvl="2" indent="-457200">
              <a:spcBef>
                <a:spcPts val="1000"/>
              </a:spcBef>
            </a:pPr>
            <a:r>
              <a:rPr lang="en-US" dirty="0" smtClean="0"/>
              <a:t>Degree</a:t>
            </a:r>
          </a:p>
          <a:p>
            <a:pPr marL="914400" lvl="2" indent="-457200">
              <a:spcBef>
                <a:spcPts val="1000"/>
              </a:spcBef>
            </a:pPr>
            <a:endParaRPr lang="en-US" dirty="0" smtClean="0"/>
          </a:p>
          <a:p>
            <a:pPr marL="0" lvl="1" indent="0">
              <a:spcBef>
                <a:spcPts val="1000"/>
              </a:spcBef>
              <a:buNone/>
            </a:pPr>
            <a:endParaRPr lang="en-US" sz="2800" dirty="0"/>
          </a:p>
        </p:txBody>
      </p:sp>
      <p:pic>
        <p:nvPicPr>
          <p:cNvPr id="4" name="Picture 3" descr="ta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933" y="1433680"/>
            <a:ext cx="3810000" cy="4642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513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 Codes</a:t>
            </a:r>
            <a:endParaRPr lang="en-US" dirty="0"/>
          </a:p>
        </p:txBody>
      </p:sp>
      <p:sp>
        <p:nvSpPr>
          <p:cNvPr id="3" name="Content Placeholder 2"/>
          <p:cNvSpPr>
            <a:spLocks noGrp="1"/>
          </p:cNvSpPr>
          <p:nvPr>
            <p:ph idx="1"/>
          </p:nvPr>
        </p:nvSpPr>
        <p:spPr/>
        <p:txBody>
          <a:bodyPr/>
          <a:lstStyle/>
          <a:p>
            <a:r>
              <a:rPr lang="en-US" dirty="0" smtClean="0"/>
              <a:t>Standard Accountability Measure</a:t>
            </a:r>
          </a:p>
          <a:p>
            <a:endParaRPr lang="en-US" dirty="0"/>
          </a:p>
          <a:p>
            <a:pPr marL="2560320" indent="0">
              <a:buNone/>
            </a:pPr>
            <a:r>
              <a:rPr lang="en-US" dirty="0" smtClean="0"/>
              <a:t>A	-	Apprenticeship</a:t>
            </a:r>
          </a:p>
          <a:p>
            <a:pPr marL="2560320" indent="0">
              <a:buNone/>
            </a:pPr>
            <a:r>
              <a:rPr lang="en-US" dirty="0" smtClean="0"/>
              <a:t>B	-	Advanced Occupational</a:t>
            </a:r>
          </a:p>
          <a:p>
            <a:pPr marL="2560320" indent="0">
              <a:buNone/>
            </a:pPr>
            <a:r>
              <a:rPr lang="en-US" dirty="0" smtClean="0"/>
              <a:t>C	-	Clearly Occupational (not advanced)</a:t>
            </a:r>
          </a:p>
          <a:p>
            <a:pPr marL="2560320" indent="0">
              <a:buNone/>
            </a:pPr>
            <a:r>
              <a:rPr lang="en-US" dirty="0" smtClean="0"/>
              <a:t>D	-	Possibly Occupational</a:t>
            </a:r>
          </a:p>
          <a:p>
            <a:pPr marL="2560320" indent="0">
              <a:buNone/>
            </a:pPr>
            <a:r>
              <a:rPr lang="en-US" dirty="0" smtClean="0"/>
              <a:t>E	-	Non-Occupational</a:t>
            </a:r>
            <a:endParaRPr lang="en-US" dirty="0"/>
          </a:p>
        </p:txBody>
      </p:sp>
    </p:spTree>
    <p:extLst>
      <p:ext uri="{BB962C8B-B14F-4D97-AF65-F5344CB8AC3E}">
        <p14:creationId xmlns:p14="http://schemas.microsoft.com/office/powerpoint/2010/main" val="2188439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SAM Codes important?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4125" y="2115344"/>
            <a:ext cx="7143750" cy="3495675"/>
          </a:xfrm>
        </p:spPr>
      </p:pic>
    </p:spTree>
    <p:extLst>
      <p:ext uri="{BB962C8B-B14F-4D97-AF65-F5344CB8AC3E}">
        <p14:creationId xmlns:p14="http://schemas.microsoft.com/office/powerpoint/2010/main" val="655627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SAM Codes important?		</a:t>
            </a:r>
            <a:endParaRPr lang="en-US" dirty="0"/>
          </a:p>
        </p:txBody>
      </p:sp>
      <p:pic>
        <p:nvPicPr>
          <p:cNvPr id="4" name="Content Placeholder 3" descr="q.jpg"/>
          <p:cNvPicPr>
            <a:picLocks noGrp="1" noChangeAspect="1"/>
          </p:cNvPicPr>
          <p:nvPr>
            <p:ph idx="1"/>
          </p:nvPr>
        </p:nvPicPr>
        <p:blipFill>
          <a:blip r:embed="rId2">
            <a:extLst>
              <a:ext uri="{28A0092B-C50C-407E-A947-70E740481C1C}">
                <a14:useLocalDpi xmlns:a14="http://schemas.microsoft.com/office/drawing/2010/main" val="0"/>
              </a:ext>
            </a:extLst>
          </a:blip>
          <a:srcRect t="13152" b="13152"/>
          <a:stretch>
            <a:fillRect/>
          </a:stretch>
        </p:blipFill>
        <p:spPr>
          <a:xfrm>
            <a:off x="609600" y="1600200"/>
            <a:ext cx="10972800" cy="4525963"/>
          </a:xfrm>
        </p:spPr>
      </p:pic>
    </p:spTree>
    <p:extLst>
      <p:ext uri="{BB962C8B-B14F-4D97-AF65-F5344CB8AC3E}">
        <p14:creationId xmlns:p14="http://schemas.microsoft.com/office/powerpoint/2010/main" val="1505992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Process	</a:t>
            </a:r>
            <a:endParaRPr lang="en-US" dirty="0"/>
          </a:p>
        </p:txBody>
      </p:sp>
      <p:pic>
        <p:nvPicPr>
          <p:cNvPr id="4" name="Content Placeholder 3" descr="speed.jpg"/>
          <p:cNvPicPr>
            <a:picLocks noGrp="1" noChangeAspect="1"/>
          </p:cNvPicPr>
          <p:nvPr>
            <p:ph idx="1"/>
          </p:nvPr>
        </p:nvPicPr>
        <p:blipFill>
          <a:blip r:embed="rId2">
            <a:extLst>
              <a:ext uri="{28A0092B-C50C-407E-A947-70E740481C1C}">
                <a14:useLocalDpi xmlns:a14="http://schemas.microsoft.com/office/drawing/2010/main" val="0"/>
              </a:ext>
            </a:extLst>
          </a:blip>
          <a:srcRect t="22849" b="22849"/>
          <a:stretch>
            <a:fillRect/>
          </a:stretch>
        </p:blipFill>
        <p:spPr/>
      </p:pic>
    </p:spTree>
    <p:extLst>
      <p:ext uri="{BB962C8B-B14F-4D97-AF65-F5344CB8AC3E}">
        <p14:creationId xmlns:p14="http://schemas.microsoft.com/office/powerpoint/2010/main" val="178713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Breakout Description</a:t>
            </a:r>
            <a:endParaRPr lang="en-US" dirty="0"/>
          </a:p>
        </p:txBody>
      </p:sp>
      <p:sp>
        <p:nvSpPr>
          <p:cNvPr id="3" name="Content Placeholder 2"/>
          <p:cNvSpPr>
            <a:spLocks noGrp="1"/>
          </p:cNvSpPr>
          <p:nvPr>
            <p:ph idx="1"/>
          </p:nvPr>
        </p:nvSpPr>
        <p:spPr/>
        <p:txBody>
          <a:bodyPr>
            <a:normAutofit/>
          </a:bodyPr>
          <a:lstStyle/>
          <a:p>
            <a:r>
              <a:rPr lang="en-US" dirty="0"/>
              <a:t>Curriculum is curriculum, regardless of discipline, but career technical education (CTE) courses and programs can have additional steps within the curricular process. Learn the important elements to consider when moving new CTE curriculum from concept to completion. </a:t>
            </a:r>
            <a:endParaRPr lang="en-US" dirty="0" smtClean="0"/>
          </a:p>
        </p:txBody>
      </p:sp>
      <p:pic>
        <p:nvPicPr>
          <p:cNvPr id="5" name="Picture 4"/>
          <p:cNvPicPr>
            <a:picLocks noChangeAspect="1"/>
          </p:cNvPicPr>
          <p:nvPr/>
        </p:nvPicPr>
        <p:blipFill>
          <a:blip r:embed="rId3"/>
          <a:stretch>
            <a:fillRect/>
          </a:stretch>
        </p:blipFill>
        <p:spPr>
          <a:xfrm>
            <a:off x="4456498" y="4371731"/>
            <a:ext cx="2908935" cy="2486269"/>
          </a:xfrm>
          <a:prstGeom prst="rect">
            <a:avLst/>
          </a:prstGeom>
        </p:spPr>
      </p:pic>
    </p:spTree>
    <p:extLst>
      <p:ext uri="{BB962C8B-B14F-4D97-AF65-F5344CB8AC3E}">
        <p14:creationId xmlns:p14="http://schemas.microsoft.com/office/powerpoint/2010/main" val="2392615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rcRect t="18748" b="18748"/>
          <a:stretch>
            <a:fillRect/>
          </a:stretch>
        </p:blipFill>
        <p:spPr/>
      </p:pic>
    </p:spTree>
    <p:extLst>
      <p:ext uri="{BB962C8B-B14F-4D97-AF65-F5344CB8AC3E}">
        <p14:creationId xmlns:p14="http://schemas.microsoft.com/office/powerpoint/2010/main" val="3461477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21</a:t>
            </a:fld>
            <a:endParaRPr lang="en-US" dirty="0">
              <a:solidFill>
                <a:prstClr val="black">
                  <a:tint val="75000"/>
                </a:prstClr>
              </a:solidFill>
            </a:endParaRPr>
          </a:p>
        </p:txBody>
      </p:sp>
      <p:sp>
        <p:nvSpPr>
          <p:cNvPr id="2" name="Title 1"/>
          <p:cNvSpPr>
            <a:spLocks noGrp="1"/>
          </p:cNvSpPr>
          <p:nvPr>
            <p:ph type="title" idx="4294967295"/>
          </p:nvPr>
        </p:nvSpPr>
        <p:spPr>
          <a:xfrm>
            <a:off x="0" y="533400"/>
            <a:ext cx="10972800" cy="990600"/>
          </a:xfrm>
        </p:spPr>
        <p:txBody>
          <a:bodyPr/>
          <a:lstStyle/>
          <a:p>
            <a:pPr algn="ctr"/>
            <a:r>
              <a:rPr lang="en-US" dirty="0" smtClean="0"/>
              <a:t>Thank you!</a:t>
            </a:r>
            <a:endParaRPr lang="en-US" dirty="0"/>
          </a:p>
        </p:txBody>
      </p:sp>
      <p:sp>
        <p:nvSpPr>
          <p:cNvPr id="3" name="Content Placeholder 2"/>
          <p:cNvSpPr>
            <a:spLocks noGrp="1"/>
          </p:cNvSpPr>
          <p:nvPr>
            <p:ph idx="4294967295"/>
          </p:nvPr>
        </p:nvSpPr>
        <p:spPr>
          <a:xfrm>
            <a:off x="0" y="1600200"/>
            <a:ext cx="10972800" cy="4876800"/>
          </a:xfrm>
        </p:spPr>
        <p:txBody>
          <a:bodyPr/>
          <a:lstStyle/>
          <a:p>
            <a:endParaRPr lang="en-US" dirty="0" smtClean="0"/>
          </a:p>
          <a:p>
            <a:pPr marL="0" indent="0" algn="ctr">
              <a:buNone/>
            </a:pPr>
            <a:endParaRPr lang="en-US" dirty="0" smtClean="0"/>
          </a:p>
          <a:p>
            <a:pPr marL="0" indent="0" algn="ctr">
              <a:buNone/>
            </a:pPr>
            <a:r>
              <a:rPr lang="en-US" dirty="0" smtClean="0"/>
              <a:t>Dianna Chiabotti</a:t>
            </a:r>
          </a:p>
          <a:p>
            <a:pPr marL="0" indent="0" algn="ctr">
              <a:buNone/>
            </a:pPr>
            <a:r>
              <a:rPr lang="en-US" dirty="0" smtClean="0"/>
              <a:t> </a:t>
            </a:r>
          </a:p>
          <a:p>
            <a:pPr marL="0" indent="0" algn="ctr">
              <a:buNone/>
            </a:pPr>
            <a:r>
              <a:rPr lang="en-US" dirty="0" smtClean="0"/>
              <a:t>Lorraine Slattery-Farrell: </a:t>
            </a:r>
            <a:r>
              <a:rPr lang="en-US" dirty="0" smtClean="0">
                <a:hlinkClick r:id="rId2"/>
              </a:rPr>
              <a:t>lfarrell@msjc.edu</a:t>
            </a:r>
            <a:endParaRPr lang="en-US" dirty="0" smtClean="0"/>
          </a:p>
          <a:p>
            <a:endParaRPr lang="en-US" dirty="0"/>
          </a:p>
        </p:txBody>
      </p:sp>
    </p:spTree>
    <p:extLst>
      <p:ext uri="{BB962C8B-B14F-4D97-AF65-F5344CB8AC3E}">
        <p14:creationId xmlns:p14="http://schemas.microsoft.com/office/powerpoint/2010/main" val="247401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Process: All Curriculum . . .</a:t>
            </a:r>
          </a:p>
        </p:txBody>
      </p:sp>
      <p:sp>
        <p:nvSpPr>
          <p:cNvPr id="3" name="Content Placeholder 2"/>
          <p:cNvSpPr>
            <a:spLocks noGrp="1"/>
          </p:cNvSpPr>
          <p:nvPr>
            <p:ph idx="1"/>
          </p:nvPr>
        </p:nvSpPr>
        <p:spPr/>
        <p:txBody>
          <a:bodyPr>
            <a:normAutofit lnSpcReduction="10000"/>
          </a:bodyPr>
          <a:lstStyle/>
          <a:p>
            <a:r>
              <a:rPr lang="en-US" dirty="0" smtClean="0"/>
              <a:t>Development of the COR (Course Outline of Record)</a:t>
            </a:r>
          </a:p>
          <a:p>
            <a:r>
              <a:rPr lang="en-US" dirty="0" smtClean="0"/>
              <a:t>Determining all data elements</a:t>
            </a:r>
          </a:p>
          <a:p>
            <a:r>
              <a:rPr lang="en-US" dirty="0" smtClean="0"/>
              <a:t>Creation of Certificates</a:t>
            </a:r>
          </a:p>
          <a:p>
            <a:r>
              <a:rPr lang="en-US" dirty="0" smtClean="0"/>
              <a:t>Creation of Degrees</a:t>
            </a:r>
          </a:p>
          <a:p>
            <a:r>
              <a:rPr lang="en-US" dirty="0" smtClean="0"/>
              <a:t>Local Approval</a:t>
            </a:r>
          </a:p>
          <a:p>
            <a:pPr lvl="1"/>
            <a:r>
              <a:rPr lang="en-US" dirty="0" smtClean="0"/>
              <a:t>Curriculum Committee process</a:t>
            </a:r>
          </a:p>
          <a:p>
            <a:pPr lvl="1"/>
            <a:r>
              <a:rPr lang="en-US" dirty="0" smtClean="0"/>
              <a:t>Local BOT</a:t>
            </a:r>
          </a:p>
          <a:p>
            <a:r>
              <a:rPr lang="en-US" dirty="0" smtClean="0"/>
              <a:t>Chancellor’s Office submittal</a:t>
            </a:r>
            <a:endParaRPr lang="en-US" dirty="0"/>
          </a:p>
        </p:txBody>
      </p:sp>
      <p:pic>
        <p:nvPicPr>
          <p:cNvPr id="5" name="Picture 4" descr="Boo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164758">
            <a:off x="5118515" y="3261533"/>
            <a:ext cx="7734300" cy="1892300"/>
          </a:xfrm>
          <a:prstGeom prst="rect">
            <a:avLst/>
          </a:prstGeom>
        </p:spPr>
      </p:pic>
    </p:spTree>
    <p:extLst>
      <p:ext uri="{BB962C8B-B14F-4D97-AF65-F5344CB8AC3E}">
        <p14:creationId xmlns:p14="http://schemas.microsoft.com/office/powerpoint/2010/main" val="2438146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CTE Curriculum is all that </a:t>
            </a:r>
            <a:endParaRPr lang="en-US" dirty="0"/>
          </a:p>
        </p:txBody>
      </p:sp>
      <p:sp>
        <p:nvSpPr>
          <p:cNvPr id="3" name="Content Placeholder 2"/>
          <p:cNvSpPr>
            <a:spLocks noGrp="1"/>
          </p:cNvSpPr>
          <p:nvPr>
            <p:ph sz="half" idx="1"/>
          </p:nvPr>
        </p:nvSpPr>
        <p:spPr/>
        <p:txBody>
          <a:bodyPr>
            <a:normAutofit/>
          </a:bodyPr>
          <a:lstStyle/>
          <a:p>
            <a:endParaRPr lang="en-US" dirty="0" smtClean="0"/>
          </a:p>
          <a:p>
            <a:endParaRPr lang="en-US" dirty="0"/>
          </a:p>
          <a:p>
            <a:endParaRPr lang="en-US" dirty="0" smtClean="0"/>
          </a:p>
          <a:p>
            <a:pPr marL="0" indent="0" algn="ctr">
              <a:buNone/>
            </a:pPr>
            <a:r>
              <a:rPr lang="en-US" sz="7600" b="1" dirty="0" smtClean="0">
                <a:solidFill>
                  <a:srgbClr val="0000FF"/>
                </a:solidFill>
                <a:latin typeface="Bradley Hand Bold"/>
                <a:cs typeface="Bradley Hand Bold"/>
              </a:rPr>
              <a:t>. . . and so much more!</a:t>
            </a:r>
            <a:endParaRPr lang="en-US" sz="7600" b="1" dirty="0">
              <a:solidFill>
                <a:srgbClr val="0000FF"/>
              </a:solidFill>
              <a:latin typeface="Bradley Hand Bold"/>
              <a:cs typeface="Bradley Hand Bold"/>
            </a:endParaRPr>
          </a:p>
        </p:txBody>
      </p:sp>
      <p:sp>
        <p:nvSpPr>
          <p:cNvPr id="8" name="Content Placeholder 7"/>
          <p:cNvSpPr>
            <a:spLocks noGrp="1"/>
          </p:cNvSpPr>
          <p:nvPr>
            <p:ph sz="half" idx="2"/>
          </p:nvPr>
        </p:nvSpPr>
        <p:spPr/>
        <p:txBody>
          <a:bodyPr>
            <a:normAutofit/>
          </a:bodyPr>
          <a:lstStyle/>
          <a:p>
            <a:endParaRPr lang="en-US" dirty="0"/>
          </a:p>
        </p:txBody>
      </p:sp>
      <p:pic>
        <p:nvPicPr>
          <p:cNvPr id="4" name="Picture 3"/>
          <p:cNvPicPr>
            <a:picLocks noChangeAspect="1"/>
          </p:cNvPicPr>
          <p:nvPr/>
        </p:nvPicPr>
        <p:blipFill>
          <a:blip r:embed="rId3"/>
          <a:stretch>
            <a:fillRect/>
          </a:stretch>
        </p:blipFill>
        <p:spPr>
          <a:xfrm>
            <a:off x="6270625" y="1707079"/>
            <a:ext cx="5238750" cy="4000500"/>
          </a:xfrm>
          <a:prstGeom prst="rect">
            <a:avLst/>
          </a:prstGeom>
        </p:spPr>
      </p:pic>
    </p:spTree>
    <p:extLst>
      <p:ext uri="{BB962C8B-B14F-4D97-AF65-F5344CB8AC3E}">
        <p14:creationId xmlns:p14="http://schemas.microsoft.com/office/powerpoint/2010/main" val="2404349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Committee Recommendation</a:t>
            </a:r>
            <a:endParaRPr lang="en-US" dirty="0"/>
          </a:p>
        </p:txBody>
      </p:sp>
      <p:sp>
        <p:nvSpPr>
          <p:cNvPr id="3" name="Content Placeholder 2"/>
          <p:cNvSpPr>
            <a:spLocks noGrp="1"/>
          </p:cNvSpPr>
          <p:nvPr>
            <p:ph idx="1"/>
          </p:nvPr>
        </p:nvSpPr>
        <p:spPr/>
        <p:txBody>
          <a:bodyPr/>
          <a:lstStyle/>
          <a:p>
            <a:r>
              <a:rPr lang="en-US" dirty="0" smtClean="0"/>
              <a:t>Must endorse the creation of the program</a:t>
            </a:r>
          </a:p>
          <a:p>
            <a:pPr marL="0" indent="0">
              <a:buNone/>
            </a:pPr>
            <a:endParaRPr lang="en-US" dirty="0"/>
          </a:p>
          <a:p>
            <a:r>
              <a:rPr lang="en-US" dirty="0" smtClean="0"/>
              <a:t>Need:</a:t>
            </a:r>
          </a:p>
          <a:p>
            <a:pPr lvl="1"/>
            <a:r>
              <a:rPr lang="en-US" dirty="0" smtClean="0"/>
              <a:t>Committee membership</a:t>
            </a:r>
          </a:p>
          <a:p>
            <a:pPr lvl="1"/>
            <a:r>
              <a:rPr lang="en-US" dirty="0" smtClean="0"/>
              <a:t>Minutes</a:t>
            </a:r>
          </a:p>
          <a:p>
            <a:pPr lvl="1"/>
            <a:r>
              <a:rPr lang="en-US" dirty="0" smtClean="0"/>
              <a:t>Summary of recommendations</a:t>
            </a:r>
          </a:p>
          <a:p>
            <a:pPr lvl="1"/>
            <a:endParaRPr lang="en-US" dirty="0" smtClean="0"/>
          </a:p>
          <a:p>
            <a:pPr marL="457200" lvl="1" indent="0">
              <a:buNone/>
            </a:pPr>
            <a:endParaRPr lang="en-US" dirty="0"/>
          </a:p>
          <a:p>
            <a:pPr marL="457200" lvl="1" indent="0">
              <a:buNone/>
            </a:pPr>
            <a:endParaRPr lang="en-US" dirty="0" smtClean="0"/>
          </a:p>
          <a:p>
            <a:pPr marL="457200" lvl="1" indent="0">
              <a:buNone/>
            </a:pPr>
            <a:endParaRPr lang="en-US" dirty="0" smtClean="0"/>
          </a:p>
          <a:p>
            <a:pPr marL="457200" lvl="1" indent="0">
              <a:buNone/>
            </a:pPr>
            <a:endParaRPr lang="en-US" dirty="0" smtClean="0"/>
          </a:p>
          <a:p>
            <a:pPr lvl="1"/>
            <a:endParaRPr lang="en-US" dirty="0" smtClean="0"/>
          </a:p>
        </p:txBody>
      </p:sp>
      <p:pic>
        <p:nvPicPr>
          <p:cNvPr id="4" name="Picture 3" descr="thum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9107" y="2645289"/>
            <a:ext cx="3746500" cy="3759200"/>
          </a:xfrm>
          <a:prstGeom prst="rect">
            <a:avLst/>
          </a:prstGeom>
        </p:spPr>
      </p:pic>
    </p:spTree>
    <p:extLst>
      <p:ext uri="{BB962C8B-B14F-4D97-AF65-F5344CB8AC3E}">
        <p14:creationId xmlns:p14="http://schemas.microsoft.com/office/powerpoint/2010/main" val="3576709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Committee</a:t>
            </a:r>
            <a:endParaRPr lang="en-US" dirty="0"/>
          </a:p>
        </p:txBody>
      </p:sp>
      <p:sp>
        <p:nvSpPr>
          <p:cNvPr id="3" name="Content Placeholder 2"/>
          <p:cNvSpPr>
            <a:spLocks noGrp="1"/>
          </p:cNvSpPr>
          <p:nvPr>
            <p:ph idx="1"/>
          </p:nvPr>
        </p:nvSpPr>
        <p:spPr/>
        <p:txBody>
          <a:bodyPr/>
          <a:lstStyle/>
          <a:p>
            <a:r>
              <a:rPr lang="en-US" dirty="0" smtClean="0"/>
              <a:t>Title 5 §55601</a:t>
            </a:r>
            <a:endParaRPr lang="en-US" dirty="0"/>
          </a:p>
          <a:p>
            <a:pPr lvl="1"/>
            <a:r>
              <a:rPr lang="en-US" dirty="0" smtClean="0"/>
              <a:t>BOT must appoint </a:t>
            </a:r>
          </a:p>
          <a:p>
            <a:pPr lvl="1"/>
            <a:r>
              <a:rPr lang="en-US" dirty="0" smtClean="0"/>
              <a:t>Develop recommendations on the program</a:t>
            </a:r>
          </a:p>
          <a:p>
            <a:pPr lvl="1"/>
            <a:r>
              <a:rPr lang="en-US" dirty="0" smtClean="0"/>
              <a:t>Provide liaison between district and potential employers</a:t>
            </a:r>
          </a:p>
          <a:p>
            <a:pPr lvl="1"/>
            <a:endParaRPr lang="en-US" dirty="0"/>
          </a:p>
          <a:p>
            <a:pPr lvl="1"/>
            <a:endParaRPr lang="en-US" dirty="0" smtClean="0"/>
          </a:p>
          <a:p>
            <a:pPr lvl="1"/>
            <a:endParaRPr lang="en-US" dirty="0"/>
          </a:p>
        </p:txBody>
      </p:sp>
      <p:pic>
        <p:nvPicPr>
          <p:cNvPr id="4" name="Picture 3" descr="pexels-photo-197132.jpg"/>
          <p:cNvPicPr>
            <a:picLocks noChangeAspect="1"/>
          </p:cNvPicPr>
          <p:nvPr/>
        </p:nvPicPr>
        <p:blipFill rotWithShape="1">
          <a:blip r:embed="rId2" cstate="print">
            <a:extLst>
              <a:ext uri="{28A0092B-C50C-407E-A947-70E740481C1C}">
                <a14:useLocalDpi xmlns:a14="http://schemas.microsoft.com/office/drawing/2010/main" val="0"/>
              </a:ext>
            </a:extLst>
          </a:blip>
          <a:srcRect t="20953" b="18174"/>
          <a:stretch/>
        </p:blipFill>
        <p:spPr>
          <a:xfrm>
            <a:off x="0" y="4313972"/>
            <a:ext cx="12192000" cy="2544028"/>
          </a:xfrm>
          <a:prstGeom prst="rect">
            <a:avLst/>
          </a:prstGeom>
        </p:spPr>
      </p:pic>
    </p:spTree>
    <p:extLst>
      <p:ext uri="{BB962C8B-B14F-4D97-AF65-F5344CB8AC3E}">
        <p14:creationId xmlns:p14="http://schemas.microsoft.com/office/powerpoint/2010/main" val="189410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Title 5 §55601</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endParaRPr lang="en-US" i="1" dirty="0" smtClean="0"/>
          </a:p>
          <a:p>
            <a:pPr marL="0" indent="0" algn="ctr">
              <a:buNone/>
            </a:pPr>
            <a:r>
              <a:rPr lang="en-US" i="1" dirty="0" smtClean="0"/>
              <a:t>The </a:t>
            </a:r>
            <a:r>
              <a:rPr lang="en-US" i="1" dirty="0"/>
              <a:t>governing board of each community college district participating in a vocational education program shall appoint a vocational education advisory committee to develop recommendations on the program and to provide liaison between the district and potential employers.</a:t>
            </a:r>
          </a:p>
          <a:p>
            <a:pPr marL="0" indent="0" algn="ctr">
              <a:buNone/>
            </a:pPr>
            <a:r>
              <a:rPr lang="en-US" i="1" dirty="0"/>
              <a:t>The committee shall consist of one or more representatives of the general public knowledgeable about the educational needs of disadvantaged populations, students, teachers, business, industry, the college administration, and the field office of the Employment Development Department.</a:t>
            </a:r>
          </a:p>
          <a:p>
            <a:pPr marL="0" indent="0">
              <a:buNone/>
            </a:pPr>
            <a:r>
              <a:rPr lang="en-US" dirty="0"/>
              <a:t/>
            </a:r>
            <a:br>
              <a:rPr lang="en-US" dirty="0"/>
            </a:br>
            <a:endParaRPr lang="en-US" dirty="0"/>
          </a:p>
        </p:txBody>
      </p:sp>
    </p:spTree>
    <p:extLst>
      <p:ext uri="{BB962C8B-B14F-4D97-AF65-F5344CB8AC3E}">
        <p14:creationId xmlns:p14="http://schemas.microsoft.com/office/powerpoint/2010/main" val="2093334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Market Information</a:t>
            </a:r>
            <a:endParaRPr lang="en-US" dirty="0"/>
          </a:p>
        </p:txBody>
      </p:sp>
      <p:sp>
        <p:nvSpPr>
          <p:cNvPr id="3" name="Content Placeholder 2"/>
          <p:cNvSpPr>
            <a:spLocks noGrp="1"/>
          </p:cNvSpPr>
          <p:nvPr>
            <p:ph idx="1"/>
          </p:nvPr>
        </p:nvSpPr>
        <p:spPr/>
        <p:txBody>
          <a:bodyPr/>
          <a:lstStyle/>
          <a:p>
            <a:r>
              <a:rPr lang="en-US" dirty="0" smtClean="0"/>
              <a:t>Title 5  §55130(b)(8)</a:t>
            </a:r>
            <a:r>
              <a:rPr lang="de-DE" dirty="0" smtClean="0"/>
              <a:t>(C) </a:t>
            </a:r>
          </a:p>
          <a:p>
            <a:r>
              <a:rPr lang="en-US" dirty="0" smtClean="0"/>
              <a:t>Must support need for the program</a:t>
            </a:r>
          </a:p>
          <a:p>
            <a:endParaRPr lang="de-DE" dirty="0"/>
          </a:p>
          <a:p>
            <a:endParaRPr lang="de-DE" dirty="0" smtClean="0"/>
          </a:p>
          <a:p>
            <a:endParaRPr lang="en-US" dirty="0"/>
          </a:p>
          <a:p>
            <a:pPr marL="0" indent="0">
              <a:buNone/>
            </a:pPr>
            <a:endParaRPr lang="en-US" dirty="0"/>
          </a:p>
        </p:txBody>
      </p:sp>
      <p:pic>
        <p:nvPicPr>
          <p:cNvPr id="4" name="Picture 3" descr="stick figures.jpg"/>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870795" y="3997570"/>
            <a:ext cx="10607867" cy="2860430"/>
          </a:xfrm>
          <a:prstGeom prst="rect">
            <a:avLst/>
          </a:prstGeom>
        </p:spPr>
      </p:pic>
    </p:spTree>
    <p:extLst>
      <p:ext uri="{BB962C8B-B14F-4D97-AF65-F5344CB8AC3E}">
        <p14:creationId xmlns:p14="http://schemas.microsoft.com/office/powerpoint/2010/main" val="93468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Consortium Approval</a:t>
            </a:r>
            <a:endParaRPr lang="en-US" dirty="0"/>
          </a:p>
        </p:txBody>
      </p:sp>
      <p:sp>
        <p:nvSpPr>
          <p:cNvPr id="3" name="Content Placeholder 2"/>
          <p:cNvSpPr>
            <a:spLocks noGrp="1"/>
          </p:cNvSpPr>
          <p:nvPr>
            <p:ph idx="1"/>
          </p:nvPr>
        </p:nvSpPr>
        <p:spPr/>
        <p:txBody>
          <a:bodyPr/>
          <a:lstStyle/>
          <a:p>
            <a:pPr marL="457200" lvl="1" indent="-457200">
              <a:spcBef>
                <a:spcPts val="1000"/>
              </a:spcBef>
              <a:buFont typeface="Arial"/>
              <a:buChar char="•"/>
            </a:pPr>
            <a:r>
              <a:rPr lang="en-US" sz="3200" dirty="0"/>
              <a:t>Title 5  §55130(b)(8)</a:t>
            </a:r>
            <a:r>
              <a:rPr lang="de-DE" sz="3200" dirty="0"/>
              <a:t>(E) </a:t>
            </a:r>
          </a:p>
          <a:p>
            <a:pPr marL="0" lvl="1" indent="0">
              <a:spcBef>
                <a:spcPts val="1000"/>
              </a:spcBef>
              <a:buNone/>
            </a:pPr>
            <a:endParaRPr lang="en-US" sz="2800" dirty="0"/>
          </a:p>
          <a:p>
            <a:r>
              <a:rPr lang="en-US" dirty="0" smtClean="0"/>
              <a:t>Verification of approval </a:t>
            </a:r>
          </a:p>
          <a:p>
            <a:pPr lvl="1"/>
            <a:r>
              <a:rPr lang="en-US" dirty="0" smtClean="0"/>
              <a:t>Minutes showing approval</a:t>
            </a:r>
          </a:p>
        </p:txBody>
      </p:sp>
      <p:pic>
        <p:nvPicPr>
          <p:cNvPr id="5" name="Picture 4" descr="recomm.jpg"/>
          <p:cNvPicPr>
            <a:picLocks noChangeAspect="1"/>
          </p:cNvPicPr>
          <p:nvPr/>
        </p:nvPicPr>
        <p:blipFill rotWithShape="1">
          <a:blip r:embed="rId2">
            <a:extLst>
              <a:ext uri="{28A0092B-C50C-407E-A947-70E740481C1C}">
                <a14:useLocalDpi xmlns:a14="http://schemas.microsoft.com/office/drawing/2010/main" val="0"/>
              </a:ext>
            </a:extLst>
          </a:blip>
          <a:srcRect l="5873" t="2850" r="4456" b="-1297"/>
          <a:stretch/>
        </p:blipFill>
        <p:spPr>
          <a:xfrm>
            <a:off x="6483684" y="2559077"/>
            <a:ext cx="4929735" cy="3598776"/>
          </a:xfrm>
          <a:prstGeom prst="rect">
            <a:avLst/>
          </a:prstGeom>
        </p:spPr>
      </p:pic>
    </p:spTree>
    <p:extLst>
      <p:ext uri="{BB962C8B-B14F-4D97-AF65-F5344CB8AC3E}">
        <p14:creationId xmlns:p14="http://schemas.microsoft.com/office/powerpoint/2010/main" val="134101493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264</TotalTime>
  <Words>467</Words>
  <Application>Microsoft Macintosh PowerPoint</Application>
  <PresentationFormat>Widescreen</PresentationFormat>
  <Paragraphs>118</Paragraphs>
  <Slides>21</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Bradley Hand Bold</vt:lpstr>
      <vt:lpstr>Calibri</vt:lpstr>
      <vt:lpstr>Times New Roman</vt:lpstr>
      <vt:lpstr>Office Theme</vt:lpstr>
      <vt:lpstr>Template</vt:lpstr>
      <vt:lpstr>CTE Curriculum Basics</vt:lpstr>
      <vt:lpstr>Breakout Description</vt:lpstr>
      <vt:lpstr>General Process: All Curriculum . . .</vt:lpstr>
      <vt:lpstr>CTE Curriculum is all that </vt:lpstr>
      <vt:lpstr>Advisory Committee Recommendation</vt:lpstr>
      <vt:lpstr>Advisory Committee</vt:lpstr>
      <vt:lpstr>Title 5 §55601 </vt:lpstr>
      <vt:lpstr>Labor Market Information</vt:lpstr>
      <vt:lpstr>Regional Consortium Approval</vt:lpstr>
      <vt:lpstr>Regional Consortia Consider</vt:lpstr>
      <vt:lpstr>PowerPoint Presentation</vt:lpstr>
      <vt:lpstr>Regional Consortia</vt:lpstr>
      <vt:lpstr>If, CTE Program Intent is Transfer</vt:lpstr>
      <vt:lpstr>Close Look Needed on . . .</vt:lpstr>
      <vt:lpstr>TOP Code Assignment</vt:lpstr>
      <vt:lpstr>SAM Codes</vt:lpstr>
      <vt:lpstr>Why are SAM Codes important?  </vt:lpstr>
      <vt:lpstr>Why are SAM Codes important?  </vt:lpstr>
      <vt:lpstr>Speed of Process </vt:lpstr>
      <vt:lpstr>Questions?</vt:lpstr>
      <vt:lpstr>Thank you!</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CTE Curriculum Basics</dc:title>
  <dc:creator>Dianna Chiabotti</dc:creator>
  <cp:lastModifiedBy>Lorraine Slattery-Farrell</cp:lastModifiedBy>
  <cp:revision>22</cp:revision>
  <cp:lastPrinted>2017-07-12T18:23:17Z</cp:lastPrinted>
  <dcterms:created xsi:type="dcterms:W3CDTF">2017-07-11T01:13:05Z</dcterms:created>
  <dcterms:modified xsi:type="dcterms:W3CDTF">2017-07-13T18:21:36Z</dcterms:modified>
</cp:coreProperties>
</file>