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70" r:id="rId8"/>
    <p:sldId id="262" r:id="rId9"/>
    <p:sldId id="263" r:id="rId10"/>
    <p:sldId id="264" r:id="rId11"/>
    <p:sldId id="265" r:id="rId12"/>
    <p:sldId id="266" r:id="rId13"/>
    <p:sldId id="267" r:id="rId14"/>
    <p:sldId id="268" r:id="rId15"/>
    <p:sldId id="271" r:id="rId16"/>
    <p:sldId id="272" r:id="rId17"/>
    <p:sldId id="269" r:id="rId18"/>
    <p:sldId id="273" r:id="rId19"/>
    <p:sldId id="274"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60"/>
    <p:restoredTop sz="92904"/>
  </p:normalViewPr>
  <p:slideViewPr>
    <p:cSldViewPr snapToGrid="0" snapToObjects="1">
      <p:cViewPr>
        <p:scale>
          <a:sx n="89" d="100"/>
          <a:sy n="89" d="100"/>
        </p:scale>
        <p:origin x="2320" y="32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C3DF32-EC22-6546-AB72-370D6EB377A0}" type="datetimeFigureOut">
              <a:rPr lang="en-US" smtClean="0"/>
              <a:t>7/14/17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D6D2D1-3E14-4C4B-82B2-37FB07480972}" type="slidenum">
              <a:rPr lang="en-US" smtClean="0"/>
              <a:t>‹#›</a:t>
            </a:fld>
            <a:endParaRPr lang="en-US"/>
          </a:p>
        </p:txBody>
      </p:sp>
    </p:spTree>
    <p:extLst>
      <p:ext uri="{BB962C8B-B14F-4D97-AF65-F5344CB8AC3E}">
        <p14:creationId xmlns:p14="http://schemas.microsoft.com/office/powerpoint/2010/main" val="385366845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B7AB054-460D-3D45-B410-6CADF6BD985F}" type="datetimeFigureOut">
              <a:rPr lang="en-US" smtClean="0"/>
              <a:t>7/14/17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EFDE07-7F26-914D-A3FE-855A7D7F9989}" type="slidenum">
              <a:rPr lang="en-US" smtClean="0"/>
              <a:t>‹#›</a:t>
            </a:fld>
            <a:endParaRPr lang="en-US"/>
          </a:p>
        </p:txBody>
      </p:sp>
    </p:spTree>
    <p:extLst>
      <p:ext uri="{BB962C8B-B14F-4D97-AF65-F5344CB8AC3E}">
        <p14:creationId xmlns:p14="http://schemas.microsoft.com/office/powerpoint/2010/main" val="3879132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7AB054-460D-3D45-B410-6CADF6BD985F}" type="datetimeFigureOut">
              <a:rPr lang="en-US" smtClean="0"/>
              <a:t>7/14/17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EFDE07-7F26-914D-A3FE-855A7D7F9989}" type="slidenum">
              <a:rPr lang="en-US" smtClean="0"/>
              <a:t>‹#›</a:t>
            </a:fld>
            <a:endParaRPr lang="en-US"/>
          </a:p>
        </p:txBody>
      </p:sp>
    </p:spTree>
    <p:extLst>
      <p:ext uri="{BB962C8B-B14F-4D97-AF65-F5344CB8AC3E}">
        <p14:creationId xmlns:p14="http://schemas.microsoft.com/office/powerpoint/2010/main" val="225694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7AB054-460D-3D45-B410-6CADF6BD985F}" type="datetimeFigureOut">
              <a:rPr lang="en-US" smtClean="0"/>
              <a:t>7/14/17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EFDE07-7F26-914D-A3FE-855A7D7F9989}" type="slidenum">
              <a:rPr lang="en-US" smtClean="0"/>
              <a:t>‹#›</a:t>
            </a:fld>
            <a:endParaRPr lang="en-US"/>
          </a:p>
        </p:txBody>
      </p:sp>
    </p:spTree>
    <p:extLst>
      <p:ext uri="{BB962C8B-B14F-4D97-AF65-F5344CB8AC3E}">
        <p14:creationId xmlns:p14="http://schemas.microsoft.com/office/powerpoint/2010/main" val="417633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7AB054-460D-3D45-B410-6CADF6BD985F}" type="datetimeFigureOut">
              <a:rPr lang="en-US" smtClean="0"/>
              <a:t>7/14/17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EFDE07-7F26-914D-A3FE-855A7D7F9989}" type="slidenum">
              <a:rPr lang="en-US" smtClean="0"/>
              <a:t>‹#›</a:t>
            </a:fld>
            <a:endParaRPr lang="en-US"/>
          </a:p>
        </p:txBody>
      </p:sp>
    </p:spTree>
    <p:extLst>
      <p:ext uri="{BB962C8B-B14F-4D97-AF65-F5344CB8AC3E}">
        <p14:creationId xmlns:p14="http://schemas.microsoft.com/office/powerpoint/2010/main" val="411388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7AB054-460D-3D45-B410-6CADF6BD985F}" type="datetimeFigureOut">
              <a:rPr lang="en-US" smtClean="0"/>
              <a:t>7/14/17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EFDE07-7F26-914D-A3FE-855A7D7F9989}" type="slidenum">
              <a:rPr lang="en-US" smtClean="0"/>
              <a:t>‹#›</a:t>
            </a:fld>
            <a:endParaRPr lang="en-US"/>
          </a:p>
        </p:txBody>
      </p:sp>
    </p:spTree>
    <p:extLst>
      <p:ext uri="{BB962C8B-B14F-4D97-AF65-F5344CB8AC3E}">
        <p14:creationId xmlns:p14="http://schemas.microsoft.com/office/powerpoint/2010/main" val="3633054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7AB054-460D-3D45-B410-6CADF6BD985F}" type="datetimeFigureOut">
              <a:rPr lang="en-US" smtClean="0"/>
              <a:t>7/14/17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EFDE07-7F26-914D-A3FE-855A7D7F9989}" type="slidenum">
              <a:rPr lang="en-US" smtClean="0"/>
              <a:t>‹#›</a:t>
            </a:fld>
            <a:endParaRPr lang="en-US"/>
          </a:p>
        </p:txBody>
      </p:sp>
    </p:spTree>
    <p:extLst>
      <p:ext uri="{BB962C8B-B14F-4D97-AF65-F5344CB8AC3E}">
        <p14:creationId xmlns:p14="http://schemas.microsoft.com/office/powerpoint/2010/main" val="1549534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7AB054-460D-3D45-B410-6CADF6BD985F}" type="datetimeFigureOut">
              <a:rPr lang="en-US" smtClean="0"/>
              <a:t>7/14/17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EFDE07-7F26-914D-A3FE-855A7D7F9989}" type="slidenum">
              <a:rPr lang="en-US" smtClean="0"/>
              <a:t>‹#›</a:t>
            </a:fld>
            <a:endParaRPr lang="en-US"/>
          </a:p>
        </p:txBody>
      </p:sp>
    </p:spTree>
    <p:extLst>
      <p:ext uri="{BB962C8B-B14F-4D97-AF65-F5344CB8AC3E}">
        <p14:creationId xmlns:p14="http://schemas.microsoft.com/office/powerpoint/2010/main" val="165464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7AB054-460D-3D45-B410-6CADF6BD985F}" type="datetimeFigureOut">
              <a:rPr lang="en-US" smtClean="0"/>
              <a:t>7/14/17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EFDE07-7F26-914D-A3FE-855A7D7F9989}" type="slidenum">
              <a:rPr lang="en-US" smtClean="0"/>
              <a:t>‹#›</a:t>
            </a:fld>
            <a:endParaRPr lang="en-US"/>
          </a:p>
        </p:txBody>
      </p:sp>
    </p:spTree>
    <p:extLst>
      <p:ext uri="{BB962C8B-B14F-4D97-AF65-F5344CB8AC3E}">
        <p14:creationId xmlns:p14="http://schemas.microsoft.com/office/powerpoint/2010/main" val="3197592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AB054-460D-3D45-B410-6CADF6BD985F}" type="datetimeFigureOut">
              <a:rPr lang="en-US" smtClean="0"/>
              <a:t>7/14/17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EFDE07-7F26-914D-A3FE-855A7D7F9989}" type="slidenum">
              <a:rPr lang="en-US" smtClean="0"/>
              <a:t>‹#›</a:t>
            </a:fld>
            <a:endParaRPr lang="en-US"/>
          </a:p>
        </p:txBody>
      </p:sp>
    </p:spTree>
    <p:extLst>
      <p:ext uri="{BB962C8B-B14F-4D97-AF65-F5344CB8AC3E}">
        <p14:creationId xmlns:p14="http://schemas.microsoft.com/office/powerpoint/2010/main" val="3763498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7AB054-460D-3D45-B410-6CADF6BD985F}" type="datetimeFigureOut">
              <a:rPr lang="en-US" smtClean="0"/>
              <a:t>7/14/17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EFDE07-7F26-914D-A3FE-855A7D7F9989}" type="slidenum">
              <a:rPr lang="en-US" smtClean="0"/>
              <a:t>‹#›</a:t>
            </a:fld>
            <a:endParaRPr lang="en-US"/>
          </a:p>
        </p:txBody>
      </p:sp>
    </p:spTree>
    <p:extLst>
      <p:ext uri="{BB962C8B-B14F-4D97-AF65-F5344CB8AC3E}">
        <p14:creationId xmlns:p14="http://schemas.microsoft.com/office/powerpoint/2010/main" val="2134849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7AB054-460D-3D45-B410-6CADF6BD985F}" type="datetimeFigureOut">
              <a:rPr lang="en-US" smtClean="0"/>
              <a:t>7/14/17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EFDE07-7F26-914D-A3FE-855A7D7F9989}" type="slidenum">
              <a:rPr lang="en-US" smtClean="0"/>
              <a:t>‹#›</a:t>
            </a:fld>
            <a:endParaRPr lang="en-US"/>
          </a:p>
        </p:txBody>
      </p:sp>
    </p:spTree>
    <p:extLst>
      <p:ext uri="{BB962C8B-B14F-4D97-AF65-F5344CB8AC3E}">
        <p14:creationId xmlns:p14="http://schemas.microsoft.com/office/powerpoint/2010/main" val="391122048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90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7AB054-460D-3D45-B410-6CADF6BD985F}" type="datetimeFigureOut">
              <a:rPr lang="en-US" smtClean="0"/>
              <a:t>7/14/17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FDE07-7F26-914D-A3FE-855A7D7F9989}" type="slidenum">
              <a:rPr lang="en-US" smtClean="0"/>
              <a:t>‹#›</a:t>
            </a:fld>
            <a:endParaRPr lang="en-US"/>
          </a:p>
        </p:txBody>
      </p:sp>
    </p:spTree>
    <p:extLst>
      <p:ext uri="{BB962C8B-B14F-4D97-AF65-F5344CB8AC3E}">
        <p14:creationId xmlns:p14="http://schemas.microsoft.com/office/powerpoint/2010/main" val="13205956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 Id="rId3" Type="http://schemas.openxmlformats.org/officeDocument/2006/relationships/image" Target="../media/image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 Id="rId3"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 Id="rId3" Type="http://schemas.openxmlformats.org/officeDocument/2006/relationships/image" Target="../media/image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53706"/>
            <a:ext cx="7772400" cy="2968589"/>
          </a:xfrm>
        </p:spPr>
        <p:txBody>
          <a:bodyPr>
            <a:normAutofit/>
          </a:bodyPr>
          <a:lstStyle/>
          <a:p>
            <a:r>
              <a:rPr lang="en-US" b="1" dirty="0">
                <a:solidFill>
                  <a:srgbClr val="FFFFFF"/>
                </a:solidFill>
              </a:rPr>
              <a:t>Career Technical Education (CTE) </a:t>
            </a:r>
            <a:r>
              <a:rPr lang="en-US" sz="8000" b="1" dirty="0">
                <a:solidFill>
                  <a:srgbClr val="FFFFFF"/>
                </a:solidFill>
                <a:latin typeface="Copperplate Gothic Bold"/>
                <a:cs typeface="Copperplate Gothic Bold"/>
              </a:rPr>
              <a:t>Hot Topics </a:t>
            </a:r>
            <a:r>
              <a:rPr lang="en-US" dirty="0" smtClean="0">
                <a:effectLst/>
              </a:rPr>
              <a:t/>
            </a:r>
            <a:br>
              <a:rPr lang="en-US" dirty="0" smtClean="0">
                <a:effectLst/>
              </a:rPr>
            </a:br>
            <a:endParaRPr lang="en-US" dirty="0"/>
          </a:p>
        </p:txBody>
      </p:sp>
      <p:sp>
        <p:nvSpPr>
          <p:cNvPr id="3" name="Subtitle 2"/>
          <p:cNvSpPr>
            <a:spLocks noGrp="1"/>
          </p:cNvSpPr>
          <p:nvPr>
            <p:ph type="subTitle" idx="1"/>
          </p:nvPr>
        </p:nvSpPr>
        <p:spPr>
          <a:xfrm>
            <a:off x="948888" y="5433721"/>
            <a:ext cx="7509312" cy="1752600"/>
          </a:xfrm>
        </p:spPr>
        <p:txBody>
          <a:bodyPr>
            <a:normAutofit/>
          </a:bodyPr>
          <a:lstStyle/>
          <a:p>
            <a:r>
              <a:rPr lang="en-US" sz="2600" i="1" dirty="0">
                <a:solidFill>
                  <a:schemeClr val="tx1"/>
                </a:solidFill>
              </a:rPr>
              <a:t>Dianna </a:t>
            </a:r>
            <a:r>
              <a:rPr lang="en-US" sz="2600" i="1" dirty="0" err="1">
                <a:solidFill>
                  <a:schemeClr val="tx1"/>
                </a:solidFill>
              </a:rPr>
              <a:t>Chiabotti</a:t>
            </a:r>
            <a:r>
              <a:rPr lang="en-US" sz="2600" i="1" dirty="0">
                <a:solidFill>
                  <a:schemeClr val="tx1"/>
                </a:solidFill>
              </a:rPr>
              <a:t>, Napa Valley College</a:t>
            </a:r>
            <a:br>
              <a:rPr lang="en-US" sz="2600" i="1" dirty="0">
                <a:solidFill>
                  <a:schemeClr val="tx1"/>
                </a:solidFill>
              </a:rPr>
            </a:br>
            <a:r>
              <a:rPr lang="en-US" sz="2600" i="1" dirty="0">
                <a:solidFill>
                  <a:schemeClr val="tx1"/>
                </a:solidFill>
              </a:rPr>
              <a:t>Lorraine Slattery-Farrell, ASCCC South Representative </a:t>
            </a:r>
            <a:endParaRPr lang="en-US" sz="2600" dirty="0" smtClean="0">
              <a:solidFill>
                <a:schemeClr val="tx1"/>
              </a:solidFill>
              <a:effectLst/>
            </a:endParaRPr>
          </a:p>
          <a:p>
            <a:endParaRPr lang="en-US" dirty="0"/>
          </a:p>
        </p:txBody>
      </p:sp>
    </p:spTree>
    <p:extLst>
      <p:ext uri="{BB962C8B-B14F-4D97-AF65-F5344CB8AC3E}">
        <p14:creationId xmlns:p14="http://schemas.microsoft.com/office/powerpoint/2010/main" val="2898760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Speed of Curriculum Process</a:t>
            </a:r>
            <a:endParaRPr lang="en-US" dirty="0"/>
          </a:p>
        </p:txBody>
      </p:sp>
      <p:sp>
        <p:nvSpPr>
          <p:cNvPr id="3" name="Content Placeholder 2"/>
          <p:cNvSpPr>
            <a:spLocks noGrp="1"/>
          </p:cNvSpPr>
          <p:nvPr>
            <p:ph idx="1"/>
          </p:nvPr>
        </p:nvSpPr>
        <p:spPr/>
        <p:txBody>
          <a:bodyPr>
            <a:normAutofit/>
          </a:bodyPr>
          <a:lstStyle/>
          <a:p>
            <a:r>
              <a:rPr lang="en-US" dirty="0"/>
              <a:t>Considerations</a:t>
            </a:r>
          </a:p>
          <a:p>
            <a:pPr lvl="1"/>
            <a:r>
              <a:rPr lang="en-US" dirty="0"/>
              <a:t>On-demand curriculum</a:t>
            </a:r>
          </a:p>
          <a:p>
            <a:pPr lvl="1"/>
            <a:r>
              <a:rPr lang="en-US" dirty="0"/>
              <a:t>Streamlining local processes</a:t>
            </a:r>
          </a:p>
          <a:p>
            <a:pPr lvl="1"/>
            <a:r>
              <a:rPr lang="en-US" dirty="0"/>
              <a:t>Simultaneous local  &amp; regional process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2" y="6266806"/>
            <a:ext cx="9144000" cy="713433"/>
          </a:xfrm>
          <a:prstGeom prst="rect">
            <a:avLst/>
          </a:prstGeom>
        </p:spPr>
      </p:pic>
    </p:spTree>
    <p:extLst>
      <p:ext uri="{BB962C8B-B14F-4D97-AF65-F5344CB8AC3E}">
        <p14:creationId xmlns:p14="http://schemas.microsoft.com/office/powerpoint/2010/main" val="68134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Advisory Committees</a:t>
            </a:r>
            <a:endParaRPr lang="en-US" dirty="0"/>
          </a:p>
        </p:txBody>
      </p:sp>
      <p:sp>
        <p:nvSpPr>
          <p:cNvPr id="3" name="Content Placeholder 2"/>
          <p:cNvSpPr>
            <a:spLocks noGrp="1"/>
          </p:cNvSpPr>
          <p:nvPr>
            <p:ph idx="1"/>
          </p:nvPr>
        </p:nvSpPr>
        <p:spPr/>
        <p:txBody>
          <a:bodyPr>
            <a:normAutofit/>
          </a:bodyPr>
          <a:lstStyle/>
          <a:p>
            <a:r>
              <a:rPr lang="en-US" dirty="0"/>
              <a:t>Effectiveness</a:t>
            </a:r>
          </a:p>
          <a:p>
            <a:r>
              <a:rPr lang="en-US" dirty="0"/>
              <a:t>Membership</a:t>
            </a:r>
          </a:p>
          <a:p>
            <a:r>
              <a:rPr lang="en-US" dirty="0"/>
              <a:t>Local vs. Regional</a:t>
            </a:r>
          </a:p>
          <a:p>
            <a:r>
              <a:rPr lang="en-US" dirty="0"/>
              <a:t>Role of DSNs &amp; SNs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2" y="6252518"/>
            <a:ext cx="9144000" cy="713433"/>
          </a:xfrm>
          <a:prstGeom prst="rect">
            <a:avLst/>
          </a:prstGeom>
        </p:spPr>
      </p:pic>
    </p:spTree>
    <p:extLst>
      <p:ext uri="{BB962C8B-B14F-4D97-AF65-F5344CB8AC3E}">
        <p14:creationId xmlns:p14="http://schemas.microsoft.com/office/powerpoint/2010/main" val="520043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 Data - Data</a:t>
            </a:r>
            <a:endParaRPr lang="en-US" dirty="0"/>
          </a:p>
        </p:txBody>
      </p:sp>
      <p:pic>
        <p:nvPicPr>
          <p:cNvPr id="4" name="Content Placeholder 3"/>
          <p:cNvPicPr>
            <a:picLocks noGrp="1" noChangeAspect="1"/>
          </p:cNvPicPr>
          <p:nvPr>
            <p:ph idx="1"/>
          </p:nvPr>
        </p:nvPicPr>
        <p:blipFill>
          <a:blip r:embed="rId2"/>
          <a:stretch>
            <a:fillRect/>
          </a:stretch>
        </p:blipFill>
        <p:spPr>
          <a:xfrm>
            <a:off x="77241" y="1257299"/>
            <a:ext cx="2997663" cy="2786063"/>
          </a:xfrm>
          <a:prstGeom prst="rect">
            <a:avLst/>
          </a:prstGeom>
        </p:spPr>
      </p:pic>
      <p:pic>
        <p:nvPicPr>
          <p:cNvPr id="5" name="Picture 4"/>
          <p:cNvPicPr>
            <a:picLocks noChangeAspect="1"/>
          </p:cNvPicPr>
          <p:nvPr/>
        </p:nvPicPr>
        <p:blipFill>
          <a:blip r:embed="rId3"/>
          <a:stretch>
            <a:fillRect/>
          </a:stretch>
        </p:blipFill>
        <p:spPr>
          <a:xfrm>
            <a:off x="5945705" y="1257299"/>
            <a:ext cx="2997664" cy="2984341"/>
          </a:xfrm>
          <a:prstGeom prst="rect">
            <a:avLst/>
          </a:prstGeom>
        </p:spPr>
      </p:pic>
      <p:pic>
        <p:nvPicPr>
          <p:cNvPr id="6" name="Picture 5"/>
          <p:cNvPicPr>
            <a:picLocks noChangeAspect="1"/>
          </p:cNvPicPr>
          <p:nvPr/>
        </p:nvPicPr>
        <p:blipFill>
          <a:blip r:embed="rId4"/>
          <a:stretch>
            <a:fillRect/>
          </a:stretch>
        </p:blipFill>
        <p:spPr>
          <a:xfrm>
            <a:off x="2285163" y="3738522"/>
            <a:ext cx="4421940" cy="3119478"/>
          </a:xfrm>
          <a:prstGeom prst="rect">
            <a:avLst/>
          </a:prstGeom>
        </p:spPr>
      </p:pic>
    </p:spTree>
    <p:extLst>
      <p:ext uri="{BB962C8B-B14F-4D97-AF65-F5344CB8AC3E}">
        <p14:creationId xmlns:p14="http://schemas.microsoft.com/office/powerpoint/2010/main" val="108224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 Data - Data</a:t>
            </a:r>
            <a:endParaRPr lang="en-US" dirty="0"/>
          </a:p>
        </p:txBody>
      </p:sp>
      <p:sp>
        <p:nvSpPr>
          <p:cNvPr id="3" name="Content Placeholder 2"/>
          <p:cNvSpPr>
            <a:spLocks noGrp="1"/>
          </p:cNvSpPr>
          <p:nvPr>
            <p:ph idx="1"/>
          </p:nvPr>
        </p:nvSpPr>
        <p:spPr/>
        <p:txBody>
          <a:bodyPr/>
          <a:lstStyle/>
          <a:p>
            <a:endParaRPr lang="en-US" dirty="0"/>
          </a:p>
        </p:txBody>
      </p:sp>
      <p:pic>
        <p:nvPicPr>
          <p:cNvPr id="7" name="Content Placeholder 3" descr="g.jpg"/>
          <p:cNvPicPr>
            <a:picLocks noChangeAspect="1"/>
          </p:cNvPicPr>
          <p:nvPr/>
        </p:nvPicPr>
        <p:blipFill>
          <a:blip r:embed="rId2">
            <a:extLst>
              <a:ext uri="{28A0092B-C50C-407E-A947-70E740481C1C}">
                <a14:useLocalDpi xmlns:a14="http://schemas.microsoft.com/office/drawing/2010/main" val="0"/>
              </a:ext>
            </a:extLst>
          </a:blip>
          <a:srcRect l="37" r="37"/>
          <a:stretch>
            <a:fillRect/>
          </a:stretch>
        </p:blipFill>
        <p:spPr>
          <a:xfrm>
            <a:off x="222249" y="1600200"/>
            <a:ext cx="8669153" cy="4767700"/>
          </a:xfrm>
          <a:prstGeom prst="rect">
            <a:avLst/>
          </a:prstGeom>
        </p:spPr>
        <p:style>
          <a:lnRef idx="3">
            <a:schemeClr val="lt1"/>
          </a:lnRef>
          <a:fillRef idx="1">
            <a:schemeClr val="dk1"/>
          </a:fillRef>
          <a:effectRef idx="1">
            <a:schemeClr val="dk1"/>
          </a:effectRef>
          <a:fontRef idx="minor">
            <a:schemeClr val="lt1"/>
          </a:fontRef>
        </p:style>
      </p:pic>
    </p:spTree>
    <p:extLst>
      <p:ext uri="{BB962C8B-B14F-4D97-AF65-F5344CB8AC3E}">
        <p14:creationId xmlns:p14="http://schemas.microsoft.com/office/powerpoint/2010/main" val="1280189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 The Good News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6036" y="2586038"/>
            <a:ext cx="6003639" cy="1788318"/>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82" y="6252518"/>
            <a:ext cx="9144000" cy="713433"/>
          </a:xfrm>
          <a:prstGeom prst="rect">
            <a:avLst/>
          </a:prstGeom>
        </p:spPr>
      </p:pic>
    </p:spTree>
    <p:extLst>
      <p:ext uri="{BB962C8B-B14F-4D97-AF65-F5344CB8AC3E}">
        <p14:creationId xmlns:p14="http://schemas.microsoft.com/office/powerpoint/2010/main" val="1614094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 The Good News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84205" y="2671763"/>
            <a:ext cx="5351620" cy="1574006"/>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82" y="6252518"/>
            <a:ext cx="9144000" cy="713433"/>
          </a:xfrm>
          <a:prstGeom prst="rect">
            <a:avLst/>
          </a:prstGeom>
        </p:spPr>
      </p:pic>
    </p:spTree>
    <p:extLst>
      <p:ext uri="{BB962C8B-B14F-4D97-AF65-F5344CB8AC3E}">
        <p14:creationId xmlns:p14="http://schemas.microsoft.com/office/powerpoint/2010/main" val="28077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 The Good News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7346" y="1965800"/>
            <a:ext cx="4177504" cy="3061248"/>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82" y="6252518"/>
            <a:ext cx="9144000" cy="71343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2809" y="1900428"/>
            <a:ext cx="3723991" cy="3191992"/>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593069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Data – The Not-So-Good News</a:t>
            </a:r>
            <a:endParaRPr lang="en-US" dirty="0"/>
          </a:p>
        </p:txBody>
      </p:sp>
      <p:pic>
        <p:nvPicPr>
          <p:cNvPr id="4" name="Content Placeholder 3" descr="h.jpg"/>
          <p:cNvPicPr>
            <a:picLocks noGrp="1" noChangeAspect="1"/>
          </p:cNvPicPr>
          <p:nvPr>
            <p:ph idx="1"/>
          </p:nvPr>
        </p:nvPicPr>
        <p:blipFill>
          <a:blip r:embed="rId2">
            <a:extLst>
              <a:ext uri="{28A0092B-C50C-407E-A947-70E740481C1C}">
                <a14:useLocalDpi xmlns:a14="http://schemas.microsoft.com/office/drawing/2010/main" val="0"/>
              </a:ext>
            </a:extLst>
          </a:blip>
          <a:srcRect t="6985" b="6985"/>
          <a:stretch>
            <a:fillRect/>
          </a:stretch>
        </p:blipFill>
        <p:spPr>
          <a:xfrm>
            <a:off x="1790700" y="2333568"/>
            <a:ext cx="5562600" cy="30592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dk1">
              <a:shade val="50000"/>
            </a:schemeClr>
          </a:lnRef>
          <a:fillRef idx="1">
            <a:schemeClr val="dk1"/>
          </a:fillRef>
          <a:effectRef idx="0">
            <a:schemeClr val="dk1"/>
          </a:effectRef>
          <a:fontRef idx="minor">
            <a:schemeClr val="lt1"/>
          </a:fontRef>
        </p:style>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82" y="6252518"/>
            <a:ext cx="9144000" cy="713433"/>
          </a:xfrm>
          <a:prstGeom prst="rect">
            <a:avLst/>
          </a:prstGeom>
        </p:spPr>
      </p:pic>
    </p:spTree>
    <p:extLst>
      <p:ext uri="{BB962C8B-B14F-4D97-AF65-F5344CB8AC3E}">
        <p14:creationId xmlns:p14="http://schemas.microsoft.com/office/powerpoint/2010/main" val="264145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And . . .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2" y="6252518"/>
            <a:ext cx="9144000" cy="713433"/>
          </a:xfrm>
          <a:prstGeom prst="rect">
            <a:avLst/>
          </a:prstGeom>
        </p:spPr>
      </p:pic>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895679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6968" y="846138"/>
            <a:ext cx="4381500" cy="5074619"/>
          </a:xfrm>
        </p:spPr>
      </p:pic>
    </p:spTree>
    <p:extLst>
      <p:ext uri="{BB962C8B-B14F-4D97-AF65-F5344CB8AC3E}">
        <p14:creationId xmlns:p14="http://schemas.microsoft.com/office/powerpoint/2010/main" val="2110187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Description</a:t>
            </a:r>
            <a:endParaRPr lang="en-US" dirty="0"/>
          </a:p>
        </p:txBody>
      </p:sp>
      <p:sp>
        <p:nvSpPr>
          <p:cNvPr id="3" name="Content Placeholder 2"/>
          <p:cNvSpPr>
            <a:spLocks noGrp="1"/>
          </p:cNvSpPr>
          <p:nvPr>
            <p:ph idx="1"/>
          </p:nvPr>
        </p:nvSpPr>
        <p:spPr/>
        <p:txBody>
          <a:bodyPr>
            <a:normAutofit/>
          </a:bodyPr>
          <a:lstStyle/>
          <a:p>
            <a:pPr marL="0" indent="0" algn="ctr">
              <a:buNone/>
            </a:pPr>
            <a:r>
              <a:rPr lang="en-US" sz="2400" b="1" dirty="0"/>
              <a:t>Many hot topics are appearing around the 17% Committee, including college level data-driven planning for program development with respect to the Strong Workforce Program and the need to involve faculty and CIOs. This breakout will consider how to involve the necessary stakeholders in CTE discussions and other issues and rumors regarding CTE curriculum. </a:t>
            </a:r>
            <a:endParaRPr lang="en-US" sz="2400" b="1" dirty="0" smtClean="0"/>
          </a:p>
          <a:p>
            <a:pPr marL="0" indent="0" algn="ctr">
              <a:buNone/>
            </a:pPr>
            <a:endParaRPr lang="en-US" sz="24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2" y="6252518"/>
            <a:ext cx="9144000" cy="713433"/>
          </a:xfrm>
          <a:prstGeom prst="rect">
            <a:avLst/>
          </a:prstGeom>
        </p:spPr>
      </p:pic>
    </p:spTree>
    <p:extLst>
      <p:ext uri="{BB962C8B-B14F-4D97-AF65-F5344CB8AC3E}">
        <p14:creationId xmlns:p14="http://schemas.microsoft.com/office/powerpoint/2010/main" val="1723013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528638"/>
            <a:ext cx="8229600" cy="4525963"/>
          </a:xfrm>
        </p:spPr>
        <p:txBody>
          <a:bodyPr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5600" b="1" i="1" dirty="0" smtClean="0"/>
              <a:t>Strong Workforce Program</a:t>
            </a:r>
            <a:endParaRPr lang="en-US" sz="5600" b="1" i="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2" y="6252518"/>
            <a:ext cx="9144000" cy="713433"/>
          </a:xfrm>
          <a:prstGeom prst="rect">
            <a:avLst/>
          </a:prstGeom>
        </p:spPr>
      </p:pic>
    </p:spTree>
    <p:extLst>
      <p:ext uri="{BB962C8B-B14F-4D97-AF65-F5344CB8AC3E}">
        <p14:creationId xmlns:p14="http://schemas.microsoft.com/office/powerpoint/2010/main" val="1219935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Something . . .</a:t>
            </a:r>
            <a:endParaRPr lang="en-US" dirty="0"/>
          </a:p>
        </p:txBody>
      </p:sp>
      <p:pic>
        <p:nvPicPr>
          <p:cNvPr id="4" name="Content Placeholder 3"/>
          <p:cNvPicPr>
            <a:picLocks noGrp="1" noChangeAspect="1"/>
          </p:cNvPicPr>
          <p:nvPr>
            <p:ph idx="1"/>
          </p:nvPr>
        </p:nvPicPr>
        <p:blipFill>
          <a:blip r:embed="rId2"/>
          <a:stretch>
            <a:fillRect/>
          </a:stretch>
        </p:blipFill>
        <p:spPr>
          <a:xfrm>
            <a:off x="798985" y="1600200"/>
            <a:ext cx="7546029" cy="452596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82" y="6252518"/>
            <a:ext cx="9144000" cy="713433"/>
          </a:xfrm>
          <a:prstGeom prst="rect">
            <a:avLst/>
          </a:prstGeom>
        </p:spPr>
      </p:pic>
    </p:spTree>
    <p:extLst>
      <p:ext uri="{BB962C8B-B14F-4D97-AF65-F5344CB8AC3E}">
        <p14:creationId xmlns:p14="http://schemas.microsoft.com/office/powerpoint/2010/main" val="2082351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SWF – the Good News</a:t>
            </a:r>
          </a:p>
        </p:txBody>
      </p:sp>
      <p:sp>
        <p:nvSpPr>
          <p:cNvPr id="3" name="Content Placeholder 2"/>
          <p:cNvSpPr>
            <a:spLocks noGrp="1"/>
          </p:cNvSpPr>
          <p:nvPr>
            <p:ph idx="1"/>
          </p:nvPr>
        </p:nvSpPr>
        <p:spPr/>
        <p:txBody>
          <a:bodyPr/>
          <a:lstStyle/>
          <a:p>
            <a:pPr>
              <a:buSzPts val="3200"/>
              <a:buFont typeface="Arial" charset="0"/>
              <a:buChar char="•"/>
            </a:pPr>
            <a:endParaRPr lang="en-US" dirty="0" smtClean="0">
              <a:latin typeface="Calibri" charset="0"/>
            </a:endParaRPr>
          </a:p>
          <a:p>
            <a:pPr>
              <a:buSzPts val="3200"/>
              <a:buFont typeface="Arial" charset="0"/>
              <a:buChar char="•"/>
            </a:pPr>
            <a:r>
              <a:rPr lang="en-US" dirty="0" smtClean="0">
                <a:latin typeface="Calibri" charset="0"/>
              </a:rPr>
              <a:t>Funding </a:t>
            </a:r>
            <a:r>
              <a:rPr lang="en-US" dirty="0">
                <a:latin typeface="Calibri" charset="0"/>
              </a:rPr>
              <a:t>for CTE Programs</a:t>
            </a:r>
          </a:p>
          <a:p>
            <a:endParaRPr lang="en-US" dirty="0">
              <a:latin typeface="Calibri" charset="0"/>
            </a:endParaRPr>
          </a:p>
          <a:p>
            <a:pPr>
              <a:buSzPts val="3200"/>
              <a:buFont typeface="Arial" charset="0"/>
              <a:buChar char="•"/>
            </a:pPr>
            <a:r>
              <a:rPr lang="en-US" dirty="0">
                <a:latin typeface="Calibri" charset="0"/>
              </a:rPr>
              <a:t>Can’t be used to supplant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2" y="6252518"/>
            <a:ext cx="9144000" cy="713433"/>
          </a:xfrm>
          <a:prstGeom prst="rect">
            <a:avLst/>
          </a:prstGeom>
        </p:spPr>
      </p:pic>
    </p:spTree>
    <p:extLst>
      <p:ext uri="{BB962C8B-B14F-4D97-AF65-F5344CB8AC3E}">
        <p14:creationId xmlns:p14="http://schemas.microsoft.com/office/powerpoint/2010/main" val="1237296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SWF – the </a:t>
            </a:r>
            <a:r>
              <a:rPr lang="en-US" dirty="0" smtClean="0"/>
              <a:t>Not-So-Good </a:t>
            </a:r>
            <a:r>
              <a:rPr lang="en-US" dirty="0"/>
              <a:t>News</a:t>
            </a:r>
          </a:p>
        </p:txBody>
      </p:sp>
      <p:sp>
        <p:nvSpPr>
          <p:cNvPr id="3" name="Content Placeholder 2"/>
          <p:cNvSpPr>
            <a:spLocks noGrp="1"/>
          </p:cNvSpPr>
          <p:nvPr>
            <p:ph idx="1"/>
          </p:nvPr>
        </p:nvSpPr>
        <p:spPr/>
        <p:txBody>
          <a:bodyPr/>
          <a:lstStyle/>
          <a:p>
            <a:r>
              <a:rPr lang="en-US" dirty="0"/>
              <a:t>Incentivized </a:t>
            </a:r>
            <a:r>
              <a:rPr lang="en-US" dirty="0" smtClean="0"/>
              <a:t>Funding</a:t>
            </a:r>
            <a:endParaRPr lang="en-US" dirty="0"/>
          </a:p>
          <a:p>
            <a:r>
              <a:rPr lang="en-US" dirty="0"/>
              <a:t>First of its kind</a:t>
            </a:r>
            <a:r>
              <a:rPr lang="en-US" dirty="0" smtClean="0"/>
              <a:t>!</a:t>
            </a:r>
            <a:endParaRPr lang="en-US" dirty="0"/>
          </a:p>
          <a:p>
            <a:r>
              <a:rPr lang="en-US" dirty="0"/>
              <a:t>17% of the SWF funding </a:t>
            </a:r>
            <a:r>
              <a:rPr lang="en-US" dirty="0" smtClean="0"/>
              <a:t>based </a:t>
            </a:r>
            <a:r>
              <a:rPr lang="en-US" dirty="0"/>
              <a:t>on </a:t>
            </a:r>
            <a:r>
              <a:rPr lang="en-US" dirty="0" smtClean="0"/>
              <a:t>metrics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2" y="6252518"/>
            <a:ext cx="9144000" cy="713433"/>
          </a:xfrm>
          <a:prstGeom prst="rect">
            <a:avLst/>
          </a:prstGeom>
        </p:spPr>
      </p:pic>
    </p:spTree>
    <p:extLst>
      <p:ext uri="{BB962C8B-B14F-4D97-AF65-F5344CB8AC3E}">
        <p14:creationId xmlns:p14="http://schemas.microsoft.com/office/powerpoint/2010/main" val="177428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17% Committee</a:t>
            </a:r>
            <a:endParaRPr lang="en-US" dirty="0"/>
          </a:p>
        </p:txBody>
      </p:sp>
      <p:sp>
        <p:nvSpPr>
          <p:cNvPr id="3" name="Content Placeholder 2"/>
          <p:cNvSpPr>
            <a:spLocks noGrp="1"/>
          </p:cNvSpPr>
          <p:nvPr>
            <p:ph idx="1"/>
          </p:nvPr>
        </p:nvSpPr>
        <p:spPr/>
        <p:txBody>
          <a:bodyPr>
            <a:normAutofit/>
          </a:bodyPr>
          <a:lstStyle/>
          <a:p>
            <a:r>
              <a:rPr lang="en-US" dirty="0"/>
              <a:t>Multiple stakeholders</a:t>
            </a:r>
          </a:p>
          <a:p>
            <a:r>
              <a:rPr lang="en-US" dirty="0"/>
              <a:t>Used research from other </a:t>
            </a:r>
            <a:r>
              <a:rPr lang="en-US" dirty="0" smtClean="0"/>
              <a:t>states</a:t>
            </a:r>
          </a:p>
          <a:p>
            <a:endParaRPr lang="en-US" dirty="0"/>
          </a:p>
          <a:p>
            <a:r>
              <a:rPr lang="en-US" dirty="0"/>
              <a:t>Developed incentivized, point-based, funding </a:t>
            </a:r>
            <a:r>
              <a:rPr lang="en-US" dirty="0" smtClean="0"/>
              <a:t>model</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2" y="6252518"/>
            <a:ext cx="9144000" cy="713433"/>
          </a:xfrm>
          <a:prstGeom prst="rect">
            <a:avLst/>
          </a:prstGeom>
        </p:spPr>
      </p:pic>
    </p:spTree>
    <p:extLst>
      <p:ext uri="{BB962C8B-B14F-4D97-AF65-F5344CB8AC3E}">
        <p14:creationId xmlns:p14="http://schemas.microsoft.com/office/powerpoint/2010/main" val="128802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17% Committee</a:t>
            </a:r>
            <a:endParaRPr lang="en-US" dirty="0"/>
          </a:p>
        </p:txBody>
      </p:sp>
      <p:sp>
        <p:nvSpPr>
          <p:cNvPr id="3" name="Content Placeholder 2"/>
          <p:cNvSpPr>
            <a:spLocks noGrp="1"/>
          </p:cNvSpPr>
          <p:nvPr>
            <p:ph idx="1"/>
          </p:nvPr>
        </p:nvSpPr>
        <p:spPr/>
        <p:txBody>
          <a:bodyPr>
            <a:normAutofit/>
          </a:bodyPr>
          <a:lstStyle/>
          <a:p>
            <a:r>
              <a:rPr lang="en-US" dirty="0" smtClean="0"/>
              <a:t>Points </a:t>
            </a:r>
            <a:r>
              <a:rPr lang="en-US" dirty="0"/>
              <a:t>based on CTE student </a:t>
            </a:r>
          </a:p>
          <a:p>
            <a:pPr lvl="1"/>
            <a:r>
              <a:rPr lang="en-US" dirty="0"/>
              <a:t>Progress toward completion</a:t>
            </a:r>
          </a:p>
          <a:p>
            <a:pPr lvl="1"/>
            <a:r>
              <a:rPr lang="en-US" dirty="0"/>
              <a:t>Earning a certificate or degree</a:t>
            </a:r>
          </a:p>
          <a:p>
            <a:pPr lvl="1"/>
            <a:r>
              <a:rPr lang="en-US" dirty="0"/>
              <a:t>Transfer to 4-year college</a:t>
            </a:r>
          </a:p>
          <a:p>
            <a:pPr lvl="1"/>
            <a:r>
              <a:rPr lang="en-US" dirty="0"/>
              <a:t>Secures employment</a:t>
            </a:r>
          </a:p>
          <a:p>
            <a:pPr lvl="1"/>
            <a:r>
              <a:rPr lang="en-US" dirty="0"/>
              <a:t>Increase in wage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2" y="6252518"/>
            <a:ext cx="9144000" cy="713433"/>
          </a:xfrm>
          <a:prstGeom prst="rect">
            <a:avLst/>
          </a:prstGeom>
        </p:spPr>
      </p:pic>
    </p:spTree>
    <p:extLst>
      <p:ext uri="{BB962C8B-B14F-4D97-AF65-F5344CB8AC3E}">
        <p14:creationId xmlns:p14="http://schemas.microsoft.com/office/powerpoint/2010/main" val="608107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Curriculum Innovation</a:t>
            </a:r>
            <a:endParaRPr lang="en-US" dirty="0"/>
          </a:p>
        </p:txBody>
      </p:sp>
      <p:sp>
        <p:nvSpPr>
          <p:cNvPr id="3" name="Content Placeholder 2"/>
          <p:cNvSpPr>
            <a:spLocks noGrp="1"/>
          </p:cNvSpPr>
          <p:nvPr>
            <p:ph idx="1"/>
          </p:nvPr>
        </p:nvSpPr>
        <p:spPr/>
        <p:txBody>
          <a:bodyPr>
            <a:normAutofit/>
          </a:bodyPr>
          <a:lstStyle/>
          <a:p>
            <a:r>
              <a:rPr lang="en-US" dirty="0"/>
              <a:t>Collaboration with neighboring colleges</a:t>
            </a:r>
          </a:p>
          <a:p>
            <a:r>
              <a:rPr lang="en-US" dirty="0"/>
              <a:t>Providing options for emerging industry</a:t>
            </a:r>
          </a:p>
          <a:p>
            <a:r>
              <a:rPr lang="en-US" dirty="0"/>
              <a:t>Pathways </a:t>
            </a:r>
          </a:p>
          <a:p>
            <a:r>
              <a:rPr lang="en-US" dirty="0"/>
              <a:t>Meaningful, stackable </a:t>
            </a:r>
            <a:r>
              <a:rPr lang="en-US" dirty="0" smtClean="0"/>
              <a:t>certificates</a:t>
            </a:r>
          </a:p>
          <a:p>
            <a:r>
              <a:rPr lang="en-US" dirty="0" smtClean="0"/>
              <a:t>Low Unit Certificates</a:t>
            </a:r>
            <a:endParaRPr lang="en-US" dirty="0"/>
          </a:p>
          <a:p>
            <a:r>
              <a:rPr lang="en-US" dirty="0"/>
              <a:t>Alignment with 3</a:t>
            </a:r>
            <a:r>
              <a:rPr lang="en-US" baseline="30000" dirty="0"/>
              <a:t>rd</a:t>
            </a:r>
            <a:r>
              <a:rPr lang="en-US" dirty="0"/>
              <a:t> party credentials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2" y="6252518"/>
            <a:ext cx="9144000" cy="713433"/>
          </a:xfrm>
          <a:prstGeom prst="rect">
            <a:avLst/>
          </a:prstGeom>
        </p:spPr>
      </p:pic>
    </p:spTree>
    <p:extLst>
      <p:ext uri="{BB962C8B-B14F-4D97-AF65-F5344CB8AC3E}">
        <p14:creationId xmlns:p14="http://schemas.microsoft.com/office/powerpoint/2010/main" val="10639712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107</TotalTime>
  <Words>242</Words>
  <Application>Microsoft Macintosh PowerPoint</Application>
  <PresentationFormat>On-screen Show (4:3)</PresentationFormat>
  <Paragraphs>51</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Copperplate Gothic Bold</vt:lpstr>
      <vt:lpstr>Office Theme</vt:lpstr>
      <vt:lpstr>Career Technical Education (CTE) Hot Topics  </vt:lpstr>
      <vt:lpstr>Description</vt:lpstr>
      <vt:lpstr>PowerPoint Presentation</vt:lpstr>
      <vt:lpstr>Something . . .</vt:lpstr>
      <vt:lpstr>SWF – the Good News</vt:lpstr>
      <vt:lpstr>SWF – the Not-So-Good News</vt:lpstr>
      <vt:lpstr>17% Committee</vt:lpstr>
      <vt:lpstr>17% Committee</vt:lpstr>
      <vt:lpstr>Curriculum Innovation</vt:lpstr>
      <vt:lpstr>Speed of Curriculum Process</vt:lpstr>
      <vt:lpstr>Advisory Committees</vt:lpstr>
      <vt:lpstr>Data – Data - Data</vt:lpstr>
      <vt:lpstr>Data – Data - Data</vt:lpstr>
      <vt:lpstr>Data – The Good News</vt:lpstr>
      <vt:lpstr>Data – The Good News</vt:lpstr>
      <vt:lpstr>Data – The Good News</vt:lpstr>
      <vt:lpstr>Data – The Not-So-Good News</vt:lpstr>
      <vt:lpstr>And . . . </vt:lpstr>
      <vt:lpstr>PowerPoint Presentation</vt:lpstr>
    </vt:vector>
  </TitlesOfParts>
  <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 Technical Education (CTE) Hot Topics</dc:title>
  <dc:creator>Scott</dc:creator>
  <cp:lastModifiedBy>Lorraine Slattery-Farrell</cp:lastModifiedBy>
  <cp:revision>13</cp:revision>
  <dcterms:created xsi:type="dcterms:W3CDTF">2017-07-12T04:34:49Z</dcterms:created>
  <dcterms:modified xsi:type="dcterms:W3CDTF">2017-07-14T21:44:03Z</dcterms:modified>
</cp:coreProperties>
</file>