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1"/>
  </p:notesMasterIdLst>
  <p:sldIdLst>
    <p:sldId id="280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2" r:id="rId17"/>
    <p:sldId id="278" r:id="rId18"/>
    <p:sldId id="279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83628" autoAdjust="0"/>
  </p:normalViewPr>
  <p:slideViewPr>
    <p:cSldViewPr snapToGrid="0">
      <p:cViewPr varScale="1">
        <p:scale>
          <a:sx n="72" d="100"/>
          <a:sy n="72" d="100"/>
        </p:scale>
        <p:origin x="413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5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7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of</a:t>
            </a:r>
            <a:r>
              <a:rPr lang="en-US" baseline="0" dirty="0" smtClean="0"/>
              <a:t> the thought behind this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Previous</a:t>
            </a:r>
            <a:r>
              <a:rPr lang="en-US" baseline="0" dirty="0" smtClean="0"/>
              <a:t> second bullet - </a:t>
            </a:r>
            <a:r>
              <a:rPr lang="en-US" b="0" dirty="0" smtClean="0"/>
              <a:t>Only through communication and close cooperation with the community can a college continue to develop and conduct practical and realistic vocational education programs which will prepare students for useful and productive lives.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Previous third bullet</a:t>
            </a:r>
            <a:r>
              <a:rPr lang="en-US" baseline="0" dirty="0" smtClean="0"/>
              <a:t> -- </a:t>
            </a:r>
            <a:r>
              <a:rPr lang="en-US" dirty="0" smtClean="0"/>
              <a:t>Given the changing nature of many industries, PAC must provide critical insight to current changes and future needs.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6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6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</a:t>
            </a:r>
            <a:r>
              <a:rPr lang="en-US" baseline="0" dirty="0" smtClean="0"/>
              <a:t> final bullet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4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41C62-8D77-4459-8459-36F326A5B9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D42-525E-4271-92D4-3A86FEE7C2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9556-572B-412B-AEBC-33D4E0994D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E5B9-FCC6-40A0-B124-A3357EE6D2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5C53-8F7C-470D-B716-7301D5BDE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63D0-3B67-44D6-9D73-2CC636D820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790-0D45-4D8A-BE0E-32CF5FCFA8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F7CD-FF73-4BE5-9379-56EA83DFD5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3D0F-5B48-4D34-AF69-01F6FD351904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B41-0F1D-46F4-8050-A89489618325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2BD3-9AC1-416D-B048-48DDBD2862BF}" type="datetime1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BA0E-2EBE-47AB-A3A0-2626B774CEAC}" type="datetime1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2B55E-8AC5-4D3F-89C0-04966580BA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b="0"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72-6898-4277-91E5-24FCBD97E5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9725-2408-4622-BC03-17585D73F1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D5F-AB29-45C2-9559-109894D2CE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CF89-85C5-4D75-9735-FA23CA5792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2CD2-A308-45E5-8BEC-A785C6F9EF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sites/default/files/Regional_Advisory_Think_Tank_for_posting.pdf" TargetMode="External"/><Relationship Id="rId2" Type="http://schemas.openxmlformats.org/officeDocument/2006/relationships/hyperlink" Target="http://asccc.org/sites/default/files/Regional_Advisory_Group_Discussion_Notes_final.pd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14144"/>
            <a:ext cx="10363200" cy="1595818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>
                <a:latin typeface="Cambria" pitchFamily="18" charset="0"/>
              </a:rPr>
              <a:t/>
            </a:r>
            <a:br>
              <a:rPr lang="en-US" sz="4400" dirty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>
                <a:latin typeface="Cambria" pitchFamily="18" charset="0"/>
              </a:rPr>
              <a:t/>
            </a:r>
            <a:br>
              <a:rPr lang="en-US" sz="4400" dirty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>CTE </a:t>
            </a:r>
            <a:r>
              <a:rPr lang="en-US" sz="4400" dirty="0">
                <a:latin typeface="Cambria" pitchFamily="18" charset="0"/>
              </a:rPr>
              <a:t>Advisory Boards—Roles, Responsibilities, and Effective Practices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Grant Goold, ASCCC Executive Committee-Facilitator</a:t>
            </a:r>
          </a:p>
          <a:p>
            <a:r>
              <a:rPr lang="en-US" dirty="0">
                <a:latin typeface="Cambria" pitchFamily="18" charset="0"/>
              </a:rPr>
              <a:t>Dianna </a:t>
            </a:r>
            <a:r>
              <a:rPr lang="en-US" dirty="0" err="1">
                <a:latin typeface="Cambria" pitchFamily="18" charset="0"/>
              </a:rPr>
              <a:t>Chiabotti</a:t>
            </a:r>
            <a:r>
              <a:rPr lang="en-US" dirty="0">
                <a:latin typeface="Cambria" pitchFamily="18" charset="0"/>
              </a:rPr>
              <a:t>, Doing What Matters</a:t>
            </a:r>
          </a:p>
          <a:p>
            <a:r>
              <a:rPr lang="en-US" dirty="0">
                <a:latin typeface="Cambria" pitchFamily="18" charset="0"/>
              </a:rPr>
              <a:t>Julius Sokenu, </a:t>
            </a:r>
            <a:r>
              <a:rPr lang="en-US" dirty="0" smtClean="0">
                <a:latin typeface="Cambria" pitchFamily="18" charset="0"/>
              </a:rPr>
              <a:t>CCCAOE President, Dean Moorpark </a:t>
            </a:r>
            <a:r>
              <a:rPr lang="en-US" dirty="0">
                <a:latin typeface="Cambria" pitchFamily="18" charset="0"/>
              </a:rPr>
              <a:t>College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1504" y="5957689"/>
            <a:ext cx="488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ASCCC CURRICULUM INSTITUTE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49" y="567631"/>
            <a:ext cx="6559523" cy="78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1515"/>
            <a:ext cx="10515600" cy="4075447"/>
          </a:xfrm>
        </p:spPr>
        <p:txBody>
          <a:bodyPr/>
          <a:lstStyle/>
          <a:p>
            <a:pPr marL="273050" indent="-273050">
              <a:spcBef>
                <a:spcPts val="3600"/>
              </a:spcBef>
            </a:pPr>
            <a:r>
              <a:rPr lang="en-US" b="0" dirty="0"/>
              <a:t>Open Communications</a:t>
            </a:r>
          </a:p>
          <a:p>
            <a:pPr marL="273050" indent="-273050">
              <a:spcBef>
                <a:spcPts val="3600"/>
              </a:spcBef>
            </a:pPr>
            <a:r>
              <a:rPr lang="en-US" b="0" dirty="0"/>
              <a:t>Frank </a:t>
            </a:r>
            <a:r>
              <a:rPr lang="en-US" b="0" dirty="0" smtClean="0"/>
              <a:t>and Professional Sharing</a:t>
            </a:r>
            <a:endParaRPr lang="en-US" b="0" dirty="0"/>
          </a:p>
          <a:p>
            <a:pPr marL="273050" indent="-273050">
              <a:spcBef>
                <a:spcPts val="3600"/>
              </a:spcBef>
            </a:pPr>
            <a:r>
              <a:rPr lang="en-US" b="0" dirty="0"/>
              <a:t>Non-Competitive </a:t>
            </a:r>
            <a:r>
              <a:rPr lang="en-US" b="0" dirty="0" smtClean="0"/>
              <a:t>Environment</a:t>
            </a:r>
          </a:p>
          <a:p>
            <a:pPr marL="273050" indent="-273050">
              <a:spcBef>
                <a:spcPts val="3600"/>
              </a:spcBef>
            </a:pPr>
            <a:r>
              <a:rPr lang="en-US" b="0" dirty="0" smtClean="0"/>
              <a:t>Listen to the Industry experts</a:t>
            </a:r>
            <a:endParaRPr lang="en-US" b="0" dirty="0"/>
          </a:p>
          <a:p>
            <a:pPr marL="273050" indent="-273050">
              <a:spcBef>
                <a:spcPts val="3600"/>
              </a:spcBef>
            </a:pPr>
            <a:r>
              <a:rPr lang="en-US" b="0" dirty="0" smtClean="0"/>
              <a:t>Try and Keep Student’s needs First</a:t>
            </a:r>
            <a:r>
              <a:rPr lang="en-US" b="0" dirty="0"/>
              <a:t>!!!!!!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0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Advisory Committees……………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7767"/>
            <a:ext cx="10515600" cy="3979195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b="0" dirty="0"/>
              <a:t>Members must be appointed by the </a:t>
            </a:r>
            <a:r>
              <a:rPr lang="en-US" b="0" dirty="0" smtClean="0"/>
              <a:t>BOT (how can you influence this?)</a:t>
            </a:r>
            <a:endParaRPr lang="en-US" b="0" dirty="0"/>
          </a:p>
          <a:p>
            <a:pPr>
              <a:spcAft>
                <a:spcPts val="4200"/>
              </a:spcAft>
            </a:pPr>
            <a:r>
              <a:rPr lang="en-US" b="0" dirty="0"/>
              <a:t>Meetings need to follow the Brown Act</a:t>
            </a:r>
          </a:p>
          <a:p>
            <a:pPr>
              <a:spcAft>
                <a:spcPts val="4200"/>
              </a:spcAft>
            </a:pPr>
            <a:r>
              <a:rPr lang="en-US" b="0" dirty="0"/>
              <a:t>Minutes need to be </a:t>
            </a:r>
            <a:r>
              <a:rPr lang="en-US" b="0" dirty="0" smtClean="0"/>
              <a:t>kept and submitted to (?)</a:t>
            </a:r>
          </a:p>
          <a:p>
            <a:pPr>
              <a:spcAft>
                <a:spcPts val="4200"/>
              </a:spcAft>
            </a:pPr>
            <a:r>
              <a:rPr lang="en-US" b="0" dirty="0" smtClean="0"/>
              <a:t>Use </a:t>
            </a:r>
            <a:r>
              <a:rPr lang="en-US" b="0" dirty="0"/>
              <a:t>these to validate program </a:t>
            </a:r>
            <a:r>
              <a:rPr lang="en-US" b="0" dirty="0" smtClean="0"/>
              <a:t>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1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 of a 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5473"/>
            <a:ext cx="10515600" cy="4091489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Review, Advise on,  &amp; Suggest Curriculum</a:t>
            </a:r>
          </a:p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Review, Advise on  Certificate and Degree Options</a:t>
            </a:r>
          </a:p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Inform about Labor Market Trends</a:t>
            </a:r>
          </a:p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Advise on Industry Educational Opportunities</a:t>
            </a:r>
          </a:p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Recommend Equipment, Supplies, and Facilities Needs</a:t>
            </a:r>
          </a:p>
          <a:p>
            <a:pPr marL="273050" indent="-273050">
              <a:lnSpc>
                <a:spcPct val="150000"/>
              </a:lnSpc>
              <a:spcBef>
                <a:spcPts val="1200"/>
              </a:spcBef>
            </a:pPr>
            <a:r>
              <a:rPr lang="en-US" b="0" dirty="0">
                <a:latin typeface="Cambria"/>
                <a:cs typeface="Cambria"/>
              </a:rPr>
              <a:t>Assist in Placing Graduates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09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 part of Program Review….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179"/>
            <a:ext cx="10515600" cy="42037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b="0" dirty="0"/>
              <a:t>Collects </a:t>
            </a:r>
            <a:r>
              <a:rPr lang="en-US" b="0" dirty="0" smtClean="0"/>
              <a:t>data (</a:t>
            </a:r>
            <a:r>
              <a:rPr lang="en-US" b="0" dirty="0" err="1" smtClean="0"/>
              <a:t>Launchboard</a:t>
            </a:r>
            <a:r>
              <a:rPr lang="en-US" b="0" dirty="0" smtClean="0"/>
              <a:t>, CTE Data Unlocked, LMI,? )</a:t>
            </a:r>
            <a:endParaRPr lang="en-US" b="0" dirty="0"/>
          </a:p>
          <a:p>
            <a:pPr>
              <a:spcAft>
                <a:spcPts val="2400"/>
              </a:spcAft>
            </a:pPr>
            <a:r>
              <a:rPr lang="en-US" b="0" dirty="0"/>
              <a:t>Assists in documenting program needs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Such as equipment, space, fiscal, …</a:t>
            </a:r>
          </a:p>
          <a:p>
            <a:pPr>
              <a:spcAft>
                <a:spcPts val="2400"/>
              </a:spcAft>
            </a:pPr>
            <a:r>
              <a:rPr lang="en-US" b="0" dirty="0"/>
              <a:t>Assists in revision of SLOs and COR</a:t>
            </a:r>
          </a:p>
          <a:p>
            <a:pPr>
              <a:spcAft>
                <a:spcPts val="2400"/>
              </a:spcAft>
            </a:pPr>
            <a:r>
              <a:rPr lang="en-US" b="0" dirty="0"/>
              <a:t>Advocacy efforts</a:t>
            </a:r>
          </a:p>
          <a:p>
            <a:pPr>
              <a:spcAft>
                <a:spcPts val="2400"/>
              </a:spcAft>
            </a:pPr>
            <a:r>
              <a:rPr lang="en-US" b="0" dirty="0"/>
              <a:t>Writing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considerations……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9432"/>
            <a:ext cx="10515600" cy="4286919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Where does the review go when </a:t>
            </a:r>
            <a:r>
              <a:rPr lang="en-US" b="0" dirty="0" smtClean="0">
                <a:latin typeface="Cambria" pitchFamily="18" charset="0"/>
              </a:rPr>
              <a:t>completed?</a:t>
            </a:r>
            <a:endParaRPr lang="en-US" b="0" dirty="0"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Does your college have any public or college-wide program review presentation?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Find committee members with local political clout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Consider attaching committee minutes to your program review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Read the ASCCC paper “Program Review: Setting a Standard”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Remember, an advisory committee can help prevent program discontinuance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Others???</a:t>
            </a:r>
            <a:endParaRPr lang="en-US" sz="2000" b="0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76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9641"/>
            <a:ext cx="10515600" cy="4027321"/>
          </a:xfrm>
        </p:spPr>
        <p:txBody>
          <a:bodyPr/>
          <a:lstStyle/>
          <a:p>
            <a:r>
              <a:rPr lang="en-US" b="0" dirty="0" smtClean="0"/>
              <a:t>Push toward CTE Regionalization</a:t>
            </a:r>
          </a:p>
          <a:p>
            <a:r>
              <a:rPr lang="en-US" b="0" dirty="0" smtClean="0"/>
              <a:t>ASCCC </a:t>
            </a:r>
          </a:p>
          <a:p>
            <a:pPr marL="0" indent="0">
              <a:buNone/>
            </a:pPr>
            <a:r>
              <a:rPr lang="en-US" dirty="0" smtClean="0"/>
              <a:t>	Think </a:t>
            </a:r>
            <a:r>
              <a:rPr lang="en-US" dirty="0"/>
              <a:t>Tank: Regional Advisory Group Discussion 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http://asccc.org/sites/default/files/Regional_Advisory_Group_Discussion_Notes_final.pdf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asccc.org/sites/default/files/Regional_Advisory_Think_Tank_for_posting.pdf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2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4021"/>
            <a:ext cx="10515600" cy="3882942"/>
          </a:xfrm>
        </p:spPr>
        <p:txBody>
          <a:bodyPr/>
          <a:lstStyle/>
          <a:p>
            <a:r>
              <a:rPr lang="en-US" dirty="0" smtClean="0"/>
              <a:t>Please share with the group some of your best successes when working with your Program Advisory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Comments, Concerns and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ASCCC CURRICULUM INSTITUTE 2016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8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14144"/>
            <a:ext cx="10363200" cy="1595818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>
                <a:latin typeface="Cambria" pitchFamily="18" charset="0"/>
              </a:rPr>
              <a:t/>
            </a:r>
            <a:br>
              <a:rPr lang="en-US" sz="4400" dirty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>
                <a:latin typeface="Cambria" pitchFamily="18" charset="0"/>
              </a:rPr>
              <a:t/>
            </a:r>
            <a:br>
              <a:rPr lang="en-US" sz="4400" dirty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400" dirty="0" smtClean="0">
                <a:latin typeface="Cambria" pitchFamily="18" charset="0"/>
              </a:rPr>
              <a:t>CTE </a:t>
            </a:r>
            <a:r>
              <a:rPr lang="en-US" sz="4400" dirty="0">
                <a:latin typeface="Cambria" pitchFamily="18" charset="0"/>
              </a:rPr>
              <a:t>Advisory Boards—Roles, Responsibilities, and Effective Practices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Grant Goold, ASCCC Executive Committee-Facilitator</a:t>
            </a:r>
          </a:p>
          <a:p>
            <a:r>
              <a:rPr lang="en-US" dirty="0">
                <a:latin typeface="Cambria" pitchFamily="18" charset="0"/>
              </a:rPr>
              <a:t>Dianna </a:t>
            </a:r>
            <a:r>
              <a:rPr lang="en-US" dirty="0" err="1">
                <a:latin typeface="Cambria" pitchFamily="18" charset="0"/>
              </a:rPr>
              <a:t>Chiabotti</a:t>
            </a:r>
            <a:r>
              <a:rPr lang="en-US" dirty="0">
                <a:latin typeface="Cambria" pitchFamily="18" charset="0"/>
              </a:rPr>
              <a:t>, Doing What Matters</a:t>
            </a:r>
          </a:p>
          <a:p>
            <a:r>
              <a:rPr lang="en-US" dirty="0">
                <a:latin typeface="Cambria" pitchFamily="18" charset="0"/>
              </a:rPr>
              <a:t>Julius Sokenu, </a:t>
            </a:r>
            <a:r>
              <a:rPr lang="en-US" dirty="0" smtClean="0">
                <a:latin typeface="Cambria" pitchFamily="18" charset="0"/>
              </a:rPr>
              <a:t>CCCAOE President, Moorpark </a:t>
            </a:r>
            <a:r>
              <a:rPr lang="en-US" dirty="0">
                <a:latin typeface="Cambria" pitchFamily="18" charset="0"/>
              </a:rPr>
              <a:t>College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1504" y="5957689"/>
            <a:ext cx="488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ASCCC CURRICULUM INSTITUTE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49" y="567631"/>
            <a:ext cx="6559523" cy="78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64" y="926592"/>
            <a:ext cx="10515600" cy="719644"/>
          </a:xfrm>
        </p:spPr>
        <p:txBody>
          <a:bodyPr/>
          <a:lstStyle/>
          <a:p>
            <a:pPr algn="ctr"/>
            <a:r>
              <a:rPr lang="en-US" dirty="0" smtClean="0"/>
              <a:t>Program Advisory Committees (PAC)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67912" y="6356352"/>
            <a:ext cx="4114800" cy="365125"/>
          </a:xfrm>
        </p:spPr>
        <p:txBody>
          <a:bodyPr/>
          <a:lstStyle/>
          <a:p>
            <a:r>
              <a:rPr lang="en-US" dirty="0" smtClean="0"/>
              <a:t>ASCCC CURRICULUM INSTITUTE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65683"/>
            <a:ext cx="10515600" cy="4011279"/>
          </a:xfrm>
        </p:spPr>
        <p:txBody>
          <a:bodyPr/>
          <a:lstStyle/>
          <a:p>
            <a:r>
              <a:rPr lang="en-US" sz="3800" dirty="0">
                <a:latin typeface="Cambria" pitchFamily="18" charset="0"/>
              </a:rPr>
              <a:t>WHY HAVE THEM?</a:t>
            </a:r>
          </a:p>
          <a:p>
            <a:pPr>
              <a:buNone/>
            </a:pPr>
            <a:endParaRPr lang="en-US" dirty="0">
              <a:latin typeface="Cambria" pitchFamily="18" charset="0"/>
            </a:endParaRPr>
          </a:p>
          <a:p>
            <a:pPr lvl="1"/>
            <a:r>
              <a:rPr lang="en-US" dirty="0">
                <a:latin typeface="Cambria" pitchFamily="18" charset="0"/>
              </a:rPr>
              <a:t>Required</a:t>
            </a:r>
          </a:p>
          <a:p>
            <a:pPr lvl="2"/>
            <a:r>
              <a:rPr lang="en-US" sz="2800" dirty="0">
                <a:latin typeface="Cambria" pitchFamily="18" charset="0"/>
              </a:rPr>
              <a:t>By Law</a:t>
            </a:r>
          </a:p>
          <a:p>
            <a:pPr lvl="2"/>
            <a:r>
              <a:rPr lang="en-US" sz="2800" dirty="0">
                <a:latin typeface="Cambria" pitchFamily="18" charset="0"/>
              </a:rPr>
              <a:t>By Accreditation</a:t>
            </a:r>
          </a:p>
          <a:p>
            <a:pPr lvl="2"/>
            <a:r>
              <a:rPr lang="en-US" sz="2800" dirty="0">
                <a:latin typeface="Cambria" pitchFamily="18" charset="0"/>
              </a:rPr>
              <a:t>By Common Sense</a:t>
            </a:r>
          </a:p>
          <a:p>
            <a:pPr lvl="2"/>
            <a:r>
              <a:rPr lang="en-US" sz="2800" dirty="0">
                <a:latin typeface="Cambria" pitchFamily="18" charset="0"/>
              </a:rPr>
              <a:t>By 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/>
          <a:lstStyle/>
          <a:p>
            <a:pPr>
              <a:defRPr/>
            </a:pPr>
            <a:r>
              <a:rPr lang="en-US" dirty="0"/>
              <a:t>TITLE 5.  --   §55601. Appointment of Vocational Education Advisory Committee.</a:t>
            </a:r>
          </a:p>
          <a:p>
            <a:pPr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b="0" dirty="0"/>
              <a:t>The governing </a:t>
            </a:r>
            <a:r>
              <a:rPr lang="en-US" dirty="0"/>
              <a:t>board</a:t>
            </a:r>
            <a:r>
              <a:rPr lang="en-US" b="0" dirty="0"/>
              <a:t> of each community college district participating in a vocational education program </a:t>
            </a:r>
            <a:r>
              <a:rPr lang="en-US" dirty="0"/>
              <a:t>shall appoint </a:t>
            </a:r>
            <a:r>
              <a:rPr lang="en-US" b="0" dirty="0"/>
              <a:t>a vocational education </a:t>
            </a:r>
            <a:r>
              <a:rPr lang="en-US" dirty="0"/>
              <a:t>advisory committee </a:t>
            </a:r>
            <a:r>
              <a:rPr lang="en-US" b="0" dirty="0"/>
              <a:t>to </a:t>
            </a:r>
            <a:r>
              <a:rPr lang="en-US" dirty="0"/>
              <a:t>develop recommendations on the program </a:t>
            </a:r>
            <a:r>
              <a:rPr lang="en-US" b="0" dirty="0"/>
              <a:t>and to </a:t>
            </a:r>
            <a:r>
              <a:rPr lang="en-US" dirty="0"/>
              <a:t>provide liaison between the district and potential employers.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CURRICULUM INSTITUTE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7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ACCJC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389"/>
            <a:ext cx="10515600" cy="4123574"/>
          </a:xfrm>
        </p:spPr>
        <p:txBody>
          <a:bodyPr/>
          <a:lstStyle/>
          <a:p>
            <a:r>
              <a:rPr lang="en-US" dirty="0">
                <a:latin typeface="Cambria"/>
                <a:cs typeface="Cambria"/>
              </a:rPr>
              <a:t>2. B.</a:t>
            </a:r>
          </a:p>
          <a:p>
            <a:pPr>
              <a:buNone/>
            </a:pPr>
            <a:endParaRPr lang="en-US" dirty="0">
              <a:latin typeface="Cambria"/>
              <a:cs typeface="Cambria"/>
            </a:endParaRPr>
          </a:p>
          <a:p>
            <a:pPr lvl="1"/>
            <a:r>
              <a:rPr lang="en-US" dirty="0">
                <a:latin typeface="Cambria"/>
                <a:cs typeface="Cambria"/>
              </a:rPr>
              <a:t>The institution relies on faculty expertise </a:t>
            </a:r>
            <a:r>
              <a:rPr lang="en-US" b="1" u="sng" dirty="0">
                <a:latin typeface="Cambria"/>
                <a:cs typeface="Cambria"/>
              </a:rPr>
              <a:t>and</a:t>
            </a:r>
            <a:r>
              <a:rPr lang="en-US" dirty="0">
                <a:latin typeface="Cambria"/>
                <a:cs typeface="Cambria"/>
              </a:rPr>
              <a:t> the assistance of advisory committees when appropriate to identify competency levels and measurable student learning outcomes for courses, certificates, programs including general and vocational education, and degrees.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9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Real World-Today’s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1305"/>
            <a:ext cx="10515600" cy="415565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What is Happening in Industry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Who’s Hiring Who’s Not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What Skills Do They </a:t>
            </a:r>
            <a:r>
              <a:rPr lang="en-US" b="0" dirty="0" smtClean="0">
                <a:latin typeface="Cambria" pitchFamily="18" charset="0"/>
              </a:rPr>
              <a:t>Need, What skills do they not need?</a:t>
            </a:r>
            <a:endParaRPr lang="en-US" b="0" dirty="0"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Job Announcements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Communication with Industry</a:t>
            </a: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Work </a:t>
            </a:r>
            <a:r>
              <a:rPr lang="en-US" b="0" dirty="0" smtClean="0">
                <a:latin typeface="Cambria" pitchFamily="18" charset="0"/>
              </a:rPr>
              <a:t>Experience-Apprenticeships</a:t>
            </a:r>
            <a:endParaRPr lang="en-US" b="0" dirty="0">
              <a:latin typeface="Cambria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0" dirty="0">
                <a:latin typeface="Cambria" pitchFamily="18" charset="0"/>
              </a:rPr>
              <a:t>Effectiveness of </a:t>
            </a:r>
            <a:r>
              <a:rPr lang="en-US" b="0" dirty="0" smtClean="0">
                <a:latin typeface="Cambria" pitchFamily="18" charset="0"/>
              </a:rPr>
              <a:t>Program- Qualitative and Quantitative</a:t>
            </a:r>
            <a:endParaRPr lang="en-US" b="0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CURRICULUM INSTITUTE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389"/>
            <a:ext cx="10515600" cy="4123574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Cambria"/>
                <a:cs typeface="Cambria"/>
              </a:rPr>
              <a:t>Ongoing and systematic review of program</a:t>
            </a:r>
          </a:p>
          <a:p>
            <a:pPr>
              <a:buNone/>
            </a:pPr>
            <a:endParaRPr lang="en-US" dirty="0">
              <a:latin typeface="Cambria"/>
              <a:cs typeface="Cambria"/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mbria"/>
                <a:cs typeface="Cambria"/>
              </a:rPr>
              <a:t>Relevance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mbria"/>
                <a:cs typeface="Cambria"/>
              </a:rPr>
              <a:t>Appropriateness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mbria"/>
                <a:cs typeface="Cambria"/>
              </a:rPr>
              <a:t>Achievement of </a:t>
            </a:r>
            <a:r>
              <a:rPr lang="en-US" sz="3200" dirty="0" smtClean="0">
                <a:latin typeface="Cambria"/>
                <a:cs typeface="Cambria"/>
              </a:rPr>
              <a:t>SLOs </a:t>
            </a:r>
            <a:r>
              <a:rPr lang="en-US" dirty="0" smtClean="0">
                <a:latin typeface="Cambria"/>
                <a:cs typeface="Cambria"/>
              </a:rPr>
              <a:t>(Institutional, Program, &amp; Course levels)</a:t>
            </a:r>
            <a:endParaRPr lang="en-US" dirty="0">
              <a:latin typeface="Cambria"/>
              <a:cs typeface="Cambria"/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mbria"/>
                <a:cs typeface="Cambria"/>
              </a:rPr>
              <a:t>Currency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mbria"/>
                <a:cs typeface="Cambria"/>
              </a:rPr>
              <a:t>Future need and plans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CURRICULUM INSTITUTE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8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Advisory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9641"/>
            <a:ext cx="10515600" cy="4027321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b="0" dirty="0" smtClean="0"/>
              <a:t>Serve a </a:t>
            </a:r>
            <a:r>
              <a:rPr lang="en-US" b="0" dirty="0"/>
              <a:t>vital role in assisting a vocational program </a:t>
            </a:r>
            <a:r>
              <a:rPr lang="en-US" b="0" dirty="0" smtClean="0"/>
              <a:t>to remain </a:t>
            </a:r>
            <a:r>
              <a:rPr lang="en-US" b="0" dirty="0"/>
              <a:t>dynamic and in touch with </a:t>
            </a:r>
            <a:r>
              <a:rPr lang="en-US" b="0" dirty="0" smtClean="0"/>
              <a:t>it’s local, regional and state-level communities.  </a:t>
            </a:r>
            <a:endParaRPr lang="en-US" b="0" dirty="0"/>
          </a:p>
          <a:p>
            <a:pPr>
              <a:spcAft>
                <a:spcPts val="1800"/>
              </a:spcAft>
              <a:defRPr/>
            </a:pPr>
            <a:r>
              <a:rPr lang="en-US" b="0" dirty="0" smtClean="0"/>
              <a:t>Provide avenues of communication </a:t>
            </a:r>
            <a:r>
              <a:rPr lang="en-US" b="0" dirty="0"/>
              <a:t>and close cooperation </a:t>
            </a:r>
            <a:r>
              <a:rPr lang="en-US" b="0" dirty="0" smtClean="0"/>
              <a:t>that support the development </a:t>
            </a:r>
            <a:r>
              <a:rPr lang="en-US" b="0" dirty="0"/>
              <a:t>and </a:t>
            </a:r>
            <a:r>
              <a:rPr lang="en-US" b="0" dirty="0" smtClean="0"/>
              <a:t>persistence of </a:t>
            </a:r>
            <a:r>
              <a:rPr lang="en-US" b="0" dirty="0"/>
              <a:t>practical and realistic vocational education programs which will prepare students for useful and productive lives</a:t>
            </a:r>
            <a:r>
              <a:rPr lang="en-US" b="0" dirty="0" smtClean="0"/>
              <a:t>.</a:t>
            </a:r>
          </a:p>
          <a:p>
            <a:pPr>
              <a:spcAft>
                <a:spcPts val="1800"/>
              </a:spcAft>
              <a:defRPr/>
            </a:pPr>
            <a:r>
              <a:rPr lang="en-US" b="0" dirty="0"/>
              <a:t>P</a:t>
            </a:r>
            <a:r>
              <a:rPr lang="en-US" b="0" dirty="0" smtClean="0"/>
              <a:t>rovide critical insight to current changes and future </a:t>
            </a:r>
            <a:r>
              <a:rPr lang="en-US" b="0" dirty="0"/>
              <a:t>needs </a:t>
            </a:r>
            <a:r>
              <a:rPr lang="en-US" b="0" dirty="0" smtClean="0"/>
              <a:t>that is imperative given </a:t>
            </a:r>
            <a:r>
              <a:rPr lang="en-US" b="0" dirty="0"/>
              <a:t>the changing nature of many </a:t>
            </a:r>
            <a:r>
              <a:rPr lang="en-US" b="0" dirty="0" smtClean="0"/>
              <a:t>industries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CURRICULUM INSTITUTE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2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Advisory Committee should provide: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7557"/>
            <a:ext cx="10515600" cy="4059405"/>
          </a:xfrm>
        </p:spPr>
        <p:txBody>
          <a:bodyPr>
            <a:normAutofit/>
          </a:bodyPr>
          <a:lstStyle/>
          <a:p>
            <a:pPr marL="282575" indent="-225425">
              <a:spcAft>
                <a:spcPts val="3000"/>
              </a:spcAft>
              <a:defRPr/>
            </a:pPr>
            <a:r>
              <a:rPr lang="en-US" b="0" dirty="0"/>
              <a:t>advice on skills, </a:t>
            </a:r>
            <a:r>
              <a:rPr lang="en-US" b="0" dirty="0" smtClean="0"/>
              <a:t>knowledge, attitudes, and patterns of the mind </a:t>
            </a:r>
            <a:r>
              <a:rPr lang="en-US" b="0" dirty="0"/>
              <a:t>required for </a:t>
            </a:r>
            <a:r>
              <a:rPr lang="en-US" b="0" dirty="0" smtClean="0"/>
              <a:t>their specific occupations</a:t>
            </a:r>
          </a:p>
          <a:p>
            <a:pPr marL="282575" indent="-225425">
              <a:spcAft>
                <a:spcPts val="3000"/>
              </a:spcAft>
              <a:defRPr/>
            </a:pPr>
            <a:r>
              <a:rPr lang="en-US" b="0" dirty="0"/>
              <a:t>assist in keeping CTE programs </a:t>
            </a:r>
            <a:r>
              <a:rPr lang="en-US" b="0" dirty="0" smtClean="0"/>
              <a:t>current</a:t>
            </a:r>
            <a:endParaRPr lang="en-US" b="0" dirty="0"/>
          </a:p>
          <a:p>
            <a:pPr marL="282575" indent="-225425">
              <a:spcAft>
                <a:spcPts val="3000"/>
              </a:spcAft>
              <a:defRPr/>
            </a:pPr>
            <a:r>
              <a:rPr lang="en-US" b="0" dirty="0"/>
              <a:t>inform the public of services the College can provide </a:t>
            </a:r>
          </a:p>
          <a:p>
            <a:pPr marL="282575" indent="-225425">
              <a:spcAft>
                <a:spcPts val="3000"/>
              </a:spcAft>
              <a:defRPr/>
            </a:pPr>
            <a:r>
              <a:rPr lang="en-US" b="0" dirty="0" smtClean="0"/>
              <a:t>actively </a:t>
            </a:r>
            <a:r>
              <a:rPr lang="en-US" b="0" dirty="0"/>
              <a:t>assist in the placement of graduates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ASCCC CURRICULUM INSTITUTE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1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Members should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5683"/>
            <a:ext cx="10515600" cy="4331370"/>
          </a:xfrm>
        </p:spPr>
        <p:txBody>
          <a:bodyPr>
            <a:normAutofit fontScale="92500" lnSpcReduction="20000"/>
          </a:bodyPr>
          <a:lstStyle/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>
                <a:latin typeface="Cambria"/>
                <a:cs typeface="Cambria"/>
              </a:rPr>
              <a:t>Employers/Employees</a:t>
            </a: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 smtClean="0">
                <a:latin typeface="Cambria"/>
                <a:cs typeface="Cambria"/>
              </a:rPr>
              <a:t>Current Students and recent Alumni</a:t>
            </a:r>
            <a:endParaRPr lang="en-US" b="0" dirty="0">
              <a:latin typeface="Cambria"/>
              <a:cs typeface="Cambria"/>
            </a:endParaRP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>
                <a:latin typeface="Cambria"/>
                <a:cs typeface="Cambria"/>
              </a:rPr>
              <a:t>Faculty-Full and Part </a:t>
            </a:r>
            <a:r>
              <a:rPr lang="en-US" b="0" dirty="0" smtClean="0">
                <a:latin typeface="Cambria"/>
                <a:cs typeface="Cambria"/>
              </a:rPr>
              <a:t>Time ( Campus CTE Liaisons)</a:t>
            </a:r>
            <a:endParaRPr lang="en-US" b="0" dirty="0">
              <a:latin typeface="Cambria"/>
              <a:cs typeface="Cambria"/>
            </a:endParaRP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>
                <a:latin typeface="Cambria"/>
                <a:cs typeface="Cambria"/>
              </a:rPr>
              <a:t>Program Coordinator/Department Chair</a:t>
            </a: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>
                <a:latin typeface="Cambria"/>
                <a:cs typeface="Cambria"/>
              </a:rPr>
              <a:t>Vocational Dean (Board Rep)</a:t>
            </a: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>
                <a:latin typeface="Cambria"/>
                <a:cs typeface="Cambria"/>
              </a:rPr>
              <a:t>Articulation Partners</a:t>
            </a: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 smtClean="0">
                <a:latin typeface="Cambria"/>
                <a:cs typeface="Cambria"/>
              </a:rPr>
              <a:t>CTE Counselor</a:t>
            </a:r>
            <a:endParaRPr lang="en-US" b="0" dirty="0">
              <a:latin typeface="Cambria"/>
              <a:cs typeface="Cambria"/>
            </a:endParaRPr>
          </a:p>
          <a:p>
            <a:pPr marL="273050" indent="-273050">
              <a:spcBef>
                <a:spcPts val="1200"/>
              </a:spcBef>
              <a:spcAft>
                <a:spcPts val="1200"/>
              </a:spcAft>
            </a:pPr>
            <a:r>
              <a:rPr lang="en-US" b="0" dirty="0" smtClean="0">
                <a:latin typeface="Cambria"/>
                <a:cs typeface="Cambria"/>
              </a:rPr>
              <a:t>Competition (?)/Others (?)</a:t>
            </a:r>
            <a:endParaRPr lang="en-US" b="0" dirty="0">
              <a:latin typeface="Cambria"/>
              <a:cs typeface="Cambria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48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741</Words>
  <Application>Microsoft Office PowerPoint</Application>
  <PresentationFormat>Widescreen</PresentationFormat>
  <Paragraphs>147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Georgia</vt:lpstr>
      <vt:lpstr>1_Office Theme</vt:lpstr>
      <vt:lpstr>Office Theme</vt:lpstr>
      <vt:lpstr>       CTE Advisory Boards—Roles, Responsibilities, and Effective Practices </vt:lpstr>
      <vt:lpstr>Program Advisory Committees (PAC)</vt:lpstr>
      <vt:lpstr>Regulation</vt:lpstr>
      <vt:lpstr>ACCJC Standard</vt:lpstr>
      <vt:lpstr>Real World-Today’s Reality</vt:lpstr>
      <vt:lpstr>Program Review</vt:lpstr>
      <vt:lpstr>Program Advisory Committees</vt:lpstr>
      <vt:lpstr>Program Advisory Committee should provide:</vt:lpstr>
      <vt:lpstr>Committee Members should include:</vt:lpstr>
      <vt:lpstr>Relationship building</vt:lpstr>
      <vt:lpstr>Advisory Committees……………</vt:lpstr>
      <vt:lpstr>Roles and Responsibilities of a PAC</vt:lpstr>
      <vt:lpstr>As part of Program Review….</vt:lpstr>
      <vt:lpstr>Other considerations……</vt:lpstr>
      <vt:lpstr>Regionalization </vt:lpstr>
      <vt:lpstr>Best Practices </vt:lpstr>
      <vt:lpstr>Comments, Concerns and Questions</vt:lpstr>
      <vt:lpstr>       CTE Advisory Boards—Roles, Responsibilities, and Effective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Goold, Grant</cp:lastModifiedBy>
  <cp:revision>45</cp:revision>
  <dcterms:created xsi:type="dcterms:W3CDTF">2015-05-02T02:46:00Z</dcterms:created>
  <dcterms:modified xsi:type="dcterms:W3CDTF">2016-07-07T13:32:23Z</dcterms:modified>
</cp:coreProperties>
</file>