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4" r:id="rId3"/>
    <p:sldId id="323" r:id="rId4"/>
    <p:sldId id="305" r:id="rId5"/>
    <p:sldId id="303" r:id="rId6"/>
    <p:sldId id="304" r:id="rId7"/>
    <p:sldId id="284" r:id="rId8"/>
    <p:sldId id="325" r:id="rId9"/>
    <p:sldId id="310" r:id="rId10"/>
    <p:sldId id="306" r:id="rId11"/>
    <p:sldId id="308" r:id="rId12"/>
    <p:sldId id="268" r:id="rId13"/>
    <p:sldId id="286" r:id="rId14"/>
    <p:sldId id="309" r:id="rId15"/>
    <p:sldId id="266" r:id="rId16"/>
    <p:sldId id="259" r:id="rId17"/>
    <p:sldId id="277" r:id="rId18"/>
    <p:sldId id="311" r:id="rId19"/>
    <p:sldId id="312" r:id="rId20"/>
    <p:sldId id="261" r:id="rId21"/>
    <p:sldId id="321" r:id="rId22"/>
    <p:sldId id="322" r:id="rId23"/>
    <p:sldId id="313"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1627" autoAdjust="0"/>
  </p:normalViewPr>
  <p:slideViewPr>
    <p:cSldViewPr snapToGrid="0">
      <p:cViewPr varScale="1">
        <p:scale>
          <a:sx n="50" d="100"/>
          <a:sy n="50" d="100"/>
        </p:scale>
        <p:origin x="920" y="1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1FB40-EEC0-4E72-BAC7-05926ACF2DAB}" type="datetimeFigureOut">
              <a:rPr lang="en-US" smtClean="0"/>
              <a:t>5/7/17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4CF4-8D0E-4EDB-990D-BEBF6D61A9C6}" type="slidenum">
              <a:rPr lang="en-US" smtClean="0"/>
              <a:t>‹#›</a:t>
            </a:fld>
            <a:endParaRPr lang="en-US"/>
          </a:p>
        </p:txBody>
      </p:sp>
    </p:spTree>
    <p:extLst>
      <p:ext uri="{BB962C8B-B14F-4D97-AF65-F5344CB8AC3E}">
        <p14:creationId xmlns:p14="http://schemas.microsoft.com/office/powerpoint/2010/main" val="12117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a:t>
            </a:fld>
            <a:endParaRPr lang="en-US"/>
          </a:p>
        </p:txBody>
      </p:sp>
    </p:spTree>
    <p:extLst>
      <p:ext uri="{BB962C8B-B14F-4D97-AF65-F5344CB8AC3E}">
        <p14:creationId xmlns:p14="http://schemas.microsoft.com/office/powerpoint/2010/main" val="253928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12</a:t>
            </a:fld>
            <a:endParaRPr lang="en-US"/>
          </a:p>
        </p:txBody>
      </p:sp>
    </p:spTree>
    <p:extLst>
      <p:ext uri="{BB962C8B-B14F-4D97-AF65-F5344CB8AC3E}">
        <p14:creationId xmlns:p14="http://schemas.microsoft.com/office/powerpoint/2010/main" val="77392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13</a:t>
            </a:fld>
            <a:endParaRPr lang="en-US"/>
          </a:p>
        </p:txBody>
      </p:sp>
    </p:spTree>
    <p:extLst>
      <p:ext uri="{BB962C8B-B14F-4D97-AF65-F5344CB8AC3E}">
        <p14:creationId xmlns:p14="http://schemas.microsoft.com/office/powerpoint/2010/main" val="217164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14</a:t>
            </a:fld>
            <a:endParaRPr lang="en-US"/>
          </a:p>
        </p:txBody>
      </p:sp>
    </p:spTree>
    <p:extLst>
      <p:ext uri="{BB962C8B-B14F-4D97-AF65-F5344CB8AC3E}">
        <p14:creationId xmlns:p14="http://schemas.microsoft.com/office/powerpoint/2010/main" val="31860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15</a:t>
            </a:fld>
            <a:endParaRPr lang="en-US"/>
          </a:p>
        </p:txBody>
      </p:sp>
    </p:spTree>
    <p:extLst>
      <p:ext uri="{BB962C8B-B14F-4D97-AF65-F5344CB8AC3E}">
        <p14:creationId xmlns:p14="http://schemas.microsoft.com/office/powerpoint/2010/main" val="377047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16</a:t>
            </a:fld>
            <a:endParaRPr lang="en-US"/>
          </a:p>
        </p:txBody>
      </p:sp>
    </p:spTree>
    <p:extLst>
      <p:ext uri="{BB962C8B-B14F-4D97-AF65-F5344CB8AC3E}">
        <p14:creationId xmlns:p14="http://schemas.microsoft.com/office/powerpoint/2010/main" val="122409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17</a:t>
            </a:fld>
            <a:endParaRPr lang="en-US"/>
          </a:p>
        </p:txBody>
      </p:sp>
    </p:spTree>
    <p:extLst>
      <p:ext uri="{BB962C8B-B14F-4D97-AF65-F5344CB8AC3E}">
        <p14:creationId xmlns:p14="http://schemas.microsoft.com/office/powerpoint/2010/main" val="351020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18</a:t>
            </a:fld>
            <a:endParaRPr lang="en-US"/>
          </a:p>
        </p:txBody>
      </p:sp>
    </p:spTree>
    <p:extLst>
      <p:ext uri="{BB962C8B-B14F-4D97-AF65-F5344CB8AC3E}">
        <p14:creationId xmlns:p14="http://schemas.microsoft.com/office/powerpoint/2010/main" val="197963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19</a:t>
            </a:fld>
            <a:endParaRPr lang="en-US"/>
          </a:p>
        </p:txBody>
      </p:sp>
    </p:spTree>
    <p:extLst>
      <p:ext uri="{BB962C8B-B14F-4D97-AF65-F5344CB8AC3E}">
        <p14:creationId xmlns:p14="http://schemas.microsoft.com/office/powerpoint/2010/main" val="384551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20</a:t>
            </a:fld>
            <a:endParaRPr lang="en-US"/>
          </a:p>
        </p:txBody>
      </p:sp>
    </p:spTree>
    <p:extLst>
      <p:ext uri="{BB962C8B-B14F-4D97-AF65-F5344CB8AC3E}">
        <p14:creationId xmlns:p14="http://schemas.microsoft.com/office/powerpoint/2010/main" val="230833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21</a:t>
            </a:fld>
            <a:endParaRPr lang="en-US"/>
          </a:p>
        </p:txBody>
      </p:sp>
    </p:spTree>
    <p:extLst>
      <p:ext uri="{BB962C8B-B14F-4D97-AF65-F5344CB8AC3E}">
        <p14:creationId xmlns:p14="http://schemas.microsoft.com/office/powerpoint/2010/main" val="167863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3</a:t>
            </a:fld>
            <a:endParaRPr lang="en-US"/>
          </a:p>
        </p:txBody>
      </p:sp>
    </p:spTree>
    <p:extLst>
      <p:ext uri="{BB962C8B-B14F-4D97-AF65-F5344CB8AC3E}">
        <p14:creationId xmlns:p14="http://schemas.microsoft.com/office/powerpoint/2010/main" val="1278493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22</a:t>
            </a:fld>
            <a:endParaRPr lang="en-US"/>
          </a:p>
        </p:txBody>
      </p:sp>
    </p:spTree>
    <p:extLst>
      <p:ext uri="{BB962C8B-B14F-4D97-AF65-F5344CB8AC3E}">
        <p14:creationId xmlns:p14="http://schemas.microsoft.com/office/powerpoint/2010/main" val="3037374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23</a:t>
            </a:fld>
            <a:endParaRPr lang="en-US"/>
          </a:p>
        </p:txBody>
      </p:sp>
    </p:spTree>
    <p:extLst>
      <p:ext uri="{BB962C8B-B14F-4D97-AF65-F5344CB8AC3E}">
        <p14:creationId xmlns:p14="http://schemas.microsoft.com/office/powerpoint/2010/main" val="420197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24</a:t>
            </a:fld>
            <a:endParaRPr lang="en-US"/>
          </a:p>
        </p:txBody>
      </p:sp>
    </p:spTree>
    <p:extLst>
      <p:ext uri="{BB962C8B-B14F-4D97-AF65-F5344CB8AC3E}">
        <p14:creationId xmlns:p14="http://schemas.microsoft.com/office/powerpoint/2010/main" val="278029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4</a:t>
            </a:fld>
            <a:endParaRPr lang="en-US"/>
          </a:p>
        </p:txBody>
      </p:sp>
    </p:spTree>
    <p:extLst>
      <p:ext uri="{BB962C8B-B14F-4D97-AF65-F5344CB8AC3E}">
        <p14:creationId xmlns:p14="http://schemas.microsoft.com/office/powerpoint/2010/main" val="302457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5</a:t>
            </a:fld>
            <a:endParaRPr lang="en-US"/>
          </a:p>
        </p:txBody>
      </p:sp>
    </p:spTree>
    <p:extLst>
      <p:ext uri="{BB962C8B-B14F-4D97-AF65-F5344CB8AC3E}">
        <p14:creationId xmlns:p14="http://schemas.microsoft.com/office/powerpoint/2010/main" val="210785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6</a:t>
            </a:fld>
            <a:endParaRPr lang="en-US"/>
          </a:p>
        </p:txBody>
      </p:sp>
    </p:spTree>
    <p:extLst>
      <p:ext uri="{BB962C8B-B14F-4D97-AF65-F5344CB8AC3E}">
        <p14:creationId xmlns:p14="http://schemas.microsoft.com/office/powerpoint/2010/main" val="94665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7</a:t>
            </a:fld>
            <a:endParaRPr lang="en-US"/>
          </a:p>
        </p:txBody>
      </p:sp>
    </p:spTree>
    <p:extLst>
      <p:ext uri="{BB962C8B-B14F-4D97-AF65-F5344CB8AC3E}">
        <p14:creationId xmlns:p14="http://schemas.microsoft.com/office/powerpoint/2010/main" val="115373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9</a:t>
            </a:fld>
            <a:endParaRPr lang="en-US"/>
          </a:p>
        </p:txBody>
      </p:sp>
    </p:spTree>
    <p:extLst>
      <p:ext uri="{BB962C8B-B14F-4D97-AF65-F5344CB8AC3E}">
        <p14:creationId xmlns:p14="http://schemas.microsoft.com/office/powerpoint/2010/main" val="186944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10</a:t>
            </a:fld>
            <a:endParaRPr lang="en-US"/>
          </a:p>
        </p:txBody>
      </p:sp>
    </p:spTree>
    <p:extLst>
      <p:ext uri="{BB962C8B-B14F-4D97-AF65-F5344CB8AC3E}">
        <p14:creationId xmlns:p14="http://schemas.microsoft.com/office/powerpoint/2010/main" val="148535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04CF4-8D0E-4EDB-990D-BEBF6D61A9C6}" type="slidenum">
              <a:rPr lang="en-US" smtClean="0"/>
              <a:t>11</a:t>
            </a:fld>
            <a:endParaRPr lang="en-US"/>
          </a:p>
        </p:txBody>
      </p:sp>
    </p:spTree>
    <p:extLst>
      <p:ext uri="{BB962C8B-B14F-4D97-AF65-F5344CB8AC3E}">
        <p14:creationId xmlns:p14="http://schemas.microsoft.com/office/powerpoint/2010/main" val="215246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18B94-1FBE-40CF-A5D9-1900470D258C}"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3283767761"/>
      </p:ext>
    </p:extLst>
  </p:cSld>
  <p:clrMapOvr>
    <a:masterClrMapping/>
  </p:clrMapOvr>
  <p:transition spd="slow" advClick="0" advTm="3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8B94-1FBE-40CF-A5D9-1900470D258C}"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3803852089"/>
      </p:ext>
    </p:extLst>
  </p:cSld>
  <p:clrMapOvr>
    <a:masterClrMapping/>
  </p:clrMapOvr>
  <p:transition spd="slow" advClick="0" advTm="3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8B94-1FBE-40CF-A5D9-1900470D258C}"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3188567581"/>
      </p:ext>
    </p:extLst>
  </p:cSld>
  <p:clrMapOvr>
    <a:masterClrMapping/>
  </p:clrMapOvr>
  <p:transition spd="slow" advClick="0" advTm="3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8B94-1FBE-40CF-A5D9-1900470D258C}"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1486885893"/>
      </p:ext>
    </p:extLst>
  </p:cSld>
  <p:clrMapOvr>
    <a:masterClrMapping/>
  </p:clrMapOvr>
  <p:transition spd="slow" advClick="0" advTm="3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18B94-1FBE-40CF-A5D9-1900470D258C}"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484366974"/>
      </p:ext>
    </p:extLst>
  </p:cSld>
  <p:clrMapOvr>
    <a:masterClrMapping/>
  </p:clrMapOvr>
  <p:transition spd="slow" advClick="0" advTm="3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18B94-1FBE-40CF-A5D9-1900470D258C}"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3228193982"/>
      </p:ext>
    </p:extLst>
  </p:cSld>
  <p:clrMapOvr>
    <a:masterClrMapping/>
  </p:clrMapOvr>
  <p:transition spd="slow" advClick="0" advTm="3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18B94-1FBE-40CF-A5D9-1900470D258C}" type="datetimeFigureOut">
              <a:rPr lang="en-US" smtClean="0"/>
              <a:t>5/7/17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2097516458"/>
      </p:ext>
    </p:extLst>
  </p:cSld>
  <p:clrMapOvr>
    <a:masterClrMapping/>
  </p:clrMapOvr>
  <p:transition spd="slow" advClick="0" advTm="3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18B94-1FBE-40CF-A5D9-1900470D258C}" type="datetimeFigureOut">
              <a:rPr lang="en-US" smtClean="0"/>
              <a:t>5/7/17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2651842204"/>
      </p:ext>
    </p:extLst>
  </p:cSld>
  <p:clrMapOvr>
    <a:masterClrMapping/>
  </p:clrMapOvr>
  <p:transition spd="slow" advClick="0" advTm="3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18B94-1FBE-40CF-A5D9-1900470D258C}" type="datetimeFigureOut">
              <a:rPr lang="en-US" smtClean="0"/>
              <a:t>5/7/17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1052053039"/>
      </p:ext>
    </p:extLst>
  </p:cSld>
  <p:clrMapOvr>
    <a:masterClrMapping/>
  </p:clrMapOvr>
  <p:transition spd="slow" advClick="0" advTm="3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18B94-1FBE-40CF-A5D9-1900470D258C}"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2975653717"/>
      </p:ext>
    </p:extLst>
  </p:cSld>
  <p:clrMapOvr>
    <a:masterClrMapping/>
  </p:clrMapOvr>
  <p:transition spd="slow" advClick="0" advTm="3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18B94-1FBE-40CF-A5D9-1900470D258C}"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DC968-33C5-48B3-BABD-2A21C68E2694}" type="slidenum">
              <a:rPr lang="en-US" smtClean="0"/>
              <a:t>‹#›</a:t>
            </a:fld>
            <a:endParaRPr lang="en-US"/>
          </a:p>
        </p:txBody>
      </p:sp>
    </p:spTree>
    <p:extLst>
      <p:ext uri="{BB962C8B-B14F-4D97-AF65-F5344CB8AC3E}">
        <p14:creationId xmlns:p14="http://schemas.microsoft.com/office/powerpoint/2010/main" val="2071269345"/>
      </p:ext>
    </p:extLst>
  </p:cSld>
  <p:clrMapOvr>
    <a:masterClrMapping/>
  </p:clrMapOvr>
  <p:transition spd="slow" advClick="0" advTm="30000">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18B94-1FBE-40CF-A5D9-1900470D258C}" type="datetimeFigureOut">
              <a:rPr lang="en-US" smtClean="0"/>
              <a:t>5/7/17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DC968-33C5-48B3-BABD-2A21C68E2694}" type="slidenum">
              <a:rPr lang="en-US" smtClean="0"/>
              <a:t>‹#›</a:t>
            </a:fld>
            <a:endParaRPr lang="en-US"/>
          </a:p>
        </p:txBody>
      </p:sp>
    </p:spTree>
    <p:extLst>
      <p:ext uri="{BB962C8B-B14F-4D97-AF65-F5344CB8AC3E}">
        <p14:creationId xmlns:p14="http://schemas.microsoft.com/office/powerpoint/2010/main" val="53815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66288" y="1554832"/>
            <a:ext cx="11023041" cy="2759950"/>
          </a:xfrm>
        </p:spPr>
        <p:txBody>
          <a:bodyPr>
            <a:normAutofit fontScale="90000"/>
          </a:bodyPr>
          <a:lstStyle/>
          <a:p>
            <a:pPr>
              <a:lnSpc>
                <a:spcPct val="100000"/>
              </a:lnSpc>
              <a:spcBef>
                <a:spcPts val="0"/>
              </a:spcBef>
            </a:pPr>
            <a:r>
              <a:rPr lang="en-US" sz="5000" b="1" dirty="0" smtClean="0">
                <a:solidFill>
                  <a:srgbClr val="C00000"/>
                </a:solidFill>
                <a:latin typeface="+mn-lt"/>
              </a:rPr>
              <a:t>CAREER AND TECHNICAL EDUCATION</a:t>
            </a:r>
            <a:r>
              <a:rPr lang="en-US" sz="3600" dirty="0" smtClean="0">
                <a:solidFill>
                  <a:srgbClr val="C00000"/>
                </a:solidFill>
                <a:latin typeface="+mn-lt"/>
              </a:rPr>
              <a:t/>
            </a:r>
            <a:br>
              <a:rPr lang="en-US" sz="3600" dirty="0" smtClean="0">
                <a:solidFill>
                  <a:srgbClr val="C00000"/>
                </a:solidFill>
                <a:latin typeface="+mn-lt"/>
              </a:rPr>
            </a:br>
            <a:r>
              <a:rPr lang="en-US" sz="5600" b="1" dirty="0">
                <a:latin typeface="+mn-lt"/>
              </a:rPr>
              <a:t>Better Together: </a:t>
            </a:r>
            <a:r>
              <a:rPr lang="en-US" sz="5600" b="1" dirty="0" smtClean="0">
                <a:latin typeface="+mn-lt"/>
              </a:rPr>
              <a:t/>
            </a:r>
            <a:br>
              <a:rPr lang="en-US" sz="5600" b="1" dirty="0" smtClean="0">
                <a:latin typeface="+mn-lt"/>
              </a:rPr>
            </a:br>
            <a:r>
              <a:rPr lang="en-US" sz="4400" dirty="0" smtClean="0">
                <a:latin typeface="+mn-lt"/>
              </a:rPr>
              <a:t>Student </a:t>
            </a:r>
            <a:r>
              <a:rPr lang="en-US" sz="4400" dirty="0">
                <a:latin typeface="+mn-lt"/>
              </a:rPr>
              <a:t>Services Faculty and Instructional Faculty Working Together to Promote Student Success</a:t>
            </a:r>
            <a:endParaRPr lang="en-US" sz="4400" dirty="0">
              <a:latin typeface="+mn-lt"/>
              <a:cs typeface="Arial" panose="020B0604020202020204" pitchFamily="34" charset="0"/>
            </a:endParaRPr>
          </a:p>
        </p:txBody>
      </p:sp>
      <p:pic>
        <p:nvPicPr>
          <p:cNvPr id="10" name="Picture 9"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90" y="158293"/>
            <a:ext cx="4553410" cy="1099007"/>
          </a:xfrm>
          <a:prstGeom prst="rect">
            <a:avLst/>
          </a:prstGeom>
          <a:noFill/>
          <a:ln>
            <a:noFill/>
          </a:ln>
        </p:spPr>
      </p:pic>
      <p:sp>
        <p:nvSpPr>
          <p:cNvPr id="2" name="TextBox 1"/>
          <p:cNvSpPr txBox="1"/>
          <p:nvPr/>
        </p:nvSpPr>
        <p:spPr>
          <a:xfrm>
            <a:off x="1754651" y="4549250"/>
            <a:ext cx="8436412" cy="1938992"/>
          </a:xfrm>
          <a:prstGeom prst="rect">
            <a:avLst/>
          </a:prstGeom>
          <a:noFill/>
        </p:spPr>
        <p:txBody>
          <a:bodyPr wrap="none" rtlCol="0">
            <a:spAutoFit/>
          </a:bodyPr>
          <a:lstStyle/>
          <a:p>
            <a:pPr algn="ctr"/>
            <a:r>
              <a:rPr lang="en-US" sz="3000" b="1" dirty="0"/>
              <a:t>Presented by: </a:t>
            </a:r>
            <a:endParaRPr lang="en-US" sz="3000" b="1" dirty="0" smtClean="0"/>
          </a:p>
          <a:p>
            <a:pPr algn="ctr"/>
            <a:r>
              <a:rPr lang="en-US" sz="3000" dirty="0"/>
              <a:t>Lorraine Slattery-Farrell, </a:t>
            </a:r>
            <a:r>
              <a:rPr lang="en-US" sz="3000" dirty="0" smtClean="0"/>
              <a:t>ASCCC Executive Committee</a:t>
            </a:r>
            <a:endParaRPr lang="en-US" sz="3000" dirty="0"/>
          </a:p>
          <a:p>
            <a:pPr algn="ctr"/>
            <a:r>
              <a:rPr lang="en-US" sz="3000" dirty="0" smtClean="0"/>
              <a:t>Escarlet Wirth &amp; Karie White</a:t>
            </a:r>
            <a:r>
              <a:rPr lang="en-US" sz="3000" dirty="0"/>
              <a:t>, CTE </a:t>
            </a:r>
            <a:r>
              <a:rPr lang="en-US" sz="3000" dirty="0" smtClean="0"/>
              <a:t>Counselors</a:t>
            </a:r>
          </a:p>
          <a:p>
            <a:pPr algn="ctr"/>
            <a:r>
              <a:rPr lang="en-US" sz="3000" dirty="0" smtClean="0"/>
              <a:t>Mt San Jacinto College</a:t>
            </a:r>
          </a:p>
        </p:txBody>
      </p:sp>
    </p:spTree>
    <p:extLst>
      <p:ext uri="{BB962C8B-B14F-4D97-AF65-F5344CB8AC3E}">
        <p14:creationId xmlns:p14="http://schemas.microsoft.com/office/powerpoint/2010/main" val="3988396268"/>
      </p:ext>
    </p:extLst>
  </p:cSld>
  <p:clrMapOvr>
    <a:masterClrMapping/>
  </p:clrMapOvr>
  <p:transition spd="slow" advClick="0" advTm="20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219025"/>
            <a:ext cx="11483546" cy="901208"/>
          </a:xfrm>
        </p:spPr>
        <p:style>
          <a:lnRef idx="2">
            <a:schemeClr val="dk1"/>
          </a:lnRef>
          <a:fillRef idx="1">
            <a:schemeClr val="lt1"/>
          </a:fillRef>
          <a:effectRef idx="0">
            <a:schemeClr val="dk1"/>
          </a:effectRef>
          <a:fontRef idx="minor">
            <a:schemeClr val="dk1"/>
          </a:fontRef>
        </p:style>
        <p:txBody>
          <a:bodyPr>
            <a:noAutofit/>
          </a:bodyPr>
          <a:lstStyle/>
          <a:p>
            <a:pPr algn="ctr"/>
            <a:r>
              <a:rPr lang="en-US" sz="6600" dirty="0" smtClean="0">
                <a:cs typeface="Arial" panose="020B0604020202020204" pitchFamily="34" charset="0"/>
              </a:rPr>
              <a:t>Keys to Success: TALK!</a:t>
            </a:r>
            <a:endParaRPr lang="en-US" sz="6600" dirty="0">
              <a:cs typeface="Arial" panose="020B0604020202020204" pitchFamily="34" charset="0"/>
            </a:endParaRPr>
          </a:p>
        </p:txBody>
      </p:sp>
      <p:sp>
        <p:nvSpPr>
          <p:cNvPr id="3" name="Content Placeholder 2"/>
          <p:cNvSpPr>
            <a:spLocks noGrp="1"/>
          </p:cNvSpPr>
          <p:nvPr>
            <p:ph sz="half" idx="2"/>
          </p:nvPr>
        </p:nvSpPr>
        <p:spPr>
          <a:xfrm>
            <a:off x="473606" y="2072934"/>
            <a:ext cx="11357352" cy="4611645"/>
          </a:xfrm>
        </p:spPr>
        <p:txBody>
          <a:bodyPr>
            <a:normAutofit lnSpcReduction="10000"/>
          </a:bodyPr>
          <a:lstStyle/>
          <a:p>
            <a:pPr lvl="1"/>
            <a:r>
              <a:rPr lang="en-US" sz="3200" dirty="0" smtClean="0"/>
              <a:t>Visit counselor </a:t>
            </a:r>
            <a:r>
              <a:rPr lang="en-US" sz="3200" dirty="0"/>
              <a:t>m</a:t>
            </a:r>
            <a:r>
              <a:rPr lang="en-US" sz="3200" dirty="0" smtClean="0"/>
              <a:t>eetings to present program information, career information related to your discipline, employment examples, student success stories (CDE, Art, DIG)</a:t>
            </a:r>
          </a:p>
          <a:p>
            <a:pPr lvl="1"/>
            <a:endParaRPr lang="en-US" sz="3200" dirty="0"/>
          </a:p>
          <a:p>
            <a:pPr lvl="1"/>
            <a:r>
              <a:rPr lang="en-US" sz="3200" dirty="0" smtClean="0"/>
              <a:t>Have counselors come to your class and discuss educational plans, careers in your discipline, potential internships, employment options known about (10/15 min or longer; start of end of class)</a:t>
            </a:r>
          </a:p>
          <a:p>
            <a:pPr lvl="1"/>
            <a:endParaRPr lang="en-US" sz="3200" dirty="0" smtClean="0"/>
          </a:p>
          <a:p>
            <a:pPr lvl="1"/>
            <a:r>
              <a:rPr lang="en-US" sz="3200" dirty="0" smtClean="0"/>
              <a:t>Invite counselor(s) to department meetings</a:t>
            </a:r>
            <a:endParaRPr lang="en-US" sz="3200" dirty="0"/>
          </a:p>
          <a:p>
            <a:pPr marL="0" indent="0">
              <a:lnSpc>
                <a:spcPct val="100000"/>
              </a:lnSpc>
              <a:spcBef>
                <a:spcPts val="600"/>
              </a:spcBef>
              <a:spcAft>
                <a:spcPts val="600"/>
              </a:spcAft>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2373765739"/>
      </p:ext>
    </p:extLst>
  </p:cSld>
  <p:clrMapOvr>
    <a:masterClrMapping/>
  </p:clrMapOvr>
  <p:transition spd="slow" advClick="0" advTm="45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077131"/>
            <a:ext cx="11483546" cy="901208"/>
          </a:xfrm>
        </p:spPr>
        <p:style>
          <a:lnRef idx="2">
            <a:schemeClr val="dk1"/>
          </a:lnRef>
          <a:fillRef idx="1">
            <a:schemeClr val="lt1"/>
          </a:fillRef>
          <a:effectRef idx="0">
            <a:schemeClr val="dk1"/>
          </a:effectRef>
          <a:fontRef idx="minor">
            <a:schemeClr val="dk1"/>
          </a:fontRef>
        </p:style>
        <p:txBody>
          <a:bodyPr>
            <a:noAutofit/>
          </a:bodyPr>
          <a:lstStyle/>
          <a:p>
            <a:pPr algn="ctr"/>
            <a:r>
              <a:rPr lang="en-US" sz="6600" dirty="0" smtClean="0">
                <a:cs typeface="Arial" panose="020B0604020202020204" pitchFamily="34" charset="0"/>
              </a:rPr>
              <a:t>Keys to Success: EDUCATE!</a:t>
            </a:r>
            <a:endParaRPr lang="en-US" sz="6600" dirty="0">
              <a:cs typeface="Arial" panose="020B0604020202020204" pitchFamily="34" charset="0"/>
            </a:endParaRPr>
          </a:p>
        </p:txBody>
      </p:sp>
      <p:sp>
        <p:nvSpPr>
          <p:cNvPr id="3" name="Content Placeholder 2"/>
          <p:cNvSpPr>
            <a:spLocks noGrp="1"/>
          </p:cNvSpPr>
          <p:nvPr>
            <p:ph sz="half" idx="2"/>
          </p:nvPr>
        </p:nvSpPr>
        <p:spPr>
          <a:xfrm>
            <a:off x="630619" y="1883742"/>
            <a:ext cx="11035863" cy="4611645"/>
          </a:xfrm>
        </p:spPr>
        <p:txBody>
          <a:bodyPr>
            <a:normAutofit/>
          </a:bodyPr>
          <a:lstStyle/>
          <a:p>
            <a:pPr marL="457200" lvl="1" indent="0" algn="ctr">
              <a:buNone/>
            </a:pPr>
            <a:r>
              <a:rPr lang="en-US" sz="3200" dirty="0" smtClean="0"/>
              <a:t>What is CTE?  Who are your students?</a:t>
            </a:r>
          </a:p>
          <a:p>
            <a:pPr marL="457200" lvl="1" indent="0" algn="ctr">
              <a:buNone/>
            </a:pPr>
            <a:r>
              <a:rPr lang="en-US" sz="3200" dirty="0" smtClean="0"/>
              <a:t>Language, stereotypes, old school vs. new school thoughts</a:t>
            </a:r>
          </a:p>
          <a:p>
            <a:pPr marL="0" indent="0">
              <a:lnSpc>
                <a:spcPct val="100000"/>
              </a:lnSpc>
              <a:spcBef>
                <a:spcPts val="600"/>
              </a:spcBef>
              <a:spcAft>
                <a:spcPts val="600"/>
              </a:spcAft>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286" y="2955537"/>
            <a:ext cx="6274675" cy="3764634"/>
          </a:xfrm>
          <a:prstGeom prst="rect">
            <a:avLst/>
          </a:prstGeom>
        </p:spPr>
      </p:pic>
    </p:spTree>
    <p:extLst>
      <p:ext uri="{BB962C8B-B14F-4D97-AF65-F5344CB8AC3E}">
        <p14:creationId xmlns:p14="http://schemas.microsoft.com/office/powerpoint/2010/main" val="2234344101"/>
      </p:ext>
    </p:extLst>
  </p:cSld>
  <p:clrMapOvr>
    <a:masterClrMapping/>
  </p:clrMapOvr>
  <p:transition spd="slow" advClick="0" advTm="45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4774" y="5998437"/>
            <a:ext cx="1050781" cy="594583"/>
          </a:xfrm>
          <a:noFill/>
          <a:ln w="63500">
            <a:noFill/>
          </a:ln>
        </p:spPr>
        <p:txBody>
          <a:bodyPr>
            <a:normAutofit/>
          </a:bodyPr>
          <a:lstStyle/>
          <a:p>
            <a:pPr algn="ctr"/>
            <a:r>
              <a:rPr lang="en-US" sz="3200" b="1" dirty="0" smtClean="0">
                <a:latin typeface="Arial" panose="020B0604020202020204" pitchFamily="34" charset="0"/>
                <a:cs typeface="Arial" panose="020B0604020202020204" pitchFamily="34" charset="0"/>
              </a:rPr>
              <a:t> VS. </a:t>
            </a:r>
            <a:endParaRPr lang="en-US" sz="3200" b="1" dirty="0">
              <a:latin typeface="Arial" panose="020B0604020202020204" pitchFamily="34" charset="0"/>
              <a:cs typeface="Arial" panose="020B0604020202020204" pitchFamily="34" charset="0"/>
            </a:endParaRPr>
          </a:p>
        </p:txBody>
      </p:sp>
      <p:pic>
        <p:nvPicPr>
          <p:cNvPr id="3" name="Picture 2"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22426"/>
            <a:ext cx="3035713" cy="950011"/>
          </a:xfrm>
          <a:prstGeom prst="rect">
            <a:avLst/>
          </a:prstGeom>
          <a:noFill/>
          <a:ln>
            <a:noFill/>
          </a:ln>
        </p:spPr>
      </p:pic>
      <p:sp>
        <p:nvSpPr>
          <p:cNvPr id="8" name="Content Placeholder 1"/>
          <p:cNvSpPr txBox="1">
            <a:spLocks/>
          </p:cNvSpPr>
          <p:nvPr/>
        </p:nvSpPr>
        <p:spPr>
          <a:xfrm>
            <a:off x="473606" y="1404396"/>
            <a:ext cx="11413594" cy="5473700"/>
          </a:xfrm>
          <a:prstGeom prst="rect">
            <a:avLst/>
          </a:prstGeom>
          <a:ln w="25400">
            <a:noFill/>
          </a:ln>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b="1" u="sng" dirty="0" smtClean="0">
                <a:latin typeface="Arial" panose="020B0604020202020204" pitchFamily="34" charset="0"/>
                <a:cs typeface="Arial" panose="020B0604020202020204" pitchFamily="34" charset="0"/>
              </a:rPr>
              <a:t>OLD SCHOOL </a:t>
            </a:r>
          </a:p>
          <a:p>
            <a:pPr marL="0" indent="0">
              <a:buNone/>
            </a:pPr>
            <a:endParaRPr lang="en-US" sz="2500" dirty="0">
              <a:latin typeface="Arial" panose="020B0604020202020204" pitchFamily="34" charset="0"/>
              <a:cs typeface="Arial" panose="020B0604020202020204" pitchFamily="34" charset="0"/>
            </a:endParaRPr>
          </a:p>
          <a:p>
            <a:r>
              <a:rPr lang="en-US" sz="8000" dirty="0" smtClean="0">
                <a:latin typeface="Arial" panose="020B0604020202020204" pitchFamily="34" charset="0"/>
                <a:cs typeface="Arial" panose="020B0604020202020204" pitchFamily="34" charset="0"/>
              </a:rPr>
              <a:t>Referred to as vocational </a:t>
            </a:r>
          </a:p>
          <a:p>
            <a:pPr marL="0" indent="0">
              <a:buNone/>
            </a:pPr>
            <a:endParaRPr lang="en-US" sz="8000" dirty="0" smtClean="0">
              <a:latin typeface="Arial" panose="020B0604020202020204" pitchFamily="34" charset="0"/>
              <a:cs typeface="Arial" panose="020B0604020202020204" pitchFamily="34" charset="0"/>
            </a:endParaRPr>
          </a:p>
          <a:p>
            <a:r>
              <a:rPr lang="en-US" sz="8000" dirty="0" smtClean="0">
                <a:latin typeface="Arial" panose="020B0604020202020204" pitchFamily="34" charset="0"/>
                <a:cs typeface="Arial" panose="020B0604020202020204" pitchFamily="34" charset="0"/>
              </a:rPr>
              <a:t>Provided skills training in limited fields for students and stressed no college</a:t>
            </a:r>
          </a:p>
          <a:p>
            <a:pPr marL="0" indent="0">
              <a:buNone/>
            </a:pPr>
            <a:endParaRPr lang="en-US" sz="8000" dirty="0" smtClean="0">
              <a:latin typeface="Arial" panose="020B0604020202020204" pitchFamily="34" charset="0"/>
              <a:cs typeface="Arial" panose="020B0604020202020204" pitchFamily="34" charset="0"/>
            </a:endParaRPr>
          </a:p>
          <a:p>
            <a:r>
              <a:rPr lang="en-US" sz="8000" dirty="0" smtClean="0">
                <a:latin typeface="Arial" panose="020B0604020202020204" pitchFamily="34" charset="0"/>
                <a:cs typeface="Arial" panose="020B0604020202020204" pitchFamily="34" charset="0"/>
              </a:rPr>
              <a:t>Separated academic courses from skills training courses</a:t>
            </a:r>
          </a:p>
          <a:p>
            <a:endParaRPr lang="en-US" sz="8000" dirty="0" smtClean="0">
              <a:latin typeface="Arial" panose="020B0604020202020204" pitchFamily="34" charset="0"/>
              <a:cs typeface="Arial" panose="020B0604020202020204" pitchFamily="34" charset="0"/>
            </a:endParaRPr>
          </a:p>
          <a:p>
            <a:r>
              <a:rPr lang="en-US" sz="8000" dirty="0" smtClean="0">
                <a:latin typeface="Arial" panose="020B0604020202020204" pitchFamily="34" charset="0"/>
                <a:cs typeface="Arial" panose="020B0604020202020204" pitchFamily="34" charset="0"/>
              </a:rPr>
              <a:t>Dumping ground for problem students or low achieving students</a:t>
            </a:r>
            <a:br>
              <a:rPr lang="en-US" sz="8000" dirty="0" smtClean="0">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774" y="222426"/>
            <a:ext cx="4099126" cy="2520774"/>
          </a:xfrm>
          <a:prstGeom prst="rect">
            <a:avLst/>
          </a:prstGeom>
        </p:spPr>
      </p:pic>
    </p:spTree>
    <p:extLst>
      <p:ext uri="{BB962C8B-B14F-4D97-AF65-F5344CB8AC3E}">
        <p14:creationId xmlns:p14="http://schemas.microsoft.com/office/powerpoint/2010/main" val="3718556965"/>
      </p:ext>
    </p:extLst>
  </p:cSld>
  <p:clrMapOvr>
    <a:masterClrMapping/>
  </p:clrMapOvr>
  <p:transition spd="slow" advClick="0" advTm="30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22426"/>
            <a:ext cx="3035713" cy="950011"/>
          </a:xfrm>
          <a:prstGeom prst="rect">
            <a:avLst/>
          </a:prstGeom>
          <a:noFill/>
          <a:ln>
            <a:noFill/>
          </a:ln>
        </p:spPr>
      </p:pic>
      <p:sp>
        <p:nvSpPr>
          <p:cNvPr id="9" name="Content Placeholder 3"/>
          <p:cNvSpPr txBox="1">
            <a:spLocks/>
          </p:cNvSpPr>
          <p:nvPr/>
        </p:nvSpPr>
        <p:spPr>
          <a:xfrm>
            <a:off x="473606" y="1468164"/>
            <a:ext cx="11483933" cy="5232182"/>
          </a:xfrm>
          <a:prstGeom prst="rect">
            <a:avLst/>
          </a:prstGeom>
          <a:ln w="25400">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u="sng" dirty="0" smtClean="0">
                <a:latin typeface="Arial" panose="020B0604020202020204" pitchFamily="34" charset="0"/>
                <a:cs typeface="Arial" panose="020B0604020202020204" pitchFamily="34" charset="0"/>
              </a:rPr>
              <a:t>NEW SCHOOL </a:t>
            </a:r>
          </a:p>
          <a:p>
            <a:pPr marL="0" indent="0">
              <a:buNone/>
            </a:pPr>
            <a:endParaRPr lang="en-US" sz="500" dirty="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Referred to as Career Technical Education (CTE)</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Prepares for Career </a:t>
            </a:r>
            <a:r>
              <a:rPr lang="en-US" sz="3000" b="1" i="1" u="sng" dirty="0">
                <a:latin typeface="Arial" panose="020B0604020202020204" pitchFamily="34" charset="0"/>
                <a:cs typeface="Arial" panose="020B0604020202020204" pitchFamily="34" charset="0"/>
              </a:rPr>
              <a:t>&amp;</a:t>
            </a:r>
            <a:r>
              <a:rPr lang="en-US" sz="3000" dirty="0" smtClean="0">
                <a:latin typeface="Arial" panose="020B0604020202020204" pitchFamily="34" charset="0"/>
                <a:cs typeface="Arial" panose="020B0604020202020204" pitchFamily="34" charset="0"/>
              </a:rPr>
              <a:t> College in a wide variety of career fields</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Integrates academics into career preparation</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Honors students sitting next to students with special needs</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Automotive is STEM on steroids</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a:lnSpc>
                <a:spcPct val="100000"/>
              </a:lnSpc>
              <a:spcBef>
                <a:spcPts val="0"/>
              </a:spcBef>
            </a:pPr>
            <a:r>
              <a:rPr lang="en-US" sz="3000" dirty="0" smtClean="0">
                <a:latin typeface="Arial" panose="020B0604020202020204" pitchFamily="34" charset="0"/>
                <a:cs typeface="Arial" panose="020B0604020202020204" pitchFamily="34" charset="0"/>
              </a:rPr>
              <a:t>Project Lead the Way (PLTW) uses Calculus, 3D printers</a:t>
            </a:r>
            <a:endParaRPr lang="en-US" sz="3000" dirty="0">
              <a:latin typeface="Arial" panose="020B0604020202020204" pitchFamily="34" charset="0"/>
              <a:cs typeface="Arial" panose="020B0604020202020204" pitchFamily="34" charset="0"/>
            </a:endParaRPr>
          </a:p>
          <a:p>
            <a:endParaRPr lang="en-US" sz="2000"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398" y="222426"/>
            <a:ext cx="3551367" cy="1706858"/>
          </a:xfrm>
          <a:prstGeom prst="rect">
            <a:avLst/>
          </a:prstGeom>
        </p:spPr>
      </p:pic>
    </p:spTree>
    <p:extLst>
      <p:ext uri="{BB962C8B-B14F-4D97-AF65-F5344CB8AC3E}">
        <p14:creationId xmlns:p14="http://schemas.microsoft.com/office/powerpoint/2010/main" val="3027751915"/>
      </p:ext>
    </p:extLst>
  </p:cSld>
  <p:clrMapOvr>
    <a:masterClrMapping/>
  </p:clrMapOvr>
  <p:transition spd="slow" advClick="0" advTm="30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650" y="1255704"/>
            <a:ext cx="11615350" cy="6940361"/>
          </a:xfrm>
          <a:prstGeom prst="rect">
            <a:avLst/>
          </a:prstGeom>
        </p:spPr>
        <p:txBody>
          <a:bodyPr wrap="square">
            <a:spAutoFit/>
          </a:bodyPr>
          <a:lstStyle/>
          <a:p>
            <a:pPr lvl="0"/>
            <a:r>
              <a:rPr lang="en-US" sz="3200" b="1" dirty="0" smtClean="0">
                <a:latin typeface="Arial" panose="020B0604020202020204" pitchFamily="34" charset="0"/>
                <a:cs typeface="Arial" panose="020B0604020202020204" pitchFamily="34" charset="0"/>
              </a:rPr>
              <a:t>WHAT KIND OF STUDENT PURSUES CTE? </a:t>
            </a:r>
          </a:p>
          <a:p>
            <a:pPr lvl="0"/>
            <a:endParaRPr lang="en-US" sz="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Students are Ready</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Students are with like minded students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They form a community within their community</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Students who know what they want and don’t want to wait to start towards their future</a:t>
            </a:r>
            <a:endParaRPr lang="en-US" sz="24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Learning by Doing</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They create stuff			They blow stuff up         They dress stuff up</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They theorize about stuff		They fix stuff 		      They invent stuff</a:t>
            </a:r>
            <a:endParaRPr lang="en-US" sz="24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Crazy Smart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Alternative to the way it’s always been done</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Many ways to success</a:t>
            </a:r>
          </a:p>
          <a:p>
            <a:pPr lvl="0"/>
            <a:endParaRPr lang="en-US" sz="1000" b="1" dirty="0" smtClean="0">
              <a:latin typeface="Arial" panose="020B0604020202020204" pitchFamily="34" charset="0"/>
              <a:cs typeface="Arial" panose="020B0604020202020204" pitchFamily="34" charset="0"/>
            </a:endParaRPr>
          </a:p>
          <a:p>
            <a:pPr algn="ctr">
              <a:spcBef>
                <a:spcPts val="600"/>
              </a:spcBef>
              <a:spcAft>
                <a:spcPts val="600"/>
              </a:spcAft>
            </a:pPr>
            <a:r>
              <a:rPr lang="en-US" sz="1000" dirty="0" smtClean="0">
                <a:latin typeface="Arial" panose="020B0604020202020204" pitchFamily="34" charset="0"/>
                <a:cs typeface="Arial" panose="020B0604020202020204" pitchFamily="34" charset="0"/>
              </a:rPr>
              <a:t>Marketing Firm MeringCarson</a:t>
            </a:r>
            <a:endParaRPr lang="en-US" sz="1000" dirty="0">
              <a:latin typeface="Arial" panose="020B0604020202020204" pitchFamily="34" charset="0"/>
              <a:cs typeface="Arial" panose="020B0604020202020204" pitchFamily="34" charset="0"/>
            </a:endParaRPr>
          </a:p>
          <a:p>
            <a:pPr algn="ctr">
              <a:spcBef>
                <a:spcPts val="600"/>
              </a:spcBef>
              <a:spcAft>
                <a:spcPts val="600"/>
              </a:spcAft>
            </a:pPr>
            <a:endParaRPr lang="en-US" sz="1400" b="1"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a:p>
            <a:pPr>
              <a:spcBef>
                <a:spcPts val="600"/>
              </a:spcBef>
              <a:spcAft>
                <a:spcPts val="600"/>
              </a:spcAft>
            </a:pPr>
            <a:endParaRPr lang="en-US" sz="1400" b="1"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p:txBody>
      </p:sp>
      <p:pic>
        <p:nvPicPr>
          <p:cNvPr id="4" name="Picture 3"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22426"/>
            <a:ext cx="3035713" cy="950011"/>
          </a:xfrm>
          <a:prstGeom prst="rect">
            <a:avLst/>
          </a:prstGeom>
          <a:noFill/>
          <a:ln>
            <a:noFill/>
          </a:ln>
        </p:spPr>
      </p:pic>
    </p:spTree>
    <p:extLst>
      <p:ext uri="{BB962C8B-B14F-4D97-AF65-F5344CB8AC3E}">
        <p14:creationId xmlns:p14="http://schemas.microsoft.com/office/powerpoint/2010/main" val="2668132769"/>
      </p:ext>
    </p:extLst>
  </p:cSld>
  <p:clrMapOvr>
    <a:masterClrMapping/>
  </p:clrMapOvr>
  <p:transition spd="slow" advClick="0" advTm="45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3607" y="1334534"/>
            <a:ext cx="11362794" cy="6417141"/>
          </a:xfrm>
          <a:prstGeom prst="rect">
            <a:avLst/>
          </a:prstGeom>
        </p:spPr>
        <p:txBody>
          <a:bodyPr wrap="square">
            <a:spAutoFit/>
          </a:bodyPr>
          <a:lstStyle/>
          <a:p>
            <a:pPr lvl="0"/>
            <a:r>
              <a:rPr lang="en-US" sz="3200" b="1" dirty="0" smtClean="0">
                <a:latin typeface="Arial" panose="020B0604020202020204" pitchFamily="34" charset="0"/>
                <a:cs typeface="Arial" panose="020B0604020202020204" pitchFamily="34" charset="0"/>
              </a:rPr>
              <a:t>WHY CHOOSE A CTE PROGRAM OR DEGREE? </a:t>
            </a:r>
          </a:p>
          <a:p>
            <a:pPr lvl="0"/>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More </a:t>
            </a:r>
            <a:r>
              <a:rPr lang="en-US" sz="2800" dirty="0">
                <a:latin typeface="Arial" panose="020B0604020202020204" pitchFamily="34" charset="0"/>
                <a:cs typeface="Arial" panose="020B0604020202020204" pitchFamily="34" charset="0"/>
              </a:rPr>
              <a:t>than half of skilled jobs don’t require a college </a:t>
            </a:r>
            <a:r>
              <a:rPr lang="en-US" sz="2800" dirty="0" smtClean="0">
                <a:latin typeface="Arial" panose="020B0604020202020204" pitchFamily="34" charset="0"/>
                <a:cs typeface="Arial" panose="020B0604020202020204" pitchFamily="34" charset="0"/>
              </a:rPr>
              <a:t>degree</a:t>
            </a:r>
          </a:p>
          <a:p>
            <a:pPr marL="342900" lvl="0" indent="-3429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Research </a:t>
            </a:r>
            <a:r>
              <a:rPr lang="en-US" sz="2800" dirty="0">
                <a:latin typeface="Arial" panose="020B0604020202020204" pitchFamily="34" charset="0"/>
                <a:cs typeface="Arial" panose="020B0604020202020204" pitchFamily="34" charset="0"/>
              </a:rPr>
              <a:t>has shown that people who earn short-term certificates in fields like computer and information services or mechanical engineering can earn even more than people with bachelor’s </a:t>
            </a:r>
            <a:r>
              <a:rPr lang="en-US" sz="2800" dirty="0" smtClean="0">
                <a:latin typeface="Arial" panose="020B0604020202020204" pitchFamily="34" charset="0"/>
                <a:cs typeface="Arial" panose="020B0604020202020204" pitchFamily="34" charset="0"/>
              </a:rPr>
              <a:t>degrees</a:t>
            </a:r>
            <a:endParaRPr lang="en-US" sz="2800" b="1" dirty="0" smtClean="0">
              <a:latin typeface="Arial" panose="020B0604020202020204" pitchFamily="34" charset="0"/>
              <a:cs typeface="Arial" panose="020B0604020202020204" pitchFamily="34" charset="0"/>
            </a:endParaRPr>
          </a:p>
          <a:p>
            <a:pPr algn="ctr">
              <a:spcBef>
                <a:spcPts val="600"/>
              </a:spcBef>
              <a:spcAft>
                <a:spcPts val="600"/>
              </a:spcAft>
            </a:pPr>
            <a:endParaRPr lang="en-US" sz="1000" dirty="0" smtClean="0">
              <a:latin typeface="Arial" panose="020B0604020202020204" pitchFamily="34" charset="0"/>
              <a:cs typeface="Arial" panose="020B0604020202020204" pitchFamily="34" charset="0"/>
            </a:endParaRPr>
          </a:p>
          <a:p>
            <a:pPr algn="ctr">
              <a:spcBef>
                <a:spcPts val="600"/>
              </a:spcBef>
              <a:spcAft>
                <a:spcPts val="600"/>
              </a:spcAft>
            </a:pPr>
            <a:endParaRPr lang="en-US" sz="1000" dirty="0" smtClean="0">
              <a:latin typeface="Arial" panose="020B0604020202020204" pitchFamily="34" charset="0"/>
              <a:cs typeface="Arial" panose="020B0604020202020204" pitchFamily="34" charset="0"/>
            </a:endParaRPr>
          </a:p>
          <a:p>
            <a:pPr algn="ctr">
              <a:spcBef>
                <a:spcPts val="600"/>
              </a:spcBef>
              <a:spcAft>
                <a:spcPts val="600"/>
              </a:spcAft>
            </a:pPr>
            <a:endParaRPr lang="en-US" sz="1000" dirty="0" smtClean="0">
              <a:latin typeface="Arial" panose="020B0604020202020204" pitchFamily="34" charset="0"/>
              <a:cs typeface="Arial" panose="020B0604020202020204" pitchFamily="34" charset="0"/>
            </a:endParaRPr>
          </a:p>
          <a:p>
            <a:pPr algn="ctr">
              <a:spcBef>
                <a:spcPts val="600"/>
              </a:spcBef>
              <a:spcAft>
                <a:spcPts val="600"/>
              </a:spcAft>
            </a:pPr>
            <a:endParaRPr lang="en-US" sz="1000" dirty="0">
              <a:latin typeface="Arial" panose="020B0604020202020204" pitchFamily="34" charset="0"/>
              <a:cs typeface="Arial" panose="020B0604020202020204" pitchFamily="34" charset="0"/>
            </a:endParaRPr>
          </a:p>
          <a:p>
            <a:pPr algn="ctr">
              <a:spcBef>
                <a:spcPts val="600"/>
              </a:spcBef>
              <a:spcAft>
                <a:spcPts val="600"/>
              </a:spcAft>
            </a:pPr>
            <a:endParaRPr lang="en-US" sz="1000" dirty="0" smtClean="0">
              <a:latin typeface="Arial" panose="020B0604020202020204" pitchFamily="34" charset="0"/>
              <a:cs typeface="Arial" panose="020B0604020202020204" pitchFamily="34" charset="0"/>
            </a:endParaRPr>
          </a:p>
          <a:p>
            <a:pPr algn="ctr">
              <a:spcBef>
                <a:spcPts val="600"/>
              </a:spcBef>
              <a:spcAft>
                <a:spcPts val="600"/>
              </a:spcAft>
            </a:pPr>
            <a:r>
              <a:rPr lang="en-US" sz="1400" dirty="0" smtClean="0">
                <a:latin typeface="Arial" panose="020B0604020202020204" pitchFamily="34" charset="0"/>
                <a:cs typeface="Arial" panose="020B0604020202020204" pitchFamily="34" charset="0"/>
              </a:rPr>
              <a:t>Information from Aug 18, 2016 article in www.marketplace.org</a:t>
            </a:r>
            <a:endParaRPr lang="en-US" sz="1400"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a:p>
            <a:pPr>
              <a:spcBef>
                <a:spcPts val="600"/>
              </a:spcBef>
              <a:spcAft>
                <a:spcPts val="600"/>
              </a:spcAft>
            </a:pPr>
            <a:endParaRPr lang="en-US" sz="1400" b="1"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p:txBody>
      </p:sp>
      <p:pic>
        <p:nvPicPr>
          <p:cNvPr id="4" name="Picture 3"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22426"/>
            <a:ext cx="3035713" cy="950011"/>
          </a:xfrm>
          <a:prstGeom prst="rect">
            <a:avLst/>
          </a:prstGeom>
          <a:noFill/>
          <a:ln>
            <a:noFill/>
          </a:ln>
        </p:spPr>
      </p:pic>
    </p:spTree>
    <p:extLst>
      <p:ext uri="{BB962C8B-B14F-4D97-AF65-F5344CB8AC3E}">
        <p14:creationId xmlns:p14="http://schemas.microsoft.com/office/powerpoint/2010/main" val="3446407530"/>
      </p:ext>
    </p:extLst>
  </p:cSld>
  <p:clrMapOvr>
    <a:masterClrMapping/>
  </p:clrMapOvr>
  <p:transition spd="slow" advClick="0" advTm="45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651" y="1334534"/>
            <a:ext cx="10697600" cy="6940361"/>
          </a:xfrm>
          <a:prstGeom prst="rect">
            <a:avLst/>
          </a:prstGeom>
        </p:spPr>
        <p:txBody>
          <a:bodyPr wrap="square">
            <a:spAutoFit/>
          </a:bodyPr>
          <a:lstStyle/>
          <a:p>
            <a:pPr lvl="0"/>
            <a:r>
              <a:rPr lang="en-US" sz="3200" b="1" dirty="0" smtClean="0">
                <a:latin typeface="Arial" panose="020B0604020202020204" pitchFamily="34" charset="0"/>
                <a:cs typeface="Arial" panose="020B0604020202020204" pitchFamily="34" charset="0"/>
              </a:rPr>
              <a:t>WHY CHOOSE A CTE PROGRAM OR DEGREE? </a:t>
            </a:r>
          </a:p>
          <a:p>
            <a:pPr lvl="0"/>
            <a:endParaRPr lang="en-US" sz="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person with a CTE related </a:t>
            </a:r>
            <a:r>
              <a:rPr lang="en-US" sz="2400" dirty="0" smtClean="0">
                <a:latin typeface="Arial" panose="020B0604020202020204" pitchFamily="34" charset="0"/>
                <a:cs typeface="Arial" panose="020B0604020202020204" pitchFamily="34" charset="0"/>
              </a:rPr>
              <a:t>degree </a:t>
            </a:r>
            <a:r>
              <a:rPr lang="en-US" sz="2400" dirty="0">
                <a:latin typeface="Arial" panose="020B0604020202020204" pitchFamily="34" charset="0"/>
                <a:cs typeface="Arial" panose="020B0604020202020204" pitchFamily="34" charset="0"/>
              </a:rPr>
              <a:t>or credential will earn on average between $4,000 and $19,000 more a year than a person with a humanities </a:t>
            </a:r>
            <a:r>
              <a:rPr lang="en-US" sz="2400" dirty="0" smtClean="0">
                <a:latin typeface="Arial" panose="020B0604020202020204" pitchFamily="34" charset="0"/>
                <a:cs typeface="Arial" panose="020B0604020202020204" pitchFamily="34" charset="0"/>
              </a:rPr>
              <a:t>degree</a:t>
            </a:r>
            <a:endParaRPr lang="en-US" sz="2400" dirty="0">
              <a:latin typeface="Arial" panose="020B0604020202020204" pitchFamily="34" charset="0"/>
              <a:cs typeface="Arial" panose="020B0604020202020204" pitchFamily="34" charset="0"/>
            </a:endParaRPr>
          </a:p>
          <a:p>
            <a:pPr lvl="0"/>
            <a:endParaRPr lang="en-US" sz="16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67% of jobs in the future will require a certificate and/or associate </a:t>
            </a:r>
            <a:r>
              <a:rPr lang="en-US" sz="2400" dirty="0" smtClean="0">
                <a:latin typeface="Arial" panose="020B0604020202020204" pitchFamily="34" charset="0"/>
                <a:cs typeface="Arial" panose="020B0604020202020204" pitchFamily="34" charset="0"/>
              </a:rPr>
              <a:t>degree (2 year degree), </a:t>
            </a:r>
            <a:r>
              <a:rPr lang="en-US" sz="2400" dirty="0">
                <a:latin typeface="Arial" panose="020B0604020202020204" pitchFamily="34" charset="0"/>
                <a:cs typeface="Arial" panose="020B0604020202020204" pitchFamily="34" charset="0"/>
              </a:rPr>
              <a:t>not a bachelor’s degree</a:t>
            </a:r>
          </a:p>
          <a:p>
            <a:pPr lvl="0"/>
            <a:endParaRPr lang="en-US" sz="16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Students over the age of 25 are now one of the fastest growing populations in community colleges. They often enroll to acquire additional skills to be competitive in the workplace. Many students have already completed some college or even a 4 year degree but have found the preparation inadequate or inappropriate for career opportunities available. </a:t>
            </a:r>
          </a:p>
          <a:p>
            <a:pPr lvl="0"/>
            <a:endParaRPr lang="en-US" sz="1000" b="1" dirty="0" smtClean="0">
              <a:latin typeface="Arial" panose="020B0604020202020204" pitchFamily="34" charset="0"/>
              <a:cs typeface="Arial" panose="020B0604020202020204" pitchFamily="34" charset="0"/>
            </a:endParaRPr>
          </a:p>
          <a:p>
            <a:pPr algn="ctr">
              <a:spcBef>
                <a:spcPts val="600"/>
              </a:spcBef>
              <a:spcAft>
                <a:spcPts val="600"/>
              </a:spcAft>
            </a:pPr>
            <a:r>
              <a:rPr lang="en-US" sz="1000" dirty="0" smtClean="0">
                <a:latin typeface="Arial" panose="020B0604020202020204" pitchFamily="34" charset="0"/>
                <a:cs typeface="Arial" panose="020B0604020202020204" pitchFamily="34" charset="0"/>
              </a:rPr>
              <a:t/>
            </a:r>
            <a:br>
              <a:rPr lang="en-US"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Information </a:t>
            </a:r>
            <a:r>
              <a:rPr lang="en-US" sz="1000" dirty="0">
                <a:latin typeface="Arial" panose="020B0604020202020204" pitchFamily="34" charset="0"/>
                <a:cs typeface="Arial" panose="020B0604020202020204" pitchFamily="34" charset="0"/>
              </a:rPr>
              <a:t>from </a:t>
            </a:r>
            <a:r>
              <a:rPr lang="en-US" sz="1000" dirty="0" smtClean="0">
                <a:latin typeface="Arial" panose="020B0604020202020204" pitchFamily="34" charset="0"/>
                <a:cs typeface="Arial" panose="020B0604020202020204" pitchFamily="34" charset="0"/>
              </a:rPr>
              <a:t>Association for Career and Technical Education | www.acteonline.org</a:t>
            </a:r>
            <a:endParaRPr lang="en-US" sz="1000" dirty="0">
              <a:latin typeface="Arial" panose="020B0604020202020204" pitchFamily="34" charset="0"/>
              <a:cs typeface="Arial" panose="020B0604020202020204" pitchFamily="34" charset="0"/>
            </a:endParaRPr>
          </a:p>
          <a:p>
            <a:pPr algn="ctr">
              <a:spcBef>
                <a:spcPts val="600"/>
              </a:spcBef>
              <a:spcAft>
                <a:spcPts val="600"/>
              </a:spcAft>
            </a:pPr>
            <a:endParaRPr lang="en-US" sz="1400" b="1"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a:p>
            <a:pPr>
              <a:spcBef>
                <a:spcPts val="600"/>
              </a:spcBef>
              <a:spcAft>
                <a:spcPts val="600"/>
              </a:spcAft>
            </a:pPr>
            <a:endParaRPr lang="en-US" sz="1400" b="1" dirty="0">
              <a:latin typeface="Arial" panose="020B0604020202020204" pitchFamily="34" charset="0"/>
              <a:cs typeface="Arial" panose="020B0604020202020204" pitchFamily="34" charset="0"/>
            </a:endParaRPr>
          </a:p>
          <a:p>
            <a:pPr>
              <a:spcBef>
                <a:spcPts val="600"/>
              </a:spcBef>
              <a:spcAft>
                <a:spcPts val="600"/>
              </a:spcAft>
            </a:pPr>
            <a:endParaRPr lang="en-US" sz="1400" b="1" dirty="0" smtClean="0">
              <a:latin typeface="Arial" panose="020B0604020202020204" pitchFamily="34" charset="0"/>
              <a:cs typeface="Arial" panose="020B0604020202020204" pitchFamily="34" charset="0"/>
            </a:endParaRPr>
          </a:p>
        </p:txBody>
      </p:sp>
      <p:pic>
        <p:nvPicPr>
          <p:cNvPr id="4" name="Picture 3"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22426"/>
            <a:ext cx="3035713" cy="950011"/>
          </a:xfrm>
          <a:prstGeom prst="rect">
            <a:avLst/>
          </a:prstGeom>
          <a:noFill/>
          <a:ln>
            <a:noFill/>
          </a:ln>
        </p:spPr>
      </p:pic>
    </p:spTree>
    <p:extLst>
      <p:ext uri="{BB962C8B-B14F-4D97-AF65-F5344CB8AC3E}">
        <p14:creationId xmlns:p14="http://schemas.microsoft.com/office/powerpoint/2010/main" val="1805524180"/>
      </p:ext>
    </p:extLst>
  </p:cSld>
  <p:clrMapOvr>
    <a:masterClrMapping/>
  </p:clrMapOvr>
  <p:transition spd="slow" advClick="0" advTm="45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78943" y="1266093"/>
            <a:ext cx="11483546" cy="531202"/>
          </a:xfrm>
        </p:spPr>
        <p:txBody>
          <a:bodyPr>
            <a:noAutofit/>
          </a:bodyPr>
          <a:lstStyle/>
          <a:p>
            <a:pPr algn="ctr"/>
            <a:r>
              <a:rPr lang="en-US" sz="3200" dirty="0" smtClean="0">
                <a:latin typeface="Arial" panose="020B0604020202020204" pitchFamily="34" charset="0"/>
                <a:cs typeface="Arial" panose="020B0604020202020204" pitchFamily="34" charset="0"/>
              </a:rPr>
              <a:t>CTE Prepares Students for Career </a:t>
            </a:r>
            <a:r>
              <a:rPr lang="en-US" sz="3200" i="1" u="sng" dirty="0">
                <a:latin typeface="Arial" panose="020B0604020202020204" pitchFamily="34" charset="0"/>
                <a:cs typeface="Arial" panose="020B0604020202020204" pitchFamily="34" charset="0"/>
              </a:rPr>
              <a:t>AND</a:t>
            </a:r>
            <a:r>
              <a:rPr lang="en-US" sz="3200" dirty="0">
                <a:latin typeface="Arial" panose="020B0604020202020204" pitchFamily="34" charset="0"/>
                <a:cs typeface="Arial" panose="020B0604020202020204" pitchFamily="34" charset="0"/>
              </a:rPr>
              <a:t> College </a:t>
            </a:r>
          </a:p>
        </p:txBody>
      </p:sp>
      <p:sp>
        <p:nvSpPr>
          <p:cNvPr id="3" name="Content Placeholder 2"/>
          <p:cNvSpPr>
            <a:spLocks noGrp="1"/>
          </p:cNvSpPr>
          <p:nvPr>
            <p:ph sz="half" idx="2"/>
          </p:nvPr>
        </p:nvSpPr>
        <p:spPr>
          <a:xfrm>
            <a:off x="473606" y="1907822"/>
            <a:ext cx="11388883" cy="4794425"/>
          </a:xfrm>
        </p:spPr>
        <p:txBody>
          <a:bodyPr>
            <a:normAutofit/>
          </a:bodyPr>
          <a:lstStyle/>
          <a:p>
            <a:pPr lvl="0">
              <a:lnSpc>
                <a:spcPct val="100000"/>
              </a:lnSpc>
              <a:spcBef>
                <a:spcPts val="0"/>
              </a:spcBef>
            </a:pPr>
            <a:r>
              <a:rPr lang="en-US" b="1" dirty="0" smtClean="0">
                <a:latin typeface="Arial" panose="020B0604020202020204" pitchFamily="34" charset="0"/>
                <a:cs typeface="Arial" panose="020B0604020202020204" pitchFamily="34" charset="0"/>
              </a:rPr>
              <a:t>CAREER &amp; COLLEGE</a:t>
            </a:r>
            <a:r>
              <a:rPr lang="en-US" dirty="0" smtClean="0">
                <a:latin typeface="Arial" panose="020B0604020202020204" pitchFamily="34" charset="0"/>
                <a:cs typeface="Arial" panose="020B0604020202020204" pitchFamily="34" charset="0"/>
              </a:rPr>
              <a:t>: </a:t>
            </a:r>
          </a:p>
          <a:p>
            <a:pPr lvl="1">
              <a:lnSpc>
                <a:spcPct val="100000"/>
              </a:lnSpc>
              <a:spcBef>
                <a:spcPts val="0"/>
              </a:spcBef>
            </a:pPr>
            <a:r>
              <a:rPr lang="en-US" dirty="0" smtClean="0">
                <a:latin typeface="Arial" panose="020B0604020202020204" pitchFamily="34" charset="0"/>
                <a:cs typeface="Arial" panose="020B0604020202020204" pitchFamily="34" charset="0"/>
              </a:rPr>
              <a:t>explore majors and thus possible careers and try out classes at a low cost</a:t>
            </a:r>
          </a:p>
          <a:p>
            <a:pPr lvl="1">
              <a:lnSpc>
                <a:spcPct val="100000"/>
              </a:lnSpc>
              <a:spcBef>
                <a:spcPts val="0"/>
              </a:spcBef>
            </a:pPr>
            <a:r>
              <a:rPr lang="en-US" dirty="0" smtClean="0">
                <a:latin typeface="Arial" panose="020B0604020202020204" pitchFamily="34" charset="0"/>
                <a:cs typeface="Arial" panose="020B0604020202020204" pitchFamily="34" charset="0"/>
              </a:rPr>
              <a:t>College-Prep and CTE are complementary NOT competing goals</a:t>
            </a:r>
          </a:p>
          <a:p>
            <a:pPr lvl="0">
              <a:lnSpc>
                <a:spcPct val="100000"/>
              </a:lnSpc>
              <a:spcBef>
                <a:spcPts val="0"/>
              </a:spcBef>
            </a:pPr>
            <a:endParaRPr lang="en-US" sz="1000" dirty="0" smtClean="0">
              <a:latin typeface="Arial" panose="020B0604020202020204" pitchFamily="34" charset="0"/>
              <a:cs typeface="Arial" panose="020B0604020202020204" pitchFamily="34" charset="0"/>
            </a:endParaRPr>
          </a:p>
          <a:p>
            <a:pPr lvl="0">
              <a:lnSpc>
                <a:spcPct val="100000"/>
              </a:lnSpc>
              <a:spcBef>
                <a:spcPts val="0"/>
              </a:spcBef>
            </a:pPr>
            <a:r>
              <a:rPr lang="en-US" b="1" dirty="0" smtClean="0">
                <a:latin typeface="Arial" panose="020B0604020202020204" pitchFamily="34" charset="0"/>
                <a:cs typeface="Arial" panose="020B0604020202020204" pitchFamily="34" charset="0"/>
              </a:rPr>
              <a:t>CAREERS</a:t>
            </a:r>
            <a:r>
              <a:rPr lang="en-US" dirty="0" smtClean="0">
                <a:latin typeface="Arial" panose="020B0604020202020204" pitchFamily="34" charset="0"/>
                <a:cs typeface="Arial" panose="020B0604020202020204" pitchFamily="34" charset="0"/>
              </a:rPr>
              <a:t>: </a:t>
            </a:r>
          </a:p>
          <a:p>
            <a:pPr lvl="1">
              <a:lnSpc>
                <a:spcPct val="100000"/>
              </a:lnSpc>
              <a:spcBef>
                <a:spcPts val="0"/>
              </a:spcBef>
            </a:pPr>
            <a:r>
              <a:rPr lang="en-US" dirty="0" smtClean="0">
                <a:latin typeface="Arial" panose="020B0604020202020204" pitchFamily="34" charset="0"/>
                <a:cs typeface="Arial" panose="020B0604020202020204" pitchFamily="34" charset="0"/>
              </a:rPr>
              <a:t>certificates and class projects that help build skills employers are looking for</a:t>
            </a:r>
          </a:p>
          <a:p>
            <a:pPr lvl="1">
              <a:lnSpc>
                <a:spcPct val="100000"/>
              </a:lnSpc>
              <a:spcBef>
                <a:spcPts val="0"/>
              </a:spcBef>
            </a:pPr>
            <a:r>
              <a:rPr lang="en-US" dirty="0" smtClean="0">
                <a:latin typeface="Arial" panose="020B0604020202020204" pitchFamily="34" charset="0"/>
                <a:cs typeface="Arial" panose="020B0604020202020204" pitchFamily="34" charset="0"/>
              </a:rPr>
              <a:t>internships that relate to career and skill interests</a:t>
            </a:r>
          </a:p>
          <a:p>
            <a:pPr lvl="0">
              <a:lnSpc>
                <a:spcPct val="100000"/>
              </a:lnSpc>
              <a:spcBef>
                <a:spcPts val="0"/>
              </a:spcBef>
            </a:pPr>
            <a:endParaRPr lang="en-US" sz="1000" dirty="0" smtClean="0">
              <a:latin typeface="Arial" panose="020B0604020202020204" pitchFamily="34" charset="0"/>
              <a:cs typeface="Arial" panose="020B0604020202020204" pitchFamily="34" charset="0"/>
            </a:endParaRPr>
          </a:p>
          <a:p>
            <a:pPr lvl="0">
              <a:lnSpc>
                <a:spcPct val="100000"/>
              </a:lnSpc>
              <a:spcBef>
                <a:spcPts val="0"/>
              </a:spcBef>
            </a:pPr>
            <a:r>
              <a:rPr lang="en-US" b="1" dirty="0" smtClean="0">
                <a:latin typeface="Arial" panose="020B0604020202020204" pitchFamily="34" charset="0"/>
                <a:cs typeface="Arial" panose="020B0604020202020204" pitchFamily="34" charset="0"/>
              </a:rPr>
              <a:t>COLLEGE</a:t>
            </a:r>
            <a:r>
              <a:rPr lang="en-US" dirty="0" smtClean="0">
                <a:latin typeface="Arial" panose="020B0604020202020204" pitchFamily="34" charset="0"/>
                <a:cs typeface="Arial" panose="020B0604020202020204" pitchFamily="34" charset="0"/>
              </a:rPr>
              <a:t>: </a:t>
            </a:r>
          </a:p>
          <a:p>
            <a:pPr lvl="1">
              <a:lnSpc>
                <a:spcPct val="100000"/>
              </a:lnSpc>
              <a:spcBef>
                <a:spcPts val="0"/>
              </a:spcBef>
            </a:pPr>
            <a:r>
              <a:rPr lang="en-US" dirty="0" smtClean="0">
                <a:latin typeface="Arial" panose="020B0604020202020204" pitchFamily="34" charset="0"/>
                <a:cs typeface="Arial" panose="020B0604020202020204" pitchFamily="34" charset="0"/>
              </a:rPr>
              <a:t>rigorous classes, self initiated scheduling, studying, and completing</a:t>
            </a:r>
          </a:p>
          <a:p>
            <a:pPr lvl="1">
              <a:lnSpc>
                <a:spcPct val="100000"/>
              </a:lnSpc>
              <a:spcBef>
                <a:spcPts val="0"/>
              </a:spcBef>
            </a:pPr>
            <a:r>
              <a:rPr lang="en-US" dirty="0" smtClean="0">
                <a:latin typeface="Arial" panose="020B0604020202020204" pitchFamily="34" charset="0"/>
                <a:cs typeface="Arial" panose="020B0604020202020204" pitchFamily="34" charset="0"/>
              </a:rPr>
              <a:t>Meet 4 year college admission reps </a:t>
            </a:r>
          </a:p>
          <a:p>
            <a:pPr lvl="2">
              <a:lnSpc>
                <a:spcPct val="100000"/>
              </a:lnSpc>
              <a:spcBef>
                <a:spcPts val="0"/>
              </a:spcBef>
            </a:pPr>
            <a:r>
              <a:rPr lang="en-US" dirty="0" smtClean="0">
                <a:latin typeface="Arial" panose="020B0604020202020204" pitchFamily="34" charset="0"/>
                <a:cs typeface="Arial" panose="020B0604020202020204" pitchFamily="34" charset="0"/>
              </a:rPr>
              <a:t>1:1, college fair, campus tours</a:t>
            </a:r>
          </a:p>
          <a:p>
            <a:pPr lvl="2">
              <a:lnSpc>
                <a:spcPct val="100000"/>
              </a:lnSpc>
              <a:spcBef>
                <a:spcPts val="0"/>
              </a:spcBef>
            </a:pPr>
            <a:r>
              <a:rPr lang="en-US" dirty="0" smtClean="0">
                <a:latin typeface="Arial" panose="020B0604020202020204" pitchFamily="34" charset="0"/>
                <a:cs typeface="Arial" panose="020B0604020202020204" pitchFamily="34" charset="0"/>
              </a:rPr>
              <a:t>Acceptance rates for transfer students are higher than high school graduates</a:t>
            </a:r>
          </a:p>
          <a:p>
            <a:pPr lvl="0"/>
            <a:endParaRPr lang="en-US" sz="24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endParaRPr lang="en-US" sz="24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4110562004"/>
      </p:ext>
    </p:extLst>
  </p:cSld>
  <p:clrMapOvr>
    <a:masterClrMapping/>
  </p:clrMapOvr>
  <p:transition spd="slow" advClick="0" advTm="45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124429"/>
            <a:ext cx="11483546" cy="901208"/>
          </a:xfrm>
        </p:spPr>
        <p:txBody>
          <a:bodyPr>
            <a:noAutofit/>
          </a:bodyPr>
          <a:lstStyle/>
          <a:p>
            <a:pPr algn="ctr"/>
            <a:r>
              <a:rPr lang="en-US" sz="6600" dirty="0" smtClean="0">
                <a:cs typeface="Arial" panose="020B0604020202020204" pitchFamily="34" charset="0"/>
              </a:rPr>
              <a:t>COLLABORATE</a:t>
            </a:r>
            <a:endParaRPr lang="en-US" sz="6600" dirty="0">
              <a:cs typeface="Arial" panose="020B0604020202020204" pitchFamily="34" charset="0"/>
            </a:endParaRPr>
          </a:p>
        </p:txBody>
      </p:sp>
      <p:sp>
        <p:nvSpPr>
          <p:cNvPr id="3" name="Content Placeholder 2"/>
          <p:cNvSpPr>
            <a:spLocks noGrp="1"/>
          </p:cNvSpPr>
          <p:nvPr>
            <p:ph sz="half" idx="2"/>
          </p:nvPr>
        </p:nvSpPr>
        <p:spPr>
          <a:xfrm>
            <a:off x="347412" y="2082091"/>
            <a:ext cx="11177111" cy="4611645"/>
          </a:xfrm>
        </p:spPr>
        <p:txBody>
          <a:bodyPr>
            <a:normAutofit/>
          </a:bodyPr>
          <a:lstStyle/>
          <a:p>
            <a:pPr marL="914400" lvl="2" indent="0" algn="ctr">
              <a:buNone/>
            </a:pPr>
            <a:r>
              <a:rPr lang="en-US" sz="3200" i="1" dirty="0" smtClean="0"/>
              <a:t>“</a:t>
            </a:r>
            <a:r>
              <a:rPr lang="en-US" sz="3200" i="1" dirty="0"/>
              <a:t>Our research shows that the number-one predictive element of an individual’s success is the number, the quality, and the depth of social capital—the personal relationships among those that they do business </a:t>
            </a:r>
            <a:r>
              <a:rPr lang="en-US" sz="3200" i="1" dirty="0" smtClean="0"/>
              <a:t>with.” </a:t>
            </a:r>
          </a:p>
          <a:p>
            <a:pPr marL="914400" lvl="2" indent="0" algn="ctr">
              <a:buNone/>
            </a:pPr>
            <a:endParaRPr lang="en-US" sz="1200" i="1" dirty="0" smtClean="0"/>
          </a:p>
          <a:p>
            <a:pPr marL="914400" lvl="2" indent="0" algn="ctr">
              <a:buNone/>
            </a:pPr>
            <a:r>
              <a:rPr lang="en-US" sz="3200" dirty="0" smtClean="0"/>
              <a:t>- Keith Ferrazzi, </a:t>
            </a:r>
            <a:r>
              <a:rPr lang="en-US" sz="3200" dirty="0"/>
              <a:t>CEO of Ferrazzi Greenlight, an enterprise consulting, research and training firm</a:t>
            </a:r>
            <a:r>
              <a:rPr lang="en-US" sz="3200" dirty="0" smtClean="0"/>
              <a:t>. www.Nasdaq.com</a:t>
            </a:r>
            <a:r>
              <a:rPr lang="en-US" sz="3200" dirty="0"/>
              <a:t/>
            </a:r>
            <a:br>
              <a:rPr lang="en-US" sz="3200" dirty="0"/>
            </a:br>
            <a:r>
              <a:rPr lang="en-US" sz="3200" dirty="0"/>
              <a:t/>
            </a:r>
            <a:br>
              <a:rPr lang="en-US" sz="3200" dirty="0"/>
            </a:br>
            <a:endParaRPr lang="en-US" sz="3200" dirty="0" smtClean="0"/>
          </a:p>
          <a:p>
            <a:pPr lvl="1"/>
            <a:endParaRPr lang="en-US" sz="3200" dirty="0" smtClean="0"/>
          </a:p>
          <a:p>
            <a:pPr lvl="1"/>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2204330361"/>
      </p:ext>
    </p:extLst>
  </p:cSld>
  <p:clrMapOvr>
    <a:masterClrMapping/>
  </p:clrMapOvr>
  <p:transition spd="slow" advClick="0" advTm="45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124429"/>
            <a:ext cx="11483546" cy="901208"/>
          </a:xfrm>
        </p:spPr>
        <p:txBody>
          <a:bodyPr>
            <a:noAutofit/>
          </a:bodyPr>
          <a:lstStyle/>
          <a:p>
            <a:pPr algn="ctr"/>
            <a:r>
              <a:rPr lang="en-US" sz="6600" dirty="0" smtClean="0">
                <a:cs typeface="Arial" panose="020B0604020202020204" pitchFamily="34" charset="0"/>
              </a:rPr>
              <a:t>COLLABORATE</a:t>
            </a:r>
            <a:endParaRPr lang="en-US" sz="6600" dirty="0">
              <a:cs typeface="Arial" panose="020B0604020202020204" pitchFamily="34" charset="0"/>
            </a:endParaRPr>
          </a:p>
        </p:txBody>
      </p:sp>
      <p:sp>
        <p:nvSpPr>
          <p:cNvPr id="3" name="Content Placeholder 2"/>
          <p:cNvSpPr>
            <a:spLocks noGrp="1"/>
          </p:cNvSpPr>
          <p:nvPr>
            <p:ph sz="half" idx="2"/>
          </p:nvPr>
        </p:nvSpPr>
        <p:spPr>
          <a:xfrm>
            <a:off x="630621" y="1962572"/>
            <a:ext cx="11035861" cy="4611645"/>
          </a:xfrm>
        </p:spPr>
        <p:txBody>
          <a:bodyPr>
            <a:normAutofit/>
          </a:bodyPr>
          <a:lstStyle/>
          <a:p>
            <a:pPr lvl="1"/>
            <a:r>
              <a:rPr lang="en-US" sz="3200" dirty="0" smtClean="0"/>
              <a:t>Build Relationships and Partnerships</a:t>
            </a:r>
          </a:p>
          <a:p>
            <a:pPr lvl="2"/>
            <a:r>
              <a:rPr lang="en-US" sz="2800" dirty="0" smtClean="0"/>
              <a:t>High School Partners</a:t>
            </a:r>
          </a:p>
          <a:p>
            <a:pPr lvl="2"/>
            <a:r>
              <a:rPr lang="en-US" sz="2800" dirty="0" smtClean="0"/>
              <a:t>Counselors</a:t>
            </a:r>
          </a:p>
          <a:p>
            <a:pPr lvl="2"/>
            <a:r>
              <a:rPr lang="en-US" sz="2800" dirty="0" smtClean="0"/>
              <a:t>Other Faculty</a:t>
            </a:r>
          </a:p>
          <a:p>
            <a:pPr lvl="2"/>
            <a:r>
              <a:rPr lang="en-US" sz="2800" dirty="0" smtClean="0"/>
              <a:t>Internship Coordinator(s)</a:t>
            </a:r>
          </a:p>
          <a:p>
            <a:pPr lvl="2"/>
            <a:r>
              <a:rPr lang="en-US" sz="2800" dirty="0" smtClean="0"/>
              <a:t>Administrators</a:t>
            </a:r>
          </a:p>
          <a:p>
            <a:pPr lvl="2"/>
            <a:r>
              <a:rPr lang="en-US" sz="2800" dirty="0" smtClean="0"/>
              <a:t>Employers</a:t>
            </a:r>
          </a:p>
          <a:p>
            <a:pPr lvl="2"/>
            <a:r>
              <a:rPr lang="en-US" sz="2800" dirty="0" smtClean="0"/>
              <a:t>Student Clubs</a:t>
            </a:r>
          </a:p>
          <a:p>
            <a:pPr lvl="2"/>
            <a:r>
              <a:rPr lang="en-US" sz="2800" dirty="0" smtClean="0"/>
              <a:t>Regional Counterparts</a:t>
            </a:r>
          </a:p>
          <a:p>
            <a:pPr lvl="1"/>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632" y="2002216"/>
            <a:ext cx="4072658" cy="3942481"/>
          </a:xfrm>
          <a:prstGeom prst="rect">
            <a:avLst/>
          </a:prstGeom>
        </p:spPr>
      </p:pic>
    </p:spTree>
    <p:extLst>
      <p:ext uri="{BB962C8B-B14F-4D97-AF65-F5344CB8AC3E}">
        <p14:creationId xmlns:p14="http://schemas.microsoft.com/office/powerpoint/2010/main" val="3350037849"/>
      </p:ext>
    </p:extLst>
  </p:cSld>
  <p:clrMapOvr>
    <a:masterClrMapping/>
  </p:clrMapOvr>
  <p:transition spd="slow" advClick="0" advTm="45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Discuss the disconnect between counseling and instructional faculty</a:t>
            </a:r>
          </a:p>
          <a:p>
            <a:r>
              <a:rPr lang="en-US" dirty="0" smtClean="0"/>
              <a:t>The role of CTE designated counselors</a:t>
            </a:r>
          </a:p>
          <a:p>
            <a:r>
              <a:rPr lang="en-US" dirty="0" smtClean="0"/>
              <a:t>A case study of success</a:t>
            </a:r>
          </a:p>
          <a:p>
            <a:r>
              <a:rPr lang="en-US" dirty="0" smtClean="0"/>
              <a:t>Strategies to explore on your campuses</a:t>
            </a:r>
            <a:endParaRPr lang="en-US" dirty="0"/>
          </a:p>
        </p:txBody>
      </p:sp>
    </p:spTree>
    <p:extLst>
      <p:ext uri="{BB962C8B-B14F-4D97-AF65-F5344CB8AC3E}">
        <p14:creationId xmlns:p14="http://schemas.microsoft.com/office/powerpoint/2010/main" val="923478790"/>
      </p:ext>
    </p:extLst>
  </p:cSld>
  <p:clrMapOvr>
    <a:masterClrMapping/>
  </p:clrMapOvr>
  <p:transition spd="slow" advClick="0" advTm="30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24" y="0"/>
            <a:ext cx="12318123" cy="6858000"/>
          </a:xfrm>
          <a:prstGeom prst="rect">
            <a:avLst/>
          </a:prstGeom>
        </p:spPr>
      </p:pic>
    </p:spTree>
    <p:extLst>
      <p:ext uri="{BB962C8B-B14F-4D97-AF65-F5344CB8AC3E}">
        <p14:creationId xmlns:p14="http://schemas.microsoft.com/office/powerpoint/2010/main" val="4228665727"/>
      </p:ext>
    </p:extLst>
  </p:cSld>
  <p:clrMapOvr>
    <a:masterClrMapping/>
  </p:clrMapOvr>
  <p:transition spd="slow" advClick="0" advTm="30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4243"/>
            <a:ext cx="12192000" cy="6689764"/>
          </a:xfrm>
          <a:prstGeom prst="rect">
            <a:avLst/>
          </a:prstGeom>
        </p:spPr>
      </p:pic>
    </p:spTree>
    <p:extLst>
      <p:ext uri="{BB962C8B-B14F-4D97-AF65-F5344CB8AC3E}">
        <p14:creationId xmlns:p14="http://schemas.microsoft.com/office/powerpoint/2010/main" val="2810785448"/>
      </p:ext>
    </p:extLst>
  </p:cSld>
  <p:clrMapOvr>
    <a:masterClrMapping/>
  </p:clrMapOvr>
  <p:transition spd="slow" advClick="0" advTm="30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124429"/>
            <a:ext cx="11483546" cy="901208"/>
          </a:xfrm>
        </p:spPr>
        <p:txBody>
          <a:bodyPr>
            <a:noAutofit/>
          </a:bodyPr>
          <a:lstStyle/>
          <a:p>
            <a:pPr algn="ctr"/>
            <a:r>
              <a:rPr lang="en-US" sz="6600" dirty="0" smtClean="0">
                <a:cs typeface="Arial" panose="020B0604020202020204" pitchFamily="34" charset="0"/>
              </a:rPr>
              <a:t>FUTURE</a:t>
            </a:r>
            <a:endParaRPr lang="en-US" sz="6600" dirty="0">
              <a:cs typeface="Arial" panose="020B0604020202020204" pitchFamily="34" charset="0"/>
            </a:endParaRPr>
          </a:p>
        </p:txBody>
      </p:sp>
      <p:sp>
        <p:nvSpPr>
          <p:cNvPr id="3" name="Content Placeholder 2"/>
          <p:cNvSpPr>
            <a:spLocks noGrp="1"/>
          </p:cNvSpPr>
          <p:nvPr>
            <p:ph sz="half" idx="2"/>
          </p:nvPr>
        </p:nvSpPr>
        <p:spPr>
          <a:xfrm>
            <a:off x="630619" y="1962572"/>
            <a:ext cx="11035863" cy="4611645"/>
          </a:xfrm>
        </p:spPr>
        <p:txBody>
          <a:bodyPr>
            <a:normAutofit/>
          </a:bodyPr>
          <a:lstStyle/>
          <a:p>
            <a:pPr lvl="1"/>
            <a:r>
              <a:rPr lang="en-US" sz="3200" b="1" dirty="0" smtClean="0"/>
              <a:t>Counselor Notes Accessed by Faculty</a:t>
            </a:r>
          </a:p>
          <a:p>
            <a:pPr marL="457200" lvl="1" indent="0">
              <a:buNone/>
            </a:pPr>
            <a:endParaRPr lang="en-US" sz="2800" b="1" dirty="0" smtClean="0"/>
          </a:p>
          <a:p>
            <a:pPr lvl="1"/>
            <a:r>
              <a:rPr lang="en-US" sz="3200" b="1" dirty="0" smtClean="0"/>
              <a:t>Online Counseling, Advising, Educational Plans</a:t>
            </a:r>
          </a:p>
          <a:p>
            <a:pPr marL="914400" lvl="2" indent="0">
              <a:buNone/>
            </a:pPr>
            <a:endParaRPr lang="en-US" sz="2800" dirty="0" smtClean="0"/>
          </a:p>
          <a:p>
            <a:pPr lvl="1"/>
            <a:r>
              <a:rPr lang="en-US" sz="3200" b="1" dirty="0" smtClean="0"/>
              <a:t>Pathways Handout Online</a:t>
            </a:r>
          </a:p>
          <a:p>
            <a:pPr lvl="1"/>
            <a:endParaRPr lang="en-US" sz="3200" dirty="0" smtClean="0"/>
          </a:p>
          <a:p>
            <a:pPr lvl="1"/>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2259120913"/>
      </p:ext>
    </p:extLst>
  </p:cSld>
  <p:clrMapOvr>
    <a:masterClrMapping/>
  </p:clrMapOvr>
  <p:transition spd="slow" advClick="0" advTm="45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124429"/>
            <a:ext cx="11483546" cy="901208"/>
          </a:xfrm>
        </p:spPr>
        <p:txBody>
          <a:bodyPr>
            <a:noAutofit/>
          </a:bodyPr>
          <a:lstStyle/>
          <a:p>
            <a:pPr algn="ctr"/>
            <a:r>
              <a:rPr lang="en-US" sz="6600" dirty="0" smtClean="0">
                <a:cs typeface="Arial" panose="020B0604020202020204" pitchFamily="34" charset="0"/>
              </a:rPr>
              <a:t>COLLABORATE</a:t>
            </a:r>
            <a:endParaRPr lang="en-US" sz="6600" dirty="0">
              <a:cs typeface="Arial" panose="020B0604020202020204" pitchFamily="34" charset="0"/>
            </a:endParaRPr>
          </a:p>
        </p:txBody>
      </p:sp>
      <p:sp>
        <p:nvSpPr>
          <p:cNvPr id="3" name="Content Placeholder 2"/>
          <p:cNvSpPr>
            <a:spLocks noGrp="1"/>
          </p:cNvSpPr>
          <p:nvPr>
            <p:ph sz="half" idx="2"/>
          </p:nvPr>
        </p:nvSpPr>
        <p:spPr>
          <a:xfrm>
            <a:off x="630619" y="1962572"/>
            <a:ext cx="11035863" cy="4611645"/>
          </a:xfrm>
        </p:spPr>
        <p:txBody>
          <a:bodyPr>
            <a:normAutofit fontScale="92500" lnSpcReduction="20000"/>
          </a:bodyPr>
          <a:lstStyle/>
          <a:p>
            <a:pPr lvl="1"/>
            <a:r>
              <a:rPr lang="en-US" sz="3200" b="1" dirty="0" smtClean="0"/>
              <a:t>Counselor Liaison to Your Department</a:t>
            </a:r>
          </a:p>
          <a:p>
            <a:pPr marL="457200" lvl="1" indent="0">
              <a:buNone/>
            </a:pPr>
            <a:endParaRPr lang="en-US" sz="2800" b="1" dirty="0" smtClean="0"/>
          </a:p>
          <a:p>
            <a:pPr lvl="1"/>
            <a:r>
              <a:rPr lang="en-US" sz="3200" b="1" dirty="0" smtClean="0"/>
              <a:t>Regional Counterparts</a:t>
            </a:r>
          </a:p>
          <a:p>
            <a:pPr lvl="2"/>
            <a:r>
              <a:rPr lang="en-US" sz="2800" dirty="0" smtClean="0"/>
              <a:t>Faculty Retreats &amp; Planning Meetings</a:t>
            </a:r>
          </a:p>
          <a:p>
            <a:pPr lvl="2"/>
            <a:r>
              <a:rPr lang="en-US" sz="2800" dirty="0" smtClean="0"/>
              <a:t>Advisory Panels/Industry Panels</a:t>
            </a:r>
          </a:p>
          <a:p>
            <a:pPr marL="914400" lvl="2" indent="0">
              <a:buNone/>
            </a:pPr>
            <a:endParaRPr lang="en-US" sz="2800" dirty="0" smtClean="0"/>
          </a:p>
          <a:p>
            <a:pPr lvl="1"/>
            <a:r>
              <a:rPr lang="en-US" sz="3200" b="1" dirty="0"/>
              <a:t>Faculty Advisor for Internship Program</a:t>
            </a:r>
            <a:r>
              <a:rPr lang="en-US" sz="3200" dirty="0"/>
              <a:t> </a:t>
            </a:r>
          </a:p>
          <a:p>
            <a:pPr lvl="2"/>
            <a:r>
              <a:rPr lang="en-US" sz="2800" dirty="0"/>
              <a:t>CWEE Coordinator is CTE Counselor</a:t>
            </a:r>
          </a:p>
          <a:p>
            <a:pPr marL="914400" lvl="2" indent="0">
              <a:buNone/>
            </a:pPr>
            <a:endParaRPr lang="en-US" sz="2800" dirty="0" smtClean="0"/>
          </a:p>
          <a:p>
            <a:pPr lvl="1"/>
            <a:r>
              <a:rPr lang="en-US" sz="3200" b="1" dirty="0" smtClean="0"/>
              <a:t>Pathways Handout</a:t>
            </a:r>
          </a:p>
          <a:p>
            <a:pPr lvl="2"/>
            <a:r>
              <a:rPr lang="en-US" sz="2800" dirty="0" smtClean="0"/>
              <a:t>Designed by CTE Counselor</a:t>
            </a:r>
          </a:p>
          <a:p>
            <a:pPr lvl="2"/>
            <a:r>
              <a:rPr lang="en-US" sz="2800" dirty="0" smtClean="0"/>
              <a:t>Vetted by Department Chair and Faculty</a:t>
            </a:r>
          </a:p>
          <a:p>
            <a:pPr lvl="1"/>
            <a:endParaRPr lang="en-US" sz="3200" dirty="0" smtClean="0"/>
          </a:p>
          <a:p>
            <a:pPr lvl="1"/>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1968986772"/>
      </p:ext>
    </p:extLst>
  </p:cSld>
  <p:clrMapOvr>
    <a:masterClrMapping/>
  </p:clrMapOvr>
  <p:transition spd="slow" advClick="0" advTm="45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88330"/>
            <a:ext cx="3035713" cy="950011"/>
          </a:xfrm>
          <a:prstGeom prst="rect">
            <a:avLst/>
          </a:prstGeom>
          <a:noFill/>
          <a:ln>
            <a:noFill/>
          </a:ln>
        </p:spPr>
      </p:pic>
      <p:sp>
        <p:nvSpPr>
          <p:cNvPr id="4" name="Title 3"/>
          <p:cNvSpPr>
            <a:spLocks noGrp="1"/>
          </p:cNvSpPr>
          <p:nvPr>
            <p:ph type="title"/>
          </p:nvPr>
        </p:nvSpPr>
        <p:spPr>
          <a:xfrm>
            <a:off x="1868244" y="1403131"/>
            <a:ext cx="8432800" cy="4430110"/>
          </a:xfrm>
        </p:spPr>
        <p:txBody>
          <a:bodyPr>
            <a:normAutofit fontScale="90000"/>
          </a:bodyPr>
          <a:lstStyle/>
          <a:p>
            <a:pPr algn="ctr">
              <a:lnSpc>
                <a:spcPct val="150000"/>
              </a:lnSpc>
            </a:pPr>
            <a:r>
              <a:rPr lang="en-US" b="1" dirty="0" smtClean="0"/>
              <a:t/>
            </a:r>
            <a:br>
              <a:rPr lang="en-US" b="1" dirty="0" smtClean="0"/>
            </a:br>
            <a:r>
              <a:rPr lang="en-US" b="1" dirty="0"/>
              <a:t/>
            </a:r>
            <a:br>
              <a:rPr lang="en-US" b="1" dirty="0"/>
            </a:br>
            <a:r>
              <a:rPr lang="en-US" sz="7300" b="1" dirty="0" smtClean="0">
                <a:latin typeface="Arial" panose="020B0604020202020204" pitchFamily="34" charset="0"/>
                <a:cs typeface="Arial" panose="020B0604020202020204" pitchFamily="34" charset="0"/>
              </a:rPr>
              <a:t>Questions</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Thank You</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dirty="0" smtClean="0">
                <a:latin typeface="+mn-lt"/>
              </a:rPr>
              <a:t>Lorraine </a:t>
            </a:r>
            <a:r>
              <a:rPr lang="en-US" sz="3600" dirty="0">
                <a:latin typeface="+mn-lt"/>
              </a:rPr>
              <a:t>Slattery-Farrell, </a:t>
            </a:r>
            <a:r>
              <a:rPr lang="en-US" sz="3600" dirty="0" err="1" smtClean="0">
                <a:latin typeface="+mn-lt"/>
              </a:rPr>
              <a:t>lfarrell@msjc.edu</a:t>
            </a:r>
            <a:r>
              <a:rPr lang="en-US" sz="3600" dirty="0">
                <a:latin typeface="+mn-lt"/>
              </a:rPr>
              <a:t/>
            </a:r>
            <a:br>
              <a:rPr lang="en-US" sz="3600" dirty="0">
                <a:latin typeface="+mn-lt"/>
              </a:rPr>
            </a:br>
            <a:r>
              <a:rPr lang="en-US" sz="3600" dirty="0" smtClean="0">
                <a:latin typeface="+mn-lt"/>
              </a:rPr>
              <a:t>Escarlet Wirth, </a:t>
            </a:r>
            <a:r>
              <a:rPr lang="en-US" sz="3600" dirty="0" err="1" smtClean="0">
                <a:latin typeface="+mn-lt"/>
              </a:rPr>
              <a:t>ewirth@msjc.edu</a:t>
            </a:r>
            <a:r>
              <a:rPr lang="en-US" sz="3600" b="1" dirty="0" smtClean="0">
                <a:latin typeface="+mn-lt"/>
                <a:cs typeface="Arial" panose="020B0604020202020204" pitchFamily="34" charset="0"/>
              </a:rPr>
              <a:t/>
            </a:r>
            <a:br>
              <a:rPr lang="en-US" sz="3600" b="1" dirty="0" smtClean="0">
                <a:latin typeface="+mn-lt"/>
                <a:cs typeface="Arial" panose="020B0604020202020204" pitchFamily="34" charset="0"/>
              </a:rPr>
            </a:br>
            <a:r>
              <a:rPr lang="en-US" sz="3600" dirty="0" smtClean="0">
                <a:latin typeface="+mn-lt"/>
                <a:cs typeface="Arial" panose="020B0604020202020204" pitchFamily="34" charset="0"/>
              </a:rPr>
              <a:t>Karie White, </a:t>
            </a:r>
            <a:r>
              <a:rPr lang="en-US" sz="3600" dirty="0" err="1" smtClean="0">
                <a:latin typeface="+mn-lt"/>
                <a:cs typeface="Arial" panose="020B0604020202020204" pitchFamily="34" charset="0"/>
              </a:rPr>
              <a:t>kwhite@msjc.edu</a:t>
            </a:r>
            <a:r>
              <a:rPr lang="en-US" sz="3100" dirty="0" smtClean="0">
                <a:latin typeface="+mn-lt"/>
                <a:cs typeface="Arial" panose="020B0604020202020204" pitchFamily="34" charset="0"/>
              </a:rPr>
              <a:t/>
            </a:r>
            <a:br>
              <a:rPr lang="en-US" sz="3100" dirty="0" smtClean="0">
                <a:latin typeface="+mn-lt"/>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b="1" dirty="0"/>
              <a:t/>
            </a:r>
            <a:br>
              <a:rPr lang="en-US" b="1" dirty="0"/>
            </a:br>
            <a:endParaRPr lang="en-US" b="1" dirty="0"/>
          </a:p>
        </p:txBody>
      </p:sp>
    </p:spTree>
    <p:extLst>
      <p:ext uri="{BB962C8B-B14F-4D97-AF65-F5344CB8AC3E}">
        <p14:creationId xmlns:p14="http://schemas.microsoft.com/office/powerpoint/2010/main" val="143347600"/>
      </p:ext>
    </p:extLst>
  </p:cSld>
  <p:clrMapOvr>
    <a:masterClrMapping/>
  </p:clrMapOvr>
  <p:transition spd="slow" advClick="0" advTm="40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124429"/>
            <a:ext cx="11483546" cy="901208"/>
          </a:xfrm>
        </p:spPr>
        <p:txBody>
          <a:bodyPr>
            <a:noAutofit/>
          </a:bodyPr>
          <a:lstStyle/>
          <a:p>
            <a:pPr algn="ctr"/>
            <a:r>
              <a:rPr lang="en-US" sz="6600" dirty="0" smtClean="0">
                <a:cs typeface="Arial" panose="020B0604020202020204" pitchFamily="34" charset="0"/>
              </a:rPr>
              <a:t>DISCUSSION</a:t>
            </a:r>
            <a:endParaRPr lang="en-US" sz="6600" dirty="0">
              <a:cs typeface="Arial" panose="020B0604020202020204" pitchFamily="34" charset="0"/>
            </a:endParaRPr>
          </a:p>
        </p:txBody>
      </p:sp>
      <p:sp>
        <p:nvSpPr>
          <p:cNvPr id="3" name="Content Placeholder 2"/>
          <p:cNvSpPr>
            <a:spLocks noGrp="1"/>
          </p:cNvSpPr>
          <p:nvPr>
            <p:ph sz="half" idx="2"/>
          </p:nvPr>
        </p:nvSpPr>
        <p:spPr>
          <a:xfrm>
            <a:off x="789767" y="2225843"/>
            <a:ext cx="5439103" cy="3200400"/>
          </a:xfrm>
        </p:spPr>
        <p:txBody>
          <a:bodyPr>
            <a:normAutofit fontScale="92500" lnSpcReduction="10000"/>
          </a:bodyPr>
          <a:lstStyle/>
          <a:p>
            <a:pPr lvl="1"/>
            <a:r>
              <a:rPr lang="en-US" sz="4100" b="1" dirty="0"/>
              <a:t>Root of the Problem and How to Solve </a:t>
            </a:r>
            <a:r>
              <a:rPr lang="en-US" sz="4100" b="1" dirty="0" smtClean="0"/>
              <a:t>it</a:t>
            </a:r>
          </a:p>
          <a:p>
            <a:pPr lvl="1"/>
            <a:endParaRPr lang="en-US" sz="4100" b="1" dirty="0"/>
          </a:p>
          <a:p>
            <a:pPr lvl="1"/>
            <a:r>
              <a:rPr lang="en-US" sz="4100" b="1" dirty="0" smtClean="0"/>
              <a:t>Other Challenges</a:t>
            </a:r>
          </a:p>
          <a:p>
            <a:pPr lvl="1"/>
            <a:endParaRPr lang="en-US" sz="4100" b="1" dirty="0" smtClean="0"/>
          </a:p>
          <a:p>
            <a:pPr lvl="1"/>
            <a:r>
              <a:rPr lang="en-US" sz="4100" b="1" dirty="0" smtClean="0"/>
              <a:t>Other Solutions</a:t>
            </a:r>
          </a:p>
          <a:p>
            <a:pPr lvl="1"/>
            <a:endParaRPr lang="en-US" sz="3200" dirty="0" smtClean="0"/>
          </a:p>
          <a:p>
            <a:pPr lvl="1"/>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617" y="2075721"/>
            <a:ext cx="4846253" cy="3271692"/>
          </a:xfrm>
          <a:prstGeom prst="rect">
            <a:avLst/>
          </a:prstGeom>
        </p:spPr>
      </p:pic>
    </p:spTree>
    <p:extLst>
      <p:ext uri="{BB962C8B-B14F-4D97-AF65-F5344CB8AC3E}">
        <p14:creationId xmlns:p14="http://schemas.microsoft.com/office/powerpoint/2010/main" val="772518454"/>
      </p:ext>
    </p:extLst>
  </p:cSld>
  <p:clrMapOvr>
    <a:masterClrMapping/>
  </p:clrMapOvr>
  <p:transition spd="slow" advClick="0" advTm="45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525967"/>
            <a:ext cx="11483546" cy="531202"/>
          </a:xfrm>
        </p:spPr>
        <p:txBody>
          <a:bodyPr>
            <a:noAutofit/>
          </a:bodyPr>
          <a:lstStyle/>
          <a:p>
            <a:pPr algn="ctr"/>
            <a:r>
              <a:rPr lang="en-US" sz="6600" dirty="0" smtClean="0">
                <a:cs typeface="Arial" panose="020B0604020202020204" pitchFamily="34" charset="0"/>
              </a:rPr>
              <a:t>COMMON GOALS</a:t>
            </a:r>
            <a:endParaRPr lang="en-US" sz="6600" dirty="0">
              <a:cs typeface="Arial" panose="020B0604020202020204" pitchFamily="34" charset="0"/>
            </a:endParaRPr>
          </a:p>
        </p:txBody>
      </p:sp>
      <p:sp>
        <p:nvSpPr>
          <p:cNvPr id="3" name="Content Placeholder 2"/>
          <p:cNvSpPr>
            <a:spLocks noGrp="1"/>
          </p:cNvSpPr>
          <p:nvPr>
            <p:ph sz="half" idx="2"/>
          </p:nvPr>
        </p:nvSpPr>
        <p:spPr>
          <a:xfrm>
            <a:off x="4626322" y="2057168"/>
            <a:ext cx="6799152" cy="4611645"/>
          </a:xfrm>
        </p:spPr>
        <p:txBody>
          <a:bodyPr>
            <a:normAutofit fontScale="92500" lnSpcReduction="10000"/>
          </a:bodyPr>
          <a:lstStyle/>
          <a:p>
            <a:pPr marL="0" indent="0">
              <a:buNone/>
            </a:pPr>
            <a:r>
              <a:rPr lang="en-US" sz="4000" b="1" dirty="0"/>
              <a:t>Student Success</a:t>
            </a:r>
          </a:p>
          <a:p>
            <a:pPr lvl="1"/>
            <a:r>
              <a:rPr lang="en-US" sz="3000" dirty="0"/>
              <a:t>Increase the number of students completing one or more courses in a CTE </a:t>
            </a:r>
            <a:r>
              <a:rPr lang="en-US" sz="3000" dirty="0" smtClean="0"/>
              <a:t>Pathway</a:t>
            </a:r>
          </a:p>
          <a:p>
            <a:pPr lvl="1"/>
            <a:endParaRPr lang="en-US" sz="1100" dirty="0"/>
          </a:p>
          <a:p>
            <a:pPr lvl="1"/>
            <a:r>
              <a:rPr lang="en-US" sz="3000" dirty="0" smtClean="0"/>
              <a:t>Increase </a:t>
            </a:r>
            <a:r>
              <a:rPr lang="en-US" sz="3000" dirty="0"/>
              <a:t>the number of students graduating with an educational </a:t>
            </a:r>
            <a:r>
              <a:rPr lang="en-US" sz="3000" dirty="0" smtClean="0"/>
              <a:t>plan and knowing their career goals…and how to get there</a:t>
            </a:r>
          </a:p>
          <a:p>
            <a:pPr lvl="1"/>
            <a:endParaRPr lang="en-US" sz="1100" dirty="0" smtClean="0"/>
          </a:p>
          <a:p>
            <a:pPr lvl="1"/>
            <a:r>
              <a:rPr lang="en-US" sz="3000" dirty="0" smtClean="0"/>
              <a:t>Educate students and help them link classroom knowledge with what they will be doing at a job or in their career</a:t>
            </a:r>
            <a:endParaRPr lang="en-US" sz="3000" dirty="0"/>
          </a:p>
          <a:p>
            <a:pPr marL="0" indent="0">
              <a:lnSpc>
                <a:spcPct val="100000"/>
              </a:lnSpc>
              <a:spcBef>
                <a:spcPts val="600"/>
              </a:spcBef>
              <a:spcAft>
                <a:spcPts val="600"/>
              </a:spcAft>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7803" y="2415017"/>
            <a:ext cx="4447917" cy="3626076"/>
          </a:xfrm>
          <a:prstGeom prst="rect">
            <a:avLst/>
          </a:prstGeom>
        </p:spPr>
      </p:pic>
    </p:spTree>
    <p:extLst>
      <p:ext uri="{BB962C8B-B14F-4D97-AF65-F5344CB8AC3E}">
        <p14:creationId xmlns:p14="http://schemas.microsoft.com/office/powerpoint/2010/main" val="195168038"/>
      </p:ext>
    </p:extLst>
  </p:cSld>
  <p:clrMapOvr>
    <a:masterClrMapping/>
  </p:clrMapOvr>
  <p:transition spd="slow" advClick="0" advTm="45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47412" y="1345153"/>
            <a:ext cx="11483546" cy="901208"/>
          </a:xfrm>
        </p:spPr>
        <p:txBody>
          <a:bodyPr>
            <a:noAutofit/>
          </a:bodyPr>
          <a:lstStyle/>
          <a:p>
            <a:pPr algn="ctr"/>
            <a:r>
              <a:rPr lang="en-US" sz="6600" dirty="0" smtClean="0">
                <a:cs typeface="Arial" panose="020B0604020202020204" pitchFamily="34" charset="0"/>
              </a:rPr>
              <a:t>THE DISCONNECT</a:t>
            </a:r>
            <a:r>
              <a:rPr lang="is-IS" sz="6600" dirty="0" smtClean="0">
                <a:cs typeface="Arial" panose="020B0604020202020204" pitchFamily="34" charset="0"/>
              </a:rPr>
              <a:t>…</a:t>
            </a:r>
            <a:endParaRPr lang="en-US" sz="6600" dirty="0">
              <a:cs typeface="Arial" panose="020B0604020202020204" pitchFamily="34" charset="0"/>
            </a:endParaRPr>
          </a:p>
        </p:txBody>
      </p:sp>
      <p:sp>
        <p:nvSpPr>
          <p:cNvPr id="3" name="Content Placeholder 2"/>
          <p:cNvSpPr>
            <a:spLocks noGrp="1"/>
          </p:cNvSpPr>
          <p:nvPr>
            <p:ph sz="half" idx="2"/>
          </p:nvPr>
        </p:nvSpPr>
        <p:spPr>
          <a:xfrm>
            <a:off x="473606" y="2325190"/>
            <a:ext cx="11357352" cy="4611645"/>
          </a:xfrm>
        </p:spPr>
        <p:txBody>
          <a:bodyPr>
            <a:normAutofit/>
          </a:bodyPr>
          <a:lstStyle/>
          <a:p>
            <a:pPr lvl="1"/>
            <a:r>
              <a:rPr lang="en-US" sz="3200" dirty="0" smtClean="0"/>
              <a:t>Counselors responsible for knowing everything about everything…career…transfer….academic challenges….personal issues such as finance, housing, food, childcare…etc.</a:t>
            </a:r>
          </a:p>
          <a:p>
            <a:pPr lvl="1"/>
            <a:endParaRPr lang="en-US" sz="2000" dirty="0"/>
          </a:p>
          <a:p>
            <a:pPr lvl="1"/>
            <a:r>
              <a:rPr lang="en-US" sz="3200" dirty="0" smtClean="0"/>
              <a:t>Faculty have lots of students, lots of responsibilities to the students, administrators, and requirements outside of the classroom</a:t>
            </a:r>
          </a:p>
          <a:p>
            <a:pPr lvl="1"/>
            <a:endParaRPr lang="en-US" sz="2000" dirty="0" smtClean="0"/>
          </a:p>
          <a:p>
            <a:pPr lvl="1"/>
            <a:r>
              <a:rPr lang="en-US" sz="3200" dirty="0" smtClean="0"/>
              <a:t>TIME. Time to talk. Time to educate. Time to collaborate.</a:t>
            </a:r>
            <a:endParaRPr lang="en-US" sz="3200" dirty="0"/>
          </a:p>
          <a:p>
            <a:pPr marL="0" indent="0">
              <a:lnSpc>
                <a:spcPct val="100000"/>
              </a:lnSpc>
              <a:spcBef>
                <a:spcPts val="600"/>
              </a:spcBef>
              <a:spcAft>
                <a:spcPts val="600"/>
              </a:spcAft>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Tree>
    <p:extLst>
      <p:ext uri="{BB962C8B-B14F-4D97-AF65-F5344CB8AC3E}">
        <p14:creationId xmlns:p14="http://schemas.microsoft.com/office/powerpoint/2010/main" val="3981902901"/>
      </p:ext>
    </p:extLst>
  </p:cSld>
  <p:clrMapOvr>
    <a:masterClrMapping/>
  </p:clrMapOvr>
  <p:transition spd="slow" advClick="0" advTm="45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391808" y="362607"/>
            <a:ext cx="6274676" cy="980128"/>
          </a:xfrm>
        </p:spPr>
        <p:txBody>
          <a:bodyPr>
            <a:noAutofit/>
          </a:bodyPr>
          <a:lstStyle/>
          <a:p>
            <a:pPr algn="ctr"/>
            <a:r>
              <a:rPr lang="en-US" sz="6600" dirty="0" smtClean="0">
                <a:cs typeface="Arial" panose="020B0604020202020204" pitchFamily="34" charset="0"/>
              </a:rPr>
              <a:t>WHERE IS MSJC?</a:t>
            </a:r>
            <a:endParaRPr lang="en-US" sz="6600" dirty="0">
              <a:cs typeface="Arial" panose="020B0604020202020204" pitchFamily="34" charset="0"/>
            </a:endParaRPr>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008" y="1261470"/>
            <a:ext cx="6369269" cy="5478336"/>
          </a:xfrm>
          <a:prstGeom prst="rect">
            <a:avLst/>
          </a:prstGeom>
        </p:spPr>
      </p:pic>
    </p:spTree>
    <p:extLst>
      <p:ext uri="{BB962C8B-B14F-4D97-AF65-F5344CB8AC3E}">
        <p14:creationId xmlns:p14="http://schemas.microsoft.com/office/powerpoint/2010/main" val="3326084163"/>
      </p:ext>
    </p:extLst>
  </p:cSld>
  <p:clrMapOvr>
    <a:masterClrMapping/>
  </p:clrMapOvr>
  <p:transition spd="slow" advClick="0" advTm="45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713888" y="354693"/>
            <a:ext cx="6779173" cy="1061430"/>
          </a:xfrm>
        </p:spPr>
        <p:txBody>
          <a:bodyPr>
            <a:noAutofit/>
          </a:bodyPr>
          <a:lstStyle/>
          <a:p>
            <a:pPr algn="ctr"/>
            <a:r>
              <a:rPr lang="en-US" sz="6600" dirty="0" smtClean="0">
                <a:cs typeface="Arial" panose="020B0604020202020204" pitchFamily="34" charset="0"/>
              </a:rPr>
              <a:t>WHO IS MSJC CTE?</a:t>
            </a:r>
            <a:endParaRPr lang="en-US" sz="6600" dirty="0">
              <a:cs typeface="Arial" panose="020B0604020202020204" pitchFamily="34" charset="0"/>
            </a:endParaRPr>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sp>
        <p:nvSpPr>
          <p:cNvPr id="7" name="Content Placeholder 1"/>
          <p:cNvSpPr txBox="1">
            <a:spLocks/>
          </p:cNvSpPr>
          <p:nvPr/>
        </p:nvSpPr>
        <p:spPr>
          <a:xfrm>
            <a:off x="1229727" y="1515858"/>
            <a:ext cx="5425966" cy="5010546"/>
          </a:xfrm>
          <a:prstGeom prst="rect">
            <a:avLst/>
          </a:prstGeom>
          <a:ln>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20000"/>
              </a:lnSpc>
              <a:spcBef>
                <a:spcPts val="0"/>
              </a:spcBef>
            </a:pPr>
            <a:r>
              <a:rPr lang="en-US" sz="2100" kern="0" dirty="0">
                <a:cs typeface="Times New Roman" panose="02020603050405020304" pitchFamily="18" charset="0"/>
              </a:rPr>
              <a:t>Administration of Justice</a:t>
            </a:r>
          </a:p>
          <a:p>
            <a:pPr>
              <a:lnSpc>
                <a:spcPct val="120000"/>
              </a:lnSpc>
              <a:spcBef>
                <a:spcPts val="0"/>
              </a:spcBef>
            </a:pPr>
            <a:r>
              <a:rPr lang="en-US" sz="2100" kern="0" dirty="0">
                <a:cs typeface="Times New Roman" panose="02020603050405020304" pitchFamily="18" charset="0"/>
              </a:rPr>
              <a:t>Allied Health (CNA; EMT)</a:t>
            </a:r>
          </a:p>
          <a:p>
            <a:pPr>
              <a:lnSpc>
                <a:spcPct val="120000"/>
              </a:lnSpc>
              <a:spcBef>
                <a:spcPts val="0"/>
              </a:spcBef>
            </a:pPr>
            <a:r>
              <a:rPr lang="en-US" sz="2100" kern="0" dirty="0">
                <a:cs typeface="Times New Roman" panose="02020603050405020304" pitchFamily="18" charset="0"/>
              </a:rPr>
              <a:t>Audio &amp; Video Technology (SJC)</a:t>
            </a:r>
          </a:p>
          <a:p>
            <a:pPr>
              <a:lnSpc>
                <a:spcPct val="120000"/>
              </a:lnSpc>
              <a:spcBef>
                <a:spcPts val="0"/>
              </a:spcBef>
            </a:pPr>
            <a:r>
              <a:rPr lang="en-US" sz="2100" kern="0" dirty="0">
                <a:cs typeface="Times New Roman" panose="02020603050405020304" pitchFamily="18" charset="0"/>
              </a:rPr>
              <a:t>Automotive/Transportation Technology (SJC)</a:t>
            </a:r>
          </a:p>
          <a:p>
            <a:pPr>
              <a:lnSpc>
                <a:spcPct val="120000"/>
              </a:lnSpc>
              <a:spcBef>
                <a:spcPts val="0"/>
              </a:spcBef>
            </a:pPr>
            <a:r>
              <a:rPr lang="en-US" sz="2100" kern="0" dirty="0">
                <a:cs typeface="Times New Roman" panose="02020603050405020304" pitchFamily="18" charset="0"/>
              </a:rPr>
              <a:t>Business Administration (2+2)</a:t>
            </a:r>
          </a:p>
          <a:p>
            <a:pPr>
              <a:lnSpc>
                <a:spcPct val="120000"/>
              </a:lnSpc>
              <a:spcBef>
                <a:spcPts val="0"/>
              </a:spcBef>
            </a:pPr>
            <a:r>
              <a:rPr lang="en-US" sz="2100" kern="0" dirty="0">
                <a:cs typeface="Times New Roman" panose="02020603050405020304" pitchFamily="18" charset="0"/>
              </a:rPr>
              <a:t>Child Development &amp; Education</a:t>
            </a:r>
          </a:p>
          <a:p>
            <a:pPr>
              <a:lnSpc>
                <a:spcPct val="120000"/>
              </a:lnSpc>
              <a:spcBef>
                <a:spcPts val="0"/>
              </a:spcBef>
            </a:pPr>
            <a:r>
              <a:rPr lang="en-US" sz="2100" kern="0" dirty="0">
                <a:cs typeface="Times New Roman" panose="02020603050405020304" pitchFamily="18" charset="0"/>
              </a:rPr>
              <a:t>Computer Information Systems</a:t>
            </a:r>
          </a:p>
          <a:p>
            <a:pPr>
              <a:lnSpc>
                <a:spcPct val="120000"/>
              </a:lnSpc>
              <a:spcBef>
                <a:spcPts val="0"/>
              </a:spcBef>
            </a:pPr>
            <a:r>
              <a:rPr lang="en-US" sz="2100" kern="0" dirty="0">
                <a:cs typeface="Times New Roman" panose="02020603050405020304" pitchFamily="18" charset="0"/>
              </a:rPr>
              <a:t>Diagnostic Medical Sonography (MVC)</a:t>
            </a:r>
          </a:p>
          <a:p>
            <a:pPr>
              <a:lnSpc>
                <a:spcPct val="120000"/>
              </a:lnSpc>
              <a:spcBef>
                <a:spcPts val="0"/>
              </a:spcBef>
            </a:pPr>
            <a:r>
              <a:rPr lang="en-US" sz="2100" kern="0" dirty="0">
                <a:cs typeface="Times New Roman" panose="02020603050405020304" pitchFamily="18" charset="0"/>
              </a:rPr>
              <a:t>Engineering: Drafting Technology</a:t>
            </a:r>
          </a:p>
          <a:p>
            <a:pPr>
              <a:lnSpc>
                <a:spcPct val="120000"/>
              </a:lnSpc>
              <a:spcBef>
                <a:spcPts val="0"/>
              </a:spcBef>
            </a:pPr>
            <a:r>
              <a:rPr lang="en-US" sz="2100" dirty="0">
                <a:cs typeface="Times New Roman" panose="02020603050405020304" pitchFamily="18" charset="0"/>
              </a:rPr>
              <a:t>Engineering Technologist Support</a:t>
            </a:r>
            <a:endParaRPr lang="en-US" sz="2100" kern="0" dirty="0">
              <a:cs typeface="Times New Roman" panose="02020603050405020304" pitchFamily="18" charset="0"/>
            </a:endParaRPr>
          </a:p>
          <a:p>
            <a:pPr>
              <a:lnSpc>
                <a:spcPct val="120000"/>
              </a:lnSpc>
              <a:spcBef>
                <a:spcPts val="0"/>
              </a:spcBef>
            </a:pPr>
            <a:r>
              <a:rPr lang="en-US" sz="2100" kern="0" dirty="0">
                <a:cs typeface="Times New Roman" panose="02020603050405020304" pitchFamily="18" charset="0"/>
              </a:rPr>
              <a:t>Fire Technology</a:t>
            </a:r>
          </a:p>
          <a:p>
            <a:pPr marL="45720" indent="0">
              <a:lnSpc>
                <a:spcPct val="120000"/>
              </a:lnSpc>
              <a:spcBef>
                <a:spcPts val="0"/>
              </a:spcBef>
              <a:buNone/>
            </a:pPr>
            <a:r>
              <a:rPr lang="en-US" sz="2000" kern="0" dirty="0">
                <a:latin typeface="Times New Roman" panose="02020603050405020304" pitchFamily="18" charset="0"/>
                <a:cs typeface="Times New Roman" panose="02020603050405020304" pitchFamily="18" charset="0"/>
              </a:rPr>
              <a:t/>
            </a:r>
            <a:br>
              <a:rPr lang="en-US" sz="2000" kern="0" dirty="0">
                <a:latin typeface="Times New Roman" panose="02020603050405020304" pitchFamily="18" charset="0"/>
                <a:cs typeface="Times New Roman" panose="02020603050405020304" pitchFamily="18" charset="0"/>
              </a:rPr>
            </a:br>
            <a:endParaRPr lang="en-US" sz="2000" kern="0" dirty="0">
              <a:latin typeface="Times New Roman" panose="02020603050405020304" pitchFamily="18" charset="0"/>
              <a:cs typeface="Times New Roman" panose="02020603050405020304" pitchFamily="18" charset="0"/>
            </a:endParaRPr>
          </a:p>
        </p:txBody>
      </p:sp>
      <p:sp>
        <p:nvSpPr>
          <p:cNvPr id="8" name="Content Placeholder 3"/>
          <p:cNvSpPr txBox="1">
            <a:spLocks/>
          </p:cNvSpPr>
          <p:nvPr/>
        </p:nvSpPr>
        <p:spPr>
          <a:xfrm>
            <a:off x="6879032" y="1479187"/>
            <a:ext cx="4929352" cy="5010546"/>
          </a:xfrm>
          <a:prstGeom prst="rect">
            <a:avLst/>
          </a:prstGeom>
          <a:ln>
            <a:noFill/>
          </a:ln>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20000"/>
              </a:lnSpc>
              <a:spcBef>
                <a:spcPts val="0"/>
              </a:spcBef>
            </a:pPr>
            <a:r>
              <a:rPr lang="en-US" sz="2100" kern="0" dirty="0">
                <a:cs typeface="Times New Roman" panose="02020603050405020304" pitchFamily="18" charset="0"/>
              </a:rPr>
              <a:t>Geographic Information Science </a:t>
            </a:r>
          </a:p>
          <a:p>
            <a:pPr>
              <a:lnSpc>
                <a:spcPct val="120000"/>
              </a:lnSpc>
              <a:spcBef>
                <a:spcPts val="0"/>
              </a:spcBef>
            </a:pPr>
            <a:r>
              <a:rPr lang="en-US" sz="2100" kern="0" dirty="0">
                <a:cs typeface="Times New Roman" panose="02020603050405020304" pitchFamily="18" charset="0"/>
              </a:rPr>
              <a:t>Golf Course/Turf Management</a:t>
            </a:r>
          </a:p>
          <a:p>
            <a:pPr>
              <a:lnSpc>
                <a:spcPct val="120000"/>
              </a:lnSpc>
              <a:spcBef>
                <a:spcPts val="0"/>
              </a:spcBef>
            </a:pPr>
            <a:r>
              <a:rPr lang="en-US" sz="2100" kern="0" dirty="0">
                <a:cs typeface="Times New Roman" panose="02020603050405020304" pitchFamily="18" charset="0"/>
              </a:rPr>
              <a:t>Legal Assistant</a:t>
            </a:r>
          </a:p>
          <a:p>
            <a:pPr>
              <a:lnSpc>
                <a:spcPct val="120000"/>
              </a:lnSpc>
              <a:spcBef>
                <a:spcPts val="0"/>
              </a:spcBef>
            </a:pPr>
            <a:r>
              <a:rPr lang="en-US" sz="2100" kern="0" dirty="0">
                <a:cs typeface="Times New Roman" panose="02020603050405020304" pitchFamily="18" charset="0"/>
              </a:rPr>
              <a:t>Management/Supervision</a:t>
            </a:r>
          </a:p>
          <a:p>
            <a:pPr>
              <a:lnSpc>
                <a:spcPct val="120000"/>
              </a:lnSpc>
              <a:spcBef>
                <a:spcPts val="0"/>
              </a:spcBef>
            </a:pPr>
            <a:r>
              <a:rPr lang="en-US" sz="2100" kern="0" dirty="0">
                <a:cs typeface="Times New Roman" panose="02020603050405020304" pitchFamily="18" charset="0"/>
              </a:rPr>
              <a:t>Digital Media (MVC)</a:t>
            </a:r>
          </a:p>
          <a:p>
            <a:pPr>
              <a:lnSpc>
                <a:spcPct val="120000"/>
              </a:lnSpc>
              <a:spcBef>
                <a:spcPts val="0"/>
              </a:spcBef>
            </a:pPr>
            <a:r>
              <a:rPr lang="en-US" sz="2100" kern="0" dirty="0">
                <a:cs typeface="Times New Roman" panose="02020603050405020304" pitchFamily="18" charset="0"/>
              </a:rPr>
              <a:t>Nursing-RN (MVC)</a:t>
            </a:r>
          </a:p>
          <a:p>
            <a:pPr>
              <a:lnSpc>
                <a:spcPct val="120000"/>
              </a:lnSpc>
              <a:spcBef>
                <a:spcPts val="0"/>
              </a:spcBef>
            </a:pPr>
            <a:r>
              <a:rPr lang="en-US" sz="2100" kern="0" dirty="0">
                <a:cs typeface="Times New Roman" panose="02020603050405020304" pitchFamily="18" charset="0"/>
              </a:rPr>
              <a:t>Office Administration</a:t>
            </a:r>
          </a:p>
          <a:p>
            <a:pPr>
              <a:lnSpc>
                <a:spcPct val="120000"/>
              </a:lnSpc>
              <a:spcBef>
                <a:spcPts val="0"/>
              </a:spcBef>
            </a:pPr>
            <a:r>
              <a:rPr lang="en-US" sz="2100" kern="0" dirty="0">
                <a:cs typeface="Times New Roman" panose="02020603050405020304" pitchFamily="18" charset="0"/>
              </a:rPr>
              <a:t>Photography</a:t>
            </a:r>
          </a:p>
          <a:p>
            <a:pPr>
              <a:lnSpc>
                <a:spcPct val="120000"/>
              </a:lnSpc>
              <a:spcBef>
                <a:spcPts val="0"/>
              </a:spcBef>
            </a:pPr>
            <a:r>
              <a:rPr lang="en-US" sz="2100" kern="0" dirty="0">
                <a:cs typeface="Times New Roman" panose="02020603050405020304" pitchFamily="18" charset="0"/>
              </a:rPr>
              <a:t>Real Estate</a:t>
            </a:r>
          </a:p>
          <a:p>
            <a:pPr>
              <a:lnSpc>
                <a:spcPct val="120000"/>
              </a:lnSpc>
              <a:spcBef>
                <a:spcPts val="0"/>
              </a:spcBef>
            </a:pPr>
            <a:r>
              <a:rPr lang="en-US" sz="2100" kern="0" dirty="0">
                <a:cs typeface="Times New Roman" panose="02020603050405020304" pitchFamily="18" charset="0"/>
              </a:rPr>
              <a:t>Viticulture, Enology, Winery Technology</a:t>
            </a:r>
          </a:p>
          <a:p>
            <a:pPr>
              <a:lnSpc>
                <a:spcPct val="120000"/>
              </a:lnSpc>
              <a:spcBef>
                <a:spcPts val="0"/>
              </a:spcBef>
            </a:pPr>
            <a:r>
              <a:rPr lang="en-US" sz="2100" kern="0" dirty="0">
                <a:cs typeface="Times New Roman" panose="02020603050405020304" pitchFamily="18" charset="0"/>
              </a:rPr>
              <a:t>Water Technology</a:t>
            </a:r>
          </a:p>
          <a:p>
            <a:endParaRPr lang="en-US" kern="0" dirty="0"/>
          </a:p>
        </p:txBody>
      </p:sp>
    </p:spTree>
    <p:extLst>
      <p:ext uri="{BB962C8B-B14F-4D97-AF65-F5344CB8AC3E}">
        <p14:creationId xmlns:p14="http://schemas.microsoft.com/office/powerpoint/2010/main" val="3746023768"/>
      </p:ext>
    </p:extLst>
  </p:cSld>
  <p:clrMapOvr>
    <a:masterClrMapping/>
  </p:clrMapOvr>
  <p:transition spd="slow" advClick="0" advTm="45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One Program Model</a:t>
            </a:r>
            <a:endParaRPr lang="en-US" dirty="0"/>
          </a:p>
        </p:txBody>
      </p:sp>
      <p:sp>
        <p:nvSpPr>
          <p:cNvPr id="9" name="Content Placeholder 8"/>
          <p:cNvSpPr>
            <a:spLocks noGrp="1"/>
          </p:cNvSpPr>
          <p:nvPr>
            <p:ph idx="1"/>
          </p:nvPr>
        </p:nvSpPr>
        <p:spPr/>
        <p:txBody>
          <a:bodyPr/>
          <a:lstStyle/>
          <a:p>
            <a:r>
              <a:rPr lang="en-US" dirty="0" smtClean="0"/>
              <a:t>CDE students in entry level course required to do Ed plan with counselor</a:t>
            </a:r>
          </a:p>
          <a:p>
            <a:r>
              <a:rPr lang="en-US" dirty="0" smtClean="0"/>
              <a:t>Students confused, misinformation given, anxiety all around</a:t>
            </a:r>
          </a:p>
          <a:p>
            <a:r>
              <a:rPr lang="en-US" dirty="0" smtClean="0"/>
              <a:t>Our CDE program has multiple degree and certificate options </a:t>
            </a:r>
          </a:p>
          <a:p>
            <a:r>
              <a:rPr lang="en-US" dirty="0" smtClean="0"/>
              <a:t>Recognized the complexity for non-majors</a:t>
            </a:r>
          </a:p>
          <a:p>
            <a:r>
              <a:rPr lang="en-US" dirty="0" smtClean="0"/>
              <a:t>Sought out opportunities to build relationships with counseling faculty</a:t>
            </a:r>
          </a:p>
          <a:p>
            <a:r>
              <a:rPr lang="en-US" dirty="0" smtClean="0"/>
              <a:t>Developed pathways</a:t>
            </a:r>
          </a:p>
          <a:p>
            <a:r>
              <a:rPr lang="en-US" dirty="0" smtClean="0"/>
              <a:t>Designated counselor for each major to visit</a:t>
            </a:r>
            <a:endParaRPr lang="en-US" dirty="0"/>
          </a:p>
        </p:txBody>
      </p:sp>
    </p:spTree>
    <p:extLst>
      <p:ext uri="{BB962C8B-B14F-4D97-AF65-F5344CB8AC3E}">
        <p14:creationId xmlns:p14="http://schemas.microsoft.com/office/powerpoint/2010/main" val="6070067"/>
      </p:ext>
    </p:extLst>
  </p:cSld>
  <p:clrMapOvr>
    <a:masterClrMapping/>
  </p:clrMapOvr>
  <p:transition spd="slow" advClick="0" advTm="30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76963" y="1826056"/>
            <a:ext cx="7315200" cy="4611645"/>
          </a:xfrm>
        </p:spPr>
        <p:txBody>
          <a:bodyPr>
            <a:normAutofit/>
          </a:bodyPr>
          <a:lstStyle/>
          <a:p>
            <a:pPr lvl="1"/>
            <a:r>
              <a:rPr lang="en-US" sz="4000" b="1" dirty="0" smtClean="0"/>
              <a:t>Course Pathway Plans </a:t>
            </a:r>
          </a:p>
          <a:p>
            <a:pPr lvl="2"/>
            <a:r>
              <a:rPr lang="en-US" sz="3200" dirty="0" smtClean="0"/>
              <a:t>CDE Initiated</a:t>
            </a:r>
          </a:p>
          <a:p>
            <a:pPr lvl="2"/>
            <a:r>
              <a:rPr lang="en-US" sz="3200" dirty="0" smtClean="0"/>
              <a:t>DIG and others following</a:t>
            </a:r>
          </a:p>
          <a:p>
            <a:pPr lvl="2"/>
            <a:r>
              <a:rPr lang="en-US" sz="3200" dirty="0" smtClean="0"/>
              <a:t>Required courses and sequence of classes suggested</a:t>
            </a:r>
          </a:p>
          <a:p>
            <a:pPr lvl="1"/>
            <a:endParaRPr lang="en-US" sz="2000" dirty="0"/>
          </a:p>
          <a:p>
            <a:pPr lvl="1"/>
            <a:r>
              <a:rPr lang="en-US" sz="4000" b="1" dirty="0" smtClean="0"/>
              <a:t>Projected Schedule of Courses </a:t>
            </a:r>
          </a:p>
          <a:p>
            <a:pPr lvl="1"/>
            <a:endParaRPr lang="en-US" sz="2000" dirty="0" smtClean="0"/>
          </a:p>
          <a:p>
            <a:pPr marL="0" indent="0">
              <a:lnSpc>
                <a:spcPct val="100000"/>
              </a:lnSpc>
              <a:spcBef>
                <a:spcPts val="600"/>
              </a:spcBef>
              <a:spcAft>
                <a:spcPts val="600"/>
              </a:spcAft>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sz="1050" b="1" dirty="0" smtClean="0">
              <a:latin typeface="Arial" panose="020B0604020202020204" pitchFamily="34" charset="0"/>
              <a:cs typeface="Arial" panose="020B0604020202020204" pitchFamily="34" charset="0"/>
            </a:endParaRPr>
          </a:p>
          <a:p>
            <a:pPr>
              <a:lnSpc>
                <a:spcPct val="100000"/>
              </a:lnSpc>
              <a:spcBef>
                <a:spcPts val="0"/>
              </a:spcBef>
              <a:buFont typeface="+mj-lt"/>
              <a:buAutoNum type="arabicPeriod"/>
            </a:pPr>
            <a:endParaRPr lang="en-US" sz="1050" b="1" dirty="0">
              <a:latin typeface="Arial" panose="020B0604020202020204" pitchFamily="34" charset="0"/>
              <a:cs typeface="Arial" panose="020B0604020202020204" pitchFamily="34" charset="0"/>
            </a:endParaRPr>
          </a:p>
          <a:p>
            <a:pPr marL="0" indent="0">
              <a:buNone/>
            </a:pPr>
            <a:endParaRPr lang="en-US" sz="1400" dirty="0" smtClean="0"/>
          </a:p>
          <a:p>
            <a:pPr marL="0" indent="0">
              <a:buNone/>
            </a:pPr>
            <a:endParaRPr lang="en-US" sz="1700" dirty="0"/>
          </a:p>
        </p:txBody>
      </p:sp>
      <p:pic>
        <p:nvPicPr>
          <p:cNvPr id="5" name="Picture 4" descr="N:\Public\Departments\Logos\Logos\Official LOGO\LogosforMSOFFICE\MSJClogoH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06" y="205950"/>
            <a:ext cx="3035713" cy="950011"/>
          </a:xfrm>
          <a:prstGeom prst="rect">
            <a:avLst/>
          </a:prstGeom>
          <a:noFill/>
          <a:ln>
            <a:noFill/>
          </a:ln>
        </p:spPr>
      </p:pic>
      <p:pic>
        <p:nvPicPr>
          <p:cNvPr id="2" name="Picture 1"/>
          <p:cNvPicPr>
            <a:picLocks noChangeAspect="1"/>
          </p:cNvPicPr>
          <p:nvPr/>
        </p:nvPicPr>
        <p:blipFill>
          <a:blip r:embed="rId4"/>
          <a:stretch>
            <a:fillRect/>
          </a:stretch>
        </p:blipFill>
        <p:spPr>
          <a:xfrm>
            <a:off x="473605" y="1251938"/>
            <a:ext cx="4539829" cy="5479939"/>
          </a:xfrm>
          <a:prstGeom prst="rect">
            <a:avLst/>
          </a:prstGeom>
        </p:spPr>
      </p:pic>
    </p:spTree>
    <p:extLst>
      <p:ext uri="{BB962C8B-B14F-4D97-AF65-F5344CB8AC3E}">
        <p14:creationId xmlns:p14="http://schemas.microsoft.com/office/powerpoint/2010/main" val="3753452294"/>
      </p:ext>
    </p:extLst>
  </p:cSld>
  <p:clrMapOvr>
    <a:masterClrMapping/>
  </p:clrMapOvr>
  <p:transition spd="slow" advClick="0" advTm="45000">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1007</Words>
  <Application>Microsoft Macintosh PowerPoint</Application>
  <PresentationFormat>Widescreen</PresentationFormat>
  <Paragraphs>250</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Calibri Light</vt:lpstr>
      <vt:lpstr>Times New Roman</vt:lpstr>
      <vt:lpstr>Arial</vt:lpstr>
      <vt:lpstr>Office Theme</vt:lpstr>
      <vt:lpstr>CAREER AND TECHNICAL EDUCATION Better Together:  Student Services Faculty and Instructional Faculty Working Together to Promote Student Success</vt:lpstr>
      <vt:lpstr>Goals For Today</vt:lpstr>
      <vt:lpstr>PowerPoint Presentation</vt:lpstr>
      <vt:lpstr>PowerPoint Presentation</vt:lpstr>
      <vt:lpstr>PowerPoint Presentation</vt:lpstr>
      <vt:lpstr>PowerPoint Presentation</vt:lpstr>
      <vt:lpstr>PowerPoint Presentation</vt:lpstr>
      <vt:lpstr>One Program Model</vt:lpstr>
      <vt:lpstr>PowerPoint Presentation</vt:lpstr>
      <vt:lpstr>PowerPoint Presentation</vt:lpstr>
      <vt:lpstr>PowerPoint Presentation</vt:lpstr>
      <vt:lpstr> VS.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Thank You Lorraine Slattery-Farrell, lfarrell@msjc.edu Escarlet Wirth, ewirth@msjc.edu Karie White, kwhite@msjc.edu   </vt:lpstr>
    </vt:vector>
  </TitlesOfParts>
  <Company>Mt. San Jacinto College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CCCApply Account</dc:title>
  <dc:creator>Jenny Hughes</dc:creator>
  <cp:lastModifiedBy>Lorraine Slattery-Farrell</cp:lastModifiedBy>
  <cp:revision>227</cp:revision>
  <dcterms:created xsi:type="dcterms:W3CDTF">2016-07-05T23:56:00Z</dcterms:created>
  <dcterms:modified xsi:type="dcterms:W3CDTF">2017-05-07T19:16:46Z</dcterms:modified>
</cp:coreProperties>
</file>