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0"/>
  </p:notesMasterIdLst>
  <p:handoutMasterIdLst>
    <p:handoutMasterId r:id="rId21"/>
  </p:handoutMasterIdLst>
  <p:sldIdLst>
    <p:sldId id="256" r:id="rId2"/>
    <p:sldId id="257" r:id="rId3"/>
    <p:sldId id="258" r:id="rId4"/>
    <p:sldId id="259" r:id="rId5"/>
    <p:sldId id="270" r:id="rId6"/>
    <p:sldId id="274" r:id="rId7"/>
    <p:sldId id="275" r:id="rId8"/>
    <p:sldId id="260" r:id="rId9"/>
    <p:sldId id="261" r:id="rId10"/>
    <p:sldId id="262" r:id="rId11"/>
    <p:sldId id="263" r:id="rId12"/>
    <p:sldId id="264" r:id="rId13"/>
    <p:sldId id="266" r:id="rId14"/>
    <p:sldId id="268" r:id="rId15"/>
    <p:sldId id="269" r:id="rId16"/>
    <p:sldId id="271" r:id="rId17"/>
    <p:sldId id="272" r:id="rId18"/>
    <p:sldId id="273" r:id="rId19"/>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2913"/>
  </p:normalViewPr>
  <p:slideViewPr>
    <p:cSldViewPr snapToGrid="0" snapToObjects="1">
      <p:cViewPr>
        <p:scale>
          <a:sx n="79" d="100"/>
          <a:sy n="79" d="100"/>
        </p:scale>
        <p:origin x="-560" y="-672"/>
      </p:cViewPr>
      <p:guideLst>
        <p:guide orient="horz" pos="2160"/>
        <p:guide pos="3840"/>
      </p:guideLst>
    </p:cSldViewPr>
  </p:slideViewPr>
  <p:notesTextViewPr>
    <p:cViewPr>
      <p:scale>
        <a:sx n="100" d="100"/>
        <a:sy n="100" d="100"/>
      </p:scale>
      <p:origin x="0" y="0"/>
    </p:cViewPr>
  </p:notesTextViewPr>
  <p:sorterViewPr>
    <p:cViewPr>
      <p:scale>
        <a:sx n="200" d="100"/>
        <a:sy n="200" d="100"/>
      </p:scale>
      <p:origin x="0" y="1663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5/7/17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5/7/17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12</a:t>
            </a:fld>
            <a:endParaRPr lang="en-US"/>
          </a:p>
        </p:txBody>
      </p:sp>
    </p:spTree>
    <p:extLst>
      <p:ext uri="{BB962C8B-B14F-4D97-AF65-F5344CB8AC3E}">
        <p14:creationId xmlns:p14="http://schemas.microsoft.com/office/powerpoint/2010/main" val="3863444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13</a:t>
            </a:fld>
            <a:endParaRPr lang="en-US"/>
          </a:p>
        </p:txBody>
      </p:sp>
    </p:spTree>
    <p:extLst>
      <p:ext uri="{BB962C8B-B14F-4D97-AF65-F5344CB8AC3E}">
        <p14:creationId xmlns:p14="http://schemas.microsoft.com/office/powerpoint/2010/main" val="3863444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14</a:t>
            </a:fld>
            <a:endParaRPr lang="en-US"/>
          </a:p>
        </p:txBody>
      </p:sp>
    </p:spTree>
    <p:extLst>
      <p:ext uri="{BB962C8B-B14F-4D97-AF65-F5344CB8AC3E}">
        <p14:creationId xmlns:p14="http://schemas.microsoft.com/office/powerpoint/2010/main" val="3863444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15</a:t>
            </a:fld>
            <a:endParaRPr lang="en-US"/>
          </a:p>
        </p:txBody>
      </p:sp>
    </p:spTree>
    <p:extLst>
      <p:ext uri="{BB962C8B-B14F-4D97-AF65-F5344CB8AC3E}">
        <p14:creationId xmlns:p14="http://schemas.microsoft.com/office/powerpoint/2010/main" val="3863444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2</a:t>
            </a:fld>
            <a:endParaRPr lang="en-US"/>
          </a:p>
        </p:txBody>
      </p:sp>
    </p:spTree>
    <p:extLst>
      <p:ext uri="{BB962C8B-B14F-4D97-AF65-F5344CB8AC3E}">
        <p14:creationId xmlns:p14="http://schemas.microsoft.com/office/powerpoint/2010/main" val="3863444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3863444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4</a:t>
            </a:fld>
            <a:endParaRPr lang="en-US"/>
          </a:p>
        </p:txBody>
      </p:sp>
    </p:spTree>
    <p:extLst>
      <p:ext uri="{BB962C8B-B14F-4D97-AF65-F5344CB8AC3E}">
        <p14:creationId xmlns:p14="http://schemas.microsoft.com/office/powerpoint/2010/main" val="3863444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5</a:t>
            </a:fld>
            <a:endParaRPr lang="en-US"/>
          </a:p>
        </p:txBody>
      </p:sp>
    </p:spTree>
    <p:extLst>
      <p:ext uri="{BB962C8B-B14F-4D97-AF65-F5344CB8AC3E}">
        <p14:creationId xmlns:p14="http://schemas.microsoft.com/office/powerpoint/2010/main" val="3863444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3863444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9</a:t>
            </a:fld>
            <a:endParaRPr lang="en-US"/>
          </a:p>
        </p:txBody>
      </p:sp>
    </p:spTree>
    <p:extLst>
      <p:ext uri="{BB962C8B-B14F-4D97-AF65-F5344CB8AC3E}">
        <p14:creationId xmlns:p14="http://schemas.microsoft.com/office/powerpoint/2010/main" val="3863444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10</a:t>
            </a:fld>
            <a:endParaRPr lang="en-US"/>
          </a:p>
        </p:txBody>
      </p:sp>
    </p:spTree>
    <p:extLst>
      <p:ext uri="{BB962C8B-B14F-4D97-AF65-F5344CB8AC3E}">
        <p14:creationId xmlns:p14="http://schemas.microsoft.com/office/powerpoint/2010/main" val="3863444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Program Description: The Strong Workforce Program has put a spotlight on the need for CTE programs to be responsive to industry needs. Whether colleges are developing new CTE programs or evaluating and updating existing programs as part of these efforts, each college must have a program viability process that is both effective and collegial. This session will provide participants with strategies to consider when reviewing programs.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11</a:t>
            </a:fld>
            <a:endParaRPr lang="en-US"/>
          </a:p>
        </p:txBody>
      </p:sp>
    </p:spTree>
    <p:extLst>
      <p:ext uri="{BB962C8B-B14F-4D97-AF65-F5344CB8AC3E}">
        <p14:creationId xmlns:p14="http://schemas.microsoft.com/office/powerpoint/2010/main" val="3863444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Sunday, May 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Sunday, May 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Sunday, May 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Sunday, May 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Sunday, May 7,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Sunday, May 7,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Sunday, May 7,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Sunday, May 7,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Sunday, May 7,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Sunday, May 7,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Sunday, May 7,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Sunday, May 7, 2017</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hyperlink" Target="http://asccc.org/sites/default/files/Program_Discontinuance_Fall2012_0.pdf" TargetMode="External"/><Relationship Id="rId4" Type="http://schemas.openxmlformats.org/officeDocument/2006/relationships/hyperlink" Target="http://doingwhatmatters.cccco.edu/" TargetMode="External"/><Relationship Id="rId5" Type="http://schemas.openxmlformats.org/officeDocument/2006/relationships/hyperlink" Target="http://doingwhatmatters.cccco.edu/StrongWorkforce.aspx" TargetMode="External"/><Relationship Id="rId1" Type="http://schemas.openxmlformats.org/officeDocument/2006/relationships/slideLayout" Target="../slideLayouts/slideLayout2.xml"/><Relationship Id="rId2" Type="http://schemas.openxmlformats.org/officeDocument/2006/relationships/hyperlink" Target="http://asccc.org/sites/default/files/publications/ProgDisc_0.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wnorth@sdccd.edu" TargetMode="External"/><Relationship Id="rId4" Type="http://schemas.openxmlformats.org/officeDocument/2006/relationships/hyperlink" Target="mailto:thais.winsome@missioncollege.edu" TargetMode="External"/><Relationship Id="rId1" Type="http://schemas.openxmlformats.org/officeDocument/2006/relationships/slideLayout" Target="../slideLayouts/slideLayout2.xml"/><Relationship Id="rId2" Type="http://schemas.openxmlformats.org/officeDocument/2006/relationships/hyperlink" Target="mailto:freitaje@lacity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9026" y="1539501"/>
            <a:ext cx="8281021" cy="1323196"/>
          </a:xfrm>
        </p:spPr>
        <p:txBody>
          <a:bodyPr/>
          <a:lstStyle/>
          <a:p>
            <a:pPr algn="ctr"/>
            <a:r>
              <a:rPr lang="en-US" sz="3200" dirty="0">
                <a:latin typeface="Trebuchet MS" panose="020B0603020202020204" pitchFamily="34" charset="0"/>
              </a:rPr>
              <a:t>The Evolution of Programs: Determining Viability and Processes for Revitalization </a:t>
            </a:r>
            <a:endParaRPr lang="en-US" sz="3200" cap="none" dirty="0">
              <a:latin typeface="Trebuchet MS" panose="020B0603020202020204" pitchFamily="34" charset="0"/>
              <a:cs typeface="Times New Roman"/>
            </a:endParaRPr>
          </a:p>
        </p:txBody>
      </p:sp>
      <p:sp>
        <p:nvSpPr>
          <p:cNvPr id="3" name="Subtitle 2"/>
          <p:cNvSpPr>
            <a:spLocks noGrp="1"/>
          </p:cNvSpPr>
          <p:nvPr>
            <p:ph type="subTitle" idx="1"/>
          </p:nvPr>
        </p:nvSpPr>
        <p:spPr>
          <a:xfrm>
            <a:off x="2209800" y="3505200"/>
            <a:ext cx="7848600" cy="3059876"/>
          </a:xfrm>
        </p:spPr>
        <p:txBody>
          <a:bodyPr>
            <a:normAutofit/>
          </a:bodyPr>
          <a:lstStyle/>
          <a:p>
            <a:r>
              <a:rPr lang="en-US" sz="2000" dirty="0">
                <a:latin typeface="Trebuchet MS" panose="020B0603020202020204" pitchFamily="34" charset="0"/>
              </a:rPr>
              <a:t>John Freitas, Los Angeles City College</a:t>
            </a:r>
          </a:p>
          <a:p>
            <a:r>
              <a:rPr lang="en-US" sz="2000" dirty="0">
                <a:latin typeface="Trebuchet MS" panose="020B0603020202020204" pitchFamily="34" charset="0"/>
              </a:rPr>
              <a:t>Wheeler North, San Diego Miramar College </a:t>
            </a:r>
          </a:p>
          <a:p>
            <a:r>
              <a:rPr lang="en-US" sz="2000" dirty="0">
                <a:latin typeface="Trebuchet MS" panose="020B0603020202020204" pitchFamily="34" charset="0"/>
              </a:rPr>
              <a:t>Thais Winsome, Mission College</a:t>
            </a:r>
          </a:p>
          <a:p>
            <a:endParaRPr lang="en-US" sz="2000" dirty="0">
              <a:latin typeface="Trebuchet MS" panose="020B0603020202020204" pitchFamily="34" charset="0"/>
            </a:endParaRPr>
          </a:p>
          <a:p>
            <a:r>
              <a:rPr lang="en-US" sz="2000" dirty="0">
                <a:latin typeface="Trebuchet MS" panose="020B0603020202020204" pitchFamily="34" charset="0"/>
              </a:rPr>
              <a:t>CTE Leadership Institute</a:t>
            </a:r>
          </a:p>
          <a:p>
            <a:r>
              <a:rPr lang="en-US" sz="2000" dirty="0">
                <a:latin typeface="Trebuchet MS" panose="020B0603020202020204" pitchFamily="34" charset="0"/>
              </a:rPr>
              <a:t>May 5-6, 2017</a:t>
            </a:r>
          </a:p>
          <a:p>
            <a:r>
              <a:rPr lang="en-US" sz="2000" dirty="0">
                <a:latin typeface="Trebuchet MS" panose="020B0603020202020204" pitchFamily="34" charset="0"/>
              </a:rPr>
              <a:t>San Jose Marriott</a:t>
            </a:r>
          </a:p>
          <a:p>
            <a:pPr>
              <a:lnSpc>
                <a:spcPct val="110000"/>
              </a:lnSpc>
            </a:pPr>
            <a:endParaRPr lang="en-US" sz="2000" dirty="0">
              <a:solidFill>
                <a:schemeClr val="accent1">
                  <a:lumMod val="60000"/>
                  <a:lumOff val="40000"/>
                </a:schemeClr>
              </a:solidFill>
              <a:latin typeface="Trebuchet MS" panose="020B0603020202020204" pitchFamily="34" charset="0"/>
              <a:cs typeface="Times New Roman"/>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3773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1695450" y="407309"/>
            <a:ext cx="8801100" cy="621392"/>
          </a:xfrm>
        </p:spPr>
        <p:txBody>
          <a:bodyPr>
            <a:normAutofit fontScale="90000"/>
          </a:bodyPr>
          <a:lstStyle/>
          <a:p>
            <a:pPr algn="ctr"/>
            <a:r>
              <a:rPr lang="en-US" dirty="0">
                <a:latin typeface="Trebuchet MS" panose="020B0603020202020204" pitchFamily="34" charset="0"/>
                <a:cs typeface="Times New Roman"/>
              </a:rPr>
              <a:t>Processes &amp; Strategies for Revitalization</a:t>
            </a:r>
          </a:p>
        </p:txBody>
      </p:sp>
      <p:sp>
        <p:nvSpPr>
          <p:cNvPr id="3" name="Content Placeholder 2"/>
          <p:cNvSpPr>
            <a:spLocks noGrp="1"/>
          </p:cNvSpPr>
          <p:nvPr>
            <p:ph idx="1"/>
          </p:nvPr>
        </p:nvSpPr>
        <p:spPr>
          <a:xfrm>
            <a:off x="669471" y="1355270"/>
            <a:ext cx="10793186" cy="5094516"/>
          </a:xfrm>
        </p:spPr>
        <p:txBody>
          <a:bodyPr>
            <a:normAutofit fontScale="92500" lnSpcReduction="20000"/>
          </a:bodyPr>
          <a:lstStyle/>
          <a:p>
            <a:pPr>
              <a:spcBef>
                <a:spcPts val="0"/>
              </a:spcBef>
            </a:pPr>
            <a:r>
              <a:rPr lang="en-US" dirty="0">
                <a:latin typeface="Trebuchet MS" panose="020B0603020202020204" pitchFamily="34" charset="0"/>
                <a:cs typeface="Times New Roman"/>
              </a:rPr>
              <a:t>First, develop a process!</a:t>
            </a:r>
          </a:p>
          <a:p>
            <a:pPr lvl="1">
              <a:spcBef>
                <a:spcPts val="0"/>
              </a:spcBef>
            </a:pPr>
            <a:r>
              <a:rPr lang="en-US" dirty="0">
                <a:latin typeface="Trebuchet MS" panose="020B0603020202020204" pitchFamily="34" charset="0"/>
                <a:cs typeface="Times New Roman"/>
              </a:rPr>
              <a:t>Senate reviewed and approved process that clearly states goals, expectations and timelines of revitalization </a:t>
            </a:r>
            <a:r>
              <a:rPr lang="en-US" dirty="0" smtClean="0">
                <a:latin typeface="Trebuchet MS" panose="020B0603020202020204" pitchFamily="34" charset="0"/>
                <a:cs typeface="Times New Roman"/>
              </a:rPr>
              <a:t>process</a:t>
            </a:r>
          </a:p>
          <a:p>
            <a:pPr lvl="1">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Honest assessment of what needs to be done</a:t>
            </a:r>
          </a:p>
          <a:p>
            <a:pPr lvl="1">
              <a:spcBef>
                <a:spcPts val="0"/>
              </a:spcBef>
            </a:pPr>
            <a:r>
              <a:rPr lang="en-US" dirty="0">
                <a:latin typeface="Trebuchet MS" panose="020B0603020202020204" pitchFamily="34" charset="0"/>
                <a:cs typeface="Times New Roman"/>
              </a:rPr>
              <a:t>Don’t ignore any large primates in the </a:t>
            </a:r>
            <a:r>
              <a:rPr lang="en-US" dirty="0" smtClean="0">
                <a:latin typeface="Trebuchet MS" panose="020B0603020202020204" pitchFamily="34" charset="0"/>
                <a:cs typeface="Times New Roman"/>
              </a:rPr>
              <a:t>room</a:t>
            </a:r>
          </a:p>
          <a:p>
            <a:pPr lvl="1">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Faculty Buy-in</a:t>
            </a:r>
          </a:p>
          <a:p>
            <a:pPr lvl="1">
              <a:spcBef>
                <a:spcPts val="0"/>
              </a:spcBef>
            </a:pPr>
            <a:r>
              <a:rPr lang="en-US" dirty="0">
                <a:latin typeface="Trebuchet MS" panose="020B0603020202020204" pitchFamily="34" charset="0"/>
                <a:cs typeface="Times New Roman"/>
              </a:rPr>
              <a:t>Address issues of morale or other problem</a:t>
            </a:r>
          </a:p>
          <a:p>
            <a:pPr lvl="1">
              <a:spcBef>
                <a:spcPts val="0"/>
              </a:spcBef>
            </a:pPr>
            <a:r>
              <a:rPr lang="en-US" dirty="0">
                <a:latin typeface="Trebuchet MS" panose="020B0603020202020204" pitchFamily="34" charset="0"/>
                <a:cs typeface="Times New Roman"/>
              </a:rPr>
              <a:t>Make it a positive, not punitive, </a:t>
            </a:r>
            <a:r>
              <a:rPr lang="en-US" dirty="0" smtClean="0">
                <a:latin typeface="Trebuchet MS" panose="020B0603020202020204" pitchFamily="34" charset="0"/>
                <a:cs typeface="Times New Roman"/>
              </a:rPr>
              <a:t>process</a:t>
            </a:r>
          </a:p>
          <a:p>
            <a:pPr lvl="1">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Advisory Committee Buy-in</a:t>
            </a:r>
          </a:p>
          <a:p>
            <a:pPr lvl="1">
              <a:spcBef>
                <a:spcPts val="0"/>
              </a:spcBef>
            </a:pPr>
            <a:r>
              <a:rPr lang="en-US" dirty="0">
                <a:latin typeface="Trebuchet MS" panose="020B0603020202020204" pitchFamily="34" charset="0"/>
                <a:cs typeface="Times New Roman"/>
              </a:rPr>
              <a:t>Critical but often overlooked</a:t>
            </a:r>
          </a:p>
          <a:p>
            <a:pPr lvl="1">
              <a:spcBef>
                <a:spcPts val="0"/>
              </a:spcBef>
            </a:pPr>
            <a:r>
              <a:rPr lang="en-US" dirty="0">
                <a:latin typeface="Trebuchet MS" panose="020B0603020202020204" pitchFamily="34" charset="0"/>
                <a:cs typeface="Times New Roman"/>
              </a:rPr>
              <a:t>Can be huge morale booster as well as means to acquire </a:t>
            </a:r>
            <a:r>
              <a:rPr lang="en-US" dirty="0" smtClean="0">
                <a:latin typeface="Trebuchet MS" panose="020B0603020202020204" pitchFamily="34" charset="0"/>
                <a:cs typeface="Times New Roman"/>
              </a:rPr>
              <a:t>resources</a:t>
            </a:r>
          </a:p>
          <a:p>
            <a:pPr lvl="1">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Administration Buy-in</a:t>
            </a:r>
          </a:p>
          <a:p>
            <a:pPr lvl="1">
              <a:spcBef>
                <a:spcPts val="0"/>
              </a:spcBef>
            </a:pPr>
            <a:r>
              <a:rPr lang="en-US" dirty="0">
                <a:latin typeface="Trebuchet MS" panose="020B0603020202020204" pitchFamily="34" charset="0"/>
                <a:cs typeface="Times New Roman"/>
              </a:rPr>
              <a:t>There must be strong potential and evidence for success of the revitalized </a:t>
            </a:r>
            <a:r>
              <a:rPr lang="en-US" dirty="0" smtClean="0">
                <a:latin typeface="Trebuchet MS" panose="020B0603020202020204" pitchFamily="34" charset="0"/>
                <a:cs typeface="Times New Roman"/>
              </a:rPr>
              <a:t>program</a:t>
            </a:r>
          </a:p>
          <a:p>
            <a:pPr lvl="1">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Involve the college</a:t>
            </a:r>
          </a:p>
          <a:p>
            <a:pPr lvl="1">
              <a:spcBef>
                <a:spcPts val="0"/>
              </a:spcBef>
            </a:pPr>
            <a:r>
              <a:rPr lang="en-US" dirty="0">
                <a:latin typeface="Trebuchet MS" panose="020B0603020202020204" pitchFamily="34" charset="0"/>
                <a:cs typeface="Times New Roman"/>
              </a:rPr>
              <a:t>Curriculum and Program Review committees can and should help</a:t>
            </a:r>
          </a:p>
          <a:p>
            <a:pPr marL="274320" lvl="1" indent="0">
              <a:spcBef>
                <a:spcPts val="0"/>
              </a:spcBef>
              <a:buNone/>
            </a:pPr>
            <a:endParaRPr lang="en-US" dirty="0">
              <a:latin typeface="Trebuchet MS" panose="020B0603020202020204" pitchFamily="34" charset="0"/>
              <a:cs typeface="Times New Roman"/>
            </a:endParaRPr>
          </a:p>
          <a:p>
            <a:pPr lvl="1">
              <a:spcBef>
                <a:spcPts val="0"/>
              </a:spcBef>
            </a:pPr>
            <a:endParaRPr lang="en-US" dirty="0">
              <a:latin typeface="Trebuchet MS" panose="020B0603020202020204" pitchFamily="34" charset="0"/>
              <a:cs typeface="Times New Roman"/>
            </a:endParaRPr>
          </a:p>
          <a:p>
            <a:pPr>
              <a:spcBef>
                <a:spcPts val="0"/>
              </a:spcBef>
            </a:pPr>
            <a:endParaRPr lang="en-US"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900843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1834244" y="374652"/>
            <a:ext cx="8588829" cy="613228"/>
          </a:xfrm>
        </p:spPr>
        <p:txBody>
          <a:bodyPr>
            <a:normAutofit fontScale="90000"/>
          </a:bodyPr>
          <a:lstStyle/>
          <a:p>
            <a:pPr algn="ctr"/>
            <a:r>
              <a:rPr lang="en-US" dirty="0">
                <a:latin typeface="Trebuchet MS" panose="020B0603020202020204" pitchFamily="34" charset="0"/>
                <a:cs typeface="Times New Roman"/>
              </a:rPr>
              <a:t>Process &amp; Strategies for Reinvention</a:t>
            </a:r>
          </a:p>
        </p:txBody>
      </p:sp>
      <p:sp>
        <p:nvSpPr>
          <p:cNvPr id="3" name="Content Placeholder 2"/>
          <p:cNvSpPr>
            <a:spLocks noGrp="1"/>
          </p:cNvSpPr>
          <p:nvPr>
            <p:ph idx="1"/>
          </p:nvPr>
        </p:nvSpPr>
        <p:spPr>
          <a:xfrm>
            <a:off x="674915" y="1319421"/>
            <a:ext cx="10907485" cy="4936669"/>
          </a:xfrm>
        </p:spPr>
        <p:txBody>
          <a:bodyPr>
            <a:noAutofit/>
          </a:bodyPr>
          <a:lstStyle/>
          <a:p>
            <a:pPr>
              <a:spcBef>
                <a:spcPts val="0"/>
              </a:spcBef>
            </a:pPr>
            <a:r>
              <a:rPr lang="en-US" dirty="0">
                <a:latin typeface="Trebuchet MS" panose="020B0603020202020204" pitchFamily="34" charset="0"/>
                <a:cs typeface="Times New Roman"/>
              </a:rPr>
              <a:t>Honest assessment of what’s possible</a:t>
            </a:r>
          </a:p>
          <a:p>
            <a:pPr lvl="1">
              <a:spcBef>
                <a:spcPts val="0"/>
              </a:spcBef>
            </a:pPr>
            <a:r>
              <a:rPr lang="en-US" dirty="0">
                <a:latin typeface="Trebuchet MS" panose="020B0603020202020204" pitchFamily="34" charset="0"/>
                <a:cs typeface="Times New Roman"/>
              </a:rPr>
              <a:t>Is there a viable and comparable industry in the area such that the regulatory criteria can be met with a successful program? </a:t>
            </a:r>
          </a:p>
          <a:p>
            <a:pPr lvl="1">
              <a:spcBef>
                <a:spcPts val="0"/>
              </a:spcBef>
            </a:pPr>
            <a:r>
              <a:rPr lang="en-US" dirty="0">
                <a:latin typeface="Trebuchet MS" panose="020B0603020202020204" pitchFamily="34" charset="0"/>
                <a:cs typeface="Times New Roman"/>
              </a:rPr>
              <a:t>Can faculty reasonably be expected to retrain and will industry support that?</a:t>
            </a:r>
          </a:p>
          <a:p>
            <a:pPr lvl="1">
              <a:spcBef>
                <a:spcPts val="0"/>
              </a:spcBef>
            </a:pPr>
            <a:r>
              <a:rPr lang="en-US" dirty="0">
                <a:latin typeface="Trebuchet MS" panose="020B0603020202020204" pitchFamily="34" charset="0"/>
                <a:cs typeface="Times New Roman"/>
              </a:rPr>
              <a:t>Are resources sufficient for a successful program transformation</a:t>
            </a:r>
            <a:r>
              <a:rPr lang="en-US" dirty="0" smtClean="0">
                <a:latin typeface="Trebuchet MS" panose="020B0603020202020204" pitchFamily="34" charset="0"/>
                <a:cs typeface="Times New Roman"/>
              </a:rPr>
              <a:t>.</a:t>
            </a:r>
          </a:p>
          <a:p>
            <a:pPr lvl="1">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Work with faculty and industry advisory group to develop ideas for a likely alternate program(s</a:t>
            </a:r>
            <a:r>
              <a:rPr lang="en-US" dirty="0" smtClean="0">
                <a:latin typeface="Trebuchet MS" panose="020B0603020202020204" pitchFamily="34" charset="0"/>
                <a:cs typeface="Times New Roman"/>
              </a:rPr>
              <a:t>)</a:t>
            </a:r>
          </a:p>
          <a:p>
            <a:pPr>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Develop a student centered plan and timeline to include curriculum revision, facilities and equipment retooling, faculty and staff training and other transition requirements. </a:t>
            </a:r>
          </a:p>
          <a:p>
            <a:pPr>
              <a:spcBef>
                <a:spcPts val="0"/>
              </a:spcBef>
            </a:pPr>
            <a:endParaRPr lang="en-US"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900843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1621972" y="407309"/>
            <a:ext cx="8923565" cy="694871"/>
          </a:xfrm>
        </p:spPr>
        <p:txBody>
          <a:bodyPr>
            <a:normAutofit fontScale="90000"/>
          </a:bodyPr>
          <a:lstStyle/>
          <a:p>
            <a:pPr algn="ctr"/>
            <a:r>
              <a:rPr lang="en-US" dirty="0">
                <a:latin typeface="Trebuchet MS" panose="020B0603020202020204" pitchFamily="34" charset="0"/>
                <a:cs typeface="Times New Roman"/>
              </a:rPr>
              <a:t>Program Discontinuance</a:t>
            </a:r>
          </a:p>
        </p:txBody>
      </p:sp>
      <p:sp>
        <p:nvSpPr>
          <p:cNvPr id="3" name="Content Placeholder 2"/>
          <p:cNvSpPr>
            <a:spLocks noGrp="1"/>
          </p:cNvSpPr>
          <p:nvPr>
            <p:ph idx="1"/>
          </p:nvPr>
        </p:nvSpPr>
        <p:spPr>
          <a:xfrm>
            <a:off x="670832" y="1143004"/>
            <a:ext cx="10825843" cy="5153909"/>
          </a:xfrm>
        </p:spPr>
        <p:txBody>
          <a:bodyPr>
            <a:normAutofit lnSpcReduction="10000"/>
          </a:bodyPr>
          <a:lstStyle/>
          <a:p>
            <a:pPr>
              <a:spcBef>
                <a:spcPts val="0"/>
              </a:spcBef>
            </a:pPr>
            <a:r>
              <a:rPr lang="en-US" dirty="0">
                <a:latin typeface="Trebuchet MS" panose="020B0603020202020204" pitchFamily="34" charset="0"/>
                <a:cs typeface="Times New Roman"/>
              </a:rPr>
              <a:t>Board should have an approved policy on program </a:t>
            </a:r>
            <a:r>
              <a:rPr lang="en-US" dirty="0" smtClean="0">
                <a:latin typeface="Trebuchet MS" panose="020B0603020202020204" pitchFamily="34" charset="0"/>
                <a:cs typeface="Times New Roman"/>
              </a:rPr>
              <a:t>discontinuance.</a:t>
            </a:r>
          </a:p>
          <a:p>
            <a:pPr>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Senates </a:t>
            </a:r>
            <a:r>
              <a:rPr lang="en-US" b="1" u="sng" dirty="0">
                <a:latin typeface="Trebuchet MS" panose="020B0603020202020204" pitchFamily="34" charset="0"/>
                <a:cs typeface="Times New Roman"/>
              </a:rPr>
              <a:t>must</a:t>
            </a:r>
            <a:r>
              <a:rPr lang="en-US" dirty="0">
                <a:latin typeface="Trebuchet MS" panose="020B0603020202020204" pitchFamily="34" charset="0"/>
                <a:cs typeface="Times New Roman"/>
              </a:rPr>
              <a:t> have an approved process for program </a:t>
            </a:r>
            <a:r>
              <a:rPr lang="en-US" dirty="0" smtClean="0">
                <a:latin typeface="Trebuchet MS" panose="020B0603020202020204" pitchFamily="34" charset="0"/>
                <a:cs typeface="Times New Roman"/>
              </a:rPr>
              <a:t>discontinuance.</a:t>
            </a:r>
            <a:endParaRPr lang="en-US" dirty="0">
              <a:latin typeface="Trebuchet MS" panose="020B0603020202020204" pitchFamily="34" charset="0"/>
              <a:cs typeface="Times New Roman"/>
            </a:endParaRPr>
          </a:p>
          <a:p>
            <a:pPr lvl="1">
              <a:spcBef>
                <a:spcPts val="0"/>
              </a:spcBef>
            </a:pPr>
            <a:r>
              <a:rPr lang="en-US" dirty="0">
                <a:latin typeface="Trebuchet MS" panose="020B0603020202020204" pitchFamily="34" charset="0"/>
                <a:cs typeface="Times New Roman"/>
              </a:rPr>
              <a:t>Process must be student-centered</a:t>
            </a:r>
          </a:p>
          <a:p>
            <a:pPr lvl="1">
              <a:spcBef>
                <a:spcPts val="0"/>
              </a:spcBef>
            </a:pPr>
            <a:r>
              <a:rPr lang="en-US" dirty="0">
                <a:latin typeface="Trebuchet MS" panose="020B0603020202020204" pitchFamily="34" charset="0"/>
                <a:cs typeface="Times New Roman"/>
              </a:rPr>
              <a:t>The Senate and Office of Instruction must work closely with Student Services to determine how many students are enrolled in the program and where they are in their educational plans</a:t>
            </a:r>
          </a:p>
          <a:p>
            <a:pPr lvl="1">
              <a:spcBef>
                <a:spcPts val="0"/>
              </a:spcBef>
            </a:pPr>
            <a:r>
              <a:rPr lang="en-US" dirty="0">
                <a:latin typeface="Trebuchet MS" panose="020B0603020202020204" pitchFamily="34" charset="0"/>
                <a:cs typeface="Times New Roman"/>
              </a:rPr>
              <a:t>Remove program and courses from catalog, website, and all other promotional materials as soon as possible, no later than Board approval of discontinuance</a:t>
            </a:r>
          </a:p>
          <a:p>
            <a:pPr lvl="1">
              <a:spcBef>
                <a:spcPts val="0"/>
              </a:spcBef>
            </a:pPr>
            <a:r>
              <a:rPr lang="en-US" dirty="0">
                <a:latin typeface="Trebuchet MS" panose="020B0603020202020204" pitchFamily="34" charset="0"/>
                <a:cs typeface="Times New Roman"/>
              </a:rPr>
              <a:t>DO NOT REMOVE FROM STATE INVENTORY until all students who have catalog rights have completed their </a:t>
            </a:r>
            <a:r>
              <a:rPr lang="en-US" dirty="0" smtClean="0">
                <a:latin typeface="Trebuchet MS" panose="020B0603020202020204" pitchFamily="34" charset="0"/>
                <a:cs typeface="Times New Roman"/>
              </a:rPr>
              <a:t>program.</a:t>
            </a:r>
          </a:p>
          <a:p>
            <a:pPr lvl="1">
              <a:spcBef>
                <a:spcPts val="0"/>
              </a:spcBef>
            </a:pPr>
            <a:r>
              <a:rPr lang="en-US" dirty="0" smtClean="0">
                <a:latin typeface="Trebuchet MS" panose="020B0603020202020204" pitchFamily="34" charset="0"/>
                <a:cs typeface="Times New Roman"/>
              </a:rPr>
              <a:t>Accreditation requirement.</a:t>
            </a:r>
          </a:p>
          <a:p>
            <a:pPr lvl="1">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Students</a:t>
            </a:r>
          </a:p>
          <a:p>
            <a:pPr lvl="1">
              <a:spcBef>
                <a:spcPts val="0"/>
              </a:spcBef>
            </a:pPr>
            <a:r>
              <a:rPr lang="en-US" dirty="0">
                <a:latin typeface="Trebuchet MS" panose="020B0603020202020204" pitchFamily="34" charset="0"/>
                <a:cs typeface="Times New Roman"/>
              </a:rPr>
              <a:t>Catalog rights</a:t>
            </a:r>
          </a:p>
          <a:p>
            <a:pPr lvl="1">
              <a:spcBef>
                <a:spcPts val="0"/>
              </a:spcBef>
            </a:pPr>
            <a:r>
              <a:rPr lang="en-US" dirty="0">
                <a:latin typeface="Trebuchet MS" panose="020B0603020202020204" pitchFamily="34" charset="0"/>
                <a:cs typeface="Times New Roman"/>
              </a:rPr>
              <a:t>Counseling – dedicated counselor who can shepherd students through what can be a traumatic process</a:t>
            </a:r>
          </a:p>
          <a:p>
            <a:pPr lvl="1">
              <a:spcBef>
                <a:spcPts val="0"/>
              </a:spcBef>
            </a:pPr>
            <a:endParaRPr lang="en-US"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900843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1760765" y="390981"/>
            <a:ext cx="8711293" cy="515256"/>
          </a:xfrm>
        </p:spPr>
        <p:txBody>
          <a:bodyPr>
            <a:normAutofit fontScale="90000"/>
          </a:bodyPr>
          <a:lstStyle/>
          <a:p>
            <a:pPr algn="ctr"/>
            <a:r>
              <a:rPr lang="en-US" dirty="0">
                <a:latin typeface="Trebuchet MS" panose="020B0603020202020204" pitchFamily="34" charset="0"/>
                <a:cs typeface="Times New Roman"/>
              </a:rPr>
              <a:t>What went wrong? What would you do?</a:t>
            </a:r>
          </a:p>
        </p:txBody>
      </p:sp>
      <p:sp>
        <p:nvSpPr>
          <p:cNvPr id="3" name="Content Placeholder 2"/>
          <p:cNvSpPr>
            <a:spLocks noGrp="1"/>
          </p:cNvSpPr>
          <p:nvPr>
            <p:ph idx="1"/>
          </p:nvPr>
        </p:nvSpPr>
        <p:spPr>
          <a:xfrm>
            <a:off x="760639" y="1296525"/>
            <a:ext cx="10711543" cy="4569277"/>
          </a:xfrm>
        </p:spPr>
        <p:txBody>
          <a:bodyPr>
            <a:noAutofit/>
          </a:bodyPr>
          <a:lstStyle/>
          <a:p>
            <a:pPr marL="0" indent="0">
              <a:spcBef>
                <a:spcPts val="0"/>
              </a:spcBef>
              <a:buNone/>
            </a:pPr>
            <a:r>
              <a:rPr lang="en-US" dirty="0">
                <a:latin typeface="Trebuchet MS" panose="020B0603020202020204" pitchFamily="34" charset="0"/>
                <a:cs typeface="Times New Roman"/>
              </a:rPr>
              <a:t>Scenario One – Personnel </a:t>
            </a:r>
            <a:r>
              <a:rPr lang="en-US" dirty="0" smtClean="0">
                <a:latin typeface="Trebuchet MS" panose="020B0603020202020204" pitchFamily="34" charset="0"/>
                <a:cs typeface="Times New Roman"/>
              </a:rPr>
              <a:t>Behaving Badly</a:t>
            </a:r>
            <a:endParaRPr lang="en-US" dirty="0">
              <a:latin typeface="Trebuchet MS" panose="020B0603020202020204" pitchFamily="34" charset="0"/>
              <a:cs typeface="Times New Roman"/>
            </a:endParaRPr>
          </a:p>
          <a:p>
            <a:pPr lvl="1">
              <a:spcBef>
                <a:spcPts val="0"/>
              </a:spcBef>
            </a:pPr>
            <a:r>
              <a:rPr lang="en-US" dirty="0">
                <a:latin typeface="Trebuchet MS" panose="020B0603020202020204" pitchFamily="34" charset="0"/>
                <a:cs typeface="Times New Roman"/>
              </a:rPr>
              <a:t>The Personnel </a:t>
            </a:r>
            <a:r>
              <a:rPr lang="en-US" dirty="0" smtClean="0">
                <a:latin typeface="Trebuchet MS" panose="020B0603020202020204" pitchFamily="34" charset="0"/>
                <a:cs typeface="Times New Roman"/>
              </a:rPr>
              <a:t>Management Program </a:t>
            </a:r>
            <a:r>
              <a:rPr lang="en-US" dirty="0">
                <a:latin typeface="Trebuchet MS" panose="020B0603020202020204" pitchFamily="34" charset="0"/>
                <a:cs typeface="Times New Roman"/>
              </a:rPr>
              <a:t>has converted from a more traditional program that offered primarily transferable, 3-unit courses for Business majors to one that almost exclusively offers 0.5-1.0 unit weekend “workshops” in everything from “dealing with difficult people” to “successful salary negotiation.” The program head claims that this change has been made to accommodate the local business industry and is endorsed by the advisory committee. Enrollment has been dropping steadily, and the department has failed to make its benchmarks in terms of efficiency and program completion rates for several years. Students in the program do not fully matriculate in the college and appear to be employees of local corporations who come to campus only for the workshops. The program head is full-time faculty in a related discipline, but also has a full-time job outside of the college. Efforts on the part of the department and college to work with the faculty member to rectify the situation have not been successful.</a:t>
            </a:r>
          </a:p>
          <a:p>
            <a:pPr>
              <a:spcBef>
                <a:spcPts val="0"/>
              </a:spcBef>
            </a:pPr>
            <a:endParaRPr lang="en-US"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900843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1760765" y="382816"/>
            <a:ext cx="8711293" cy="515256"/>
          </a:xfrm>
        </p:spPr>
        <p:txBody>
          <a:bodyPr>
            <a:normAutofit fontScale="90000"/>
          </a:bodyPr>
          <a:lstStyle/>
          <a:p>
            <a:pPr algn="ctr"/>
            <a:r>
              <a:rPr lang="en-US" dirty="0">
                <a:latin typeface="Trebuchet MS" panose="020B0603020202020204" pitchFamily="34" charset="0"/>
                <a:cs typeface="Times New Roman"/>
              </a:rPr>
              <a:t>What went wrong? What would you do?</a:t>
            </a:r>
          </a:p>
        </p:txBody>
      </p:sp>
      <p:sp>
        <p:nvSpPr>
          <p:cNvPr id="3" name="Content Placeholder 2"/>
          <p:cNvSpPr>
            <a:spLocks noGrp="1"/>
          </p:cNvSpPr>
          <p:nvPr>
            <p:ph idx="1"/>
          </p:nvPr>
        </p:nvSpPr>
        <p:spPr>
          <a:xfrm>
            <a:off x="727983" y="1446202"/>
            <a:ext cx="10776856" cy="4261758"/>
          </a:xfrm>
        </p:spPr>
        <p:txBody>
          <a:bodyPr>
            <a:noAutofit/>
          </a:bodyPr>
          <a:lstStyle/>
          <a:p>
            <a:pPr marL="0" indent="0">
              <a:spcBef>
                <a:spcPts val="0"/>
              </a:spcBef>
              <a:buNone/>
            </a:pPr>
            <a:r>
              <a:rPr lang="en-US" dirty="0">
                <a:latin typeface="Trebuchet MS" panose="020B0603020202020204" pitchFamily="34" charset="0"/>
                <a:cs typeface="Times New Roman"/>
              </a:rPr>
              <a:t>Scenario Two – Semiconductor Sadness</a:t>
            </a:r>
          </a:p>
          <a:p>
            <a:pPr lvl="1">
              <a:spcBef>
                <a:spcPts val="0"/>
              </a:spcBef>
            </a:pPr>
            <a:r>
              <a:rPr lang="en-US" dirty="0">
                <a:latin typeface="Trebuchet MS" panose="020B0603020202020204" pitchFamily="34" charset="0"/>
                <a:cs typeface="Times New Roman"/>
              </a:rPr>
              <a:t>The College invested heavily in semiconductor and electronics programs that were already dated by the time they were implemented. Existing faculty with backgrounds in television and radio technologies were retrained to teach and administer the new programs. Within a few years of implementation, the semiconductor manufacturing industry moved overseas and what had been a source of high-paying jobs for students ceased to exist. Enrollments have dropped precipitously, and efforts to retool the programs to train students to repair PCs and provide customer support have not been successful. The faculty were not able to establish and maintain productive relationships with industry partners and there is no attempt to market the program or develop new avenues for job placement. Currently the program continues to cost the college heavily in terms of faculty FTE and laboratory facilities, but has only 6 students, none of whom have completed a program in 6 years.</a:t>
            </a:r>
          </a:p>
          <a:p>
            <a:pPr lvl="2">
              <a:spcBef>
                <a:spcPts val="0"/>
              </a:spcBef>
            </a:pPr>
            <a:endParaRPr lang="en-US" dirty="0">
              <a:latin typeface="Trebuchet MS" panose="020B0603020202020204" pitchFamily="34" charset="0"/>
              <a:cs typeface="Times New Roman"/>
            </a:endParaRPr>
          </a:p>
          <a:p>
            <a:pPr>
              <a:spcBef>
                <a:spcPts val="0"/>
              </a:spcBef>
            </a:pPr>
            <a:endParaRPr lang="en-US"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3518290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1817915" y="390981"/>
            <a:ext cx="8711293" cy="515256"/>
          </a:xfrm>
        </p:spPr>
        <p:txBody>
          <a:bodyPr>
            <a:normAutofit fontScale="90000"/>
          </a:bodyPr>
          <a:lstStyle/>
          <a:p>
            <a:pPr algn="ctr"/>
            <a:r>
              <a:rPr lang="en-US" dirty="0">
                <a:latin typeface="Trebuchet MS" panose="020B0603020202020204" pitchFamily="34" charset="0"/>
                <a:cs typeface="Times New Roman"/>
              </a:rPr>
              <a:t>What went wrong? What would you do?</a:t>
            </a:r>
          </a:p>
        </p:txBody>
      </p:sp>
      <p:sp>
        <p:nvSpPr>
          <p:cNvPr id="3" name="Content Placeholder 2"/>
          <p:cNvSpPr>
            <a:spLocks noGrp="1"/>
          </p:cNvSpPr>
          <p:nvPr>
            <p:ph idx="1"/>
          </p:nvPr>
        </p:nvSpPr>
        <p:spPr>
          <a:xfrm>
            <a:off x="587829" y="1296525"/>
            <a:ext cx="11005457" cy="4696061"/>
          </a:xfrm>
        </p:spPr>
        <p:txBody>
          <a:bodyPr>
            <a:noAutofit/>
          </a:bodyPr>
          <a:lstStyle/>
          <a:p>
            <a:pPr marL="0" indent="0">
              <a:spcBef>
                <a:spcPts val="0"/>
              </a:spcBef>
              <a:buNone/>
            </a:pPr>
            <a:r>
              <a:rPr lang="en-US" dirty="0">
                <a:latin typeface="Trebuchet MS" panose="020B0603020202020204" pitchFamily="34" charset="0"/>
                <a:cs typeface="Times New Roman"/>
              </a:rPr>
              <a:t>Scenario Three – Part-time </a:t>
            </a:r>
            <a:r>
              <a:rPr lang="en-US" dirty="0" smtClean="0">
                <a:latin typeface="Trebuchet MS" panose="020B0603020202020204" pitchFamily="34" charset="0"/>
                <a:cs typeface="Times New Roman"/>
              </a:rPr>
              <a:t>Graphics by Design</a:t>
            </a:r>
            <a:endParaRPr lang="en-US" dirty="0">
              <a:latin typeface="Trebuchet MS" panose="020B0603020202020204" pitchFamily="34" charset="0"/>
              <a:cs typeface="Times New Roman"/>
            </a:endParaRPr>
          </a:p>
          <a:p>
            <a:pPr lvl="1">
              <a:spcBef>
                <a:spcPts val="0"/>
              </a:spcBef>
            </a:pPr>
            <a:r>
              <a:rPr lang="en-US" dirty="0">
                <a:latin typeface="Trebuchet MS" panose="020B0603020202020204" pitchFamily="34" charset="0"/>
                <a:cs typeface="Times New Roman"/>
              </a:rPr>
              <a:t>The College developed a graphics program but has elected to have the program administered by a part-time faculty member who was a recognized leader in the field. In addition to teaching in the program, this faculty member is paid a (very) small annual stipend to administer all aspects of the program, including scheduling, program review, hiring and evaluating associate faculty, a complicated budget, and operating a work experience program </a:t>
            </a:r>
            <a:r>
              <a:rPr lang="en-US" dirty="0" smtClean="0">
                <a:latin typeface="Trebuchet MS" panose="020B0603020202020204" pitchFamily="34" charset="0"/>
                <a:cs typeface="Times New Roman"/>
              </a:rPr>
              <a:t>for students </a:t>
            </a:r>
            <a:r>
              <a:rPr lang="en-US" dirty="0">
                <a:latin typeface="Trebuchet MS" panose="020B0603020202020204" pitchFamily="34" charset="0"/>
                <a:cs typeface="Times New Roman"/>
              </a:rPr>
              <a:t>in the program to provide services to the community for logos, flyers and whatnot. The curriculum has not been revised in years and has become dated and no longer relevant to current industry trends. Requests for critical resources such as software and equipment upgrades are not met by the college in a timely manner, and enrollment has declined drastically in spite of regional need as students commute elsewhere to programs that are more current. </a:t>
            </a:r>
          </a:p>
          <a:p>
            <a:pPr>
              <a:spcBef>
                <a:spcPts val="0"/>
              </a:spcBef>
            </a:pPr>
            <a:endParaRPr lang="en-US"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676547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getting to viability</a:t>
            </a:r>
            <a:r>
              <a:rPr lang="mr-IN" dirty="0" smtClean="0"/>
              <a:t>…</a:t>
            </a:r>
            <a:endParaRPr lang="en-US" dirty="0"/>
          </a:p>
        </p:txBody>
      </p:sp>
      <p:sp>
        <p:nvSpPr>
          <p:cNvPr id="3" name="Content Placeholder 2"/>
          <p:cNvSpPr>
            <a:spLocks noGrp="1"/>
          </p:cNvSpPr>
          <p:nvPr>
            <p:ph idx="1"/>
          </p:nvPr>
        </p:nvSpPr>
        <p:spPr>
          <a:xfrm>
            <a:off x="1981201" y="1580819"/>
            <a:ext cx="4932947" cy="4876800"/>
          </a:xfrm>
        </p:spPr>
        <p:txBody>
          <a:bodyPr/>
          <a:lstStyle/>
          <a:p>
            <a:pPr marL="0" indent="0">
              <a:buNone/>
            </a:pPr>
            <a:r>
              <a:rPr lang="en-US" sz="3200" dirty="0"/>
              <a:t>What can be done to minimize the need for using program viability?</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6805"/>
          <a:stretch/>
        </p:blipFill>
        <p:spPr bwMode="auto">
          <a:xfrm>
            <a:off x="7079443" y="2430379"/>
            <a:ext cx="3203546" cy="4098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933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Resources</a:t>
            </a:r>
            <a:endParaRPr lang="en-US" dirty="0"/>
          </a:p>
        </p:txBody>
      </p:sp>
      <p:sp>
        <p:nvSpPr>
          <p:cNvPr id="3" name="Content Placeholder 2"/>
          <p:cNvSpPr>
            <a:spLocks noGrp="1"/>
          </p:cNvSpPr>
          <p:nvPr>
            <p:ph idx="1"/>
          </p:nvPr>
        </p:nvSpPr>
        <p:spPr/>
        <p:txBody>
          <a:bodyPr/>
          <a:lstStyle/>
          <a:p>
            <a:r>
              <a:rPr lang="en-US" dirty="0"/>
              <a:t>Academic Senate </a:t>
            </a:r>
            <a:r>
              <a:rPr lang="en-US" dirty="0" smtClean="0"/>
              <a:t>papers</a:t>
            </a:r>
            <a:endParaRPr lang="en-US" dirty="0"/>
          </a:p>
          <a:p>
            <a:pPr lvl="1"/>
            <a:r>
              <a:rPr lang="en-US" dirty="0">
                <a:hlinkClick r:id="rId2"/>
              </a:rPr>
              <a:t>Program Discontinuance: A Faculty Perspective </a:t>
            </a:r>
            <a:r>
              <a:rPr lang="en-US" dirty="0"/>
              <a:t>(Adopted Spring 1998).</a:t>
            </a:r>
          </a:p>
          <a:p>
            <a:pPr lvl="1"/>
            <a:r>
              <a:rPr lang="en-US" dirty="0">
                <a:hlinkClick r:id="rId3"/>
              </a:rPr>
              <a:t>Program Discontinuance: A Faculty Perspective Revisited </a:t>
            </a:r>
            <a:r>
              <a:rPr lang="en-US" dirty="0"/>
              <a:t>(Adopted Fall 2012</a:t>
            </a:r>
            <a:r>
              <a:rPr lang="en-US" dirty="0" smtClean="0"/>
              <a:t>).</a:t>
            </a:r>
          </a:p>
          <a:p>
            <a:endParaRPr lang="en-US" dirty="0"/>
          </a:p>
          <a:p>
            <a:r>
              <a:rPr lang="en-US" dirty="0" smtClean="0"/>
              <a:t>Doing What Matters Website </a:t>
            </a:r>
          </a:p>
          <a:p>
            <a:pPr lvl="1"/>
            <a:r>
              <a:rPr lang="en-US" dirty="0">
                <a:hlinkClick r:id="rId4"/>
              </a:rPr>
              <a:t>http://</a:t>
            </a:r>
            <a:r>
              <a:rPr lang="en-US" dirty="0" smtClean="0">
                <a:hlinkClick r:id="rId4"/>
              </a:rPr>
              <a:t>doingwhatmatters.cccco.edu</a:t>
            </a:r>
            <a:endParaRPr lang="en-US" dirty="0" smtClean="0"/>
          </a:p>
          <a:p>
            <a:pPr lvl="1"/>
            <a:r>
              <a:rPr lang="en-US" dirty="0">
                <a:hlinkClick r:id="rId5"/>
              </a:rPr>
              <a:t>http://</a:t>
            </a:r>
            <a:r>
              <a:rPr lang="en-US" dirty="0" smtClean="0">
                <a:hlinkClick r:id="rId5"/>
              </a:rPr>
              <a:t>doingwhatmatters.cccco.edu/StrongWorkforce.aspx</a:t>
            </a:r>
            <a:r>
              <a:rPr lang="en-US" dirty="0" smtClean="0"/>
              <a:t> (Strong Workforce Program rollout)</a:t>
            </a:r>
          </a:p>
          <a:p>
            <a:pPr lvl="1"/>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97837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John Freitas </a:t>
            </a:r>
            <a:r>
              <a:rPr lang="mr-IN" dirty="0" smtClean="0"/>
              <a:t>–</a:t>
            </a:r>
            <a:r>
              <a:rPr lang="en-US" dirty="0" smtClean="0"/>
              <a:t> </a:t>
            </a:r>
            <a:r>
              <a:rPr lang="en-US" dirty="0" smtClean="0">
                <a:hlinkClick r:id="rId2"/>
              </a:rPr>
              <a:t>freitaje@lacitycollege.edu</a:t>
            </a:r>
            <a:endParaRPr lang="en-US" dirty="0" smtClean="0"/>
          </a:p>
          <a:p>
            <a:pPr marL="0" indent="0">
              <a:buNone/>
            </a:pPr>
            <a:r>
              <a:rPr lang="en-US" dirty="0" smtClean="0"/>
              <a:t>Wheeler North </a:t>
            </a:r>
            <a:r>
              <a:rPr lang="mr-IN" dirty="0" smtClean="0"/>
              <a:t>–</a:t>
            </a:r>
            <a:r>
              <a:rPr lang="en-US" dirty="0" smtClean="0"/>
              <a:t> </a:t>
            </a:r>
            <a:r>
              <a:rPr lang="en-US" dirty="0" smtClean="0">
                <a:hlinkClick r:id="rId3"/>
              </a:rPr>
              <a:t>wnorth@sdccd.edu</a:t>
            </a:r>
            <a:endParaRPr lang="en-US" dirty="0" smtClean="0"/>
          </a:p>
          <a:p>
            <a:pPr marL="0" indent="0">
              <a:buNone/>
            </a:pPr>
            <a:r>
              <a:rPr lang="en-US" dirty="0" smtClean="0"/>
              <a:t>Thais Winsome </a:t>
            </a:r>
            <a:r>
              <a:rPr lang="en-US" dirty="0"/>
              <a:t>- </a:t>
            </a:r>
            <a:r>
              <a:rPr lang="en-US" dirty="0" smtClean="0">
                <a:hlinkClick r:id="rId4"/>
              </a:rPr>
              <a:t>thais.winsome@missioncollege.edu</a:t>
            </a:r>
            <a:endParaRPr lang="en-US" dirty="0" smtClean="0"/>
          </a:p>
          <a:p>
            <a:pPr marL="0" indent="0">
              <a:buNone/>
            </a:pPr>
            <a:endParaRPr lang="en-US" dirty="0"/>
          </a:p>
          <a:p>
            <a:pPr marL="0" indent="0">
              <a:buNone/>
            </a:pPr>
            <a:endParaRPr lang="en-US" dirty="0" smtClean="0"/>
          </a:p>
          <a:p>
            <a:pPr marL="0" indent="0" algn="ctr">
              <a:buNone/>
            </a:pPr>
            <a:r>
              <a:rPr lang="en-US" sz="3600" dirty="0"/>
              <a:t>Thank you!</a:t>
            </a:r>
          </a:p>
        </p:txBody>
      </p:sp>
    </p:spTree>
    <p:extLst>
      <p:ext uri="{BB962C8B-B14F-4D97-AF65-F5344CB8AC3E}">
        <p14:creationId xmlns:p14="http://schemas.microsoft.com/office/powerpoint/2010/main" val="397825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3465287" y="578759"/>
            <a:ext cx="5134429" cy="918029"/>
          </a:xfrm>
        </p:spPr>
        <p:txBody>
          <a:bodyPr/>
          <a:lstStyle/>
          <a:p>
            <a:pPr algn="ctr"/>
            <a:r>
              <a:rPr lang="en-US" dirty="0">
                <a:latin typeface="Trebuchet MS" panose="020B0603020202020204" pitchFamily="34" charset="0"/>
                <a:cs typeface="Times New Roman"/>
              </a:rPr>
              <a:t>Outline</a:t>
            </a:r>
          </a:p>
        </p:txBody>
      </p:sp>
      <p:sp>
        <p:nvSpPr>
          <p:cNvPr id="3" name="Content Placeholder 2"/>
          <p:cNvSpPr>
            <a:spLocks noGrp="1"/>
          </p:cNvSpPr>
          <p:nvPr>
            <p:ph idx="1"/>
          </p:nvPr>
        </p:nvSpPr>
        <p:spPr>
          <a:xfrm>
            <a:off x="702129" y="1415144"/>
            <a:ext cx="10825842" cy="4840945"/>
          </a:xfrm>
        </p:spPr>
        <p:txBody>
          <a:bodyPr>
            <a:normAutofit fontScale="92500" lnSpcReduction="10000"/>
          </a:bodyPr>
          <a:lstStyle/>
          <a:p>
            <a:pPr>
              <a:spcBef>
                <a:spcPts val="0"/>
              </a:spcBef>
            </a:pPr>
            <a:r>
              <a:rPr lang="en-US" dirty="0">
                <a:latin typeface="Trebuchet MS" panose="020B0603020202020204" pitchFamily="34" charset="0"/>
                <a:cs typeface="Times New Roman"/>
              </a:rPr>
              <a:t>History and Regulations regarding Program Viability and Discontinuance </a:t>
            </a:r>
            <a:endParaRPr lang="en-US" dirty="0" smtClean="0">
              <a:latin typeface="Trebuchet MS" panose="020B0603020202020204" pitchFamily="34" charset="0"/>
              <a:cs typeface="Times New Roman"/>
            </a:endParaRPr>
          </a:p>
          <a:p>
            <a:pPr>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Criteria for assessing viability</a:t>
            </a:r>
          </a:p>
          <a:p>
            <a:pPr lvl="1">
              <a:spcBef>
                <a:spcPts val="0"/>
              </a:spcBef>
            </a:pPr>
            <a:r>
              <a:rPr lang="en-US" dirty="0">
                <a:latin typeface="Trebuchet MS" panose="020B0603020202020204" pitchFamily="34" charset="0"/>
                <a:cs typeface="Times New Roman"/>
              </a:rPr>
              <a:t>When is it clear there is a problem?</a:t>
            </a:r>
          </a:p>
          <a:p>
            <a:pPr lvl="2">
              <a:spcBef>
                <a:spcPts val="0"/>
              </a:spcBef>
            </a:pPr>
            <a:r>
              <a:rPr lang="en-US" sz="2000" dirty="0">
                <a:latin typeface="Trebuchet MS" panose="020B0603020202020204" pitchFamily="34" charset="0"/>
                <a:cs typeface="Times New Roman"/>
              </a:rPr>
              <a:t>What data and other criteria are relevant?</a:t>
            </a:r>
          </a:p>
          <a:p>
            <a:pPr>
              <a:spcBef>
                <a:spcPts val="0"/>
              </a:spcBef>
            </a:pPr>
            <a:endParaRPr lang="en-US" dirty="0" smtClean="0">
              <a:latin typeface="Trebuchet MS" panose="020B0603020202020204" pitchFamily="34" charset="0"/>
              <a:cs typeface="Times New Roman"/>
            </a:endParaRPr>
          </a:p>
          <a:p>
            <a:pPr>
              <a:spcBef>
                <a:spcPts val="0"/>
              </a:spcBef>
            </a:pPr>
            <a:r>
              <a:rPr lang="en-US" dirty="0" smtClean="0">
                <a:latin typeface="Trebuchet MS" panose="020B0603020202020204" pitchFamily="34" charset="0"/>
                <a:cs typeface="Times New Roman"/>
              </a:rPr>
              <a:t>Revitalize</a:t>
            </a:r>
            <a:r>
              <a:rPr lang="en-US" dirty="0">
                <a:latin typeface="Trebuchet MS" panose="020B0603020202020204" pitchFamily="34" charset="0"/>
                <a:cs typeface="Times New Roman"/>
              </a:rPr>
              <a:t>, Reinvent, or Discontinue?</a:t>
            </a:r>
          </a:p>
          <a:p>
            <a:pPr>
              <a:spcBef>
                <a:spcPts val="0"/>
              </a:spcBef>
            </a:pPr>
            <a:endParaRPr lang="en-US" dirty="0" smtClean="0">
              <a:latin typeface="Trebuchet MS" panose="020B0603020202020204" pitchFamily="34" charset="0"/>
              <a:cs typeface="Times New Roman"/>
            </a:endParaRPr>
          </a:p>
          <a:p>
            <a:pPr>
              <a:spcBef>
                <a:spcPts val="0"/>
              </a:spcBef>
            </a:pPr>
            <a:r>
              <a:rPr lang="en-US" dirty="0" smtClean="0">
                <a:latin typeface="Trebuchet MS" panose="020B0603020202020204" pitchFamily="34" charset="0"/>
                <a:cs typeface="Times New Roman"/>
              </a:rPr>
              <a:t>Processes </a:t>
            </a:r>
            <a:r>
              <a:rPr lang="en-US" dirty="0">
                <a:latin typeface="Trebuchet MS" panose="020B0603020202020204" pitchFamily="34" charset="0"/>
                <a:cs typeface="Times New Roman"/>
              </a:rPr>
              <a:t>and strategies for program revitalization</a:t>
            </a:r>
          </a:p>
          <a:p>
            <a:pPr lvl="1">
              <a:spcBef>
                <a:spcPts val="0"/>
              </a:spcBef>
            </a:pPr>
            <a:r>
              <a:rPr lang="en-US" dirty="0">
                <a:latin typeface="Trebuchet MS" panose="020B0603020202020204" pitchFamily="34" charset="0"/>
                <a:cs typeface="Times New Roman"/>
              </a:rPr>
              <a:t>Revitalization process</a:t>
            </a:r>
          </a:p>
          <a:p>
            <a:pPr lvl="1">
              <a:spcBef>
                <a:spcPts val="0"/>
              </a:spcBef>
            </a:pPr>
            <a:r>
              <a:rPr lang="en-US" dirty="0">
                <a:latin typeface="Trebuchet MS" panose="020B0603020202020204" pitchFamily="34" charset="0"/>
                <a:cs typeface="Times New Roman"/>
              </a:rPr>
              <a:t>Reinvention </a:t>
            </a:r>
            <a:r>
              <a:rPr lang="en-US" dirty="0" smtClean="0">
                <a:latin typeface="Trebuchet MS" panose="020B0603020202020204" pitchFamily="34" charset="0"/>
                <a:cs typeface="Times New Roman"/>
              </a:rPr>
              <a:t>process</a:t>
            </a:r>
          </a:p>
          <a:p>
            <a:pPr lvl="1">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When all else fails; critical points to consider for discontinuance</a:t>
            </a:r>
          </a:p>
          <a:p>
            <a:pPr>
              <a:spcBef>
                <a:spcPts val="0"/>
              </a:spcBef>
            </a:pPr>
            <a:endParaRPr lang="en-US" dirty="0" smtClean="0">
              <a:latin typeface="Trebuchet MS" panose="020B0603020202020204" pitchFamily="34" charset="0"/>
              <a:cs typeface="Times New Roman"/>
            </a:endParaRPr>
          </a:p>
          <a:p>
            <a:pPr>
              <a:spcBef>
                <a:spcPts val="0"/>
              </a:spcBef>
            </a:pPr>
            <a:r>
              <a:rPr lang="en-US" dirty="0" smtClean="0">
                <a:latin typeface="Trebuchet MS" panose="020B0603020202020204" pitchFamily="34" charset="0"/>
                <a:cs typeface="Times New Roman"/>
              </a:rPr>
              <a:t>Case </a:t>
            </a:r>
            <a:r>
              <a:rPr lang="en-US" dirty="0">
                <a:latin typeface="Trebuchet MS" panose="020B0603020202020204" pitchFamily="34" charset="0"/>
                <a:cs typeface="Times New Roman"/>
              </a:rPr>
              <a:t>studies and discussion</a:t>
            </a:r>
          </a:p>
          <a:p>
            <a:pPr lvl="1">
              <a:spcBef>
                <a:spcPts val="0"/>
              </a:spcBef>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276242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3465287" y="578759"/>
            <a:ext cx="5134429" cy="918029"/>
          </a:xfrm>
        </p:spPr>
        <p:txBody>
          <a:bodyPr/>
          <a:lstStyle/>
          <a:p>
            <a:pPr algn="ctr"/>
            <a:r>
              <a:rPr lang="en-US" dirty="0">
                <a:latin typeface="Trebuchet MS" panose="020B0603020202020204" pitchFamily="34" charset="0"/>
                <a:cs typeface="Times New Roman"/>
              </a:rPr>
              <a:t>History &amp; Regulations</a:t>
            </a:r>
          </a:p>
        </p:txBody>
      </p:sp>
      <p:sp>
        <p:nvSpPr>
          <p:cNvPr id="3" name="Content Placeholder 2"/>
          <p:cNvSpPr>
            <a:spLocks noGrp="1"/>
          </p:cNvSpPr>
          <p:nvPr>
            <p:ph idx="1"/>
          </p:nvPr>
        </p:nvSpPr>
        <p:spPr>
          <a:xfrm>
            <a:off x="751114" y="1540333"/>
            <a:ext cx="10629900" cy="4675413"/>
          </a:xfrm>
        </p:spPr>
        <p:txBody>
          <a:bodyPr>
            <a:noAutofit/>
          </a:bodyPr>
          <a:lstStyle/>
          <a:p>
            <a:r>
              <a:rPr lang="en-US" b="1" dirty="0"/>
              <a:t>Ed Code, Section 78016:</a:t>
            </a:r>
            <a:endParaRPr lang="en-US" dirty="0"/>
          </a:p>
          <a:p>
            <a:r>
              <a:rPr lang="en-US" dirty="0"/>
              <a:t>(a) Every [CTE] program</a:t>
            </a:r>
            <a:r>
              <a:rPr lang="mr-IN" dirty="0"/>
              <a:t>…</a:t>
            </a:r>
            <a:r>
              <a:rPr lang="en-US" dirty="0"/>
              <a:t> </a:t>
            </a:r>
            <a:r>
              <a:rPr lang="mr-IN" dirty="0"/>
              <a:t>…</a:t>
            </a:r>
            <a:r>
              <a:rPr lang="en-US" b="1" dirty="0"/>
              <a:t>shall be reviewed every two years</a:t>
            </a:r>
            <a:r>
              <a:rPr lang="en-US" dirty="0"/>
              <a:t> by the governing board</a:t>
            </a:r>
            <a:r>
              <a:rPr lang="mr-IN" dirty="0"/>
              <a:t>…</a:t>
            </a:r>
            <a:r>
              <a:rPr lang="en-US" dirty="0"/>
              <a:t> </a:t>
            </a:r>
            <a:r>
              <a:rPr lang="mr-IN" dirty="0"/>
              <a:t>…</a:t>
            </a:r>
            <a:r>
              <a:rPr lang="en-US" dirty="0"/>
              <a:t>to ensure that each program</a:t>
            </a:r>
            <a:r>
              <a:rPr lang="mr-IN" dirty="0"/>
              <a:t>…</a:t>
            </a:r>
            <a:r>
              <a:rPr lang="en-US" dirty="0"/>
              <a:t> </a:t>
            </a:r>
            <a:r>
              <a:rPr lang="mr-IN" dirty="0"/>
              <a:t>…</a:t>
            </a:r>
            <a:r>
              <a:rPr lang="en-US" dirty="0"/>
              <a:t>does all of the following:</a:t>
            </a:r>
          </a:p>
          <a:p>
            <a:pPr lvl="1"/>
            <a:r>
              <a:rPr lang="en-US" dirty="0"/>
              <a:t>(1) Meets a documented labor market demand;	</a:t>
            </a:r>
          </a:p>
          <a:p>
            <a:pPr lvl="1"/>
            <a:r>
              <a:rPr lang="en-US" dirty="0"/>
              <a:t>(2) Does not represent unnecessary duplication of other manpower training programs in the area; and</a:t>
            </a:r>
          </a:p>
          <a:p>
            <a:pPr lvl="1"/>
            <a:r>
              <a:rPr lang="en-US" dirty="0"/>
              <a:t>(3) Is of demonstrated effectiveness as measured by the employment and completion success of its students. </a:t>
            </a:r>
          </a:p>
          <a:p>
            <a:r>
              <a:rPr lang="en-US" dirty="0">
                <a:latin typeface="Trebuchet MS" panose="020B0603020202020204" pitchFamily="34" charset="0"/>
                <a:cs typeface="Times New Roman"/>
              </a:rPr>
              <a:t>(b) [or discontinue within one year</a:t>
            </a:r>
            <a:r>
              <a:rPr lang="mr-IN" dirty="0">
                <a:latin typeface="Trebuchet MS" panose="020B0603020202020204" pitchFamily="34" charset="0"/>
                <a:cs typeface="Times New Roman"/>
              </a:rPr>
              <a:t>…</a:t>
            </a:r>
            <a:r>
              <a:rPr lang="en-US" dirty="0">
                <a:latin typeface="Trebuchet MS" panose="020B0603020202020204" pitchFamily="34" charset="0"/>
                <a:cs typeface="Times New Roman"/>
              </a:rPr>
              <a:t>]</a:t>
            </a:r>
            <a:br>
              <a:rPr lang="en-US" dirty="0">
                <a:latin typeface="Trebuchet MS" panose="020B0603020202020204" pitchFamily="34" charset="0"/>
                <a:cs typeface="Times New Roman"/>
              </a:rPr>
            </a:b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Stems from Perkins requirements for the same.</a:t>
            </a:r>
          </a:p>
          <a:p>
            <a:pPr lvl="1">
              <a:spcBef>
                <a:spcPts val="0"/>
              </a:spcBef>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1323775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3465287" y="578759"/>
            <a:ext cx="5134429" cy="918029"/>
          </a:xfrm>
        </p:spPr>
        <p:txBody>
          <a:bodyPr/>
          <a:lstStyle/>
          <a:p>
            <a:pPr algn="ctr"/>
            <a:r>
              <a:rPr lang="en-US" dirty="0">
                <a:latin typeface="Trebuchet MS" panose="020B0603020202020204" pitchFamily="34" charset="0"/>
                <a:cs typeface="Times New Roman"/>
              </a:rPr>
              <a:t>History &amp; Regulations</a:t>
            </a:r>
          </a:p>
        </p:txBody>
      </p:sp>
      <p:sp>
        <p:nvSpPr>
          <p:cNvPr id="3" name="Content Placeholder 2"/>
          <p:cNvSpPr>
            <a:spLocks noGrp="1"/>
          </p:cNvSpPr>
          <p:nvPr>
            <p:ph idx="1"/>
          </p:nvPr>
        </p:nvSpPr>
        <p:spPr>
          <a:xfrm>
            <a:off x="684894" y="1551699"/>
            <a:ext cx="10695214" cy="4649480"/>
          </a:xfrm>
        </p:spPr>
        <p:txBody>
          <a:bodyPr>
            <a:normAutofit/>
          </a:bodyPr>
          <a:lstStyle/>
          <a:p>
            <a:pPr>
              <a:spcBef>
                <a:spcPts val="0"/>
              </a:spcBef>
            </a:pPr>
            <a:r>
              <a:rPr lang="en-US" dirty="0">
                <a:latin typeface="Trebuchet MS" panose="020B0603020202020204" pitchFamily="34" charset="0"/>
                <a:cs typeface="Times New Roman"/>
              </a:rPr>
              <a:t>Title 5 is less proscriptive but gives the CCCCO authority to discontinue a program</a:t>
            </a:r>
            <a:r>
              <a:rPr lang="en-US" dirty="0" smtClean="0">
                <a:latin typeface="Trebuchet MS" panose="020B0603020202020204" pitchFamily="34" charset="0"/>
                <a:cs typeface="Times New Roman"/>
              </a:rPr>
              <a:t>.</a:t>
            </a:r>
          </a:p>
          <a:p>
            <a:pPr>
              <a:spcBef>
                <a:spcPts val="0"/>
              </a:spcBef>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ASCCC posits that it is a local academic and professional matter, and that program review processes should be separate from viability/discontinuance processes</a:t>
            </a:r>
            <a:r>
              <a:rPr lang="en-US" dirty="0" smtClean="0">
                <a:latin typeface="Trebuchet MS" panose="020B0603020202020204" pitchFamily="34" charset="0"/>
                <a:cs typeface="Times New Roman"/>
              </a:rPr>
              <a:t>.</a:t>
            </a:r>
          </a:p>
          <a:p>
            <a:pPr>
              <a:spcBef>
                <a:spcPts val="0"/>
              </a:spcBef>
            </a:pPr>
            <a:endParaRPr lang="en-US" dirty="0">
              <a:latin typeface="Trebuchet MS" panose="020B0603020202020204" pitchFamily="34" charset="0"/>
              <a:cs typeface="Times New Roman"/>
            </a:endParaRPr>
          </a:p>
          <a:p>
            <a:pPr>
              <a:spcBef>
                <a:spcPts val="0"/>
              </a:spcBef>
            </a:pPr>
            <a:r>
              <a:rPr lang="en-US" dirty="0"/>
              <a:t>(ACCJC) Standard II.A.6.b states, “When programs are eliminated or program requirements are significantly changed, the institution makes appropriate arrangements so that enrolled students may complete their education in a timely manner with a minimum of disruption.” (e.g. Catalog Rights)</a:t>
            </a:r>
          </a:p>
          <a:p>
            <a:pPr>
              <a:spcBef>
                <a:spcPts val="0"/>
              </a:spcBef>
            </a:pPr>
            <a:endParaRPr lang="en-US" dirty="0">
              <a:latin typeface="Trebuchet MS" panose="020B0603020202020204" pitchFamily="34" charset="0"/>
              <a:cs typeface="Times New Roman"/>
            </a:endParaRPr>
          </a:p>
          <a:p>
            <a:pPr>
              <a:spcBef>
                <a:spcPts val="0"/>
              </a:spcBef>
            </a:pPr>
            <a:endParaRPr lang="en-US" dirty="0">
              <a:latin typeface="Trebuchet MS" panose="020B0603020202020204" pitchFamily="34" charset="0"/>
              <a:cs typeface="Times New Roman"/>
            </a:endParaRPr>
          </a:p>
          <a:p>
            <a:pPr>
              <a:spcBef>
                <a:spcPts val="0"/>
              </a:spcBef>
            </a:pPr>
            <a:endParaRPr lang="en-US"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900843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3465287" y="578759"/>
            <a:ext cx="5134429" cy="918029"/>
          </a:xfrm>
        </p:spPr>
        <p:txBody>
          <a:bodyPr/>
          <a:lstStyle/>
          <a:p>
            <a:pPr algn="ctr"/>
            <a:r>
              <a:rPr lang="en-US" dirty="0">
                <a:latin typeface="Trebuchet MS" panose="020B0603020202020204" pitchFamily="34" charset="0"/>
                <a:cs typeface="Times New Roman"/>
              </a:rPr>
              <a:t>History &amp; Regulations</a:t>
            </a:r>
          </a:p>
        </p:txBody>
      </p:sp>
      <p:sp>
        <p:nvSpPr>
          <p:cNvPr id="3" name="Content Placeholder 2"/>
          <p:cNvSpPr>
            <a:spLocks noGrp="1"/>
          </p:cNvSpPr>
          <p:nvPr>
            <p:ph idx="1"/>
          </p:nvPr>
        </p:nvSpPr>
        <p:spPr>
          <a:xfrm>
            <a:off x="783770" y="1589319"/>
            <a:ext cx="10531929" cy="4840946"/>
          </a:xfrm>
        </p:spPr>
        <p:txBody>
          <a:bodyPr>
            <a:noAutofit/>
          </a:bodyPr>
          <a:lstStyle/>
          <a:p>
            <a:pPr>
              <a:spcBef>
                <a:spcPts val="0"/>
              </a:spcBef>
            </a:pPr>
            <a:r>
              <a:rPr lang="en-US" dirty="0">
                <a:latin typeface="Trebuchet MS" panose="020B0603020202020204" pitchFamily="34" charset="0"/>
                <a:cs typeface="Times New Roman"/>
              </a:rPr>
              <a:t>Historically programs are discontinued because:</a:t>
            </a:r>
          </a:p>
          <a:p>
            <a:pPr lvl="1">
              <a:spcBef>
                <a:spcPts val="0"/>
              </a:spcBef>
            </a:pPr>
            <a:r>
              <a:rPr lang="en-US" dirty="0" smtClean="0">
                <a:latin typeface="Trebuchet MS" panose="020B0603020202020204" pitchFamily="34" charset="0"/>
                <a:cs typeface="Times New Roman"/>
              </a:rPr>
              <a:t>The </a:t>
            </a:r>
            <a:r>
              <a:rPr lang="en-US" dirty="0">
                <a:latin typeface="Trebuchet MS" panose="020B0603020202020204" pitchFamily="34" charset="0"/>
                <a:cs typeface="Times New Roman"/>
              </a:rPr>
              <a:t>need for the program has declined or </a:t>
            </a:r>
            <a:r>
              <a:rPr lang="en-US" dirty="0" smtClean="0">
                <a:latin typeface="Trebuchet MS" panose="020B0603020202020204" pitchFamily="34" charset="0"/>
                <a:cs typeface="Times New Roman"/>
              </a:rPr>
              <a:t>disappeared,</a:t>
            </a:r>
            <a:endParaRPr lang="en-US" dirty="0">
              <a:latin typeface="Trebuchet MS" panose="020B0603020202020204" pitchFamily="34" charset="0"/>
              <a:cs typeface="Times New Roman"/>
            </a:endParaRPr>
          </a:p>
          <a:p>
            <a:pPr lvl="1">
              <a:spcBef>
                <a:spcPts val="0"/>
              </a:spcBef>
            </a:pPr>
            <a:r>
              <a:rPr lang="en-US" dirty="0">
                <a:latin typeface="Trebuchet MS" panose="020B0603020202020204" pitchFamily="34" charset="0"/>
                <a:cs typeface="Times New Roman"/>
              </a:rPr>
              <a:t>Or, the college’s commitment to the program has waned to the point that it is not viably meeting the existing need.</a:t>
            </a:r>
          </a:p>
          <a:p>
            <a:pPr marL="274320" lvl="1" indent="0">
              <a:spcBef>
                <a:spcPts val="0"/>
              </a:spcBef>
              <a:buNone/>
            </a:pPr>
            <a:endParaRPr lang="en-US" dirty="0" smtClean="0">
              <a:latin typeface="Trebuchet MS" panose="020B0603020202020204" pitchFamily="34" charset="0"/>
              <a:cs typeface="Times New Roman"/>
            </a:endParaRPr>
          </a:p>
          <a:p>
            <a:pPr marL="274320" lvl="1" indent="0">
              <a:spcBef>
                <a:spcPts val="0"/>
              </a:spcBef>
              <a:buNone/>
            </a:pPr>
            <a:endParaRPr lang="en-US"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In recent times colleges have had to cancel perfectly viable programs because of mandated reductions during severe economic times.</a:t>
            </a:r>
          </a:p>
          <a:p>
            <a:pPr lvl="1">
              <a:spcBef>
                <a:spcPts val="0"/>
              </a:spcBef>
            </a:pPr>
            <a:r>
              <a:rPr lang="en-US" dirty="0">
                <a:latin typeface="Trebuchet MS" panose="020B0603020202020204" pitchFamily="34" charset="0"/>
                <a:cs typeface="Times New Roman"/>
              </a:rPr>
              <a:t>Of note: the rationale and supporting data for this latter decision-making may need to be quite different from that used for the more traditional conditions above. </a:t>
            </a: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394948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Context </a:t>
            </a:r>
            <a:r>
              <a:rPr lang="mr-IN" dirty="0" smtClean="0"/>
              <a:t>–</a:t>
            </a:r>
            <a:r>
              <a:rPr lang="en-US" dirty="0" smtClean="0"/>
              <a:t> </a:t>
            </a:r>
            <a:br>
              <a:rPr lang="en-US" dirty="0" smtClean="0"/>
            </a:br>
            <a:r>
              <a:rPr lang="en-US" dirty="0" smtClean="0"/>
              <a:t>Strong Workforce Program</a:t>
            </a:r>
            <a:endParaRPr lang="en-US" dirty="0"/>
          </a:p>
        </p:txBody>
      </p:sp>
      <p:sp>
        <p:nvSpPr>
          <p:cNvPr id="3" name="Content Placeholder 2"/>
          <p:cNvSpPr>
            <a:spLocks noGrp="1"/>
          </p:cNvSpPr>
          <p:nvPr>
            <p:ph idx="1"/>
          </p:nvPr>
        </p:nvSpPr>
        <p:spPr/>
        <p:txBody>
          <a:bodyPr/>
          <a:lstStyle/>
          <a:p>
            <a:endParaRPr lang="en-US" dirty="0" smtClean="0"/>
          </a:p>
          <a:p>
            <a:r>
              <a:rPr lang="en-US" dirty="0" smtClean="0"/>
              <a:t>Strong Workforce funding requires focus on increasing CTE capacity that meets labor market demand and increases employment upon program completion.</a:t>
            </a:r>
          </a:p>
          <a:p>
            <a:endParaRPr lang="en-US" dirty="0"/>
          </a:p>
          <a:p>
            <a:r>
              <a:rPr lang="en-US" dirty="0" smtClean="0"/>
              <a:t>Strong Workforce funding will require colleges to evaluate the effectiveness of their existing CTE programs through program viability.</a:t>
            </a:r>
            <a:endParaRPr lang="en-US" dirty="0"/>
          </a:p>
        </p:txBody>
      </p:sp>
    </p:spTree>
    <p:extLst>
      <p:ext uri="{BB962C8B-B14F-4D97-AF65-F5344CB8AC3E}">
        <p14:creationId xmlns:p14="http://schemas.microsoft.com/office/powerpoint/2010/main" val="118239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70115"/>
            <a:ext cx="10972800" cy="990600"/>
          </a:xfrm>
        </p:spPr>
        <p:txBody>
          <a:bodyPr>
            <a:normAutofit fontScale="90000"/>
          </a:bodyPr>
          <a:lstStyle/>
          <a:p>
            <a:pPr algn="ctr"/>
            <a:r>
              <a:rPr lang="en-US" dirty="0" smtClean="0"/>
              <a:t>Program Revitalization, Program Discontinuance</a:t>
            </a:r>
            <a:r>
              <a:rPr lang="mr-IN" dirty="0" smtClean="0"/>
              <a:t>…</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8091609" y="1524000"/>
            <a:ext cx="3801034" cy="1900517"/>
          </a:xfrm>
        </p:spPr>
      </p:pic>
      <p:pic>
        <p:nvPicPr>
          <p:cNvPr id="5" name="Picture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09600" y="1524000"/>
            <a:ext cx="3490790" cy="432028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6185" y="2909432"/>
            <a:ext cx="3559629" cy="3299914"/>
          </a:xfrm>
          <a:prstGeom prst="rect">
            <a:avLst/>
          </a:prstGeom>
        </p:spPr>
      </p:pic>
    </p:spTree>
    <p:extLst>
      <p:ext uri="{BB962C8B-B14F-4D97-AF65-F5344CB8AC3E}">
        <p14:creationId xmlns:p14="http://schemas.microsoft.com/office/powerpoint/2010/main" val="1706392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2017524" y="578759"/>
            <a:ext cx="8111634" cy="918029"/>
          </a:xfrm>
        </p:spPr>
        <p:txBody>
          <a:bodyPr>
            <a:normAutofit fontScale="90000"/>
          </a:bodyPr>
          <a:lstStyle/>
          <a:p>
            <a:pPr algn="ctr"/>
            <a:r>
              <a:rPr lang="en-US" dirty="0">
                <a:latin typeface="Trebuchet MS" panose="020B0603020202020204" pitchFamily="34" charset="0"/>
                <a:cs typeface="Times New Roman"/>
              </a:rPr>
              <a:t>Criteria for Assessing Program Viability</a:t>
            </a:r>
          </a:p>
        </p:txBody>
      </p:sp>
      <p:sp>
        <p:nvSpPr>
          <p:cNvPr id="3" name="Content Placeholder 2"/>
          <p:cNvSpPr>
            <a:spLocks noGrp="1"/>
          </p:cNvSpPr>
          <p:nvPr>
            <p:ph idx="1"/>
          </p:nvPr>
        </p:nvSpPr>
        <p:spPr>
          <a:xfrm>
            <a:off x="669470" y="1444920"/>
            <a:ext cx="10711543" cy="4840945"/>
          </a:xfrm>
        </p:spPr>
        <p:txBody>
          <a:bodyPr>
            <a:normAutofit fontScale="92500" lnSpcReduction="10000"/>
          </a:bodyPr>
          <a:lstStyle/>
          <a:p>
            <a:pPr>
              <a:spcBef>
                <a:spcPts val="0"/>
              </a:spcBef>
            </a:pPr>
            <a:r>
              <a:rPr lang="en-US" dirty="0">
                <a:latin typeface="Trebuchet MS" panose="020B0603020202020204" pitchFamily="34" charset="0"/>
                <a:cs typeface="Times New Roman"/>
              </a:rPr>
              <a:t>Students!</a:t>
            </a:r>
          </a:p>
          <a:p>
            <a:pPr lvl="1">
              <a:spcBef>
                <a:spcPts val="0"/>
              </a:spcBef>
            </a:pPr>
            <a:r>
              <a:rPr lang="en-US" sz="2400" dirty="0">
                <a:latin typeface="Trebuchet MS" panose="020B0603020202020204" pitchFamily="34" charset="0"/>
                <a:cs typeface="Times New Roman"/>
              </a:rPr>
              <a:t>Enrollment</a:t>
            </a:r>
          </a:p>
          <a:p>
            <a:pPr lvl="1">
              <a:spcBef>
                <a:spcPts val="0"/>
              </a:spcBef>
            </a:pPr>
            <a:r>
              <a:rPr lang="en-US" sz="2400" dirty="0">
                <a:latin typeface="Trebuchet MS" panose="020B0603020202020204" pitchFamily="34" charset="0"/>
                <a:cs typeface="Times New Roman"/>
              </a:rPr>
              <a:t>Consistent rate of timely completion</a:t>
            </a:r>
          </a:p>
          <a:p>
            <a:pPr lvl="1">
              <a:spcBef>
                <a:spcPts val="0"/>
              </a:spcBef>
            </a:pPr>
            <a:r>
              <a:rPr lang="en-US" sz="2400" dirty="0">
                <a:latin typeface="Trebuchet MS" panose="020B0603020202020204" pitchFamily="34" charset="0"/>
                <a:cs typeface="Times New Roman"/>
              </a:rPr>
              <a:t>Successful job placement</a:t>
            </a:r>
          </a:p>
          <a:p>
            <a:pPr lvl="1">
              <a:spcBef>
                <a:spcPts val="0"/>
              </a:spcBef>
            </a:pPr>
            <a:endParaRPr lang="en-US" sz="2400"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Relevance to Industry Needs</a:t>
            </a:r>
          </a:p>
          <a:p>
            <a:pPr lvl="1">
              <a:spcBef>
                <a:spcPts val="0"/>
              </a:spcBef>
            </a:pPr>
            <a:r>
              <a:rPr lang="en-US" sz="2400" dirty="0">
                <a:latin typeface="Trebuchet MS" panose="020B0603020202020204" pitchFamily="34" charset="0"/>
                <a:cs typeface="Times New Roman"/>
              </a:rPr>
              <a:t>Current and projected labor market information</a:t>
            </a:r>
          </a:p>
          <a:p>
            <a:pPr lvl="1">
              <a:spcBef>
                <a:spcPts val="0"/>
              </a:spcBef>
            </a:pPr>
            <a:r>
              <a:rPr lang="en-US" sz="2400" dirty="0">
                <a:latin typeface="Trebuchet MS" panose="020B0603020202020204" pitchFamily="34" charset="0"/>
                <a:cs typeface="Times New Roman"/>
              </a:rPr>
              <a:t>Analysis of emerging industries or areas of growth that might be served by the program</a:t>
            </a:r>
          </a:p>
          <a:p>
            <a:pPr lvl="1">
              <a:spcBef>
                <a:spcPts val="0"/>
              </a:spcBef>
            </a:pPr>
            <a:r>
              <a:rPr lang="en-US" sz="2400" dirty="0">
                <a:latin typeface="Trebuchet MS" panose="020B0603020202020204" pitchFamily="34" charset="0"/>
                <a:cs typeface="Times New Roman"/>
              </a:rPr>
              <a:t>Active and engaged industry advisory committee</a:t>
            </a:r>
          </a:p>
          <a:p>
            <a:pPr lvl="1">
              <a:spcBef>
                <a:spcPts val="0"/>
              </a:spcBef>
            </a:pPr>
            <a:endParaRPr lang="en-US" sz="2400"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College/District benchmarks</a:t>
            </a:r>
          </a:p>
          <a:p>
            <a:pPr lvl="1">
              <a:spcBef>
                <a:spcPts val="0"/>
              </a:spcBef>
            </a:pPr>
            <a:r>
              <a:rPr lang="en-US" sz="2400" dirty="0">
                <a:latin typeface="Trebuchet MS" panose="020B0603020202020204" pitchFamily="34" charset="0"/>
                <a:cs typeface="Times New Roman"/>
              </a:rPr>
              <a:t>Enrollment projections; FTES generation</a:t>
            </a:r>
          </a:p>
          <a:p>
            <a:pPr lvl="1">
              <a:spcBef>
                <a:spcPts val="0"/>
              </a:spcBef>
            </a:pPr>
            <a:r>
              <a:rPr lang="en-US" sz="2400" dirty="0">
                <a:latin typeface="Trebuchet MS" panose="020B0603020202020204" pitchFamily="34" charset="0"/>
                <a:cs typeface="Times New Roman"/>
              </a:rPr>
              <a:t>Resource consumption vs. FTES generation</a:t>
            </a:r>
          </a:p>
          <a:p>
            <a:pPr lvl="1">
              <a:spcBef>
                <a:spcPts val="0"/>
              </a:spcBef>
            </a:pPr>
            <a:r>
              <a:rPr lang="en-US" sz="2400" dirty="0">
                <a:latin typeface="Trebuchet MS" panose="020B0603020202020204" pitchFamily="34" charset="0"/>
                <a:cs typeface="Times New Roman"/>
              </a:rPr>
              <a:t>Integration with other programs on campus</a:t>
            </a:r>
          </a:p>
          <a:p>
            <a:pPr lvl="1">
              <a:spcBef>
                <a:spcPts val="0"/>
              </a:spcBef>
            </a:pPr>
            <a:endParaRPr lang="en-US" sz="2400" dirty="0">
              <a:latin typeface="Trebuchet MS" panose="020B0603020202020204" pitchFamily="34" charset="0"/>
              <a:cs typeface="Times New Roman"/>
            </a:endParaRPr>
          </a:p>
          <a:p>
            <a:pPr>
              <a:spcBef>
                <a:spcPts val="0"/>
              </a:spcBef>
            </a:pPr>
            <a:endParaRPr lang="en-US"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900843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0862" y="6256090"/>
            <a:ext cx="3438182" cy="602523"/>
          </a:xfrm>
          <a:prstGeom prst="rect">
            <a:avLst/>
          </a:prstGeom>
          <a:noFill/>
          <a:ln w="9525">
            <a:noFill/>
            <a:miter lim="800000"/>
            <a:headEnd/>
            <a:tailEnd/>
          </a:ln>
        </p:spPr>
      </p:pic>
      <p:sp>
        <p:nvSpPr>
          <p:cNvPr id="2" name="Title 1"/>
          <p:cNvSpPr>
            <a:spLocks noGrp="1"/>
          </p:cNvSpPr>
          <p:nvPr>
            <p:ph type="title"/>
          </p:nvPr>
        </p:nvSpPr>
        <p:spPr>
          <a:xfrm>
            <a:off x="1981200" y="533401"/>
            <a:ext cx="8229600" cy="634093"/>
          </a:xfrm>
        </p:spPr>
        <p:txBody>
          <a:bodyPr>
            <a:normAutofit fontScale="90000"/>
          </a:bodyPr>
          <a:lstStyle/>
          <a:p>
            <a:pPr algn="ctr"/>
            <a:r>
              <a:rPr lang="en-US" dirty="0">
                <a:latin typeface="Trebuchet MS" panose="020B0603020202020204" pitchFamily="34" charset="0"/>
                <a:cs typeface="Times New Roman"/>
              </a:rPr>
              <a:t>Revitalize, Reinvent, or Discontinue?</a:t>
            </a:r>
          </a:p>
        </p:txBody>
      </p:sp>
      <p:sp>
        <p:nvSpPr>
          <p:cNvPr id="3" name="Content Placeholder 2"/>
          <p:cNvSpPr>
            <a:spLocks noGrp="1"/>
          </p:cNvSpPr>
          <p:nvPr>
            <p:ph idx="1"/>
          </p:nvPr>
        </p:nvSpPr>
        <p:spPr>
          <a:xfrm>
            <a:off x="734786" y="1469571"/>
            <a:ext cx="10727871" cy="4786518"/>
          </a:xfrm>
        </p:spPr>
        <p:txBody>
          <a:bodyPr>
            <a:normAutofit fontScale="92500" lnSpcReduction="10000"/>
          </a:bodyPr>
          <a:lstStyle/>
          <a:p>
            <a:pPr>
              <a:spcBef>
                <a:spcPts val="0"/>
              </a:spcBef>
            </a:pPr>
            <a:r>
              <a:rPr lang="en-US" dirty="0">
                <a:latin typeface="Trebuchet MS" panose="020B0603020202020204" pitchFamily="34" charset="0"/>
                <a:cs typeface="Times New Roman"/>
              </a:rPr>
              <a:t>Revitalization – program serves an industry that is relevant but is outdated or needs additional curriculum/resources</a:t>
            </a:r>
          </a:p>
          <a:p>
            <a:pPr lvl="1">
              <a:spcBef>
                <a:spcPts val="0"/>
              </a:spcBef>
            </a:pPr>
            <a:r>
              <a:rPr lang="en-US" sz="2400" dirty="0">
                <a:latin typeface="Trebuchet MS" panose="020B0603020202020204" pitchFamily="34" charset="0"/>
                <a:cs typeface="Times New Roman"/>
              </a:rPr>
              <a:t>Update curriculum to meet current trends</a:t>
            </a:r>
          </a:p>
          <a:p>
            <a:pPr lvl="1">
              <a:spcBef>
                <a:spcPts val="0"/>
              </a:spcBef>
            </a:pPr>
            <a:r>
              <a:rPr lang="en-US" sz="2400" dirty="0">
                <a:latin typeface="Trebuchet MS" panose="020B0603020202020204" pitchFamily="34" charset="0"/>
                <a:cs typeface="Times New Roman"/>
              </a:rPr>
              <a:t>Retrain faculty on new software, tools, instrumentation</a:t>
            </a:r>
          </a:p>
          <a:p>
            <a:pPr lvl="1">
              <a:spcBef>
                <a:spcPts val="0"/>
              </a:spcBef>
            </a:pPr>
            <a:r>
              <a:rPr lang="en-US" sz="2400" dirty="0">
                <a:latin typeface="Trebuchet MS" panose="020B0603020202020204" pitchFamily="34" charset="0"/>
                <a:cs typeface="Times New Roman"/>
              </a:rPr>
              <a:t>Market program </a:t>
            </a:r>
          </a:p>
          <a:p>
            <a:pPr lvl="1">
              <a:spcBef>
                <a:spcPts val="0"/>
              </a:spcBef>
            </a:pPr>
            <a:endParaRPr lang="en-US" sz="2400"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Reinvention – program no longer serves a relevant industry but has faculty, facilities and resources that can be re-tooled for a new, or substantially different program</a:t>
            </a:r>
          </a:p>
          <a:p>
            <a:pPr lvl="1">
              <a:spcBef>
                <a:spcPts val="0"/>
              </a:spcBef>
            </a:pPr>
            <a:r>
              <a:rPr lang="en-US" sz="2400" dirty="0">
                <a:latin typeface="Trebuchet MS" panose="020B0603020202020204" pitchFamily="34" charset="0"/>
                <a:cs typeface="Times New Roman"/>
              </a:rPr>
              <a:t>Develop new/different program</a:t>
            </a:r>
          </a:p>
          <a:p>
            <a:pPr lvl="1">
              <a:spcBef>
                <a:spcPts val="0"/>
              </a:spcBef>
            </a:pPr>
            <a:r>
              <a:rPr lang="en-US" sz="2400" dirty="0">
                <a:latin typeface="Trebuchet MS" panose="020B0603020202020204" pitchFamily="34" charset="0"/>
                <a:cs typeface="Times New Roman"/>
              </a:rPr>
              <a:t>Retrain faculty and acquire relevant facilities/resources</a:t>
            </a:r>
          </a:p>
          <a:p>
            <a:pPr lvl="1">
              <a:spcBef>
                <a:spcPts val="0"/>
              </a:spcBef>
            </a:pPr>
            <a:endParaRPr lang="en-US" sz="2400" dirty="0">
              <a:latin typeface="Trebuchet MS" panose="020B0603020202020204" pitchFamily="34" charset="0"/>
              <a:cs typeface="Times New Roman"/>
            </a:endParaRPr>
          </a:p>
          <a:p>
            <a:pPr>
              <a:spcBef>
                <a:spcPts val="0"/>
              </a:spcBef>
            </a:pPr>
            <a:r>
              <a:rPr lang="en-US" dirty="0">
                <a:latin typeface="Trebuchet MS" panose="020B0603020202020204" pitchFamily="34" charset="0"/>
                <a:cs typeface="Times New Roman"/>
              </a:rPr>
              <a:t>Discontinuance</a:t>
            </a:r>
          </a:p>
          <a:p>
            <a:pPr lvl="1">
              <a:spcBef>
                <a:spcPts val="0"/>
              </a:spcBef>
            </a:pPr>
            <a:r>
              <a:rPr lang="en-US" sz="2400" dirty="0">
                <a:latin typeface="Trebuchet MS" panose="020B0603020202020204" pitchFamily="34" charset="0"/>
                <a:cs typeface="Times New Roman"/>
              </a:rPr>
              <a:t>Last resort</a:t>
            </a:r>
          </a:p>
          <a:p>
            <a:pPr lvl="1">
              <a:spcBef>
                <a:spcPts val="0"/>
              </a:spcBef>
            </a:pPr>
            <a:r>
              <a:rPr lang="en-US" sz="2400" dirty="0">
                <a:latin typeface="Trebuchet MS" panose="020B0603020202020204" pitchFamily="34" charset="0"/>
                <a:cs typeface="Times New Roman"/>
              </a:rPr>
              <a:t>May have a profound and lasting impact on students, faculty, reputation</a:t>
            </a:r>
          </a:p>
          <a:p>
            <a:pPr lvl="1">
              <a:spcBef>
                <a:spcPts val="0"/>
              </a:spcBef>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a:p>
            <a:pPr marL="274320" lvl="1" indent="0">
              <a:spcBef>
                <a:spcPts val="0"/>
              </a:spcBef>
              <a:buNone/>
            </a:pPr>
            <a:endParaRPr lang="en-US" sz="2400" dirty="0">
              <a:latin typeface="Trebuchet MS" panose="020B0603020202020204" pitchFamily="34" charset="0"/>
              <a:cs typeface="Times New Roman"/>
            </a:endParaRPr>
          </a:p>
          <a:p>
            <a:pPr lvl="1">
              <a:spcBef>
                <a:spcPts val="0"/>
              </a:spcBef>
            </a:pPr>
            <a:endParaRPr lang="en-US" sz="2400" dirty="0">
              <a:latin typeface="Trebuchet MS" panose="020B0603020202020204" pitchFamily="34" charset="0"/>
              <a:cs typeface="Times New Roman"/>
            </a:endParaRPr>
          </a:p>
        </p:txBody>
      </p:sp>
    </p:spTree>
    <p:extLst>
      <p:ext uri="{BB962C8B-B14F-4D97-AF65-F5344CB8AC3E}">
        <p14:creationId xmlns:p14="http://schemas.microsoft.com/office/powerpoint/2010/main" val="9008439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6">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85CD4"/>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1866</TotalTime>
  <Words>2349</Words>
  <Application>Microsoft Macintosh PowerPoint</Application>
  <PresentationFormat>Widescreen</PresentationFormat>
  <Paragraphs>212</Paragraphs>
  <Slides>18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Mangal</vt:lpstr>
      <vt:lpstr>Times New Roman</vt:lpstr>
      <vt:lpstr>Trebuchet MS</vt:lpstr>
      <vt:lpstr>Arial</vt:lpstr>
      <vt:lpstr>Clarity</vt:lpstr>
      <vt:lpstr>The Evolution of Programs: Determining Viability and Processes for Revitalization </vt:lpstr>
      <vt:lpstr>Outline</vt:lpstr>
      <vt:lpstr>History &amp; Regulations</vt:lpstr>
      <vt:lpstr>History &amp; Regulations</vt:lpstr>
      <vt:lpstr>History &amp; Regulations</vt:lpstr>
      <vt:lpstr>Current Context –  Strong Workforce Program</vt:lpstr>
      <vt:lpstr>Program Revitalization, Program Discontinuance…</vt:lpstr>
      <vt:lpstr>Criteria for Assessing Program Viability</vt:lpstr>
      <vt:lpstr>Revitalize, Reinvent, or Discontinue?</vt:lpstr>
      <vt:lpstr>Processes &amp; Strategies for Revitalization</vt:lpstr>
      <vt:lpstr>Process &amp; Strategies for Reinvention</vt:lpstr>
      <vt:lpstr>Program Discontinuance</vt:lpstr>
      <vt:lpstr>What went wrong? What would you do?</vt:lpstr>
      <vt:lpstr>What went wrong? What would you do?</vt:lpstr>
      <vt:lpstr>What went wrong? What would you do?</vt:lpstr>
      <vt:lpstr>Before getting to viability…</vt:lpstr>
      <vt:lpstr>Some Resources</vt:lpstr>
      <vt:lpstr>Questions?</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Lorraine Slattery-Farrell</cp:lastModifiedBy>
  <cp:revision>177</cp:revision>
  <dcterms:created xsi:type="dcterms:W3CDTF">2015-10-21T19:14:41Z</dcterms:created>
  <dcterms:modified xsi:type="dcterms:W3CDTF">2017-05-07T19:23:13Z</dcterms:modified>
</cp:coreProperties>
</file>