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 id="2147483711" r:id="rId3"/>
    <p:sldMasterId id="2147483724" r:id="rId4"/>
  </p:sldMasterIdLst>
  <p:notesMasterIdLst>
    <p:notesMasterId r:id="rId34"/>
  </p:notesMasterIdLst>
  <p:handoutMasterIdLst>
    <p:handoutMasterId r:id="rId35"/>
  </p:handoutMasterIdLst>
  <p:sldIdLst>
    <p:sldId id="256" r:id="rId5"/>
    <p:sldId id="286" r:id="rId6"/>
    <p:sldId id="263" r:id="rId7"/>
    <p:sldId id="294" r:id="rId8"/>
    <p:sldId id="262" r:id="rId9"/>
    <p:sldId id="285" r:id="rId10"/>
    <p:sldId id="297" r:id="rId11"/>
    <p:sldId id="287" r:id="rId12"/>
    <p:sldId id="283" r:id="rId13"/>
    <p:sldId id="289" r:id="rId14"/>
    <p:sldId id="296" r:id="rId15"/>
    <p:sldId id="290" r:id="rId16"/>
    <p:sldId id="284" r:id="rId17"/>
    <p:sldId id="291" r:id="rId18"/>
    <p:sldId id="303" r:id="rId19"/>
    <p:sldId id="307" r:id="rId20"/>
    <p:sldId id="295" r:id="rId21"/>
    <p:sldId id="292" r:id="rId22"/>
    <p:sldId id="293" r:id="rId23"/>
    <p:sldId id="298" r:id="rId24"/>
    <p:sldId id="310" r:id="rId25"/>
    <p:sldId id="305" r:id="rId26"/>
    <p:sldId id="308" r:id="rId27"/>
    <p:sldId id="299" r:id="rId28"/>
    <p:sldId id="309" r:id="rId29"/>
    <p:sldId id="300" r:id="rId30"/>
    <p:sldId id="302" r:id="rId31"/>
    <p:sldId id="301" r:id="rId32"/>
    <p:sldId id="282" r:id="rId33"/>
  </p:sldIdLst>
  <p:sldSz cx="13004800" cy="9753600"/>
  <p:notesSz cx="7102475" cy="93884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60AE"/>
    <a:srgbClr val="333333"/>
    <a:srgbClr val="FBAB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49" autoAdjust="0"/>
    <p:restoredTop sz="92913"/>
  </p:normalViewPr>
  <p:slideViewPr>
    <p:cSldViewPr snapToGrid="0">
      <p:cViewPr varScale="1">
        <p:scale>
          <a:sx n="40" d="100"/>
          <a:sy n="40" d="100"/>
        </p:scale>
        <p:origin x="1080" y="224"/>
      </p:cViewPr>
      <p:guideLst>
        <p:guide orient="horz" pos="3072"/>
        <p:guide pos="4096"/>
      </p:guideLst>
    </p:cSldViewPr>
  </p:slideViewPr>
  <p:notesTextViewPr>
    <p:cViewPr>
      <p:scale>
        <a:sx n="1" d="1"/>
        <a:sy n="1" d="1"/>
      </p:scale>
      <p:origin x="0" y="0"/>
    </p:cViewPr>
  </p:notesTextViewPr>
  <p:sorterViewPr>
    <p:cViewPr>
      <p:scale>
        <a:sx n="100" d="100"/>
        <a:sy n="100" d="100"/>
      </p:scale>
      <p:origin x="0" y="-14352"/>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 Id="rId41"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5A91A432-9E44-4EE3-8C06-018574E96477}" type="datetimeFigureOut">
              <a:rPr lang="en-US" smtClean="0"/>
              <a:t>5/7/17</a:t>
            </a:fld>
            <a:endParaRPr lang="en-US"/>
          </a:p>
        </p:txBody>
      </p:sp>
      <p:sp>
        <p:nvSpPr>
          <p:cNvPr id="4" name="Footer Placeholder 3"/>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C80B6F98-E1BD-4381-A4B3-D594C5366683}" type="slidenum">
              <a:rPr lang="en-US" smtClean="0"/>
              <a:t>‹#›</a:t>
            </a:fld>
            <a:endParaRPr lang="en-US"/>
          </a:p>
        </p:txBody>
      </p:sp>
    </p:spTree>
    <p:extLst>
      <p:ext uri="{BB962C8B-B14F-4D97-AF65-F5344CB8AC3E}">
        <p14:creationId xmlns:p14="http://schemas.microsoft.com/office/powerpoint/2010/main" val="2081656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204913" y="704850"/>
            <a:ext cx="4692650" cy="3519488"/>
          </a:xfrm>
          <a:prstGeom prst="rect">
            <a:avLst/>
          </a:prstGeom>
        </p:spPr>
        <p:txBody>
          <a:bodyPr lIns="94229" tIns="47114" rIns="94229" bIns="47114"/>
          <a:lstStyle/>
          <a:p>
            <a:endParaRPr/>
          </a:p>
        </p:txBody>
      </p:sp>
      <p:sp>
        <p:nvSpPr>
          <p:cNvPr id="117" name="Shape 117"/>
          <p:cNvSpPr>
            <a:spLocks noGrp="1"/>
          </p:cNvSpPr>
          <p:nvPr>
            <p:ph type="body" sz="quarter" idx="1"/>
          </p:nvPr>
        </p:nvSpPr>
        <p:spPr>
          <a:xfrm>
            <a:off x="946997" y="4459526"/>
            <a:ext cx="5208482" cy="4224814"/>
          </a:xfrm>
          <a:prstGeom prst="rect">
            <a:avLst/>
          </a:prstGeom>
        </p:spPr>
        <p:txBody>
          <a:bodyPr lIns="94229" tIns="47114" rIns="94229" bIns="47114"/>
          <a:lstStyle/>
          <a:p>
            <a:endParaRPr/>
          </a:p>
        </p:txBody>
      </p:sp>
    </p:spTree>
    <p:extLst>
      <p:ext uri="{BB962C8B-B14F-4D97-AF65-F5344CB8AC3E}">
        <p14:creationId xmlns:p14="http://schemas.microsoft.com/office/powerpoint/2010/main" val="243610974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pic>
        <p:nvPicPr>
          <p:cNvPr id="5" name="image3.png"/>
          <p:cNvPicPr>
            <a:picLocks noChangeAspect="1"/>
          </p:cNvPicPr>
          <p:nvPr userDrawn="1"/>
        </p:nvPicPr>
        <p:blipFill>
          <a:blip r:embed="rId2">
            <a:extLst/>
          </a:blip>
          <a:stretch>
            <a:fillRect/>
          </a:stretch>
        </p:blipFill>
        <p:spPr>
          <a:xfrm>
            <a:off x="1624" y="0"/>
            <a:ext cx="13001551" cy="9753600"/>
          </a:xfrm>
          <a:prstGeom prst="rect">
            <a:avLst/>
          </a:prstGeom>
          <a:ln w="12700">
            <a:miter lim="400000"/>
          </a:ln>
        </p:spPr>
      </p:pic>
      <p:sp>
        <p:nvSpPr>
          <p:cNvPr id="6" name="TextBox 5"/>
          <p:cNvSpPr txBox="1"/>
          <p:nvPr userDrawn="1"/>
        </p:nvSpPr>
        <p:spPr>
          <a:xfrm>
            <a:off x="261257" y="8674249"/>
            <a:ext cx="347472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defRPr sz="2500" b="1">
                <a:solidFill>
                  <a:srgbClr val="53585F"/>
                </a:solidFill>
                <a:latin typeface="Arial"/>
                <a:ea typeface="Arial"/>
                <a:cs typeface="Arial"/>
                <a:sym typeface="Arial"/>
              </a:defRPr>
            </a:pPr>
            <a:r>
              <a:rPr lang="en-US" sz="1800" dirty="0">
                <a:solidFill>
                  <a:schemeClr val="bg1"/>
                </a:solidFill>
              </a:rPr>
              <a:t>doingwhatmatters.</a:t>
            </a:r>
            <a:r>
              <a:rPr lang="en-US" sz="1800" dirty="0">
                <a:solidFill>
                  <a:srgbClr val="FBAB18"/>
                </a:solidFill>
              </a:rPr>
              <a:t>cccco.edu</a:t>
            </a:r>
          </a:p>
        </p:txBody>
      </p:sp>
      <p:sp>
        <p:nvSpPr>
          <p:cNvPr id="7" name="Shape 2"/>
          <p:cNvSpPr>
            <a:spLocks noGrp="1"/>
          </p:cNvSpPr>
          <p:nvPr>
            <p:ph type="title"/>
          </p:nvPr>
        </p:nvSpPr>
        <p:spPr>
          <a:xfrm>
            <a:off x="944089" y="2069105"/>
            <a:ext cx="11099800" cy="10979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rPr dirty="0"/>
              <a:t>Title Text</a:t>
            </a:r>
          </a:p>
        </p:txBody>
      </p:sp>
      <p:sp>
        <p:nvSpPr>
          <p:cNvPr id="8" name="Shape 3"/>
          <p:cNvSpPr>
            <a:spLocks noGrp="1"/>
          </p:cNvSpPr>
          <p:nvPr>
            <p:ph idx="1"/>
          </p:nvPr>
        </p:nvSpPr>
        <p:spPr>
          <a:xfrm>
            <a:off x="952500" y="3271877"/>
            <a:ext cx="11099800" cy="50550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 name="Shape 4"/>
          <p:cNvSpPr>
            <a:spLocks noGrp="1"/>
          </p:cNvSpPr>
          <p:nvPr>
            <p:ph type="sldNum" sz="quarter" idx="2"/>
          </p:nvPr>
        </p:nvSpPr>
        <p:spPr>
          <a:xfrm>
            <a:off x="10900196" y="9125785"/>
            <a:ext cx="359198" cy="333425"/>
          </a:xfrm>
          <a:prstGeom prst="rect">
            <a:avLst/>
          </a:prstGeom>
          <a:ln w="12700">
            <a:miter lim="400000"/>
          </a:ln>
        </p:spPr>
        <p:txBody>
          <a:bodyPr wrap="none" lIns="50800" tIns="50800" rIns="50800" bIns="50800">
            <a:spAutoFit/>
          </a:bodyPr>
          <a:lstStyle>
            <a:lvl1pPr>
              <a:defRPr sz="1500">
                <a:solidFill>
                  <a:srgbClr val="FBAB18"/>
                </a:solidFill>
              </a:defRPr>
            </a:lvl1pPr>
          </a:lstStyle>
          <a:p>
            <a:fld id="{86CB4B4D-7CA3-9044-876B-883B54F8677D}" type="slidenum">
              <a:rPr lang="uk-UA" smtClean="0"/>
              <a:pPr/>
              <a:t>‹#›</a:t>
            </a:fld>
            <a:endParaRPr lang="uk-UA"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endParaRPr lang="fr-FR"/>
          </a:p>
        </p:txBody>
      </p:sp>
      <p:sp>
        <p:nvSpPr>
          <p:cNvPr id="3" name="Espace réservé pour une image  2"/>
          <p:cNvSpPr>
            <a:spLocks noGrp="1"/>
          </p:cNvSpPr>
          <p:nvPr>
            <p:ph type="pic" idx="1"/>
          </p:nvPr>
        </p:nvSpPr>
        <p:spPr>
          <a:xfrm>
            <a:off x="2549032" y="871502"/>
            <a:ext cx="7802880" cy="5852160"/>
          </a:xfrm>
        </p:spPr>
        <p:txBody>
          <a:bodyPr rtlCol="0">
            <a:normAutofit/>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r>
              <a:rPr lang="en-US" noProof="0"/>
              <a:t>Click icon to add picture</a:t>
            </a:r>
            <a:endParaRPr lang="fr-FR" noProof="0"/>
          </a:p>
        </p:txBody>
      </p:sp>
      <p:sp>
        <p:nvSpPr>
          <p:cNvPr id="4" name="Espace réservé du texte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Espace réservé de la date 3"/>
          <p:cNvSpPr>
            <a:spLocks noGrp="1"/>
          </p:cNvSpPr>
          <p:nvPr>
            <p:ph type="dt" sz="half" idx="10"/>
          </p:nvPr>
        </p:nvSpPr>
        <p:spPr/>
        <p:txBody>
          <a:bodyPr/>
          <a:lstStyle>
            <a:lvl1pPr>
              <a:defRPr/>
            </a:lvl1pPr>
          </a:lstStyle>
          <a:p>
            <a:pPr>
              <a:defRPr/>
            </a:pPr>
            <a:fld id="{7815AE63-5058-4E33-963D-EA90BD9077D8}" type="datetimeFigureOut">
              <a:rPr lang="fr-FR"/>
              <a:pPr>
                <a:defRPr/>
              </a:pPr>
              <a:t>07/05/2017</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408694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u texte vertical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4B4E2C7D-57A1-43A1-9383-3FFF640427F6}" type="datetimeFigureOut">
              <a:rPr lang="fr-FR"/>
              <a:pPr>
                <a:defRPr/>
              </a:pPr>
              <a:t>07/05/2017</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2987510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428480" y="390597"/>
            <a:ext cx="2926080" cy="8322169"/>
          </a:xfrm>
        </p:spPr>
        <p:txBody>
          <a:bodyPr vert="eaVert"/>
          <a:lstStyle/>
          <a:p>
            <a:r>
              <a:rPr lang="en-US"/>
              <a:t>Click to edit Master title style</a:t>
            </a:r>
            <a:endParaRPr lang="fr-FR"/>
          </a:p>
        </p:txBody>
      </p:sp>
      <p:sp>
        <p:nvSpPr>
          <p:cNvPr id="3" name="Espace réservé du texte vertical 2"/>
          <p:cNvSpPr>
            <a:spLocks noGrp="1"/>
          </p:cNvSpPr>
          <p:nvPr>
            <p:ph type="body" orient="vert" idx="1"/>
          </p:nvPr>
        </p:nvSpPr>
        <p:spPr>
          <a:xfrm>
            <a:off x="650240" y="390597"/>
            <a:ext cx="8561493" cy="832216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F49B0545-5A0F-4DFC-BCB6-2D9CB423801D}" type="datetimeFigureOut">
              <a:rPr lang="fr-FR"/>
              <a:pPr>
                <a:defRPr/>
              </a:pPr>
              <a:t>07/05/2017</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1788769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75639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nchor="b"/>
          <a:lstStyle/>
          <a:p>
            <a:r>
              <a:t>Title Text</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6311798" y="9245600"/>
            <a:ext cx="368504" cy="31122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517706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178366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519689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298965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607724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117623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75360" y="3029939"/>
            <a:ext cx="11054080" cy="2090702"/>
          </a:xfrm>
        </p:spPr>
        <p:txBody>
          <a:bodyPr/>
          <a:lstStyle/>
          <a:p>
            <a:r>
              <a:rPr lang="en-US"/>
              <a:t>Click to edit Master title style</a:t>
            </a:r>
            <a:endParaRPr lang="fr-FR"/>
          </a:p>
        </p:txBody>
      </p:sp>
      <p:sp>
        <p:nvSpPr>
          <p:cNvPr id="3" name="Sous-titr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endParaRPr lang="fr-FR"/>
          </a:p>
        </p:txBody>
      </p:sp>
      <p:sp>
        <p:nvSpPr>
          <p:cNvPr id="4" name="Espace réservé de la date 3"/>
          <p:cNvSpPr>
            <a:spLocks noGrp="1"/>
          </p:cNvSpPr>
          <p:nvPr>
            <p:ph type="dt" sz="half" idx="10"/>
          </p:nvPr>
        </p:nvSpPr>
        <p:spPr/>
        <p:txBody>
          <a:bodyPr/>
          <a:lstStyle>
            <a:lvl1pPr>
              <a:defRPr/>
            </a:lvl1pPr>
          </a:lstStyle>
          <a:p>
            <a:pPr>
              <a:defRPr/>
            </a:pPr>
            <a:fld id="{526D2583-B173-4A2B-84D8-EDD8DAF8F144}" type="datetimeFigureOut">
              <a:rPr lang="fr-FR"/>
              <a:pPr>
                <a:defRPr/>
              </a:pPr>
              <a:t>07/05/2017</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976559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443788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748916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vl1pPr>
          </a:lstStyle>
          <a:p>
            <a:r>
              <a:t>–Johnny Appleseed</a:t>
            </a:r>
          </a:p>
        </p:txBody>
      </p:sp>
      <p:sp>
        <p:nvSpPr>
          <p:cNvPr id="94" name="Shape 94"/>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629756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816895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9061181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4" y="1638301"/>
            <a:ext cx="10464801" cy="3302000"/>
          </a:xfrm>
          <a:prstGeom prst="rect">
            <a:avLst/>
          </a:prstGeom>
        </p:spPr>
        <p:txBody>
          <a:bodyPr anchor="b"/>
          <a:lstStyle/>
          <a:p>
            <a:r>
              <a:t>Title Text</a:t>
            </a:r>
          </a:p>
        </p:txBody>
      </p:sp>
      <p:sp>
        <p:nvSpPr>
          <p:cNvPr id="12" name="Shape 12"/>
          <p:cNvSpPr>
            <a:spLocks noGrp="1"/>
          </p:cNvSpPr>
          <p:nvPr>
            <p:ph type="body" sz="quarter" idx="1"/>
          </p:nvPr>
        </p:nvSpPr>
        <p:spPr>
          <a:xfrm>
            <a:off x="1270004" y="5029200"/>
            <a:ext cx="10464801" cy="1130300"/>
          </a:xfrm>
          <a:prstGeom prst="rect">
            <a:avLst/>
          </a:prstGeom>
        </p:spPr>
        <p:txBody>
          <a:bodyPr anchor="t"/>
          <a:lstStyle>
            <a:lvl1pPr marL="0" indent="0" algn="ctr">
              <a:spcBef>
                <a:spcPts val="0"/>
              </a:spcBef>
              <a:buSzTx/>
              <a:buNone/>
              <a:defRPr sz="3100"/>
            </a:lvl1pPr>
            <a:lvl2pPr marL="0" indent="0" algn="ctr">
              <a:spcBef>
                <a:spcPts val="0"/>
              </a:spcBef>
              <a:buSzTx/>
              <a:buNone/>
              <a:defRPr sz="3100"/>
            </a:lvl2pPr>
            <a:lvl3pPr marL="0" indent="0" algn="ctr">
              <a:spcBef>
                <a:spcPts val="0"/>
              </a:spcBef>
              <a:buSzTx/>
              <a:buNone/>
              <a:defRPr sz="3100"/>
            </a:lvl3pPr>
            <a:lvl4pPr marL="0" indent="0" algn="ctr">
              <a:spcBef>
                <a:spcPts val="0"/>
              </a:spcBef>
              <a:buSzTx/>
              <a:buNone/>
              <a:defRPr sz="3100"/>
            </a:lvl4pPr>
            <a:lvl5pPr marL="0" indent="0" algn="ctr">
              <a:spcBef>
                <a:spcPts val="0"/>
              </a:spcBef>
              <a:buSzTx/>
              <a:buNone/>
              <a:defRPr sz="31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1717200"/>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4" y="3225801"/>
            <a:ext cx="10464801"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2842437"/>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1" y="634999"/>
            <a:ext cx="5334000" cy="8229601"/>
          </a:xfrm>
          <a:prstGeom prst="rect">
            <a:avLst/>
          </a:prstGeom>
        </p:spPr>
        <p:txBody>
          <a:bodyPr lIns="91425" tIns="45712" rIns="91425" bIns="45712"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2"/>
            <a:ext cx="5334000" cy="4102100"/>
          </a:xfrm>
          <a:prstGeom prst="rect">
            <a:avLst/>
          </a:prstGeom>
        </p:spPr>
        <p:txBody>
          <a:bodyPr anchor="t"/>
          <a:lstStyle>
            <a:lvl1pPr marL="0" indent="0" algn="ctr">
              <a:spcBef>
                <a:spcPts val="0"/>
              </a:spcBef>
              <a:buSzTx/>
              <a:buNone/>
              <a:defRPr sz="3100"/>
            </a:lvl1pPr>
            <a:lvl2pPr marL="0" indent="0" algn="ctr">
              <a:spcBef>
                <a:spcPts val="0"/>
              </a:spcBef>
              <a:buSzTx/>
              <a:buNone/>
              <a:defRPr sz="3100"/>
            </a:lvl2pPr>
            <a:lvl3pPr marL="0" indent="0" algn="ctr">
              <a:spcBef>
                <a:spcPts val="0"/>
              </a:spcBef>
              <a:buSzTx/>
              <a:buNone/>
              <a:defRPr sz="3100"/>
            </a:lvl3pPr>
            <a:lvl4pPr marL="0" indent="0" algn="ctr">
              <a:spcBef>
                <a:spcPts val="0"/>
              </a:spcBef>
              <a:buSzTx/>
              <a:buNone/>
              <a:defRPr sz="3100"/>
            </a:lvl4pPr>
            <a:lvl5pPr marL="0" indent="0" algn="ctr">
              <a:spcBef>
                <a:spcPts val="0"/>
              </a:spcBef>
              <a:buSzTx/>
              <a:buNone/>
              <a:defRPr sz="31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2707931"/>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3976886"/>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4203313"/>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u contenu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23036F1A-F0E5-4A30-A289-C554264F00FA}" type="datetimeFigureOut">
              <a:rPr lang="fr-FR"/>
              <a:pPr>
                <a:defRPr/>
              </a:pPr>
              <a:t>07/05/2017</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24619762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1" y="2603503"/>
            <a:ext cx="5334000" cy="6286500"/>
          </a:xfrm>
          <a:prstGeom prst="rect">
            <a:avLst/>
          </a:prstGeom>
        </p:spPr>
        <p:txBody>
          <a:bodyPr lIns="91425" tIns="45712" rIns="91425" bIns="45712"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603503"/>
            <a:ext cx="5334000" cy="6286500"/>
          </a:xfrm>
          <a:prstGeom prst="rect">
            <a:avLst/>
          </a:prstGeom>
        </p:spPr>
        <p:txBody>
          <a:bodyPr/>
          <a:lstStyle>
            <a:lvl1pPr marL="342847" indent="-342847">
              <a:spcBef>
                <a:spcPts val="3200"/>
              </a:spcBef>
              <a:defRPr sz="2800"/>
            </a:lvl1pPr>
            <a:lvl2pPr marL="685694" indent="-342847">
              <a:spcBef>
                <a:spcPts val="3200"/>
              </a:spcBef>
              <a:defRPr sz="2800"/>
            </a:lvl2pPr>
            <a:lvl3pPr marL="1028542" indent="-342847">
              <a:spcBef>
                <a:spcPts val="3200"/>
              </a:spcBef>
              <a:defRPr sz="2800"/>
            </a:lvl3pPr>
            <a:lvl4pPr marL="1371390" indent="-342847">
              <a:spcBef>
                <a:spcPts val="3200"/>
              </a:spcBef>
              <a:defRPr sz="2800"/>
            </a:lvl4pPr>
            <a:lvl5pPr marL="1714236" indent="-342847">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4398617"/>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1" y="1270004"/>
            <a:ext cx="11099800" cy="72136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7636734"/>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1" y="5092701"/>
            <a:ext cx="5334000" cy="3771900"/>
          </a:xfrm>
          <a:prstGeom prst="rect">
            <a:avLst/>
          </a:prstGeom>
        </p:spPr>
        <p:txBody>
          <a:bodyPr lIns="91425" tIns="45712" rIns="91425" bIns="45712" anchor="t">
            <a:noAutofit/>
          </a:bodyPr>
          <a:lstStyle/>
          <a:p>
            <a:endParaRPr/>
          </a:p>
        </p:txBody>
      </p:sp>
      <p:sp>
        <p:nvSpPr>
          <p:cNvPr id="84" name="Shape 84"/>
          <p:cNvSpPr>
            <a:spLocks noGrp="1"/>
          </p:cNvSpPr>
          <p:nvPr>
            <p:ph type="pic" sz="quarter" idx="14"/>
          </p:nvPr>
        </p:nvSpPr>
        <p:spPr>
          <a:xfrm>
            <a:off x="6724518" y="889000"/>
            <a:ext cx="5334002" cy="3771900"/>
          </a:xfrm>
          <a:prstGeom prst="rect">
            <a:avLst/>
          </a:prstGeom>
        </p:spPr>
        <p:txBody>
          <a:bodyPr lIns="91425" tIns="45712" rIns="91425" bIns="45712" anchor="t">
            <a:noAutofit/>
          </a:bodyPr>
          <a:lstStyle/>
          <a:p>
            <a:endParaRPr/>
          </a:p>
        </p:txBody>
      </p:sp>
      <p:sp>
        <p:nvSpPr>
          <p:cNvPr id="85" name="Shape 85"/>
          <p:cNvSpPr>
            <a:spLocks noGrp="1"/>
          </p:cNvSpPr>
          <p:nvPr>
            <p:ph type="pic" sz="half" idx="15"/>
          </p:nvPr>
        </p:nvSpPr>
        <p:spPr>
          <a:xfrm>
            <a:off x="952500" y="889000"/>
            <a:ext cx="5334000" cy="7975600"/>
          </a:xfrm>
          <a:prstGeom prst="rect">
            <a:avLst/>
          </a:prstGeom>
        </p:spPr>
        <p:txBody>
          <a:bodyPr lIns="91425" tIns="45712" rIns="91425" bIns="45712"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8692421"/>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
          </p:nvPr>
        </p:nvSpPr>
        <p:spPr>
          <a:xfrm>
            <a:off x="1270004" y="6362701"/>
            <a:ext cx="10464801" cy="469899"/>
          </a:xfrm>
          <a:prstGeom prst="rect">
            <a:avLst/>
          </a:prstGeom>
        </p:spPr>
        <p:txBody>
          <a:bodyPr anchor="t"/>
          <a:lstStyle>
            <a:lvl1pPr marL="0" indent="0" algn="ctr">
              <a:spcBef>
                <a:spcPts val="0"/>
              </a:spcBef>
              <a:buSzTx/>
              <a:buNone/>
              <a:defRPr sz="2400"/>
            </a:lvl1pPr>
          </a:lstStyle>
          <a:p>
            <a:r>
              <a:t>–Johnny Appleseed</a:t>
            </a:r>
          </a:p>
        </p:txBody>
      </p:sp>
      <p:sp>
        <p:nvSpPr>
          <p:cNvPr id="94" name="Shape 94"/>
          <p:cNvSpPr>
            <a:spLocks noGrp="1"/>
          </p:cNvSpPr>
          <p:nvPr>
            <p:ph type="body" sz="quarter" idx="13"/>
          </p:nvPr>
        </p:nvSpPr>
        <p:spPr>
          <a:xfrm>
            <a:off x="1270004" y="4267202"/>
            <a:ext cx="10464801" cy="685800"/>
          </a:xfrm>
          <a:prstGeom prst="rect">
            <a:avLst/>
          </a:prstGeom>
        </p:spPr>
        <p:txBody>
          <a:bodyPr/>
          <a:lstStyle>
            <a:lvl1pPr marL="0" indent="0" algn="ctr">
              <a:spcBef>
                <a:spcPts val="0"/>
              </a:spcBef>
              <a:buSzTx/>
              <a:buNone/>
              <a:defRPr sz="3800"/>
            </a:lvl1pPr>
          </a:lstStyle>
          <a:p>
            <a:pPr marL="0" indent="0" algn="ctr">
              <a:spcBef>
                <a:spcPts val="0"/>
              </a:spcBef>
              <a:buSzTx/>
              <a:buNone/>
              <a:defRPr sz="3800"/>
            </a:pPr>
            <a:endParaRP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68433107"/>
      </p:ext>
    </p:extLst>
  </p:cSld>
  <p:clrMapOvr>
    <a:masterClrMapping/>
  </p:clrMapOvr>
  <p:transition spd="slow">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25" tIns="45712" rIns="91425" bIns="45712"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5835863"/>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endParaRPr lang="fr-FR"/>
          </a:p>
        </p:txBody>
      </p:sp>
      <p:sp>
        <p:nvSpPr>
          <p:cNvPr id="3" name="Espace réservé du texte 2"/>
          <p:cNvSpPr>
            <a:spLocks noGrp="1"/>
          </p:cNvSpPr>
          <p:nvPr>
            <p:ph type="body" idx="1"/>
          </p:nvPr>
        </p:nvSpPr>
        <p:spPr>
          <a:xfrm>
            <a:off x="1027290" y="4133993"/>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Espace réservé de la date 3"/>
          <p:cNvSpPr>
            <a:spLocks noGrp="1"/>
          </p:cNvSpPr>
          <p:nvPr>
            <p:ph type="dt" sz="half" idx="10"/>
          </p:nvPr>
        </p:nvSpPr>
        <p:spPr/>
        <p:txBody>
          <a:bodyPr/>
          <a:lstStyle>
            <a:lvl1pPr>
              <a:defRPr/>
            </a:lvl1pPr>
          </a:lstStyle>
          <a:p>
            <a:pPr>
              <a:defRPr/>
            </a:pPr>
            <a:fld id="{C19635E5-AC85-4105-B544-A272A89ECE1A}" type="datetimeFigureOut">
              <a:rPr lang="fr-FR"/>
              <a:pPr>
                <a:defRPr/>
              </a:pPr>
              <a:t>07/05/2017</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080693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u contenu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u contenu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e la date 3"/>
          <p:cNvSpPr>
            <a:spLocks noGrp="1"/>
          </p:cNvSpPr>
          <p:nvPr>
            <p:ph type="dt" sz="half" idx="10"/>
          </p:nvPr>
        </p:nvSpPr>
        <p:spPr/>
        <p:txBody>
          <a:bodyPr/>
          <a:lstStyle>
            <a:lvl1pPr>
              <a:defRPr/>
            </a:lvl1pPr>
          </a:lstStyle>
          <a:p>
            <a:pPr>
              <a:defRPr/>
            </a:pPr>
            <a:fld id="{A7C72CBA-4F58-4818-BC3F-C796C8020500}" type="datetimeFigureOut">
              <a:rPr lang="fr-FR"/>
              <a:pPr>
                <a:defRPr/>
              </a:pPr>
              <a:t>07/05/2017</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912941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a:t>Click to edit Master title style</a:t>
            </a:r>
            <a:endParaRPr lang="fr-FR"/>
          </a:p>
        </p:txBody>
      </p:sp>
      <p:sp>
        <p:nvSpPr>
          <p:cNvPr id="3" name="Espace réservé du texte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Espace réservé du contenu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Espace réservé du contenu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Espace réservé de la date 3"/>
          <p:cNvSpPr>
            <a:spLocks noGrp="1"/>
          </p:cNvSpPr>
          <p:nvPr>
            <p:ph type="dt" sz="half" idx="10"/>
          </p:nvPr>
        </p:nvSpPr>
        <p:spPr/>
        <p:txBody>
          <a:bodyPr/>
          <a:lstStyle>
            <a:lvl1pPr>
              <a:defRPr/>
            </a:lvl1pPr>
          </a:lstStyle>
          <a:p>
            <a:pPr>
              <a:defRPr/>
            </a:pPr>
            <a:fld id="{841F9EF6-F7BA-47F3-9CFA-85268AFFFB13}" type="datetimeFigureOut">
              <a:rPr lang="fr-FR"/>
              <a:pPr>
                <a:defRPr/>
              </a:pPr>
              <a:t>07/05/2017</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2177936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e la date 3"/>
          <p:cNvSpPr>
            <a:spLocks noGrp="1"/>
          </p:cNvSpPr>
          <p:nvPr>
            <p:ph type="dt" sz="half" idx="10"/>
          </p:nvPr>
        </p:nvSpPr>
        <p:spPr/>
        <p:txBody>
          <a:bodyPr/>
          <a:lstStyle>
            <a:lvl1pPr>
              <a:defRPr/>
            </a:lvl1pPr>
          </a:lstStyle>
          <a:p>
            <a:pPr>
              <a:defRPr/>
            </a:pPr>
            <a:fld id="{3F88B061-937C-4A8C-9161-F0582000334E}" type="datetimeFigureOut">
              <a:rPr lang="fr-FR"/>
              <a:pPr>
                <a:defRPr/>
              </a:pPr>
              <a:t>07/05/2017</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14424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09C2DBC3-F6D5-4C3D-98B1-7B5F6BF7FC1D}" type="datetimeFigureOut">
              <a:rPr lang="fr-FR"/>
              <a:pPr>
                <a:defRPr/>
              </a:pPr>
              <a:t>07/05/2017</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1242761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endParaRPr lang="fr-FR"/>
          </a:p>
        </p:txBody>
      </p:sp>
      <p:sp>
        <p:nvSpPr>
          <p:cNvPr id="3" name="Espace réservé du contenu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u texte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Espace réservé de la date 3"/>
          <p:cNvSpPr>
            <a:spLocks noGrp="1"/>
          </p:cNvSpPr>
          <p:nvPr>
            <p:ph type="dt" sz="half" idx="10"/>
          </p:nvPr>
        </p:nvSpPr>
        <p:spPr/>
        <p:txBody>
          <a:bodyPr/>
          <a:lstStyle>
            <a:lvl1pPr>
              <a:defRPr/>
            </a:lvl1pPr>
          </a:lstStyle>
          <a:p>
            <a:pPr>
              <a:defRPr/>
            </a:pPr>
            <a:fld id="{E773D760-F5A2-4717-8D5F-418EF64D9135}" type="datetimeFigureOut">
              <a:rPr lang="fr-FR"/>
              <a:pPr>
                <a:defRPr/>
              </a:pPr>
              <a:t>07/05/2017</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988209041"/>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2" Type="http://schemas.openxmlformats.org/officeDocument/2006/relationships/theme" Target="../theme/theme2.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 Id="rId9" Type="http://schemas.openxmlformats.org/officeDocument/2006/relationships/slideLayout" Target="../slideLayouts/slideLayout10.xml"/><Relationship Id="rId10"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3.xml"/><Relationship Id="rId14" Type="http://schemas.openxmlformats.org/officeDocument/2006/relationships/image" Target="../media/image3.jp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 Id="rId11"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image3.png"/>
          <p:cNvPicPr>
            <a:picLocks noChangeAspect="1"/>
          </p:cNvPicPr>
          <p:nvPr userDrawn="1"/>
        </p:nvPicPr>
        <p:blipFill>
          <a:blip r:embed="rId3">
            <a:extLst/>
          </a:blip>
          <a:stretch>
            <a:fillRect/>
          </a:stretch>
        </p:blipFill>
        <p:spPr>
          <a:xfrm>
            <a:off x="1624" y="0"/>
            <a:ext cx="13001551" cy="9753600"/>
          </a:xfrm>
          <a:prstGeom prst="rect">
            <a:avLst/>
          </a:prstGeom>
          <a:ln w="12700">
            <a:miter lim="400000"/>
          </a:ln>
        </p:spPr>
      </p:pic>
      <p:sp>
        <p:nvSpPr>
          <p:cNvPr id="6" name="TextBox 5"/>
          <p:cNvSpPr txBox="1"/>
          <p:nvPr userDrawn="1"/>
        </p:nvSpPr>
        <p:spPr>
          <a:xfrm>
            <a:off x="261257" y="8674249"/>
            <a:ext cx="347472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defRPr sz="2500" b="1">
                <a:solidFill>
                  <a:srgbClr val="53585F"/>
                </a:solidFill>
                <a:latin typeface="Arial"/>
                <a:ea typeface="Arial"/>
                <a:cs typeface="Arial"/>
                <a:sym typeface="Arial"/>
              </a:defRPr>
            </a:pPr>
            <a:r>
              <a:rPr lang="en-US" sz="1800" dirty="0">
                <a:solidFill>
                  <a:schemeClr val="bg1"/>
                </a:solidFill>
              </a:rPr>
              <a:t>doingwhatmatters.</a:t>
            </a:r>
            <a:r>
              <a:rPr lang="en-US" sz="1800" dirty="0">
                <a:solidFill>
                  <a:srgbClr val="FBAB18"/>
                </a:solidFill>
              </a:rPr>
              <a:t>cccco.edu</a:t>
            </a:r>
          </a:p>
        </p:txBody>
      </p:sp>
      <p:sp>
        <p:nvSpPr>
          <p:cNvPr id="2" name="Shape 2"/>
          <p:cNvSpPr>
            <a:spLocks noGrp="1"/>
          </p:cNvSpPr>
          <p:nvPr>
            <p:ph type="title"/>
          </p:nvPr>
        </p:nvSpPr>
        <p:spPr>
          <a:xfrm>
            <a:off x="944089" y="2069105"/>
            <a:ext cx="11099800" cy="10979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rPr dirty="0"/>
              <a:t>Title Text</a:t>
            </a:r>
          </a:p>
        </p:txBody>
      </p:sp>
      <p:sp>
        <p:nvSpPr>
          <p:cNvPr id="3" name="Shape 3"/>
          <p:cNvSpPr>
            <a:spLocks noGrp="1"/>
          </p:cNvSpPr>
          <p:nvPr>
            <p:ph type="body" idx="1"/>
          </p:nvPr>
        </p:nvSpPr>
        <p:spPr>
          <a:xfrm>
            <a:off x="952500" y="3271877"/>
            <a:ext cx="11099800" cy="50550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rPr dirty="0"/>
              <a:t>Body Level One</a:t>
            </a:r>
          </a:p>
          <a:p>
            <a:pPr lvl="1"/>
            <a:r>
              <a:rPr dirty="0"/>
              <a:t>Body Level Tw</a:t>
            </a:r>
          </a:p>
          <a:p>
            <a:pPr lvl="2"/>
            <a:r>
              <a:rPr dirty="0"/>
              <a:t>Body Level Three</a:t>
            </a:r>
          </a:p>
          <a:p>
            <a:pPr lvl="3"/>
            <a:r>
              <a:rPr dirty="0"/>
              <a:t>Body Level Four</a:t>
            </a:r>
          </a:p>
          <a:p>
            <a:pPr lvl="4"/>
            <a:r>
              <a:rPr dirty="0"/>
              <a:t>Body Level Five</a:t>
            </a:r>
          </a:p>
        </p:txBody>
      </p:sp>
      <p:sp>
        <p:nvSpPr>
          <p:cNvPr id="8" name="Shape 4"/>
          <p:cNvSpPr>
            <a:spLocks noGrp="1"/>
          </p:cNvSpPr>
          <p:nvPr>
            <p:ph type="sldNum" sz="quarter" idx="4"/>
          </p:nvPr>
        </p:nvSpPr>
        <p:spPr>
          <a:xfrm>
            <a:off x="10900196" y="9125785"/>
            <a:ext cx="359198" cy="333425"/>
          </a:xfrm>
          <a:prstGeom prst="rect">
            <a:avLst/>
          </a:prstGeom>
          <a:ln w="12700">
            <a:miter lim="400000"/>
          </a:ln>
        </p:spPr>
        <p:txBody>
          <a:bodyPr wrap="none" lIns="50800" tIns="50800" rIns="50800" bIns="50800">
            <a:spAutoFit/>
          </a:bodyPr>
          <a:lstStyle>
            <a:lvl1pPr>
              <a:defRPr sz="1500">
                <a:solidFill>
                  <a:srgbClr val="FBAB18"/>
                </a:solidFill>
              </a:defRPr>
            </a:lvl1pPr>
          </a:lstStyle>
          <a:p>
            <a:fld id="{86CB4B4D-7CA3-9044-876B-883B54F8677D}" type="slidenum">
              <a:rPr lang="uk-UA" smtClean="0"/>
              <a:pPr/>
              <a:t>‹#›</a:t>
            </a:fld>
            <a:endParaRPr lang="uk-UA" dirty="0"/>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l" defTabSz="584200" rtl="0" latinLnBrk="0">
        <a:lnSpc>
          <a:spcPct val="100000"/>
        </a:lnSpc>
        <a:spcBef>
          <a:spcPts val="0"/>
        </a:spcBef>
        <a:spcAft>
          <a:spcPts val="0"/>
        </a:spcAft>
        <a:buClrTx/>
        <a:buSzTx/>
        <a:buFontTx/>
        <a:buNone/>
        <a:tabLst/>
        <a:defRPr sz="6000" b="0" i="0" u="none" strike="noStrike" cap="none" spc="0" baseline="0">
          <a:ln>
            <a:noFill/>
          </a:ln>
          <a:solidFill>
            <a:srgbClr val="1260AE"/>
          </a:solidFill>
          <a:uFillTx/>
          <a:latin typeface="Arial"/>
          <a:ea typeface="Helvetica Light"/>
          <a:cs typeface="Arial"/>
          <a:sym typeface="Helvetica Light"/>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2000" b="0" i="0" u="none" strike="noStrike" cap="none" spc="0" baseline="0">
          <a:ln>
            <a:noFill/>
          </a:ln>
          <a:solidFill>
            <a:srgbClr val="333333"/>
          </a:solidFill>
          <a:uFillTx/>
          <a:latin typeface="Helvetica Light"/>
          <a:ea typeface="Helvetica Light"/>
          <a:cs typeface="Helvetica Light"/>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2000" b="0" i="0" u="none" strike="noStrike" cap="none" spc="0" baseline="0">
          <a:ln>
            <a:noFill/>
          </a:ln>
          <a:solidFill>
            <a:srgbClr val="333333"/>
          </a:solidFill>
          <a:uFillTx/>
          <a:latin typeface="Helvetica Light"/>
          <a:ea typeface="Helvetica Light"/>
          <a:cs typeface="Helvetica Light"/>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2000" b="0" i="0" u="none" strike="noStrike" cap="none" spc="0" baseline="0">
          <a:ln>
            <a:noFill/>
          </a:ln>
          <a:solidFill>
            <a:srgbClr val="333333"/>
          </a:solidFill>
          <a:uFillTx/>
          <a:latin typeface="Helvetica Light"/>
          <a:ea typeface="Helvetica Light"/>
          <a:cs typeface="Helvetica Light"/>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2000" b="0" i="0" u="none" strike="noStrike" cap="none" spc="0" baseline="0">
          <a:ln>
            <a:noFill/>
          </a:ln>
          <a:solidFill>
            <a:srgbClr val="333333"/>
          </a:solidFill>
          <a:uFillTx/>
          <a:latin typeface="Helvetica Light"/>
          <a:ea typeface="Helvetica Light"/>
          <a:cs typeface="Helvetica Light"/>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2000" b="0" i="0" u="none" strike="noStrike" cap="none" spc="0" baseline="0">
          <a:ln>
            <a:noFill/>
          </a:ln>
          <a:solidFill>
            <a:srgbClr val="333333"/>
          </a:solidFill>
          <a:uFillTx/>
          <a:latin typeface="Helvetica Light"/>
          <a:ea typeface="Helvetica Light"/>
          <a:cs typeface="Helvetica Light"/>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650240" y="390596"/>
            <a:ext cx="11704320" cy="1625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CA"/>
              <a:t>Cliquez pour modifier le style du titre</a:t>
            </a:r>
          </a:p>
        </p:txBody>
      </p:sp>
      <p:sp>
        <p:nvSpPr>
          <p:cNvPr id="1027" name="Espace réservé du texte 2"/>
          <p:cNvSpPr>
            <a:spLocks noGrp="1"/>
          </p:cNvSpPr>
          <p:nvPr>
            <p:ph type="body" idx="1"/>
          </p:nvPr>
        </p:nvSpPr>
        <p:spPr bwMode="auto">
          <a:xfrm>
            <a:off x="650240" y="2275841"/>
            <a:ext cx="11704320" cy="6436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p:cNvSpPr>
            <a:spLocks noGrp="1"/>
          </p:cNvSpPr>
          <p:nvPr>
            <p:ph type="dt" sz="half" idx="2"/>
          </p:nvPr>
        </p:nvSpPr>
        <p:spPr>
          <a:xfrm>
            <a:off x="650240" y="9040143"/>
            <a:ext cx="3034453" cy="519289"/>
          </a:xfrm>
          <a:prstGeom prst="rect">
            <a:avLst/>
          </a:prstGeom>
        </p:spPr>
        <p:txBody>
          <a:bodyPr vert="horz" lIns="91440" tIns="45720" rIns="91440" bIns="45720" rtlCol="0" anchor="ctr"/>
          <a:lstStyle>
            <a:lvl1pPr algn="l" fontAlgn="auto">
              <a:spcBef>
                <a:spcPts val="0"/>
              </a:spcBef>
              <a:spcAft>
                <a:spcPts val="0"/>
              </a:spcAft>
              <a:defRPr sz="1707">
                <a:solidFill>
                  <a:schemeClr val="tx1">
                    <a:tint val="75000"/>
                  </a:schemeClr>
                </a:solidFill>
                <a:latin typeface="+mn-lt"/>
              </a:defRPr>
            </a:lvl1pPr>
          </a:lstStyle>
          <a:p>
            <a:pPr>
              <a:defRPr/>
            </a:pPr>
            <a:fld id="{47E3B416-B62C-470F-9755-38405B727499}" type="datetimeFigureOut">
              <a:rPr lang="fr-FR"/>
              <a:pPr>
                <a:defRPr/>
              </a:pPr>
              <a:t>07/05/2017</a:t>
            </a:fld>
            <a:endParaRPr lang="fr-FR"/>
          </a:p>
        </p:txBody>
      </p:sp>
      <p:sp>
        <p:nvSpPr>
          <p:cNvPr id="5" name="Espace réservé du pied de page 4"/>
          <p:cNvSpPr>
            <a:spLocks noGrp="1"/>
          </p:cNvSpPr>
          <p:nvPr>
            <p:ph type="ftr" sz="quarter" idx="3"/>
          </p:nvPr>
        </p:nvSpPr>
        <p:spPr>
          <a:xfrm>
            <a:off x="4443307" y="9040143"/>
            <a:ext cx="4118187" cy="519289"/>
          </a:xfrm>
          <a:prstGeom prst="rect">
            <a:avLst/>
          </a:prstGeom>
        </p:spPr>
        <p:txBody>
          <a:bodyPr vert="horz" lIns="91440" tIns="45720" rIns="91440" bIns="45720" rtlCol="0" anchor="ctr"/>
          <a:lstStyle>
            <a:lvl1pPr algn="ctr" fontAlgn="auto">
              <a:spcBef>
                <a:spcPts val="0"/>
              </a:spcBef>
              <a:spcAft>
                <a:spcPts val="0"/>
              </a:spcAft>
              <a:defRPr sz="1707">
                <a:solidFill>
                  <a:schemeClr val="tx1">
                    <a:tint val="75000"/>
                  </a:schemeClr>
                </a:solidFill>
                <a:latin typeface="+mn-lt"/>
              </a:defRPr>
            </a:lvl1pPr>
          </a:lstStyle>
          <a:p>
            <a:pPr>
              <a:defRPr/>
            </a:pPr>
            <a:endParaRPr lang="fr-FR"/>
          </a:p>
        </p:txBody>
      </p:sp>
      <p:sp>
        <p:nvSpPr>
          <p:cNvPr id="6" name="Espace réservé du numéro de diapositive 5"/>
          <p:cNvSpPr>
            <a:spLocks noGrp="1"/>
          </p:cNvSpPr>
          <p:nvPr>
            <p:ph type="sldNum" sz="quarter" idx="4"/>
          </p:nvPr>
        </p:nvSpPr>
        <p:spPr>
          <a:xfrm>
            <a:off x="9320107" y="9040143"/>
            <a:ext cx="3034453" cy="519289"/>
          </a:xfrm>
          <a:prstGeom prst="rect">
            <a:avLst/>
          </a:prstGeom>
        </p:spPr>
        <p:txBody>
          <a:bodyPr vert="horz" lIns="91440" tIns="45720" rIns="91440" bIns="45720" rtlCol="0" anchor="ctr"/>
          <a:lstStyle>
            <a:lvl1pPr algn="r" fontAlgn="auto">
              <a:spcBef>
                <a:spcPts val="0"/>
              </a:spcBef>
              <a:spcAft>
                <a:spcPts val="0"/>
              </a:spcAft>
              <a:defRPr sz="1707">
                <a:solidFill>
                  <a:schemeClr val="tx1">
                    <a:tint val="75000"/>
                  </a:schemeClr>
                </a:solidFill>
                <a:latin typeface="+mn-lt"/>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34805811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rtl="0" eaLnBrk="1" fontAlgn="base" hangingPunct="1">
        <a:spcBef>
          <a:spcPct val="0"/>
        </a:spcBef>
        <a:spcAft>
          <a:spcPct val="0"/>
        </a:spcAft>
        <a:defRPr sz="6258" kern="1200">
          <a:solidFill>
            <a:schemeClr val="tx1"/>
          </a:solidFill>
          <a:latin typeface="+mj-lt"/>
          <a:ea typeface="+mj-ea"/>
          <a:cs typeface="+mj-cs"/>
        </a:defRPr>
      </a:lvl1pPr>
      <a:lvl2pPr algn="ctr" rtl="0" eaLnBrk="1" fontAlgn="base" hangingPunct="1">
        <a:spcBef>
          <a:spcPct val="0"/>
        </a:spcBef>
        <a:spcAft>
          <a:spcPct val="0"/>
        </a:spcAft>
        <a:defRPr sz="6258">
          <a:solidFill>
            <a:schemeClr val="tx1"/>
          </a:solidFill>
          <a:latin typeface="Calibri" pitchFamily="34" charset="0"/>
        </a:defRPr>
      </a:lvl2pPr>
      <a:lvl3pPr algn="ctr" rtl="0" eaLnBrk="1" fontAlgn="base" hangingPunct="1">
        <a:spcBef>
          <a:spcPct val="0"/>
        </a:spcBef>
        <a:spcAft>
          <a:spcPct val="0"/>
        </a:spcAft>
        <a:defRPr sz="6258">
          <a:solidFill>
            <a:schemeClr val="tx1"/>
          </a:solidFill>
          <a:latin typeface="Calibri" pitchFamily="34" charset="0"/>
        </a:defRPr>
      </a:lvl3pPr>
      <a:lvl4pPr algn="ctr" rtl="0" eaLnBrk="1" fontAlgn="base" hangingPunct="1">
        <a:spcBef>
          <a:spcPct val="0"/>
        </a:spcBef>
        <a:spcAft>
          <a:spcPct val="0"/>
        </a:spcAft>
        <a:defRPr sz="6258">
          <a:solidFill>
            <a:schemeClr val="tx1"/>
          </a:solidFill>
          <a:latin typeface="Calibri" pitchFamily="34" charset="0"/>
        </a:defRPr>
      </a:lvl4pPr>
      <a:lvl5pPr algn="ctr" rtl="0" eaLnBrk="1" fontAlgn="base" hangingPunct="1">
        <a:spcBef>
          <a:spcPct val="0"/>
        </a:spcBef>
        <a:spcAft>
          <a:spcPct val="0"/>
        </a:spcAft>
        <a:defRPr sz="6258">
          <a:solidFill>
            <a:schemeClr val="tx1"/>
          </a:solidFill>
          <a:latin typeface="Calibri" pitchFamily="34" charset="0"/>
        </a:defRPr>
      </a:lvl5pPr>
      <a:lvl6pPr marL="650230" algn="ctr" rtl="0" eaLnBrk="1" fontAlgn="base" hangingPunct="1">
        <a:spcBef>
          <a:spcPct val="0"/>
        </a:spcBef>
        <a:spcAft>
          <a:spcPct val="0"/>
        </a:spcAft>
        <a:defRPr sz="6258">
          <a:solidFill>
            <a:schemeClr val="tx1"/>
          </a:solidFill>
          <a:latin typeface="Calibri" pitchFamily="34" charset="0"/>
        </a:defRPr>
      </a:lvl6pPr>
      <a:lvl7pPr marL="1300460" algn="ctr" rtl="0" eaLnBrk="1" fontAlgn="base" hangingPunct="1">
        <a:spcBef>
          <a:spcPct val="0"/>
        </a:spcBef>
        <a:spcAft>
          <a:spcPct val="0"/>
        </a:spcAft>
        <a:defRPr sz="6258">
          <a:solidFill>
            <a:schemeClr val="tx1"/>
          </a:solidFill>
          <a:latin typeface="Calibri" pitchFamily="34" charset="0"/>
        </a:defRPr>
      </a:lvl7pPr>
      <a:lvl8pPr marL="1950690" algn="ctr" rtl="0" eaLnBrk="1" fontAlgn="base" hangingPunct="1">
        <a:spcBef>
          <a:spcPct val="0"/>
        </a:spcBef>
        <a:spcAft>
          <a:spcPct val="0"/>
        </a:spcAft>
        <a:defRPr sz="6258">
          <a:solidFill>
            <a:schemeClr val="tx1"/>
          </a:solidFill>
          <a:latin typeface="Calibri" pitchFamily="34" charset="0"/>
        </a:defRPr>
      </a:lvl8pPr>
      <a:lvl9pPr marL="2600919" algn="ctr" rtl="0" eaLnBrk="1" fontAlgn="base" hangingPunct="1">
        <a:spcBef>
          <a:spcPct val="0"/>
        </a:spcBef>
        <a:spcAft>
          <a:spcPct val="0"/>
        </a:spcAft>
        <a:defRPr sz="6258">
          <a:solidFill>
            <a:schemeClr val="tx1"/>
          </a:solidFill>
          <a:latin typeface="Calibri" pitchFamily="34" charset="0"/>
        </a:defRPr>
      </a:lvl9pPr>
    </p:titleStyle>
    <p:bodyStyle>
      <a:lvl1pPr marL="487672" indent="-487672" algn="l" rtl="0" eaLnBrk="1" fontAlgn="base" hangingPunct="1">
        <a:spcBef>
          <a:spcPct val="20000"/>
        </a:spcBef>
        <a:spcAft>
          <a:spcPct val="0"/>
        </a:spcAft>
        <a:buFont typeface="Arial" charset="0"/>
        <a:buChar char="•"/>
        <a:defRPr sz="4551" kern="1200">
          <a:solidFill>
            <a:schemeClr val="tx1"/>
          </a:solidFill>
          <a:latin typeface="+mn-lt"/>
          <a:ea typeface="+mn-ea"/>
          <a:cs typeface="+mn-cs"/>
        </a:defRPr>
      </a:lvl1pPr>
      <a:lvl2pPr marL="1056623" indent="-406394" algn="l" rtl="0" eaLnBrk="1" fontAlgn="base" hangingPunct="1">
        <a:spcBef>
          <a:spcPct val="20000"/>
        </a:spcBef>
        <a:spcAft>
          <a:spcPct val="0"/>
        </a:spcAft>
        <a:buFont typeface="Arial" charset="0"/>
        <a:buChar char="–"/>
        <a:defRPr sz="3982" kern="1200">
          <a:solidFill>
            <a:schemeClr val="tx1"/>
          </a:solidFill>
          <a:latin typeface="+mn-lt"/>
          <a:ea typeface="+mn-ea"/>
          <a:cs typeface="+mn-cs"/>
        </a:defRPr>
      </a:lvl2pPr>
      <a:lvl3pPr marL="1625575" indent="-325115" algn="l" rtl="0" eaLnBrk="1" fontAlgn="base" hangingPunct="1">
        <a:spcBef>
          <a:spcPct val="20000"/>
        </a:spcBef>
        <a:spcAft>
          <a:spcPct val="0"/>
        </a:spcAft>
        <a:buFont typeface="Arial" charset="0"/>
        <a:buChar char="•"/>
        <a:defRPr sz="3413" kern="1200">
          <a:solidFill>
            <a:schemeClr val="tx1"/>
          </a:solidFill>
          <a:latin typeface="+mn-lt"/>
          <a:ea typeface="+mn-ea"/>
          <a:cs typeface="+mn-cs"/>
        </a:defRPr>
      </a:lvl3pPr>
      <a:lvl4pPr marL="2275804" indent="-325115" algn="l" rtl="0" eaLnBrk="1" fontAlgn="base" hangingPunct="1">
        <a:spcBef>
          <a:spcPct val="20000"/>
        </a:spcBef>
        <a:spcAft>
          <a:spcPct val="0"/>
        </a:spcAft>
        <a:buFont typeface="Arial" charset="0"/>
        <a:buChar char="–"/>
        <a:defRPr sz="2844" kern="1200">
          <a:solidFill>
            <a:schemeClr val="tx1"/>
          </a:solidFill>
          <a:latin typeface="+mn-lt"/>
          <a:ea typeface="+mn-ea"/>
          <a:cs typeface="+mn-cs"/>
        </a:defRPr>
      </a:lvl4pPr>
      <a:lvl5pPr marL="2926034" indent="-325115" algn="l" rtl="0" eaLnBrk="1" fontAlgn="base" hangingPunct="1">
        <a:spcBef>
          <a:spcPct val="20000"/>
        </a:spcBef>
        <a:spcAft>
          <a:spcPct val="0"/>
        </a:spcAft>
        <a:buFont typeface="Arial" charset="0"/>
        <a:buChar char="»"/>
        <a:defRPr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p:bodyStyle>
    <p:otherStyle>
      <a:defPPr>
        <a:defRPr lang="fr-FR"/>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1950"/>
            <a:ext cx="368504" cy="311227"/>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extLst>
      <p:ext uri="{BB962C8B-B14F-4D97-AF65-F5344CB8AC3E}">
        <p14:creationId xmlns:p14="http://schemas.microsoft.com/office/powerpoint/2010/main" val="108555613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1" y="444502"/>
            <a:ext cx="11099800" cy="2159000"/>
          </a:xfrm>
          <a:prstGeom prst="rect">
            <a:avLst/>
          </a:prstGeom>
          <a:ln w="12700">
            <a:miter lim="400000"/>
          </a:ln>
          <a:extLst>
            <a:ext uri="{C572A759-6A51-4108-AA02-DFA0A04FC94B}">
              <ma14:wrappingTextBoxFlag xmlns:ma14="http://schemas.microsoft.com/office/mac/drawingml/2011/main" val="1"/>
            </a:ext>
          </a:extLst>
        </p:spPr>
        <p:txBody>
          <a:bodyPr lIns="50791" tIns="50791" rIns="50791" bIns="50791" anchor="ctr">
            <a:normAutofit/>
          </a:bodyPr>
          <a:lstStyle/>
          <a:p>
            <a:r>
              <a:t>Title Text</a:t>
            </a:r>
          </a:p>
        </p:txBody>
      </p:sp>
      <p:sp>
        <p:nvSpPr>
          <p:cNvPr id="3" name="Shape 3"/>
          <p:cNvSpPr>
            <a:spLocks noGrp="1"/>
          </p:cNvSpPr>
          <p:nvPr>
            <p:ph type="body" idx="1"/>
          </p:nvPr>
        </p:nvSpPr>
        <p:spPr>
          <a:xfrm>
            <a:off x="952501" y="2603503"/>
            <a:ext cx="11099800" cy="6286500"/>
          </a:xfrm>
          <a:prstGeom prst="rect">
            <a:avLst/>
          </a:prstGeom>
          <a:ln w="12700">
            <a:miter lim="400000"/>
          </a:ln>
          <a:extLst>
            <a:ext uri="{C572A759-6A51-4108-AA02-DFA0A04FC94B}">
              <ma14:wrappingTextBoxFlag xmlns:ma14="http://schemas.microsoft.com/office/mac/drawingml/2011/main" val="1"/>
            </a:ext>
          </a:extLst>
        </p:spPr>
        <p:txBody>
          <a:bodyPr lIns="50791" tIns="50791" rIns="50791" bIns="50791"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298848" y="9251951"/>
            <a:ext cx="394406" cy="387109"/>
          </a:xfrm>
          <a:prstGeom prst="rect">
            <a:avLst/>
          </a:prstGeom>
          <a:ln w="12700">
            <a:miter lim="400000"/>
          </a:ln>
        </p:spPr>
        <p:txBody>
          <a:bodyPr wrap="none" lIns="50791" tIns="50791" rIns="50791" bIns="50791">
            <a:spAutoFit/>
          </a:bodyPr>
          <a:lstStyle>
            <a:lvl1pPr>
              <a:defRPr sz="1800"/>
            </a:lvl1pPr>
          </a:lstStyle>
          <a:p>
            <a:fld id="{86CB4B4D-7CA3-9044-876B-883B54F8677D}" type="slidenum">
              <a:t>‹#›</a:t>
            </a:fld>
            <a:endParaRPr/>
          </a:p>
        </p:txBody>
      </p:sp>
    </p:spTree>
    <p:extLst>
      <p:ext uri="{BB962C8B-B14F-4D97-AF65-F5344CB8AC3E}">
        <p14:creationId xmlns:p14="http://schemas.microsoft.com/office/powerpoint/2010/main" val="15787132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transition spd="slow">
    <p:cover/>
  </p:transition>
  <p:txStyles>
    <p:titleStyle>
      <a:lvl1pPr marL="0" marR="0" indent="0" algn="ctr" defTabSz="58411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58411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58411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58411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58411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58411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58411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58411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58411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444432" marR="0" indent="-444432" algn="l" defTabSz="58411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1pPr>
      <a:lvl2pPr marL="888864" marR="0" indent="-444432" algn="l" defTabSz="58411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2pPr>
      <a:lvl3pPr marL="1333295" marR="0" indent="-444432" algn="l" defTabSz="58411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3pPr>
      <a:lvl4pPr marL="1777727" marR="0" indent="-444432" algn="l" defTabSz="58411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4pPr>
      <a:lvl5pPr marL="2222159" marR="0" indent="-444432" algn="l" defTabSz="58411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5pPr>
      <a:lvl6pPr marL="2666591" marR="0" indent="-444432" algn="l" defTabSz="58411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6pPr>
      <a:lvl7pPr marL="3111023" marR="0" indent="-444432" algn="l" defTabSz="58411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7pPr>
      <a:lvl8pPr marL="3555454" marR="0" indent="-444432" algn="l" defTabSz="58411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8pPr>
      <a:lvl9pPr marL="3999886" marR="0" indent="-444432" algn="l" defTabSz="58411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58411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0" algn="ctr" defTabSz="58411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0" algn="ctr" defTabSz="58411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0" algn="ctr" defTabSz="58411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0" algn="ctr" defTabSz="58411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0" algn="ctr" defTabSz="58411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0" algn="ctr" defTabSz="58411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0" algn="ctr" defTabSz="58411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0" algn="ctr" defTabSz="58411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18.jpeg"/><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gif"/><Relationship Id="rId6" Type="http://schemas.openxmlformats.org/officeDocument/2006/relationships/image" Target="../media/image25.jpeg"/><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6.jpeg"/><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ca-hwi.org/" TargetMode="External"/><Relationship Id="rId3" Type="http://schemas.openxmlformats.org/officeDocument/2006/relationships/hyperlink" Target="mailto:ZornLi@butte.edu"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alagcc.org/" TargetMode="External"/><Relationship Id="rId3" Type="http://schemas.openxmlformats.org/officeDocument/2006/relationships/hyperlink" Target="http://cpagcans.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hyperlink" Target="http://doingwhatmatters.cccco.edu/Contact.aspx"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hyperlink" Target="mailto:charles.eason@solano.edu" TargetMode="External"/><Relationship Id="rId4" Type="http://schemas.openxmlformats.org/officeDocument/2006/relationships/hyperlink" Target="http://www.smallbusinesssector.net/" TargetMode="External"/><Relationship Id="rId1" Type="http://schemas.openxmlformats.org/officeDocument/2006/relationships/slideLayout" Target="../slideLayouts/slideLayout25.xml"/><Relationship Id="rId2"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Steve@WrightCA.com" TargetMode="External"/><Relationship Id="rId3"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slideLayout" Target="../slideLayouts/slideLayout1.xml"/><Relationship Id="rId2"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hyperlink" Target="mailto:outrchpd@me.com" TargetMode="External"/><Relationship Id="rId4" Type="http://schemas.openxmlformats.org/officeDocument/2006/relationships/hyperlink" Target="http://www.atreeducation.org/" TargetMode="External"/><Relationship Id="rId5" Type="http://schemas.openxmlformats.org/officeDocument/2006/relationships/hyperlink" Target="http://4nrg.org/" TargetMode="External"/><Relationship Id="rId6" Type="http://schemas.openxmlformats.org/officeDocument/2006/relationships/image" Target="../media/image33.png"/><Relationship Id="rId7" Type="http://schemas.openxmlformats.org/officeDocument/2006/relationships/image" Target="../media/image46.png"/><Relationship Id="rId8" Type="http://schemas.openxmlformats.org/officeDocument/2006/relationships/image" Target="../media/image47.png"/><Relationship Id="rId1" Type="http://schemas.openxmlformats.org/officeDocument/2006/relationships/slideLayout" Target="../slideLayouts/slideLayout13.xml"/><Relationship Id="rId2" Type="http://schemas.openxmlformats.org/officeDocument/2006/relationships/hyperlink" Target="file:///localhost\tel\619473009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9.jpeg"/><Relationship Id="rId5"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image" Target="../media/image4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image" Target="../media/image5.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 Id="rId3" Type="http://schemas.openxmlformats.org/officeDocument/2006/relationships/hyperlink" Target="https://www.youtube.com/watch?v=oBIucwqLsr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DWM_PPT_2016.jpg"/>
          <p:cNvPicPr>
            <a:picLocks noChangeAspect="1"/>
          </p:cNvPicPr>
          <p:nvPr/>
        </p:nvPicPr>
        <p:blipFill>
          <a:blip r:embed="rId2">
            <a:extLst/>
          </a:blip>
          <a:stretch>
            <a:fillRect/>
          </a:stretch>
        </p:blipFill>
        <p:spPr>
          <a:xfrm>
            <a:off x="174620" y="111211"/>
            <a:ext cx="13001550" cy="9753600"/>
          </a:xfrm>
          <a:prstGeom prst="rect">
            <a:avLst/>
          </a:prstGeom>
          <a:ln w="12700">
            <a:miter lim="400000"/>
          </a:ln>
        </p:spPr>
      </p:pic>
      <p:sp>
        <p:nvSpPr>
          <p:cNvPr id="120" name="Shape 120"/>
          <p:cNvSpPr/>
          <p:nvPr/>
        </p:nvSpPr>
        <p:spPr>
          <a:xfrm>
            <a:off x="7699874" y="7948356"/>
            <a:ext cx="4679166" cy="12567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500" b="1">
                <a:solidFill>
                  <a:srgbClr val="53585F"/>
                </a:solidFill>
                <a:latin typeface="Arial"/>
                <a:ea typeface="Arial"/>
                <a:cs typeface="Arial"/>
                <a:sym typeface="Arial"/>
              </a:defRPr>
            </a:pPr>
            <a:r>
              <a:rPr lang="en-US" dirty="0"/>
              <a:t>Maximizing Sector Navigators</a:t>
            </a:r>
          </a:p>
          <a:p>
            <a:pPr algn="l">
              <a:defRPr sz="2500" b="1">
                <a:solidFill>
                  <a:srgbClr val="53585F"/>
                </a:solidFill>
                <a:latin typeface="Arial"/>
                <a:ea typeface="Arial"/>
                <a:cs typeface="Arial"/>
                <a:sym typeface="Arial"/>
              </a:defRPr>
            </a:pPr>
            <a:r>
              <a:rPr lang="en-US" dirty="0"/>
              <a:t>and Deputy Sector Navigators</a:t>
            </a:r>
            <a:endParaRPr dirty="0"/>
          </a:p>
          <a:p>
            <a:pPr algn="l">
              <a:defRPr sz="2500">
                <a:solidFill>
                  <a:srgbClr val="53585F"/>
                </a:solidFill>
                <a:latin typeface="Arial"/>
                <a:ea typeface="Arial"/>
                <a:cs typeface="Arial"/>
                <a:sym typeface="Arial"/>
              </a:defRPr>
            </a:pPr>
            <a:r>
              <a:rPr lang="en-US" dirty="0"/>
              <a:t>Linda L. Zorn and Jim Caldwell </a:t>
            </a:r>
            <a:endParaRPr dirty="0"/>
          </a:p>
        </p:txBody>
      </p:sp>
      <p:sp>
        <p:nvSpPr>
          <p:cNvPr id="121" name="Shape 121"/>
          <p:cNvSpPr/>
          <p:nvPr/>
        </p:nvSpPr>
        <p:spPr>
          <a:xfrm>
            <a:off x="978813" y="8313149"/>
            <a:ext cx="1571421" cy="5271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1500" b="1">
                <a:solidFill>
                  <a:srgbClr val="DCDEE0"/>
                </a:solidFill>
                <a:latin typeface="Arial"/>
                <a:ea typeface="Arial"/>
                <a:cs typeface="Arial"/>
                <a:sym typeface="Arial"/>
              </a:defRPr>
            </a:pPr>
            <a:r>
              <a:rPr dirty="0"/>
              <a:t>SECTOR LOGO</a:t>
            </a:r>
          </a:p>
          <a:p>
            <a:pPr algn="l">
              <a:defRPr sz="1500" b="1">
                <a:solidFill>
                  <a:srgbClr val="DCDEE0"/>
                </a:solidFill>
                <a:latin typeface="Arial"/>
                <a:ea typeface="Arial"/>
                <a:cs typeface="Arial"/>
                <a:sym typeface="Arial"/>
              </a:defRPr>
            </a:pPr>
            <a:r>
              <a:rPr dirty="0"/>
              <a:t>(insert here)</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6956" y="623942"/>
            <a:ext cx="737483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outerShdw blurRad="38100" dist="38100" dir="2700000" algn="tl">
                    <a:srgbClr val="000000">
                      <a:alpha val="43137"/>
                    </a:srgbClr>
                  </a:outerShdw>
                </a:effectLst>
                <a:uFillTx/>
                <a:latin typeface="Verdana" panose="020B0604030504040204" pitchFamily="34" charset="0"/>
                <a:ea typeface="Verdana" panose="020B0604030504040204" pitchFamily="34" charset="0"/>
                <a:cs typeface="Verdana" panose="020B0604030504040204" pitchFamily="34" charset="0"/>
                <a:sym typeface="Helvetica Light"/>
              </a:rPr>
              <a:t>Typical Services</a:t>
            </a:r>
          </a:p>
        </p:txBody>
      </p:sp>
      <p:pic>
        <p:nvPicPr>
          <p:cNvPr id="7170" name="Picture 2" descr="https://s-media-cache-ak0.pinimg.com/736x/98/00/38/9800384218ff8e8bc15a0619888f2a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150" y="2167370"/>
            <a:ext cx="2501899" cy="312737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74429" y="2381126"/>
            <a:ext cx="6799412" cy="58272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
                <a:srgbClr val="C00000"/>
              </a:buClr>
              <a:buSzTx/>
              <a:buFont typeface="Wingdings" panose="05000000000000000000" pitchFamily="2" charset="2"/>
              <a:buChar char="ü"/>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Industry relevance</a:t>
            </a:r>
          </a:p>
          <a:p>
            <a:pPr marR="0" algn="l" defTabSz="584200" rtl="0" fontAlgn="auto" latinLnBrk="0" hangingPunct="0">
              <a:lnSpc>
                <a:spcPct val="100000"/>
              </a:lnSpc>
              <a:spcBef>
                <a:spcPts val="0"/>
              </a:spcBef>
              <a:spcAft>
                <a:spcPts val="0"/>
              </a:spcAft>
              <a:buClr>
                <a:srgbClr val="C00000"/>
              </a:buClr>
              <a:buSzTx/>
              <a:tabLst/>
            </a:pPr>
            <a:r>
              <a:rPr lang="en-US" dirty="0"/>
              <a:t>		</a:t>
            </a:r>
            <a:r>
              <a:rPr lang="en-US" sz="3200" i="1" dirty="0"/>
              <a:t>Technology updates</a:t>
            </a:r>
          </a:p>
          <a:p>
            <a:pPr marR="0" algn="l" defTabSz="584200" rtl="0" fontAlgn="auto" latinLnBrk="0" hangingPunct="0">
              <a:lnSpc>
                <a:spcPct val="100000"/>
              </a:lnSpc>
              <a:spcBef>
                <a:spcPts val="0"/>
              </a:spcBef>
              <a:spcAft>
                <a:spcPts val="0"/>
              </a:spcAft>
              <a:buClr>
                <a:srgbClr val="C00000"/>
              </a:buClr>
              <a:buSzTx/>
              <a:tabLst/>
            </a:pPr>
            <a:r>
              <a:rPr lang="en-US" sz="3200" i="1" dirty="0"/>
              <a:t>		Regional advisory</a:t>
            </a:r>
          </a:p>
          <a:p>
            <a:pPr algn="l">
              <a:buClr>
                <a:srgbClr val="C00000"/>
              </a:buClr>
            </a:pPr>
            <a:r>
              <a:rPr lang="en-US" sz="3200" i="1" dirty="0"/>
              <a:t>		Industry credentials</a:t>
            </a:r>
          </a:p>
          <a:p>
            <a:pPr marL="457200" marR="0" indent="-457200" algn="l" defTabSz="584200" rtl="0" fontAlgn="auto" latinLnBrk="0" hangingPunct="0">
              <a:lnSpc>
                <a:spcPct val="100000"/>
              </a:lnSpc>
              <a:spcBef>
                <a:spcPts val="0"/>
              </a:spcBef>
              <a:spcAft>
                <a:spcPts val="0"/>
              </a:spcAft>
              <a:buClr>
                <a:srgbClr val="C00000"/>
              </a:buClr>
              <a:buSzTx/>
              <a:buFont typeface="Wingdings" panose="05000000000000000000" pitchFamily="2" charset="2"/>
              <a:buChar char="ü"/>
              <a:tabLst/>
            </a:pPr>
            <a:r>
              <a:rPr lang="en-US" dirty="0"/>
              <a:t>Labor market insights</a:t>
            </a:r>
          </a:p>
          <a:p>
            <a:pPr algn="l">
              <a:buClr>
                <a:srgbClr val="C00000"/>
              </a:buClr>
            </a:pPr>
            <a:r>
              <a:rPr lang="en-US" dirty="0"/>
              <a:t>		</a:t>
            </a:r>
            <a:r>
              <a:rPr lang="en-US" sz="3200" i="1" dirty="0"/>
              <a:t>Regional job market</a:t>
            </a:r>
          </a:p>
          <a:p>
            <a:pPr algn="l">
              <a:buClr>
                <a:srgbClr val="C00000"/>
              </a:buClr>
            </a:pPr>
            <a:r>
              <a:rPr lang="en-US" sz="3200" i="1" dirty="0"/>
              <a:t>		Opportunity analysis</a:t>
            </a:r>
          </a:p>
          <a:p>
            <a:pPr marL="457200" indent="-457200" algn="l">
              <a:buClr>
                <a:srgbClr val="C00000"/>
              </a:buClr>
              <a:buFont typeface="Wingdings" panose="05000000000000000000" pitchFamily="2" charset="2"/>
              <a:buChar char="ü"/>
            </a:pPr>
            <a:r>
              <a:rPr lang="en-US" dirty="0"/>
              <a:t>Priority KSAs</a:t>
            </a:r>
          </a:p>
          <a:p>
            <a:pPr algn="l">
              <a:buClr>
                <a:srgbClr val="C00000"/>
              </a:buClr>
            </a:pPr>
            <a:r>
              <a:rPr lang="en-US" sz="3200" i="1" dirty="0"/>
              <a:t>		Employer skills panels</a:t>
            </a:r>
          </a:p>
          <a:p>
            <a:pPr algn="l">
              <a:buClr>
                <a:srgbClr val="C00000"/>
              </a:buClr>
            </a:pPr>
            <a:r>
              <a:rPr lang="en-US" sz="3200" i="1" dirty="0"/>
              <a:t>		Leverage industry </a:t>
            </a:r>
            <a:r>
              <a:rPr lang="en-US" sz="3200" i="1" dirty="0" smtClean="0"/>
              <a:t>research</a:t>
            </a:r>
            <a:r>
              <a:rPr lang="en-US" sz="3200" i="1" dirty="0"/>
              <a:t>	</a:t>
            </a:r>
          </a:p>
          <a:p>
            <a:pPr algn="l">
              <a:buClr>
                <a:srgbClr val="C00000"/>
              </a:buClr>
            </a:pPr>
            <a:r>
              <a:rPr lang="en-US" sz="3200" i="1" dirty="0"/>
              <a:t>		Industry DACUM support</a:t>
            </a:r>
          </a:p>
        </p:txBody>
      </p:sp>
      <p:sp>
        <p:nvSpPr>
          <p:cNvPr id="7" name="TextBox 6"/>
          <p:cNvSpPr txBox="1"/>
          <p:nvPr/>
        </p:nvSpPr>
        <p:spPr>
          <a:xfrm>
            <a:off x="6156251" y="5692941"/>
            <a:ext cx="6450982" cy="28110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
                <a:srgbClr val="C00000"/>
              </a:buClr>
              <a:buSzTx/>
              <a:buFont typeface="Wingdings" panose="05000000000000000000" pitchFamily="2" charset="2"/>
              <a:buChar char="ü"/>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Pathway development</a:t>
            </a:r>
          </a:p>
          <a:p>
            <a:pPr marR="0" algn="l" defTabSz="584200" rtl="0" fontAlgn="auto" latinLnBrk="0" hangingPunct="0">
              <a:lnSpc>
                <a:spcPct val="100000"/>
              </a:lnSpc>
              <a:spcBef>
                <a:spcPts val="0"/>
              </a:spcBef>
              <a:spcAft>
                <a:spcPts val="0"/>
              </a:spcAft>
              <a:buClr>
                <a:srgbClr val="C00000"/>
              </a:buClr>
              <a:buSzTx/>
              <a:tabLst/>
            </a:pPr>
            <a:r>
              <a:rPr lang="en-US" i="1" dirty="0"/>
              <a:t>  		</a:t>
            </a:r>
            <a:r>
              <a:rPr lang="en-US" sz="3200" i="1" dirty="0"/>
              <a:t>Career clusters</a:t>
            </a:r>
          </a:p>
          <a:p>
            <a:pPr marR="0" algn="l" defTabSz="584200" rtl="0" fontAlgn="auto" latinLnBrk="0" hangingPunct="0">
              <a:lnSpc>
                <a:spcPct val="100000"/>
              </a:lnSpc>
              <a:spcBef>
                <a:spcPts val="0"/>
              </a:spcBef>
              <a:spcAft>
                <a:spcPts val="0"/>
              </a:spcAft>
              <a:buClr>
                <a:srgbClr val="C00000"/>
              </a:buClr>
              <a:buSzTx/>
              <a:tabLst/>
            </a:pPr>
            <a:r>
              <a:rPr lang="en-US" sz="3200" i="1" dirty="0"/>
              <a:t>		Mapped to entry-level jobs</a:t>
            </a:r>
            <a:endParaRPr kumimoji="0" lang="en-US" sz="3200" b="0" i="1" u="none" strike="noStrike" cap="none" spc="0" normalizeH="0" baseline="0" dirty="0">
              <a:ln>
                <a:noFill/>
              </a:ln>
              <a:solidFill>
                <a:srgbClr val="000000"/>
              </a:solidFill>
              <a:effectLst/>
              <a:uFillTx/>
              <a:latin typeface="Helvetica Light"/>
              <a:ea typeface="Helvetica Light"/>
              <a:cs typeface="Helvetica Light"/>
              <a:sym typeface="Helvetica Light"/>
            </a:endParaRPr>
          </a:p>
          <a:p>
            <a:pPr marL="571500" marR="0" indent="-571500" algn="l" defTabSz="584200" rtl="0" fontAlgn="auto" latinLnBrk="0" hangingPunct="0">
              <a:lnSpc>
                <a:spcPct val="100000"/>
              </a:lnSpc>
              <a:spcBef>
                <a:spcPts val="0"/>
              </a:spcBef>
              <a:spcAft>
                <a:spcPts val="0"/>
              </a:spcAft>
              <a:buClr>
                <a:srgbClr val="C00000"/>
              </a:buClr>
              <a:buSzTx/>
              <a:buFont typeface="Wingdings" panose="05000000000000000000" pitchFamily="2" charset="2"/>
              <a:buChar char="ü"/>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Transfer Model</a:t>
            </a:r>
          </a:p>
          <a:p>
            <a:pPr lvl="1" algn="l">
              <a:buClr>
                <a:srgbClr val="C00000"/>
              </a:buClr>
            </a:pPr>
            <a:r>
              <a:rPr kumimoji="0" lang="en-US" sz="3200" b="0" i="1" strike="noStrike" cap="none" spc="0" normalizeH="0" baseline="0" dirty="0">
                <a:ln>
                  <a:noFill/>
                </a:ln>
                <a:solidFill>
                  <a:srgbClr val="000000"/>
                </a:solidFill>
                <a:effectLst/>
                <a:uFillTx/>
                <a:latin typeface="Helvetica Light"/>
                <a:ea typeface="Helvetica Light"/>
                <a:cs typeface="Helvetica Light"/>
                <a:sym typeface="Helvetica Light"/>
              </a:rPr>
              <a:t>		Mapped to 4-year</a:t>
            </a:r>
          </a:p>
        </p:txBody>
      </p:sp>
      <p:pic>
        <p:nvPicPr>
          <p:cNvPr id="10" name="Picture 9" descr="A person smiling for the picture&#10;&#10;Description generated with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2210" y="2157532"/>
            <a:ext cx="3183235" cy="3137212"/>
          </a:xfrm>
          <a:prstGeom prst="rect">
            <a:avLst/>
          </a:prstGeom>
        </p:spPr>
      </p:pic>
      <p:pic>
        <p:nvPicPr>
          <p:cNvPr id="13" name="Picture 2" descr="https://s-media-cache-ak0.pinimg.com/564x/8b/65/d0/8b65d09ea4fb62129c31497135b2b2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64407" y="4081402"/>
            <a:ext cx="1702075" cy="16115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71706463"/>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3437" y="703454"/>
            <a:ext cx="6511764"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outerShdw blurRad="38100" dist="38100" dir="2700000" algn="tl">
                    <a:srgbClr val="000000">
                      <a:alpha val="43137"/>
                    </a:srgbClr>
                  </a:outerShdw>
                </a:effectLst>
                <a:uFillTx/>
                <a:latin typeface="Verdana" panose="020B0604030504040204" pitchFamily="34" charset="0"/>
                <a:ea typeface="Verdana" panose="020B0604030504040204" pitchFamily="34" charset="0"/>
                <a:cs typeface="Verdana" panose="020B0604030504040204" pitchFamily="34" charset="0"/>
                <a:sym typeface="Helvetica Light"/>
              </a:rPr>
              <a:t>Examples</a:t>
            </a:r>
          </a:p>
        </p:txBody>
      </p:sp>
      <p:sp>
        <p:nvSpPr>
          <p:cNvPr id="31" name="Rectangle 30"/>
          <p:cNvSpPr/>
          <p:nvPr/>
        </p:nvSpPr>
        <p:spPr>
          <a:xfrm>
            <a:off x="851834" y="2689021"/>
            <a:ext cx="1871569" cy="4387644"/>
          </a:xfrm>
          <a:prstGeom prst="rect">
            <a:avLst/>
          </a:prstGeom>
          <a:solidFill>
            <a:srgbClr val="5B9BD5">
              <a:lumMod val="60000"/>
              <a:lumOff val="4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2" name="Table 31"/>
          <p:cNvGraphicFramePr>
            <a:graphicFrameLocks noGrp="1"/>
          </p:cNvGraphicFramePr>
          <p:nvPr>
            <p:extLst>
              <p:ext uri="{D42A27DB-BD31-4B8C-83A1-F6EECF244321}">
                <p14:modId xmlns:p14="http://schemas.microsoft.com/office/powerpoint/2010/main" val="2258695994"/>
              </p:ext>
            </p:extLst>
          </p:nvPr>
        </p:nvGraphicFramePr>
        <p:xfrm>
          <a:off x="2644292" y="2689024"/>
          <a:ext cx="9719985" cy="4387637"/>
        </p:xfrm>
        <a:graphic>
          <a:graphicData uri="http://schemas.openxmlformats.org/drawingml/2006/table">
            <a:tbl>
              <a:tblPr firstRow="1" bandRow="1"/>
              <a:tblGrid>
                <a:gridCol w="2429997">
                  <a:extLst>
                    <a:ext uri="{9D8B030D-6E8A-4147-A177-3AD203B41FA5}">
                      <a16:colId xmlns="" xmlns:a16="http://schemas.microsoft.com/office/drawing/2014/main" val="64395509"/>
                    </a:ext>
                  </a:extLst>
                </a:gridCol>
                <a:gridCol w="1214998">
                  <a:extLst>
                    <a:ext uri="{9D8B030D-6E8A-4147-A177-3AD203B41FA5}">
                      <a16:colId xmlns="" xmlns:a16="http://schemas.microsoft.com/office/drawing/2014/main" val="4272058279"/>
                    </a:ext>
                  </a:extLst>
                </a:gridCol>
                <a:gridCol w="1214998">
                  <a:extLst>
                    <a:ext uri="{9D8B030D-6E8A-4147-A177-3AD203B41FA5}">
                      <a16:colId xmlns="" xmlns:a16="http://schemas.microsoft.com/office/drawing/2014/main" val="513964816"/>
                    </a:ext>
                  </a:extLst>
                </a:gridCol>
                <a:gridCol w="1214998">
                  <a:extLst>
                    <a:ext uri="{9D8B030D-6E8A-4147-A177-3AD203B41FA5}">
                      <a16:colId xmlns="" xmlns:a16="http://schemas.microsoft.com/office/drawing/2014/main" val="2727113099"/>
                    </a:ext>
                  </a:extLst>
                </a:gridCol>
                <a:gridCol w="1214998">
                  <a:extLst>
                    <a:ext uri="{9D8B030D-6E8A-4147-A177-3AD203B41FA5}">
                      <a16:colId xmlns="" xmlns:a16="http://schemas.microsoft.com/office/drawing/2014/main" val="3490425020"/>
                    </a:ext>
                  </a:extLst>
                </a:gridCol>
                <a:gridCol w="1214998">
                  <a:extLst>
                    <a:ext uri="{9D8B030D-6E8A-4147-A177-3AD203B41FA5}">
                      <a16:colId xmlns="" xmlns:a16="http://schemas.microsoft.com/office/drawing/2014/main" val="2617319925"/>
                    </a:ext>
                  </a:extLst>
                </a:gridCol>
                <a:gridCol w="1214998">
                  <a:extLst>
                    <a:ext uri="{9D8B030D-6E8A-4147-A177-3AD203B41FA5}">
                      <a16:colId xmlns="" xmlns:a16="http://schemas.microsoft.com/office/drawing/2014/main" val="1136970837"/>
                    </a:ext>
                  </a:extLst>
                </a:gridCol>
              </a:tblGrid>
              <a:tr h="940809">
                <a:tc>
                  <a:txBody>
                    <a:bodyPr/>
                    <a:lstStyle>
                      <a:lvl1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9pPr>
                    </a:lstStyle>
                    <a:p>
                      <a:pPr algn="ctr"/>
                      <a:r>
                        <a:rPr lang="en-US" sz="2100" b="0" dirty="0"/>
                        <a:t>Competency</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panose="020F0502020204030204"/>
                          <a:sym typeface="Helvetica Light"/>
                        </a:defRPr>
                      </a:lvl9pPr>
                    </a:lstStyle>
                    <a:p>
                      <a:pPr algn="ctr"/>
                      <a:r>
                        <a:rPr lang="en-US" sz="1500" dirty="0" err="1">
                          <a:solidFill>
                            <a:schemeClr val="tx2"/>
                          </a:solidFill>
                        </a:rPr>
                        <a:t>HVACRedu</a:t>
                      </a:r>
                      <a:endParaRPr lang="en-US" sz="1500" dirty="0">
                        <a:solidFill>
                          <a:schemeClr val="tx2"/>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3909941878"/>
                  </a:ext>
                </a:extLst>
              </a:tr>
              <a:tr h="442004">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r>
                        <a:rPr lang="en-US" sz="1800" dirty="0"/>
                        <a:t>Core/ Electrical</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 xmlns:a16="http://schemas.microsoft.com/office/drawing/2014/main" val="3946374136"/>
                  </a:ext>
                </a:extLst>
              </a:tr>
              <a:tr h="442004">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Air Conditioning</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extLst>
                  <a:ext uri="{0D108BD9-81ED-4DB2-BD59-A6C34878D82A}">
                    <a16:rowId xmlns="" xmlns:a16="http://schemas.microsoft.com/office/drawing/2014/main" val="2361374352"/>
                  </a:ext>
                </a:extLst>
              </a:tr>
              <a:tr h="512564">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Gas Heat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extLst>
                  <a:ext uri="{0D108BD9-81ED-4DB2-BD59-A6C34878D82A}">
                    <a16:rowId xmlns="" xmlns:a16="http://schemas.microsoft.com/office/drawing/2014/main" val="1717809936"/>
                  </a:ext>
                </a:extLst>
              </a:tr>
              <a:tr h="512564">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r>
                        <a:rPr lang="en-US" sz="1800" dirty="0"/>
                        <a:t>Oil Heat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40000"/>
                        <a:lumOff val="60000"/>
                      </a:srgbClr>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extLst>
                  <a:ext uri="{0D108BD9-81ED-4DB2-BD59-A6C34878D82A}">
                    <a16:rowId xmlns="" xmlns:a16="http://schemas.microsoft.com/office/drawing/2014/main" val="3505313458"/>
                  </a:ext>
                </a:extLst>
              </a:tr>
              <a:tr h="512564">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r>
                        <a:rPr lang="en-US" sz="1800" dirty="0"/>
                        <a:t>Heat Pumps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60000"/>
                        <a:lumOff val="40000"/>
                      </a:srgbClr>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extLst>
                  <a:ext uri="{0D108BD9-81ED-4DB2-BD59-A6C34878D82A}">
                    <a16:rowId xmlns="" xmlns:a16="http://schemas.microsoft.com/office/drawing/2014/main" val="1863817014"/>
                  </a:ext>
                </a:extLst>
              </a:tr>
              <a:tr h="512564">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r>
                        <a:rPr lang="en-US" sz="1800" dirty="0"/>
                        <a:t>Light </a:t>
                      </a:r>
                      <a:r>
                        <a:rPr lang="en-US" sz="1800" dirty="0" err="1"/>
                        <a:t>Comml</a:t>
                      </a:r>
                      <a:r>
                        <a:rPr lang="en-US" sz="1800" dirty="0"/>
                        <a:t> Air Cond</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extLst>
                  <a:ext uri="{0D108BD9-81ED-4DB2-BD59-A6C34878D82A}">
                    <a16:rowId xmlns="" xmlns:a16="http://schemas.microsoft.com/office/drawing/2014/main" val="1609291331"/>
                  </a:ext>
                </a:extLst>
              </a:tr>
              <a:tr h="512564">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r>
                        <a:rPr lang="en-US" sz="1800" dirty="0"/>
                        <a:t>Light </a:t>
                      </a:r>
                      <a:r>
                        <a:rPr lang="en-US" sz="1800" dirty="0" err="1"/>
                        <a:t>Comml</a:t>
                      </a:r>
                      <a:r>
                        <a:rPr lang="en-US" sz="1800" dirty="0"/>
                        <a:t> </a:t>
                      </a:r>
                      <a:r>
                        <a:rPr lang="en-US" sz="1800" dirty="0" err="1"/>
                        <a:t>Refrig</a:t>
                      </a:r>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panose="020F0502020204030204"/>
                          <a:sym typeface="Helvetica Light"/>
                        </a:defRPr>
                      </a:lvl9pPr>
                    </a:lstStyle>
                    <a:p>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extLst>
                  <a:ext uri="{0D108BD9-81ED-4DB2-BD59-A6C34878D82A}">
                    <a16:rowId xmlns="" xmlns:a16="http://schemas.microsoft.com/office/drawing/2014/main" val="672190843"/>
                  </a:ext>
                </a:extLst>
              </a:tr>
            </a:tbl>
          </a:graphicData>
        </a:graphic>
      </p:graphicFrame>
      <p:pic>
        <p:nvPicPr>
          <p:cNvPr id="33" name="Picture 4" descr="http://www.mtsac.edu/marketing/resources/fullcolor_pri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5766" y="2425124"/>
            <a:ext cx="1745639" cy="1232216"/>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 descr="https://news.cypresscollege.edu/wordpress/wp-content/uploads/2015/01/CC_logo_tall_4c-gener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6868" y="2374144"/>
            <a:ext cx="1206221" cy="1293823"/>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6" descr="http://www.artwithimpact.org/wp-content/uploads/El_Camino_Logo_8b4c45ec4862f11241447fe526a2995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7967" y="2614145"/>
            <a:ext cx="963140" cy="963140"/>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8" descr="https://www.laccd.edu/Students/opencccapply/applylattc/PublishingImages/lattc-logo.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82905" y="2826692"/>
            <a:ext cx="1139152" cy="497429"/>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10" descr="https://nasmacademic.com/wp-content/uploads/2015/10/co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5031" y="2656514"/>
            <a:ext cx="1322594" cy="860736"/>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TextBox 37"/>
          <p:cNvSpPr txBox="1"/>
          <p:nvPr/>
        </p:nvSpPr>
        <p:spPr>
          <a:xfrm>
            <a:off x="1183789" y="3376267"/>
            <a:ext cx="1292662" cy="3121529"/>
          </a:xfrm>
          <a:prstGeom prst="rect">
            <a:avLst/>
          </a:prstGeom>
          <a:noFill/>
        </p:spPr>
        <p:txBody>
          <a:bodyPr vert="vert270" wrap="square" rtlCol="0">
            <a:spAutoFit/>
          </a:bodyPr>
          <a:lstStyle/>
          <a:p>
            <a:pPr defTabSz="914400" hangingPunct="1"/>
            <a:r>
              <a:rPr lang="en-US" sz="2400" kern="1200" dirty="0">
                <a:solidFill>
                  <a:srgbClr val="44546A"/>
                </a:solidFill>
                <a:effectLst>
                  <a:outerShdw blurRad="38100" dist="38100" dir="2700000" algn="tl">
                    <a:srgbClr val="000000">
                      <a:alpha val="43137"/>
                    </a:srgbClr>
                  </a:outerShdw>
                </a:effectLst>
                <a:latin typeface="Calibri" panose="020F0502020204030204"/>
                <a:ea typeface="+mn-ea"/>
                <a:cs typeface="+mn-cs"/>
              </a:rPr>
              <a:t>HVAC Excellence</a:t>
            </a:r>
          </a:p>
          <a:p>
            <a:pPr defTabSz="914400" hangingPunct="1"/>
            <a:r>
              <a:rPr lang="en-US" sz="2400" kern="1200" dirty="0">
                <a:solidFill>
                  <a:srgbClr val="44546A"/>
                </a:solidFill>
                <a:effectLst>
                  <a:outerShdw blurRad="38100" dist="38100" dir="2700000" algn="tl">
                    <a:srgbClr val="000000">
                      <a:alpha val="43137"/>
                    </a:srgbClr>
                  </a:outerShdw>
                </a:effectLst>
                <a:latin typeface="Calibri" panose="020F0502020204030204"/>
                <a:ea typeface="+mn-ea"/>
                <a:cs typeface="+mn-cs"/>
              </a:rPr>
              <a:t>Employment Ready </a:t>
            </a:r>
          </a:p>
          <a:p>
            <a:pPr defTabSz="914400" hangingPunct="1"/>
            <a:r>
              <a:rPr lang="en-US" sz="2400" kern="1200" dirty="0">
                <a:solidFill>
                  <a:srgbClr val="44546A"/>
                </a:solidFill>
                <a:effectLst>
                  <a:outerShdw blurRad="38100" dist="38100" dir="2700000" algn="tl">
                    <a:srgbClr val="000000">
                      <a:alpha val="43137"/>
                    </a:srgbClr>
                  </a:outerShdw>
                </a:effectLst>
                <a:latin typeface="Calibri" panose="020F0502020204030204"/>
                <a:ea typeface="+mn-ea"/>
                <a:cs typeface="+mn-cs"/>
              </a:rPr>
              <a:t>Credential</a:t>
            </a:r>
          </a:p>
        </p:txBody>
      </p:sp>
      <p:sp>
        <p:nvSpPr>
          <p:cNvPr id="39" name="Rectangle 38"/>
          <p:cNvSpPr/>
          <p:nvPr/>
        </p:nvSpPr>
        <p:spPr>
          <a:xfrm>
            <a:off x="4807553" y="7340563"/>
            <a:ext cx="1057534" cy="450657"/>
          </a:xfrm>
          <a:prstGeom prst="rect">
            <a:avLst/>
          </a:prstGeom>
          <a:solidFill>
            <a:srgbClr val="44546A"/>
          </a:soli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90% +</a:t>
            </a:r>
          </a:p>
        </p:txBody>
      </p:sp>
      <p:sp>
        <p:nvSpPr>
          <p:cNvPr id="40" name="Rectangle 39"/>
          <p:cNvSpPr/>
          <p:nvPr/>
        </p:nvSpPr>
        <p:spPr>
          <a:xfrm>
            <a:off x="9376871" y="7340589"/>
            <a:ext cx="1057534" cy="482374"/>
          </a:xfrm>
          <a:prstGeom prst="rect">
            <a:avLst/>
          </a:prstGeom>
          <a:solidFill>
            <a:sysClr val="window" lastClr="FFFFFF"/>
          </a:soli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0%</a:t>
            </a:r>
          </a:p>
        </p:txBody>
      </p:sp>
      <p:sp>
        <p:nvSpPr>
          <p:cNvPr id="41" name="Rectangle 40"/>
          <p:cNvSpPr/>
          <p:nvPr/>
        </p:nvSpPr>
        <p:spPr>
          <a:xfrm>
            <a:off x="5952007" y="7340560"/>
            <a:ext cx="1057534" cy="452387"/>
          </a:xfrm>
          <a:prstGeom prst="rect">
            <a:avLst/>
          </a:prstGeom>
          <a:solidFill>
            <a:srgbClr val="4472C4"/>
          </a:soli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75%</a:t>
            </a:r>
          </a:p>
        </p:txBody>
      </p:sp>
      <p:sp>
        <p:nvSpPr>
          <p:cNvPr id="42" name="Rectangle 41"/>
          <p:cNvSpPr/>
          <p:nvPr/>
        </p:nvSpPr>
        <p:spPr>
          <a:xfrm>
            <a:off x="8235249" y="7340563"/>
            <a:ext cx="1057534" cy="450657"/>
          </a:xfrm>
          <a:prstGeom prst="rect">
            <a:avLst/>
          </a:prstGeom>
          <a:solidFill>
            <a:srgbClr val="4472C4">
              <a:lumMod val="40000"/>
              <a:lumOff val="60000"/>
            </a:srgbClr>
          </a:soli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25%</a:t>
            </a:r>
          </a:p>
        </p:txBody>
      </p:sp>
      <p:sp>
        <p:nvSpPr>
          <p:cNvPr id="43" name="Rectangle 42"/>
          <p:cNvSpPr/>
          <p:nvPr/>
        </p:nvSpPr>
        <p:spPr>
          <a:xfrm>
            <a:off x="7093629" y="7340561"/>
            <a:ext cx="1057534" cy="451144"/>
          </a:xfrm>
          <a:prstGeom prst="rect">
            <a:avLst/>
          </a:prstGeom>
          <a:solidFill>
            <a:srgbClr val="4472C4">
              <a:lumMod val="60000"/>
              <a:lumOff val="40000"/>
            </a:srgbClr>
          </a:soli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50%</a:t>
            </a:r>
          </a:p>
        </p:txBody>
      </p:sp>
      <p:sp>
        <p:nvSpPr>
          <p:cNvPr id="44" name="TextBox 43"/>
          <p:cNvSpPr txBox="1"/>
          <p:nvPr/>
        </p:nvSpPr>
        <p:spPr>
          <a:xfrm>
            <a:off x="1734443" y="7355477"/>
            <a:ext cx="3063307" cy="369332"/>
          </a:xfrm>
          <a:prstGeom prst="rect">
            <a:avLst/>
          </a:prstGeom>
          <a:noFill/>
        </p:spPr>
        <p:txBody>
          <a:bodyPr wrap="square" rtlCol="0">
            <a:spAutoFit/>
          </a:bodyPr>
          <a:lstStyle/>
          <a:p>
            <a:pPr algn="l" defTabSz="914400" hangingPunct="1"/>
            <a:r>
              <a:rPr lang="en-US" sz="1800" kern="1200" dirty="0">
                <a:solidFill>
                  <a:srgbClr val="44546A"/>
                </a:solidFill>
                <a:latin typeface="Calibri" panose="020F0502020204030204"/>
                <a:ea typeface="+mn-ea"/>
                <a:cs typeface="+mn-cs"/>
              </a:rPr>
              <a:t>Compliance with Benchmark:</a:t>
            </a:r>
          </a:p>
        </p:txBody>
      </p:sp>
      <p:sp>
        <p:nvSpPr>
          <p:cNvPr id="45" name="TextBox 44"/>
          <p:cNvSpPr txBox="1"/>
          <p:nvPr/>
        </p:nvSpPr>
        <p:spPr>
          <a:xfrm>
            <a:off x="986043" y="2891945"/>
            <a:ext cx="1669070" cy="461665"/>
          </a:xfrm>
          <a:prstGeom prst="rect">
            <a:avLst/>
          </a:prstGeom>
          <a:noFill/>
        </p:spPr>
        <p:txBody>
          <a:bodyPr wrap="square" rtlCol="0">
            <a:spAutoFit/>
          </a:bodyPr>
          <a:lstStyle/>
          <a:p>
            <a:pPr algn="l" defTabSz="914400" hangingPunct="1"/>
            <a:r>
              <a:rPr lang="en-US" sz="2400" kern="1200" dirty="0">
                <a:solidFill>
                  <a:srgbClr val="44546A"/>
                </a:solidFill>
                <a:latin typeface="Calibri" panose="020F0502020204030204"/>
                <a:ea typeface="+mn-ea"/>
                <a:cs typeface="+mn-cs"/>
              </a:rPr>
              <a:t>Benchmark</a:t>
            </a:r>
          </a:p>
        </p:txBody>
      </p:sp>
      <p:sp>
        <p:nvSpPr>
          <p:cNvPr id="46" name="Oval 45"/>
          <p:cNvSpPr/>
          <p:nvPr/>
        </p:nvSpPr>
        <p:spPr>
          <a:xfrm>
            <a:off x="851836" y="2770635"/>
            <a:ext cx="1871569" cy="763799"/>
          </a:xfrm>
          <a:prstGeom prst="ellipse">
            <a:avLst/>
          </a:prstGeom>
          <a:noFill/>
          <a:ln w="28575" cap="flat" cmpd="sng" algn="ctr">
            <a:solidFill>
              <a:srgbClr val="C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3243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down)">
                                      <p:cBhvr>
                                        <p:cTn id="42" dur="500"/>
                                        <p:tgtEl>
                                          <p:spTgt spid="4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down)">
                                      <p:cBhvr>
                                        <p:cTn id="45" dur="500"/>
                                        <p:tgtEl>
                                          <p:spTgt spid="4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500"/>
                                        <p:tgtEl>
                                          <p:spTgt spid="44"/>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1000"/>
                                        <p:tgtEl>
                                          <p:spTgt spid="32"/>
                                        </p:tgtEl>
                                      </p:cBhvr>
                                    </p:animEffect>
                                    <p:anim calcmode="lin" valueType="num">
                                      <p:cBhvr>
                                        <p:cTn id="69" dur="1000" fill="hold"/>
                                        <p:tgtEl>
                                          <p:spTgt spid="32"/>
                                        </p:tgtEl>
                                        <p:attrNameLst>
                                          <p:attrName>ppt_x</p:attrName>
                                        </p:attrNameLst>
                                      </p:cBhvr>
                                      <p:tavLst>
                                        <p:tav tm="0">
                                          <p:val>
                                            <p:strVal val="#ppt_x"/>
                                          </p:val>
                                        </p:tav>
                                        <p:tav tm="100000">
                                          <p:val>
                                            <p:strVal val="#ppt_x"/>
                                          </p:val>
                                        </p:tav>
                                      </p:tavLst>
                                    </p:anim>
                                    <p:anim calcmode="lin" valueType="num">
                                      <p:cBhvr>
                                        <p:cTn id="7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8" grpId="0"/>
      <p:bldP spid="39" grpId="0" animBg="1"/>
      <p:bldP spid="40" grpId="0" animBg="1"/>
      <p:bldP spid="41" grpId="0" animBg="1"/>
      <p:bldP spid="42" grpId="0" animBg="1"/>
      <p:bldP spid="43" grpId="0" animBg="1"/>
      <p:bldP spid="44" grpId="0"/>
      <p:bldP spid="45" grpId="0"/>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4654" y="643819"/>
            <a:ext cx="5975051"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outerShdw blurRad="38100" dist="38100" dir="2700000" algn="tl">
                    <a:srgbClr val="000000">
                      <a:alpha val="43137"/>
                    </a:srgbClr>
                  </a:outerShdw>
                </a:effectLst>
                <a:uFillTx/>
                <a:latin typeface="Verdana" panose="020B0604030504040204" pitchFamily="34" charset="0"/>
                <a:ea typeface="Verdana" panose="020B0604030504040204" pitchFamily="34" charset="0"/>
                <a:cs typeface="Verdana" panose="020B0604030504040204" pitchFamily="34" charset="0"/>
                <a:sym typeface="Helvetica Light"/>
              </a:rPr>
              <a:t>Difference Makers</a:t>
            </a:r>
          </a:p>
        </p:txBody>
      </p:sp>
      <p:grpSp>
        <p:nvGrpSpPr>
          <p:cNvPr id="8" name="Group 7"/>
          <p:cNvGrpSpPr/>
          <p:nvPr/>
        </p:nvGrpSpPr>
        <p:grpSpPr>
          <a:xfrm>
            <a:off x="6261653" y="5068957"/>
            <a:ext cx="5133700" cy="2691323"/>
            <a:chOff x="6232210" y="2157532"/>
            <a:chExt cx="5724839" cy="3535409"/>
          </a:xfrm>
        </p:grpSpPr>
        <p:pic>
          <p:nvPicPr>
            <p:cNvPr id="5" name="Picture 2" descr="https://s-media-cache-ak0.pinimg.com/736x/98/00/38/9800384218ff8e8bc15a0619888f2a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5150" y="2167370"/>
              <a:ext cx="2501899" cy="312737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A person smiling for the picture&#10;&#10;Description generated with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2210" y="2157532"/>
              <a:ext cx="3183235" cy="3137212"/>
            </a:xfrm>
            <a:prstGeom prst="rect">
              <a:avLst/>
            </a:prstGeom>
          </p:spPr>
        </p:pic>
        <p:pic>
          <p:nvPicPr>
            <p:cNvPr id="7" name="Picture 2" descr="https://s-media-cache-ak0.pinimg.com/564x/8b/65/d0/8b65d09ea4fb62129c31497135b2b2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64407" y="4081402"/>
              <a:ext cx="1702075" cy="1611539"/>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0" name="Thought Bubble: Cloud 9"/>
          <p:cNvSpPr/>
          <p:nvPr/>
        </p:nvSpPr>
        <p:spPr>
          <a:xfrm>
            <a:off x="578290" y="3847370"/>
            <a:ext cx="4293704" cy="2686129"/>
          </a:xfrm>
          <a:prstGeom prst="cloudCallout">
            <a:avLst>
              <a:gd name="adj1" fmla="val 61112"/>
              <a:gd name="adj2" fmla="val 35667"/>
            </a:avLst>
          </a:prstGeom>
          <a:solidFill>
            <a:srgbClr val="FFFFFF"/>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Critical mass via regional collaboration</a:t>
            </a:r>
          </a:p>
        </p:txBody>
      </p:sp>
      <p:sp>
        <p:nvSpPr>
          <p:cNvPr id="11" name="Thought Bubble: Cloud 10"/>
          <p:cNvSpPr/>
          <p:nvPr/>
        </p:nvSpPr>
        <p:spPr>
          <a:xfrm>
            <a:off x="922260" y="6263055"/>
            <a:ext cx="4293704" cy="1842810"/>
          </a:xfrm>
          <a:prstGeom prst="cloudCallout">
            <a:avLst>
              <a:gd name="adj1" fmla="val 69445"/>
              <a:gd name="adj2" fmla="val -15500"/>
            </a:avLst>
          </a:prstGeom>
          <a:solidFill>
            <a:srgbClr val="FFFFFF"/>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Relationships with industry</a:t>
            </a:r>
          </a:p>
        </p:txBody>
      </p:sp>
      <p:sp>
        <p:nvSpPr>
          <p:cNvPr id="12" name="Thought Bubble: Cloud 11"/>
          <p:cNvSpPr/>
          <p:nvPr/>
        </p:nvSpPr>
        <p:spPr>
          <a:xfrm>
            <a:off x="7233334" y="2493876"/>
            <a:ext cx="5610087" cy="1842810"/>
          </a:xfrm>
          <a:prstGeom prst="cloudCallout">
            <a:avLst>
              <a:gd name="adj1" fmla="val -11800"/>
              <a:gd name="adj2" fmla="val 83102"/>
            </a:avLst>
          </a:prstGeom>
          <a:solidFill>
            <a:srgbClr val="FFFFFF"/>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dirty="0"/>
              <a:t>Added value for student portfolios</a:t>
            </a:r>
            <a:endPar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
        <p:nvSpPr>
          <p:cNvPr id="9" name="Thought Bubble: Cloud 8"/>
          <p:cNvSpPr/>
          <p:nvPr/>
        </p:nvSpPr>
        <p:spPr>
          <a:xfrm>
            <a:off x="2536631" y="1863155"/>
            <a:ext cx="5247717" cy="2686129"/>
          </a:xfrm>
          <a:prstGeom prst="cloudCallout">
            <a:avLst>
              <a:gd name="adj1" fmla="val 22518"/>
              <a:gd name="adj2" fmla="val 70839"/>
            </a:avLst>
          </a:prstGeom>
          <a:solidFill>
            <a:srgbClr val="FFFFFF"/>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Resources to address industry priorities</a:t>
            </a:r>
          </a:p>
        </p:txBody>
      </p:sp>
    </p:spTree>
    <p:extLst>
      <p:ext uri="{BB962C8B-B14F-4D97-AF65-F5344CB8AC3E}">
        <p14:creationId xmlns:p14="http://schemas.microsoft.com/office/powerpoint/2010/main" val="6565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904" y="643820"/>
            <a:ext cx="737483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outerShdw blurRad="38100" dist="38100" dir="2700000" algn="tl">
                    <a:srgbClr val="000000">
                      <a:alpha val="43137"/>
                    </a:srgbClr>
                  </a:outerShdw>
                </a:effectLst>
                <a:uFillTx/>
                <a:latin typeface="Verdana" panose="020B0604030504040204" pitchFamily="34" charset="0"/>
                <a:ea typeface="Verdana" panose="020B0604030504040204" pitchFamily="34" charset="0"/>
                <a:cs typeface="Verdana" panose="020B0604030504040204" pitchFamily="34" charset="0"/>
                <a:sym typeface="Helvetica Light"/>
              </a:rPr>
              <a:t>What help do you want?</a:t>
            </a:r>
          </a:p>
        </p:txBody>
      </p:sp>
      <p:sp>
        <p:nvSpPr>
          <p:cNvPr id="5" name="TextBox 4"/>
          <p:cNvSpPr txBox="1"/>
          <p:nvPr/>
        </p:nvSpPr>
        <p:spPr>
          <a:xfrm>
            <a:off x="942584" y="2454662"/>
            <a:ext cx="716774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With Connections   …</a:t>
            </a:r>
          </a:p>
        </p:txBody>
      </p:sp>
      <p:sp>
        <p:nvSpPr>
          <p:cNvPr id="6" name="TextBox 5"/>
          <p:cNvSpPr txBox="1"/>
          <p:nvPr/>
        </p:nvSpPr>
        <p:spPr>
          <a:xfrm>
            <a:off x="6428985" y="2940169"/>
            <a:ext cx="5895537" cy="42575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50000"/>
              </a:lnSpc>
              <a:spcBef>
                <a:spcPts val="0"/>
              </a:spcBef>
              <a:spcAft>
                <a:spcPts val="0"/>
              </a:spcAft>
              <a:buClr>
                <a:schemeClr val="accent1">
                  <a:lumMod val="75000"/>
                </a:schemeClr>
              </a:buClr>
              <a:buSzTx/>
              <a:buFont typeface="Wingdings" panose="05000000000000000000" pitchFamily="2" charset="2"/>
              <a:buChar char="q"/>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Industry expertise</a:t>
            </a:r>
          </a:p>
          <a:p>
            <a:pPr marL="571500" marR="0" indent="-571500" algn="l" defTabSz="584200" rtl="0" fontAlgn="auto" latinLnBrk="0" hangingPunct="0">
              <a:lnSpc>
                <a:spcPct val="150000"/>
              </a:lnSpc>
              <a:spcBef>
                <a:spcPts val="0"/>
              </a:spcBef>
              <a:spcAft>
                <a:spcPts val="0"/>
              </a:spcAft>
              <a:buClr>
                <a:schemeClr val="accent1">
                  <a:lumMod val="75000"/>
                </a:schemeClr>
              </a:buClr>
              <a:buSzTx/>
              <a:buFont typeface="Wingdings" panose="05000000000000000000" pitchFamily="2" charset="2"/>
              <a:buChar char="q"/>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Professional development</a:t>
            </a:r>
          </a:p>
          <a:p>
            <a:pPr marL="571500" marR="0" indent="-571500" algn="l" defTabSz="584200" rtl="0" fontAlgn="auto" latinLnBrk="0" hangingPunct="0">
              <a:lnSpc>
                <a:spcPct val="150000"/>
              </a:lnSpc>
              <a:spcBef>
                <a:spcPts val="0"/>
              </a:spcBef>
              <a:spcAft>
                <a:spcPts val="0"/>
              </a:spcAft>
              <a:buClr>
                <a:schemeClr val="accent1">
                  <a:lumMod val="75000"/>
                </a:schemeClr>
              </a:buClr>
              <a:buSzTx/>
              <a:buFont typeface="Wingdings" panose="05000000000000000000" pitchFamily="2" charset="2"/>
              <a:buChar char="q"/>
              <a:tabLst/>
            </a:pPr>
            <a:r>
              <a:rPr lang="en-US" dirty="0"/>
              <a:t>Best practices</a:t>
            </a:r>
          </a:p>
          <a:p>
            <a:pPr marL="571500" marR="0" indent="-571500" algn="l" defTabSz="584200" rtl="0" fontAlgn="auto" latinLnBrk="0" hangingPunct="0">
              <a:lnSpc>
                <a:spcPct val="150000"/>
              </a:lnSpc>
              <a:spcBef>
                <a:spcPts val="0"/>
              </a:spcBef>
              <a:spcAft>
                <a:spcPts val="0"/>
              </a:spcAft>
              <a:buClr>
                <a:schemeClr val="accent1">
                  <a:lumMod val="75000"/>
                </a:schemeClr>
              </a:buClr>
              <a:buSzTx/>
              <a:buFont typeface="Wingdings" panose="05000000000000000000" pitchFamily="2" charset="2"/>
              <a:buChar char="q"/>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Shared curriculum</a:t>
            </a:r>
          </a:p>
          <a:p>
            <a:pPr marL="571500" marR="0" indent="-571500" algn="l" defTabSz="584200" rtl="0" fontAlgn="auto" latinLnBrk="0" hangingPunct="0">
              <a:lnSpc>
                <a:spcPct val="150000"/>
              </a:lnSpc>
              <a:spcBef>
                <a:spcPts val="0"/>
              </a:spcBef>
              <a:spcAft>
                <a:spcPts val="0"/>
              </a:spcAft>
              <a:buClr>
                <a:schemeClr val="accent1">
                  <a:lumMod val="75000"/>
                </a:schemeClr>
              </a:buClr>
              <a:buSzTx/>
              <a:buFont typeface="Wingdings" panose="05000000000000000000" pitchFamily="2" charset="2"/>
              <a:buChar char="q"/>
              <a:tabLst/>
            </a:pPr>
            <a:r>
              <a:rPr lang="en-US" dirty="0"/>
              <a:t>Funding</a:t>
            </a:r>
            <a:endPar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pic>
        <p:nvPicPr>
          <p:cNvPr id="8" name="Picture 4" descr="Image result for net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584" y="3290157"/>
            <a:ext cx="4289287" cy="321696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175173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6956" y="623942"/>
            <a:ext cx="737483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outerShdw blurRad="38100" dist="38100" dir="2700000" algn="tl">
                    <a:srgbClr val="000000">
                      <a:alpha val="43137"/>
                    </a:srgbClr>
                  </a:outerShdw>
                </a:effectLst>
                <a:uFillTx/>
                <a:latin typeface="Verdana" panose="020B0604030504040204" pitchFamily="34" charset="0"/>
                <a:ea typeface="Verdana" panose="020B0604030504040204" pitchFamily="34" charset="0"/>
                <a:cs typeface="Verdana" panose="020B0604030504040204" pitchFamily="34" charset="0"/>
                <a:sym typeface="Helvetica Light"/>
              </a:rPr>
              <a:t>Typical Services</a:t>
            </a:r>
          </a:p>
        </p:txBody>
      </p:sp>
      <p:grpSp>
        <p:nvGrpSpPr>
          <p:cNvPr id="10" name="Group 9"/>
          <p:cNvGrpSpPr/>
          <p:nvPr/>
        </p:nvGrpSpPr>
        <p:grpSpPr>
          <a:xfrm>
            <a:off x="7871791" y="2125220"/>
            <a:ext cx="3968537" cy="2747639"/>
            <a:chOff x="7664537" y="1855606"/>
            <a:chExt cx="4533600" cy="3098520"/>
          </a:xfrm>
        </p:grpSpPr>
        <p:pic>
          <p:nvPicPr>
            <p:cNvPr id="5" name="Picture 4" descr="Image result for networ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7586" y="2445025"/>
              <a:ext cx="2527154" cy="189536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A person smiling for the picture&#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4846" y="3726653"/>
              <a:ext cx="1245480" cy="1227473"/>
            </a:xfrm>
            <a:prstGeom prst="rect">
              <a:avLst/>
            </a:prstGeom>
          </p:spPr>
        </p:pic>
        <p:pic>
          <p:nvPicPr>
            <p:cNvPr id="7" name="Picture 2" descr="https://s-media-cache-ak0.pinimg.com/736x/98/00/38/9800384218ff8e8bc15a0619888f2a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94012" y="1855606"/>
              <a:ext cx="1023468" cy="1279335"/>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http://blog.hepdata.com/wp-content/uploads/2016/07/employer-rights-ontari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4537" y="1912556"/>
              <a:ext cx="1583359" cy="1064937"/>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descr="https://askjan.org/images/employerbusinesstea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337677">
              <a:off x="10032511" y="3485955"/>
              <a:ext cx="2165626" cy="113154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8" name="TextBox 7"/>
          <p:cNvSpPr txBox="1"/>
          <p:nvPr/>
        </p:nvSpPr>
        <p:spPr>
          <a:xfrm>
            <a:off x="0" y="2418013"/>
            <a:ext cx="6868633" cy="61350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
                <a:srgbClr val="C00000"/>
              </a:buClr>
              <a:buSzTx/>
              <a:buFont typeface="Wingdings" panose="05000000000000000000" pitchFamily="2" charset="2"/>
              <a:buChar char="ü"/>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Industry Expertise</a:t>
            </a:r>
          </a:p>
          <a:p>
            <a:pPr marR="0" algn="l" defTabSz="584200" rtl="0" fontAlgn="auto" latinLnBrk="0" hangingPunct="0">
              <a:lnSpc>
                <a:spcPct val="100000"/>
              </a:lnSpc>
              <a:spcBef>
                <a:spcPts val="0"/>
              </a:spcBef>
              <a:spcAft>
                <a:spcPts val="0"/>
              </a:spcAft>
              <a:buClr>
                <a:srgbClr val="C00000"/>
              </a:buClr>
              <a:buSzTx/>
              <a:tabLst/>
            </a:pPr>
            <a:r>
              <a:rPr lang="en-US" sz="3200" i="1" dirty="0"/>
              <a:t>		</a:t>
            </a:r>
            <a:r>
              <a:rPr lang="en-US" sz="2800" i="1" dirty="0"/>
              <a:t>Seminars</a:t>
            </a:r>
          </a:p>
          <a:p>
            <a:pPr marR="0" algn="l" defTabSz="584200" rtl="0" fontAlgn="auto" latinLnBrk="0" hangingPunct="0">
              <a:lnSpc>
                <a:spcPct val="100000"/>
              </a:lnSpc>
              <a:spcBef>
                <a:spcPts val="0"/>
              </a:spcBef>
              <a:spcAft>
                <a:spcPts val="0"/>
              </a:spcAft>
              <a:buClr>
                <a:srgbClr val="C00000"/>
              </a:buClr>
              <a:buSzTx/>
              <a:tabLst/>
            </a:pPr>
            <a:r>
              <a:rPr lang="en-US" sz="2800" i="1" dirty="0"/>
              <a:t>		Licensed curriculum</a:t>
            </a:r>
          </a:p>
          <a:p>
            <a:pPr marR="0" algn="l" defTabSz="584200" rtl="0" fontAlgn="auto" latinLnBrk="0" hangingPunct="0">
              <a:lnSpc>
                <a:spcPct val="100000"/>
              </a:lnSpc>
              <a:spcBef>
                <a:spcPts val="0"/>
              </a:spcBef>
              <a:spcAft>
                <a:spcPts val="0"/>
              </a:spcAft>
              <a:buClr>
                <a:srgbClr val="C00000"/>
              </a:buClr>
              <a:buSzTx/>
              <a:tabLst/>
            </a:pPr>
            <a:r>
              <a:rPr lang="en-US" sz="2800" i="1" dirty="0"/>
              <a:t>		Guest lecturers</a:t>
            </a:r>
          </a:p>
          <a:p>
            <a:pPr marL="571500" marR="0" indent="-571500" algn="l" defTabSz="584200" rtl="0" fontAlgn="auto" latinLnBrk="0" hangingPunct="0">
              <a:lnSpc>
                <a:spcPct val="100000"/>
              </a:lnSpc>
              <a:spcBef>
                <a:spcPts val="0"/>
              </a:spcBef>
              <a:spcAft>
                <a:spcPts val="0"/>
              </a:spcAft>
              <a:buClr>
                <a:srgbClr val="C00000"/>
              </a:buClr>
              <a:buSzTx/>
              <a:buFont typeface="Wingdings" panose="05000000000000000000" pitchFamily="2" charset="2"/>
              <a:buChar char="ü"/>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Professional Development</a:t>
            </a:r>
          </a:p>
          <a:p>
            <a:pPr lvl="2" algn="l">
              <a:buClr>
                <a:srgbClr val="C00000"/>
              </a:buClr>
            </a:pPr>
            <a:r>
              <a:rPr lang="en-US" sz="3200" i="1" dirty="0"/>
              <a:t>		</a:t>
            </a:r>
            <a:r>
              <a:rPr lang="en-US" sz="2800" i="1" dirty="0"/>
              <a:t>Linkage to industry associations</a:t>
            </a:r>
          </a:p>
          <a:p>
            <a:pPr lvl="2" algn="l">
              <a:buClr>
                <a:srgbClr val="C00000"/>
              </a:buClr>
            </a:pPr>
            <a:r>
              <a:rPr lang="en-US" sz="3200" i="1" dirty="0"/>
              <a:t>		</a:t>
            </a:r>
            <a:r>
              <a:rPr lang="en-US" sz="2800" i="1" dirty="0"/>
              <a:t>National, state, &amp; regional</a:t>
            </a:r>
          </a:p>
          <a:p>
            <a:pPr lvl="2" algn="l">
              <a:buClr>
                <a:srgbClr val="C00000"/>
              </a:buClr>
            </a:pPr>
            <a:r>
              <a:rPr lang="en-US" sz="2800" i="1" dirty="0"/>
              <a:t>		Expert networks	</a:t>
            </a:r>
          </a:p>
          <a:p>
            <a:pPr marL="571500" marR="0" indent="-571500" algn="l" defTabSz="584200" rtl="0" fontAlgn="auto" latinLnBrk="0" hangingPunct="0">
              <a:lnSpc>
                <a:spcPct val="100000"/>
              </a:lnSpc>
              <a:spcBef>
                <a:spcPts val="0"/>
              </a:spcBef>
              <a:spcAft>
                <a:spcPts val="0"/>
              </a:spcAft>
              <a:buClr>
                <a:srgbClr val="C00000"/>
              </a:buClr>
              <a:buSzTx/>
              <a:buFont typeface="Wingdings" panose="05000000000000000000" pitchFamily="2" charset="2"/>
              <a:buChar char="ü"/>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Best Practices</a:t>
            </a:r>
          </a:p>
          <a:p>
            <a:pPr marR="0" algn="l" defTabSz="584200" rtl="0" fontAlgn="auto" latinLnBrk="0" hangingPunct="0">
              <a:lnSpc>
                <a:spcPct val="100000"/>
              </a:lnSpc>
              <a:spcBef>
                <a:spcPts val="0"/>
              </a:spcBef>
              <a:spcAft>
                <a:spcPts val="0"/>
              </a:spcAft>
              <a:buClr>
                <a:srgbClr val="C00000"/>
              </a:buClr>
              <a:buSzTx/>
              <a:tabLst/>
            </a:pPr>
            <a:r>
              <a:rPr lang="en-US" sz="3200" i="1" dirty="0"/>
              <a:t>		</a:t>
            </a:r>
            <a:r>
              <a:rPr lang="en-US" sz="2800" i="1" dirty="0"/>
              <a:t>Regional collaboration</a:t>
            </a:r>
          </a:p>
          <a:p>
            <a:pPr marR="0" algn="l" defTabSz="584200" rtl="0" fontAlgn="auto" latinLnBrk="0" hangingPunct="0">
              <a:lnSpc>
                <a:spcPct val="100000"/>
              </a:lnSpc>
              <a:spcBef>
                <a:spcPts val="0"/>
              </a:spcBef>
              <a:spcAft>
                <a:spcPts val="0"/>
              </a:spcAft>
              <a:buClr>
                <a:srgbClr val="C00000"/>
              </a:buClr>
              <a:buSzTx/>
              <a:tabLst/>
            </a:pPr>
            <a:r>
              <a:rPr lang="en-US" sz="2800" i="1" dirty="0"/>
              <a:t>		Shared resources </a:t>
            </a:r>
          </a:p>
          <a:p>
            <a:pPr marL="571500" marR="0" indent="-571500" algn="l" defTabSz="584200" rtl="0" fontAlgn="auto" latinLnBrk="0" hangingPunct="0">
              <a:lnSpc>
                <a:spcPct val="100000"/>
              </a:lnSpc>
              <a:spcBef>
                <a:spcPts val="0"/>
              </a:spcBef>
              <a:spcAft>
                <a:spcPts val="0"/>
              </a:spcAft>
              <a:buClr>
                <a:srgbClr val="C00000"/>
              </a:buClr>
              <a:buSzTx/>
              <a:buFont typeface="Wingdings" panose="05000000000000000000" pitchFamily="2" charset="2"/>
              <a:buChar char="ü"/>
              <a:tabLst/>
            </a:pPr>
            <a:endPar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
        <p:nvSpPr>
          <p:cNvPr id="9" name="TextBox 8"/>
          <p:cNvSpPr txBox="1"/>
          <p:nvPr/>
        </p:nvSpPr>
        <p:spPr>
          <a:xfrm>
            <a:off x="6771597" y="5058159"/>
            <a:ext cx="6667032" cy="3549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
                <a:srgbClr val="C00000"/>
              </a:buClr>
              <a:buSzTx/>
              <a:buFont typeface="Wingdings" panose="05000000000000000000" pitchFamily="2" charset="2"/>
              <a:buChar char="ü"/>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Shared Curriculum</a:t>
            </a:r>
          </a:p>
          <a:p>
            <a:pPr marR="0" algn="l" defTabSz="584200" rtl="0" fontAlgn="auto" latinLnBrk="0" hangingPunct="0">
              <a:lnSpc>
                <a:spcPct val="100000"/>
              </a:lnSpc>
              <a:spcBef>
                <a:spcPts val="0"/>
              </a:spcBef>
              <a:spcAft>
                <a:spcPts val="0"/>
              </a:spcAft>
              <a:buClr>
                <a:srgbClr val="C00000"/>
              </a:buClr>
              <a:buSzTx/>
              <a:tabLst/>
            </a:pPr>
            <a:r>
              <a:rPr lang="en-US" sz="3200" i="1" dirty="0"/>
              <a:t>		</a:t>
            </a:r>
            <a:r>
              <a:rPr lang="en-US" sz="2800" i="1" dirty="0"/>
              <a:t>Regional pathways</a:t>
            </a:r>
          </a:p>
          <a:p>
            <a:pPr marR="0" algn="l" defTabSz="584200" rtl="0" fontAlgn="auto" latinLnBrk="0" hangingPunct="0">
              <a:lnSpc>
                <a:spcPct val="100000"/>
              </a:lnSpc>
              <a:spcBef>
                <a:spcPts val="0"/>
              </a:spcBef>
              <a:spcAft>
                <a:spcPts val="0"/>
              </a:spcAft>
              <a:buClr>
                <a:srgbClr val="C00000"/>
              </a:buClr>
              <a:buSzTx/>
              <a:tabLst/>
            </a:pPr>
            <a:r>
              <a:rPr lang="en-US" sz="2800" i="1" dirty="0"/>
              <a:t>		Curriculum database</a:t>
            </a:r>
          </a:p>
          <a:p>
            <a:pPr marR="0" algn="l" defTabSz="584200" rtl="0" fontAlgn="auto" latinLnBrk="0" hangingPunct="0">
              <a:lnSpc>
                <a:spcPct val="100000"/>
              </a:lnSpc>
              <a:spcBef>
                <a:spcPts val="0"/>
              </a:spcBef>
              <a:spcAft>
                <a:spcPts val="0"/>
              </a:spcAft>
              <a:buClr>
                <a:srgbClr val="C00000"/>
              </a:buClr>
              <a:buSzTx/>
              <a:tabLst/>
            </a:pPr>
            <a:r>
              <a:rPr kumimoji="0" lang="en-US" sz="2800" b="0" i="0" u="none" strike="noStrike" cap="none" spc="0" normalizeH="0" baseline="0" dirty="0">
                <a:ln>
                  <a:noFill/>
                </a:ln>
                <a:solidFill>
                  <a:srgbClr val="000000"/>
                </a:solidFill>
                <a:effectLst/>
                <a:uFillTx/>
                <a:sym typeface="Helvetica Light"/>
              </a:rPr>
              <a:t>		</a:t>
            </a:r>
            <a:r>
              <a:rPr kumimoji="0" lang="en-US" sz="2800" b="0" i="1" u="none" strike="noStrike" cap="none" spc="0" normalizeH="0" baseline="0" dirty="0">
                <a:ln>
                  <a:noFill/>
                </a:ln>
                <a:solidFill>
                  <a:srgbClr val="000000"/>
                </a:solidFill>
                <a:effectLst/>
                <a:uFillTx/>
                <a:sym typeface="Helvetica Light"/>
              </a:rPr>
              <a:t>Curriculum collaboratives</a:t>
            </a:r>
          </a:p>
          <a:p>
            <a:pPr marL="571500" marR="0" indent="-571500" algn="l" defTabSz="584200" rtl="0" fontAlgn="auto" latinLnBrk="0" hangingPunct="0">
              <a:lnSpc>
                <a:spcPct val="100000"/>
              </a:lnSpc>
              <a:spcBef>
                <a:spcPts val="0"/>
              </a:spcBef>
              <a:spcAft>
                <a:spcPts val="0"/>
              </a:spcAft>
              <a:buClr>
                <a:srgbClr val="C00000"/>
              </a:buClr>
              <a:buSzTx/>
              <a:buFont typeface="Wingdings" panose="05000000000000000000" pitchFamily="2" charset="2"/>
              <a:buChar char="ü"/>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Funding</a:t>
            </a:r>
          </a:p>
          <a:p>
            <a:pPr marR="0" algn="l" defTabSz="584200" rtl="0" fontAlgn="auto" latinLnBrk="0" hangingPunct="0">
              <a:lnSpc>
                <a:spcPct val="100000"/>
              </a:lnSpc>
              <a:spcBef>
                <a:spcPts val="0"/>
              </a:spcBef>
              <a:spcAft>
                <a:spcPts val="0"/>
              </a:spcAft>
              <a:buClr>
                <a:srgbClr val="C00000"/>
              </a:buClr>
              <a:buSzTx/>
              <a:tabLst/>
            </a:pPr>
            <a:r>
              <a:rPr lang="en-US" i="1" dirty="0"/>
              <a:t>		</a:t>
            </a:r>
            <a:r>
              <a:rPr lang="en-US" sz="2800" i="1" dirty="0"/>
              <a:t>Business case development</a:t>
            </a:r>
          </a:p>
          <a:p>
            <a:pPr marR="0" algn="l" defTabSz="584200" rtl="0" fontAlgn="auto" latinLnBrk="0" hangingPunct="0">
              <a:lnSpc>
                <a:spcPct val="100000"/>
              </a:lnSpc>
              <a:spcBef>
                <a:spcPts val="0"/>
              </a:spcBef>
              <a:spcAft>
                <a:spcPts val="0"/>
              </a:spcAft>
              <a:buClr>
                <a:srgbClr val="C00000"/>
              </a:buClr>
              <a:buSzTx/>
              <a:tabLst/>
            </a:pPr>
            <a:r>
              <a:rPr lang="en-US" sz="2800" i="1" dirty="0"/>
              <a:t>		Identifying sources </a:t>
            </a:r>
            <a:endParaRPr kumimoji="0" lang="en-US" sz="2800" b="0" i="1"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2185520256"/>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331" y="2134739"/>
            <a:ext cx="11099800" cy="7322770"/>
          </a:xfrm>
        </p:spPr>
        <p:txBody>
          <a:bodyPr>
            <a:normAutofit lnSpcReduction="10000"/>
          </a:bodyPr>
          <a:lstStyle/>
          <a:p>
            <a:pPr algn="just">
              <a:spcBef>
                <a:spcPts val="1200"/>
              </a:spcBef>
            </a:pPr>
            <a:r>
              <a:rPr lang="en-US" sz="2800" dirty="0">
                <a:latin typeface="Calibri" panose="020F0502020204030204" pitchFamily="34" charset="0"/>
                <a:cs typeface="Calibri" panose="020F0502020204030204" pitchFamily="34" charset="0"/>
                <a:hlinkClick r:id="rId2"/>
              </a:rPr>
              <a:t>https://ca-hwi.org</a:t>
            </a:r>
            <a:r>
              <a:rPr lang="en-US" sz="2800" dirty="0" smtClean="0">
                <a:latin typeface="Calibri" panose="020F0502020204030204" pitchFamily="34" charset="0"/>
                <a:cs typeface="Calibri" panose="020F0502020204030204" pitchFamily="34" charset="0"/>
                <a:hlinkClick r:id="rId2"/>
              </a:rPr>
              <a:t>/</a:t>
            </a:r>
            <a:endParaRPr lang="en-US" sz="2800" dirty="0" smtClean="0">
              <a:latin typeface="Calibri" panose="020F0502020204030204" pitchFamily="34" charset="0"/>
              <a:cs typeface="Calibri" panose="020F0502020204030204" pitchFamily="34" charset="0"/>
            </a:endParaRPr>
          </a:p>
          <a:p>
            <a:pPr algn="just">
              <a:spcBef>
                <a:spcPts val="1200"/>
              </a:spcBef>
            </a:pPr>
            <a:r>
              <a:rPr lang="en-US" sz="2800" dirty="0" smtClean="0">
                <a:latin typeface="Calibri" panose="020F0502020204030204" pitchFamily="34" charset="0"/>
                <a:cs typeface="Calibri" panose="020F0502020204030204" pitchFamily="34" charset="0"/>
              </a:rPr>
              <a:t>Curriculum – Hi-Touch Health Care: The Critical Six Soft Skills</a:t>
            </a:r>
          </a:p>
          <a:p>
            <a:pPr lvl="1" algn="just">
              <a:spcBef>
                <a:spcPts val="1200"/>
              </a:spcBef>
            </a:pPr>
            <a:r>
              <a:rPr lang="en-US" sz="2800" dirty="0" smtClean="0">
                <a:latin typeface="Calibri" panose="020F0502020204030204" pitchFamily="34" charset="0"/>
                <a:cs typeface="Calibri" panose="020F0502020204030204" pitchFamily="34" charset="0"/>
              </a:rPr>
              <a:t>Background – Faculty development team</a:t>
            </a:r>
          </a:p>
          <a:p>
            <a:pPr lvl="1" algn="just">
              <a:spcBef>
                <a:spcPts val="1200"/>
              </a:spcBef>
            </a:pPr>
            <a:r>
              <a:rPr lang="en-US" sz="2800" dirty="0" smtClean="0">
                <a:latin typeface="Calibri" panose="020F0502020204030204" pitchFamily="34" charset="0"/>
                <a:cs typeface="Calibri" panose="020F0502020204030204" pitchFamily="34" charset="0"/>
              </a:rPr>
              <a:t>We can bring an implementation workshop to your college </a:t>
            </a:r>
          </a:p>
          <a:p>
            <a:pPr lvl="1" algn="just">
              <a:spcBef>
                <a:spcPts val="1200"/>
              </a:spcBef>
            </a:pPr>
            <a:r>
              <a:rPr lang="en-US" sz="2800" dirty="0" smtClean="0">
                <a:latin typeface="Calibri" panose="020F0502020204030204" pitchFamily="34" charset="0"/>
                <a:cs typeface="Calibri" panose="020F0502020204030204" pitchFamily="34" charset="0"/>
              </a:rPr>
              <a:t>Contact Linda Zorn – </a:t>
            </a:r>
            <a:r>
              <a:rPr lang="en-US" sz="2800" dirty="0" smtClean="0">
                <a:latin typeface="Calibri" panose="020F0502020204030204" pitchFamily="34" charset="0"/>
                <a:cs typeface="Calibri" panose="020F0502020204030204" pitchFamily="34" charset="0"/>
                <a:hlinkClick r:id="rId3"/>
              </a:rPr>
              <a:t>ZornLi@butte.edu</a:t>
            </a:r>
            <a:endParaRPr lang="en-US" sz="2800" dirty="0" smtClean="0">
              <a:latin typeface="Calibri" panose="020F0502020204030204" pitchFamily="34" charset="0"/>
              <a:cs typeface="Calibri" panose="020F0502020204030204" pitchFamily="34" charset="0"/>
            </a:endParaRPr>
          </a:p>
          <a:p>
            <a:pPr algn="just">
              <a:spcBef>
                <a:spcPts val="1200"/>
              </a:spcBef>
            </a:pPr>
            <a:r>
              <a:rPr lang="en-US" sz="2800" dirty="0" smtClean="0">
                <a:latin typeface="Calibri" panose="020F0502020204030204" pitchFamily="34" charset="0"/>
                <a:cs typeface="Calibri" panose="020F0502020204030204" pitchFamily="34" charset="0"/>
              </a:rPr>
              <a:t>Other Model Curriculum </a:t>
            </a:r>
          </a:p>
          <a:p>
            <a:pPr algn="just">
              <a:spcBef>
                <a:spcPts val="600"/>
              </a:spcBef>
            </a:pPr>
            <a:r>
              <a:rPr lang="en-US" sz="2800" dirty="0" smtClean="0">
                <a:latin typeface="Calibri" panose="020F0502020204030204" pitchFamily="34" charset="0"/>
                <a:cs typeface="Calibri" panose="020F0502020204030204" pitchFamily="34" charset="0"/>
              </a:rPr>
              <a:t>Conferences – Calendar of Events</a:t>
            </a:r>
          </a:p>
          <a:p>
            <a:pPr lvl="1" algn="just">
              <a:spcBef>
                <a:spcPts val="600"/>
              </a:spcBef>
            </a:pPr>
            <a:r>
              <a:rPr lang="en-US" sz="2800" dirty="0" smtClean="0">
                <a:latin typeface="Calibri" panose="020F0502020204030204" pitchFamily="34" charset="0"/>
                <a:cs typeface="Calibri" panose="020F0502020204030204" pitchFamily="34" charset="0"/>
              </a:rPr>
              <a:t>Innovations in Health Occupations Education – January 10, 2018</a:t>
            </a:r>
          </a:p>
          <a:p>
            <a:pPr lvl="1" algn="just">
              <a:spcBef>
                <a:spcPts val="600"/>
              </a:spcBef>
            </a:pPr>
            <a:r>
              <a:rPr lang="en-US" sz="2800" dirty="0" smtClean="0">
                <a:latin typeface="Calibri" panose="020F0502020204030204" pitchFamily="34" charset="0"/>
                <a:cs typeface="Calibri" panose="020F0502020204030204" pitchFamily="34" charset="0"/>
              </a:rPr>
              <a:t>Men in Nursing –November 11, 2017</a:t>
            </a:r>
          </a:p>
          <a:p>
            <a:pPr algn="just">
              <a:spcBef>
                <a:spcPts val="600"/>
              </a:spcBef>
            </a:pPr>
            <a:r>
              <a:rPr lang="en-US" sz="2800" dirty="0" smtClean="0">
                <a:latin typeface="Calibri" panose="020F0502020204030204" pitchFamily="34" charset="0"/>
                <a:cs typeface="Calibri" panose="020F0502020204030204" pitchFamily="34" charset="0"/>
              </a:rPr>
              <a:t>Educators Tab </a:t>
            </a:r>
          </a:p>
          <a:p>
            <a:pPr algn="just">
              <a:spcBef>
                <a:spcPts val="600"/>
              </a:spcBef>
            </a:pPr>
            <a:r>
              <a:rPr lang="en-US" sz="2800" dirty="0" smtClean="0">
                <a:latin typeface="Calibri" panose="020F0502020204030204" pitchFamily="34" charset="0"/>
                <a:cs typeface="Calibri" panose="020F0502020204030204" pitchFamily="34" charset="0"/>
              </a:rPr>
              <a:t>Health Occupations Directory </a:t>
            </a:r>
          </a:p>
          <a:p>
            <a:pPr algn="just">
              <a:spcBef>
                <a:spcPts val="600"/>
              </a:spcBef>
            </a:pPr>
            <a:r>
              <a:rPr lang="en-US" sz="2800" dirty="0" smtClean="0">
                <a:latin typeface="Calibri" panose="020F0502020204030204" pitchFamily="34" charset="0"/>
                <a:cs typeface="Calibri" panose="020F0502020204030204" pitchFamily="34" charset="0"/>
              </a:rPr>
              <a:t>Resources – DACUM Job Profiles</a:t>
            </a:r>
          </a:p>
          <a:p>
            <a:pPr algn="just">
              <a:spcBef>
                <a:spcPts val="600"/>
              </a:spcBef>
            </a:pPr>
            <a:r>
              <a:rPr lang="en-US" sz="2800" dirty="0" smtClean="0">
                <a:latin typeface="Calibri" panose="020F0502020204030204" pitchFamily="34" charset="0"/>
                <a:cs typeface="Calibri" panose="020F0502020204030204" pitchFamily="34" charset="0"/>
              </a:rPr>
              <a:t>Labor Market Information/Reports – Next up – HIT/HIM</a:t>
            </a:r>
          </a:p>
          <a:p>
            <a:pPr algn="just">
              <a:spcBef>
                <a:spcPts val="600"/>
              </a:spcBef>
            </a:pPr>
            <a:r>
              <a:rPr lang="en-US" sz="2800" dirty="0" smtClean="0">
                <a:latin typeface="Calibri" panose="020F0502020204030204" pitchFamily="34" charset="0"/>
                <a:cs typeface="Calibri" panose="020F0502020204030204" pitchFamily="34" charset="0"/>
              </a:rPr>
              <a:t>Statewide Industry Advisory Committee</a:t>
            </a:r>
          </a:p>
          <a:p>
            <a:pPr marL="0" indent="0" algn="just">
              <a:buNone/>
            </a:pPr>
            <a:endParaRPr lang="en-US" sz="3200" dirty="0">
              <a:latin typeface="Calibri" panose="020F0502020204030204" pitchFamily="34" charset="0"/>
              <a:cs typeface="Calibri" panose="020F0502020204030204" pitchFamily="34" charset="0"/>
            </a:endParaRPr>
          </a:p>
        </p:txBody>
      </p:sp>
      <p:sp>
        <p:nvSpPr>
          <p:cNvPr id="4" name="Title 9"/>
          <p:cNvSpPr txBox="1">
            <a:spLocks/>
          </p:cNvSpPr>
          <p:nvPr/>
        </p:nvSpPr>
        <p:spPr>
          <a:xfrm>
            <a:off x="329830" y="392642"/>
            <a:ext cx="6738208" cy="13699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82500" lnSpcReduction="20000"/>
          </a:bodyPr>
          <a:lstStyle>
            <a:lvl1pPr marL="0" marR="0" indent="0" algn="l" defTabSz="584200" rtl="0" latinLnBrk="0">
              <a:lnSpc>
                <a:spcPct val="100000"/>
              </a:lnSpc>
              <a:spcBef>
                <a:spcPts val="0"/>
              </a:spcBef>
              <a:spcAft>
                <a:spcPts val="0"/>
              </a:spcAft>
              <a:buClrTx/>
              <a:buSzTx/>
              <a:buFontTx/>
              <a:buNone/>
              <a:tabLst/>
              <a:defRPr sz="6000" b="0" i="0" u="none" strike="noStrike" cap="none" spc="0" baseline="0">
                <a:ln>
                  <a:noFill/>
                </a:ln>
                <a:solidFill>
                  <a:srgbClr val="1260AE"/>
                </a:solidFill>
                <a:uFillTx/>
                <a:latin typeface="Arial"/>
                <a:ea typeface="Helvetica Light"/>
                <a:cs typeface="Arial"/>
                <a:sym typeface="Helvetica Light"/>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9pPr>
          </a:lstStyle>
          <a:p>
            <a:pPr marL="0" marR="0" lvl="0" indent="0" algn="l" defTabSz="584200" rtl="0" eaLnBrk="1" fontAlgn="auto" latinLnBrk="0" hangingPunct="1">
              <a:lnSpc>
                <a:spcPct val="100000"/>
              </a:lnSpc>
              <a:spcBef>
                <a:spcPts val="0"/>
              </a:spcBef>
              <a:spcAft>
                <a:spcPts val="0"/>
              </a:spcAft>
              <a:buClrTx/>
              <a:buSzTx/>
              <a:buFontTx/>
              <a:buNone/>
              <a:tabLst/>
              <a:defRPr/>
            </a:pPr>
            <a:r>
              <a:rPr kumimoji="0" lang="en-US" sz="6300" b="0" i="0" u="none" strike="noStrike" kern="0" cap="none" spc="0" normalizeH="0" baseline="0" noProof="0" dirty="0" smtClean="0">
                <a:ln>
                  <a:noFill/>
                </a:ln>
                <a:solidFill>
                  <a:srgbClr val="0365C0">
                    <a:lumMod val="20000"/>
                    <a:lumOff val="80000"/>
                  </a:srgbClr>
                </a:solidFill>
                <a:effectLst/>
                <a:uLnTx/>
                <a:uFillTx/>
                <a:latin typeface="Arial"/>
                <a:cs typeface="Arial"/>
                <a:sym typeface="Helvetica Light"/>
              </a:rPr>
              <a:t>Health Workforce Initiative</a:t>
            </a:r>
            <a:endParaRPr kumimoji="0" lang="en-US" sz="6300" b="0" i="0" u="none" strike="noStrike" kern="0" cap="none" spc="0" normalizeH="0" baseline="0" noProof="0" dirty="0">
              <a:ln>
                <a:noFill/>
              </a:ln>
              <a:solidFill>
                <a:srgbClr val="0365C0">
                  <a:lumMod val="20000"/>
                  <a:lumOff val="80000"/>
                </a:srgbClr>
              </a:solidFill>
              <a:effectLst/>
              <a:uLnTx/>
              <a:uFillTx/>
              <a:latin typeface="Arial"/>
              <a:cs typeface="Arial"/>
              <a:sym typeface="Helvetica Light"/>
            </a:endParaRPr>
          </a:p>
        </p:txBody>
      </p:sp>
    </p:spTree>
    <p:extLst>
      <p:ext uri="{BB962C8B-B14F-4D97-AF65-F5344CB8AC3E}">
        <p14:creationId xmlns:p14="http://schemas.microsoft.com/office/powerpoint/2010/main" val="4132784586"/>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373" y="2932181"/>
            <a:ext cx="11099800" cy="7322770"/>
          </a:xfrm>
        </p:spPr>
        <p:txBody>
          <a:bodyPr>
            <a:normAutofit/>
          </a:bodyPr>
          <a:lstStyle/>
          <a:p>
            <a:pPr algn="just">
              <a:spcBef>
                <a:spcPts val="1200"/>
              </a:spcBef>
            </a:pPr>
            <a:r>
              <a:rPr lang="en-US" sz="2800" dirty="0" smtClean="0">
                <a:latin typeface="Calibri" panose="020F0502020204030204" pitchFamily="34" charset="0"/>
                <a:cs typeface="Calibri" panose="020F0502020204030204" pitchFamily="34" charset="0"/>
              </a:rPr>
              <a:t>Professional Development for Faculty (Faculty Expert Network)</a:t>
            </a:r>
          </a:p>
          <a:p>
            <a:pPr lvl="1" algn="just">
              <a:spcBef>
                <a:spcPts val="1200"/>
              </a:spcBef>
            </a:pPr>
            <a:r>
              <a:rPr lang="en-US" sz="2800" dirty="0" smtClean="0">
                <a:latin typeface="Calibri" panose="020F0502020204030204" pitchFamily="34" charset="0"/>
                <a:cs typeface="Calibri" panose="020F0502020204030204" pitchFamily="34" charset="0"/>
              </a:rPr>
              <a:t>December Institute </a:t>
            </a:r>
          </a:p>
          <a:p>
            <a:pPr lvl="1" algn="just">
              <a:spcBef>
                <a:spcPts val="1200"/>
              </a:spcBef>
            </a:pPr>
            <a:r>
              <a:rPr lang="en-US" sz="2800" dirty="0" smtClean="0">
                <a:latin typeface="Calibri" panose="020F0502020204030204" pitchFamily="34" charset="0"/>
                <a:cs typeface="Calibri" panose="020F0502020204030204" pitchFamily="34" charset="0"/>
              </a:rPr>
              <a:t>June Conference </a:t>
            </a:r>
            <a:endParaRPr lang="en-US" sz="2800" dirty="0">
              <a:latin typeface="Calibri" panose="020F0502020204030204" pitchFamily="34" charset="0"/>
              <a:cs typeface="Calibri" panose="020F0502020204030204" pitchFamily="34" charset="0"/>
            </a:endParaRPr>
          </a:p>
          <a:p>
            <a:pPr algn="just">
              <a:spcBef>
                <a:spcPts val="1200"/>
              </a:spcBef>
            </a:pPr>
            <a:r>
              <a:rPr lang="en-US" sz="2800" dirty="0" smtClean="0">
                <a:latin typeface="Calibri" panose="020F0502020204030204" pitchFamily="34" charset="0"/>
                <a:cs typeface="Calibri" panose="020F0502020204030204" pitchFamily="34" charset="0"/>
              </a:rPr>
              <a:t>Career Pathway/Curriculum Alignment </a:t>
            </a:r>
          </a:p>
          <a:p>
            <a:pPr lvl="1" algn="just">
              <a:spcBef>
                <a:spcPts val="1200"/>
              </a:spcBef>
            </a:pPr>
            <a:r>
              <a:rPr lang="en-US" sz="2800" dirty="0" smtClean="0">
                <a:latin typeface="Calibri" panose="020F0502020204030204" pitchFamily="34" charset="0"/>
                <a:cs typeface="Calibri" panose="020F0502020204030204" pitchFamily="34" charset="0"/>
              </a:rPr>
              <a:t>CA Ag Teachers Association</a:t>
            </a:r>
          </a:p>
          <a:p>
            <a:pPr lvl="1" algn="just">
              <a:spcBef>
                <a:spcPts val="1200"/>
              </a:spcBef>
            </a:pPr>
            <a:r>
              <a:rPr lang="en-US" sz="2800" dirty="0" smtClean="0">
                <a:latin typeface="Calibri" panose="020F0502020204030204" pitchFamily="34" charset="0"/>
                <a:cs typeface="Calibri" panose="020F0502020204030204" pitchFamily="34" charset="0"/>
              </a:rPr>
              <a:t>Curriculum Committee</a:t>
            </a:r>
          </a:p>
          <a:p>
            <a:pPr lvl="1" algn="just">
              <a:spcBef>
                <a:spcPts val="1200"/>
              </a:spcBef>
            </a:pPr>
            <a:r>
              <a:rPr lang="en-US" sz="2800" dirty="0" smtClean="0">
                <a:latin typeface="Calibri" panose="020F0502020204030204" pitchFamily="34" charset="0"/>
                <a:cs typeface="Calibri" panose="020F0502020204030204" pitchFamily="34" charset="0"/>
              </a:rPr>
              <a:t>Landscape </a:t>
            </a:r>
            <a:r>
              <a:rPr lang="en-US" sz="2800" dirty="0" err="1" smtClean="0">
                <a:latin typeface="Calibri" panose="020F0502020204030204" pitchFamily="34" charset="0"/>
                <a:cs typeface="Calibri" panose="020F0502020204030204" pitchFamily="34" charset="0"/>
              </a:rPr>
              <a:t>Hort</a:t>
            </a:r>
            <a:r>
              <a:rPr lang="en-US" sz="2800" dirty="0" smtClean="0">
                <a:latin typeface="Calibri" panose="020F0502020204030204" pitchFamily="34" charset="0"/>
                <a:cs typeface="Calibri" panose="020F0502020204030204" pitchFamily="34" charset="0"/>
              </a:rPr>
              <a:t> Collaborative </a:t>
            </a:r>
          </a:p>
          <a:p>
            <a:pPr lvl="1" algn="just">
              <a:spcBef>
                <a:spcPts val="1200"/>
              </a:spcBef>
            </a:pPr>
            <a:r>
              <a:rPr lang="en-US" sz="2800" dirty="0" smtClean="0">
                <a:latin typeface="Calibri" panose="020F0502020204030204" pitchFamily="34" charset="0"/>
                <a:cs typeface="Calibri" panose="020F0502020204030204" pitchFamily="34" charset="0"/>
              </a:rPr>
              <a:t>Career awareness/resource material (</a:t>
            </a:r>
            <a:r>
              <a:rPr lang="en-US" sz="2800" u="sng" kern="1200" dirty="0">
                <a:solidFill>
                  <a:prstClr val="black"/>
                </a:solidFill>
                <a:latin typeface="Calibri"/>
                <a:hlinkClick r:id="rId2"/>
              </a:rPr>
              <a:t>http://www.calagcc.org/</a:t>
            </a:r>
            <a:r>
              <a:rPr lang="en-US" sz="2800" kern="1200" dirty="0">
                <a:solidFill>
                  <a:prstClr val="black"/>
                </a:solidFill>
                <a:latin typeface="Calibri"/>
              </a:rPr>
              <a:t> </a:t>
            </a:r>
            <a:r>
              <a:rPr lang="en-US" sz="2800" kern="1200" dirty="0" smtClean="0">
                <a:solidFill>
                  <a:prstClr val="black"/>
                </a:solidFill>
                <a:latin typeface="Calibri"/>
              </a:rPr>
              <a:t>)</a:t>
            </a:r>
          </a:p>
          <a:p>
            <a:pPr lvl="1" algn="just">
              <a:spcBef>
                <a:spcPts val="1200"/>
              </a:spcBef>
            </a:pPr>
            <a:r>
              <a:rPr lang="en-US" sz="2800" b="1" kern="1200" dirty="0">
                <a:solidFill>
                  <a:prstClr val="black"/>
                </a:solidFill>
                <a:latin typeface="Calibri"/>
              </a:rPr>
              <a:t>Curriculum Website </a:t>
            </a:r>
            <a:r>
              <a:rPr lang="en-US" sz="2800" kern="1200" dirty="0">
                <a:solidFill>
                  <a:prstClr val="black"/>
                </a:solidFill>
                <a:latin typeface="Calibri"/>
              </a:rPr>
              <a:t>– </a:t>
            </a:r>
            <a:r>
              <a:rPr lang="en-US" sz="2800" u="sng" kern="1200" dirty="0">
                <a:solidFill>
                  <a:prstClr val="black"/>
                </a:solidFill>
                <a:latin typeface="Calibri"/>
                <a:hlinkClick r:id="rId3"/>
              </a:rPr>
              <a:t>agnrcurriculum.com</a:t>
            </a:r>
            <a:r>
              <a:rPr lang="en-US" sz="2800" kern="1200" dirty="0">
                <a:solidFill>
                  <a:prstClr val="black"/>
                </a:solidFill>
                <a:latin typeface="Calibri"/>
              </a:rPr>
              <a:t>  </a:t>
            </a:r>
            <a:endParaRPr lang="en-US" sz="2800" kern="1200" dirty="0" smtClean="0">
              <a:solidFill>
                <a:prstClr val="black"/>
              </a:solidFill>
              <a:latin typeface="Calibri"/>
            </a:endParaRPr>
          </a:p>
          <a:p>
            <a:pPr algn="just">
              <a:spcBef>
                <a:spcPts val="1200"/>
              </a:spcBef>
            </a:pPr>
            <a:r>
              <a:rPr lang="en-US" sz="2800" kern="1200" dirty="0" smtClean="0">
                <a:solidFill>
                  <a:prstClr val="black"/>
                </a:solidFill>
                <a:latin typeface="Calibri"/>
              </a:rPr>
              <a:t>Networks</a:t>
            </a:r>
          </a:p>
          <a:p>
            <a:pPr lvl="1" algn="just">
              <a:spcBef>
                <a:spcPts val="1200"/>
              </a:spcBef>
            </a:pPr>
            <a:r>
              <a:rPr lang="en-US" sz="2800" kern="1200" dirty="0" smtClean="0">
                <a:solidFill>
                  <a:prstClr val="black"/>
                </a:solidFill>
                <a:latin typeface="Calibri"/>
              </a:rPr>
              <a:t>CATA – faculty in secondary, community college and university</a:t>
            </a:r>
          </a:p>
          <a:p>
            <a:pPr lvl="1" algn="just">
              <a:spcBef>
                <a:spcPts val="1200"/>
              </a:spcBef>
            </a:pPr>
            <a:r>
              <a:rPr lang="en-US" sz="2800" kern="1200" dirty="0" smtClean="0">
                <a:solidFill>
                  <a:prstClr val="black"/>
                </a:solidFill>
                <a:latin typeface="Calibri"/>
              </a:rPr>
              <a:t>Collegiate Ag Leaders – Student Organization</a:t>
            </a:r>
            <a:endParaRPr lang="en-US" sz="2800" kern="1200" dirty="0">
              <a:solidFill>
                <a:prstClr val="black"/>
              </a:solidFill>
              <a:latin typeface="Calibri"/>
            </a:endParaRPr>
          </a:p>
          <a:p>
            <a:pPr lvl="1" algn="just">
              <a:spcBef>
                <a:spcPts val="1200"/>
              </a:spcBef>
            </a:pPr>
            <a:endParaRPr lang="en-US" sz="2800" kern="1200" dirty="0">
              <a:solidFill>
                <a:prstClr val="black"/>
              </a:solidFill>
              <a:latin typeface="Calibri"/>
            </a:endParaRPr>
          </a:p>
          <a:p>
            <a:pPr lvl="1" algn="just">
              <a:spcBef>
                <a:spcPts val="1200"/>
              </a:spcBef>
            </a:pPr>
            <a:endParaRPr lang="en-US" sz="2800" dirty="0" smtClean="0">
              <a:latin typeface="Calibri" panose="020F0502020204030204" pitchFamily="34" charset="0"/>
              <a:cs typeface="Calibri" panose="020F0502020204030204" pitchFamily="34" charset="0"/>
            </a:endParaRPr>
          </a:p>
          <a:p>
            <a:pPr algn="just">
              <a:spcBef>
                <a:spcPts val="600"/>
              </a:spcBef>
            </a:pPr>
            <a:endParaRPr lang="en-US" sz="2800" dirty="0" smtClean="0">
              <a:latin typeface="Calibri" panose="020F0502020204030204" pitchFamily="34" charset="0"/>
              <a:cs typeface="Calibri" panose="020F0502020204030204" pitchFamily="34" charset="0"/>
            </a:endParaRPr>
          </a:p>
          <a:p>
            <a:pPr marL="0" indent="0" algn="just">
              <a:buNone/>
            </a:pPr>
            <a:endParaRPr lang="en-US" sz="3200" dirty="0">
              <a:latin typeface="Calibri" panose="020F0502020204030204" pitchFamily="34" charset="0"/>
              <a:cs typeface="Calibri" panose="020F0502020204030204" pitchFamily="34" charset="0"/>
            </a:endParaRPr>
          </a:p>
        </p:txBody>
      </p:sp>
      <p:sp>
        <p:nvSpPr>
          <p:cNvPr id="4" name="Title 9"/>
          <p:cNvSpPr txBox="1">
            <a:spLocks/>
          </p:cNvSpPr>
          <p:nvPr/>
        </p:nvSpPr>
        <p:spPr>
          <a:xfrm>
            <a:off x="329830" y="392642"/>
            <a:ext cx="6738208" cy="13699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60000" lnSpcReduction="20000"/>
          </a:bodyPr>
          <a:lstStyle>
            <a:lvl1pPr marL="0" marR="0" indent="0" algn="l" defTabSz="584200" rtl="0" latinLnBrk="0">
              <a:lnSpc>
                <a:spcPct val="100000"/>
              </a:lnSpc>
              <a:spcBef>
                <a:spcPts val="0"/>
              </a:spcBef>
              <a:spcAft>
                <a:spcPts val="0"/>
              </a:spcAft>
              <a:buClrTx/>
              <a:buSzTx/>
              <a:buFontTx/>
              <a:buNone/>
              <a:tabLst/>
              <a:defRPr sz="6000" b="0" i="0" u="none" strike="noStrike" cap="none" spc="0" baseline="0">
                <a:ln>
                  <a:noFill/>
                </a:ln>
                <a:solidFill>
                  <a:srgbClr val="1260AE"/>
                </a:solidFill>
                <a:uFillTx/>
                <a:latin typeface="Arial"/>
                <a:ea typeface="Helvetica Light"/>
                <a:cs typeface="Arial"/>
                <a:sym typeface="Helvetica Light"/>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9pPr>
          </a:lstStyle>
          <a:p>
            <a:pPr marL="0" marR="0" lvl="0" indent="0" algn="l" defTabSz="584200" rtl="0" eaLnBrk="1" fontAlgn="auto" latinLnBrk="0" hangingPunct="1">
              <a:lnSpc>
                <a:spcPct val="100000"/>
              </a:lnSpc>
              <a:spcBef>
                <a:spcPts val="0"/>
              </a:spcBef>
              <a:spcAft>
                <a:spcPts val="0"/>
              </a:spcAft>
              <a:buClrTx/>
              <a:buSzTx/>
              <a:buFontTx/>
              <a:buNone/>
              <a:tabLst/>
              <a:defRPr/>
            </a:pPr>
            <a:r>
              <a:rPr kumimoji="0" lang="en-US" sz="6300" b="0" i="0" u="none" strike="noStrike" kern="0" cap="none" spc="0" normalizeH="0" baseline="0" noProof="0" dirty="0" smtClean="0">
                <a:ln>
                  <a:noFill/>
                </a:ln>
                <a:solidFill>
                  <a:srgbClr val="0365C0">
                    <a:lumMod val="20000"/>
                    <a:lumOff val="80000"/>
                  </a:srgbClr>
                </a:solidFill>
                <a:effectLst/>
                <a:uLnTx/>
                <a:uFillTx/>
                <a:latin typeface="Arial"/>
                <a:cs typeface="Arial"/>
                <a:sym typeface="Helvetica Light"/>
              </a:rPr>
              <a:t>Agriculture, Water and Environmental</a:t>
            </a:r>
            <a:r>
              <a:rPr kumimoji="0" lang="en-US" sz="6300" b="0" i="0" u="none" strike="noStrike" kern="0" cap="none" spc="0" normalizeH="0" noProof="0" dirty="0" smtClean="0">
                <a:ln>
                  <a:noFill/>
                </a:ln>
                <a:solidFill>
                  <a:srgbClr val="0365C0">
                    <a:lumMod val="20000"/>
                    <a:lumOff val="80000"/>
                  </a:srgbClr>
                </a:solidFill>
                <a:effectLst/>
                <a:uLnTx/>
                <a:uFillTx/>
                <a:latin typeface="Arial"/>
                <a:cs typeface="Arial"/>
                <a:sym typeface="Helvetica Light"/>
              </a:rPr>
              <a:t> Technologies  </a:t>
            </a:r>
            <a:endParaRPr kumimoji="0" lang="en-US" sz="6300" b="0" i="0" u="none" strike="noStrike" kern="0" cap="none" spc="0" normalizeH="0" baseline="0" noProof="0" dirty="0">
              <a:ln>
                <a:noFill/>
              </a:ln>
              <a:solidFill>
                <a:srgbClr val="0365C0">
                  <a:lumMod val="20000"/>
                  <a:lumOff val="80000"/>
                </a:srgbClr>
              </a:solidFill>
              <a:effectLst/>
              <a:uLnTx/>
              <a:uFillTx/>
              <a:latin typeface="Arial"/>
              <a:cs typeface="Arial"/>
              <a:sym typeface="Helvetica Light"/>
            </a:endParaRPr>
          </a:p>
        </p:txBody>
      </p:sp>
    </p:spTree>
    <p:extLst>
      <p:ext uri="{BB962C8B-B14F-4D97-AF65-F5344CB8AC3E}">
        <p14:creationId xmlns:p14="http://schemas.microsoft.com/office/powerpoint/2010/main" val="59261703"/>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1987826" y="3068307"/>
            <a:ext cx="9303026" cy="4743850"/>
          </a:xfrm>
          <a:prstGeom prst="ellipse">
            <a:avLst/>
          </a:prstGeom>
          <a:solidFill>
            <a:schemeClr val="tx2">
              <a:lumMod val="40000"/>
              <a:lumOff val="60000"/>
            </a:schemeClr>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pic>
        <p:nvPicPr>
          <p:cNvPr id="4" name="Picture 3" descr="Publications Composite Master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4338" y="1863158"/>
            <a:ext cx="3017639" cy="4002002"/>
          </a:xfrm>
          <a:prstGeom prst="rect">
            <a:avLst/>
          </a:prstGeom>
        </p:spPr>
      </p:pic>
      <p:sp>
        <p:nvSpPr>
          <p:cNvPr id="5" name="TextBox 4"/>
          <p:cNvSpPr txBox="1"/>
          <p:nvPr/>
        </p:nvSpPr>
        <p:spPr>
          <a:xfrm>
            <a:off x="803437" y="703454"/>
            <a:ext cx="6511764"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outerShdw blurRad="38100" dist="38100" dir="2700000" algn="tl">
                    <a:srgbClr val="000000">
                      <a:alpha val="43137"/>
                    </a:srgbClr>
                  </a:outerShdw>
                </a:effectLst>
                <a:uFillTx/>
                <a:latin typeface="Verdana" panose="020B0604030504040204" pitchFamily="34" charset="0"/>
                <a:ea typeface="Verdana" panose="020B0604030504040204" pitchFamily="34" charset="0"/>
                <a:cs typeface="Verdana" panose="020B0604030504040204" pitchFamily="34" charset="0"/>
                <a:sym typeface="Helvetica Light"/>
              </a:rPr>
              <a:t>Examples</a:t>
            </a:r>
          </a:p>
        </p:txBody>
      </p:sp>
      <p:pic>
        <p:nvPicPr>
          <p:cNvPr id="1026" name="Picture 2" descr="https://i1.wp.com/www.fastenernewsdesk.com/wp-content/uploads/2016/09/Manufacturing-USA-%E2%80%93-the-National-Network-for-Manufacturing-Innovation.jpg?fit=950%2C640&amp;ss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309" y="2162975"/>
            <a:ext cx="3314010" cy="223259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1028" name="Picture 4" descr="http://masonmyers.com/wp-content/uploads/2016/01/expert-networ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3698" y="6105941"/>
            <a:ext cx="3953013" cy="2305924"/>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s://www.edsisolutions.com/upload/blogs/91/Picture_for_blog_origin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047" y="5075391"/>
            <a:ext cx="3372753" cy="258858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147322" y="5376262"/>
            <a:ext cx="339087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ooper Black" panose="0208090404030B020404" pitchFamily="18" charset="0"/>
                <a:sym typeface="Helvetica Light"/>
              </a:rPr>
              <a:t>Regional</a:t>
            </a:r>
          </a:p>
        </p:txBody>
      </p:sp>
      <p:sp>
        <p:nvSpPr>
          <p:cNvPr id="8" name="TextBox 7"/>
          <p:cNvSpPr txBox="1"/>
          <p:nvPr/>
        </p:nvSpPr>
        <p:spPr>
          <a:xfrm>
            <a:off x="2616064" y="5536865"/>
            <a:ext cx="42870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   </a:t>
            </a:r>
          </a:p>
        </p:txBody>
      </p:sp>
      <p:pic>
        <p:nvPicPr>
          <p:cNvPr id="1032" name="Picture 8" descr="http://www.bayareacouncil.org/wp-content/uploads/2013/03/meeting-656x24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6113" y="2560724"/>
            <a:ext cx="3492784" cy="130979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7096719" y="1987775"/>
            <a:ext cx="527157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Helvetica Light"/>
                <a:ea typeface="Helvetica Light"/>
                <a:cs typeface="Helvetica Light"/>
                <a:sym typeface="Helvetica Light"/>
              </a:rPr>
              <a:t>Regional Collaborative</a:t>
            </a:r>
          </a:p>
        </p:txBody>
      </p:sp>
      <p:pic>
        <p:nvPicPr>
          <p:cNvPr id="14" name="Picture 4" descr="Image result for networ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69830" y="6150746"/>
            <a:ext cx="2867155" cy="2150366"/>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ttp://www.pepnet.org/sites/default/files/icon_communities_300x27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92173" y="3932929"/>
            <a:ext cx="2857500" cy="25717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218686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2"/>
                                        </p:tgtEl>
                                        <p:attrNameLst>
                                          <p:attrName>style.visibility</p:attrName>
                                        </p:attrNameLst>
                                      </p:cBhvr>
                                      <p:to>
                                        <p:strVal val="visible"/>
                                      </p:to>
                                    </p:set>
                                    <p:animEffect transition="in" filter="fade">
                                      <p:cBhvr>
                                        <p:cTn id="14" dur="1000"/>
                                        <p:tgtEl>
                                          <p:spTgt spid="1032"/>
                                        </p:tgtEl>
                                      </p:cBhvr>
                                    </p:animEffect>
                                    <p:anim calcmode="lin" valueType="num">
                                      <p:cBhvr>
                                        <p:cTn id="15" dur="1000" fill="hold"/>
                                        <p:tgtEl>
                                          <p:spTgt spid="1032"/>
                                        </p:tgtEl>
                                        <p:attrNameLst>
                                          <p:attrName>ppt_x</p:attrName>
                                        </p:attrNameLst>
                                      </p:cBhvr>
                                      <p:tavLst>
                                        <p:tav tm="0">
                                          <p:val>
                                            <p:strVal val="#ppt_x"/>
                                          </p:val>
                                        </p:tav>
                                        <p:tav tm="100000">
                                          <p:val>
                                            <p:strVal val="#ppt_x"/>
                                          </p:val>
                                        </p:tav>
                                      </p:tavLst>
                                    </p:anim>
                                    <p:anim calcmode="lin" valueType="num">
                                      <p:cBhvr>
                                        <p:cTn id="16" dur="1000" fill="hold"/>
                                        <p:tgtEl>
                                          <p:spTgt spid="103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34"/>
                                        </p:tgtEl>
                                        <p:attrNameLst>
                                          <p:attrName>style.visibility</p:attrName>
                                        </p:attrNameLst>
                                      </p:cBhvr>
                                      <p:to>
                                        <p:strVal val="visible"/>
                                      </p:to>
                                    </p:set>
                                    <p:animEffect transition="in" filter="fade">
                                      <p:cBhvr>
                                        <p:cTn id="26" dur="1000"/>
                                        <p:tgtEl>
                                          <p:spTgt spid="1034"/>
                                        </p:tgtEl>
                                      </p:cBhvr>
                                    </p:animEffect>
                                    <p:anim calcmode="lin" valueType="num">
                                      <p:cBhvr>
                                        <p:cTn id="27" dur="1000" fill="hold"/>
                                        <p:tgtEl>
                                          <p:spTgt spid="1034"/>
                                        </p:tgtEl>
                                        <p:attrNameLst>
                                          <p:attrName>ppt_x</p:attrName>
                                        </p:attrNameLst>
                                      </p:cBhvr>
                                      <p:tavLst>
                                        <p:tav tm="0">
                                          <p:val>
                                            <p:strVal val="#ppt_x"/>
                                          </p:val>
                                        </p:tav>
                                        <p:tav tm="100000">
                                          <p:val>
                                            <p:strVal val="#ppt_x"/>
                                          </p:val>
                                        </p:tav>
                                      </p:tavLst>
                                    </p:anim>
                                    <p:anim calcmode="lin" valueType="num">
                                      <p:cBhvr>
                                        <p:cTn id="28"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fade">
                                      <p:cBhvr>
                                        <p:cTn id="33" dur="1000"/>
                                        <p:tgtEl>
                                          <p:spTgt spid="1028"/>
                                        </p:tgtEl>
                                      </p:cBhvr>
                                    </p:animEffect>
                                    <p:anim calcmode="lin" valueType="num">
                                      <p:cBhvr>
                                        <p:cTn id="34" dur="1000" fill="hold"/>
                                        <p:tgtEl>
                                          <p:spTgt spid="1028"/>
                                        </p:tgtEl>
                                        <p:attrNameLst>
                                          <p:attrName>ppt_x</p:attrName>
                                        </p:attrNameLst>
                                      </p:cBhvr>
                                      <p:tavLst>
                                        <p:tav tm="0">
                                          <p:val>
                                            <p:strVal val="#ppt_x"/>
                                          </p:val>
                                        </p:tav>
                                        <p:tav tm="100000">
                                          <p:val>
                                            <p:strVal val="#ppt_x"/>
                                          </p:val>
                                        </p:tav>
                                      </p:tavLst>
                                    </p:anim>
                                    <p:anim calcmode="lin" valueType="num">
                                      <p:cBhvr>
                                        <p:cTn id="35"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30"/>
                                        </p:tgtEl>
                                        <p:attrNameLst>
                                          <p:attrName>style.visibility</p:attrName>
                                        </p:attrNameLst>
                                      </p:cBhvr>
                                      <p:to>
                                        <p:strVal val="visible"/>
                                      </p:to>
                                    </p:set>
                                    <p:animEffect transition="in" filter="fade">
                                      <p:cBhvr>
                                        <p:cTn id="40" dur="1000"/>
                                        <p:tgtEl>
                                          <p:spTgt spid="1030"/>
                                        </p:tgtEl>
                                      </p:cBhvr>
                                    </p:animEffect>
                                    <p:anim calcmode="lin" valueType="num">
                                      <p:cBhvr>
                                        <p:cTn id="41" dur="1000" fill="hold"/>
                                        <p:tgtEl>
                                          <p:spTgt spid="1030"/>
                                        </p:tgtEl>
                                        <p:attrNameLst>
                                          <p:attrName>ppt_x</p:attrName>
                                        </p:attrNameLst>
                                      </p:cBhvr>
                                      <p:tavLst>
                                        <p:tav tm="0">
                                          <p:val>
                                            <p:strVal val="#ppt_x"/>
                                          </p:val>
                                        </p:tav>
                                        <p:tav tm="100000">
                                          <p:val>
                                            <p:strVal val="#ppt_x"/>
                                          </p:val>
                                        </p:tav>
                                      </p:tavLst>
                                    </p:anim>
                                    <p:anim calcmode="lin" valueType="num">
                                      <p:cBhvr>
                                        <p:cTn id="42" dur="1000" fill="hold"/>
                                        <p:tgtEl>
                                          <p:spTgt spid="103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down)">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4654" y="643819"/>
            <a:ext cx="5975051"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outerShdw blurRad="38100" dist="38100" dir="2700000" algn="tl">
                    <a:srgbClr val="000000">
                      <a:alpha val="43137"/>
                    </a:srgbClr>
                  </a:outerShdw>
                </a:effectLst>
                <a:uFillTx/>
                <a:latin typeface="Verdana" panose="020B0604030504040204" pitchFamily="34" charset="0"/>
                <a:ea typeface="Verdana" panose="020B0604030504040204" pitchFamily="34" charset="0"/>
                <a:cs typeface="Verdana" panose="020B0604030504040204" pitchFamily="34" charset="0"/>
                <a:sym typeface="Helvetica Light"/>
              </a:rPr>
              <a:t>Difference Makers</a:t>
            </a:r>
          </a:p>
        </p:txBody>
      </p:sp>
      <p:grpSp>
        <p:nvGrpSpPr>
          <p:cNvPr id="5" name="Group 4"/>
          <p:cNvGrpSpPr/>
          <p:nvPr/>
        </p:nvGrpSpPr>
        <p:grpSpPr>
          <a:xfrm>
            <a:off x="4595436" y="5126838"/>
            <a:ext cx="3968537" cy="2747639"/>
            <a:chOff x="7664537" y="1855606"/>
            <a:chExt cx="4533600" cy="3098520"/>
          </a:xfrm>
        </p:grpSpPr>
        <p:pic>
          <p:nvPicPr>
            <p:cNvPr id="6" name="Picture 5" descr="Image result for networ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7586" y="2445025"/>
              <a:ext cx="2527154" cy="189536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A person smiling for the picture&#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4846" y="3726653"/>
              <a:ext cx="1245480" cy="1227473"/>
            </a:xfrm>
            <a:prstGeom prst="rect">
              <a:avLst/>
            </a:prstGeom>
          </p:spPr>
        </p:pic>
        <p:pic>
          <p:nvPicPr>
            <p:cNvPr id="8" name="Picture 2" descr="https://s-media-cache-ak0.pinimg.com/736x/98/00/38/9800384218ff8e8bc15a0619888f2a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94012" y="1855606"/>
              <a:ext cx="1023468" cy="1279335"/>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http://blog.hepdata.com/wp-content/uploads/2016/07/employer-rights-ontari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4537" y="1912556"/>
              <a:ext cx="1583359" cy="1064937"/>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descr="https://askjan.org/images/employerbusinesstea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337677">
              <a:off x="10032511" y="3485955"/>
              <a:ext cx="2165626" cy="113154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1" name="Thought Bubble: Cloud 10"/>
          <p:cNvSpPr/>
          <p:nvPr/>
        </p:nvSpPr>
        <p:spPr>
          <a:xfrm>
            <a:off x="1351722" y="3157855"/>
            <a:ext cx="4209280" cy="999490"/>
          </a:xfrm>
          <a:prstGeom prst="cloudCallout">
            <a:avLst>
              <a:gd name="adj1" fmla="val 41976"/>
              <a:gd name="adj2" fmla="val 62501"/>
            </a:avLst>
          </a:prstGeom>
          <a:solidFill>
            <a:srgbClr val="FFFFFF"/>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New support</a:t>
            </a:r>
          </a:p>
        </p:txBody>
      </p:sp>
      <p:sp>
        <p:nvSpPr>
          <p:cNvPr id="12" name="Thought Bubble: Cloud 11"/>
          <p:cNvSpPr/>
          <p:nvPr/>
        </p:nvSpPr>
        <p:spPr>
          <a:xfrm>
            <a:off x="274714" y="5194323"/>
            <a:ext cx="4209280" cy="999490"/>
          </a:xfrm>
          <a:prstGeom prst="cloudCallout">
            <a:avLst>
              <a:gd name="adj1" fmla="val 50004"/>
              <a:gd name="adj2" fmla="val 69079"/>
            </a:avLst>
          </a:prstGeom>
          <a:solidFill>
            <a:srgbClr val="FFFFFF"/>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New funding</a:t>
            </a:r>
          </a:p>
        </p:txBody>
      </p:sp>
      <p:sp>
        <p:nvSpPr>
          <p:cNvPr id="13" name="Thought Bubble: Cloud 12"/>
          <p:cNvSpPr/>
          <p:nvPr/>
        </p:nvSpPr>
        <p:spPr>
          <a:xfrm>
            <a:off x="7954475" y="4152240"/>
            <a:ext cx="4209280" cy="999490"/>
          </a:xfrm>
          <a:prstGeom prst="cloudCallout">
            <a:avLst>
              <a:gd name="adj1" fmla="val -31695"/>
              <a:gd name="adj2" fmla="val 79605"/>
            </a:avLst>
          </a:prstGeom>
          <a:solidFill>
            <a:srgbClr val="FFFFFF"/>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New ideas</a:t>
            </a:r>
          </a:p>
        </p:txBody>
      </p:sp>
      <p:sp>
        <p:nvSpPr>
          <p:cNvPr id="14" name="Thought Bubble: Cloud 13"/>
          <p:cNvSpPr/>
          <p:nvPr/>
        </p:nvSpPr>
        <p:spPr>
          <a:xfrm>
            <a:off x="5561002" y="2584503"/>
            <a:ext cx="4926579" cy="999490"/>
          </a:xfrm>
          <a:prstGeom prst="cloudCallout">
            <a:avLst>
              <a:gd name="adj1" fmla="val -21305"/>
              <a:gd name="adj2" fmla="val 80921"/>
            </a:avLst>
          </a:prstGeom>
          <a:solidFill>
            <a:srgbClr val="FFFFFF"/>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New resources</a:t>
            </a:r>
          </a:p>
        </p:txBody>
      </p:sp>
    </p:spTree>
    <p:extLst>
      <p:ext uri="{BB962C8B-B14F-4D97-AF65-F5344CB8AC3E}">
        <p14:creationId xmlns:p14="http://schemas.microsoft.com/office/powerpoint/2010/main" val="10458382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904" y="643820"/>
            <a:ext cx="737483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outerShdw blurRad="38100" dist="38100" dir="2700000" algn="tl">
                    <a:srgbClr val="000000">
                      <a:alpha val="43137"/>
                    </a:srgbClr>
                  </a:outerShdw>
                </a:effectLst>
                <a:uFillTx/>
                <a:latin typeface="Verdana" panose="020B0604030504040204" pitchFamily="34" charset="0"/>
                <a:ea typeface="Verdana" panose="020B0604030504040204" pitchFamily="34" charset="0"/>
                <a:cs typeface="Verdana" panose="020B0604030504040204" pitchFamily="34" charset="0"/>
                <a:sym typeface="Helvetica Light"/>
              </a:rPr>
              <a:t>What help do you want?</a:t>
            </a:r>
          </a:p>
        </p:txBody>
      </p:sp>
      <p:sp>
        <p:nvSpPr>
          <p:cNvPr id="5" name="TextBox 4"/>
          <p:cNvSpPr txBox="1"/>
          <p:nvPr/>
        </p:nvSpPr>
        <p:spPr>
          <a:xfrm>
            <a:off x="803437" y="2593809"/>
            <a:ext cx="675030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With economic development   …</a:t>
            </a:r>
          </a:p>
        </p:txBody>
      </p:sp>
      <p:pic>
        <p:nvPicPr>
          <p:cNvPr id="13314" name="Picture 2" descr="https://d1e4pidl3fu268.cloudfront.net/8b48f62c-14c1-4bb6-8d44-b79484763e8f/increaseyourmon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5722" y="3538329"/>
            <a:ext cx="4117009" cy="308775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7065088" y="3784416"/>
            <a:ext cx="5721051" cy="2595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50000"/>
              </a:lnSpc>
              <a:spcBef>
                <a:spcPts val="0"/>
              </a:spcBef>
              <a:spcAft>
                <a:spcPts val="0"/>
              </a:spcAft>
              <a:buClr>
                <a:schemeClr val="accent1">
                  <a:lumMod val="75000"/>
                </a:schemeClr>
              </a:buClr>
              <a:buSzTx/>
              <a:buFont typeface="Wingdings" panose="05000000000000000000" pitchFamily="2" charset="2"/>
              <a:buChar char="q"/>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Global trade</a:t>
            </a:r>
          </a:p>
          <a:p>
            <a:pPr marL="571500" marR="0" indent="-571500" algn="l" defTabSz="584200" rtl="0" fontAlgn="auto" latinLnBrk="0" hangingPunct="0">
              <a:lnSpc>
                <a:spcPct val="150000"/>
              </a:lnSpc>
              <a:spcBef>
                <a:spcPts val="0"/>
              </a:spcBef>
              <a:spcAft>
                <a:spcPts val="0"/>
              </a:spcAft>
              <a:buClr>
                <a:schemeClr val="accent1">
                  <a:lumMod val="75000"/>
                </a:schemeClr>
              </a:buClr>
              <a:buSzTx/>
              <a:buFont typeface="Wingdings" panose="05000000000000000000" pitchFamily="2" charset="2"/>
              <a:buChar char="q"/>
              <a:tabLst/>
            </a:pPr>
            <a:r>
              <a:rPr lang="en-US" dirty="0"/>
              <a:t>Entrepreneurship</a:t>
            </a:r>
          </a:p>
          <a:p>
            <a:pPr marL="571500" marR="0" indent="-571500" algn="l" defTabSz="584200" rtl="0" fontAlgn="auto" latinLnBrk="0" hangingPunct="0">
              <a:lnSpc>
                <a:spcPct val="150000"/>
              </a:lnSpc>
              <a:spcBef>
                <a:spcPts val="0"/>
              </a:spcBef>
              <a:spcAft>
                <a:spcPts val="0"/>
              </a:spcAft>
              <a:buClr>
                <a:schemeClr val="accent1">
                  <a:lumMod val="75000"/>
                </a:schemeClr>
              </a:buClr>
              <a:buSzTx/>
              <a:buFont typeface="Wingdings" panose="05000000000000000000" pitchFamily="2" charset="2"/>
              <a:buChar char="q"/>
              <a:tabLst/>
            </a:pPr>
            <a:r>
              <a:rPr lang="en-US" dirty="0"/>
              <a:t>Workforce upskilling</a:t>
            </a:r>
            <a:endPar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18530425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3.png"/>
          <p:cNvPicPr>
            <a:picLocks noChangeAspect="1"/>
          </p:cNvPicPr>
          <p:nvPr/>
        </p:nvPicPr>
        <p:blipFill>
          <a:blip r:embed="rId2">
            <a:extLst/>
          </a:blip>
          <a:stretch>
            <a:fillRect/>
          </a:stretch>
        </p:blipFill>
        <p:spPr>
          <a:xfrm>
            <a:off x="1624" y="0"/>
            <a:ext cx="13001551" cy="9753600"/>
          </a:xfrm>
          <a:prstGeom prst="rect">
            <a:avLst/>
          </a:prstGeom>
          <a:ln w="12700">
            <a:miter lim="400000"/>
          </a:ln>
        </p:spPr>
      </p:pic>
      <p:sp>
        <p:nvSpPr>
          <p:cNvPr id="5" name="TextBox 4"/>
          <p:cNvSpPr txBox="1"/>
          <p:nvPr/>
        </p:nvSpPr>
        <p:spPr>
          <a:xfrm>
            <a:off x="261257" y="8674249"/>
            <a:ext cx="347472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sz="2500" b="1">
                <a:solidFill>
                  <a:srgbClr val="53585F"/>
                </a:solidFill>
                <a:latin typeface="Arial"/>
                <a:ea typeface="Arial"/>
                <a:cs typeface="Arial"/>
                <a:sym typeface="Arial"/>
              </a:defRPr>
            </a:pPr>
            <a:r>
              <a:rPr kumimoji="0" lang="en-US" sz="1800" b="1" i="0" u="none" strike="noStrike" kern="1200" cap="none" spc="0" normalizeH="0" baseline="0" noProof="0" dirty="0">
                <a:ln>
                  <a:noFill/>
                </a:ln>
                <a:solidFill>
                  <a:prstClr val="white"/>
                </a:solidFill>
                <a:effectLst/>
                <a:uLnTx/>
                <a:uFillTx/>
                <a:latin typeface="Arial"/>
                <a:cs typeface="Arial"/>
                <a:sym typeface="Arial"/>
              </a:rPr>
              <a:t>doingwhatmatters.</a:t>
            </a:r>
            <a:r>
              <a:rPr kumimoji="0" lang="en-US" sz="1800" b="1" i="0" u="none" strike="noStrike" kern="1200" cap="none" spc="0" normalizeH="0" baseline="0" noProof="0" dirty="0">
                <a:ln>
                  <a:noFill/>
                </a:ln>
                <a:solidFill>
                  <a:srgbClr val="FBAB18"/>
                </a:solidFill>
                <a:effectLst/>
                <a:uLnTx/>
                <a:uFillTx/>
                <a:latin typeface="Arial"/>
                <a:cs typeface="Arial"/>
                <a:sym typeface="Arial"/>
              </a:rPr>
              <a:t>cccco.edu</a:t>
            </a:r>
          </a:p>
        </p:txBody>
      </p:sp>
      <p:sp>
        <p:nvSpPr>
          <p:cNvPr id="6" name="TextBox 5"/>
          <p:cNvSpPr txBox="1"/>
          <p:nvPr/>
        </p:nvSpPr>
        <p:spPr>
          <a:xfrm>
            <a:off x="846165" y="655982"/>
            <a:ext cx="3987374"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Who We Are</a:t>
            </a:r>
          </a:p>
        </p:txBody>
      </p:sp>
      <p:sp>
        <p:nvSpPr>
          <p:cNvPr id="8" name="Rectangle 7"/>
          <p:cNvSpPr/>
          <p:nvPr/>
        </p:nvSpPr>
        <p:spPr>
          <a:xfrm>
            <a:off x="3735977" y="7902492"/>
            <a:ext cx="6412653"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hlinkClick r:id="rId3"/>
              </a:rPr>
              <a:t>http://doingwhatmatters.cccco.edu/Contact.aspx</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p:txBody>
      </p:sp>
      <p:graphicFrame>
        <p:nvGraphicFramePr>
          <p:cNvPr id="10" name="Table 9"/>
          <p:cNvGraphicFramePr>
            <a:graphicFrameLocks noGrp="1"/>
          </p:cNvGraphicFramePr>
          <p:nvPr>
            <p:extLst>
              <p:ext uri="{D42A27DB-BD31-4B8C-83A1-F6EECF244321}">
                <p14:modId xmlns:p14="http://schemas.microsoft.com/office/powerpoint/2010/main" val="394963938"/>
              </p:ext>
            </p:extLst>
          </p:nvPr>
        </p:nvGraphicFramePr>
        <p:xfrm>
          <a:off x="894642" y="2338143"/>
          <a:ext cx="11215513" cy="5273040"/>
        </p:xfrm>
        <a:graphic>
          <a:graphicData uri="http://schemas.openxmlformats.org/drawingml/2006/table">
            <a:tbl>
              <a:tblPr firstRow="1" bandRow="1"/>
              <a:tblGrid>
                <a:gridCol w="7584949">
                  <a:extLst>
                    <a:ext uri="{9D8B030D-6E8A-4147-A177-3AD203B41FA5}">
                      <a16:colId xmlns="" xmlns:a16="http://schemas.microsoft.com/office/drawing/2014/main" val="3553127273"/>
                    </a:ext>
                  </a:extLst>
                </a:gridCol>
                <a:gridCol w="3630564">
                  <a:extLst>
                    <a:ext uri="{9D8B030D-6E8A-4147-A177-3AD203B41FA5}">
                      <a16:colId xmlns="" xmlns:a16="http://schemas.microsoft.com/office/drawing/2014/main" val="716635623"/>
                    </a:ext>
                  </a:extLst>
                </a:gridCol>
              </a:tblGrid>
              <a:tr h="671931">
                <a:tc>
                  <a:txBody>
                    <a:bodyPr/>
                    <a:lstStyle>
                      <a:lvl1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a:sym typeface="Helvetica Light"/>
                        </a:defRPr>
                      </a:lvl1pPr>
                      <a:lvl2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a:sym typeface="Helvetica Light"/>
                        </a:defRPr>
                      </a:lvl2pPr>
                      <a:lvl3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a:sym typeface="Helvetica Light"/>
                        </a:defRPr>
                      </a:lvl3pPr>
                      <a:lvl4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a:sym typeface="Helvetica Light"/>
                        </a:defRPr>
                      </a:lvl4pPr>
                      <a:lvl5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a:sym typeface="Helvetica Light"/>
                        </a:defRPr>
                      </a:lvl5pPr>
                      <a:lvl6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a:sym typeface="Helvetica Light"/>
                        </a:defRPr>
                      </a:lvl6pPr>
                      <a:lvl7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a:sym typeface="Helvetica Light"/>
                        </a:defRPr>
                      </a:lvl7pPr>
                      <a:lvl8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a:sym typeface="Helvetica Light"/>
                        </a:defRPr>
                      </a:lvl8pPr>
                      <a:lvl9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a:sym typeface="Helvetica Light"/>
                        </a:defRPr>
                      </a:lvl9pPr>
                    </a:lstStyle>
                    <a:p>
                      <a:pPr algn="l"/>
                      <a:r>
                        <a:rPr lang="en-US" sz="4000" b="0" dirty="0">
                          <a:effectLst>
                            <a:outerShdw blurRad="38100" dist="38100" dir="2700000" algn="tl">
                              <a:srgbClr val="000000">
                                <a:alpha val="43137"/>
                              </a:srgbClr>
                            </a:outerShdw>
                          </a:effectLst>
                        </a:rPr>
                        <a:t>Sector</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BACC6"/>
                    </a:solidFill>
                  </a:tcPr>
                </a:tc>
                <a:tc>
                  <a:txBody>
                    <a:bodyPr/>
                    <a:lstStyle>
                      <a:lvl1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a:sym typeface="Helvetica Light"/>
                        </a:defRPr>
                      </a:lvl1pPr>
                      <a:lvl2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a:sym typeface="Helvetica Light"/>
                        </a:defRPr>
                      </a:lvl2pPr>
                      <a:lvl3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a:sym typeface="Helvetica Light"/>
                        </a:defRPr>
                      </a:lvl3pPr>
                      <a:lvl4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a:sym typeface="Helvetica Light"/>
                        </a:defRPr>
                      </a:lvl4pPr>
                      <a:lvl5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a:sym typeface="Helvetica Light"/>
                        </a:defRPr>
                      </a:lvl5pPr>
                      <a:lvl6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a:sym typeface="Helvetica Light"/>
                        </a:defRPr>
                      </a:lvl6pPr>
                      <a:lvl7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a:sym typeface="Helvetica Light"/>
                        </a:defRPr>
                      </a:lvl7pPr>
                      <a:lvl8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a:sym typeface="Helvetica Light"/>
                        </a:defRPr>
                      </a:lvl8pPr>
                      <a:lvl9pPr marL="0" marR="0" indent="0" algn="ctr" defTabSz="584200" rtl="0" latinLnBrk="0">
                        <a:lnSpc>
                          <a:spcPct val="100000"/>
                        </a:lnSpc>
                        <a:spcBef>
                          <a:spcPts val="0"/>
                        </a:spcBef>
                        <a:spcAft>
                          <a:spcPts val="0"/>
                        </a:spcAft>
                        <a:buClrTx/>
                        <a:buSzTx/>
                        <a:buFontTx/>
                        <a:buNone/>
                        <a:tabLst/>
                        <a:defRPr sz="1800" b="1" i="0" u="none" strike="noStrike" cap="none" spc="0" baseline="0">
                          <a:ln>
                            <a:noFill/>
                          </a:ln>
                          <a:solidFill>
                            <a:schemeClr val="lt1"/>
                          </a:solidFill>
                          <a:uFillTx/>
                          <a:latin typeface="Calibri"/>
                          <a:sym typeface="Helvetica Light"/>
                        </a:defRPr>
                      </a:lvl9pPr>
                    </a:lstStyle>
                    <a:p>
                      <a:r>
                        <a:rPr lang="en-US" sz="4000" b="0" dirty="0">
                          <a:effectLst>
                            <a:outerShdw blurRad="38100" dist="38100" dir="2700000" algn="tl">
                              <a:srgbClr val="000000">
                                <a:alpha val="43137"/>
                              </a:srgbClr>
                            </a:outerShdw>
                          </a:effectLst>
                        </a:rPr>
                        <a:t>Sector Navigator</a:t>
                      </a:r>
                    </a:p>
                  </a:txBody>
                  <a:tcP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4BACC6"/>
                    </a:solidFill>
                  </a:tcPr>
                </a:tc>
                <a:extLst>
                  <a:ext uri="{0D108BD9-81ED-4DB2-BD59-A6C34878D82A}">
                    <a16:rowId xmlns="" xmlns:a16="http://schemas.microsoft.com/office/drawing/2014/main" val="1126487719"/>
                  </a:ext>
                </a:extLst>
              </a:tr>
              <a:tr h="430271">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9pPr>
                    </a:lstStyle>
                    <a:p>
                      <a:pPr algn="l"/>
                      <a:r>
                        <a:rPr lang="en-US" sz="2400" dirty="0"/>
                        <a:t>Advanced Manufacturing</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9pPr>
                    </a:lstStyle>
                    <a:p>
                      <a:r>
                        <a:rPr lang="en-US" sz="2400" dirty="0"/>
                        <a:t>Jose Anaya</a:t>
                      </a:r>
                    </a:p>
                  </a:txBody>
                  <a:tcP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 xmlns:a16="http://schemas.microsoft.com/office/drawing/2014/main" val="450035649"/>
                  </a:ext>
                </a:extLst>
              </a:tr>
              <a:tr h="430271">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9pPr>
                    </a:lstStyle>
                    <a:p>
                      <a:pPr algn="l"/>
                      <a:r>
                        <a:rPr lang="en-US" sz="2400" dirty="0"/>
                        <a:t>Advanced Transportation and Renewables</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9pPr>
                    </a:lstStyle>
                    <a:p>
                      <a:r>
                        <a:rPr lang="en-US" sz="2400" dirty="0"/>
                        <a:t>Peter Davis</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2933628654"/>
                  </a:ext>
                </a:extLst>
              </a:tr>
              <a:tr h="430271">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9pPr>
                    </a:lstStyle>
                    <a:p>
                      <a:pPr algn="l"/>
                      <a:r>
                        <a:rPr lang="en-US" sz="2400" dirty="0"/>
                        <a:t>Agriculture, Water, &amp; Environmental Technologies</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9pPr>
                    </a:lstStyle>
                    <a:p>
                      <a:r>
                        <a:rPr lang="en-US" sz="2400" dirty="0"/>
                        <a:t>Nancy Gutierrez</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 xmlns:a16="http://schemas.microsoft.com/office/drawing/2014/main" val="2163622199"/>
                  </a:ext>
                </a:extLst>
              </a:tr>
              <a:tr h="430271">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9pPr>
                    </a:lstStyle>
                    <a:p>
                      <a:pPr algn="l"/>
                      <a:r>
                        <a:rPr lang="en-US" sz="2400" dirty="0"/>
                        <a:t>Energy, Construction, &amp; Utilities</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9pPr>
                    </a:lstStyle>
                    <a:p>
                      <a:r>
                        <a:rPr lang="en-US" sz="2400" dirty="0"/>
                        <a:t>Jim Caldwell</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2084132733"/>
                  </a:ext>
                </a:extLst>
              </a:tr>
              <a:tr h="430271">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9pPr>
                    </a:lstStyle>
                    <a:p>
                      <a:pPr algn="l"/>
                      <a:r>
                        <a:rPr lang="en-US" sz="2400" dirty="0"/>
                        <a:t>Global Trade &amp; Logistics</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9pPr>
                    </a:lstStyle>
                    <a:p>
                      <a:r>
                        <a:rPr lang="en-US" sz="2400" dirty="0"/>
                        <a:t>Jeff Williamson</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 xmlns:a16="http://schemas.microsoft.com/office/drawing/2014/main" val="1258227252"/>
                  </a:ext>
                </a:extLst>
              </a:tr>
              <a:tr h="430271">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9pPr>
                    </a:lstStyle>
                    <a:p>
                      <a:pPr algn="l"/>
                      <a:r>
                        <a:rPr lang="en-US" sz="2400" dirty="0"/>
                        <a:t>Health</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9pPr>
                    </a:lstStyle>
                    <a:p>
                      <a:r>
                        <a:rPr lang="en-US" sz="2400" dirty="0"/>
                        <a:t>Linda Zorn</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4133666243"/>
                  </a:ext>
                </a:extLst>
              </a:tr>
              <a:tr h="430271">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9pPr>
                    </a:lstStyle>
                    <a:p>
                      <a:pPr algn="l"/>
                      <a:r>
                        <a:rPr lang="en-US" sz="2400" dirty="0"/>
                        <a:t>ICT/Digital Media</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9pPr>
                    </a:lstStyle>
                    <a:p>
                      <a:r>
                        <a:rPr lang="en-US" sz="2400" dirty="0"/>
                        <a:t>Steve Wright</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 xmlns:a16="http://schemas.microsoft.com/office/drawing/2014/main" val="3256005786"/>
                  </a:ext>
                </a:extLst>
              </a:tr>
              <a:tr h="430271">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9pPr>
                    </a:lstStyle>
                    <a:p>
                      <a:pPr algn="l"/>
                      <a:r>
                        <a:rPr lang="en-US" sz="2400" dirty="0"/>
                        <a:t>Life Sciences/Biotech</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9pPr>
                    </a:lstStyle>
                    <a:p>
                      <a:r>
                        <a:rPr lang="en-US" sz="2400" dirty="0"/>
                        <a:t>Sandy Slivka</a:t>
                      </a:r>
                    </a:p>
                  </a:txBody>
                  <a:tcP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039695594"/>
                  </a:ext>
                </a:extLst>
              </a:tr>
              <a:tr h="430271">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9pPr>
                    </a:lstStyle>
                    <a:p>
                      <a:pPr algn="l"/>
                      <a:r>
                        <a:rPr lang="en-US" sz="2400" dirty="0"/>
                        <a:t>Retail/Hospitality/Tourism</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9pPr>
                    </a:lstStyle>
                    <a:p>
                      <a:r>
                        <a:rPr lang="en-US" sz="2400" dirty="0"/>
                        <a:t>Phil Sutton</a:t>
                      </a:r>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 xmlns:a16="http://schemas.microsoft.com/office/drawing/2014/main" val="945696909"/>
                  </a:ext>
                </a:extLst>
              </a:tr>
              <a:tr h="430271">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9pPr>
                    </a:lstStyle>
                    <a:p>
                      <a:pPr algn="l"/>
                      <a:r>
                        <a:rPr lang="en-US" sz="2400" dirty="0"/>
                        <a:t>Small Business</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dk1"/>
                          </a:solidFill>
                          <a:uFillTx/>
                          <a:latin typeface="Calibri"/>
                          <a:sym typeface="Helvetica Light"/>
                        </a:defRPr>
                      </a:lvl9pPr>
                    </a:lstStyle>
                    <a:p>
                      <a:r>
                        <a:rPr lang="en-US" sz="2400" dirty="0"/>
                        <a:t>Charles Eason</a:t>
                      </a:r>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 xmlns:a16="http://schemas.microsoft.com/office/drawing/2014/main" val="1427774606"/>
                  </a:ext>
                </a:extLst>
              </a:tr>
            </a:tbl>
          </a:graphicData>
        </a:graphic>
      </p:graphicFrame>
    </p:spTree>
    <p:extLst>
      <p:ext uri="{BB962C8B-B14F-4D97-AF65-F5344CB8AC3E}">
        <p14:creationId xmlns:p14="http://schemas.microsoft.com/office/powerpoint/2010/main" val="2342142275"/>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6956" y="623942"/>
            <a:ext cx="737483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outerShdw blurRad="38100" dist="38100" dir="2700000" algn="tl">
                    <a:srgbClr val="000000">
                      <a:alpha val="43137"/>
                    </a:srgbClr>
                  </a:outerShdw>
                </a:effectLst>
                <a:uFillTx/>
                <a:latin typeface="Verdana" panose="020B0604030504040204" pitchFamily="34" charset="0"/>
                <a:ea typeface="Verdana" panose="020B0604030504040204" pitchFamily="34" charset="0"/>
                <a:cs typeface="Verdana" panose="020B0604030504040204" pitchFamily="34" charset="0"/>
                <a:sym typeface="Helvetica Light"/>
              </a:rPr>
              <a:t>Typical Services</a:t>
            </a:r>
          </a:p>
        </p:txBody>
      </p:sp>
      <p:pic>
        <p:nvPicPr>
          <p:cNvPr id="5" name="Picture 2" descr="https://d1e4pidl3fu268.cloudfront.net/8b48f62c-14c1-4bb6-8d44-b79484763e8f/increaseyourmon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1791" y="2224707"/>
            <a:ext cx="3421272" cy="256595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52400" y="2896103"/>
            <a:ext cx="7230741" cy="4719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
                <a:srgbClr val="C00000"/>
              </a:buClr>
              <a:buSzTx/>
              <a:buFont typeface="Wingdings" panose="05000000000000000000" pitchFamily="2" charset="2"/>
              <a:buChar char="ü"/>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Global </a:t>
            </a:r>
            <a:r>
              <a:rPr kumimoji="0" lang="en-US" sz="3600" b="0" i="0" u="none" strike="noStrike" cap="none" spc="0" normalizeH="0" baseline="0" dirty="0" smtClean="0">
                <a:ln>
                  <a:noFill/>
                </a:ln>
                <a:solidFill>
                  <a:srgbClr val="000000"/>
                </a:solidFill>
                <a:effectLst/>
                <a:uFillTx/>
                <a:latin typeface="Helvetica Light"/>
                <a:ea typeface="Helvetica Light"/>
                <a:cs typeface="Helvetica Light"/>
                <a:sym typeface="Helvetica Light"/>
              </a:rPr>
              <a:t>Trade (www.citd.org)</a:t>
            </a:r>
            <a:endPar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a:p>
            <a:pPr marR="0" algn="l" defTabSz="584200" rtl="0" fontAlgn="auto" latinLnBrk="0" hangingPunct="0">
              <a:lnSpc>
                <a:spcPct val="100000"/>
              </a:lnSpc>
              <a:spcBef>
                <a:spcPts val="0"/>
              </a:spcBef>
              <a:spcAft>
                <a:spcPts val="0"/>
              </a:spcAft>
              <a:buClr>
                <a:srgbClr val="C00000"/>
              </a:buClr>
              <a:buSzTx/>
              <a:tabLst/>
            </a:pPr>
            <a:r>
              <a:rPr lang="en-US" i="1" dirty="0"/>
              <a:t>		</a:t>
            </a:r>
            <a:r>
              <a:rPr lang="en-US" sz="3200" i="1" dirty="0"/>
              <a:t>Curriculum repository</a:t>
            </a:r>
          </a:p>
          <a:p>
            <a:pPr marR="0" algn="l" defTabSz="584200" rtl="0" fontAlgn="auto" latinLnBrk="0" hangingPunct="0">
              <a:lnSpc>
                <a:spcPct val="100000"/>
              </a:lnSpc>
              <a:spcBef>
                <a:spcPts val="0"/>
              </a:spcBef>
              <a:spcAft>
                <a:spcPts val="0"/>
              </a:spcAft>
              <a:buClr>
                <a:srgbClr val="C00000"/>
              </a:buClr>
              <a:buSzTx/>
              <a:tabLst/>
            </a:pPr>
            <a:r>
              <a:rPr kumimoji="0" lang="en-US" sz="3200" b="0" i="1" u="none" strike="noStrike" cap="none" spc="0" normalizeH="0" baseline="0" dirty="0">
                <a:ln>
                  <a:noFill/>
                </a:ln>
                <a:solidFill>
                  <a:srgbClr val="000000"/>
                </a:solidFill>
                <a:effectLst/>
                <a:uFillTx/>
                <a:latin typeface="Helvetica Light"/>
                <a:ea typeface="Helvetica Light"/>
                <a:cs typeface="Helvetica Light"/>
                <a:sym typeface="Helvetica Light"/>
              </a:rPr>
              <a:t>		Sponsorship for conferences</a:t>
            </a:r>
          </a:p>
          <a:p>
            <a:pPr marR="0" algn="l" defTabSz="584200" rtl="0" fontAlgn="auto" latinLnBrk="0" hangingPunct="0">
              <a:lnSpc>
                <a:spcPct val="100000"/>
              </a:lnSpc>
              <a:spcBef>
                <a:spcPts val="0"/>
              </a:spcBef>
              <a:spcAft>
                <a:spcPts val="0"/>
              </a:spcAft>
              <a:buClr>
                <a:srgbClr val="C00000"/>
              </a:buClr>
              <a:buSzTx/>
              <a:tabLst/>
            </a:pPr>
            <a:r>
              <a:rPr lang="en-US" sz="3200" i="1" dirty="0"/>
              <a:t>		Industry-recognized credentials</a:t>
            </a:r>
          </a:p>
          <a:p>
            <a:pPr marR="0" algn="l" defTabSz="584200" rtl="0" fontAlgn="auto" latinLnBrk="0" hangingPunct="0">
              <a:lnSpc>
                <a:spcPct val="100000"/>
              </a:lnSpc>
              <a:spcBef>
                <a:spcPts val="0"/>
              </a:spcBef>
              <a:spcAft>
                <a:spcPts val="0"/>
              </a:spcAft>
              <a:buClr>
                <a:srgbClr val="C00000"/>
              </a:buClr>
              <a:buSzTx/>
              <a:tabLst/>
            </a:pPr>
            <a:r>
              <a:rPr kumimoji="0" lang="en-US" sz="3200" b="0" i="1" u="none" strike="noStrike" cap="none" spc="0" normalizeH="0" baseline="0" dirty="0">
                <a:ln>
                  <a:noFill/>
                </a:ln>
                <a:solidFill>
                  <a:srgbClr val="000000"/>
                </a:solidFill>
                <a:effectLst/>
                <a:uFillTx/>
                <a:latin typeface="Helvetica Light"/>
                <a:ea typeface="Helvetica Light"/>
                <a:cs typeface="Helvetica Light"/>
                <a:sym typeface="Helvetica Light"/>
              </a:rPr>
              <a:t>		Export training for employers</a:t>
            </a:r>
          </a:p>
          <a:p>
            <a:pPr marL="571500" marR="0" indent="-571500" algn="l" defTabSz="584200" rtl="0" fontAlgn="auto" latinLnBrk="0" hangingPunct="0">
              <a:lnSpc>
                <a:spcPct val="100000"/>
              </a:lnSpc>
              <a:spcBef>
                <a:spcPts val="0"/>
              </a:spcBef>
              <a:spcAft>
                <a:spcPts val="0"/>
              </a:spcAft>
              <a:buClr>
                <a:srgbClr val="C00000"/>
              </a:buClr>
              <a:buSzTx/>
              <a:buFont typeface="Wingdings" panose="05000000000000000000" pitchFamily="2" charset="2"/>
              <a:buChar char="ü"/>
              <a:tabLst/>
            </a:pPr>
            <a:r>
              <a:rPr lang="en-US" dirty="0"/>
              <a:t>Entrepreneurship</a:t>
            </a:r>
          </a:p>
          <a:p>
            <a:pPr marR="0" algn="l" defTabSz="584200" rtl="0" fontAlgn="auto" latinLnBrk="0" hangingPunct="0">
              <a:lnSpc>
                <a:spcPct val="100000"/>
              </a:lnSpc>
              <a:spcBef>
                <a:spcPts val="0"/>
              </a:spcBef>
              <a:spcAft>
                <a:spcPts val="0"/>
              </a:spcAft>
              <a:buClr>
                <a:srgbClr val="C00000"/>
              </a:buClr>
              <a:buSzTx/>
              <a:tabLst/>
            </a:pPr>
            <a:r>
              <a:rPr lang="en-US" sz="3200" i="1" dirty="0"/>
              <a:t>		Contextualized curriculum</a:t>
            </a:r>
          </a:p>
          <a:p>
            <a:pPr marR="0" algn="l" defTabSz="584200" rtl="0" fontAlgn="auto" latinLnBrk="0" hangingPunct="0">
              <a:lnSpc>
                <a:spcPct val="100000"/>
              </a:lnSpc>
              <a:spcBef>
                <a:spcPts val="0"/>
              </a:spcBef>
              <a:spcAft>
                <a:spcPts val="0"/>
              </a:spcAft>
              <a:buClr>
                <a:srgbClr val="C00000"/>
              </a:buClr>
              <a:buSzTx/>
              <a:tabLst/>
            </a:pPr>
            <a:r>
              <a:rPr lang="en-US" sz="3200" i="1" dirty="0"/>
              <a:t>		Entrepreneurship mini-grants</a:t>
            </a:r>
          </a:p>
          <a:p>
            <a:pPr marR="0" algn="l" defTabSz="584200" rtl="0" fontAlgn="auto" latinLnBrk="0" hangingPunct="0">
              <a:lnSpc>
                <a:spcPct val="100000"/>
              </a:lnSpc>
              <a:spcBef>
                <a:spcPts val="0"/>
              </a:spcBef>
              <a:spcAft>
                <a:spcPts val="0"/>
              </a:spcAft>
              <a:buClr>
                <a:srgbClr val="C00000"/>
              </a:buClr>
              <a:buSzTx/>
              <a:tabLst/>
            </a:pPr>
            <a:r>
              <a:rPr lang="en-US" sz="3200" i="1" dirty="0"/>
              <a:t>		Business pitch competition</a:t>
            </a:r>
          </a:p>
        </p:txBody>
      </p:sp>
      <p:sp>
        <p:nvSpPr>
          <p:cNvPr id="7" name="TextBox 6"/>
          <p:cNvSpPr txBox="1"/>
          <p:nvPr/>
        </p:nvSpPr>
        <p:spPr>
          <a:xfrm>
            <a:off x="7383140" y="5255723"/>
            <a:ext cx="5799459" cy="21954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
                <a:srgbClr val="C00000"/>
              </a:buClr>
              <a:buSzTx/>
              <a:buFont typeface="Wingdings" panose="05000000000000000000" pitchFamily="2" charset="2"/>
              <a:buChar char="ü"/>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Workforce Upskilling</a:t>
            </a:r>
          </a:p>
          <a:p>
            <a:pPr marR="0" algn="l" defTabSz="584200" rtl="0" fontAlgn="auto" latinLnBrk="0" hangingPunct="0">
              <a:lnSpc>
                <a:spcPct val="100000"/>
              </a:lnSpc>
              <a:spcBef>
                <a:spcPts val="0"/>
              </a:spcBef>
              <a:spcAft>
                <a:spcPts val="0"/>
              </a:spcAft>
              <a:buClr>
                <a:srgbClr val="C00000"/>
              </a:buClr>
              <a:buSzTx/>
              <a:tabLst/>
            </a:pPr>
            <a:r>
              <a:rPr lang="en-US" i="1" dirty="0"/>
              <a:t>		</a:t>
            </a:r>
            <a:r>
              <a:rPr lang="en-US" sz="3200" i="1" dirty="0"/>
              <a:t>Emerging technologies</a:t>
            </a:r>
          </a:p>
          <a:p>
            <a:pPr marR="0" algn="l" defTabSz="584200" rtl="0" fontAlgn="auto" latinLnBrk="0" hangingPunct="0">
              <a:lnSpc>
                <a:spcPct val="100000"/>
              </a:lnSpc>
              <a:spcBef>
                <a:spcPts val="0"/>
              </a:spcBef>
              <a:spcAft>
                <a:spcPts val="0"/>
              </a:spcAft>
              <a:buClr>
                <a:srgbClr val="C00000"/>
              </a:buClr>
              <a:buSzTx/>
              <a:tabLst/>
            </a:pPr>
            <a:r>
              <a:rPr kumimoji="0" lang="en-US" sz="3200" b="0" i="1" u="none" strike="noStrike" cap="none" spc="0" normalizeH="0" baseline="0" dirty="0">
                <a:ln>
                  <a:noFill/>
                </a:ln>
                <a:solidFill>
                  <a:srgbClr val="000000"/>
                </a:solidFill>
                <a:effectLst/>
                <a:uFillTx/>
                <a:latin typeface="Helvetica Light"/>
                <a:ea typeface="Helvetica Light"/>
                <a:cs typeface="Helvetica Light"/>
                <a:sym typeface="Helvetica Light"/>
              </a:rPr>
              <a:t>		New reg</a:t>
            </a:r>
            <a:r>
              <a:rPr lang="en-US" sz="3200" i="1" dirty="0"/>
              <a:t>ulations</a:t>
            </a:r>
          </a:p>
          <a:p>
            <a:pPr marR="0" algn="l" defTabSz="584200" rtl="0" fontAlgn="auto" latinLnBrk="0" hangingPunct="0">
              <a:lnSpc>
                <a:spcPct val="100000"/>
              </a:lnSpc>
              <a:spcBef>
                <a:spcPts val="0"/>
              </a:spcBef>
              <a:spcAft>
                <a:spcPts val="0"/>
              </a:spcAft>
              <a:buClr>
                <a:srgbClr val="C00000"/>
              </a:buClr>
              <a:buSzTx/>
              <a:tabLst/>
            </a:pPr>
            <a:r>
              <a:rPr kumimoji="0" lang="en-US" sz="3200" b="0" i="1" u="none" strike="noStrike" cap="none" spc="0" normalizeH="0" baseline="0" dirty="0">
                <a:ln>
                  <a:noFill/>
                </a:ln>
                <a:solidFill>
                  <a:srgbClr val="000000"/>
                </a:solidFill>
                <a:effectLst/>
                <a:uFillTx/>
                <a:latin typeface="Helvetica Light"/>
                <a:ea typeface="Helvetica Light"/>
                <a:cs typeface="Helvetica Light"/>
                <a:sym typeface="Helvetica Light"/>
              </a:rPr>
              <a:t>		best practices</a:t>
            </a:r>
          </a:p>
        </p:txBody>
      </p:sp>
    </p:spTree>
    <p:extLst>
      <p:ext uri="{BB962C8B-B14F-4D97-AF65-F5344CB8AC3E}">
        <p14:creationId xmlns:p14="http://schemas.microsoft.com/office/powerpoint/2010/main" val="1747319976"/>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image3.png"/>
          <p:cNvPicPr>
            <a:picLocks noChangeAspect="1"/>
          </p:cNvPicPr>
          <p:nvPr/>
        </p:nvPicPr>
        <p:blipFill>
          <a:blip r:embed="rId2">
            <a:extLst/>
          </a:blip>
          <a:stretch>
            <a:fillRect/>
          </a:stretch>
        </p:blipFill>
        <p:spPr>
          <a:xfrm>
            <a:off x="3248" y="2381"/>
            <a:ext cx="13001552" cy="9753600"/>
          </a:xfrm>
          <a:prstGeom prst="rect">
            <a:avLst/>
          </a:prstGeom>
          <a:ln w="12700">
            <a:miter lim="400000"/>
          </a:ln>
        </p:spPr>
      </p:pic>
      <p:sp>
        <p:nvSpPr>
          <p:cNvPr id="2" name="TextBox 1"/>
          <p:cNvSpPr txBox="1"/>
          <p:nvPr/>
        </p:nvSpPr>
        <p:spPr>
          <a:xfrm>
            <a:off x="261260" y="8670491"/>
            <a:ext cx="3474721" cy="3871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1" tIns="50791" rIns="50791" bIns="50791" numCol="1" spcCol="38094" rtlCol="0" anchor="ctr">
            <a:spAutoFit/>
          </a:bodyPr>
          <a:lstStyle/>
          <a:p>
            <a:pPr marL="0" marR="0" lvl="0" indent="0" algn="l" defTabSz="584110" rtl="0" eaLnBrk="1" fontAlgn="auto" latinLnBrk="0" hangingPunct="0">
              <a:lnSpc>
                <a:spcPct val="100000"/>
              </a:lnSpc>
              <a:spcBef>
                <a:spcPts val="0"/>
              </a:spcBef>
              <a:spcAft>
                <a:spcPts val="0"/>
              </a:spcAft>
              <a:buClrTx/>
              <a:buSzTx/>
              <a:buFontTx/>
              <a:buNone/>
              <a:tabLst/>
              <a:defRPr sz="2500" b="1">
                <a:solidFill>
                  <a:srgbClr val="53585F"/>
                </a:solidFill>
                <a:latin typeface="Arial"/>
                <a:ea typeface="Arial"/>
                <a:cs typeface="Arial"/>
                <a:sym typeface="Arial"/>
              </a:defRPr>
            </a:pPr>
            <a:r>
              <a:rPr kumimoji="0" lang="en-US" sz="1800" b="1" i="0" u="none" strike="noStrike" kern="0" cap="none" spc="0" normalizeH="0" baseline="0" noProof="0" dirty="0">
                <a:ln>
                  <a:noFill/>
                </a:ln>
                <a:solidFill>
                  <a:srgbClr val="FFFFFF"/>
                </a:solidFill>
                <a:effectLst/>
                <a:uLnTx/>
                <a:uFillTx/>
                <a:latin typeface="Arial"/>
                <a:cs typeface="Arial"/>
                <a:sym typeface="Arial"/>
              </a:rPr>
              <a:t>doingwhatmatters.</a:t>
            </a:r>
            <a:r>
              <a:rPr kumimoji="0" lang="en-US" sz="1800" b="1" i="0" u="none" strike="noStrike" kern="0" cap="none" spc="0" normalizeH="0" baseline="0" noProof="0" dirty="0">
                <a:ln>
                  <a:noFill/>
                </a:ln>
                <a:solidFill>
                  <a:srgbClr val="FBAB18"/>
                </a:solidFill>
                <a:effectLst/>
                <a:uLnTx/>
                <a:uFillTx/>
                <a:latin typeface="Arial"/>
                <a:cs typeface="Arial"/>
                <a:sym typeface="Arial"/>
              </a:rPr>
              <a:t>cccco.edu</a:t>
            </a:r>
          </a:p>
        </p:txBody>
      </p:sp>
      <p:sp>
        <p:nvSpPr>
          <p:cNvPr id="6" name="Title 9"/>
          <p:cNvSpPr>
            <a:spLocks noGrp="1"/>
          </p:cNvSpPr>
          <p:nvPr>
            <p:ph type="title"/>
          </p:nvPr>
        </p:nvSpPr>
        <p:spPr>
          <a:xfrm>
            <a:off x="3248" y="146457"/>
            <a:ext cx="7451652" cy="1369968"/>
          </a:xfrm>
        </p:spPr>
        <p:txBody>
          <a:bodyPr>
            <a:normAutofit fontScale="90000"/>
          </a:bodyPr>
          <a:lstStyle/>
          <a:p>
            <a:r>
              <a:rPr lang="en-US" sz="6300" dirty="0" smtClean="0">
                <a:solidFill>
                  <a:schemeClr val="accent1">
                    <a:lumMod val="20000"/>
                    <a:lumOff val="80000"/>
                  </a:schemeClr>
                </a:solidFill>
              </a:rPr>
              <a:t>Small Business Sector</a:t>
            </a:r>
            <a:endParaRPr lang="en-US" sz="6300" dirty="0">
              <a:solidFill>
                <a:schemeClr val="accent1">
                  <a:lumMod val="20000"/>
                  <a:lumOff val="80000"/>
                </a:schemeClr>
              </a:solidFill>
            </a:endParaRPr>
          </a:p>
        </p:txBody>
      </p:sp>
      <p:sp>
        <p:nvSpPr>
          <p:cNvPr id="7" name="TextBox 6"/>
          <p:cNvSpPr txBox="1"/>
          <p:nvPr/>
        </p:nvSpPr>
        <p:spPr>
          <a:xfrm>
            <a:off x="261260" y="1774475"/>
            <a:ext cx="12589326" cy="7579483"/>
          </a:xfrm>
          <a:prstGeom prst="rect">
            <a:avLst/>
          </a:prstGeom>
          <a:noFill/>
        </p:spPr>
        <p:txBody>
          <a:bodyPr wrap="square" lIns="130019" tIns="65010" rIns="130019" bIns="65010" rtlCol="0">
            <a:spAutoFit/>
          </a:bodyPr>
          <a:lstStyle/>
          <a:p>
            <a:pPr marL="0" marR="0" lvl="0" indent="0" algn="l" defTabSz="130019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0000"/>
                </a:solidFill>
                <a:effectLst/>
                <a:uLnTx/>
                <a:uFillTx/>
                <a:latin typeface="Calibri"/>
                <a:ea typeface="+mn-ea"/>
                <a:cs typeface="+mn-cs"/>
                <a:sym typeface="Helvetica Light"/>
              </a:rPr>
              <a:t>Small Business Sector Highlights and Resources for Faculty</a:t>
            </a:r>
            <a:br>
              <a:rPr kumimoji="0" lang="en-US" sz="4000" b="1" i="0" u="none" strike="noStrike" kern="1200" cap="none" spc="0" normalizeH="0" baseline="0" noProof="0" dirty="0" smtClean="0">
                <a:ln>
                  <a:noFill/>
                </a:ln>
                <a:solidFill>
                  <a:srgbClr val="000000"/>
                </a:solidFill>
                <a:effectLst/>
                <a:uLnTx/>
                <a:uFillTx/>
                <a:latin typeface="Calibri"/>
                <a:ea typeface="+mn-ea"/>
                <a:cs typeface="+mn-cs"/>
                <a:sym typeface="Helvetica Light"/>
              </a:rPr>
            </a:br>
            <a:endParaRPr kumimoji="0" lang="en-US" sz="4000" b="1" i="0" u="none" strike="noStrike" kern="1200" cap="none" spc="0" normalizeH="0" baseline="0" noProof="0" dirty="0" smtClean="0">
              <a:ln>
                <a:noFill/>
              </a:ln>
              <a:solidFill>
                <a:srgbClr val="000000"/>
              </a:solidFill>
              <a:effectLst/>
              <a:uLnTx/>
              <a:uFillTx/>
              <a:latin typeface="Calibri"/>
              <a:ea typeface="+mn-ea"/>
              <a:cs typeface="+mn-cs"/>
              <a:sym typeface="Helvetica Light"/>
            </a:endParaRPr>
          </a:p>
          <a:p>
            <a:pPr marL="457200" marR="0" lvl="0" indent="-457200" algn="l" defTabSz="1300192"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smtClean="0">
                <a:ln>
                  <a:noFill/>
                </a:ln>
                <a:solidFill>
                  <a:srgbClr val="000000"/>
                </a:solidFill>
                <a:effectLst/>
                <a:uLnTx/>
                <a:uFillTx/>
                <a:latin typeface="Calibri"/>
                <a:ea typeface="+mn-ea"/>
                <a:cs typeface="+mn-cs"/>
                <a:sym typeface="Helvetica Light"/>
              </a:rPr>
              <a:t>Provided professional </a:t>
            </a:r>
            <a:r>
              <a:rPr kumimoji="0" lang="en-US" sz="2800" b="1" i="0" u="none" strike="noStrike" kern="1200" cap="none" spc="0" normalizeH="0" baseline="0" noProof="0" dirty="0">
                <a:ln>
                  <a:noFill/>
                </a:ln>
                <a:solidFill>
                  <a:srgbClr val="000000"/>
                </a:solidFill>
                <a:effectLst/>
                <a:uLnTx/>
                <a:uFillTx/>
                <a:latin typeface="Calibri"/>
                <a:ea typeface="+mn-ea"/>
                <a:cs typeface="+mn-cs"/>
                <a:sym typeface="Helvetica Light"/>
              </a:rPr>
              <a:t>d</a:t>
            </a:r>
            <a:r>
              <a:rPr kumimoji="0" lang="en-US" sz="2800" b="1" i="0" u="none" strike="noStrike" kern="1200" cap="none" spc="0" normalizeH="0" baseline="0" noProof="0" dirty="0" smtClean="0">
                <a:ln>
                  <a:noFill/>
                </a:ln>
                <a:solidFill>
                  <a:srgbClr val="000000"/>
                </a:solidFill>
                <a:effectLst/>
                <a:uLnTx/>
                <a:uFillTx/>
                <a:latin typeface="Calibri"/>
                <a:ea typeface="+mn-ea"/>
                <a:cs typeface="+mn-cs"/>
                <a:sym typeface="Helvetica Light"/>
              </a:rPr>
              <a:t>evelopment </a:t>
            </a:r>
            <a:r>
              <a:rPr kumimoji="0" lang="en-US" sz="2800" b="1" i="0" u="none" strike="noStrike" kern="1200" cap="none" spc="0" normalizeH="0" baseline="0" noProof="0" dirty="0">
                <a:ln>
                  <a:noFill/>
                </a:ln>
                <a:solidFill>
                  <a:srgbClr val="000000"/>
                </a:solidFill>
                <a:effectLst/>
                <a:uLnTx/>
                <a:uFillTx/>
                <a:latin typeface="Calibri"/>
                <a:ea typeface="+mn-ea"/>
                <a:cs typeface="+mn-cs"/>
                <a:sym typeface="Helvetica Light"/>
              </a:rPr>
              <a:t>o</a:t>
            </a:r>
            <a:r>
              <a:rPr kumimoji="0" lang="en-US" sz="2800" b="1" i="0" u="none" strike="noStrike" kern="1200" cap="none" spc="0" normalizeH="0" baseline="0" noProof="0" dirty="0" smtClean="0">
                <a:ln>
                  <a:noFill/>
                </a:ln>
                <a:solidFill>
                  <a:srgbClr val="000000"/>
                </a:solidFill>
                <a:effectLst/>
                <a:uLnTx/>
                <a:uFillTx/>
                <a:latin typeface="Calibri"/>
                <a:ea typeface="+mn-ea"/>
                <a:cs typeface="+mn-cs"/>
                <a:sym typeface="Helvetica Light"/>
              </a:rPr>
              <a:t>pportunities for faculty such as the annual Digital Media/Business Educators and Small Business Educators Conference</a:t>
            </a:r>
          </a:p>
          <a:p>
            <a:pPr marL="457200" marR="0" lvl="0" indent="-457200" algn="l" defTabSz="1300192"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1" i="0" u="none" strike="noStrike" kern="1200" cap="none" spc="0" normalizeH="0" baseline="0" noProof="0" dirty="0">
              <a:ln>
                <a:noFill/>
              </a:ln>
              <a:solidFill>
                <a:srgbClr val="000000"/>
              </a:solidFill>
              <a:effectLst/>
              <a:uLnTx/>
              <a:uFillTx/>
              <a:latin typeface="Calibri"/>
              <a:ea typeface="+mn-ea"/>
              <a:cs typeface="+mn-cs"/>
              <a:sym typeface="Helvetica Light"/>
            </a:endParaRPr>
          </a:p>
          <a:p>
            <a:pPr marL="457200" marR="0" lvl="0" indent="-457200" algn="l" defTabSz="1300192"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smtClean="0">
                <a:ln>
                  <a:noFill/>
                </a:ln>
                <a:solidFill>
                  <a:srgbClr val="000000"/>
                </a:solidFill>
                <a:effectLst/>
                <a:uLnTx/>
                <a:uFillTx/>
                <a:latin typeface="Calibri"/>
                <a:ea typeface="+mn-ea"/>
                <a:cs typeface="+mn-cs"/>
                <a:sym typeface="Helvetica Light"/>
              </a:rPr>
              <a:t>Hosted annual Contextualized Entrepreneur Curriculum Collaborative for faculty to work together on model curriculum and programs to infuse/embed small business/entrepreneurship in to various CTE disciplines</a:t>
            </a:r>
          </a:p>
          <a:p>
            <a:pPr marL="457200" marR="0" lvl="0" indent="-457200" algn="l" defTabSz="1300192"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1" i="0" u="none" strike="noStrike" kern="1200" cap="none" spc="0" normalizeH="0" baseline="0" noProof="0" dirty="0" smtClean="0">
              <a:ln>
                <a:noFill/>
              </a:ln>
              <a:solidFill>
                <a:srgbClr val="000000"/>
              </a:solidFill>
              <a:effectLst/>
              <a:uLnTx/>
              <a:uFillTx/>
              <a:latin typeface="Calibri"/>
              <a:ea typeface="+mn-ea"/>
              <a:cs typeface="+mn-cs"/>
              <a:sym typeface="Helvetica Light"/>
            </a:endParaRPr>
          </a:p>
          <a:p>
            <a:pPr marL="457200" marR="0" lvl="0" indent="-457200" algn="l" defTabSz="1300192"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smtClean="0">
                <a:ln>
                  <a:noFill/>
                </a:ln>
                <a:solidFill>
                  <a:srgbClr val="000000"/>
                </a:solidFill>
                <a:effectLst/>
                <a:uLnTx/>
                <a:uFillTx/>
                <a:latin typeface="Calibri"/>
                <a:ea typeface="+mn-ea"/>
                <a:cs typeface="+mn-cs"/>
                <a:sym typeface="Helvetica Light"/>
              </a:rPr>
              <a:t>Funded Faculty Entrepreneurship </a:t>
            </a:r>
            <a:r>
              <a:rPr kumimoji="0" lang="en-US" sz="2800" b="1" i="0" u="none" strike="noStrike" kern="1200" cap="none" spc="0" normalizeH="0" baseline="0" noProof="0" dirty="0">
                <a:ln>
                  <a:noFill/>
                </a:ln>
                <a:solidFill>
                  <a:srgbClr val="000000"/>
                </a:solidFill>
                <a:effectLst/>
                <a:uLnTx/>
                <a:uFillTx/>
                <a:latin typeface="Calibri"/>
                <a:ea typeface="+mn-ea"/>
                <a:cs typeface="+mn-cs"/>
                <a:sym typeface="Helvetica Light"/>
              </a:rPr>
              <a:t>Champion </a:t>
            </a:r>
            <a:r>
              <a:rPr kumimoji="0" lang="en-US" sz="2800" b="1" i="0" u="none" strike="noStrike" kern="1200" cap="none" spc="0" normalizeH="0" baseline="0" noProof="0" dirty="0" smtClean="0">
                <a:ln>
                  <a:noFill/>
                </a:ln>
                <a:solidFill>
                  <a:srgbClr val="000000"/>
                </a:solidFill>
                <a:effectLst/>
                <a:uLnTx/>
                <a:uFillTx/>
                <a:latin typeface="Calibri"/>
                <a:ea typeface="+mn-ea"/>
                <a:cs typeface="+mn-cs"/>
                <a:sym typeface="Helvetica Light"/>
              </a:rPr>
              <a:t>Mini-grants across the state to infuse/embed </a:t>
            </a:r>
            <a:r>
              <a:rPr kumimoji="0" lang="en-US" sz="2800" b="1" i="0" u="none" strike="noStrike" kern="1200" cap="none" spc="0" normalizeH="0" baseline="0" noProof="0" dirty="0">
                <a:ln>
                  <a:noFill/>
                </a:ln>
                <a:solidFill>
                  <a:srgbClr val="000000"/>
                </a:solidFill>
                <a:effectLst/>
                <a:uLnTx/>
                <a:uFillTx/>
                <a:latin typeface="Calibri"/>
                <a:ea typeface="+mn-ea"/>
                <a:cs typeface="+mn-cs"/>
                <a:sym typeface="Helvetica Light"/>
              </a:rPr>
              <a:t>small business/entrepreneurship in to various CTE disciplines</a:t>
            </a:r>
            <a:endParaRPr kumimoji="0" lang="en-US" sz="2800" b="1" i="0" u="none" strike="noStrike" kern="1200" cap="none" spc="0" normalizeH="0" baseline="0" noProof="0" dirty="0" smtClean="0">
              <a:ln>
                <a:noFill/>
              </a:ln>
              <a:solidFill>
                <a:srgbClr val="000000"/>
              </a:solidFill>
              <a:effectLst/>
              <a:uLnTx/>
              <a:uFillTx/>
              <a:latin typeface="Calibri"/>
              <a:ea typeface="+mn-ea"/>
              <a:cs typeface="+mn-cs"/>
              <a:sym typeface="Helvetica Light"/>
            </a:endParaRPr>
          </a:p>
          <a:p>
            <a:pPr marL="457200" marR="0" lvl="0" indent="-457200" algn="l" defTabSz="1300192"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1" i="0" u="none" strike="noStrike" kern="1200" cap="none" spc="0" normalizeH="0" baseline="0" noProof="0" dirty="0" smtClean="0">
              <a:ln>
                <a:noFill/>
              </a:ln>
              <a:solidFill>
                <a:srgbClr val="000000"/>
              </a:solidFill>
              <a:effectLst/>
              <a:uLnTx/>
              <a:uFillTx/>
              <a:latin typeface="Calibri"/>
              <a:ea typeface="+mn-ea"/>
              <a:cs typeface="+mn-cs"/>
              <a:sym typeface="Helvetica Light"/>
            </a:endParaRPr>
          </a:p>
          <a:p>
            <a:pPr marL="457200" marR="0" lvl="0" indent="-457200" algn="l" defTabSz="1300192"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smtClean="0">
                <a:ln>
                  <a:noFill/>
                </a:ln>
                <a:solidFill>
                  <a:srgbClr val="000000"/>
                </a:solidFill>
                <a:effectLst/>
                <a:uLnTx/>
                <a:uFillTx/>
                <a:latin typeface="Calibri"/>
                <a:ea typeface="+mn-ea"/>
                <a:cs typeface="+mn-cs"/>
                <a:sym typeface="Helvetica Light"/>
              </a:rPr>
              <a:t>Provided experiential learning opportunities to integrate into the classroom such as the statewide “Get a Taste of Success” Business Pitch Competition</a:t>
            </a:r>
          </a:p>
          <a:p>
            <a:pPr marL="406311" marR="0" lvl="0" indent="-406311" algn="l" defTabSz="130019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00000"/>
              </a:solidFill>
              <a:effectLst/>
              <a:uLnTx/>
              <a:uFillTx/>
              <a:latin typeface="Calibri"/>
              <a:ea typeface="+mn-ea"/>
              <a:cs typeface="+mn-cs"/>
              <a:sym typeface="Helvetica Light"/>
            </a:endParaRPr>
          </a:p>
          <a:p>
            <a:pPr marL="406311" marR="0" lvl="0" indent="-406311" algn="l" defTabSz="130019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0" b="1" i="0" u="none" strike="noStrike" kern="1200" cap="none" spc="0" normalizeH="0" baseline="0" noProof="0" dirty="0">
              <a:ln>
                <a:noFill/>
              </a:ln>
              <a:solidFill>
                <a:srgbClr val="000000"/>
              </a:solidFill>
              <a:effectLst/>
              <a:uLnTx/>
              <a:uFillTx/>
              <a:latin typeface="Calibri"/>
              <a:ea typeface="+mn-ea"/>
              <a:cs typeface="+mn-cs"/>
              <a:sym typeface="Helvetica Light"/>
            </a:endParaRPr>
          </a:p>
        </p:txBody>
      </p:sp>
      <p:sp>
        <p:nvSpPr>
          <p:cNvPr id="3" name="TextBox 2"/>
          <p:cNvSpPr txBox="1"/>
          <p:nvPr/>
        </p:nvSpPr>
        <p:spPr>
          <a:xfrm>
            <a:off x="3592286" y="8662579"/>
            <a:ext cx="941251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latin typeface="Helvetica Light"/>
                <a:sym typeface="Helvetica Light"/>
              </a:rPr>
              <a:t>For more information or assistance contact:</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latin typeface="Helvetica Light"/>
                <a:sym typeface="Helvetica Light"/>
              </a:rPr>
              <a:t>Charles Eason, Small </a:t>
            </a:r>
            <a:r>
              <a:rPr kumimoji="0" lang="en-US" sz="2000" b="1" i="0" u="none" strike="noStrike" kern="0" cap="none" spc="0" normalizeH="0" baseline="0" noProof="0" dirty="0">
                <a:ln>
                  <a:noFill/>
                </a:ln>
                <a:solidFill>
                  <a:srgbClr val="000000"/>
                </a:solidFill>
                <a:effectLst/>
                <a:uLnTx/>
                <a:uFillTx/>
                <a:latin typeface="Helvetica Light"/>
                <a:sym typeface="Helvetica Light"/>
              </a:rPr>
              <a:t>Business Sector </a:t>
            </a:r>
            <a:r>
              <a:rPr kumimoji="0" lang="en-US" sz="2000" b="1" i="0" u="none" strike="noStrike" kern="0" cap="none" spc="0" normalizeH="0" baseline="0" noProof="0" dirty="0" smtClean="0">
                <a:ln>
                  <a:noFill/>
                </a:ln>
                <a:solidFill>
                  <a:srgbClr val="000000"/>
                </a:solidFill>
                <a:effectLst/>
                <a:uLnTx/>
                <a:uFillTx/>
                <a:latin typeface="Helvetica Light"/>
                <a:sym typeface="Helvetica Light"/>
              </a:rPr>
              <a:t>Navigator</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Helvetica Light"/>
                <a:sym typeface="Helvetica Light"/>
              </a:rPr>
              <a:t>(707) 863-7846 </a:t>
            </a:r>
            <a:r>
              <a:rPr kumimoji="0" lang="en-US" sz="2000" b="1" i="0" u="none" strike="noStrike" kern="0" cap="none" spc="0" normalizeH="0" baseline="0" noProof="0" dirty="0" smtClean="0">
                <a:ln>
                  <a:noFill/>
                </a:ln>
                <a:solidFill>
                  <a:srgbClr val="000000"/>
                </a:solidFill>
                <a:effectLst/>
                <a:uLnTx/>
                <a:uFillTx/>
                <a:latin typeface="Helvetica Light"/>
                <a:sym typeface="Helvetica Light"/>
              </a:rPr>
              <a:t> </a:t>
            </a:r>
            <a:r>
              <a:rPr kumimoji="0" lang="en-US" sz="2000" b="1" i="0" u="none" strike="noStrike" kern="0" cap="none" spc="0" normalizeH="0" baseline="0" noProof="0" dirty="0" smtClean="0">
                <a:ln>
                  <a:noFill/>
                </a:ln>
                <a:solidFill>
                  <a:srgbClr val="FFFFFF"/>
                </a:solidFill>
                <a:effectLst/>
                <a:uLnTx/>
                <a:uFillTx/>
                <a:latin typeface="Helvetica Light"/>
                <a:sym typeface="Helvetica Light"/>
                <a:hlinkClick r:id="rId3"/>
              </a:rPr>
              <a:t>charles.eason@solano.edu</a:t>
            </a:r>
            <a:r>
              <a:rPr kumimoji="0" lang="en-US" sz="2000" b="1" i="0" u="none" strike="noStrike" kern="0" cap="none" spc="0" normalizeH="0" baseline="0" noProof="0" dirty="0" smtClean="0">
                <a:ln>
                  <a:noFill/>
                </a:ln>
                <a:solidFill>
                  <a:srgbClr val="FFFFFF"/>
                </a:solidFill>
                <a:effectLst/>
                <a:uLnTx/>
                <a:uFillTx/>
                <a:latin typeface="Helvetica Light"/>
                <a:sym typeface="Helvetica Light"/>
              </a:rPr>
              <a:t>     </a:t>
            </a:r>
            <a:r>
              <a:rPr kumimoji="0" lang="en-US" sz="2000" b="1" i="0" u="none" strike="noStrike" kern="0" cap="none" spc="0" normalizeH="0" baseline="0" noProof="0" dirty="0" smtClean="0">
                <a:ln>
                  <a:noFill/>
                </a:ln>
                <a:solidFill>
                  <a:srgbClr val="FFFFFF"/>
                </a:solidFill>
                <a:effectLst/>
                <a:uLnTx/>
                <a:uFillTx/>
                <a:latin typeface="Helvetica Light"/>
                <a:sym typeface="Helvetica Light"/>
                <a:hlinkClick r:id="rId4"/>
              </a:rPr>
              <a:t>www.SmallBusinessSector.net</a:t>
            </a:r>
            <a:r>
              <a:rPr kumimoji="0" lang="en-US" sz="2000" b="1" i="0" u="none" strike="noStrike" kern="0" cap="none" spc="0" normalizeH="0" baseline="0" noProof="0" dirty="0" smtClean="0">
                <a:ln>
                  <a:noFill/>
                </a:ln>
                <a:solidFill>
                  <a:srgbClr val="FFFFFF"/>
                </a:solidFill>
                <a:effectLst/>
                <a:uLnTx/>
                <a:uFillTx/>
                <a:latin typeface="Helvetica Light"/>
                <a:sym typeface="Helvetica Light"/>
              </a:rPr>
              <a:t> </a:t>
            </a:r>
            <a:r>
              <a:rPr kumimoji="0" lang="en-US" sz="2000" b="0" i="0" u="none" strike="noStrike" kern="0" cap="none" spc="0" normalizeH="0" baseline="0" noProof="0" dirty="0" smtClean="0">
                <a:ln>
                  <a:noFill/>
                </a:ln>
                <a:solidFill>
                  <a:srgbClr val="FFFFFF"/>
                </a:solidFill>
                <a:effectLst/>
                <a:uLnTx/>
                <a:uFillTx/>
                <a:latin typeface="Helvetica Light"/>
                <a:sym typeface="Helvetica Light"/>
              </a:rPr>
              <a:t> </a:t>
            </a:r>
            <a:endParaRPr kumimoji="0" lang="en-US" sz="2000" b="0" i="0" u="none" strike="noStrike" kern="0" cap="none" spc="0" normalizeH="0" baseline="0" noProof="0" dirty="0">
              <a:ln>
                <a:noFill/>
              </a:ln>
              <a:solidFill>
                <a:srgbClr val="FFFFFF"/>
              </a:solidFill>
              <a:effectLst/>
              <a:uLnTx/>
              <a:uFillTx/>
              <a:latin typeface="Helvetica Light"/>
              <a:sym typeface="Helvetica Light"/>
            </a:endParaRPr>
          </a:p>
        </p:txBody>
      </p:sp>
    </p:spTree>
    <p:extLst>
      <p:ext uri="{BB962C8B-B14F-4D97-AF65-F5344CB8AC3E}">
        <p14:creationId xmlns:p14="http://schemas.microsoft.com/office/powerpoint/2010/main" val="254521096"/>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344" y="2069105"/>
            <a:ext cx="11993525" cy="5682030"/>
          </a:xfrm>
        </p:spPr>
        <p:txBody>
          <a:bodyPr>
            <a:normAutofit/>
          </a:bodyPr>
          <a:lstStyle/>
          <a:p>
            <a:r>
              <a:rPr lang="en-US" sz="2700" dirty="0">
                <a:solidFill>
                  <a:schemeClr val="tx1"/>
                </a:solidFill>
              </a:rPr>
              <a:t>New Curriculum </a:t>
            </a:r>
            <a:br>
              <a:rPr lang="en-US" sz="2700" dirty="0">
                <a:solidFill>
                  <a:schemeClr val="tx1"/>
                </a:solidFill>
              </a:rPr>
            </a:br>
            <a:r>
              <a:rPr lang="en-US" sz="2700" dirty="0" smtClean="0">
                <a:solidFill>
                  <a:schemeClr val="tx1"/>
                </a:solidFill>
              </a:rPr>
              <a:t>	Transfer </a:t>
            </a:r>
            <a:r>
              <a:rPr lang="en-US" sz="2700" dirty="0">
                <a:solidFill>
                  <a:schemeClr val="tx1"/>
                </a:solidFill>
              </a:rPr>
              <a:t>Model Curriculum:  Hospitality Management</a:t>
            </a:r>
            <a:br>
              <a:rPr lang="en-US" sz="2700" dirty="0">
                <a:solidFill>
                  <a:schemeClr val="tx1"/>
                </a:solidFill>
              </a:rPr>
            </a:br>
            <a:r>
              <a:rPr lang="en-US" sz="2700" dirty="0" smtClean="0">
                <a:solidFill>
                  <a:schemeClr val="tx1"/>
                </a:solidFill>
              </a:rPr>
              <a:t>	C-ID</a:t>
            </a:r>
            <a:r>
              <a:rPr lang="en-US" sz="2700" dirty="0">
                <a:solidFill>
                  <a:schemeClr val="tx1"/>
                </a:solidFill>
              </a:rPr>
              <a:t>: Hospitality Management</a:t>
            </a:r>
            <a:br>
              <a:rPr lang="en-US" sz="2700" dirty="0">
                <a:solidFill>
                  <a:schemeClr val="tx1"/>
                </a:solidFill>
              </a:rPr>
            </a:br>
            <a:r>
              <a:rPr lang="en-US" sz="2700" dirty="0" smtClean="0">
                <a:solidFill>
                  <a:schemeClr val="tx1"/>
                </a:solidFill>
              </a:rPr>
              <a:t>	C-ID</a:t>
            </a:r>
            <a:r>
              <a:rPr lang="en-US" sz="2700" dirty="0">
                <a:solidFill>
                  <a:schemeClr val="tx1"/>
                </a:solidFill>
              </a:rPr>
              <a:t>: Culinary Arts</a:t>
            </a:r>
            <a:br>
              <a:rPr lang="en-US" sz="2700" dirty="0">
                <a:solidFill>
                  <a:schemeClr val="tx1"/>
                </a:solidFill>
              </a:rPr>
            </a:br>
            <a:r>
              <a:rPr lang="en-US" sz="2700" dirty="0">
                <a:solidFill>
                  <a:schemeClr val="tx1"/>
                </a:solidFill>
              </a:rPr>
              <a:t>Professional Development: Industry Trends &amp; Professional Certifications for Instructors</a:t>
            </a:r>
            <a:br>
              <a:rPr lang="en-US" sz="2700" dirty="0">
                <a:solidFill>
                  <a:schemeClr val="tx1"/>
                </a:solidFill>
              </a:rPr>
            </a:br>
            <a:r>
              <a:rPr lang="en-US" sz="2700" dirty="0">
                <a:solidFill>
                  <a:schemeClr val="tx1"/>
                </a:solidFill>
              </a:rPr>
              <a:t>Curriculum Database  </a:t>
            </a:r>
            <a:br>
              <a:rPr lang="en-US" sz="2700" dirty="0">
                <a:solidFill>
                  <a:schemeClr val="tx1"/>
                </a:solidFill>
              </a:rPr>
            </a:br>
            <a:r>
              <a:rPr lang="en-US" sz="2700" dirty="0">
                <a:solidFill>
                  <a:schemeClr val="tx1"/>
                </a:solidFill>
              </a:rPr>
              <a:t>Industry Certifications for Students</a:t>
            </a:r>
            <a:br>
              <a:rPr lang="en-US" sz="2700" dirty="0">
                <a:solidFill>
                  <a:schemeClr val="tx1"/>
                </a:solidFill>
              </a:rPr>
            </a:br>
            <a:r>
              <a:rPr lang="en-US" sz="2700" dirty="0">
                <a:solidFill>
                  <a:schemeClr val="tx1"/>
                </a:solidFill>
              </a:rPr>
              <a:t>American Hotel &amp; Lodging Association: Guest Service Gold for Customer Service</a:t>
            </a:r>
            <a:br>
              <a:rPr lang="en-US" sz="2700" dirty="0">
                <a:solidFill>
                  <a:schemeClr val="tx1"/>
                </a:solidFill>
              </a:rPr>
            </a:br>
            <a:r>
              <a:rPr lang="en-US" sz="2700" dirty="0">
                <a:solidFill>
                  <a:schemeClr val="tx1"/>
                </a:solidFill>
              </a:rPr>
              <a:t>Western Association of Food Chains:  Retail Management Certificate </a:t>
            </a:r>
            <a:r>
              <a:rPr lang="en-US" sz="4800" dirty="0">
                <a:solidFill>
                  <a:schemeClr val="tx1"/>
                </a:solidFill>
              </a:rPr>
              <a:t/>
            </a:r>
            <a:br>
              <a:rPr lang="en-US" sz="4800" dirty="0">
                <a:solidFill>
                  <a:schemeClr val="tx1"/>
                </a:solidFill>
              </a:rPr>
            </a:br>
            <a:endParaRPr lang="en-US" sz="4800" dirty="0"/>
          </a:p>
        </p:txBody>
      </p:sp>
      <p:sp>
        <p:nvSpPr>
          <p:cNvPr id="4" name="TextBox 3"/>
          <p:cNvSpPr txBox="1"/>
          <p:nvPr/>
        </p:nvSpPr>
        <p:spPr>
          <a:xfrm>
            <a:off x="803436" y="364900"/>
            <a:ext cx="6820107"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4400" dirty="0"/>
              <a:t>Retail, Hospitality, Tourism, Learn &amp; Earn</a:t>
            </a:r>
            <a:endParaRPr kumimoji="0" lang="en-US" sz="4400" b="0" i="0" u="none" strike="noStrike" cap="none" spc="0" normalizeH="0" baseline="0" dirty="0">
              <a:ln>
                <a:noFill/>
              </a:ln>
              <a:solidFill>
                <a:schemeClr val="bg1"/>
              </a:solidFill>
              <a:effectLst>
                <a:outerShdw blurRad="38100" dist="38100" dir="2700000" algn="tl">
                  <a:srgbClr val="000000">
                    <a:alpha val="43137"/>
                  </a:srgbClr>
                </a:outerShdw>
              </a:effectLst>
              <a:uFillTx/>
              <a:latin typeface="Verdana" panose="020B0604030504040204" pitchFamily="34" charset="0"/>
              <a:ea typeface="Verdana" panose="020B0604030504040204" pitchFamily="34" charset="0"/>
              <a:cs typeface="Verdana" panose="020B0604030504040204" pitchFamily="34" charset="0"/>
              <a:sym typeface="Helvetica Light"/>
            </a:endParaRPr>
          </a:p>
        </p:txBody>
      </p:sp>
    </p:spTree>
    <p:extLst>
      <p:ext uri="{BB962C8B-B14F-4D97-AF65-F5344CB8AC3E}">
        <p14:creationId xmlns:p14="http://schemas.microsoft.com/office/powerpoint/2010/main" val="693107324"/>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93" y="2069103"/>
            <a:ext cx="7410892" cy="6883509"/>
          </a:xfrm>
        </p:spPr>
        <p:txBody>
          <a:bodyPr>
            <a:normAutofit fontScale="90000"/>
          </a:bodyPr>
          <a:lstStyle/>
          <a:p>
            <a:pPr lvl="0"/>
            <a:r>
              <a:rPr lang="en-US" sz="2800" b="1" dirty="0">
                <a:solidFill>
                  <a:srgbClr val="4F81BD"/>
                </a:solidFill>
                <a:latin typeface="Calibri"/>
                <a:ea typeface="ＭＳ ゴシック"/>
              </a:rPr>
              <a:t>Our Role is to research, assist and communicate workforce needs in the following sub-sectors:</a:t>
            </a:r>
            <a:br>
              <a:rPr lang="en-US" sz="2800" b="1" dirty="0">
                <a:solidFill>
                  <a:srgbClr val="4F81BD"/>
                </a:solidFill>
                <a:latin typeface="Calibri"/>
                <a:ea typeface="ＭＳ ゴシック"/>
              </a:rPr>
            </a:br>
            <a:r>
              <a:rPr lang="en-US" sz="2700" dirty="0" smtClean="0">
                <a:solidFill>
                  <a:schemeClr val="tx1"/>
                </a:solidFill>
                <a:ea typeface="ＭＳ ゴシック"/>
              </a:rPr>
              <a:t/>
            </a:r>
            <a:br>
              <a:rPr lang="en-US" sz="2700" dirty="0" smtClean="0">
                <a:solidFill>
                  <a:schemeClr val="tx1"/>
                </a:solidFill>
                <a:ea typeface="ＭＳ ゴシック"/>
              </a:rPr>
            </a:br>
            <a:r>
              <a:rPr lang="en-US" sz="2200" b="1" dirty="0" smtClean="0">
                <a:solidFill>
                  <a:srgbClr val="4F81BD"/>
                </a:solidFill>
                <a:latin typeface="Calibri"/>
                <a:ea typeface="ＭＳ ゴシック"/>
              </a:rPr>
              <a:t>Information </a:t>
            </a:r>
            <a:r>
              <a:rPr lang="en-US" sz="2200" b="1" dirty="0">
                <a:solidFill>
                  <a:srgbClr val="4F81BD"/>
                </a:solidFill>
                <a:latin typeface="Calibri"/>
                <a:ea typeface="ＭＳ ゴシック"/>
              </a:rPr>
              <a:t>Technology – Networking</a:t>
            </a:r>
            <a:br>
              <a:rPr lang="en-US" sz="2200" b="1" dirty="0">
                <a:solidFill>
                  <a:srgbClr val="4F81BD"/>
                </a:solidFill>
                <a:latin typeface="Calibri"/>
                <a:ea typeface="ＭＳ ゴシック"/>
              </a:rPr>
            </a:br>
            <a:r>
              <a:rPr lang="en-US" sz="2200" b="1" dirty="0" smtClean="0">
                <a:solidFill>
                  <a:srgbClr val="4F81BD"/>
                </a:solidFill>
                <a:latin typeface="Calibri"/>
                <a:ea typeface="ＭＳ ゴシック"/>
              </a:rPr>
              <a:t>		</a:t>
            </a:r>
            <a:r>
              <a:rPr lang="en-US" sz="2200" b="1" dirty="0" err="1" smtClean="0">
                <a:solidFill>
                  <a:srgbClr val="4F81BD"/>
                </a:solidFill>
                <a:latin typeface="Calibri"/>
                <a:ea typeface="ＭＳ ゴシック"/>
              </a:rPr>
              <a:t>CyberSecurity</a:t>
            </a:r>
            <a:r>
              <a:rPr lang="en-US" sz="2200" b="1" dirty="0" smtClean="0">
                <a:solidFill>
                  <a:srgbClr val="4F81BD"/>
                </a:solidFill>
                <a:latin typeface="Calibri"/>
                <a:ea typeface="ＭＳ ゴシック"/>
              </a:rPr>
              <a:t> </a:t>
            </a:r>
            <a:r>
              <a:rPr lang="en-US" sz="2200" b="1" dirty="0">
                <a:solidFill>
                  <a:srgbClr val="4F81BD"/>
                </a:solidFill>
                <a:latin typeface="Calibri"/>
                <a:ea typeface="ＭＳ ゴシック"/>
              </a:rPr>
              <a:t>– </a:t>
            </a:r>
            <a:r>
              <a:rPr lang="en-US" sz="2200" b="1" dirty="0" err="1">
                <a:solidFill>
                  <a:srgbClr val="4F81BD"/>
                </a:solidFill>
                <a:latin typeface="Calibri"/>
                <a:ea typeface="ＭＳ ゴシック"/>
              </a:rPr>
              <a:t>IoT</a:t>
            </a:r>
            <a:r>
              <a:rPr lang="en-US" sz="2200" b="1" dirty="0">
                <a:solidFill>
                  <a:srgbClr val="4F81BD"/>
                </a:solidFill>
                <a:latin typeface="Calibri"/>
                <a:ea typeface="ＭＳ ゴシック"/>
              </a:rPr>
              <a:t/>
            </a:r>
            <a:br>
              <a:rPr lang="en-US" sz="2200" b="1" dirty="0">
                <a:solidFill>
                  <a:srgbClr val="4F81BD"/>
                </a:solidFill>
                <a:latin typeface="Calibri"/>
                <a:ea typeface="ＭＳ ゴシック"/>
              </a:rPr>
            </a:br>
            <a:r>
              <a:rPr lang="en-US" sz="2200" b="1" dirty="0" smtClean="0">
                <a:solidFill>
                  <a:srgbClr val="4F81BD"/>
                </a:solidFill>
                <a:latin typeface="Calibri"/>
                <a:ea typeface="ＭＳ ゴシック"/>
              </a:rPr>
              <a:t>		</a:t>
            </a:r>
            <a:r>
              <a:rPr lang="en-US" sz="2200" b="1" dirty="0" smtClean="0">
                <a:latin typeface="Calibri"/>
                <a:ea typeface="ＭＳ ゴシック"/>
              </a:rPr>
              <a:t>IT </a:t>
            </a:r>
            <a:r>
              <a:rPr lang="en-US" sz="2200" b="1" dirty="0">
                <a:latin typeface="Calibri"/>
                <a:ea typeface="ＭＳ ゴシック"/>
              </a:rPr>
              <a:t>Technician Pathway</a:t>
            </a:r>
            <a:br>
              <a:rPr lang="en-US" sz="2200" b="1" dirty="0">
                <a:latin typeface="Calibri"/>
                <a:ea typeface="ＭＳ ゴシック"/>
              </a:rPr>
            </a:br>
            <a:r>
              <a:rPr lang="en-US" sz="2200" b="1" dirty="0" smtClean="0">
                <a:latin typeface="Calibri"/>
                <a:ea typeface="ＭＳ ゴシック"/>
              </a:rPr>
              <a:t>		</a:t>
            </a:r>
            <a:r>
              <a:rPr lang="en-US" sz="2200" b="1" dirty="0" smtClean="0">
                <a:solidFill>
                  <a:srgbClr val="4F81BD"/>
                </a:solidFill>
                <a:latin typeface="Calibri"/>
                <a:ea typeface="ＭＳ ゴシック"/>
              </a:rPr>
              <a:t>ICT </a:t>
            </a:r>
            <a:r>
              <a:rPr lang="en-US" sz="2200" b="1" dirty="0">
                <a:solidFill>
                  <a:srgbClr val="4F81BD"/>
                </a:solidFill>
                <a:latin typeface="Calibri"/>
                <a:ea typeface="ＭＳ ゴシック"/>
              </a:rPr>
              <a:t>Winter Conference</a:t>
            </a:r>
            <a:br>
              <a:rPr lang="en-US" sz="2200" b="1" dirty="0">
                <a:solidFill>
                  <a:srgbClr val="4F81BD"/>
                </a:solidFill>
                <a:latin typeface="Calibri"/>
                <a:ea typeface="ＭＳ ゴシック"/>
              </a:rPr>
            </a:br>
            <a:r>
              <a:rPr lang="en-US" sz="2200" b="1" dirty="0">
                <a:solidFill>
                  <a:srgbClr val="4F81BD"/>
                </a:solidFill>
                <a:latin typeface="Calibri"/>
                <a:ea typeface="ＭＳ ゴシック"/>
              </a:rPr>
              <a:t>Computer Science</a:t>
            </a:r>
            <a:br>
              <a:rPr lang="en-US" sz="2200" b="1" dirty="0">
                <a:solidFill>
                  <a:srgbClr val="4F81BD"/>
                </a:solidFill>
                <a:latin typeface="Calibri"/>
                <a:ea typeface="ＭＳ ゴシック"/>
              </a:rPr>
            </a:br>
            <a:r>
              <a:rPr lang="en-US" sz="2200" b="1" dirty="0" smtClean="0">
                <a:solidFill>
                  <a:srgbClr val="4F81BD"/>
                </a:solidFill>
                <a:latin typeface="Calibri"/>
                <a:ea typeface="ＭＳ ゴシック"/>
              </a:rPr>
              <a:t>		Coding </a:t>
            </a:r>
            <a:r>
              <a:rPr lang="en-US" sz="2200" b="1" dirty="0">
                <a:solidFill>
                  <a:srgbClr val="4F81BD"/>
                </a:solidFill>
                <a:latin typeface="Calibri"/>
                <a:ea typeface="ＭＳ ゴシック"/>
              </a:rPr>
              <a:t>and Software Development Pathways</a:t>
            </a:r>
            <a:br>
              <a:rPr lang="en-US" sz="2200" b="1" dirty="0">
                <a:solidFill>
                  <a:srgbClr val="4F81BD"/>
                </a:solidFill>
                <a:latin typeface="Calibri"/>
                <a:ea typeface="ＭＳ ゴシック"/>
              </a:rPr>
            </a:br>
            <a:r>
              <a:rPr lang="en-US" sz="2200" b="1" dirty="0">
                <a:solidFill>
                  <a:srgbClr val="4F81BD"/>
                </a:solidFill>
                <a:latin typeface="Calibri"/>
                <a:ea typeface="ＭＳ ゴシック"/>
              </a:rPr>
              <a:t>Business Applications Software</a:t>
            </a:r>
            <a:br>
              <a:rPr lang="en-US" sz="2200" b="1" dirty="0">
                <a:solidFill>
                  <a:srgbClr val="4F81BD"/>
                </a:solidFill>
                <a:latin typeface="Calibri"/>
                <a:ea typeface="ＭＳ ゴシック"/>
              </a:rPr>
            </a:br>
            <a:r>
              <a:rPr lang="en-US" sz="2200" b="1" dirty="0" smtClean="0">
                <a:solidFill>
                  <a:srgbClr val="4F81BD"/>
                </a:solidFill>
                <a:latin typeface="Calibri"/>
                <a:ea typeface="ＭＳ ゴシック"/>
              </a:rPr>
              <a:t>		Business </a:t>
            </a:r>
            <a:r>
              <a:rPr lang="en-US" sz="2200" b="1" dirty="0">
                <a:solidFill>
                  <a:srgbClr val="4F81BD"/>
                </a:solidFill>
                <a:latin typeface="Calibri"/>
                <a:ea typeface="ＭＳ ゴシック"/>
              </a:rPr>
              <a:t>Information Worker </a:t>
            </a:r>
            <a:br>
              <a:rPr lang="en-US" sz="2200" b="1" dirty="0">
                <a:solidFill>
                  <a:srgbClr val="4F81BD"/>
                </a:solidFill>
                <a:latin typeface="Calibri"/>
                <a:ea typeface="ＭＳ ゴシック"/>
              </a:rPr>
            </a:br>
            <a:r>
              <a:rPr lang="en-US" sz="2200" b="1" dirty="0">
                <a:solidFill>
                  <a:srgbClr val="4F81BD"/>
                </a:solidFill>
                <a:latin typeface="Calibri"/>
                <a:ea typeface="ＭＳ ゴシック"/>
              </a:rPr>
              <a:t>Digital Media</a:t>
            </a:r>
            <a:br>
              <a:rPr lang="en-US" sz="2200" b="1" dirty="0">
                <a:solidFill>
                  <a:srgbClr val="4F81BD"/>
                </a:solidFill>
                <a:latin typeface="Calibri"/>
                <a:ea typeface="ＭＳ ゴシック"/>
              </a:rPr>
            </a:br>
            <a:r>
              <a:rPr lang="en-US" sz="2200" b="1" dirty="0" smtClean="0">
                <a:solidFill>
                  <a:srgbClr val="4F81BD"/>
                </a:solidFill>
                <a:latin typeface="Calibri"/>
                <a:ea typeface="ＭＳ ゴシック"/>
              </a:rPr>
              <a:t>		Digital </a:t>
            </a:r>
            <a:r>
              <a:rPr lang="en-US" sz="2200" b="1" dirty="0">
                <a:solidFill>
                  <a:srgbClr val="4F81BD"/>
                </a:solidFill>
                <a:latin typeface="Calibri"/>
                <a:ea typeface="ＭＳ ゴシック"/>
              </a:rPr>
              <a:t>Media Educators Conference</a:t>
            </a:r>
            <a:br>
              <a:rPr lang="en-US" sz="2200" b="1" dirty="0">
                <a:solidFill>
                  <a:srgbClr val="4F81BD"/>
                </a:solidFill>
                <a:latin typeface="Calibri"/>
                <a:ea typeface="ＭＳ ゴシック"/>
              </a:rPr>
            </a:br>
            <a:r>
              <a:rPr lang="en-US" sz="2200" b="1" dirty="0">
                <a:solidFill>
                  <a:srgbClr val="4F81BD"/>
                </a:solidFill>
                <a:latin typeface="Calibri"/>
                <a:ea typeface="ＭＳ ゴシック"/>
              </a:rPr>
              <a:t>Entertainment</a:t>
            </a:r>
            <a:br>
              <a:rPr lang="en-US" sz="2200" b="1" dirty="0">
                <a:solidFill>
                  <a:srgbClr val="4F81BD"/>
                </a:solidFill>
                <a:latin typeface="Calibri"/>
                <a:ea typeface="ＭＳ ゴシック"/>
              </a:rPr>
            </a:br>
            <a:r>
              <a:rPr lang="en-US" sz="2200" b="1" dirty="0" smtClean="0">
                <a:solidFill>
                  <a:srgbClr val="4F81BD"/>
                </a:solidFill>
                <a:latin typeface="Calibri"/>
                <a:ea typeface="ＭＳ ゴシック"/>
              </a:rPr>
              <a:t>		Production </a:t>
            </a:r>
            <a:r>
              <a:rPr lang="en-US" sz="2200" b="1" dirty="0">
                <a:solidFill>
                  <a:srgbClr val="4F81BD"/>
                </a:solidFill>
                <a:latin typeface="Calibri"/>
                <a:ea typeface="ＭＳ ゴシック"/>
              </a:rPr>
              <a:t>Assistant </a:t>
            </a:r>
            <a:r>
              <a:rPr lang="en-US" sz="2200" b="1" dirty="0" err="1">
                <a:solidFill>
                  <a:srgbClr val="4F81BD"/>
                </a:solidFill>
                <a:latin typeface="Calibri"/>
                <a:ea typeface="ＭＳ ゴシック"/>
              </a:rPr>
              <a:t>Bootcamp</a:t>
            </a:r>
            <a:r>
              <a:rPr lang="en-US" sz="2200" b="1" dirty="0">
                <a:solidFill>
                  <a:srgbClr val="4F81BD"/>
                </a:solidFill>
                <a:latin typeface="Calibri"/>
                <a:ea typeface="ＭＳ ゴシック"/>
              </a:rPr>
              <a:t/>
            </a:r>
            <a:br>
              <a:rPr lang="en-US" sz="2200" b="1" dirty="0">
                <a:solidFill>
                  <a:srgbClr val="4F81BD"/>
                </a:solidFill>
                <a:latin typeface="Calibri"/>
                <a:ea typeface="ＭＳ ゴシック"/>
              </a:rPr>
            </a:br>
            <a:r>
              <a:rPr lang="en-US" sz="2200" b="1" dirty="0" smtClean="0">
                <a:solidFill>
                  <a:srgbClr val="4F81BD"/>
                </a:solidFill>
                <a:latin typeface="Calibri"/>
                <a:ea typeface="ＭＳ ゴシック"/>
              </a:rPr>
              <a:t>		Entertainment </a:t>
            </a:r>
            <a:r>
              <a:rPr lang="en-US" sz="2200" b="1" dirty="0">
                <a:solidFill>
                  <a:srgbClr val="4F81BD"/>
                </a:solidFill>
                <a:latin typeface="Calibri"/>
                <a:ea typeface="ＭＳ ゴシック"/>
              </a:rPr>
              <a:t>course </a:t>
            </a:r>
            <a:r>
              <a:rPr lang="en-US" sz="2200" b="1" dirty="0" smtClean="0">
                <a:solidFill>
                  <a:srgbClr val="4F81BD"/>
                </a:solidFill>
                <a:latin typeface="Calibri"/>
                <a:ea typeface="ＭＳ ゴシック"/>
              </a:rPr>
              <a:t>guide</a:t>
            </a:r>
            <a:br>
              <a:rPr lang="en-US" sz="2200" b="1" dirty="0" smtClean="0">
                <a:solidFill>
                  <a:srgbClr val="4F81BD"/>
                </a:solidFill>
                <a:latin typeface="Calibri"/>
                <a:ea typeface="ＭＳ ゴシック"/>
              </a:rPr>
            </a:br>
            <a:r>
              <a:rPr lang="en-US" sz="2200" b="1" dirty="0" smtClean="0">
                <a:solidFill>
                  <a:srgbClr val="4F81BD"/>
                </a:solidFill>
                <a:latin typeface="Calibri"/>
                <a:ea typeface="ＭＳ ゴシック"/>
              </a:rPr>
              <a:t/>
            </a:r>
            <a:br>
              <a:rPr lang="en-US" sz="2200" b="1" dirty="0" smtClean="0">
                <a:solidFill>
                  <a:srgbClr val="4F81BD"/>
                </a:solidFill>
                <a:latin typeface="Calibri"/>
                <a:ea typeface="ＭＳ ゴシック"/>
              </a:rPr>
            </a:br>
            <a:r>
              <a:rPr lang="en-US" sz="2200" b="1" dirty="0" smtClean="0">
                <a:solidFill>
                  <a:srgbClr val="4F81BD"/>
                </a:solidFill>
                <a:latin typeface="Calibri"/>
                <a:ea typeface="ＭＳ ゴシック"/>
              </a:rPr>
              <a:t>Visit </a:t>
            </a:r>
            <a:r>
              <a:rPr lang="en-US" sz="2200" b="1" dirty="0">
                <a:solidFill>
                  <a:srgbClr val="4F81BD"/>
                </a:solidFill>
                <a:latin typeface="Calibri"/>
                <a:ea typeface="ＭＳ ゴシック"/>
              </a:rPr>
              <a:t>us at:  http://ict-dm.net</a:t>
            </a:r>
            <a:br>
              <a:rPr lang="en-US" sz="2200" b="1" dirty="0">
                <a:solidFill>
                  <a:srgbClr val="4F81BD"/>
                </a:solidFill>
                <a:latin typeface="Calibri"/>
                <a:ea typeface="ＭＳ ゴシック"/>
              </a:rPr>
            </a:br>
            <a:r>
              <a:rPr lang="en-US" sz="2200" b="1" dirty="0">
                <a:solidFill>
                  <a:srgbClr val="4F81BD"/>
                </a:solidFill>
                <a:latin typeface="Calibri"/>
                <a:ea typeface="ＭＳ ゴシック"/>
              </a:rPr>
              <a:t>Contact us at: </a:t>
            </a:r>
            <a:r>
              <a:rPr lang="en-US" sz="2200" b="1" u="sng" dirty="0">
                <a:solidFill>
                  <a:srgbClr val="0000FF"/>
                </a:solidFill>
                <a:latin typeface="Calibri"/>
                <a:ea typeface="ＭＳ ゴシック"/>
                <a:hlinkClick r:id="rId2"/>
              </a:rPr>
              <a:t>Steve@WrightCA.com</a:t>
            </a:r>
            <a:r>
              <a:rPr lang="en-US" sz="2000" b="1" dirty="0">
                <a:solidFill>
                  <a:srgbClr val="4F81BD"/>
                </a:solidFill>
                <a:latin typeface="Times New Roman"/>
                <a:ea typeface="ＭＳ ゴシック"/>
              </a:rPr>
              <a:t/>
            </a:r>
            <a:br>
              <a:rPr lang="en-US" sz="2000" b="1" dirty="0">
                <a:solidFill>
                  <a:srgbClr val="4F81BD"/>
                </a:solidFill>
                <a:latin typeface="Times New Roman"/>
                <a:ea typeface="ＭＳ ゴシック"/>
              </a:rPr>
            </a:br>
            <a:r>
              <a:rPr lang="en-US" sz="2000" b="1" dirty="0">
                <a:solidFill>
                  <a:srgbClr val="4F81BD"/>
                </a:solidFill>
                <a:latin typeface="Calibri"/>
                <a:ea typeface="ＭＳ ゴシック"/>
              </a:rPr>
              <a:t/>
            </a:r>
            <a:br>
              <a:rPr lang="en-US" sz="2000" b="1" dirty="0">
                <a:solidFill>
                  <a:srgbClr val="4F81BD"/>
                </a:solidFill>
                <a:latin typeface="Calibri"/>
                <a:ea typeface="ＭＳ ゴシック"/>
              </a:rPr>
            </a:br>
            <a:r>
              <a:rPr lang="en-US" sz="4800" dirty="0">
                <a:solidFill>
                  <a:schemeClr val="tx1"/>
                </a:solidFill>
              </a:rPr>
              <a:t/>
            </a:r>
            <a:br>
              <a:rPr lang="en-US" sz="4800" dirty="0">
                <a:solidFill>
                  <a:schemeClr val="tx1"/>
                </a:solidFill>
              </a:rPr>
            </a:br>
            <a:endParaRPr lang="en-US" sz="4800" dirty="0"/>
          </a:p>
        </p:txBody>
      </p:sp>
      <p:sp>
        <p:nvSpPr>
          <p:cNvPr id="4" name="TextBox 3"/>
          <p:cNvSpPr txBox="1"/>
          <p:nvPr/>
        </p:nvSpPr>
        <p:spPr>
          <a:xfrm>
            <a:off x="686478" y="682189"/>
            <a:ext cx="6820107"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smtClean="0">
                <a:ln>
                  <a:noFill/>
                </a:ln>
                <a:solidFill>
                  <a:srgbClr val="000000"/>
                </a:solidFill>
                <a:effectLst/>
                <a:uLnTx/>
                <a:uFillTx/>
                <a:latin typeface="Helvetica Light"/>
                <a:sym typeface="Helvetica Light"/>
              </a:rPr>
              <a:t>ICT-Digital</a:t>
            </a:r>
            <a:r>
              <a:rPr kumimoji="0" lang="en-US" sz="4400" b="0" i="0" u="none" strike="noStrike" kern="0" cap="none" spc="0" normalizeH="0" noProof="0" dirty="0" smtClean="0">
                <a:ln>
                  <a:noFill/>
                </a:ln>
                <a:solidFill>
                  <a:srgbClr val="000000"/>
                </a:solidFill>
                <a:effectLst/>
                <a:uLnTx/>
                <a:uFillTx/>
                <a:latin typeface="Helvetica Light"/>
                <a:sym typeface="Helvetica Light"/>
              </a:rPr>
              <a:t> Media Sector </a:t>
            </a:r>
            <a:endParaRPr kumimoji="0" lang="en-US" sz="4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sym typeface="Helvetica Light"/>
            </a:endParaRPr>
          </a:p>
        </p:txBody>
      </p:sp>
      <p:pic>
        <p:nvPicPr>
          <p:cNvPr id="3" name="Picture 2"/>
          <p:cNvPicPr>
            <a:picLocks noChangeAspect="1"/>
          </p:cNvPicPr>
          <p:nvPr/>
        </p:nvPicPr>
        <p:blipFill>
          <a:blip r:embed="rId3"/>
          <a:stretch>
            <a:fillRect/>
          </a:stretch>
        </p:blipFill>
        <p:spPr>
          <a:xfrm>
            <a:off x="6085240" y="3317357"/>
            <a:ext cx="6919560" cy="5246843"/>
          </a:xfrm>
          <a:prstGeom prst="rect">
            <a:avLst/>
          </a:prstGeom>
        </p:spPr>
      </p:pic>
    </p:spTree>
    <p:extLst>
      <p:ext uri="{BB962C8B-B14F-4D97-AF65-F5344CB8AC3E}">
        <p14:creationId xmlns:p14="http://schemas.microsoft.com/office/powerpoint/2010/main" val="2363783700"/>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d1e4pidl3fu268.cloudfront.net/8b48f62c-14c1-4bb6-8d44-b79484763e8f/increaseyourmon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1228" y="3558301"/>
            <a:ext cx="4117009" cy="308775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803437" y="703454"/>
            <a:ext cx="6511764"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outerShdw blurRad="38100" dist="38100" dir="2700000" algn="tl">
                    <a:srgbClr val="000000">
                      <a:alpha val="43137"/>
                    </a:srgbClr>
                  </a:outerShdw>
                </a:effectLst>
                <a:uFillTx/>
                <a:latin typeface="Verdana" panose="020B0604030504040204" pitchFamily="34" charset="0"/>
                <a:ea typeface="Verdana" panose="020B0604030504040204" pitchFamily="34" charset="0"/>
                <a:cs typeface="Verdana" panose="020B0604030504040204" pitchFamily="34" charset="0"/>
                <a:sym typeface="Helvetica Light"/>
              </a:rPr>
              <a:t>Examples</a:t>
            </a:r>
          </a:p>
        </p:txBody>
      </p:sp>
      <p:pic>
        <p:nvPicPr>
          <p:cNvPr id="4100" name="Picture 4" descr="https://img.evbuc.com/https%3A%2F%2Fcdn.evbuc.com%2Fimages%2F30401338%2F209873412577%2F1%2Foriginal.jpg?w=1000&amp;rect=52%2C0%2C696%2C348&amp;s=3879e276e1edf5aec4c970254c2a0dd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8921" y="2450548"/>
            <a:ext cx="3770796" cy="1885398"/>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http://www.tekni-plex.com/wp-content/uploads/2017/03/CME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7481" y="5980227"/>
            <a:ext cx="4513676" cy="1366263"/>
          </a:xfrm>
          <a:prstGeom prst="rect">
            <a:avLst/>
          </a:prstGeom>
          <a:noFill/>
          <a:extLst>
            <a:ext uri="{909E8E84-426E-40dd-AFC4-6F175D3DCCD1}">
              <a14:hiddenFill xmlns:a14="http://schemas.microsoft.com/office/drawing/2010/main" xmlns="">
                <a:solidFill>
                  <a:srgbClr val="FFFFFF"/>
                </a:solidFill>
              </a14:hiddenFill>
            </a:ext>
          </a:extLst>
        </p:spPr>
      </p:pic>
      <p:pic>
        <p:nvPicPr>
          <p:cNvPr id="4104" name="Picture 8" descr="https://www.linkedin.com/mpr/mpr/shrinknp_400_400/AAEAAQAAAAAAAAYxAAAAJDAzMjhjZjBiLTljNDItNDZmNi04OTVjLTVjNjAwMjJkZDk0M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2024" y="2467688"/>
            <a:ext cx="3810000" cy="2181225"/>
          </a:xfrm>
          <a:prstGeom prst="rect">
            <a:avLst/>
          </a:prstGeom>
          <a:noFill/>
          <a:extLst>
            <a:ext uri="{909E8E84-426E-40dd-AFC4-6F175D3DCCD1}">
              <a14:hiddenFill xmlns:a14="http://schemas.microsoft.com/office/drawing/2010/main" xmlns="">
                <a:solidFill>
                  <a:srgbClr val="FFFFFF"/>
                </a:solidFill>
              </a14:hiddenFill>
            </a:ext>
          </a:extLst>
        </p:spPr>
      </p:pic>
      <p:pic>
        <p:nvPicPr>
          <p:cNvPr id="4106" name="Picture 10" descr="http://www.getatasteofsuccess.com/uploads/3/4/4/1/3441361/business-pitch-banner_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1043" y="5615149"/>
            <a:ext cx="5295900" cy="2762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07835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02"/>
                                        </p:tgtEl>
                                        <p:attrNameLst>
                                          <p:attrName>style.visibility</p:attrName>
                                        </p:attrNameLst>
                                      </p:cBhvr>
                                      <p:to>
                                        <p:strVal val="visible"/>
                                      </p:to>
                                    </p:set>
                                    <p:animEffect transition="in" filter="fade">
                                      <p:cBhvr>
                                        <p:cTn id="14" dur="1000"/>
                                        <p:tgtEl>
                                          <p:spTgt spid="4102"/>
                                        </p:tgtEl>
                                      </p:cBhvr>
                                    </p:animEffect>
                                    <p:anim calcmode="lin" valueType="num">
                                      <p:cBhvr>
                                        <p:cTn id="15" dur="1000" fill="hold"/>
                                        <p:tgtEl>
                                          <p:spTgt spid="4102"/>
                                        </p:tgtEl>
                                        <p:attrNameLst>
                                          <p:attrName>ppt_x</p:attrName>
                                        </p:attrNameLst>
                                      </p:cBhvr>
                                      <p:tavLst>
                                        <p:tav tm="0">
                                          <p:val>
                                            <p:strVal val="#ppt_x"/>
                                          </p:val>
                                        </p:tav>
                                        <p:tav tm="100000">
                                          <p:val>
                                            <p:strVal val="#ppt_x"/>
                                          </p:val>
                                        </p:tav>
                                      </p:tavLst>
                                    </p:anim>
                                    <p:anim calcmode="lin" valueType="num">
                                      <p:cBhvr>
                                        <p:cTn id="16"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104"/>
                                        </p:tgtEl>
                                        <p:attrNameLst>
                                          <p:attrName>style.visibility</p:attrName>
                                        </p:attrNameLst>
                                      </p:cBhvr>
                                      <p:to>
                                        <p:strVal val="visible"/>
                                      </p:to>
                                    </p:set>
                                    <p:animEffect transition="in" filter="fade">
                                      <p:cBhvr>
                                        <p:cTn id="21" dur="1000"/>
                                        <p:tgtEl>
                                          <p:spTgt spid="4104"/>
                                        </p:tgtEl>
                                      </p:cBhvr>
                                    </p:animEffect>
                                    <p:anim calcmode="lin" valueType="num">
                                      <p:cBhvr>
                                        <p:cTn id="22" dur="1000" fill="hold"/>
                                        <p:tgtEl>
                                          <p:spTgt spid="4104"/>
                                        </p:tgtEl>
                                        <p:attrNameLst>
                                          <p:attrName>ppt_x</p:attrName>
                                        </p:attrNameLst>
                                      </p:cBhvr>
                                      <p:tavLst>
                                        <p:tav tm="0">
                                          <p:val>
                                            <p:strVal val="#ppt_x"/>
                                          </p:val>
                                        </p:tav>
                                        <p:tav tm="100000">
                                          <p:val>
                                            <p:strVal val="#ppt_x"/>
                                          </p:val>
                                        </p:tav>
                                      </p:tavLst>
                                    </p:anim>
                                    <p:anim calcmode="lin" valueType="num">
                                      <p:cBhvr>
                                        <p:cTn id="23"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106"/>
                                        </p:tgtEl>
                                        <p:attrNameLst>
                                          <p:attrName>style.visibility</p:attrName>
                                        </p:attrNameLst>
                                      </p:cBhvr>
                                      <p:to>
                                        <p:strVal val="visible"/>
                                      </p:to>
                                    </p:set>
                                    <p:animEffect transition="in" filter="fade">
                                      <p:cBhvr>
                                        <p:cTn id="28" dur="1000"/>
                                        <p:tgtEl>
                                          <p:spTgt spid="4106"/>
                                        </p:tgtEl>
                                      </p:cBhvr>
                                    </p:animEffect>
                                    <p:anim calcmode="lin" valueType="num">
                                      <p:cBhvr>
                                        <p:cTn id="29" dur="1000" fill="hold"/>
                                        <p:tgtEl>
                                          <p:spTgt spid="4106"/>
                                        </p:tgtEl>
                                        <p:attrNameLst>
                                          <p:attrName>ppt_x</p:attrName>
                                        </p:attrNameLst>
                                      </p:cBhvr>
                                      <p:tavLst>
                                        <p:tav tm="0">
                                          <p:val>
                                            <p:strVal val="#ppt_x"/>
                                          </p:val>
                                        </p:tav>
                                        <p:tav tm="100000">
                                          <p:val>
                                            <p:strVal val="#ppt_x"/>
                                          </p:val>
                                        </p:tav>
                                      </p:tavLst>
                                    </p:anim>
                                    <p:anim calcmode="lin" valueType="num">
                                      <p:cBhvr>
                                        <p:cTn id="30" dur="1000" fill="hold"/>
                                        <p:tgtEl>
                                          <p:spTgt spid="4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subTitle" sz="half" idx="1"/>
          </p:nvPr>
        </p:nvSpPr>
        <p:spPr>
          <a:xfrm>
            <a:off x="523140" y="2527964"/>
            <a:ext cx="6997696" cy="4007994"/>
          </a:xfrm>
          <a:prstGeom prst="rect">
            <a:avLst/>
          </a:prstGeom>
        </p:spPr>
        <p:txBody>
          <a:bodyPr>
            <a:noAutofit/>
          </a:bodyPr>
          <a:lstStyle/>
          <a:p>
            <a:pPr marL="285750" indent="-285750" algn="l" defTabSz="292100">
              <a:spcAft>
                <a:spcPts val="600"/>
              </a:spcAft>
              <a:buSzPct val="100000"/>
              <a:buFont typeface="Arial"/>
              <a:buChar char="•"/>
              <a:defRPr sz="1600"/>
            </a:pPr>
            <a:r>
              <a:rPr sz="1800" dirty="0" smtClean="0">
                <a:latin typeface="Arial"/>
                <a:cs typeface="Arial"/>
              </a:rPr>
              <a:t>Prepare </a:t>
            </a:r>
            <a:r>
              <a:rPr sz="1800" dirty="0">
                <a:latin typeface="Arial"/>
                <a:cs typeface="Arial"/>
              </a:rPr>
              <a:t>the workforce to </a:t>
            </a:r>
            <a:r>
              <a:rPr lang="en-US" sz="1800" b="1" dirty="0" smtClean="0">
                <a:latin typeface="Arial"/>
                <a:ea typeface="Helvetica"/>
                <a:cs typeface="Arial"/>
                <a:sym typeface="Helvetica"/>
              </a:rPr>
              <a:t>M</a:t>
            </a:r>
            <a:r>
              <a:rPr sz="1800" b="1" dirty="0" smtClean="0">
                <a:latin typeface="Arial"/>
                <a:ea typeface="Helvetica"/>
                <a:cs typeface="Arial"/>
                <a:sym typeface="Helvetica"/>
              </a:rPr>
              <a:t>eet </a:t>
            </a:r>
            <a:r>
              <a:rPr sz="1800" b="1" dirty="0">
                <a:latin typeface="Arial"/>
                <a:ea typeface="Helvetica"/>
                <a:cs typeface="Arial"/>
                <a:sym typeface="Helvetica"/>
              </a:rPr>
              <a:t>California </a:t>
            </a:r>
            <a:r>
              <a:rPr sz="1800" b="1" dirty="0" smtClean="0">
                <a:latin typeface="Arial"/>
                <a:ea typeface="Helvetica"/>
                <a:cs typeface="Arial"/>
                <a:sym typeface="Helvetica"/>
              </a:rPr>
              <a:t>Vehicle </a:t>
            </a:r>
            <a:r>
              <a:rPr lang="en-US" sz="1800" b="1" dirty="0" smtClean="0">
                <a:latin typeface="Arial"/>
                <a:ea typeface="Helvetica"/>
                <a:cs typeface="Arial"/>
                <a:sym typeface="Helvetica"/>
              </a:rPr>
              <a:t>M</a:t>
            </a:r>
            <a:r>
              <a:rPr sz="1800" b="1" dirty="0" smtClean="0">
                <a:latin typeface="Arial"/>
                <a:ea typeface="Helvetica"/>
                <a:cs typeface="Arial"/>
                <a:sym typeface="Helvetica"/>
              </a:rPr>
              <a:t>andates</a:t>
            </a:r>
            <a:endParaRPr sz="1800" b="1" dirty="0">
              <a:latin typeface="Arial"/>
              <a:ea typeface="Helvetica"/>
              <a:cs typeface="Arial"/>
              <a:sym typeface="Helvetica"/>
            </a:endParaRPr>
          </a:p>
          <a:p>
            <a:pPr marL="285750" indent="-285750" algn="l" defTabSz="292100">
              <a:spcAft>
                <a:spcPts val="600"/>
              </a:spcAft>
              <a:buSzPct val="100000"/>
              <a:buFont typeface="Arial"/>
              <a:buChar char="•"/>
              <a:defRPr sz="1600"/>
            </a:pPr>
            <a:r>
              <a:rPr sz="1800" dirty="0">
                <a:latin typeface="Arial"/>
                <a:cs typeface="Arial"/>
              </a:rPr>
              <a:t>Prepare the workforce to </a:t>
            </a:r>
            <a:r>
              <a:rPr lang="en-US" sz="1800" b="1" dirty="0" smtClean="0">
                <a:latin typeface="Arial"/>
                <a:ea typeface="Helvetica"/>
                <a:cs typeface="Arial"/>
                <a:sym typeface="Helvetica"/>
              </a:rPr>
              <a:t>M</a:t>
            </a:r>
            <a:r>
              <a:rPr sz="1800" b="1" dirty="0" smtClean="0">
                <a:latin typeface="Arial"/>
                <a:ea typeface="Helvetica"/>
                <a:cs typeface="Arial"/>
                <a:sym typeface="Helvetica"/>
              </a:rPr>
              <a:t>eet </a:t>
            </a:r>
            <a:r>
              <a:rPr lang="en-US" sz="1800" b="1" dirty="0" smtClean="0">
                <a:latin typeface="Arial"/>
                <a:ea typeface="Helvetica"/>
                <a:cs typeface="Arial"/>
                <a:sym typeface="Helvetica"/>
              </a:rPr>
              <a:t>Z</a:t>
            </a:r>
            <a:r>
              <a:rPr sz="1800" b="1" dirty="0" smtClean="0">
                <a:latin typeface="Arial"/>
                <a:ea typeface="Helvetica"/>
                <a:cs typeface="Arial"/>
                <a:sym typeface="Helvetica"/>
              </a:rPr>
              <a:t>ero </a:t>
            </a:r>
            <a:r>
              <a:rPr lang="en-US" sz="1800" b="1" dirty="0" smtClean="0">
                <a:latin typeface="Arial"/>
                <a:ea typeface="Helvetica"/>
                <a:cs typeface="Arial"/>
                <a:sym typeface="Helvetica"/>
              </a:rPr>
              <a:t>N</a:t>
            </a:r>
            <a:r>
              <a:rPr sz="1800" b="1" dirty="0" smtClean="0">
                <a:latin typeface="Arial"/>
                <a:ea typeface="Helvetica"/>
                <a:cs typeface="Arial"/>
                <a:sym typeface="Helvetica"/>
              </a:rPr>
              <a:t>et </a:t>
            </a:r>
            <a:r>
              <a:rPr lang="en-US" sz="1800" b="1" dirty="0" smtClean="0">
                <a:latin typeface="Arial"/>
                <a:ea typeface="Helvetica"/>
                <a:cs typeface="Arial"/>
                <a:sym typeface="Helvetica"/>
              </a:rPr>
              <a:t>E</a:t>
            </a:r>
            <a:r>
              <a:rPr sz="1800" b="1" dirty="0" smtClean="0">
                <a:latin typeface="Arial"/>
                <a:ea typeface="Helvetica"/>
                <a:cs typeface="Arial"/>
                <a:sym typeface="Helvetica"/>
              </a:rPr>
              <a:t>nergy </a:t>
            </a:r>
            <a:r>
              <a:rPr lang="en-US" sz="1800" b="1" dirty="0" smtClean="0">
                <a:latin typeface="Arial"/>
                <a:ea typeface="Helvetica"/>
                <a:cs typeface="Arial"/>
                <a:sym typeface="Helvetica"/>
              </a:rPr>
              <a:t/>
            </a:r>
            <a:br>
              <a:rPr lang="en-US" sz="1800" b="1" dirty="0" smtClean="0">
                <a:latin typeface="Arial"/>
                <a:ea typeface="Helvetica"/>
                <a:cs typeface="Arial"/>
                <a:sym typeface="Helvetica"/>
              </a:rPr>
            </a:br>
            <a:r>
              <a:rPr lang="en-US" sz="1800" b="1" dirty="0" smtClean="0">
                <a:latin typeface="Arial"/>
                <a:ea typeface="Helvetica"/>
                <a:cs typeface="Arial"/>
                <a:sym typeface="Helvetica"/>
              </a:rPr>
              <a:t>M</a:t>
            </a:r>
            <a:r>
              <a:rPr sz="1800" b="1" dirty="0" smtClean="0">
                <a:latin typeface="Arial"/>
                <a:ea typeface="Helvetica"/>
                <a:cs typeface="Arial"/>
                <a:sym typeface="Helvetica"/>
              </a:rPr>
              <a:t>andates</a:t>
            </a:r>
            <a:r>
              <a:rPr sz="1800" dirty="0" smtClean="0">
                <a:latin typeface="Arial"/>
                <a:cs typeface="Arial"/>
              </a:rPr>
              <a:t> </a:t>
            </a:r>
            <a:r>
              <a:rPr sz="1800" dirty="0">
                <a:latin typeface="Arial"/>
                <a:cs typeface="Arial"/>
              </a:rPr>
              <a:t>by the CEC, ARB and CPUC</a:t>
            </a:r>
          </a:p>
          <a:p>
            <a:pPr marL="285750" indent="-285750" algn="l" defTabSz="292100">
              <a:spcAft>
                <a:spcPts val="600"/>
              </a:spcAft>
              <a:buSzPct val="100000"/>
              <a:buFont typeface="Arial"/>
              <a:buChar char="•"/>
              <a:defRPr sz="1600"/>
            </a:pPr>
            <a:r>
              <a:rPr sz="1800" b="1" dirty="0">
                <a:latin typeface="Arial"/>
                <a:ea typeface="Helvetica"/>
                <a:cs typeface="Arial"/>
                <a:sym typeface="Helvetica"/>
              </a:rPr>
              <a:t>Curriculum</a:t>
            </a:r>
            <a:r>
              <a:rPr sz="1800" dirty="0">
                <a:latin typeface="Arial"/>
                <a:cs typeface="Arial"/>
              </a:rPr>
              <a:t> and </a:t>
            </a:r>
            <a:r>
              <a:rPr lang="en-US" sz="1800" b="1" dirty="0">
                <a:latin typeface="Arial"/>
                <a:ea typeface="Helvetica"/>
                <a:cs typeface="Arial"/>
                <a:sym typeface="Helvetica"/>
              </a:rPr>
              <a:t>T</a:t>
            </a:r>
            <a:r>
              <a:rPr sz="1800" b="1" dirty="0" smtClean="0">
                <a:latin typeface="Arial"/>
                <a:ea typeface="Helvetica"/>
                <a:cs typeface="Arial"/>
                <a:sym typeface="Helvetica"/>
              </a:rPr>
              <a:t>echnical</a:t>
            </a:r>
            <a:r>
              <a:rPr sz="1800" dirty="0" smtClean="0">
                <a:latin typeface="Arial"/>
                <a:cs typeface="Arial"/>
              </a:rPr>
              <a:t> </a:t>
            </a:r>
            <a:r>
              <a:rPr sz="1800" dirty="0">
                <a:latin typeface="Arial"/>
                <a:cs typeface="Arial"/>
              </a:rPr>
              <a:t>assistance</a:t>
            </a:r>
          </a:p>
          <a:p>
            <a:pPr marL="285750" indent="-285750" algn="l" defTabSz="292100">
              <a:spcAft>
                <a:spcPts val="600"/>
              </a:spcAft>
              <a:buSzPct val="100000"/>
              <a:buFont typeface="Arial"/>
              <a:buChar char="•"/>
              <a:defRPr sz="1600"/>
            </a:pPr>
            <a:r>
              <a:rPr sz="1800" dirty="0">
                <a:latin typeface="Arial"/>
                <a:cs typeface="Arial"/>
              </a:rPr>
              <a:t>Regional </a:t>
            </a:r>
            <a:r>
              <a:rPr sz="1800" b="1" dirty="0">
                <a:latin typeface="Arial"/>
                <a:ea typeface="Helvetica"/>
                <a:cs typeface="Arial"/>
                <a:sym typeface="Helvetica"/>
              </a:rPr>
              <a:t>Data</a:t>
            </a:r>
          </a:p>
          <a:p>
            <a:pPr marL="285750" indent="-285750" algn="l" defTabSz="292100">
              <a:spcAft>
                <a:spcPts val="600"/>
              </a:spcAft>
              <a:buSzPct val="100000"/>
              <a:buFont typeface="Arial"/>
              <a:buChar char="•"/>
              <a:defRPr sz="1600"/>
            </a:pPr>
            <a:r>
              <a:rPr sz="1800" dirty="0" smtClean="0">
                <a:latin typeface="Arial"/>
                <a:cs typeface="Arial"/>
              </a:rPr>
              <a:t>College </a:t>
            </a:r>
            <a:r>
              <a:rPr lang="en-US" sz="1800" b="1" dirty="0" smtClean="0">
                <a:latin typeface="Arial"/>
                <a:ea typeface="Helvetica"/>
                <a:cs typeface="Arial"/>
                <a:sym typeface="Helvetica"/>
              </a:rPr>
              <a:t>P</a:t>
            </a:r>
            <a:r>
              <a:rPr sz="1800" b="1" dirty="0" smtClean="0">
                <a:latin typeface="Arial"/>
                <a:ea typeface="Helvetica"/>
                <a:cs typeface="Arial"/>
                <a:sym typeface="Helvetica"/>
              </a:rPr>
              <a:t>articipation</a:t>
            </a:r>
            <a:r>
              <a:rPr sz="1800" dirty="0" smtClean="0">
                <a:latin typeface="Arial"/>
                <a:cs typeface="Arial"/>
              </a:rPr>
              <a:t> in advanced transportation </a:t>
            </a:r>
            <a:r>
              <a:rPr lang="en-US" sz="1800" dirty="0" smtClean="0">
                <a:latin typeface="Arial"/>
                <a:cs typeface="Arial"/>
              </a:rPr>
              <a:t/>
            </a:r>
            <a:br>
              <a:rPr lang="en-US" sz="1800" dirty="0" smtClean="0">
                <a:latin typeface="Arial"/>
                <a:cs typeface="Arial"/>
              </a:rPr>
            </a:br>
            <a:r>
              <a:rPr sz="1800" dirty="0" smtClean="0">
                <a:latin typeface="Arial"/>
                <a:cs typeface="Arial"/>
              </a:rPr>
              <a:t>and renewable energy training</a:t>
            </a:r>
            <a:endParaRPr sz="1800" dirty="0">
              <a:latin typeface="Arial"/>
              <a:cs typeface="Arial"/>
            </a:endParaRPr>
          </a:p>
          <a:p>
            <a:pPr marL="285750" indent="-285750" algn="l" defTabSz="292100">
              <a:spcAft>
                <a:spcPts val="600"/>
              </a:spcAft>
              <a:buSzPct val="100000"/>
              <a:buFont typeface="Arial"/>
              <a:buChar char="•"/>
              <a:defRPr sz="1600"/>
            </a:pPr>
            <a:r>
              <a:rPr sz="1800" b="1" dirty="0">
                <a:latin typeface="Arial"/>
                <a:ea typeface="Helvetica"/>
                <a:cs typeface="Arial"/>
                <a:sym typeface="Helvetica"/>
              </a:rPr>
              <a:t>Connections</a:t>
            </a:r>
            <a:r>
              <a:rPr sz="1800" dirty="0">
                <a:latin typeface="Arial"/>
                <a:cs typeface="Arial"/>
              </a:rPr>
              <a:t> with industry, trade groups, agency </a:t>
            </a:r>
            <a:r>
              <a:rPr lang="en-US" sz="1800" dirty="0" smtClean="0">
                <a:latin typeface="Arial"/>
                <a:cs typeface="Arial"/>
              </a:rPr>
              <a:t/>
            </a:r>
            <a:br>
              <a:rPr lang="en-US" sz="1800" dirty="0" smtClean="0">
                <a:latin typeface="Arial"/>
                <a:cs typeface="Arial"/>
              </a:rPr>
            </a:br>
            <a:r>
              <a:rPr sz="1800" dirty="0" smtClean="0">
                <a:latin typeface="Arial"/>
                <a:cs typeface="Arial"/>
              </a:rPr>
              <a:t>stakeholders</a:t>
            </a:r>
            <a:endParaRPr sz="1800" dirty="0">
              <a:latin typeface="Arial"/>
              <a:cs typeface="Arial"/>
            </a:endParaRPr>
          </a:p>
          <a:p>
            <a:pPr marL="285750" indent="-285750" algn="l" defTabSz="292100">
              <a:spcAft>
                <a:spcPts val="600"/>
              </a:spcAft>
              <a:buSzPct val="100000"/>
              <a:buFont typeface="Arial"/>
              <a:buChar char="•"/>
              <a:defRPr sz="1600"/>
            </a:pPr>
            <a:r>
              <a:rPr sz="1800" dirty="0">
                <a:latin typeface="Arial"/>
                <a:cs typeface="Arial"/>
              </a:rPr>
              <a:t>Place in context the </a:t>
            </a:r>
            <a:r>
              <a:rPr lang="en-US" sz="1800" b="1" dirty="0">
                <a:latin typeface="Arial"/>
                <a:ea typeface="Helvetica"/>
                <a:cs typeface="Arial"/>
                <a:sym typeface="Helvetica"/>
              </a:rPr>
              <a:t>L</a:t>
            </a:r>
            <a:r>
              <a:rPr sz="1800" b="1" dirty="0" smtClean="0">
                <a:latin typeface="Arial"/>
                <a:ea typeface="Helvetica"/>
                <a:cs typeface="Arial"/>
                <a:sym typeface="Helvetica"/>
              </a:rPr>
              <a:t>abor </a:t>
            </a:r>
            <a:r>
              <a:rPr lang="en-US" sz="1800" b="1" dirty="0" smtClean="0">
                <a:latin typeface="Arial"/>
                <a:ea typeface="Helvetica"/>
                <a:cs typeface="Arial"/>
                <a:sym typeface="Helvetica"/>
              </a:rPr>
              <a:t>M</a:t>
            </a:r>
            <a:r>
              <a:rPr sz="1800" b="1" dirty="0" smtClean="0">
                <a:latin typeface="Arial"/>
                <a:ea typeface="Helvetica"/>
                <a:cs typeface="Arial"/>
                <a:sym typeface="Helvetica"/>
              </a:rPr>
              <a:t>arket </a:t>
            </a:r>
            <a:r>
              <a:rPr lang="en-US" sz="1800" b="1" dirty="0" smtClean="0">
                <a:latin typeface="Arial"/>
                <a:ea typeface="Helvetica"/>
                <a:cs typeface="Arial"/>
                <a:sym typeface="Helvetica"/>
              </a:rPr>
              <a:t>I</a:t>
            </a:r>
            <a:r>
              <a:rPr sz="1800" b="1" dirty="0" smtClean="0">
                <a:latin typeface="Arial"/>
                <a:ea typeface="Helvetica"/>
                <a:cs typeface="Arial"/>
                <a:sym typeface="Helvetica"/>
              </a:rPr>
              <a:t>nformation</a:t>
            </a:r>
            <a:r>
              <a:rPr sz="1800" dirty="0" smtClean="0">
                <a:latin typeface="Arial"/>
                <a:cs typeface="Arial"/>
              </a:rPr>
              <a:t> </a:t>
            </a:r>
            <a:r>
              <a:rPr sz="1800" dirty="0">
                <a:latin typeface="Arial"/>
                <a:cs typeface="Arial"/>
              </a:rPr>
              <a:t>in </a:t>
            </a:r>
            <a:r>
              <a:rPr lang="en-US" sz="1800" dirty="0" smtClean="0">
                <a:latin typeface="Arial"/>
                <a:cs typeface="Arial"/>
              </a:rPr>
              <a:t/>
            </a:r>
            <a:br>
              <a:rPr lang="en-US" sz="1800" dirty="0" smtClean="0">
                <a:latin typeface="Arial"/>
                <a:cs typeface="Arial"/>
              </a:rPr>
            </a:br>
            <a:r>
              <a:rPr sz="1800" dirty="0" smtClean="0">
                <a:latin typeface="Arial"/>
                <a:cs typeface="Arial"/>
              </a:rPr>
              <a:t>advanced </a:t>
            </a:r>
            <a:r>
              <a:rPr sz="1800" dirty="0">
                <a:latin typeface="Arial"/>
                <a:cs typeface="Arial"/>
              </a:rPr>
              <a:t>transportation or renewable energy</a:t>
            </a:r>
          </a:p>
          <a:p>
            <a:pPr marL="285750" indent="-285750" algn="l" defTabSz="292100">
              <a:spcAft>
                <a:spcPts val="600"/>
              </a:spcAft>
              <a:buSzPct val="100000"/>
              <a:buFont typeface="Arial"/>
              <a:buChar char="•"/>
              <a:defRPr sz="1600"/>
            </a:pPr>
            <a:r>
              <a:rPr sz="1800" dirty="0">
                <a:latin typeface="Arial"/>
                <a:cs typeface="Arial"/>
              </a:rPr>
              <a:t>Prepare for </a:t>
            </a:r>
            <a:r>
              <a:rPr lang="en-US" sz="1800" b="1" dirty="0" smtClean="0">
                <a:latin typeface="Arial"/>
                <a:ea typeface="Helvetica"/>
                <a:cs typeface="Arial"/>
                <a:sym typeface="Helvetica"/>
              </a:rPr>
              <a:t>E</a:t>
            </a:r>
            <a:r>
              <a:rPr sz="1800" b="1" dirty="0" smtClean="0">
                <a:latin typeface="Arial"/>
                <a:ea typeface="Helvetica"/>
                <a:cs typeface="Arial"/>
                <a:sym typeface="Helvetica"/>
              </a:rPr>
              <a:t>merging </a:t>
            </a:r>
            <a:r>
              <a:rPr lang="en-US" sz="1800" b="1" dirty="0" smtClean="0">
                <a:latin typeface="Arial"/>
                <a:ea typeface="Helvetica"/>
                <a:cs typeface="Arial"/>
                <a:sym typeface="Helvetica"/>
              </a:rPr>
              <a:t>T</a:t>
            </a:r>
            <a:r>
              <a:rPr sz="1800" b="1" dirty="0" smtClean="0">
                <a:latin typeface="Arial"/>
                <a:ea typeface="Helvetica"/>
                <a:cs typeface="Arial"/>
                <a:sym typeface="Helvetica"/>
              </a:rPr>
              <a:t>echnologies</a:t>
            </a:r>
            <a:r>
              <a:rPr sz="1800" dirty="0" smtClean="0">
                <a:latin typeface="Arial"/>
                <a:cs typeface="Arial"/>
              </a:rPr>
              <a:t> </a:t>
            </a:r>
            <a:r>
              <a:rPr sz="1800" dirty="0">
                <a:latin typeface="Arial"/>
                <a:cs typeface="Arial"/>
              </a:rPr>
              <a:t>in advanced </a:t>
            </a:r>
            <a:r>
              <a:rPr lang="en-US" sz="1800" dirty="0" smtClean="0">
                <a:latin typeface="Arial"/>
                <a:cs typeface="Arial"/>
              </a:rPr>
              <a:t/>
            </a:r>
            <a:br>
              <a:rPr lang="en-US" sz="1800" dirty="0" smtClean="0">
                <a:latin typeface="Arial"/>
                <a:cs typeface="Arial"/>
              </a:rPr>
            </a:br>
            <a:r>
              <a:rPr sz="1800" dirty="0" smtClean="0">
                <a:latin typeface="Arial"/>
                <a:cs typeface="Arial"/>
              </a:rPr>
              <a:t>transportation </a:t>
            </a:r>
            <a:r>
              <a:rPr sz="1800" dirty="0">
                <a:latin typeface="Arial"/>
                <a:cs typeface="Arial"/>
              </a:rPr>
              <a:t>and renewable </a:t>
            </a:r>
            <a:r>
              <a:rPr sz="1800" dirty="0" smtClean="0">
                <a:latin typeface="Arial"/>
                <a:cs typeface="Arial"/>
              </a:rPr>
              <a:t>energy</a:t>
            </a:r>
            <a:endParaRPr lang="en-US" sz="1800" dirty="0" smtClean="0">
              <a:latin typeface="Arial"/>
              <a:cs typeface="Arial"/>
            </a:endParaRPr>
          </a:p>
        </p:txBody>
      </p:sp>
      <p:sp>
        <p:nvSpPr>
          <p:cNvPr id="123" name="Shape 123"/>
          <p:cNvSpPr/>
          <p:nvPr/>
        </p:nvSpPr>
        <p:spPr>
          <a:xfrm>
            <a:off x="766980" y="6964417"/>
            <a:ext cx="3833538" cy="2318584"/>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0" marR="0" lvl="0" indent="0" algn="l" defTabSz="584200" rtl="0" eaLnBrk="1" fontAlgn="auto" latinLnBrk="0" hangingPunct="0">
              <a:lnSpc>
                <a:spcPct val="100000"/>
              </a:lnSpc>
              <a:spcBef>
                <a:spcPts val="0"/>
              </a:spcBef>
              <a:spcAft>
                <a:spcPts val="0"/>
              </a:spcAft>
              <a:buClrTx/>
              <a:buSzTx/>
              <a:buFontTx/>
              <a:buNone/>
              <a:tabLst/>
              <a:defRPr sz="1500"/>
            </a:pPr>
            <a:r>
              <a:rPr kumimoji="0" sz="1800" b="1" i="0" u="none" strike="noStrike" kern="0" cap="none" spc="0" normalizeH="0" baseline="0" noProof="0" dirty="0">
                <a:ln>
                  <a:noFill/>
                </a:ln>
                <a:solidFill>
                  <a:srgbClr val="000000"/>
                </a:solidFill>
                <a:effectLst/>
                <a:uLnTx/>
                <a:uFillTx/>
                <a:latin typeface="Arial"/>
                <a:cs typeface="Arial"/>
                <a:sym typeface="Helvetica Light"/>
              </a:rPr>
              <a:t>Contact: Peter </a:t>
            </a:r>
            <a:r>
              <a:rPr kumimoji="0" sz="1800" b="1" i="0" u="none" strike="noStrike" kern="0" cap="none" spc="0" normalizeH="0" baseline="0" noProof="0" dirty="0" smtClean="0">
                <a:ln>
                  <a:noFill/>
                </a:ln>
                <a:solidFill>
                  <a:srgbClr val="000000"/>
                </a:solidFill>
                <a:effectLst/>
                <a:uLnTx/>
                <a:uFillTx/>
                <a:latin typeface="Arial"/>
                <a:cs typeface="Arial"/>
                <a:sym typeface="Helvetica Light"/>
              </a:rPr>
              <a:t>Davis</a:t>
            </a:r>
            <a:endParaRPr kumimoji="0" lang="en-US" sz="1800" b="1" i="0" u="none" strike="noStrike" kern="0" cap="none" spc="0" normalizeH="0" baseline="0" noProof="0" dirty="0" smtClean="0">
              <a:ln>
                <a:noFill/>
              </a:ln>
              <a:solidFill>
                <a:srgbClr val="000000"/>
              </a:solidFill>
              <a:effectLst/>
              <a:uLnTx/>
              <a:uFillTx/>
              <a:latin typeface="Arial"/>
              <a:cs typeface="Arial"/>
              <a:sym typeface="Helvetica Light"/>
            </a:endParaRPr>
          </a:p>
          <a:p>
            <a:pPr marL="0" marR="0" lvl="0" indent="0" algn="l" defTabSz="584200" rtl="0" eaLnBrk="1" fontAlgn="auto" latinLnBrk="0" hangingPunct="0">
              <a:lnSpc>
                <a:spcPct val="100000"/>
              </a:lnSpc>
              <a:spcBef>
                <a:spcPts val="0"/>
              </a:spcBef>
              <a:spcAft>
                <a:spcPts val="0"/>
              </a:spcAft>
              <a:buClrTx/>
              <a:buSzTx/>
              <a:buFontTx/>
              <a:buNone/>
              <a:tabLst/>
              <a:defRPr sz="1500"/>
            </a:pPr>
            <a:r>
              <a:rPr kumimoji="0" lang="en-US" sz="1800" b="0" i="1" u="none" strike="noStrike" kern="0" cap="none" spc="0" normalizeH="0" baseline="0" noProof="0" dirty="0" smtClean="0">
                <a:ln>
                  <a:noFill/>
                </a:ln>
                <a:solidFill>
                  <a:srgbClr val="000000"/>
                </a:solidFill>
                <a:effectLst/>
                <a:uLnTx/>
                <a:uFillTx/>
                <a:latin typeface="Arial"/>
                <a:cs typeface="Arial"/>
                <a:sym typeface="Helvetica Light"/>
              </a:rPr>
              <a:t>ATRE </a:t>
            </a:r>
            <a:r>
              <a:rPr kumimoji="0" sz="1800" b="0" i="1" u="none" strike="noStrike" kern="0" cap="none" spc="0" normalizeH="0" baseline="0" noProof="0" dirty="0" smtClean="0">
                <a:ln>
                  <a:noFill/>
                </a:ln>
                <a:solidFill>
                  <a:srgbClr val="000000"/>
                </a:solidFill>
                <a:effectLst/>
                <a:uLnTx/>
                <a:uFillTx/>
                <a:latin typeface="Arial"/>
                <a:cs typeface="Arial"/>
                <a:sym typeface="Helvetica Light"/>
              </a:rPr>
              <a:t>Statewide </a:t>
            </a:r>
            <a:r>
              <a:rPr kumimoji="0" sz="1800" b="0" i="1" u="none" strike="noStrike" kern="0" cap="none" spc="0" normalizeH="0" baseline="0" noProof="0" dirty="0">
                <a:ln>
                  <a:noFill/>
                </a:ln>
                <a:solidFill>
                  <a:srgbClr val="000000"/>
                </a:solidFill>
                <a:effectLst/>
                <a:uLnTx/>
                <a:uFillTx/>
                <a:latin typeface="Arial"/>
                <a:cs typeface="Arial"/>
                <a:sym typeface="Helvetica Light"/>
              </a:rPr>
              <a:t>Sector Navigator</a:t>
            </a:r>
          </a:p>
          <a:p>
            <a:pPr marL="0" marR="0" lvl="0" indent="0" algn="l" defTabSz="584200" rtl="0" eaLnBrk="1" fontAlgn="auto" latinLnBrk="0" hangingPunct="0">
              <a:lnSpc>
                <a:spcPct val="100000"/>
              </a:lnSpc>
              <a:spcBef>
                <a:spcPts val="0"/>
              </a:spcBef>
              <a:spcAft>
                <a:spcPts val="0"/>
              </a:spcAft>
              <a:buClrTx/>
              <a:buSzTx/>
              <a:buFontTx/>
              <a:buNone/>
              <a:tabLst/>
              <a:defRPr sz="1500"/>
            </a:pPr>
            <a:r>
              <a:rPr kumimoji="0" sz="1800" b="0" i="0" u="none" strike="noStrike" kern="0" cap="none" spc="0" normalizeH="0" baseline="0" noProof="0" dirty="0">
                <a:ln>
                  <a:noFill/>
                </a:ln>
                <a:solidFill>
                  <a:srgbClr val="000000"/>
                </a:solidFill>
                <a:effectLst/>
                <a:uLnTx/>
                <a:uFillTx/>
                <a:latin typeface="Arial"/>
                <a:cs typeface="Arial"/>
                <a:sym typeface="Helvetica Light"/>
              </a:rPr>
              <a:t>Phone: </a:t>
            </a:r>
            <a:r>
              <a:rPr kumimoji="0" sz="1800" b="1" i="0" u="none" strike="noStrike" kern="0" cap="none" spc="0" normalizeH="0" baseline="0" noProof="0" dirty="0">
                <a:ln>
                  <a:noFill/>
                </a:ln>
                <a:solidFill>
                  <a:srgbClr val="000000"/>
                </a:solidFill>
                <a:effectLst/>
                <a:uLnTx/>
                <a:uFillTx/>
                <a:latin typeface="Arial"/>
                <a:cs typeface="Arial"/>
                <a:sym typeface="Helvetica Light"/>
                <a:hlinkClick r:id="rId2" action="ppaction://hlinkfile"/>
              </a:rPr>
              <a:t>619 473-0090</a:t>
            </a:r>
            <a:endParaRPr kumimoji="0" sz="1800" b="1" i="0" u="none" strike="noStrike" kern="0" cap="none" spc="0" normalizeH="0" baseline="0" noProof="0" dirty="0">
              <a:ln>
                <a:noFill/>
              </a:ln>
              <a:solidFill>
                <a:srgbClr val="000000"/>
              </a:solidFill>
              <a:effectLst/>
              <a:uLnTx/>
              <a:uFillTx/>
              <a:latin typeface="Arial"/>
              <a:cs typeface="Arial"/>
              <a:sym typeface="Helvetica Light"/>
            </a:endParaRPr>
          </a:p>
          <a:p>
            <a:pPr marL="0" marR="0" lvl="0" indent="0" algn="l" defTabSz="584200" rtl="0" eaLnBrk="1" fontAlgn="auto" latinLnBrk="0" hangingPunct="0">
              <a:lnSpc>
                <a:spcPct val="100000"/>
              </a:lnSpc>
              <a:spcBef>
                <a:spcPts val="0"/>
              </a:spcBef>
              <a:spcAft>
                <a:spcPts val="0"/>
              </a:spcAft>
              <a:buClrTx/>
              <a:buSzTx/>
              <a:buFontTx/>
              <a:buNone/>
              <a:tabLst/>
              <a:defRPr sz="1500"/>
            </a:pPr>
            <a:r>
              <a:rPr kumimoji="0" sz="1800" b="0" i="0" u="none" strike="noStrike" kern="0" cap="none" spc="0" normalizeH="0" baseline="0" noProof="0" dirty="0">
                <a:ln>
                  <a:noFill/>
                </a:ln>
                <a:solidFill>
                  <a:srgbClr val="000000"/>
                </a:solidFill>
                <a:effectLst/>
                <a:uLnTx/>
                <a:uFillTx/>
                <a:latin typeface="Arial"/>
                <a:cs typeface="Arial"/>
                <a:sym typeface="Helvetica Light"/>
              </a:rPr>
              <a:t>Email: </a:t>
            </a:r>
            <a:r>
              <a:rPr kumimoji="0" sz="1800" b="0" i="0" u="none" strike="noStrike" kern="0" cap="none" spc="0" normalizeH="0" baseline="0" noProof="0" dirty="0">
                <a:ln>
                  <a:noFill/>
                </a:ln>
                <a:solidFill>
                  <a:srgbClr val="000000"/>
                </a:solidFill>
                <a:effectLst/>
                <a:uLnTx/>
                <a:uFillTx/>
                <a:latin typeface="Arial"/>
                <a:cs typeface="Arial"/>
                <a:sym typeface="Helvetica Light"/>
                <a:hlinkClick r:id="rId3"/>
              </a:rPr>
              <a:t>outrchpd@</a:t>
            </a:r>
            <a:r>
              <a:rPr kumimoji="0" sz="1800" b="0" i="0" u="none" strike="noStrike" kern="0" cap="none" spc="0" normalizeH="0" baseline="0" noProof="0" dirty="0" smtClean="0">
                <a:ln>
                  <a:noFill/>
                </a:ln>
                <a:solidFill>
                  <a:srgbClr val="000000"/>
                </a:solidFill>
                <a:effectLst/>
                <a:uLnTx/>
                <a:uFillTx/>
                <a:latin typeface="Arial"/>
                <a:cs typeface="Arial"/>
                <a:sym typeface="Helvetica Light"/>
                <a:hlinkClick r:id="rId3"/>
              </a:rPr>
              <a:t>me.com</a:t>
            </a:r>
            <a:endParaRPr kumimoji="0" lang="en-US" sz="1800" b="0" i="0" u="none" strike="noStrike" kern="0" cap="none" spc="0" normalizeH="0" baseline="0" noProof="0" dirty="0" smtClean="0">
              <a:ln>
                <a:noFill/>
              </a:ln>
              <a:solidFill>
                <a:srgbClr val="000000"/>
              </a:solidFill>
              <a:effectLst/>
              <a:uLnTx/>
              <a:uFillTx/>
              <a:latin typeface="Arial"/>
              <a:cs typeface="Arial"/>
              <a:sym typeface="Helvetica Light"/>
            </a:endParaRPr>
          </a:p>
          <a:p>
            <a:pPr marL="0" marR="0" lvl="0" indent="0" algn="l" defTabSz="584200" rtl="0" eaLnBrk="1" fontAlgn="auto" latinLnBrk="0" hangingPunct="0">
              <a:lnSpc>
                <a:spcPct val="100000"/>
              </a:lnSpc>
              <a:spcBef>
                <a:spcPts val="0"/>
              </a:spcBef>
              <a:spcAft>
                <a:spcPts val="0"/>
              </a:spcAft>
              <a:buClrTx/>
              <a:buSzTx/>
              <a:buFontTx/>
              <a:buNone/>
              <a:tabLst/>
              <a:defRPr sz="1500"/>
            </a:pPr>
            <a:endParaRPr kumimoji="0" sz="1800" b="0" i="0" u="none" strike="noStrike" kern="0" cap="none" spc="0" normalizeH="0" baseline="0" noProof="0" dirty="0">
              <a:ln>
                <a:noFill/>
              </a:ln>
              <a:solidFill>
                <a:srgbClr val="000000"/>
              </a:solidFill>
              <a:effectLst/>
              <a:uLnTx/>
              <a:uFillTx/>
              <a:latin typeface="Arial"/>
              <a:cs typeface="Arial"/>
              <a:sym typeface="Helvetica Light"/>
            </a:endParaRPr>
          </a:p>
          <a:p>
            <a:pPr marL="0" marR="0" lvl="0" indent="0" algn="l" defTabSz="584200" rtl="0" eaLnBrk="1" fontAlgn="auto" latinLnBrk="0" hangingPunct="0">
              <a:lnSpc>
                <a:spcPct val="100000"/>
              </a:lnSpc>
              <a:spcBef>
                <a:spcPts val="0"/>
              </a:spcBef>
              <a:spcAft>
                <a:spcPts val="0"/>
              </a:spcAft>
              <a:buClrTx/>
              <a:buSzTx/>
              <a:buFontTx/>
              <a:buNone/>
              <a:tabLst/>
              <a:defRPr sz="1500"/>
            </a:pPr>
            <a:r>
              <a:rPr kumimoji="0" lang="en-US" sz="1800" b="1" i="0" u="none" strike="noStrike" kern="0" cap="none" spc="0" normalizeH="0" baseline="0" noProof="0" dirty="0" smtClean="0">
                <a:ln>
                  <a:noFill/>
                </a:ln>
                <a:solidFill>
                  <a:srgbClr val="000000"/>
                </a:solidFill>
                <a:effectLst/>
                <a:uLnTx/>
                <a:uFillTx/>
                <a:latin typeface="Arial"/>
                <a:cs typeface="Arial"/>
                <a:sym typeface="Helvetica Light"/>
              </a:rPr>
              <a:t>Visit our websites at</a:t>
            </a:r>
            <a:r>
              <a:rPr kumimoji="0" sz="1800" b="1" i="0" u="none" strike="noStrike" kern="0" cap="none" spc="0" normalizeH="0" baseline="0" noProof="0" dirty="0" smtClean="0">
                <a:ln>
                  <a:noFill/>
                </a:ln>
                <a:solidFill>
                  <a:srgbClr val="000000"/>
                </a:solidFill>
                <a:effectLst/>
                <a:uLnTx/>
                <a:uFillTx/>
                <a:latin typeface="Arial"/>
                <a:cs typeface="Arial"/>
                <a:sym typeface="Helvetica Light"/>
              </a:rPr>
              <a:t>: </a:t>
            </a:r>
            <a:r>
              <a:rPr kumimoji="0" sz="1800" b="1" i="0" u="sng" strike="noStrike" kern="0" cap="none" spc="0" normalizeH="0" baseline="0" noProof="0" dirty="0">
                <a:ln>
                  <a:noFill/>
                </a:ln>
                <a:solidFill>
                  <a:srgbClr val="000000"/>
                </a:solidFill>
                <a:effectLst/>
                <a:uLnTx/>
                <a:uFillTx/>
                <a:latin typeface="Arial"/>
                <a:cs typeface="Arial"/>
                <a:sym typeface="Helvetica Light"/>
                <a:hlinkClick r:id="rId4"/>
              </a:rPr>
              <a:t>www.atreeducation.org</a:t>
            </a:r>
            <a:r>
              <a:rPr kumimoji="0" sz="1800" b="1" i="0" u="none" strike="noStrike" kern="0" cap="none" spc="0" normalizeH="0" baseline="0" noProof="0" dirty="0">
                <a:ln>
                  <a:noFill/>
                </a:ln>
                <a:solidFill>
                  <a:srgbClr val="000000"/>
                </a:solidFill>
                <a:effectLst/>
                <a:uLnTx/>
                <a:uFillTx/>
                <a:latin typeface="Arial"/>
                <a:cs typeface="Arial"/>
                <a:sym typeface="Helvetica Light"/>
              </a:rPr>
              <a:t> </a:t>
            </a:r>
            <a:endParaRPr kumimoji="0" lang="en-US" sz="1800" b="1" i="0" u="none" strike="noStrike" kern="0" cap="none" spc="0" normalizeH="0" baseline="0" noProof="0" dirty="0" smtClean="0">
              <a:ln>
                <a:noFill/>
              </a:ln>
              <a:solidFill>
                <a:srgbClr val="000000"/>
              </a:solidFill>
              <a:effectLst/>
              <a:uLnTx/>
              <a:uFillTx/>
              <a:latin typeface="Arial"/>
              <a:cs typeface="Arial"/>
              <a:sym typeface="Helvetica Light"/>
            </a:endParaRPr>
          </a:p>
          <a:p>
            <a:pPr marL="0" marR="0" lvl="0" indent="0" algn="l" defTabSz="584200" rtl="0" eaLnBrk="1" fontAlgn="auto" latinLnBrk="0" hangingPunct="0">
              <a:lnSpc>
                <a:spcPct val="100000"/>
              </a:lnSpc>
              <a:spcBef>
                <a:spcPts val="0"/>
              </a:spcBef>
              <a:spcAft>
                <a:spcPts val="0"/>
              </a:spcAft>
              <a:buClrTx/>
              <a:buSzTx/>
              <a:buFontTx/>
              <a:buNone/>
              <a:tabLst/>
              <a:defRPr sz="1500"/>
            </a:pPr>
            <a:r>
              <a:rPr kumimoji="0" sz="1800" b="1" i="0" u="none" strike="noStrike" kern="0" cap="none" spc="0" normalizeH="0" baseline="0" noProof="0" dirty="0" smtClean="0">
                <a:ln>
                  <a:noFill/>
                </a:ln>
                <a:solidFill>
                  <a:srgbClr val="000000"/>
                </a:solidFill>
                <a:effectLst/>
                <a:uLnTx/>
                <a:uFillTx/>
                <a:latin typeface="Arial"/>
                <a:cs typeface="Arial"/>
                <a:sym typeface="Helvetica Light"/>
              </a:rPr>
              <a:t>and </a:t>
            </a:r>
            <a:r>
              <a:rPr kumimoji="0" sz="1800" b="1" i="0" u="sng" strike="noStrike" kern="0" cap="none" spc="0" normalizeH="0" baseline="0" noProof="0" dirty="0" smtClean="0">
                <a:ln>
                  <a:noFill/>
                </a:ln>
                <a:solidFill>
                  <a:srgbClr val="000000"/>
                </a:solidFill>
                <a:effectLst/>
                <a:uLnTx/>
                <a:uFillTx/>
                <a:latin typeface="Arial"/>
                <a:cs typeface="Arial"/>
                <a:sym typeface="Helvetica Light"/>
                <a:hlinkClick r:id="rId5"/>
              </a:rPr>
              <a:t>4nrg.org</a:t>
            </a:r>
            <a:endParaRPr kumimoji="0" sz="1800" b="1" i="0" u="sng" strike="noStrike" kern="0" cap="none" spc="0" normalizeH="0" baseline="0" noProof="0" dirty="0">
              <a:ln>
                <a:noFill/>
              </a:ln>
              <a:solidFill>
                <a:srgbClr val="000000"/>
              </a:solidFill>
              <a:effectLst/>
              <a:uLnTx/>
              <a:uFillTx/>
              <a:latin typeface="Arial"/>
              <a:cs typeface="Arial"/>
              <a:sym typeface="Helvetica Light"/>
              <a:hlinkClick r:id="rId5"/>
            </a:endParaRPr>
          </a:p>
        </p:txBody>
      </p:sp>
      <p:sp>
        <p:nvSpPr>
          <p:cNvPr id="3" name="TextBox 2"/>
          <p:cNvSpPr txBox="1"/>
          <p:nvPr/>
        </p:nvSpPr>
        <p:spPr>
          <a:xfrm>
            <a:off x="766979" y="577886"/>
            <a:ext cx="7677789" cy="1575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0" hangingPunct="0">
              <a:lnSpc>
                <a:spcPct val="7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FFFF"/>
                </a:solidFill>
                <a:effectLst/>
                <a:uLnTx/>
                <a:uFillTx/>
                <a:latin typeface="Arial"/>
                <a:cs typeface="Arial"/>
                <a:sym typeface="Helvetica Light"/>
              </a:rPr>
              <a:t>ATRE Faculty </a:t>
            </a:r>
            <a:endParaRPr kumimoji="0" lang="en-US" sz="6600" b="1" i="0" u="none" strike="noStrike" kern="0" cap="none" spc="0" normalizeH="0" baseline="0" noProof="0" dirty="0" smtClean="0">
              <a:ln>
                <a:noFill/>
              </a:ln>
              <a:solidFill>
                <a:srgbClr val="FFFFFF"/>
              </a:solidFill>
              <a:effectLst/>
              <a:uLnTx/>
              <a:uFillTx/>
              <a:latin typeface="Arial"/>
              <a:cs typeface="Arial"/>
              <a:sym typeface="Helvetica Light"/>
            </a:endParaRPr>
          </a:p>
          <a:p>
            <a:pPr marL="0" marR="0" lvl="0" indent="0" algn="l" defTabSz="584200" rtl="0" eaLnBrk="1" fontAlgn="auto" latinLnBrk="0" hangingPunct="0">
              <a:lnSpc>
                <a:spcPct val="70000"/>
              </a:lnSpc>
              <a:spcBef>
                <a:spcPts val="0"/>
              </a:spcBef>
              <a:spcAft>
                <a:spcPts val="0"/>
              </a:spcAft>
              <a:buClrTx/>
              <a:buSzTx/>
              <a:buFontTx/>
              <a:buNone/>
              <a:tabLst/>
              <a:defRPr/>
            </a:pPr>
            <a:r>
              <a:rPr kumimoji="0" lang="en-US" sz="6600" b="1" i="0" u="none" strike="noStrike" kern="0" cap="none" spc="0" normalizeH="0" baseline="0" noProof="0" dirty="0" smtClean="0">
                <a:ln>
                  <a:noFill/>
                </a:ln>
                <a:solidFill>
                  <a:srgbClr val="FFFFFF"/>
                </a:solidFill>
                <a:effectLst/>
                <a:uLnTx/>
                <a:uFillTx/>
                <a:latin typeface="Arial"/>
                <a:cs typeface="Arial"/>
                <a:sym typeface="Helvetica Light"/>
              </a:rPr>
              <a:t>Assistance</a:t>
            </a:r>
            <a:endParaRPr kumimoji="0" lang="en-US" sz="6600" b="1" i="0" u="none" strike="noStrike" kern="0" cap="none" spc="0" normalizeH="0" baseline="0" noProof="0" dirty="0">
              <a:ln>
                <a:noFill/>
              </a:ln>
              <a:solidFill>
                <a:srgbClr val="FFFFFF"/>
              </a:solidFill>
              <a:effectLst/>
              <a:uLnTx/>
              <a:uFillTx/>
              <a:latin typeface="Arial"/>
              <a:cs typeface="Arial"/>
              <a:sym typeface="Helvetica Light"/>
            </a:endParaRPr>
          </a:p>
        </p:txBody>
      </p:sp>
      <p:sp>
        <p:nvSpPr>
          <p:cNvPr id="4" name="Rectangle 3"/>
          <p:cNvSpPr/>
          <p:nvPr/>
        </p:nvSpPr>
        <p:spPr>
          <a:xfrm>
            <a:off x="4436442" y="6974677"/>
            <a:ext cx="3752707" cy="2308324"/>
          </a:xfrm>
          <a:prstGeom prst="rect">
            <a:avLst/>
          </a:prstGeom>
        </p:spPr>
        <p:txBody>
          <a:bodyPr wrap="square">
            <a:spAutoFit/>
          </a:bodyPr>
          <a:lstStyle/>
          <a:p>
            <a:pPr marL="0" marR="0" lvl="0" indent="0" algn="l" defTabSz="584200" rtl="0" eaLnBrk="1" fontAlgn="auto" latinLnBrk="0" hangingPunct="1">
              <a:lnSpc>
                <a:spcPct val="100000"/>
              </a:lnSpc>
              <a:spcBef>
                <a:spcPts val="0"/>
              </a:spcBef>
              <a:spcAft>
                <a:spcPts val="0"/>
              </a:spcAft>
              <a:buClrTx/>
              <a:buSzTx/>
              <a:buFontTx/>
              <a:buNone/>
              <a:tabLst/>
              <a:defRPr sz="2500"/>
            </a:pPr>
            <a:r>
              <a:rPr kumimoji="0" lang="en-US" sz="1800" b="1" i="0" u="none" strike="noStrike" kern="0" cap="none" spc="0" normalizeH="0" baseline="0" noProof="0" dirty="0" smtClean="0">
                <a:ln>
                  <a:noFill/>
                </a:ln>
                <a:solidFill>
                  <a:srgbClr val="000000"/>
                </a:solidFill>
                <a:effectLst/>
                <a:uLnTx/>
                <a:uFillTx/>
                <a:latin typeface="Arial"/>
                <a:cs typeface="Arial"/>
                <a:sym typeface="Helvetica Light"/>
              </a:rPr>
              <a:t>ATRE</a:t>
            </a:r>
            <a:r>
              <a:rPr kumimoji="0" lang="en-US" sz="1800" b="1" i="0" u="none" strike="noStrike" kern="0" cap="none" spc="0" normalizeH="0" baseline="0" noProof="0" dirty="0">
                <a:ln>
                  <a:noFill/>
                </a:ln>
                <a:solidFill>
                  <a:srgbClr val="000000"/>
                </a:solidFill>
                <a:effectLst/>
                <a:uLnTx/>
                <a:uFillTx/>
                <a:latin typeface="Arial"/>
                <a:cs typeface="Arial"/>
                <a:sym typeface="Helvetica Light"/>
              </a:rPr>
              <a:t> </a:t>
            </a:r>
            <a:r>
              <a:rPr kumimoji="0" lang="en-US" sz="1800" b="1" i="0" u="none" strike="noStrike" kern="0" cap="none" spc="0" normalizeH="0" baseline="0" noProof="0" dirty="0" smtClean="0">
                <a:ln>
                  <a:noFill/>
                </a:ln>
                <a:solidFill>
                  <a:srgbClr val="000000"/>
                </a:solidFill>
                <a:effectLst/>
                <a:uLnTx/>
                <a:uFillTx/>
                <a:latin typeface="Arial"/>
                <a:cs typeface="Arial"/>
                <a:sym typeface="Helvetica Light"/>
              </a:rPr>
              <a:t>&amp; 4nrg websites </a:t>
            </a:r>
            <a:r>
              <a:rPr kumimoji="0" lang="en-US" sz="1800" b="1" i="0" u="none" strike="noStrike" kern="0" cap="none" spc="0" normalizeH="0" baseline="0" noProof="0" dirty="0">
                <a:ln>
                  <a:noFill/>
                </a:ln>
                <a:solidFill>
                  <a:srgbClr val="000000"/>
                </a:solidFill>
                <a:effectLst/>
                <a:uLnTx/>
                <a:uFillTx/>
                <a:latin typeface="Arial"/>
                <a:cs typeface="Arial"/>
                <a:sym typeface="Helvetica Light"/>
              </a:rPr>
              <a:t>include </a:t>
            </a:r>
            <a:r>
              <a:rPr kumimoji="0" lang="en-US" sz="1800" b="1" i="0" u="none" strike="noStrike" kern="0" cap="none" spc="0" normalizeH="0" baseline="0" noProof="0" dirty="0" smtClean="0">
                <a:ln>
                  <a:noFill/>
                </a:ln>
                <a:solidFill>
                  <a:srgbClr val="000000"/>
                </a:solidFill>
                <a:effectLst/>
                <a:uLnTx/>
                <a:uFillTx/>
                <a:latin typeface="Arial"/>
                <a:cs typeface="Arial"/>
                <a:sym typeface="Helvetica Light"/>
              </a:rPr>
              <a:t>valuable resources such as:</a:t>
            </a:r>
            <a:endParaRPr kumimoji="0" lang="en-US" sz="1800" b="1" i="0" u="none" strike="noStrike" kern="0" cap="none" spc="0" normalizeH="0" baseline="0" noProof="0" dirty="0">
              <a:ln>
                <a:noFill/>
              </a:ln>
              <a:solidFill>
                <a:srgbClr val="000000"/>
              </a:solidFill>
              <a:effectLst/>
              <a:uLnTx/>
              <a:uFillTx/>
              <a:latin typeface="Arial"/>
              <a:cs typeface="Arial"/>
              <a:sym typeface="Helvetica Light"/>
            </a:endParaRPr>
          </a:p>
          <a:p>
            <a:pPr marL="285750" marR="0" lvl="0" indent="-285750" algn="l" defTabSz="584200" rtl="0" eaLnBrk="1" fontAlgn="auto" latinLnBrk="0" hangingPunct="1">
              <a:lnSpc>
                <a:spcPct val="100000"/>
              </a:lnSpc>
              <a:spcBef>
                <a:spcPts val="0"/>
              </a:spcBef>
              <a:spcAft>
                <a:spcPts val="0"/>
              </a:spcAft>
              <a:buClrTx/>
              <a:buSzPct val="100000"/>
              <a:buFont typeface="Arial"/>
              <a:buChar char="•"/>
              <a:tabLst/>
              <a:defRPr sz="2500"/>
            </a:pPr>
            <a:r>
              <a:rPr kumimoji="0" lang="en-US" sz="1800" b="0" i="0" u="none" strike="noStrike" kern="0" cap="none" spc="0" normalizeH="0" baseline="0" noProof="0" dirty="0">
                <a:ln>
                  <a:noFill/>
                </a:ln>
                <a:solidFill>
                  <a:srgbClr val="000000"/>
                </a:solidFill>
                <a:effectLst/>
                <a:uLnTx/>
                <a:uFillTx/>
                <a:latin typeface="Arial"/>
                <a:cs typeface="Arial"/>
                <a:sym typeface="Helvetica Light"/>
              </a:rPr>
              <a:t>Curricula</a:t>
            </a:r>
          </a:p>
          <a:p>
            <a:pPr marL="285750" marR="0" lvl="0" indent="-285750" algn="l" defTabSz="584200" rtl="0" eaLnBrk="1" fontAlgn="auto" latinLnBrk="0" hangingPunct="1">
              <a:lnSpc>
                <a:spcPct val="100000"/>
              </a:lnSpc>
              <a:spcBef>
                <a:spcPts val="0"/>
              </a:spcBef>
              <a:spcAft>
                <a:spcPts val="0"/>
              </a:spcAft>
              <a:buClrTx/>
              <a:buSzPct val="100000"/>
              <a:buFont typeface="Arial"/>
              <a:buChar char="•"/>
              <a:tabLst/>
              <a:defRPr sz="2500"/>
            </a:pPr>
            <a:r>
              <a:rPr kumimoji="0" lang="en-US" sz="1800" b="0" i="0" u="none" strike="noStrike" kern="0" cap="none" spc="0" normalizeH="0" baseline="0" noProof="0" dirty="0">
                <a:ln>
                  <a:noFill/>
                </a:ln>
                <a:solidFill>
                  <a:srgbClr val="000000"/>
                </a:solidFill>
                <a:effectLst/>
                <a:uLnTx/>
                <a:uFillTx/>
                <a:latin typeface="Arial"/>
                <a:cs typeface="Arial"/>
                <a:sym typeface="Helvetica Light"/>
              </a:rPr>
              <a:t>Data</a:t>
            </a:r>
          </a:p>
          <a:p>
            <a:pPr marL="285750" marR="0" lvl="0" indent="-285750" algn="l" defTabSz="584200" rtl="0" eaLnBrk="1" fontAlgn="auto" latinLnBrk="0" hangingPunct="1">
              <a:lnSpc>
                <a:spcPct val="100000"/>
              </a:lnSpc>
              <a:spcBef>
                <a:spcPts val="0"/>
              </a:spcBef>
              <a:spcAft>
                <a:spcPts val="0"/>
              </a:spcAft>
              <a:buClrTx/>
              <a:buSzPct val="100000"/>
              <a:buFont typeface="Arial"/>
              <a:buChar char="•"/>
              <a:tabLst/>
              <a:defRPr sz="2500"/>
            </a:pPr>
            <a:r>
              <a:rPr kumimoji="0" lang="en-US" sz="1800" b="0" i="0" u="none" strike="noStrike" kern="0" cap="none" spc="0" normalizeH="0" baseline="0" noProof="0" dirty="0">
                <a:ln>
                  <a:noFill/>
                </a:ln>
                <a:solidFill>
                  <a:srgbClr val="000000"/>
                </a:solidFill>
                <a:effectLst/>
                <a:uLnTx/>
                <a:uFillTx/>
                <a:latin typeface="Arial"/>
                <a:cs typeface="Arial"/>
                <a:sym typeface="Helvetica Light"/>
              </a:rPr>
              <a:t>Best Practices</a:t>
            </a:r>
          </a:p>
          <a:p>
            <a:pPr marL="285750" marR="0" lvl="0" indent="-285750" algn="l" defTabSz="584200" rtl="0" eaLnBrk="1" fontAlgn="auto" latinLnBrk="0" hangingPunct="1">
              <a:lnSpc>
                <a:spcPct val="100000"/>
              </a:lnSpc>
              <a:spcBef>
                <a:spcPts val="0"/>
              </a:spcBef>
              <a:spcAft>
                <a:spcPts val="0"/>
              </a:spcAft>
              <a:buClrTx/>
              <a:buSzPct val="100000"/>
              <a:buFont typeface="Arial"/>
              <a:buChar char="•"/>
              <a:tabLst/>
              <a:defRPr sz="2500"/>
            </a:pPr>
            <a:r>
              <a:rPr kumimoji="0" lang="en-US" sz="1800" b="0" i="0" u="none" strike="noStrike" kern="0" cap="none" spc="0" normalizeH="0" baseline="0" noProof="0" dirty="0">
                <a:ln>
                  <a:noFill/>
                </a:ln>
                <a:solidFill>
                  <a:srgbClr val="000000"/>
                </a:solidFill>
                <a:effectLst/>
                <a:uLnTx/>
                <a:uFillTx/>
                <a:latin typeface="Arial"/>
                <a:cs typeface="Arial"/>
                <a:sym typeface="Helvetica Light"/>
              </a:rPr>
              <a:t>Documents</a:t>
            </a:r>
          </a:p>
          <a:p>
            <a:pPr marL="285750" marR="0" lvl="0" indent="-285750" algn="l" defTabSz="584200" rtl="0" eaLnBrk="1" fontAlgn="auto" latinLnBrk="0" hangingPunct="1">
              <a:lnSpc>
                <a:spcPct val="100000"/>
              </a:lnSpc>
              <a:spcBef>
                <a:spcPts val="0"/>
              </a:spcBef>
              <a:spcAft>
                <a:spcPts val="0"/>
              </a:spcAft>
              <a:buClrTx/>
              <a:buSzPct val="100000"/>
              <a:buFont typeface="Arial"/>
              <a:buChar char="•"/>
              <a:tabLst/>
              <a:defRPr sz="2500"/>
            </a:pPr>
            <a:r>
              <a:rPr kumimoji="0" lang="en-US" sz="1800" b="0" i="0" u="none" strike="noStrike" kern="0" cap="none" spc="0" normalizeH="0" baseline="0" noProof="0" dirty="0">
                <a:ln>
                  <a:noFill/>
                </a:ln>
                <a:solidFill>
                  <a:srgbClr val="000000"/>
                </a:solidFill>
                <a:effectLst/>
                <a:uLnTx/>
                <a:uFillTx/>
                <a:latin typeface="Arial"/>
                <a:cs typeface="Arial"/>
                <a:sym typeface="Helvetica Light"/>
              </a:rPr>
              <a:t>Videos</a:t>
            </a:r>
          </a:p>
          <a:p>
            <a:pPr marL="285750" marR="0" lvl="0" indent="-285750" algn="l" defTabSz="584200" rtl="0" eaLnBrk="1" fontAlgn="auto" latinLnBrk="0" hangingPunct="1">
              <a:lnSpc>
                <a:spcPct val="100000"/>
              </a:lnSpc>
              <a:spcBef>
                <a:spcPts val="0"/>
              </a:spcBef>
              <a:spcAft>
                <a:spcPts val="0"/>
              </a:spcAft>
              <a:buClrTx/>
              <a:buSzPct val="100000"/>
              <a:buFont typeface="Arial"/>
              <a:buChar char="•"/>
              <a:tabLst/>
              <a:defRPr sz="2500"/>
            </a:pPr>
            <a:r>
              <a:rPr kumimoji="0" lang="en-US" sz="1800" b="0" i="0" u="none" strike="noStrike" kern="0" cap="none" spc="0" normalizeH="0" baseline="0" noProof="0" dirty="0">
                <a:ln>
                  <a:noFill/>
                </a:ln>
                <a:solidFill>
                  <a:srgbClr val="000000"/>
                </a:solidFill>
                <a:effectLst/>
                <a:uLnTx/>
                <a:uFillTx/>
                <a:latin typeface="Arial"/>
                <a:cs typeface="Arial"/>
                <a:sym typeface="Helvetica Light"/>
              </a:rPr>
              <a:t>Training</a:t>
            </a:r>
          </a:p>
        </p:txBody>
      </p:sp>
      <p:pic>
        <p:nvPicPr>
          <p:cNvPr id="10" name="Picture 9" descr="Publications Composite Master2-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2319" y="2766109"/>
            <a:ext cx="4913947" cy="6516892"/>
          </a:xfrm>
          <a:prstGeom prst="rect">
            <a:avLst/>
          </a:prstGeom>
        </p:spPr>
      </p:pic>
      <p:pic>
        <p:nvPicPr>
          <p:cNvPr id="11" name="Picture 10" descr="cvrProgramViewbookTilt232x30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00255">
            <a:off x="6030079" y="3068963"/>
            <a:ext cx="2561957" cy="3312875"/>
          </a:xfrm>
          <a:prstGeom prst="rect">
            <a:avLst/>
          </a:prstGeom>
        </p:spPr>
      </p:pic>
      <p:pic>
        <p:nvPicPr>
          <p:cNvPr id="12" name="Picture 11" descr="BinderMaster1-1.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42164">
            <a:off x="6359341" y="7606199"/>
            <a:ext cx="2530132" cy="2021428"/>
          </a:xfrm>
          <a:prstGeom prst="rect">
            <a:avLst/>
          </a:prstGeom>
        </p:spPr>
      </p:pic>
    </p:spTree>
    <p:extLst>
      <p:ext uri="{BB962C8B-B14F-4D97-AF65-F5344CB8AC3E}">
        <p14:creationId xmlns:p14="http://schemas.microsoft.com/office/powerpoint/2010/main" val="3994320076"/>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4654" y="643819"/>
            <a:ext cx="5975051"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outerShdw blurRad="38100" dist="38100" dir="2700000" algn="tl">
                    <a:srgbClr val="000000">
                      <a:alpha val="43137"/>
                    </a:srgbClr>
                  </a:outerShdw>
                </a:effectLst>
                <a:uFillTx/>
                <a:latin typeface="Verdana" panose="020B0604030504040204" pitchFamily="34" charset="0"/>
                <a:ea typeface="Verdana" panose="020B0604030504040204" pitchFamily="34" charset="0"/>
                <a:cs typeface="Verdana" panose="020B0604030504040204" pitchFamily="34" charset="0"/>
                <a:sym typeface="Helvetica Light"/>
              </a:rPr>
              <a:t>Difference Makers</a:t>
            </a:r>
          </a:p>
        </p:txBody>
      </p:sp>
      <p:pic>
        <p:nvPicPr>
          <p:cNvPr id="5" name="Picture 4" descr="https://img.evbuc.com/https%3A%2F%2Fcdn.evbuc.com%2Fimages%2F30401338%2F209873412577%2F1%2Foriginal.jpg?w=1000&amp;rect=52%2C0%2C696%2C348&amp;s=3879e276e1edf5aec4c970254c2a0d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3912" y="5883965"/>
            <a:ext cx="4354170" cy="217708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0" descr="http://www.getatasteofsuccess.com/uploads/3/4/4/1/3441361/business-pitch-banner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096" y="5118193"/>
            <a:ext cx="5295900" cy="2762250"/>
          </a:xfrm>
          <a:prstGeom prst="rect">
            <a:avLst/>
          </a:prstGeom>
          <a:noFill/>
          <a:extLst>
            <a:ext uri="{909E8E84-426E-40dd-AFC4-6F175D3DCCD1}">
              <a14:hiddenFill xmlns:a14="http://schemas.microsoft.com/office/drawing/2010/main" xmlns="">
                <a:solidFill>
                  <a:srgbClr val="FFFFFF"/>
                </a:solidFill>
              </a14:hiddenFill>
            </a:ext>
          </a:extLst>
        </p:spPr>
      </p:pic>
      <p:pic>
        <p:nvPicPr>
          <p:cNvPr id="5122" name="Picture 2" descr="https://c1.staticflickr.com/4/3322/3451988489_a53948658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1306" y="4167187"/>
            <a:ext cx="1868343" cy="280532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hought Bubble: Cloud 6"/>
          <p:cNvSpPr/>
          <p:nvPr/>
        </p:nvSpPr>
        <p:spPr>
          <a:xfrm>
            <a:off x="7374834" y="2279238"/>
            <a:ext cx="4691270" cy="1610139"/>
          </a:xfrm>
          <a:prstGeom prst="cloudCallout">
            <a:avLst>
              <a:gd name="adj1" fmla="val 32133"/>
              <a:gd name="adj2" fmla="val 94599"/>
            </a:avLst>
          </a:prstGeom>
          <a:solidFill>
            <a:srgbClr val="FFFFFF"/>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9" name="TextBox 8"/>
          <p:cNvSpPr txBox="1"/>
          <p:nvPr/>
        </p:nvSpPr>
        <p:spPr>
          <a:xfrm>
            <a:off x="6698973" y="2605045"/>
            <a:ext cx="5367131"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dirty="0"/>
              <a:t>O</a:t>
            </a: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pened </a:t>
            </a:r>
          </a:p>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a new market</a:t>
            </a:r>
          </a:p>
        </p:txBody>
      </p:sp>
      <p:sp>
        <p:nvSpPr>
          <p:cNvPr id="10" name="Thought Bubble: Cloud 9"/>
          <p:cNvSpPr/>
          <p:nvPr/>
        </p:nvSpPr>
        <p:spPr>
          <a:xfrm>
            <a:off x="6069428" y="3889377"/>
            <a:ext cx="4591878" cy="1842810"/>
          </a:xfrm>
          <a:prstGeom prst="cloudCallout">
            <a:avLst>
              <a:gd name="adj1" fmla="val 57662"/>
              <a:gd name="adj2" fmla="val 24236"/>
            </a:avLst>
          </a:prstGeom>
          <a:solidFill>
            <a:srgbClr val="FFFFFF"/>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Found new trade partners</a:t>
            </a:r>
          </a:p>
        </p:txBody>
      </p:sp>
      <p:pic>
        <p:nvPicPr>
          <p:cNvPr id="5124" name="Picture 4" descr="http://combiboilersleeds.com/images/businessman/businessman-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6758" y="4716435"/>
            <a:ext cx="1685993" cy="2690582"/>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hought Bubble: Cloud 10"/>
          <p:cNvSpPr/>
          <p:nvPr/>
        </p:nvSpPr>
        <p:spPr>
          <a:xfrm>
            <a:off x="65767" y="1726913"/>
            <a:ext cx="5486399" cy="2686129"/>
          </a:xfrm>
          <a:prstGeom prst="cloudCallout">
            <a:avLst>
              <a:gd name="adj1" fmla="val 44232"/>
              <a:gd name="adj2" fmla="val 60505"/>
            </a:avLst>
          </a:prstGeom>
          <a:solidFill>
            <a:srgbClr val="FFFFFF"/>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These young people have a great future</a:t>
            </a:r>
          </a:p>
        </p:txBody>
      </p:sp>
    </p:spTree>
    <p:extLst>
      <p:ext uri="{BB962C8B-B14F-4D97-AF65-F5344CB8AC3E}">
        <p14:creationId xmlns:p14="http://schemas.microsoft.com/office/powerpoint/2010/main" val="36491835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anim calcmode="lin" valueType="num">
                                      <p:cBhvr>
                                        <p:cTn id="13" dur="1000" fill="hold"/>
                                        <p:tgtEl>
                                          <p:spTgt spid="5124"/>
                                        </p:tgtEl>
                                        <p:attrNameLst>
                                          <p:attrName>ppt_x</p:attrName>
                                        </p:attrNameLst>
                                      </p:cBhvr>
                                      <p:tavLst>
                                        <p:tav tm="0">
                                          <p:val>
                                            <p:strVal val="#ppt_x"/>
                                          </p:val>
                                        </p:tav>
                                        <p:tav tm="100000">
                                          <p:val>
                                            <p:strVal val="#ppt_x"/>
                                          </p:val>
                                        </p:tav>
                                      </p:tavLst>
                                    </p:anim>
                                    <p:anim calcmode="lin" valueType="num">
                                      <p:cBhvr>
                                        <p:cTn id="14" dur="1000" fill="hold"/>
                                        <p:tgtEl>
                                          <p:spTgt spid="51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122"/>
                                        </p:tgtEl>
                                        <p:attrNameLst>
                                          <p:attrName>style.visibility</p:attrName>
                                        </p:attrNameLst>
                                      </p:cBhvr>
                                      <p:to>
                                        <p:strVal val="visible"/>
                                      </p:to>
                                    </p:set>
                                    <p:animEffect transition="in" filter="fade">
                                      <p:cBhvr>
                                        <p:cTn id="29" dur="1000"/>
                                        <p:tgtEl>
                                          <p:spTgt spid="5122"/>
                                        </p:tgtEl>
                                      </p:cBhvr>
                                    </p:animEffect>
                                    <p:anim calcmode="lin" valueType="num">
                                      <p:cBhvr>
                                        <p:cTn id="30" dur="1000" fill="hold"/>
                                        <p:tgtEl>
                                          <p:spTgt spid="5122"/>
                                        </p:tgtEl>
                                        <p:attrNameLst>
                                          <p:attrName>ppt_x</p:attrName>
                                        </p:attrNameLst>
                                      </p:cBhvr>
                                      <p:tavLst>
                                        <p:tav tm="0">
                                          <p:val>
                                            <p:strVal val="#ppt_x"/>
                                          </p:val>
                                        </p:tav>
                                        <p:tav tm="100000">
                                          <p:val>
                                            <p:strVal val="#ppt_x"/>
                                          </p:val>
                                        </p:tav>
                                      </p:tavLst>
                                    </p:anim>
                                    <p:anim calcmode="lin" valueType="num">
                                      <p:cBhvr>
                                        <p:cTn id="31" dur="1000" fill="hold"/>
                                        <p:tgtEl>
                                          <p:spTgt spid="512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199" y="743210"/>
            <a:ext cx="6480313"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4400" b="0" u="none" strike="noStrike" cap="none" spc="0" normalizeH="0" baseline="0" dirty="0">
                <a:ln>
                  <a:noFill/>
                </a:ln>
                <a:solidFill>
                  <a:schemeClr val="bg1"/>
                </a:solidFill>
                <a:effectLst/>
                <a:uFillTx/>
                <a:latin typeface="Verdana" panose="020B0604030504040204" pitchFamily="34" charset="0"/>
                <a:ea typeface="Verdana" panose="020B0604030504040204" pitchFamily="34" charset="0"/>
                <a:cs typeface="Verdana" panose="020B0604030504040204" pitchFamily="34" charset="0"/>
                <a:sym typeface="Helvetica Light"/>
              </a:rPr>
              <a:t>Summing Up</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82307"/>
            <a:ext cx="13004800" cy="5421438"/>
          </a:xfrm>
          <a:prstGeom prst="rect">
            <a:avLst/>
          </a:prstGeom>
        </p:spPr>
      </p:pic>
      <p:sp>
        <p:nvSpPr>
          <p:cNvPr id="9" name="TextBox 8"/>
          <p:cNvSpPr txBox="1"/>
          <p:nvPr/>
        </p:nvSpPr>
        <p:spPr>
          <a:xfrm>
            <a:off x="137490" y="1680186"/>
            <a:ext cx="879696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US" sz="4000" b="0" i="0" u="none" strike="noStrike" cap="none" spc="0" normalizeH="0" baseline="0" dirty="0">
                <a:ln>
                  <a:noFill/>
                </a:ln>
                <a:solidFill>
                  <a:schemeClr val="accent1"/>
                </a:solidFill>
                <a:effectLst>
                  <a:outerShdw blurRad="38100" dist="38100" dir="2700000" algn="tl">
                    <a:srgbClr val="000000">
                      <a:alpha val="43137"/>
                    </a:srgbClr>
                  </a:outerShdw>
                </a:effectLst>
                <a:uFillTx/>
                <a:latin typeface="Helvetica Light"/>
                <a:ea typeface="Helvetica Light"/>
                <a:cs typeface="Helvetica Light"/>
                <a:sym typeface="Helvetica Light"/>
              </a:rPr>
              <a:t>Lifesciences/Biotech Sector </a:t>
            </a:r>
            <a:r>
              <a:rPr lang="en-US" sz="4000" dirty="0">
                <a:solidFill>
                  <a:schemeClr val="accent1"/>
                </a:solidFill>
                <a:effectLst>
                  <a:outerShdw blurRad="38100" dist="38100" dir="2700000" algn="tl">
                    <a:srgbClr val="000000">
                      <a:alpha val="43137"/>
                    </a:srgbClr>
                  </a:outerShdw>
                </a:effectLst>
              </a:rPr>
              <a:t>Strategy http</a:t>
            </a:r>
            <a:r>
              <a:rPr lang="en-US" sz="4000">
                <a:solidFill>
                  <a:schemeClr val="accent1"/>
                </a:solidFill>
                <a:effectLst>
                  <a:outerShdw blurRad="38100" dist="38100" dir="2700000" algn="tl">
                    <a:srgbClr val="000000">
                      <a:alpha val="43137"/>
                    </a:srgbClr>
                  </a:outerShdw>
                </a:effectLst>
              </a:rPr>
              <a:t>://</a:t>
            </a:r>
            <a:r>
              <a:rPr lang="en-US" sz="4000" smtClean="0">
                <a:solidFill>
                  <a:schemeClr val="accent1"/>
                </a:solidFill>
                <a:effectLst>
                  <a:outerShdw blurRad="38100" dist="38100" dir="2700000" algn="tl">
                    <a:srgbClr val="000000">
                      <a:alpha val="43137"/>
                    </a:srgbClr>
                  </a:outerShdw>
                </a:effectLst>
              </a:rPr>
              <a:t>www.calbiotechcareers.org</a:t>
            </a:r>
            <a:endParaRPr kumimoji="0" lang="en-US" sz="4000" b="0" i="0" u="none" strike="noStrike" cap="none" spc="0" normalizeH="0" baseline="0" dirty="0">
              <a:ln>
                <a:noFill/>
              </a:ln>
              <a:solidFill>
                <a:schemeClr val="accent1"/>
              </a:solidFill>
              <a:effectLst>
                <a:outerShdw blurRad="38100" dist="38100" dir="2700000" algn="tl">
                  <a:srgbClr val="000000">
                    <a:alpha val="43137"/>
                  </a:srgbClr>
                </a:outerShdw>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1261331706"/>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9456" y="3299228"/>
            <a:ext cx="12785344" cy="29033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smtClean="0">
                <a:ln>
                  <a:noFill/>
                </a:ln>
                <a:solidFill>
                  <a:srgbClr val="000000"/>
                </a:solidFill>
                <a:effectLst/>
                <a:uFillTx/>
                <a:latin typeface="Verdana" panose="020B0604030504040204" pitchFamily="34" charset="0"/>
                <a:ea typeface="Verdana" panose="020B0604030504040204" pitchFamily="34" charset="0"/>
                <a:cs typeface="Verdana" panose="020B0604030504040204" pitchFamily="34" charset="0"/>
                <a:sym typeface="Helvetica Light"/>
              </a:rPr>
              <a:t>To contact SN’s or</a:t>
            </a:r>
            <a:r>
              <a:rPr kumimoji="0" lang="en-US" sz="4400" b="0" i="0" u="none" strike="noStrike" cap="none" spc="0" normalizeH="0" dirty="0" smtClean="0">
                <a:ln>
                  <a:noFill/>
                </a:ln>
                <a:solidFill>
                  <a:srgbClr val="000000"/>
                </a:solidFill>
                <a:effectLst/>
                <a:uFillTx/>
                <a:latin typeface="Verdana" panose="020B0604030504040204" pitchFamily="34" charset="0"/>
                <a:ea typeface="Verdana" panose="020B0604030504040204" pitchFamily="34" charset="0"/>
                <a:cs typeface="Verdana" panose="020B0604030504040204" pitchFamily="34" charset="0"/>
                <a:sym typeface="Helvetica Light"/>
              </a:rPr>
              <a:t> DSN’s:</a:t>
            </a:r>
            <a:endParaRPr lang="en-US" sz="4400" dirty="0">
              <a:latin typeface="Verdana" panose="020B0604030504040204" pitchFamily="34" charset="0"/>
              <a:ea typeface="Verdana" panose="020B0604030504040204" pitchFamily="34" charset="0"/>
              <a:cs typeface="Verdana" panose="020B0604030504040204" pitchFamily="34" charset="0"/>
            </a:endParaRPr>
          </a:p>
          <a:p>
            <a:pPr marL="0" marR="0" indent="0" algn="l" defTabSz="5842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smtClean="0">
              <a:ln>
                <a:noFill/>
              </a:ln>
              <a:solidFill>
                <a:srgbClr val="000000"/>
              </a:solidFill>
              <a:effectLst/>
              <a:uFillTx/>
              <a:latin typeface="Verdana" panose="020B0604030504040204" pitchFamily="34" charset="0"/>
              <a:ea typeface="Verdana" panose="020B0604030504040204" pitchFamily="34" charset="0"/>
              <a:cs typeface="Verdana" panose="020B0604030504040204" pitchFamily="34" charset="0"/>
              <a:sym typeface="Helvetica Light"/>
            </a:endParaRPr>
          </a:p>
          <a:p>
            <a:pPr algn="l"/>
            <a:r>
              <a:rPr lang="en-US" dirty="0">
                <a:latin typeface="Verdana" panose="020B0604030504040204" pitchFamily="34" charset="0"/>
                <a:ea typeface="Verdana" panose="020B0604030504040204" pitchFamily="34" charset="0"/>
                <a:cs typeface="Verdana" panose="020B0604030504040204" pitchFamily="34" charset="0"/>
              </a:rPr>
              <a:t>http://doingwhatmatters.cccco.edu/Contact.aspx</a:t>
            </a:r>
          </a:p>
          <a:p>
            <a:pPr marL="0" marR="0" indent="0" algn="ctr" defTabSz="584200" rtl="0" fontAlgn="auto" latinLnBrk="0" hangingPunct="0">
              <a:lnSpc>
                <a:spcPct val="100000"/>
              </a:lnSpc>
              <a:spcBef>
                <a:spcPts val="0"/>
              </a:spcBef>
              <a:spcAft>
                <a:spcPts val="0"/>
              </a:spcAft>
              <a:buClrTx/>
              <a:buSzTx/>
              <a:buFontTx/>
              <a:buNone/>
              <a:tabLst/>
            </a:pPr>
            <a:endParaRPr kumimoji="0" lang="en-US" sz="66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cs typeface="Verdana" panose="020B0604030504040204" pitchFamily="34" charset="0"/>
              <a:sym typeface="Helvetica Light"/>
            </a:endParaRPr>
          </a:p>
        </p:txBody>
      </p:sp>
    </p:spTree>
    <p:extLst>
      <p:ext uri="{BB962C8B-B14F-4D97-AF65-F5344CB8AC3E}">
        <p14:creationId xmlns:p14="http://schemas.microsoft.com/office/powerpoint/2010/main" val="2105741928"/>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image3.png"/>
          <p:cNvPicPr>
            <a:picLocks noChangeAspect="1"/>
          </p:cNvPicPr>
          <p:nvPr/>
        </p:nvPicPr>
        <p:blipFill>
          <a:blip r:embed="rId2">
            <a:extLst/>
          </a:blip>
          <a:stretch>
            <a:fillRect/>
          </a:stretch>
        </p:blipFill>
        <p:spPr>
          <a:xfrm>
            <a:off x="0" y="-198782"/>
            <a:ext cx="13001551" cy="9753600"/>
          </a:xfrm>
          <a:prstGeom prst="rect">
            <a:avLst/>
          </a:prstGeom>
          <a:ln w="12700">
            <a:miter lim="400000"/>
          </a:ln>
        </p:spPr>
      </p:pic>
      <p:sp>
        <p:nvSpPr>
          <p:cNvPr id="2" name="TextBox 1"/>
          <p:cNvSpPr txBox="1"/>
          <p:nvPr/>
        </p:nvSpPr>
        <p:spPr>
          <a:xfrm>
            <a:off x="261257" y="8674249"/>
            <a:ext cx="347472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sz="2500" b="1">
                <a:solidFill>
                  <a:srgbClr val="53585F"/>
                </a:solidFill>
                <a:latin typeface="Arial"/>
                <a:ea typeface="Arial"/>
                <a:cs typeface="Arial"/>
                <a:sym typeface="Arial"/>
              </a:defRPr>
            </a:pPr>
            <a:r>
              <a:rPr kumimoji="0" lang="en-US" sz="1800" b="1" i="0" u="none" strike="noStrike" kern="1200" cap="none" spc="0" normalizeH="0" baseline="0" noProof="0" dirty="0">
                <a:ln>
                  <a:noFill/>
                </a:ln>
                <a:solidFill>
                  <a:prstClr val="white"/>
                </a:solidFill>
                <a:effectLst/>
                <a:uLnTx/>
                <a:uFillTx/>
                <a:latin typeface="Arial"/>
                <a:cs typeface="Arial"/>
                <a:sym typeface="Arial"/>
              </a:rPr>
              <a:t>doingwhatmatters.</a:t>
            </a:r>
            <a:r>
              <a:rPr kumimoji="0" lang="en-US" sz="1800" b="1" i="0" u="none" strike="noStrike" kern="1200" cap="none" spc="0" normalizeH="0" baseline="0" noProof="0" dirty="0">
                <a:ln>
                  <a:noFill/>
                </a:ln>
                <a:solidFill>
                  <a:srgbClr val="FBAB18"/>
                </a:solidFill>
                <a:effectLst/>
                <a:uLnTx/>
                <a:uFillTx/>
                <a:latin typeface="Arial"/>
                <a:cs typeface="Arial"/>
                <a:sym typeface="Arial"/>
              </a:rPr>
              <a:t>cccco.edu</a:t>
            </a:r>
          </a:p>
        </p:txBody>
      </p:sp>
      <p:sp>
        <p:nvSpPr>
          <p:cNvPr id="4" name="TextBox 3"/>
          <p:cNvSpPr txBox="1"/>
          <p:nvPr/>
        </p:nvSpPr>
        <p:spPr>
          <a:xfrm>
            <a:off x="3682939" y="2541661"/>
            <a:ext cx="5172378" cy="544764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Questions</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7200" kern="1200" dirty="0">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Thank</a:t>
            </a:r>
            <a:r>
              <a:rPr kumimoji="0" lang="en-US" sz="66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 You!</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6600" kern="1200" dirty="0">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6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89953242"/>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image3.png"/>
          <p:cNvPicPr>
            <a:picLocks noChangeAspect="1"/>
          </p:cNvPicPr>
          <p:nvPr/>
        </p:nvPicPr>
        <p:blipFill>
          <a:blip r:embed="rId2">
            <a:extLst/>
          </a:blip>
          <a:stretch>
            <a:fillRect/>
          </a:stretch>
        </p:blipFill>
        <p:spPr>
          <a:xfrm>
            <a:off x="3249" y="-51281"/>
            <a:ext cx="13001551" cy="9753600"/>
          </a:xfrm>
          <a:prstGeom prst="rect">
            <a:avLst/>
          </a:prstGeom>
          <a:ln w="12700">
            <a:miter lim="400000"/>
          </a:ln>
        </p:spPr>
      </p:pic>
      <p:sp>
        <p:nvSpPr>
          <p:cNvPr id="25" name="Oval 24"/>
          <p:cNvSpPr/>
          <p:nvPr/>
        </p:nvSpPr>
        <p:spPr>
          <a:xfrm>
            <a:off x="2226365" y="2896635"/>
            <a:ext cx="7951305" cy="443844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261257" y="8674249"/>
            <a:ext cx="347472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sz="2500" b="1">
                <a:solidFill>
                  <a:srgbClr val="53585F"/>
                </a:solidFill>
                <a:latin typeface="Arial"/>
                <a:ea typeface="Arial"/>
                <a:cs typeface="Arial"/>
                <a:sym typeface="Arial"/>
              </a:defRPr>
            </a:pPr>
            <a:r>
              <a:rPr kumimoji="0" lang="en-US" sz="1800" b="1" i="0" u="none" strike="noStrike" kern="1200" cap="none" spc="0" normalizeH="0" baseline="0" noProof="0" dirty="0">
                <a:ln>
                  <a:noFill/>
                </a:ln>
                <a:solidFill>
                  <a:prstClr val="white"/>
                </a:solidFill>
                <a:effectLst/>
                <a:uLnTx/>
                <a:uFillTx/>
                <a:latin typeface="Arial"/>
                <a:cs typeface="Arial"/>
                <a:sym typeface="Arial"/>
              </a:rPr>
              <a:t>doingwhatmatters.</a:t>
            </a:r>
            <a:r>
              <a:rPr kumimoji="0" lang="en-US" sz="1800" b="1" i="0" u="none" strike="noStrike" kern="1200" cap="none" spc="0" normalizeH="0" baseline="0" noProof="0" dirty="0">
                <a:ln>
                  <a:noFill/>
                </a:ln>
                <a:solidFill>
                  <a:srgbClr val="FBAB18"/>
                </a:solidFill>
                <a:effectLst/>
                <a:uLnTx/>
                <a:uFillTx/>
                <a:latin typeface="Arial"/>
                <a:cs typeface="Arial"/>
                <a:sym typeface="Arial"/>
              </a:rPr>
              <a:t>cccco.edu</a:t>
            </a:r>
          </a:p>
        </p:txBody>
      </p:sp>
      <p:sp>
        <p:nvSpPr>
          <p:cNvPr id="5" name="TextBox 4"/>
          <p:cNvSpPr txBox="1"/>
          <p:nvPr/>
        </p:nvSpPr>
        <p:spPr>
          <a:xfrm>
            <a:off x="846165" y="655982"/>
            <a:ext cx="4022640"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What We Do</a:t>
            </a:r>
          </a:p>
        </p:txBody>
      </p:sp>
      <p:sp>
        <p:nvSpPr>
          <p:cNvPr id="4" name="Rectangle: Rounded Corners 3"/>
          <p:cNvSpPr/>
          <p:nvPr/>
        </p:nvSpPr>
        <p:spPr>
          <a:xfrm>
            <a:off x="1329339" y="2048263"/>
            <a:ext cx="3657600" cy="1948069"/>
          </a:xfrm>
          <a:prstGeom prst="roundRect">
            <a:avLst/>
          </a:prstGeom>
          <a:solidFill>
            <a:schemeClr val="accent1">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Rounded Corners 8"/>
          <p:cNvSpPr/>
          <p:nvPr/>
        </p:nvSpPr>
        <p:spPr>
          <a:xfrm>
            <a:off x="7407966" y="2048262"/>
            <a:ext cx="3657600" cy="1948069"/>
          </a:xfrm>
          <a:prstGeom prst="roundRect">
            <a:avLst/>
          </a:prstGeom>
          <a:solidFill>
            <a:schemeClr val="accent1">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p:cNvSpPr/>
          <p:nvPr/>
        </p:nvSpPr>
        <p:spPr>
          <a:xfrm>
            <a:off x="4373218" y="4162498"/>
            <a:ext cx="3657600" cy="1948069"/>
          </a:xfrm>
          <a:prstGeom prst="roundRect">
            <a:avLst/>
          </a:prstGeom>
          <a:solidFill>
            <a:schemeClr val="accent1">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Rounded Corners 10"/>
          <p:cNvSpPr/>
          <p:nvPr/>
        </p:nvSpPr>
        <p:spPr>
          <a:xfrm>
            <a:off x="1352655" y="6238581"/>
            <a:ext cx="3657600" cy="1948069"/>
          </a:xfrm>
          <a:prstGeom prst="roundRect">
            <a:avLst/>
          </a:prstGeom>
          <a:solidFill>
            <a:schemeClr val="accent1">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Rounded Corners 11"/>
          <p:cNvSpPr/>
          <p:nvPr/>
        </p:nvSpPr>
        <p:spPr>
          <a:xfrm>
            <a:off x="7446174" y="6259260"/>
            <a:ext cx="3657600" cy="1948069"/>
          </a:xfrm>
          <a:prstGeom prst="roundRect">
            <a:avLst/>
          </a:prstGeom>
          <a:solidFill>
            <a:schemeClr val="accent1">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1043324" y="2121726"/>
            <a:ext cx="1784463" cy="523220"/>
          </a:xfrm>
          <a:prstGeom prst="rect">
            <a:avLst/>
          </a:prstGeom>
          <a:solidFill>
            <a:schemeClr val="bg1"/>
          </a:solidFill>
          <a:ln>
            <a:solidFill>
              <a:schemeClr val="bg1"/>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Alignment</a:t>
            </a:r>
          </a:p>
        </p:txBody>
      </p:sp>
      <p:sp>
        <p:nvSpPr>
          <p:cNvPr id="14" name="Rectangle 13"/>
          <p:cNvSpPr/>
          <p:nvPr/>
        </p:nvSpPr>
        <p:spPr>
          <a:xfrm>
            <a:off x="6959050" y="2121726"/>
            <a:ext cx="2143536" cy="523220"/>
          </a:xfrm>
          <a:prstGeom prst="rect">
            <a:avLst/>
          </a:prstGeom>
          <a:solidFill>
            <a:schemeClr val="bg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Connectivity</a:t>
            </a:r>
          </a:p>
        </p:txBody>
      </p:sp>
      <p:sp>
        <p:nvSpPr>
          <p:cNvPr id="15" name="Rectangle 14"/>
          <p:cNvSpPr/>
          <p:nvPr/>
        </p:nvSpPr>
        <p:spPr>
          <a:xfrm>
            <a:off x="3966379" y="4302299"/>
            <a:ext cx="1523174" cy="523220"/>
          </a:xfrm>
          <a:prstGeom prst="rect">
            <a:avLst/>
          </a:prstGeom>
          <a:solidFill>
            <a:schemeClr val="bg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Strategy</a:t>
            </a:r>
          </a:p>
        </p:txBody>
      </p:sp>
      <p:sp>
        <p:nvSpPr>
          <p:cNvPr id="16" name="Rectangle 15"/>
          <p:cNvSpPr/>
          <p:nvPr/>
        </p:nvSpPr>
        <p:spPr>
          <a:xfrm>
            <a:off x="1046272" y="6366210"/>
            <a:ext cx="1904689" cy="523220"/>
          </a:xfrm>
          <a:prstGeom prst="rect">
            <a:avLst/>
          </a:prstGeom>
          <a:solidFill>
            <a:schemeClr val="bg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Facilitation</a:t>
            </a:r>
          </a:p>
        </p:txBody>
      </p:sp>
      <p:sp>
        <p:nvSpPr>
          <p:cNvPr id="17" name="Rectangle 16"/>
          <p:cNvSpPr/>
          <p:nvPr/>
        </p:nvSpPr>
        <p:spPr>
          <a:xfrm>
            <a:off x="7048082" y="6360482"/>
            <a:ext cx="2226892" cy="523220"/>
          </a:xfrm>
          <a:prstGeom prst="rect">
            <a:avLst/>
          </a:prstGeom>
          <a:solidFill>
            <a:schemeClr val="bg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Coordination</a:t>
            </a:r>
          </a:p>
        </p:txBody>
      </p:sp>
      <p:sp>
        <p:nvSpPr>
          <p:cNvPr id="18" name="TextBox 17"/>
          <p:cNvSpPr txBox="1"/>
          <p:nvPr/>
        </p:nvSpPr>
        <p:spPr>
          <a:xfrm>
            <a:off x="1487723" y="2656528"/>
            <a:ext cx="3187347"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Labor Supply/Demand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State/Federal Mandates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Industry Standards</a:t>
            </a:r>
          </a:p>
        </p:txBody>
      </p:sp>
      <p:sp>
        <p:nvSpPr>
          <p:cNvPr id="20" name="TextBox 19"/>
          <p:cNvSpPr txBox="1"/>
          <p:nvPr/>
        </p:nvSpPr>
        <p:spPr>
          <a:xfrm>
            <a:off x="7803974" y="2623236"/>
            <a:ext cx="3145669"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Funding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Industry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Economic Development</a:t>
            </a:r>
          </a:p>
        </p:txBody>
      </p:sp>
      <p:sp>
        <p:nvSpPr>
          <p:cNvPr id="22" name="TextBox 21"/>
          <p:cNvSpPr txBox="1"/>
          <p:nvPr/>
        </p:nvSpPr>
        <p:spPr>
          <a:xfrm>
            <a:off x="4698367" y="4807242"/>
            <a:ext cx="3332451"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Sector-based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Statewide Focus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Regional Implementation</a:t>
            </a:r>
          </a:p>
        </p:txBody>
      </p:sp>
      <p:sp>
        <p:nvSpPr>
          <p:cNvPr id="23" name="TextBox 22"/>
          <p:cNvSpPr txBox="1"/>
          <p:nvPr/>
        </p:nvSpPr>
        <p:spPr>
          <a:xfrm>
            <a:off x="1505257" y="6823362"/>
            <a:ext cx="3612977"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Industry Advisories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Priority Initiatives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Multi-College Collaboration</a:t>
            </a:r>
          </a:p>
        </p:txBody>
      </p:sp>
      <p:sp>
        <p:nvSpPr>
          <p:cNvPr id="24" name="TextBox 23"/>
          <p:cNvSpPr txBox="1"/>
          <p:nvPr/>
        </p:nvSpPr>
        <p:spPr>
          <a:xfrm>
            <a:off x="7648194" y="6809046"/>
            <a:ext cx="3457228"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Investment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Curriculum Alignment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Professional Development</a:t>
            </a:r>
          </a:p>
        </p:txBody>
      </p:sp>
    </p:spTree>
    <p:extLst>
      <p:ext uri="{BB962C8B-B14F-4D97-AF65-F5344CB8AC3E}">
        <p14:creationId xmlns:p14="http://schemas.microsoft.com/office/powerpoint/2010/main" val="32982057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circle(in)">
                                      <p:cBhvr>
                                        <p:cTn id="21" dur="2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anim calcmode="lin" valueType="num">
                                      <p:cBhvr>
                                        <p:cTn id="54" dur="1000" fill="hold"/>
                                        <p:tgtEl>
                                          <p:spTgt spid="20"/>
                                        </p:tgtEl>
                                        <p:attrNameLst>
                                          <p:attrName>ppt_x</p:attrName>
                                        </p:attrNameLst>
                                      </p:cBhvr>
                                      <p:tavLst>
                                        <p:tav tm="0">
                                          <p:val>
                                            <p:strVal val="#ppt_x"/>
                                          </p:val>
                                        </p:tav>
                                        <p:tav tm="100000">
                                          <p:val>
                                            <p:strVal val="#ppt_x"/>
                                          </p:val>
                                        </p:tav>
                                      </p:tavLst>
                                    </p:anim>
                                    <p:anim calcmode="lin" valueType="num">
                                      <p:cBhvr>
                                        <p:cTn id="5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000"/>
                                        <p:tgtEl>
                                          <p:spTgt spid="16"/>
                                        </p:tgtEl>
                                      </p:cBhvr>
                                    </p:animEffect>
                                    <p:anim calcmode="lin" valueType="num">
                                      <p:cBhvr>
                                        <p:cTn id="66" dur="1000" fill="hold"/>
                                        <p:tgtEl>
                                          <p:spTgt spid="16"/>
                                        </p:tgtEl>
                                        <p:attrNameLst>
                                          <p:attrName>ppt_x</p:attrName>
                                        </p:attrNameLst>
                                      </p:cBhvr>
                                      <p:tavLst>
                                        <p:tav tm="0">
                                          <p:val>
                                            <p:strVal val="#ppt_x"/>
                                          </p:val>
                                        </p:tav>
                                        <p:tav tm="100000">
                                          <p:val>
                                            <p:strVal val="#ppt_x"/>
                                          </p:val>
                                        </p:tav>
                                      </p:tavLst>
                                    </p:anim>
                                    <p:anim calcmode="lin" valueType="num">
                                      <p:cBhvr>
                                        <p:cTn id="67" dur="1000" fill="hold"/>
                                        <p:tgtEl>
                                          <p:spTgt spid="16"/>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1000"/>
                                        <p:tgtEl>
                                          <p:spTgt spid="23"/>
                                        </p:tgtEl>
                                      </p:cBhvr>
                                    </p:animEffect>
                                    <p:anim calcmode="lin" valueType="num">
                                      <p:cBhvr>
                                        <p:cTn id="71" dur="1000" fill="hold"/>
                                        <p:tgtEl>
                                          <p:spTgt spid="23"/>
                                        </p:tgtEl>
                                        <p:attrNameLst>
                                          <p:attrName>ppt_x</p:attrName>
                                        </p:attrNameLst>
                                      </p:cBhvr>
                                      <p:tavLst>
                                        <p:tav tm="0">
                                          <p:val>
                                            <p:strVal val="#ppt_x"/>
                                          </p:val>
                                        </p:tav>
                                        <p:tav tm="100000">
                                          <p:val>
                                            <p:strVal val="#ppt_x"/>
                                          </p:val>
                                        </p:tav>
                                      </p:tavLst>
                                    </p:anim>
                                    <p:anim calcmode="lin" valueType="num">
                                      <p:cBhvr>
                                        <p:cTn id="7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1000"/>
                                        <p:tgtEl>
                                          <p:spTgt spid="12"/>
                                        </p:tgtEl>
                                      </p:cBhvr>
                                    </p:animEffect>
                                    <p:anim calcmode="lin" valueType="num">
                                      <p:cBhvr>
                                        <p:cTn id="78" dur="1000" fill="hold"/>
                                        <p:tgtEl>
                                          <p:spTgt spid="12"/>
                                        </p:tgtEl>
                                        <p:attrNameLst>
                                          <p:attrName>ppt_x</p:attrName>
                                        </p:attrNameLst>
                                      </p:cBhvr>
                                      <p:tavLst>
                                        <p:tav tm="0">
                                          <p:val>
                                            <p:strVal val="#ppt_x"/>
                                          </p:val>
                                        </p:tav>
                                        <p:tav tm="100000">
                                          <p:val>
                                            <p:strVal val="#ppt_x"/>
                                          </p:val>
                                        </p:tav>
                                      </p:tavLst>
                                    </p:anim>
                                    <p:anim calcmode="lin" valueType="num">
                                      <p:cBhvr>
                                        <p:cTn id="79" dur="1000" fill="hold"/>
                                        <p:tgtEl>
                                          <p:spTgt spid="12"/>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1000"/>
                                        <p:tgtEl>
                                          <p:spTgt spid="17"/>
                                        </p:tgtEl>
                                      </p:cBhvr>
                                    </p:animEffect>
                                    <p:anim calcmode="lin" valueType="num">
                                      <p:cBhvr>
                                        <p:cTn id="83" dur="1000" fill="hold"/>
                                        <p:tgtEl>
                                          <p:spTgt spid="17"/>
                                        </p:tgtEl>
                                        <p:attrNameLst>
                                          <p:attrName>ppt_x</p:attrName>
                                        </p:attrNameLst>
                                      </p:cBhvr>
                                      <p:tavLst>
                                        <p:tav tm="0">
                                          <p:val>
                                            <p:strVal val="#ppt_x"/>
                                          </p:val>
                                        </p:tav>
                                        <p:tav tm="100000">
                                          <p:val>
                                            <p:strVal val="#ppt_x"/>
                                          </p:val>
                                        </p:tav>
                                      </p:tavLst>
                                    </p:anim>
                                    <p:anim calcmode="lin" valueType="num">
                                      <p:cBhvr>
                                        <p:cTn id="84" dur="1000" fill="hold"/>
                                        <p:tgtEl>
                                          <p:spTgt spid="17"/>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1000"/>
                                        <p:tgtEl>
                                          <p:spTgt spid="24"/>
                                        </p:tgtEl>
                                      </p:cBhvr>
                                    </p:animEffect>
                                    <p:anim calcmode="lin" valueType="num">
                                      <p:cBhvr>
                                        <p:cTn id="88" dur="1000" fill="hold"/>
                                        <p:tgtEl>
                                          <p:spTgt spid="24"/>
                                        </p:tgtEl>
                                        <p:attrNameLst>
                                          <p:attrName>ppt_x</p:attrName>
                                        </p:attrNameLst>
                                      </p:cBhvr>
                                      <p:tavLst>
                                        <p:tav tm="0">
                                          <p:val>
                                            <p:strVal val="#ppt_x"/>
                                          </p:val>
                                        </p:tav>
                                        <p:tav tm="100000">
                                          <p:val>
                                            <p:strVal val="#ppt_x"/>
                                          </p:val>
                                        </p:tav>
                                      </p:tavLst>
                                    </p:anim>
                                    <p:anim calcmode="lin" valueType="num">
                                      <p:cBhvr>
                                        <p:cTn id="8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20"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8418" y="593163"/>
            <a:ext cx="749410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chemeClr val="bg1"/>
                </a:solidFill>
                <a:effectLst>
                  <a:outerShdw blurRad="38100" dist="38100" dir="2700000" algn="tl">
                    <a:srgbClr val="000000">
                      <a:alpha val="43137"/>
                    </a:srgbClr>
                  </a:outerShdw>
                </a:effectLst>
                <a:uFillTx/>
                <a:latin typeface="Verdana" panose="020B0604030504040204" pitchFamily="34" charset="0"/>
                <a:ea typeface="Verdana" panose="020B0604030504040204" pitchFamily="34" charset="0"/>
                <a:cs typeface="Verdana" panose="020B0604030504040204" pitchFamily="34" charset="0"/>
                <a:sym typeface="Helvetica Light"/>
              </a:rPr>
              <a:t>Common to All Sectors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351" y="2403060"/>
            <a:ext cx="3266081" cy="3618258"/>
          </a:xfrm>
          <a:prstGeom prst="rect">
            <a:avLst/>
          </a:prstGeom>
        </p:spPr>
      </p:pic>
      <p:sp>
        <p:nvSpPr>
          <p:cNvPr id="7" name="TextBox 6"/>
          <p:cNvSpPr txBox="1"/>
          <p:nvPr/>
        </p:nvSpPr>
        <p:spPr>
          <a:xfrm>
            <a:off x="-375920" y="3051395"/>
            <a:ext cx="4100352" cy="176458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Statewide</a:t>
            </a:r>
          </a:p>
          <a:p>
            <a:pPr marL="0" marR="0" indent="0" defTabSz="584200" rtl="0" fontAlgn="auto" latinLnBrk="0" hangingPunct="0">
              <a:lnSpc>
                <a:spcPct val="100000"/>
              </a:lnSpc>
              <a:spcBef>
                <a:spcPts val="0"/>
              </a:spcBef>
              <a:spcAft>
                <a:spcPts val="0"/>
              </a:spcAft>
              <a:buClrTx/>
              <a:buSzTx/>
              <a:buFontTx/>
              <a:buNone/>
              <a:tabLst/>
            </a:pPr>
            <a:r>
              <a:rPr lang="en-US" dirty="0"/>
              <a:t>Industry</a:t>
            </a:r>
            <a:endPar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a:p>
            <a:pPr marL="0" marR="0" indent="0"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Advisory</a:t>
            </a:r>
          </a:p>
        </p:txBody>
      </p:sp>
      <p:pic>
        <p:nvPicPr>
          <p:cNvPr id="8" name="Picture 4" descr="Image result for netwo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5152" y="2212957"/>
            <a:ext cx="3244044" cy="2433033"/>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3724432" y="2631358"/>
            <a:ext cx="3828198" cy="65659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Resource Networks</a:t>
            </a:r>
          </a:p>
        </p:txBody>
      </p:sp>
      <p:pic>
        <p:nvPicPr>
          <p:cNvPr id="14338" name="Picture 2" descr="https://thumbs.dreamstime.com/x/expert-vs-novice-words-toggle-switch-veteran-skills-knowledge-as-choice-picking-person-great-expertise-451862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4208" y="5495083"/>
            <a:ext cx="2643891" cy="2862011"/>
          </a:xfrm>
          <a:prstGeom prst="rect">
            <a:avLst/>
          </a:prstGeom>
          <a:noFill/>
          <a:extLst>
            <a:ext uri="{909E8E84-426E-40dd-AFC4-6F175D3DCCD1}">
              <a14:hiddenFill xmlns:a14="http://schemas.microsoft.com/office/drawing/2010/main" xmlns="">
                <a:solidFill>
                  <a:srgbClr val="FFFFFF"/>
                </a:solidFill>
              </a14:hiddenFill>
            </a:ext>
          </a:extLst>
        </p:spPr>
      </p:pic>
      <p:pic>
        <p:nvPicPr>
          <p:cNvPr id="14340" name="Picture 4" descr="http://biostaffsolutions.com/wp-content/uploads/2014/08/expertise-slid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6440" y="5311765"/>
            <a:ext cx="3943902" cy="261683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flipH="1">
            <a:off x="4474466" y="5081711"/>
            <a:ext cx="3657600" cy="65659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Relationships</a:t>
            </a:r>
          </a:p>
        </p:txBody>
      </p:sp>
      <p:pic>
        <p:nvPicPr>
          <p:cNvPr id="14342" name="Picture 6" descr="https://thumbs.dreamstime.com/z/funding-word-money-dollar-bill-currency-ball-sphere-american-bills-cash-to-illustrate-growing-your-savings-investment-355774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0342" y="1959512"/>
            <a:ext cx="3227733" cy="3019365"/>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rot="19722361">
            <a:off x="8156151" y="5039358"/>
            <a:ext cx="3967346"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Industry</a:t>
            </a:r>
          </a:p>
          <a:p>
            <a:pPr marL="0" marR="0" indent="0" algn="ctr" defTabSz="584200" rtl="0" fontAlgn="auto" latinLnBrk="0" hangingPunct="0">
              <a:lnSpc>
                <a:spcPct val="100000"/>
              </a:lnSpc>
              <a:spcBef>
                <a:spcPts val="0"/>
              </a:spcBef>
              <a:spcAft>
                <a:spcPts val="0"/>
              </a:spcAft>
              <a:buClrTx/>
              <a:buSzTx/>
              <a:buFontTx/>
              <a:buNone/>
              <a:tabLst/>
            </a:pPr>
            <a:r>
              <a:rPr lang="en-US" dirty="0"/>
              <a:t>Expertise</a:t>
            </a:r>
            <a:endPar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329479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340"/>
                                        </p:tgtEl>
                                        <p:attrNameLst>
                                          <p:attrName>style.visibility</p:attrName>
                                        </p:attrNameLst>
                                      </p:cBhvr>
                                      <p:to>
                                        <p:strVal val="visible"/>
                                      </p:to>
                                    </p:set>
                                    <p:animEffect transition="in" filter="fade">
                                      <p:cBhvr>
                                        <p:cTn id="31" dur="1000"/>
                                        <p:tgtEl>
                                          <p:spTgt spid="14340"/>
                                        </p:tgtEl>
                                      </p:cBhvr>
                                    </p:animEffect>
                                    <p:anim calcmode="lin" valueType="num">
                                      <p:cBhvr>
                                        <p:cTn id="32" dur="1000" fill="hold"/>
                                        <p:tgtEl>
                                          <p:spTgt spid="14340"/>
                                        </p:tgtEl>
                                        <p:attrNameLst>
                                          <p:attrName>ppt_x</p:attrName>
                                        </p:attrNameLst>
                                      </p:cBhvr>
                                      <p:tavLst>
                                        <p:tav tm="0">
                                          <p:val>
                                            <p:strVal val="#ppt_x"/>
                                          </p:val>
                                        </p:tav>
                                        <p:tav tm="100000">
                                          <p:val>
                                            <p:strVal val="#ppt_x"/>
                                          </p:val>
                                        </p:tav>
                                      </p:tavLst>
                                    </p:anim>
                                    <p:anim calcmode="lin" valueType="num">
                                      <p:cBhvr>
                                        <p:cTn id="33" dur="1000" fill="hold"/>
                                        <p:tgtEl>
                                          <p:spTgt spid="1434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4338"/>
                                        </p:tgtEl>
                                        <p:attrNameLst>
                                          <p:attrName>style.visibility</p:attrName>
                                        </p:attrNameLst>
                                      </p:cBhvr>
                                      <p:to>
                                        <p:strVal val="visible"/>
                                      </p:to>
                                    </p:set>
                                    <p:animEffect transition="in" filter="fade">
                                      <p:cBhvr>
                                        <p:cTn id="43" dur="1000"/>
                                        <p:tgtEl>
                                          <p:spTgt spid="14338"/>
                                        </p:tgtEl>
                                      </p:cBhvr>
                                    </p:animEffect>
                                    <p:anim calcmode="lin" valueType="num">
                                      <p:cBhvr>
                                        <p:cTn id="44" dur="1000" fill="hold"/>
                                        <p:tgtEl>
                                          <p:spTgt spid="14338"/>
                                        </p:tgtEl>
                                        <p:attrNameLst>
                                          <p:attrName>ppt_x</p:attrName>
                                        </p:attrNameLst>
                                      </p:cBhvr>
                                      <p:tavLst>
                                        <p:tav tm="0">
                                          <p:val>
                                            <p:strVal val="#ppt_x"/>
                                          </p:val>
                                        </p:tav>
                                        <p:tav tm="100000">
                                          <p:val>
                                            <p:strVal val="#ppt_x"/>
                                          </p:val>
                                        </p:tav>
                                      </p:tavLst>
                                    </p:anim>
                                    <p:anim calcmode="lin" valueType="num">
                                      <p:cBhvr>
                                        <p:cTn id="45" dur="1000" fill="hold"/>
                                        <p:tgtEl>
                                          <p:spTgt spid="1433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4342"/>
                                        </p:tgtEl>
                                        <p:attrNameLst>
                                          <p:attrName>style.visibility</p:attrName>
                                        </p:attrNameLst>
                                      </p:cBhvr>
                                      <p:to>
                                        <p:strVal val="visible"/>
                                      </p:to>
                                    </p:set>
                                    <p:animEffect transition="in" filter="circle(in)">
                                      <p:cBhvr>
                                        <p:cTn id="55" dur="20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1257" y="8674249"/>
            <a:ext cx="347472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sz="2500" b="1">
                <a:solidFill>
                  <a:srgbClr val="53585F"/>
                </a:solidFill>
                <a:latin typeface="Arial"/>
                <a:ea typeface="Arial"/>
                <a:cs typeface="Arial"/>
                <a:sym typeface="Arial"/>
              </a:defRPr>
            </a:pPr>
            <a:r>
              <a:rPr kumimoji="0" lang="en-US" sz="1800" b="1" i="0" u="none" strike="noStrike" kern="1200" cap="none" spc="0" normalizeH="0" baseline="0" noProof="0" dirty="0">
                <a:ln>
                  <a:noFill/>
                </a:ln>
                <a:solidFill>
                  <a:prstClr val="white"/>
                </a:solidFill>
                <a:effectLst/>
                <a:uLnTx/>
                <a:uFillTx/>
                <a:latin typeface="Arial"/>
                <a:cs typeface="Arial"/>
                <a:sym typeface="Arial"/>
              </a:rPr>
              <a:t>doingwhatmatters.</a:t>
            </a:r>
            <a:r>
              <a:rPr kumimoji="0" lang="en-US" sz="1800" b="1" i="0" u="none" strike="noStrike" kern="1200" cap="none" spc="0" normalizeH="0" baseline="0" noProof="0" dirty="0">
                <a:ln>
                  <a:noFill/>
                </a:ln>
                <a:solidFill>
                  <a:srgbClr val="FBAB18"/>
                </a:solidFill>
                <a:effectLst/>
                <a:uLnTx/>
                <a:uFillTx/>
                <a:latin typeface="Arial"/>
                <a:cs typeface="Arial"/>
                <a:sym typeface="Arial"/>
              </a:rPr>
              <a:t>cccco.edu</a:t>
            </a:r>
          </a:p>
        </p:txBody>
      </p:sp>
      <p:sp>
        <p:nvSpPr>
          <p:cNvPr id="5" name="TextBox 4"/>
          <p:cNvSpPr txBox="1"/>
          <p:nvPr/>
        </p:nvSpPr>
        <p:spPr>
          <a:xfrm>
            <a:off x="261257" y="616225"/>
            <a:ext cx="7062318" cy="76944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What help do you want?</a:t>
            </a:r>
          </a:p>
        </p:txBody>
      </p:sp>
      <p:pic>
        <p:nvPicPr>
          <p:cNvPr id="2050" name="Picture 2" descr="http://www.utas.edu.au/__data/assets/image/0010/853885/stud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277" y="3836905"/>
            <a:ext cx="4448175" cy="2466975"/>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479917" y="3037615"/>
            <a:ext cx="454381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Helvetica Light"/>
                <a:ea typeface="Helvetica Light"/>
                <a:cs typeface="Helvetica Light"/>
                <a:sym typeface="Helvetica Light"/>
              </a:rPr>
              <a:t>For Students   ….</a:t>
            </a:r>
          </a:p>
        </p:txBody>
      </p:sp>
      <p:sp>
        <p:nvSpPr>
          <p:cNvPr id="10" name="TextBox 9"/>
          <p:cNvSpPr txBox="1"/>
          <p:nvPr/>
        </p:nvSpPr>
        <p:spPr>
          <a:xfrm>
            <a:off x="7005454" y="3037615"/>
            <a:ext cx="4822112"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50000"/>
              </a:lnSpc>
              <a:spcBef>
                <a:spcPts val="0"/>
              </a:spcBef>
              <a:spcAft>
                <a:spcPts val="0"/>
              </a:spcAft>
              <a:buClr>
                <a:schemeClr val="accent1">
                  <a:lumMod val="75000"/>
                </a:schemeClr>
              </a:buClr>
              <a:buSzTx/>
              <a:buFont typeface="Wingdings" panose="05000000000000000000" pitchFamily="2" charset="2"/>
              <a:buChar char="q"/>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Enrollment</a:t>
            </a:r>
          </a:p>
          <a:p>
            <a:pPr marL="571500" marR="0" indent="-571500" algn="l" defTabSz="584200" rtl="0" fontAlgn="auto" latinLnBrk="0" hangingPunct="0">
              <a:lnSpc>
                <a:spcPct val="150000"/>
              </a:lnSpc>
              <a:spcBef>
                <a:spcPts val="0"/>
              </a:spcBef>
              <a:spcAft>
                <a:spcPts val="0"/>
              </a:spcAft>
              <a:buClr>
                <a:schemeClr val="accent1">
                  <a:lumMod val="75000"/>
                </a:schemeClr>
              </a:buClr>
              <a:buSzTx/>
              <a:buFont typeface="Wingdings" panose="05000000000000000000" pitchFamily="2" charset="2"/>
              <a:buChar char="q"/>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Persistence</a:t>
            </a:r>
          </a:p>
          <a:p>
            <a:pPr marL="571500" marR="0" indent="-571500" algn="l" defTabSz="584200" rtl="0" fontAlgn="auto" latinLnBrk="0" hangingPunct="0">
              <a:lnSpc>
                <a:spcPct val="150000"/>
              </a:lnSpc>
              <a:spcBef>
                <a:spcPts val="0"/>
              </a:spcBef>
              <a:spcAft>
                <a:spcPts val="0"/>
              </a:spcAft>
              <a:buClr>
                <a:schemeClr val="accent1">
                  <a:lumMod val="75000"/>
                </a:schemeClr>
              </a:buClr>
              <a:buSzTx/>
              <a:buFont typeface="Wingdings" panose="05000000000000000000" pitchFamily="2" charset="2"/>
              <a:buChar char="q"/>
              <a:tabLst/>
            </a:pPr>
            <a:r>
              <a:rPr lang="en-US" dirty="0"/>
              <a:t>Work Experience</a:t>
            </a:r>
          </a:p>
          <a:p>
            <a:pPr marL="571500" marR="0" indent="-571500" algn="l" defTabSz="584200" rtl="0" fontAlgn="auto" latinLnBrk="0" hangingPunct="0">
              <a:lnSpc>
                <a:spcPct val="150000"/>
              </a:lnSpc>
              <a:spcBef>
                <a:spcPts val="0"/>
              </a:spcBef>
              <a:spcAft>
                <a:spcPts val="0"/>
              </a:spcAft>
              <a:buClr>
                <a:schemeClr val="accent1">
                  <a:lumMod val="75000"/>
                </a:schemeClr>
              </a:buClr>
              <a:buSzTx/>
              <a:buFont typeface="Wingdings" panose="05000000000000000000" pitchFamily="2" charset="2"/>
              <a:buChar char="q"/>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Employment</a:t>
            </a:r>
          </a:p>
        </p:txBody>
      </p:sp>
    </p:spTree>
    <p:extLst>
      <p:ext uri="{BB962C8B-B14F-4D97-AF65-F5344CB8AC3E}">
        <p14:creationId xmlns:p14="http://schemas.microsoft.com/office/powerpoint/2010/main" val="34753419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1257" y="616225"/>
            <a:ext cx="4678910" cy="76944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Typical Services</a:t>
            </a:r>
          </a:p>
        </p:txBody>
      </p:sp>
      <p:pic>
        <p:nvPicPr>
          <p:cNvPr id="6" name="Picture 2" descr="http://www.utas.edu.au/__data/assets/image/0010/853885/stud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6841" y="2320962"/>
            <a:ext cx="4842300" cy="2685558"/>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783557" y="1757020"/>
            <a:ext cx="6591277" cy="63196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
                <a:srgbClr val="C00000"/>
              </a:buClr>
              <a:buSzTx/>
              <a:buFont typeface="Wingdings" panose="05000000000000000000" pitchFamily="2" charset="2"/>
              <a:buChar char="ü"/>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Strategy   …</a:t>
            </a:r>
          </a:p>
          <a:p>
            <a:pPr lvl="2" algn="l">
              <a:buClr>
                <a:srgbClr val="C00000"/>
              </a:buClr>
            </a:pPr>
            <a:r>
              <a:rPr lang="en-US" dirty="0"/>
              <a:t>		</a:t>
            </a:r>
            <a:r>
              <a:rPr lang="en-US" sz="3200" i="1" dirty="0"/>
              <a:t>For marketing &amp; outreach</a:t>
            </a:r>
            <a:endParaRPr lang="en-US" i="1" dirty="0"/>
          </a:p>
          <a:p>
            <a:pPr lvl="2" algn="l">
              <a:buClr>
                <a:srgbClr val="C00000"/>
              </a:buClr>
            </a:pPr>
            <a:r>
              <a:rPr lang="en-US" sz="3200" i="1" dirty="0"/>
              <a:t>		To attract likely completers</a:t>
            </a:r>
            <a:endParaRPr kumimoji="0" lang="en-US" b="0" i="0" u="none" strike="noStrike" cap="none" spc="0" normalizeH="0" baseline="0" dirty="0">
              <a:ln>
                <a:noFill/>
              </a:ln>
              <a:solidFill>
                <a:srgbClr val="000000"/>
              </a:solidFill>
              <a:effectLst/>
              <a:uFillTx/>
              <a:latin typeface="Helvetica Light"/>
              <a:ea typeface="Helvetica Light"/>
              <a:cs typeface="Helvetica Light"/>
              <a:sym typeface="Helvetica Light"/>
            </a:endParaRPr>
          </a:p>
          <a:p>
            <a:pPr marL="571500" marR="0" indent="-571500" algn="l" defTabSz="584200" rtl="0" fontAlgn="auto" latinLnBrk="0" hangingPunct="0">
              <a:lnSpc>
                <a:spcPct val="100000"/>
              </a:lnSpc>
              <a:spcBef>
                <a:spcPts val="0"/>
              </a:spcBef>
              <a:spcAft>
                <a:spcPts val="0"/>
              </a:spcAft>
              <a:buClr>
                <a:srgbClr val="C00000"/>
              </a:buClr>
              <a:buSzTx/>
              <a:buFont typeface="Wingdings" panose="05000000000000000000" pitchFamily="2" charset="2"/>
              <a:buChar char="ü"/>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Student engagement   …</a:t>
            </a:r>
          </a:p>
          <a:p>
            <a:pPr marR="0" algn="l" defTabSz="584200" rtl="0" fontAlgn="auto" latinLnBrk="0" hangingPunct="0">
              <a:lnSpc>
                <a:spcPct val="100000"/>
              </a:lnSpc>
              <a:spcBef>
                <a:spcPts val="0"/>
              </a:spcBef>
              <a:spcAft>
                <a:spcPts val="0"/>
              </a:spcAft>
              <a:buClr>
                <a:srgbClr val="C00000"/>
              </a:buClr>
              <a:buSzTx/>
              <a:tabLst/>
            </a:pPr>
            <a:r>
              <a:rPr lang="en-US" dirty="0"/>
              <a:t>		</a:t>
            </a:r>
            <a:r>
              <a:rPr lang="en-US" sz="3200" i="1" dirty="0"/>
              <a:t>Competitions</a:t>
            </a:r>
            <a:endParaRPr lang="en-US" dirty="0"/>
          </a:p>
          <a:p>
            <a:pPr marR="0" algn="l" defTabSz="584200" rtl="0" fontAlgn="auto" latinLnBrk="0" hangingPunct="0">
              <a:lnSpc>
                <a:spcPct val="100000"/>
              </a:lnSpc>
              <a:spcBef>
                <a:spcPts val="0"/>
              </a:spcBef>
              <a:spcAft>
                <a:spcPts val="0"/>
              </a:spcAft>
              <a:buClr>
                <a:srgbClr val="C00000"/>
              </a:buClr>
              <a:buSzTx/>
              <a:tabLst/>
            </a:pPr>
            <a:r>
              <a:rPr lang="en-US" sz="3200" i="1" dirty="0"/>
              <a:t>		Industry events</a:t>
            </a:r>
          </a:p>
          <a:p>
            <a:pPr marR="0" algn="l" defTabSz="584200" rtl="0" fontAlgn="auto" latinLnBrk="0" hangingPunct="0">
              <a:lnSpc>
                <a:spcPct val="100000"/>
              </a:lnSpc>
              <a:spcBef>
                <a:spcPts val="0"/>
              </a:spcBef>
              <a:spcAft>
                <a:spcPts val="0"/>
              </a:spcAft>
              <a:buClr>
                <a:srgbClr val="C00000"/>
              </a:buClr>
              <a:buSzTx/>
              <a:tabLst/>
            </a:pPr>
            <a:r>
              <a:rPr lang="en-US" sz="3200" i="1" dirty="0"/>
              <a:t>		Leadership opportunities</a:t>
            </a:r>
          </a:p>
          <a:p>
            <a:pPr marR="0" algn="l" defTabSz="584200" rtl="0" fontAlgn="auto" latinLnBrk="0" hangingPunct="0">
              <a:lnSpc>
                <a:spcPct val="100000"/>
              </a:lnSpc>
              <a:spcBef>
                <a:spcPts val="0"/>
              </a:spcBef>
              <a:spcAft>
                <a:spcPts val="0"/>
              </a:spcAft>
              <a:buClr>
                <a:srgbClr val="C00000"/>
              </a:buClr>
              <a:buSzTx/>
              <a:tabLst/>
            </a:pPr>
            <a:r>
              <a:rPr lang="en-US" sz="3200" i="1" dirty="0"/>
              <a:t>		Boot camps</a:t>
            </a:r>
          </a:p>
          <a:p>
            <a:pPr marR="0" algn="l" defTabSz="584200" rtl="0" fontAlgn="auto" latinLnBrk="0" hangingPunct="0">
              <a:lnSpc>
                <a:spcPct val="100000"/>
              </a:lnSpc>
              <a:spcBef>
                <a:spcPts val="0"/>
              </a:spcBef>
              <a:spcAft>
                <a:spcPts val="0"/>
              </a:spcAft>
              <a:buClr>
                <a:srgbClr val="C00000"/>
              </a:buClr>
              <a:buSzTx/>
              <a:tabLst/>
            </a:pPr>
            <a:r>
              <a:rPr lang="en-US" sz="3200" i="1" dirty="0"/>
              <a:t>		Career exploration</a:t>
            </a:r>
          </a:p>
          <a:p>
            <a:pPr marL="457200" marR="0" indent="-457200" algn="l" defTabSz="584200" rtl="0" fontAlgn="auto" latinLnBrk="0" hangingPunct="0">
              <a:lnSpc>
                <a:spcPct val="100000"/>
              </a:lnSpc>
              <a:spcBef>
                <a:spcPts val="0"/>
              </a:spcBef>
              <a:spcAft>
                <a:spcPts val="0"/>
              </a:spcAft>
              <a:buClr>
                <a:srgbClr val="C00000"/>
              </a:buClr>
              <a:buSzTx/>
              <a:buFont typeface="Wingdings" panose="05000000000000000000" pitchFamily="2" charset="2"/>
              <a:buChar char="ü"/>
              <a:tabLst/>
            </a:pPr>
            <a:r>
              <a:rPr lang="en-US" dirty="0"/>
              <a:t>Work experience</a:t>
            </a:r>
          </a:p>
          <a:p>
            <a:pPr marR="0" algn="l" defTabSz="584200" rtl="0" fontAlgn="auto" latinLnBrk="0" hangingPunct="0">
              <a:lnSpc>
                <a:spcPct val="100000"/>
              </a:lnSpc>
              <a:spcBef>
                <a:spcPts val="0"/>
              </a:spcBef>
              <a:spcAft>
                <a:spcPts val="0"/>
              </a:spcAft>
              <a:buClr>
                <a:srgbClr val="C00000"/>
              </a:buClr>
              <a:buSzTx/>
              <a:tabLst/>
            </a:pPr>
            <a:r>
              <a:rPr lang="en-US" sz="3200" dirty="0"/>
              <a:t>		</a:t>
            </a:r>
            <a:r>
              <a:rPr lang="en-US" sz="3200" i="1" dirty="0"/>
              <a:t>Internships</a:t>
            </a:r>
          </a:p>
          <a:p>
            <a:pPr marR="0" algn="l" defTabSz="584200" rtl="0" fontAlgn="auto" latinLnBrk="0" hangingPunct="0">
              <a:lnSpc>
                <a:spcPct val="100000"/>
              </a:lnSpc>
              <a:spcBef>
                <a:spcPts val="0"/>
              </a:spcBef>
              <a:spcAft>
                <a:spcPts val="0"/>
              </a:spcAft>
              <a:buClr>
                <a:srgbClr val="C00000"/>
              </a:buClr>
              <a:buSzTx/>
              <a:tabLst/>
            </a:pPr>
            <a:r>
              <a:rPr lang="en-US" sz="3200" i="1" dirty="0"/>
              <a:t>		Job shadowing.</a:t>
            </a:r>
            <a:endParaRPr lang="en-US" sz="3200" dirty="0"/>
          </a:p>
        </p:txBody>
      </p:sp>
      <p:sp>
        <p:nvSpPr>
          <p:cNvPr id="9" name="TextBox 8"/>
          <p:cNvSpPr txBox="1"/>
          <p:nvPr/>
        </p:nvSpPr>
        <p:spPr>
          <a:xfrm>
            <a:off x="6796841" y="5570462"/>
            <a:ext cx="5188227"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
                <a:srgbClr val="C00000"/>
              </a:buClr>
              <a:buSzTx/>
              <a:buFont typeface="Wingdings" panose="05000000000000000000" pitchFamily="2" charset="2"/>
              <a:buChar char="ü"/>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Employment</a:t>
            </a:r>
          </a:p>
          <a:p>
            <a:pPr marR="0" algn="l" defTabSz="584200" rtl="0" fontAlgn="auto" latinLnBrk="0" hangingPunct="0">
              <a:lnSpc>
                <a:spcPct val="100000"/>
              </a:lnSpc>
              <a:spcBef>
                <a:spcPts val="0"/>
              </a:spcBef>
              <a:spcAft>
                <a:spcPts val="0"/>
              </a:spcAft>
              <a:buClr>
                <a:srgbClr val="C00000"/>
              </a:buClr>
              <a:buSzTx/>
              <a:tabLst/>
            </a:pPr>
            <a:r>
              <a:rPr lang="en-US" dirty="0"/>
              <a:t>		</a:t>
            </a:r>
            <a:r>
              <a:rPr lang="en-US" sz="3200" i="1" dirty="0"/>
              <a:t>Industry network</a:t>
            </a:r>
          </a:p>
          <a:p>
            <a:pPr marR="0" algn="l" defTabSz="584200" rtl="0" fontAlgn="auto" latinLnBrk="0" hangingPunct="0">
              <a:lnSpc>
                <a:spcPct val="100000"/>
              </a:lnSpc>
              <a:spcBef>
                <a:spcPts val="0"/>
              </a:spcBef>
              <a:spcAft>
                <a:spcPts val="0"/>
              </a:spcAft>
              <a:buClr>
                <a:srgbClr val="C00000"/>
              </a:buClr>
              <a:buSzTx/>
              <a:tabLst/>
            </a:pPr>
            <a:r>
              <a:rPr kumimoji="0" lang="en-US" sz="3200" b="0" i="1" u="none" strike="noStrike" cap="none" spc="0" normalizeH="0" baseline="0" dirty="0">
                <a:ln>
                  <a:noFill/>
                </a:ln>
                <a:solidFill>
                  <a:srgbClr val="000000"/>
                </a:solidFill>
                <a:effectLst/>
                <a:uFillTx/>
                <a:latin typeface="Helvetica Light"/>
                <a:ea typeface="Helvetica Light"/>
                <a:cs typeface="Helvetica Light"/>
                <a:sym typeface="Helvetica Light"/>
              </a:rPr>
              <a:t>		Student portfolios</a:t>
            </a:r>
          </a:p>
          <a:p>
            <a:pPr marR="0" algn="l" defTabSz="584200" rtl="0" fontAlgn="auto" latinLnBrk="0" hangingPunct="0">
              <a:lnSpc>
                <a:spcPct val="100000"/>
              </a:lnSpc>
              <a:spcBef>
                <a:spcPts val="0"/>
              </a:spcBef>
              <a:spcAft>
                <a:spcPts val="0"/>
              </a:spcAft>
              <a:buClr>
                <a:srgbClr val="C00000"/>
              </a:buClr>
              <a:buSzTx/>
              <a:tabLst/>
            </a:pPr>
            <a:r>
              <a:rPr lang="en-US" sz="3200" i="1" dirty="0"/>
              <a:t>		Employer events</a:t>
            </a:r>
            <a:endPar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3637655319"/>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3437" y="703454"/>
            <a:ext cx="6511764"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outerShdw blurRad="38100" dist="38100" dir="2700000" algn="tl">
                    <a:srgbClr val="000000">
                      <a:alpha val="43137"/>
                    </a:srgbClr>
                  </a:outerShdw>
                </a:effectLst>
                <a:uFillTx/>
                <a:latin typeface="Verdana" panose="020B0604030504040204" pitchFamily="34" charset="0"/>
                <a:ea typeface="Verdana" panose="020B0604030504040204" pitchFamily="34" charset="0"/>
                <a:cs typeface="Verdana" panose="020B0604030504040204" pitchFamily="34" charset="0"/>
                <a:sym typeface="Helvetica Light"/>
              </a:rPr>
              <a:t>Examples</a:t>
            </a:r>
          </a:p>
        </p:txBody>
      </p:sp>
      <p:pic>
        <p:nvPicPr>
          <p:cNvPr id="2050" name="Picture 2" descr="http://www.socialmediaexaminer.com/wp-content/uploads/2015/09/sd-faceboo-twitter-user-behavior-research-pinterestim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2530" y="2186607"/>
            <a:ext cx="1830253" cy="274403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a:stretch>
            <a:fillRect/>
          </a:stretch>
        </p:blipFill>
        <p:spPr>
          <a:xfrm>
            <a:off x="575756" y="2442150"/>
            <a:ext cx="2902940" cy="3732483"/>
          </a:xfrm>
          <a:prstGeom prst="rect">
            <a:avLst/>
          </a:prstGeom>
        </p:spPr>
      </p:pic>
      <p:sp>
        <p:nvSpPr>
          <p:cNvPr id="6" name="Arrow: Right 5"/>
          <p:cNvSpPr/>
          <p:nvPr/>
        </p:nvSpPr>
        <p:spPr>
          <a:xfrm>
            <a:off x="1013791" y="6778487"/>
            <a:ext cx="11191461" cy="1649896"/>
          </a:xfrm>
          <a:prstGeom prst="rightArrow">
            <a:avLst/>
          </a:prstGeom>
          <a:solidFill>
            <a:schemeClr val="accent1">
              <a:lumMod val="75000"/>
            </a:schemeClr>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7" name="TextBox 6"/>
          <p:cNvSpPr txBox="1"/>
          <p:nvPr/>
        </p:nvSpPr>
        <p:spPr>
          <a:xfrm>
            <a:off x="1749286" y="7275140"/>
            <a:ext cx="972046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bg1"/>
                </a:solidFill>
                <a:effectLst/>
                <a:uFillTx/>
                <a:latin typeface="Helvetica Light"/>
                <a:ea typeface="Helvetica Light"/>
                <a:cs typeface="Helvetica Light"/>
                <a:sym typeface="Helvetica Light"/>
              </a:rPr>
              <a:t>Talent Pipeline Development</a:t>
            </a:r>
          </a:p>
        </p:txBody>
      </p:sp>
      <p:pic>
        <p:nvPicPr>
          <p:cNvPr id="2052" name="Picture 4" descr="http://pwgmarketing.com/wp-content/uploads/2016/04/MarketingStrateg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8696" y="2854471"/>
            <a:ext cx="3810000" cy="25527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https://jobs.mo.gov/sites/jobs/files/styles/thumbnail_180x135/public/landing_page_thumbnails/employer_engagement_180x135b.jpg?itok=eFte7Kc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8444" y="5060785"/>
            <a:ext cx="2684339" cy="2013254"/>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http://art-educ4kids.weebly.com/uploads/8/9/6/9/8969100/1040726_orig.jpg?1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2783" y="3978421"/>
            <a:ext cx="3810000" cy="28575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p:cNvPicPr>
            <a:picLocks noChangeAspect="1"/>
          </p:cNvPicPr>
          <p:nvPr/>
        </p:nvPicPr>
        <p:blipFill>
          <a:blip r:embed="rId7"/>
          <a:stretch>
            <a:fillRect/>
          </a:stretch>
        </p:blipFill>
        <p:spPr>
          <a:xfrm>
            <a:off x="6478590" y="4810133"/>
            <a:ext cx="47619" cy="133333"/>
          </a:xfrm>
          <a:prstGeom prst="rect">
            <a:avLst/>
          </a:prstGeom>
        </p:spPr>
      </p:pic>
      <p:pic>
        <p:nvPicPr>
          <p:cNvPr id="9" name="Picture 8"/>
          <p:cNvPicPr>
            <a:picLocks noChangeAspect="1"/>
          </p:cNvPicPr>
          <p:nvPr/>
        </p:nvPicPr>
        <p:blipFill>
          <a:blip r:embed="rId8"/>
          <a:stretch>
            <a:fillRect/>
          </a:stretch>
        </p:blipFill>
        <p:spPr>
          <a:xfrm>
            <a:off x="10020843" y="2169463"/>
            <a:ext cx="2389903" cy="2412664"/>
          </a:xfrm>
          <a:prstGeom prst="rect">
            <a:avLst/>
          </a:prstGeom>
        </p:spPr>
      </p:pic>
    </p:spTree>
    <p:extLst>
      <p:ext uri="{BB962C8B-B14F-4D97-AF65-F5344CB8AC3E}">
        <p14:creationId xmlns:p14="http://schemas.microsoft.com/office/powerpoint/2010/main" val="38477733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1000"/>
                                        <p:tgtEl>
                                          <p:spTgt spid="2052"/>
                                        </p:tgtEl>
                                      </p:cBhvr>
                                    </p:animEffect>
                                    <p:anim calcmode="lin" valueType="num">
                                      <p:cBhvr>
                                        <p:cTn id="15" dur="1000" fill="hold"/>
                                        <p:tgtEl>
                                          <p:spTgt spid="2052"/>
                                        </p:tgtEl>
                                        <p:attrNameLst>
                                          <p:attrName>ppt_x</p:attrName>
                                        </p:attrNameLst>
                                      </p:cBhvr>
                                      <p:tavLst>
                                        <p:tav tm="0">
                                          <p:val>
                                            <p:strVal val="#ppt_x"/>
                                          </p:val>
                                        </p:tav>
                                        <p:tav tm="100000">
                                          <p:val>
                                            <p:strVal val="#ppt_x"/>
                                          </p:val>
                                        </p:tav>
                                      </p:tavLst>
                                    </p:anim>
                                    <p:anim calcmode="lin" valueType="num">
                                      <p:cBhvr>
                                        <p:cTn id="1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fade">
                                      <p:cBhvr>
                                        <p:cTn id="21" dur="1000"/>
                                        <p:tgtEl>
                                          <p:spTgt spid="2054"/>
                                        </p:tgtEl>
                                      </p:cBhvr>
                                    </p:animEffect>
                                    <p:anim calcmode="lin" valueType="num">
                                      <p:cBhvr>
                                        <p:cTn id="22" dur="1000" fill="hold"/>
                                        <p:tgtEl>
                                          <p:spTgt spid="2054"/>
                                        </p:tgtEl>
                                        <p:attrNameLst>
                                          <p:attrName>ppt_x</p:attrName>
                                        </p:attrNameLst>
                                      </p:cBhvr>
                                      <p:tavLst>
                                        <p:tav tm="0">
                                          <p:val>
                                            <p:strVal val="#ppt_x"/>
                                          </p:val>
                                        </p:tav>
                                        <p:tav tm="100000">
                                          <p:val>
                                            <p:strVal val="#ppt_x"/>
                                          </p:val>
                                        </p:tav>
                                      </p:tavLst>
                                    </p:anim>
                                    <p:anim calcmode="lin" valueType="num">
                                      <p:cBhvr>
                                        <p:cTn id="23"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fade">
                                      <p:cBhvr>
                                        <p:cTn id="28" dur="1000"/>
                                        <p:tgtEl>
                                          <p:spTgt spid="2050"/>
                                        </p:tgtEl>
                                      </p:cBhvr>
                                    </p:animEffect>
                                    <p:anim calcmode="lin" valueType="num">
                                      <p:cBhvr>
                                        <p:cTn id="29" dur="1000" fill="hold"/>
                                        <p:tgtEl>
                                          <p:spTgt spid="2050"/>
                                        </p:tgtEl>
                                        <p:attrNameLst>
                                          <p:attrName>ppt_x</p:attrName>
                                        </p:attrNameLst>
                                      </p:cBhvr>
                                      <p:tavLst>
                                        <p:tav tm="0">
                                          <p:val>
                                            <p:strVal val="#ppt_x"/>
                                          </p:val>
                                        </p:tav>
                                        <p:tav tm="100000">
                                          <p:val>
                                            <p:strVal val="#ppt_x"/>
                                          </p:val>
                                        </p:tav>
                                      </p:tavLst>
                                    </p:anim>
                                    <p:anim calcmode="lin" valueType="num">
                                      <p:cBhvr>
                                        <p:cTn id="3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56"/>
                                        </p:tgtEl>
                                        <p:attrNameLst>
                                          <p:attrName>style.visibility</p:attrName>
                                        </p:attrNameLst>
                                      </p:cBhvr>
                                      <p:to>
                                        <p:strVal val="visible"/>
                                      </p:to>
                                    </p:set>
                                    <p:animEffect transition="in" filter="wipe(down)">
                                      <p:cBhvr>
                                        <p:cTn id="35" dur="500"/>
                                        <p:tgtEl>
                                          <p:spTgt spid="2056"/>
                                        </p:tgtEl>
                                      </p:cBhvr>
                                    </p:animEffect>
                                  </p:childTnLst>
                                </p:cTn>
                              </p:par>
                              <p:par>
                                <p:cTn id="36" presetID="22" presetClass="entr" presetSubtype="4"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www.utas.edu.au/__data/assets/image/0010/853885/stud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6970" y="4690887"/>
            <a:ext cx="4973152" cy="275813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604654" y="643819"/>
            <a:ext cx="5975051"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outerShdw blurRad="38100" dist="38100" dir="2700000" algn="tl">
                    <a:srgbClr val="000000">
                      <a:alpha val="43137"/>
                    </a:srgbClr>
                  </a:outerShdw>
                </a:effectLst>
                <a:uFillTx/>
                <a:latin typeface="Verdana" panose="020B0604030504040204" pitchFamily="34" charset="0"/>
                <a:ea typeface="Verdana" panose="020B0604030504040204" pitchFamily="34" charset="0"/>
                <a:cs typeface="Verdana" panose="020B0604030504040204" pitchFamily="34" charset="0"/>
                <a:sym typeface="Helvetica Light"/>
              </a:rPr>
              <a:t>Difference Makers</a:t>
            </a:r>
          </a:p>
        </p:txBody>
      </p:sp>
      <p:sp>
        <p:nvSpPr>
          <p:cNvPr id="16" name="Thought Bubble: Cloud 15"/>
          <p:cNvSpPr/>
          <p:nvPr/>
        </p:nvSpPr>
        <p:spPr>
          <a:xfrm>
            <a:off x="6073276" y="2355234"/>
            <a:ext cx="3856383" cy="1842810"/>
          </a:xfrm>
          <a:prstGeom prst="cloudCallout">
            <a:avLst>
              <a:gd name="adj1" fmla="val -12586"/>
              <a:gd name="adj2" fmla="val 94352"/>
            </a:avLst>
          </a:prstGeom>
          <a:solidFill>
            <a:srgbClr val="FFFFFF"/>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accent1">
                    <a:lumMod val="50000"/>
                  </a:schemeClr>
                </a:solidFill>
                <a:effectLst/>
                <a:uFillTx/>
                <a:latin typeface="Helvetica Light"/>
                <a:ea typeface="Helvetica Light"/>
                <a:cs typeface="Helvetica Light"/>
                <a:sym typeface="Helvetica Light"/>
              </a:rPr>
              <a:t>Clear pathway</a:t>
            </a:r>
          </a:p>
        </p:txBody>
      </p:sp>
      <p:sp>
        <p:nvSpPr>
          <p:cNvPr id="21" name="Thought Bubble: Cloud 20"/>
          <p:cNvSpPr/>
          <p:nvPr/>
        </p:nvSpPr>
        <p:spPr>
          <a:xfrm>
            <a:off x="492239" y="4198044"/>
            <a:ext cx="3856383" cy="1842810"/>
          </a:xfrm>
          <a:prstGeom prst="cloudCallout">
            <a:avLst>
              <a:gd name="adj1" fmla="val 35352"/>
              <a:gd name="adj2" fmla="val 77993"/>
            </a:avLst>
          </a:prstGeom>
          <a:solidFill>
            <a:srgbClr val="FFFFFF"/>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accent1">
                    <a:lumMod val="50000"/>
                  </a:schemeClr>
                </a:solidFill>
                <a:effectLst/>
                <a:uFillTx/>
                <a:latin typeface="Helvetica Light"/>
                <a:ea typeface="Helvetica Light"/>
                <a:cs typeface="Helvetica Light"/>
                <a:sym typeface="Helvetica Light"/>
              </a:rPr>
              <a:t>It’s work I want to do</a:t>
            </a:r>
          </a:p>
        </p:txBody>
      </p:sp>
      <p:sp>
        <p:nvSpPr>
          <p:cNvPr id="22" name="Thought Bubble: Cloud 21"/>
          <p:cNvSpPr/>
          <p:nvPr/>
        </p:nvSpPr>
        <p:spPr>
          <a:xfrm>
            <a:off x="248047" y="2275013"/>
            <a:ext cx="3856383" cy="999490"/>
          </a:xfrm>
          <a:prstGeom prst="cloudCallout">
            <a:avLst>
              <a:gd name="adj1" fmla="val 13188"/>
              <a:gd name="adj2" fmla="val 124728"/>
            </a:avLst>
          </a:prstGeom>
          <a:solidFill>
            <a:srgbClr val="FFFFFF"/>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accent1">
                    <a:lumMod val="50000"/>
                  </a:schemeClr>
                </a:solidFill>
                <a:effectLst/>
                <a:uFillTx/>
                <a:latin typeface="Helvetica Light"/>
                <a:ea typeface="Helvetica Light"/>
                <a:cs typeface="Helvetica Light"/>
                <a:sym typeface="Helvetica Light"/>
              </a:rPr>
              <a:t>A lot of jobs</a:t>
            </a:r>
          </a:p>
        </p:txBody>
      </p:sp>
      <p:sp>
        <p:nvSpPr>
          <p:cNvPr id="23" name="Thought Bubble: Cloud 22"/>
          <p:cNvSpPr/>
          <p:nvPr/>
        </p:nvSpPr>
        <p:spPr>
          <a:xfrm>
            <a:off x="8439686" y="5234833"/>
            <a:ext cx="3856383" cy="1842810"/>
          </a:xfrm>
          <a:prstGeom prst="cloudCallout">
            <a:avLst>
              <a:gd name="adj1" fmla="val -28050"/>
              <a:gd name="adj2" fmla="val 72991"/>
            </a:avLst>
          </a:prstGeom>
          <a:solidFill>
            <a:srgbClr val="FFFFFF"/>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accent1">
                    <a:lumMod val="50000"/>
                  </a:schemeClr>
                </a:solidFill>
                <a:effectLst/>
                <a:uFillTx/>
                <a:latin typeface="Helvetica Light"/>
                <a:ea typeface="Helvetica Light"/>
                <a:cs typeface="Helvetica Light"/>
                <a:sym typeface="Helvetica Light"/>
              </a:rPr>
              <a:t>Debt-free college</a:t>
            </a:r>
          </a:p>
        </p:txBody>
      </p:sp>
      <p:sp>
        <p:nvSpPr>
          <p:cNvPr id="24" name="Thought Bubble: Cloud 23"/>
          <p:cNvSpPr/>
          <p:nvPr/>
        </p:nvSpPr>
        <p:spPr>
          <a:xfrm>
            <a:off x="2723322" y="3032833"/>
            <a:ext cx="3856383" cy="999490"/>
          </a:xfrm>
          <a:prstGeom prst="cloudCallout">
            <a:avLst>
              <a:gd name="adj1" fmla="val 9064"/>
              <a:gd name="adj2" fmla="val 106418"/>
            </a:avLst>
          </a:prstGeom>
          <a:solidFill>
            <a:srgbClr val="FFFFFF"/>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accent1">
                    <a:lumMod val="50000"/>
                  </a:schemeClr>
                </a:solidFill>
                <a:effectLst/>
                <a:uFillTx/>
                <a:latin typeface="Helvetica Light"/>
                <a:ea typeface="Helvetica Light"/>
                <a:cs typeface="Helvetica Light"/>
                <a:sym typeface="Helvetica Light"/>
              </a:rPr>
              <a:t>Good money</a:t>
            </a:r>
          </a:p>
        </p:txBody>
      </p:sp>
      <p:sp>
        <p:nvSpPr>
          <p:cNvPr id="25" name="Thought Bubble: Cloud 24"/>
          <p:cNvSpPr/>
          <p:nvPr/>
        </p:nvSpPr>
        <p:spPr>
          <a:xfrm>
            <a:off x="8798391" y="3032833"/>
            <a:ext cx="3856383" cy="1842810"/>
          </a:xfrm>
          <a:prstGeom prst="cloudCallout">
            <a:avLst>
              <a:gd name="adj1" fmla="val -40936"/>
              <a:gd name="adj2" fmla="val 57169"/>
            </a:avLst>
          </a:prstGeom>
          <a:solidFill>
            <a:srgbClr val="FFFFFF"/>
          </a:solid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accent1">
                    <a:lumMod val="50000"/>
                  </a:schemeClr>
                </a:solidFill>
                <a:effectLst/>
                <a:uFillTx/>
                <a:latin typeface="Helvetica Light"/>
                <a:ea typeface="Helvetica Light"/>
                <a:cs typeface="Helvetica Light"/>
                <a:sym typeface="Helvetica Light"/>
              </a:rPr>
              <a:t>Engage with employers</a:t>
            </a:r>
          </a:p>
        </p:txBody>
      </p:sp>
      <p:sp>
        <p:nvSpPr>
          <p:cNvPr id="17" name="Rectangle 16"/>
          <p:cNvSpPr/>
          <p:nvPr/>
        </p:nvSpPr>
        <p:spPr>
          <a:xfrm>
            <a:off x="3242346" y="7820390"/>
            <a:ext cx="6502400" cy="461665"/>
          </a:xfrm>
          <a:prstGeom prst="rect">
            <a:avLst/>
          </a:prstGeom>
        </p:spPr>
        <p:txBody>
          <a:bodyPr>
            <a:spAutoFit/>
          </a:bodyPr>
          <a:lstStyle/>
          <a:p>
            <a:r>
              <a:rPr lang="en-US" sz="2400" dirty="0">
                <a:hlinkClick r:id="rId3"/>
              </a:rPr>
              <a:t>https://www.youtube.com/watch?v=oBIucwqLsrM</a:t>
            </a:r>
            <a:r>
              <a:rPr lang="en-US" sz="2400" dirty="0"/>
              <a:t> </a:t>
            </a:r>
          </a:p>
        </p:txBody>
      </p:sp>
    </p:spTree>
    <p:extLst>
      <p:ext uri="{BB962C8B-B14F-4D97-AF65-F5344CB8AC3E}">
        <p14:creationId xmlns:p14="http://schemas.microsoft.com/office/powerpoint/2010/main" val="28150686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2" grpId="0" animBg="1"/>
      <p:bldP spid="23" grpId="0" animBg="1"/>
      <p:bldP spid="24" grpId="0" animBg="1"/>
      <p:bldP spid="25"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8904" y="643820"/>
            <a:ext cx="737483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outerShdw blurRad="38100" dist="38100" dir="2700000" algn="tl">
                    <a:srgbClr val="000000">
                      <a:alpha val="43137"/>
                    </a:srgbClr>
                  </a:outerShdw>
                </a:effectLst>
                <a:uFillTx/>
                <a:latin typeface="Verdana" panose="020B0604030504040204" pitchFamily="34" charset="0"/>
                <a:ea typeface="Verdana" panose="020B0604030504040204" pitchFamily="34" charset="0"/>
                <a:cs typeface="Verdana" panose="020B0604030504040204" pitchFamily="34" charset="0"/>
                <a:sym typeface="Helvetica Light"/>
              </a:rPr>
              <a:t>What help do you want?</a:t>
            </a:r>
          </a:p>
        </p:txBody>
      </p:sp>
      <p:sp>
        <p:nvSpPr>
          <p:cNvPr id="6" name="TextBox 5"/>
          <p:cNvSpPr txBox="1"/>
          <p:nvPr/>
        </p:nvSpPr>
        <p:spPr>
          <a:xfrm>
            <a:off x="644410" y="2434784"/>
            <a:ext cx="690932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With Student Learning Outcomes   …</a:t>
            </a:r>
          </a:p>
        </p:txBody>
      </p:sp>
      <p:pic>
        <p:nvPicPr>
          <p:cNvPr id="3074" name="Picture 2" descr="https://s-media-cache-ak0.pinimg.com/564x/8b/65/d0/8b65d09ea4fb62129c31497135b2b2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366" y="3091374"/>
            <a:ext cx="5372100" cy="508635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7033013" y="3238344"/>
            <a:ext cx="5971787" cy="42575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50000"/>
              </a:lnSpc>
              <a:spcBef>
                <a:spcPts val="0"/>
              </a:spcBef>
              <a:spcAft>
                <a:spcPts val="0"/>
              </a:spcAft>
              <a:buClr>
                <a:schemeClr val="accent1">
                  <a:lumMod val="75000"/>
                </a:schemeClr>
              </a:buClr>
              <a:buSzTx/>
              <a:buFont typeface="Wingdings" panose="05000000000000000000" pitchFamily="2" charset="2"/>
              <a:buChar char="q"/>
              <a:tabLst/>
            </a:pPr>
            <a:r>
              <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rPr>
              <a:t>Industry relevance</a:t>
            </a:r>
          </a:p>
          <a:p>
            <a:pPr marL="571500" indent="-571500" algn="l">
              <a:lnSpc>
                <a:spcPct val="150000"/>
              </a:lnSpc>
              <a:buClr>
                <a:schemeClr val="accent1">
                  <a:lumMod val="75000"/>
                </a:schemeClr>
              </a:buClr>
              <a:buFont typeface="Wingdings" panose="05000000000000000000" pitchFamily="2" charset="2"/>
              <a:buChar char="q"/>
            </a:pPr>
            <a:r>
              <a:rPr lang="en-US" dirty="0"/>
              <a:t>Labor market insights</a:t>
            </a:r>
          </a:p>
          <a:p>
            <a:pPr marL="571500" marR="0" indent="-571500" algn="l" defTabSz="584200" rtl="0" fontAlgn="auto" latinLnBrk="0" hangingPunct="0">
              <a:lnSpc>
                <a:spcPct val="150000"/>
              </a:lnSpc>
              <a:spcBef>
                <a:spcPts val="0"/>
              </a:spcBef>
              <a:spcAft>
                <a:spcPts val="0"/>
              </a:spcAft>
              <a:buClr>
                <a:schemeClr val="accent1">
                  <a:lumMod val="75000"/>
                </a:schemeClr>
              </a:buClr>
              <a:buSzTx/>
              <a:buFont typeface="Wingdings" panose="05000000000000000000" pitchFamily="2" charset="2"/>
              <a:buChar char="q"/>
              <a:tabLst/>
            </a:pPr>
            <a:r>
              <a:rPr lang="en-US" dirty="0"/>
              <a:t>Priority KSAs</a:t>
            </a:r>
          </a:p>
          <a:p>
            <a:pPr marL="571500" marR="0" indent="-571500" algn="l" defTabSz="584200" rtl="0" fontAlgn="auto" latinLnBrk="0" hangingPunct="0">
              <a:lnSpc>
                <a:spcPct val="150000"/>
              </a:lnSpc>
              <a:spcBef>
                <a:spcPts val="0"/>
              </a:spcBef>
              <a:spcAft>
                <a:spcPts val="0"/>
              </a:spcAft>
              <a:buClr>
                <a:schemeClr val="accent1">
                  <a:lumMod val="75000"/>
                </a:schemeClr>
              </a:buClr>
              <a:buSzTx/>
              <a:buFont typeface="Wingdings" panose="05000000000000000000" pitchFamily="2" charset="2"/>
              <a:buChar char="q"/>
              <a:tabLst/>
            </a:pPr>
            <a:r>
              <a:rPr lang="en-US" dirty="0"/>
              <a:t>Pathway development</a:t>
            </a:r>
          </a:p>
          <a:p>
            <a:pPr marL="571500" marR="0" indent="-571500" algn="l" defTabSz="584200" rtl="0" fontAlgn="auto" latinLnBrk="0" hangingPunct="0">
              <a:lnSpc>
                <a:spcPct val="150000"/>
              </a:lnSpc>
              <a:spcBef>
                <a:spcPts val="0"/>
              </a:spcBef>
              <a:spcAft>
                <a:spcPts val="0"/>
              </a:spcAft>
              <a:buClr>
                <a:schemeClr val="accent1">
                  <a:lumMod val="75000"/>
                </a:schemeClr>
              </a:buClr>
              <a:buSzTx/>
              <a:buFont typeface="Wingdings" panose="05000000000000000000" pitchFamily="2" charset="2"/>
              <a:buChar char="q"/>
              <a:tabLst/>
            </a:pPr>
            <a:r>
              <a:rPr lang="en-US" dirty="0"/>
              <a:t>Transfer model</a:t>
            </a:r>
          </a:p>
        </p:txBody>
      </p:sp>
    </p:spTree>
    <p:extLst>
      <p:ext uri="{BB962C8B-B14F-4D97-AF65-F5344CB8AC3E}">
        <p14:creationId xmlns:p14="http://schemas.microsoft.com/office/powerpoint/2010/main" val="18642751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_rels/theme3.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12699</TotalTime>
  <Words>643</Words>
  <Application>Microsoft Macintosh PowerPoint</Application>
  <PresentationFormat>Custom</PresentationFormat>
  <Paragraphs>283</Paragraphs>
  <Slides>29</Slides>
  <Notes>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29</vt:i4>
      </vt:variant>
    </vt:vector>
  </HeadingPairs>
  <TitlesOfParts>
    <vt:vector size="43" baseType="lpstr">
      <vt:lpstr>Arial</vt:lpstr>
      <vt:lpstr>Calibri</vt:lpstr>
      <vt:lpstr>Cooper Black</vt:lpstr>
      <vt:lpstr>Helvetica</vt:lpstr>
      <vt:lpstr>Helvetica Light</vt:lpstr>
      <vt:lpstr>Helvetica Neue</vt:lpstr>
      <vt:lpstr>ＭＳ ゴシック</vt:lpstr>
      <vt:lpstr>Times New Roman</vt:lpstr>
      <vt:lpstr>Verdana</vt:lpstr>
      <vt:lpstr>Wingdings</vt:lpstr>
      <vt:lpstr>White</vt:lpstr>
      <vt:lpstr>114</vt:lpstr>
      <vt:lpstr>2_White</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Small Business Sector</vt:lpstr>
      <vt:lpstr>New Curriculum   Transfer Model Curriculum:  Hospitality Management  C-ID: Hospitality Management  C-ID: Culinary Arts Professional Development: Industry Trends &amp; Professional Certifications for Instructors Curriculum Database   Industry Certifications for Students American Hotel &amp; Lodging Association: Guest Service Gold for Customer Service Western Association of Food Chains:  Retail Management Certificate  </vt:lpstr>
      <vt:lpstr>Our Role is to research, assist and communicate workforce needs in the following sub-sectors:  Information Technology – Networking   CyberSecurity – IoT   IT Technician Pathway   ICT Winter Conference Computer Science   Coding and Software Development Pathways Business Applications Software   Business Information Worker  Digital Media   Digital Media Educators Conference Entertainment   Production Assistant Bootcamp   Entertainment course guide  Visit us at:  http://ict-dm.net Contact us at: Steve@WrightCA.com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Bonecutter</dc:creator>
  <cp:lastModifiedBy>Lorraine Slattery-Farrell</cp:lastModifiedBy>
  <cp:revision>109</cp:revision>
  <cp:lastPrinted>2017-05-02T02:31:19Z</cp:lastPrinted>
  <dcterms:modified xsi:type="dcterms:W3CDTF">2017-05-07T18:55:52Z</dcterms:modified>
</cp:coreProperties>
</file>