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8" r:id="rId3"/>
    <p:sldId id="259" r:id="rId4"/>
    <p:sldId id="288" r:id="rId5"/>
    <p:sldId id="257" r:id="rId6"/>
    <p:sldId id="261" r:id="rId7"/>
    <p:sldId id="274" r:id="rId8"/>
    <p:sldId id="275" r:id="rId9"/>
    <p:sldId id="268" r:id="rId10"/>
    <p:sldId id="269" r:id="rId11"/>
    <p:sldId id="266" r:id="rId12"/>
    <p:sldId id="262" r:id="rId13"/>
    <p:sldId id="263" r:id="rId14"/>
    <p:sldId id="291" r:id="rId15"/>
    <p:sldId id="295" r:id="rId16"/>
    <p:sldId id="264" r:id="rId17"/>
    <p:sldId id="281" r:id="rId18"/>
    <p:sldId id="293" r:id="rId19"/>
    <p:sldId id="282" r:id="rId20"/>
    <p:sldId id="283" r:id="rId21"/>
    <p:sldId id="296" r:id="rId22"/>
    <p:sldId id="294" r:id="rId23"/>
    <p:sldId id="271" r:id="rId24"/>
    <p:sldId id="285" r:id="rId25"/>
    <p:sldId id="286" r:id="rId26"/>
    <p:sldId id="287" r:id="rId27"/>
    <p:sldId id="260" r:id="rId28"/>
    <p:sldId id="272" r:id="rId29"/>
    <p:sldId id="273" r:id="rId30"/>
    <p:sldId id="289" r:id="rId31"/>
    <p:sldId id="284" r:id="rId32"/>
    <p:sldId id="290" r:id="rId33"/>
    <p:sldId id="278" r:id="rId34"/>
    <p:sldId id="265" r:id="rId35"/>
    <p:sldId id="267" r:id="rId36"/>
    <p:sldId id="270" r:id="rId37"/>
    <p:sldId id="292" r:id="rId3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lvl1pPr>
    <a:lvl2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lvl2pPr>
    <a:lvl3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lvl3pPr>
    <a:lvl4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lvl4pPr>
    <a:lvl5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lvl5pPr>
    <a:lvl6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lvl6pPr>
    <a:lvl7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lvl7pPr>
    <a:lvl8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lvl8pPr>
    <a:lvl9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1260AE"/>
    <a:srgbClr val="FBAB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2E8"/>
          </a:solidFill>
        </a:fill>
      </a:tcStyle>
    </a:wholeTbl>
    <a:band2H>
      <a:tcTxStyle/>
      <a:tcStyle>
        <a:tcBdr/>
        <a:fill>
          <a:solidFill>
            <a:srgbClr val="E6EA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2E7CB"/>
          </a:solidFill>
        </a:fill>
      </a:tcStyle>
    </a:wholeTbl>
    <a:band2H>
      <a:tcTxStyle/>
      <a:tcStyle>
        <a:tcBdr/>
        <a:fill>
          <a:solidFill>
            <a:srgbClr val="F8F4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CDDE"/>
          </a:solidFill>
        </a:fill>
      </a:tcStyle>
    </a:wholeTbl>
    <a:band2H>
      <a:tcTxStyle/>
      <a:tcStyle>
        <a:tcBdr/>
        <a:fill>
          <a:solidFill>
            <a:srgbClr val="EBE8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Helvetica Light"/>
          <a:ea typeface="Helvetica Light"/>
          <a:cs typeface="Helvetica Ligh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7"/>
    <p:restoredTop sz="92913"/>
  </p:normalViewPr>
  <p:slideViewPr>
    <p:cSldViewPr snapToGrid="0">
      <p:cViewPr varScale="1">
        <p:scale>
          <a:sx n="40" d="100"/>
          <a:sy n="40" d="100"/>
        </p:scale>
        <p:origin x="1088" y="224"/>
      </p:cViewPr>
      <p:guideLst>
        <p:guide orient="horz" pos="3072"/>
        <p:guide pos="4096"/>
      </p:guideLst>
    </p:cSldViewPr>
  </p:slideViewPr>
  <p:notesTextViewPr>
    <p:cViewPr>
      <p:scale>
        <a:sx n="1" d="1"/>
        <a:sy n="1" d="1"/>
      </p:scale>
      <p:origin x="0" y="0"/>
    </p:cViewPr>
  </p:notesTextViewPr>
  <p:sorterViewPr>
    <p:cViewPr>
      <p:scale>
        <a:sx n="90" d="100"/>
        <a:sy n="90" d="100"/>
      </p:scale>
      <p:origin x="0" y="-3329"/>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436109743"/>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Regional structure</a:t>
            </a:r>
          </a:p>
        </p:txBody>
      </p:sp>
    </p:spTree>
    <p:extLst>
      <p:ext uri="{BB962C8B-B14F-4D97-AF65-F5344CB8AC3E}">
        <p14:creationId xmlns:p14="http://schemas.microsoft.com/office/powerpoint/2010/main" val="610221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more like this</a:t>
            </a:r>
            <a:r>
              <a:rPr lang="en-US" baseline="0" dirty="0"/>
              <a:t> … it’s not easy work</a:t>
            </a:r>
            <a:endParaRPr lang="en-US" dirty="0"/>
          </a:p>
        </p:txBody>
      </p:sp>
      <p:sp>
        <p:nvSpPr>
          <p:cNvPr id="4" name="Slide Number Placeholder 3"/>
          <p:cNvSpPr>
            <a:spLocks noGrp="1"/>
          </p:cNvSpPr>
          <p:nvPr>
            <p:ph type="sldNum" sz="quarter" idx="10"/>
          </p:nvPr>
        </p:nvSpPr>
        <p:spPr/>
        <p:txBody>
          <a:bodyPr/>
          <a:lstStyle/>
          <a:p>
            <a:fld id="{BBD5DFF7-AE63-4D03-9E31-98EF8B62F2EF}" type="slidenum">
              <a:rPr lang="en-US" smtClean="0"/>
              <a:t>26</a:t>
            </a:fld>
            <a:endParaRPr lang="en-US"/>
          </a:p>
        </p:txBody>
      </p:sp>
    </p:spTree>
    <p:extLst>
      <p:ext uri="{BB962C8B-B14F-4D97-AF65-F5344CB8AC3E}">
        <p14:creationId xmlns:p14="http://schemas.microsoft.com/office/powerpoint/2010/main" val="18145409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at the regional plan links and analytics</a:t>
            </a:r>
          </a:p>
        </p:txBody>
      </p:sp>
    </p:spTree>
    <p:extLst>
      <p:ext uri="{BB962C8B-B14F-4D97-AF65-F5344CB8AC3E}">
        <p14:creationId xmlns:p14="http://schemas.microsoft.com/office/powerpoint/2010/main" val="2453368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Regional structure</a:t>
            </a:r>
          </a:p>
        </p:txBody>
      </p:sp>
    </p:spTree>
    <p:extLst>
      <p:ext uri="{BB962C8B-B14F-4D97-AF65-F5344CB8AC3E}">
        <p14:creationId xmlns:p14="http://schemas.microsoft.com/office/powerpoint/2010/main" val="3196121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Regional structure</a:t>
            </a:r>
          </a:p>
        </p:txBody>
      </p:sp>
    </p:spTree>
    <p:extLst>
      <p:ext uri="{BB962C8B-B14F-4D97-AF65-F5344CB8AC3E}">
        <p14:creationId xmlns:p14="http://schemas.microsoft.com/office/powerpoint/2010/main" val="420518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Regional structure</a:t>
            </a:r>
          </a:p>
        </p:txBody>
      </p:sp>
    </p:spTree>
    <p:extLst>
      <p:ext uri="{BB962C8B-B14F-4D97-AF65-F5344CB8AC3E}">
        <p14:creationId xmlns:p14="http://schemas.microsoft.com/office/powerpoint/2010/main" val="21590781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more like this</a:t>
            </a:r>
            <a:r>
              <a:rPr lang="en-US" baseline="0" dirty="0"/>
              <a:t> … </a:t>
            </a:r>
            <a:endParaRPr lang="en-US" dirty="0"/>
          </a:p>
        </p:txBody>
      </p:sp>
      <p:sp>
        <p:nvSpPr>
          <p:cNvPr id="4" name="Slide Number Placeholder 3"/>
          <p:cNvSpPr>
            <a:spLocks noGrp="1"/>
          </p:cNvSpPr>
          <p:nvPr>
            <p:ph type="sldNum" sz="quarter" idx="10"/>
          </p:nvPr>
        </p:nvSpPr>
        <p:spPr/>
        <p:txBody>
          <a:bodyPr/>
          <a:lstStyle/>
          <a:p>
            <a:fld id="{BBD5DFF7-AE63-4D03-9E31-98EF8B62F2EF}" type="slidenum">
              <a:rPr lang="en-US" smtClean="0"/>
              <a:t>33</a:t>
            </a:fld>
            <a:endParaRPr lang="en-US"/>
          </a:p>
        </p:txBody>
      </p:sp>
    </p:spTree>
    <p:extLst>
      <p:ext uri="{BB962C8B-B14F-4D97-AF65-F5344CB8AC3E}">
        <p14:creationId xmlns:p14="http://schemas.microsoft.com/office/powerpoint/2010/main" val="1923009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the legislation say about planning?</a:t>
            </a:r>
          </a:p>
        </p:txBody>
      </p:sp>
    </p:spTree>
    <p:extLst>
      <p:ext uri="{BB962C8B-B14F-4D97-AF65-F5344CB8AC3E}">
        <p14:creationId xmlns:p14="http://schemas.microsoft.com/office/powerpoint/2010/main" val="1570317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the legislation say about planning?</a:t>
            </a:r>
          </a:p>
        </p:txBody>
      </p:sp>
    </p:spTree>
    <p:extLst>
      <p:ext uri="{BB962C8B-B14F-4D97-AF65-F5344CB8AC3E}">
        <p14:creationId xmlns:p14="http://schemas.microsoft.com/office/powerpoint/2010/main" val="472806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the legislation say about planning?</a:t>
            </a:r>
          </a:p>
        </p:txBody>
      </p:sp>
    </p:spTree>
    <p:extLst>
      <p:ext uri="{BB962C8B-B14F-4D97-AF65-F5344CB8AC3E}">
        <p14:creationId xmlns:p14="http://schemas.microsoft.com/office/powerpoint/2010/main" val="1683396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70317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Making</a:t>
            </a:r>
            <a:r>
              <a:rPr lang="en-US" baseline="0" dirty="0"/>
              <a:t> lots of money after graduation</a:t>
            </a:r>
            <a:endParaRPr lang="en-US" dirty="0"/>
          </a:p>
        </p:txBody>
      </p:sp>
      <p:sp>
        <p:nvSpPr>
          <p:cNvPr id="4" name="Slide Number Placeholder 3"/>
          <p:cNvSpPr>
            <a:spLocks noGrp="1"/>
          </p:cNvSpPr>
          <p:nvPr>
            <p:ph type="sldNum" sz="quarter" idx="10"/>
          </p:nvPr>
        </p:nvSpPr>
        <p:spPr/>
        <p:txBody>
          <a:bodyPr/>
          <a:lstStyle/>
          <a:p>
            <a:fld id="{BBD5DFF7-AE63-4D03-9E31-98EF8B62F2EF}" type="slidenum">
              <a:rPr lang="en-US" smtClean="0"/>
              <a:t>21</a:t>
            </a:fld>
            <a:endParaRPr lang="en-US"/>
          </a:p>
        </p:txBody>
      </p:sp>
    </p:spTree>
    <p:extLst>
      <p:ext uri="{BB962C8B-B14F-4D97-AF65-F5344CB8AC3E}">
        <p14:creationId xmlns:p14="http://schemas.microsoft.com/office/powerpoint/2010/main" val="1853529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Regional structure</a:t>
            </a:r>
          </a:p>
        </p:txBody>
      </p:sp>
    </p:spTree>
    <p:extLst>
      <p:ext uri="{BB962C8B-B14F-4D97-AF65-F5344CB8AC3E}">
        <p14:creationId xmlns:p14="http://schemas.microsoft.com/office/powerpoint/2010/main" val="2325441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Regional structure</a:t>
            </a:r>
          </a:p>
        </p:txBody>
      </p:sp>
    </p:spTree>
    <p:extLst>
      <p:ext uri="{BB962C8B-B14F-4D97-AF65-F5344CB8AC3E}">
        <p14:creationId xmlns:p14="http://schemas.microsoft.com/office/powerpoint/2010/main" val="2060072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(Susanne)</a:t>
            </a:r>
            <a:r>
              <a:rPr lang="en-US" baseline="0" dirty="0"/>
              <a:t> </a:t>
            </a:r>
            <a:r>
              <a:rPr lang="en-US" dirty="0"/>
              <a:t>Getting</a:t>
            </a:r>
            <a:r>
              <a:rPr lang="en-US" baseline="0" dirty="0"/>
              <a:t> started on a career path in high school.  Students may think life after high school will be all rainbows and butterflies.  Articulation.  Get focused, stay focused.</a:t>
            </a:r>
            <a:endParaRPr lang="en-US" dirty="0"/>
          </a:p>
          <a:p>
            <a:r>
              <a:rPr lang="en-US" dirty="0"/>
              <a:t>is not all rainbows and butterflies</a:t>
            </a:r>
          </a:p>
        </p:txBody>
      </p:sp>
      <p:sp>
        <p:nvSpPr>
          <p:cNvPr id="4" name="Slide Number Placeholder 3"/>
          <p:cNvSpPr>
            <a:spLocks noGrp="1"/>
          </p:cNvSpPr>
          <p:nvPr>
            <p:ph type="sldNum" sz="quarter" idx="10"/>
          </p:nvPr>
        </p:nvSpPr>
        <p:spPr/>
        <p:txBody>
          <a:bodyPr/>
          <a:lstStyle/>
          <a:p>
            <a:fld id="{BBD5DFF7-AE63-4D03-9E31-98EF8B62F2EF}" type="slidenum">
              <a:rPr lang="en-US" smtClean="0"/>
              <a:t>25</a:t>
            </a:fld>
            <a:endParaRPr lang="en-US"/>
          </a:p>
        </p:txBody>
      </p:sp>
    </p:spTree>
    <p:extLst>
      <p:ext uri="{BB962C8B-B14F-4D97-AF65-F5344CB8AC3E}">
        <p14:creationId xmlns:p14="http://schemas.microsoft.com/office/powerpoint/2010/main" val="1884363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pic>
        <p:nvPicPr>
          <p:cNvPr id="5" name="image3.png"/>
          <p:cNvPicPr>
            <a:picLocks noChangeAspect="1"/>
          </p:cNvPicPr>
          <p:nvPr userDrawn="1"/>
        </p:nvPicPr>
        <p:blipFill>
          <a:blip r:embed="rId2">
            <a:extLst/>
          </a:blip>
          <a:stretch>
            <a:fillRect/>
          </a:stretch>
        </p:blipFill>
        <p:spPr>
          <a:xfrm>
            <a:off x="1624" y="0"/>
            <a:ext cx="13001551" cy="9753600"/>
          </a:xfrm>
          <a:prstGeom prst="rect">
            <a:avLst/>
          </a:prstGeom>
          <a:ln w="12700">
            <a:miter lim="400000"/>
          </a:ln>
        </p:spPr>
      </p:pic>
      <p:sp>
        <p:nvSpPr>
          <p:cNvPr id="6" name="TextBox 5"/>
          <p:cNvSpPr txBox="1"/>
          <p:nvPr userDrawn="1"/>
        </p:nvSpPr>
        <p:spPr>
          <a:xfrm>
            <a:off x="261257" y="8674249"/>
            <a:ext cx="3474720"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defRPr sz="2500" b="1">
                <a:solidFill>
                  <a:srgbClr val="53585F"/>
                </a:solidFill>
                <a:latin typeface="Arial"/>
                <a:ea typeface="Arial"/>
                <a:cs typeface="Arial"/>
                <a:sym typeface="Arial"/>
              </a:defRPr>
            </a:pPr>
            <a:r>
              <a:rPr lang="en-US" sz="1800" dirty="0">
                <a:solidFill>
                  <a:schemeClr val="bg1"/>
                </a:solidFill>
              </a:rPr>
              <a:t>doingwhatmatters.</a:t>
            </a:r>
            <a:r>
              <a:rPr lang="en-US" sz="1800" dirty="0">
                <a:solidFill>
                  <a:srgbClr val="FBAB18"/>
                </a:solidFill>
              </a:rPr>
              <a:t>cccco.edu</a:t>
            </a:r>
          </a:p>
        </p:txBody>
      </p:sp>
      <p:sp>
        <p:nvSpPr>
          <p:cNvPr id="7" name="Shape 2"/>
          <p:cNvSpPr>
            <a:spLocks noGrp="1"/>
          </p:cNvSpPr>
          <p:nvPr>
            <p:ph type="title"/>
          </p:nvPr>
        </p:nvSpPr>
        <p:spPr>
          <a:xfrm>
            <a:off x="944089" y="2069105"/>
            <a:ext cx="11099800" cy="109793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rPr dirty="0"/>
              <a:t>Title Text</a:t>
            </a:r>
          </a:p>
        </p:txBody>
      </p:sp>
      <p:sp>
        <p:nvSpPr>
          <p:cNvPr id="8" name="Shape 3"/>
          <p:cNvSpPr>
            <a:spLocks noGrp="1"/>
          </p:cNvSpPr>
          <p:nvPr>
            <p:ph idx="1"/>
          </p:nvPr>
        </p:nvSpPr>
        <p:spPr>
          <a:xfrm>
            <a:off x="952500" y="3271877"/>
            <a:ext cx="11099800" cy="505500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9" name="Shape 4"/>
          <p:cNvSpPr>
            <a:spLocks noGrp="1"/>
          </p:cNvSpPr>
          <p:nvPr>
            <p:ph type="sldNum" sz="quarter" idx="2"/>
          </p:nvPr>
        </p:nvSpPr>
        <p:spPr>
          <a:xfrm>
            <a:off x="10900196" y="9125785"/>
            <a:ext cx="359198" cy="333425"/>
          </a:xfrm>
          <a:prstGeom prst="rect">
            <a:avLst/>
          </a:prstGeom>
          <a:ln w="12700">
            <a:miter lim="400000"/>
          </a:ln>
        </p:spPr>
        <p:txBody>
          <a:bodyPr wrap="none" lIns="50800" tIns="50800" rIns="50800" bIns="50800">
            <a:spAutoFit/>
          </a:bodyPr>
          <a:lstStyle>
            <a:lvl1pPr>
              <a:defRPr sz="1500">
                <a:solidFill>
                  <a:srgbClr val="FBAB18"/>
                </a:solidFill>
              </a:defRPr>
            </a:lvl1pPr>
          </a:lstStyle>
          <a:p>
            <a:fld id="{86CB4B4D-7CA3-9044-876B-883B54F8677D}" type="slidenum">
              <a:rPr lang="uk-UA" smtClean="0"/>
              <a:pPr/>
              <a:t>‹#›</a:t>
            </a:fld>
            <a:endParaRPr lang="uk-UA"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6987" y="390596"/>
            <a:ext cx="11270827" cy="1625600"/>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7549D99D-095A-4270-AD70-50ADBE2F0C25}" type="datetimeFigureOut">
              <a:rPr lang="en-US" smtClean="0"/>
              <a:t>5/7/17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14685" y="9125785"/>
            <a:ext cx="330219" cy="333425"/>
          </a:xfrm>
        </p:spPr>
        <p:txBody>
          <a:bodyPr/>
          <a:lstStyle/>
          <a:p>
            <a:fld id="{8868CB89-5369-424D-9C37-CA5D142C190F}" type="slidenum">
              <a:rPr lang="en-US" smtClean="0"/>
              <a:t>‹#›</a:t>
            </a:fld>
            <a:endParaRPr lang="en-US"/>
          </a:p>
        </p:txBody>
      </p:sp>
      <p:sp>
        <p:nvSpPr>
          <p:cNvPr id="8" name="Content Placeholder 7"/>
          <p:cNvSpPr>
            <a:spLocks noGrp="1"/>
          </p:cNvSpPr>
          <p:nvPr>
            <p:ph sz="quarter" idx="13"/>
          </p:nvPr>
        </p:nvSpPr>
        <p:spPr>
          <a:xfrm>
            <a:off x="866987" y="2275840"/>
            <a:ext cx="11270827" cy="5852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72902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 name="image3.png"/>
          <p:cNvPicPr>
            <a:picLocks noChangeAspect="1"/>
          </p:cNvPicPr>
          <p:nvPr userDrawn="1"/>
        </p:nvPicPr>
        <p:blipFill>
          <a:blip r:embed="rId4">
            <a:extLst/>
          </a:blip>
          <a:stretch>
            <a:fillRect/>
          </a:stretch>
        </p:blipFill>
        <p:spPr>
          <a:xfrm>
            <a:off x="1624" y="0"/>
            <a:ext cx="13001551" cy="9753600"/>
          </a:xfrm>
          <a:prstGeom prst="rect">
            <a:avLst/>
          </a:prstGeom>
          <a:ln w="12700">
            <a:miter lim="400000"/>
          </a:ln>
        </p:spPr>
      </p:pic>
      <p:sp>
        <p:nvSpPr>
          <p:cNvPr id="6" name="TextBox 5"/>
          <p:cNvSpPr txBox="1"/>
          <p:nvPr userDrawn="1"/>
        </p:nvSpPr>
        <p:spPr>
          <a:xfrm>
            <a:off x="261257" y="8674249"/>
            <a:ext cx="3474720"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defRPr sz="2500" b="1">
                <a:solidFill>
                  <a:srgbClr val="53585F"/>
                </a:solidFill>
                <a:latin typeface="Arial"/>
                <a:ea typeface="Arial"/>
                <a:cs typeface="Arial"/>
                <a:sym typeface="Arial"/>
              </a:defRPr>
            </a:pPr>
            <a:r>
              <a:rPr lang="en-US" sz="1800" dirty="0">
                <a:solidFill>
                  <a:schemeClr val="bg1"/>
                </a:solidFill>
              </a:rPr>
              <a:t>doingwhatmatters.</a:t>
            </a:r>
            <a:r>
              <a:rPr lang="en-US" sz="1800" dirty="0">
                <a:solidFill>
                  <a:srgbClr val="FBAB18"/>
                </a:solidFill>
              </a:rPr>
              <a:t>cccco.edu</a:t>
            </a:r>
          </a:p>
        </p:txBody>
      </p:sp>
      <p:sp>
        <p:nvSpPr>
          <p:cNvPr id="2" name="Shape 2"/>
          <p:cNvSpPr>
            <a:spLocks noGrp="1"/>
          </p:cNvSpPr>
          <p:nvPr>
            <p:ph type="title"/>
          </p:nvPr>
        </p:nvSpPr>
        <p:spPr>
          <a:xfrm>
            <a:off x="944089" y="2069105"/>
            <a:ext cx="11099800" cy="109793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rPr dirty="0"/>
              <a:t>Title Text</a:t>
            </a:r>
          </a:p>
        </p:txBody>
      </p:sp>
      <p:sp>
        <p:nvSpPr>
          <p:cNvPr id="3" name="Shape 3"/>
          <p:cNvSpPr>
            <a:spLocks noGrp="1"/>
          </p:cNvSpPr>
          <p:nvPr>
            <p:ph type="body" idx="1"/>
          </p:nvPr>
        </p:nvSpPr>
        <p:spPr>
          <a:xfrm>
            <a:off x="952500" y="3271877"/>
            <a:ext cx="11099800" cy="505500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rPr dirty="0"/>
              <a:t>Body Level One</a:t>
            </a:r>
          </a:p>
          <a:p>
            <a:pPr lvl="1"/>
            <a:r>
              <a:rPr dirty="0"/>
              <a:t>Body Level Tw</a:t>
            </a:r>
          </a:p>
          <a:p>
            <a:pPr lvl="2"/>
            <a:r>
              <a:rPr dirty="0"/>
              <a:t>Body Level Three</a:t>
            </a:r>
          </a:p>
          <a:p>
            <a:pPr lvl="3"/>
            <a:r>
              <a:rPr dirty="0"/>
              <a:t>Body Level Four</a:t>
            </a:r>
          </a:p>
          <a:p>
            <a:pPr lvl="4"/>
            <a:r>
              <a:rPr dirty="0"/>
              <a:t>Body Level Five</a:t>
            </a:r>
          </a:p>
        </p:txBody>
      </p:sp>
      <p:sp>
        <p:nvSpPr>
          <p:cNvPr id="8" name="Shape 4"/>
          <p:cNvSpPr>
            <a:spLocks noGrp="1"/>
          </p:cNvSpPr>
          <p:nvPr>
            <p:ph type="sldNum" sz="quarter" idx="4"/>
          </p:nvPr>
        </p:nvSpPr>
        <p:spPr>
          <a:xfrm>
            <a:off x="10900196" y="9125785"/>
            <a:ext cx="359198" cy="333425"/>
          </a:xfrm>
          <a:prstGeom prst="rect">
            <a:avLst/>
          </a:prstGeom>
          <a:ln w="12700">
            <a:miter lim="400000"/>
          </a:ln>
        </p:spPr>
        <p:txBody>
          <a:bodyPr wrap="none" lIns="50800" tIns="50800" rIns="50800" bIns="50800">
            <a:spAutoFit/>
          </a:bodyPr>
          <a:lstStyle>
            <a:lvl1pPr>
              <a:defRPr sz="1500">
                <a:solidFill>
                  <a:srgbClr val="FBAB18"/>
                </a:solidFill>
              </a:defRPr>
            </a:lvl1pPr>
          </a:lstStyle>
          <a:p>
            <a:fld id="{86CB4B4D-7CA3-9044-876B-883B54F8677D}" type="slidenum">
              <a:rPr lang="uk-UA" smtClean="0"/>
              <a:pPr/>
              <a:t>‹#›</a:t>
            </a:fld>
            <a:endParaRPr lang="uk-UA"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txStyles>
    <p:titleStyle>
      <a:lvl1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1260AE"/>
          </a:solidFill>
          <a:uFillTx/>
          <a:latin typeface="Arial"/>
          <a:ea typeface="Helvetica Light"/>
          <a:cs typeface="Arial"/>
          <a:sym typeface="Helvetica Light"/>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2000" b="0" i="0" u="none" strike="noStrike" cap="none" spc="0" baseline="0">
          <a:ln>
            <a:noFill/>
          </a:ln>
          <a:solidFill>
            <a:srgbClr val="333333"/>
          </a:solidFill>
          <a:uFillTx/>
          <a:latin typeface="Helvetica Light"/>
          <a:ea typeface="Helvetica Light"/>
          <a:cs typeface="Helvetica Light"/>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2000" b="0" i="0" u="none" strike="noStrike" cap="none" spc="0" baseline="0">
          <a:ln>
            <a:noFill/>
          </a:ln>
          <a:solidFill>
            <a:srgbClr val="333333"/>
          </a:solidFill>
          <a:uFillTx/>
          <a:latin typeface="Helvetica Light"/>
          <a:ea typeface="Helvetica Light"/>
          <a:cs typeface="Helvetica Light"/>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2000" b="0" i="0" u="none" strike="noStrike" cap="none" spc="0" baseline="0">
          <a:ln>
            <a:noFill/>
          </a:ln>
          <a:solidFill>
            <a:srgbClr val="333333"/>
          </a:solidFill>
          <a:uFillTx/>
          <a:latin typeface="Helvetica Light"/>
          <a:ea typeface="Helvetica Light"/>
          <a:cs typeface="Helvetica Light"/>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2000" b="0" i="0" u="none" strike="noStrike" cap="none" spc="0" baseline="0">
          <a:ln>
            <a:noFill/>
          </a:ln>
          <a:solidFill>
            <a:srgbClr val="333333"/>
          </a:solidFill>
          <a:uFillTx/>
          <a:latin typeface="Helvetica Light"/>
          <a:ea typeface="Helvetica Light"/>
          <a:cs typeface="Helvetica Light"/>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2000" b="0" i="0" u="none" strike="noStrike" cap="none" spc="0" baseline="0">
          <a:ln>
            <a:noFill/>
          </a:ln>
          <a:solidFill>
            <a:srgbClr val="333333"/>
          </a:solidFill>
          <a:uFillTx/>
          <a:latin typeface="Helvetica Light"/>
          <a:ea typeface="Helvetica Light"/>
          <a:cs typeface="Helvetica Light"/>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1" Type="http://schemas.openxmlformats.org/officeDocument/2006/relationships/image" Target="../media/image8.jpeg"/><Relationship Id="rId12" Type="http://schemas.openxmlformats.org/officeDocument/2006/relationships/hyperlink" Target="http://sccrcolleges.org/swp" TargetMode="External"/><Relationship Id="rId13" Type="http://schemas.openxmlformats.org/officeDocument/2006/relationships/image" Target="../media/image9.png"/><Relationship Id="rId14" Type="http://schemas.openxmlformats.org/officeDocument/2006/relationships/hyperlink" Target="https://www.nfnswp.com/" TargetMode="External"/><Relationship Id="rId15"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hyperlink" Target="https://desertcolleges.org/swp/index.php" TargetMode="External"/><Relationship Id="rId3" Type="http://schemas.openxmlformats.org/officeDocument/2006/relationships/image" Target="../media/image4.png"/><Relationship Id="rId4" Type="http://schemas.openxmlformats.org/officeDocument/2006/relationships/hyperlink" Target="http://www.baccc.net/swp" TargetMode="External"/><Relationship Id="rId5" Type="http://schemas.openxmlformats.org/officeDocument/2006/relationships/image" Target="../media/image5.png"/><Relationship Id="rId6" Type="http://schemas.openxmlformats.org/officeDocument/2006/relationships/hyperlink" Target="http://crconsortium.com/swp-regional-planning/" TargetMode="External"/><Relationship Id="rId7" Type="http://schemas.openxmlformats.org/officeDocument/2006/relationships/image" Target="../media/image6.jpeg"/><Relationship Id="rId8" Type="http://schemas.openxmlformats.org/officeDocument/2006/relationships/hyperlink" Target="http://myworkforceconnection.org/sdic-strong-workforce/" TargetMode="External"/><Relationship Id="rId9" Type="http://schemas.openxmlformats.org/officeDocument/2006/relationships/image" Target="../media/image7.jpeg"/><Relationship Id="rId10" Type="http://schemas.openxmlformats.org/officeDocument/2006/relationships/hyperlink" Target="http://www.laocrc.org/about/strong-workforce-program"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2.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1" Type="http://schemas.openxmlformats.org/officeDocument/2006/relationships/image" Target="../media/image8.jpeg"/><Relationship Id="rId12" Type="http://schemas.openxmlformats.org/officeDocument/2006/relationships/hyperlink" Target="http://sccrcolleges.org/swp" TargetMode="External"/><Relationship Id="rId13" Type="http://schemas.openxmlformats.org/officeDocument/2006/relationships/image" Target="../media/image9.png"/><Relationship Id="rId14" Type="http://schemas.openxmlformats.org/officeDocument/2006/relationships/hyperlink" Target="https://www.nfnswp.com/" TargetMode="External"/><Relationship Id="rId15"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hyperlink" Target="https://desertcolleges.org/swp/index.php" TargetMode="External"/><Relationship Id="rId3" Type="http://schemas.openxmlformats.org/officeDocument/2006/relationships/image" Target="../media/image4.png"/><Relationship Id="rId4" Type="http://schemas.openxmlformats.org/officeDocument/2006/relationships/hyperlink" Target="http://www.baccc.net/swp" TargetMode="External"/><Relationship Id="rId5" Type="http://schemas.openxmlformats.org/officeDocument/2006/relationships/image" Target="../media/image5.png"/><Relationship Id="rId6" Type="http://schemas.openxmlformats.org/officeDocument/2006/relationships/hyperlink" Target="http://crconsortium.com/swp-regional-planning/" TargetMode="External"/><Relationship Id="rId7" Type="http://schemas.openxmlformats.org/officeDocument/2006/relationships/image" Target="../media/image6.jpeg"/><Relationship Id="rId8" Type="http://schemas.openxmlformats.org/officeDocument/2006/relationships/hyperlink" Target="http://myworkforceconnection.org/sdic-strong-workforce/" TargetMode="External"/><Relationship Id="rId9" Type="http://schemas.openxmlformats.org/officeDocument/2006/relationships/image" Target="../media/image7.jpeg"/><Relationship Id="rId10" Type="http://schemas.openxmlformats.org/officeDocument/2006/relationships/hyperlink" Target="http://www.laocrc.org/about/strong-workforce-program"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6.jpeg"/><Relationship Id="rId1" Type="http://schemas.openxmlformats.org/officeDocument/2006/relationships/video" Target="NULL" TargetMode="External"/><Relationship Id="rId2" Type="http://schemas.microsoft.com/office/2007/relationships/media" Target="https://www.youtube.com/embed/0FHEeG_uq5Y"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DWM_PPT_2016.jpg"/>
          <p:cNvPicPr>
            <a:picLocks noChangeAspect="1"/>
          </p:cNvPicPr>
          <p:nvPr/>
        </p:nvPicPr>
        <p:blipFill>
          <a:blip r:embed="rId2">
            <a:extLst/>
          </a:blip>
          <a:stretch>
            <a:fillRect/>
          </a:stretch>
        </p:blipFill>
        <p:spPr>
          <a:xfrm>
            <a:off x="3250" y="0"/>
            <a:ext cx="13001550" cy="9753600"/>
          </a:xfrm>
          <a:prstGeom prst="rect">
            <a:avLst/>
          </a:prstGeom>
          <a:ln w="12700">
            <a:miter lim="400000"/>
          </a:ln>
        </p:spPr>
      </p:pic>
      <p:sp>
        <p:nvSpPr>
          <p:cNvPr id="120" name="Shape 120"/>
          <p:cNvSpPr/>
          <p:nvPr/>
        </p:nvSpPr>
        <p:spPr>
          <a:xfrm>
            <a:off x="5474939" y="8264536"/>
            <a:ext cx="8078636" cy="718145"/>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algn="l">
              <a:defRPr sz="2500" b="1">
                <a:solidFill>
                  <a:srgbClr val="53585F"/>
                </a:solidFill>
                <a:latin typeface="Arial"/>
                <a:ea typeface="Arial"/>
                <a:cs typeface="Arial"/>
                <a:sym typeface="Arial"/>
              </a:defRPr>
            </a:pPr>
            <a:r>
              <a:rPr lang="en-US" sz="4000" dirty="0"/>
              <a:t>Regional Consortia Planning</a:t>
            </a:r>
            <a:endParaRPr sz="40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025" y="8232335"/>
            <a:ext cx="4650864" cy="688791"/>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4089" y="2069105"/>
            <a:ext cx="11099800" cy="5605324"/>
          </a:xfrm>
        </p:spPr>
        <p:txBody>
          <a:bodyPr/>
          <a:lstStyle/>
          <a:p>
            <a:pPr algn="ctr"/>
            <a:r>
              <a:rPr lang="en-US" dirty="0"/>
              <a:t>How many times consortia are referenced in the Trailer Bill language.</a:t>
            </a:r>
          </a:p>
        </p:txBody>
      </p:sp>
    </p:spTree>
    <p:extLst>
      <p:ext uri="{BB962C8B-B14F-4D97-AF65-F5344CB8AC3E}">
        <p14:creationId xmlns:p14="http://schemas.microsoft.com/office/powerpoint/2010/main" val="279092871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4089" y="2069105"/>
            <a:ext cx="11099800" cy="5605324"/>
          </a:xfrm>
        </p:spPr>
        <p:txBody>
          <a:bodyPr>
            <a:normAutofit/>
          </a:bodyPr>
          <a:lstStyle/>
          <a:p>
            <a:pPr algn="ctr"/>
            <a:r>
              <a:rPr lang="en-US" sz="19900" dirty="0"/>
              <a:t>7</a:t>
            </a:r>
          </a:p>
        </p:txBody>
      </p:sp>
    </p:spTree>
    <p:extLst>
      <p:ext uri="{BB962C8B-B14F-4D97-AF65-F5344CB8AC3E}">
        <p14:creationId xmlns:p14="http://schemas.microsoft.com/office/powerpoint/2010/main" val="338669960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hlinkClick r:id="rId2"/>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031693" y="1982090"/>
            <a:ext cx="2841564" cy="2560320"/>
          </a:xfrm>
        </p:spPr>
      </p:pic>
      <p:pic>
        <p:nvPicPr>
          <p:cNvPr id="1026" name="Picture 2" descr="http://www.baccc.net/_/rsrc/1474153665438/Home/BACCC_Logo_Color-260x193.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927" y="6303781"/>
            <a:ext cx="2710035" cy="201168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Central Region Consortium">
            <a:hlinkClick r:id="rId6"/>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50000"/>
          <a:stretch/>
        </p:blipFill>
        <p:spPr bwMode="auto">
          <a:xfrm>
            <a:off x="4610633" y="6685542"/>
            <a:ext cx="3840480" cy="1248157"/>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RC Logo ">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980654" y="6303781"/>
            <a:ext cx="3678217" cy="2011680"/>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Los Angeles Orange County Regional Consortia">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10633" y="5040465"/>
            <a:ext cx="3840480" cy="1263316"/>
          </a:xfrm>
          <a:prstGeom prst="rect">
            <a:avLst/>
          </a:prstGeom>
          <a:noFill/>
          <a:extLst>
            <a:ext uri="{909E8E84-426E-40dd-AFC4-6F175D3DCCD1}">
              <a14:hiddenFill xmlns:a14="http://schemas.microsoft.com/office/drawing/2010/main" xmlns="">
                <a:solidFill>
                  <a:srgbClr val="FFFFFF"/>
                </a:solidFill>
              </a14:hiddenFill>
            </a:ext>
          </a:extLst>
        </p:spPr>
      </p:pic>
      <p:pic>
        <p:nvPicPr>
          <p:cNvPr id="1038" name="Picture 14" descr="SCCRC Logo">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539602" y="2480145"/>
            <a:ext cx="2560319" cy="2560320"/>
          </a:xfrm>
          <a:prstGeom prst="rect">
            <a:avLst/>
          </a:prstGeom>
          <a:noFill/>
          <a:extLst>
            <a:ext uri="{909E8E84-426E-40dd-AFC4-6F175D3DCCD1}">
              <a14:hiddenFill xmlns:a14="http://schemas.microsoft.com/office/drawing/2010/main" xmlns="">
                <a:solidFill>
                  <a:srgbClr val="FFFFFF"/>
                </a:solidFill>
              </a14:hiddenFill>
            </a:ext>
          </a:extLst>
        </p:spPr>
      </p:pic>
      <p:pic>
        <p:nvPicPr>
          <p:cNvPr id="1040" name="Picture 16" descr="North/Far North Regional Consortium">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89184" y="2478240"/>
            <a:ext cx="2619375" cy="2562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6055269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Consortia Role in SWP</a:t>
            </a:r>
          </a:p>
        </p:txBody>
      </p:sp>
      <p:sp>
        <p:nvSpPr>
          <p:cNvPr id="3" name="Content Placeholder 2"/>
          <p:cNvSpPr>
            <a:spLocks noGrp="1"/>
          </p:cNvSpPr>
          <p:nvPr>
            <p:ph idx="1"/>
          </p:nvPr>
        </p:nvSpPr>
        <p:spPr/>
        <p:txBody>
          <a:bodyPr>
            <a:normAutofit/>
          </a:bodyPr>
          <a:lstStyle/>
          <a:p>
            <a:pPr>
              <a:lnSpc>
                <a:spcPct val="120000"/>
              </a:lnSpc>
              <a:spcBef>
                <a:spcPts val="0"/>
              </a:spcBef>
            </a:pPr>
            <a:r>
              <a:rPr lang="en-US" sz="5400" dirty="0"/>
              <a:t>Collaboration</a:t>
            </a:r>
          </a:p>
          <a:p>
            <a:pPr>
              <a:lnSpc>
                <a:spcPct val="120000"/>
              </a:lnSpc>
              <a:spcBef>
                <a:spcPts val="0"/>
              </a:spcBef>
            </a:pPr>
            <a:r>
              <a:rPr lang="en-US" sz="5400" dirty="0"/>
              <a:t>Coordination</a:t>
            </a:r>
          </a:p>
          <a:p>
            <a:pPr>
              <a:lnSpc>
                <a:spcPct val="120000"/>
              </a:lnSpc>
              <a:spcBef>
                <a:spcPts val="0"/>
              </a:spcBef>
            </a:pPr>
            <a:r>
              <a:rPr lang="en-US" sz="5400" dirty="0"/>
              <a:t>Governance</a:t>
            </a:r>
          </a:p>
          <a:p>
            <a:pPr>
              <a:lnSpc>
                <a:spcPct val="120000"/>
              </a:lnSpc>
              <a:spcBef>
                <a:spcPts val="0"/>
              </a:spcBef>
            </a:pPr>
            <a:r>
              <a:rPr lang="en-US" sz="5400" dirty="0"/>
              <a:t>Fiscal</a:t>
            </a:r>
          </a:p>
        </p:txBody>
      </p:sp>
    </p:spTree>
    <p:extLst>
      <p:ext uri="{BB962C8B-B14F-4D97-AF65-F5344CB8AC3E}">
        <p14:creationId xmlns:p14="http://schemas.microsoft.com/office/powerpoint/2010/main" val="245166564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4089" y="2069105"/>
            <a:ext cx="11099800" cy="5605324"/>
          </a:xfrm>
        </p:spPr>
        <p:txBody>
          <a:bodyPr>
            <a:normAutofit/>
          </a:bodyPr>
          <a:lstStyle/>
          <a:p>
            <a:pPr algn="ctr"/>
            <a:r>
              <a:rPr lang="en-US" sz="10300" dirty="0"/>
              <a:t>Partners</a:t>
            </a:r>
          </a:p>
        </p:txBody>
      </p:sp>
    </p:spTree>
    <p:extLst>
      <p:ext uri="{BB962C8B-B14F-4D97-AF65-F5344CB8AC3E}">
        <p14:creationId xmlns:p14="http://schemas.microsoft.com/office/powerpoint/2010/main" val="274244699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4089" y="2069105"/>
            <a:ext cx="11099800" cy="5605324"/>
          </a:xfrm>
        </p:spPr>
        <p:txBody>
          <a:bodyPr>
            <a:normAutofit/>
          </a:bodyPr>
          <a:lstStyle/>
          <a:p>
            <a:r>
              <a:rPr lang="en-US" sz="3600" dirty="0"/>
              <a:t>(2) The consortium </a:t>
            </a:r>
            <a:r>
              <a:rPr lang="en-US" sz="3600" b="1" dirty="0"/>
              <a:t>shall</a:t>
            </a:r>
            <a:r>
              <a:rPr lang="en-US" sz="3600" dirty="0"/>
              <a:t> collaborate with other public institutions, including, but not limited to, local educational agencies, adult education consortia, local workforce development boards, and interested California State University and University of California institutions ... civic representatives, representatives from the labor community, and economic development and industry sector leaders within the region.</a:t>
            </a:r>
          </a:p>
        </p:txBody>
      </p:sp>
    </p:spTree>
    <p:extLst>
      <p:ext uri="{BB962C8B-B14F-4D97-AF65-F5344CB8AC3E}">
        <p14:creationId xmlns:p14="http://schemas.microsoft.com/office/powerpoint/2010/main" val="459747551"/>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4089" y="2069105"/>
            <a:ext cx="11099800" cy="1686466"/>
          </a:xfrm>
        </p:spPr>
        <p:txBody>
          <a:bodyPr>
            <a:noAutofit/>
          </a:bodyPr>
          <a:lstStyle/>
          <a:p>
            <a:r>
              <a:rPr lang="en-US" dirty="0"/>
              <a:t>How do regions plan and allocate resources?</a:t>
            </a:r>
          </a:p>
        </p:txBody>
      </p:sp>
      <p:sp>
        <p:nvSpPr>
          <p:cNvPr id="3" name="Content Placeholder 2"/>
          <p:cNvSpPr>
            <a:spLocks noGrp="1"/>
          </p:cNvSpPr>
          <p:nvPr>
            <p:ph idx="1"/>
          </p:nvPr>
        </p:nvSpPr>
        <p:spPr>
          <a:xfrm>
            <a:off x="952500" y="3755571"/>
            <a:ext cx="11099800" cy="4571313"/>
          </a:xfrm>
        </p:spPr>
        <p:txBody>
          <a:bodyPr>
            <a:normAutofit/>
          </a:bodyPr>
          <a:lstStyle/>
          <a:p>
            <a:pPr>
              <a:lnSpc>
                <a:spcPct val="120000"/>
              </a:lnSpc>
              <a:spcBef>
                <a:spcPts val="0"/>
              </a:spcBef>
            </a:pPr>
            <a:r>
              <a:rPr lang="en-US" sz="4000" dirty="0"/>
              <a:t>Ongoing (timelines)</a:t>
            </a:r>
          </a:p>
          <a:p>
            <a:pPr>
              <a:lnSpc>
                <a:spcPct val="120000"/>
              </a:lnSpc>
              <a:spcBef>
                <a:spcPts val="0"/>
              </a:spcBef>
            </a:pPr>
            <a:r>
              <a:rPr lang="en-US" sz="4000" dirty="0"/>
              <a:t>Gather data</a:t>
            </a:r>
          </a:p>
          <a:p>
            <a:pPr>
              <a:lnSpc>
                <a:spcPct val="120000"/>
              </a:lnSpc>
              <a:spcBef>
                <a:spcPts val="0"/>
              </a:spcBef>
            </a:pPr>
            <a:r>
              <a:rPr lang="en-US" sz="4000" dirty="0"/>
              <a:t>Develop proposals (template)</a:t>
            </a:r>
          </a:p>
          <a:p>
            <a:pPr>
              <a:lnSpc>
                <a:spcPct val="120000"/>
              </a:lnSpc>
              <a:spcBef>
                <a:spcPts val="0"/>
              </a:spcBef>
            </a:pPr>
            <a:r>
              <a:rPr lang="en-US" sz="4000" dirty="0"/>
              <a:t>Decisions (governance)</a:t>
            </a:r>
          </a:p>
          <a:p>
            <a:pPr>
              <a:lnSpc>
                <a:spcPct val="120000"/>
              </a:lnSpc>
              <a:spcBef>
                <a:spcPts val="0"/>
              </a:spcBef>
            </a:pPr>
            <a:r>
              <a:rPr lang="en-US" sz="5400" dirty="0">
                <a:effectLst>
                  <a:outerShdw blurRad="38100" dist="38100" dir="2700000" algn="tl">
                    <a:srgbClr val="000000">
                      <a:alpha val="43137"/>
                    </a:srgbClr>
                  </a:outerShdw>
                </a:effectLst>
              </a:rPr>
              <a:t>Implementation</a:t>
            </a:r>
          </a:p>
        </p:txBody>
      </p:sp>
    </p:spTree>
    <p:extLst>
      <p:ext uri="{BB962C8B-B14F-4D97-AF65-F5344CB8AC3E}">
        <p14:creationId xmlns:p14="http://schemas.microsoft.com/office/powerpoint/2010/main" val="237232346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p:cTn id="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4089" y="2069105"/>
            <a:ext cx="11099800" cy="5605324"/>
          </a:xfrm>
        </p:spPr>
        <p:txBody>
          <a:bodyPr>
            <a:normAutofit/>
          </a:bodyPr>
          <a:lstStyle/>
          <a:p>
            <a:pPr algn="ctr"/>
            <a:r>
              <a:rPr lang="en-US" sz="10300" dirty="0"/>
              <a:t>Decision Making</a:t>
            </a:r>
          </a:p>
        </p:txBody>
      </p:sp>
    </p:spTree>
    <p:extLst>
      <p:ext uri="{BB962C8B-B14F-4D97-AF65-F5344CB8AC3E}">
        <p14:creationId xmlns:p14="http://schemas.microsoft.com/office/powerpoint/2010/main" val="280768970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4089" y="2069105"/>
            <a:ext cx="11099800" cy="5605324"/>
          </a:xfrm>
        </p:spPr>
        <p:txBody>
          <a:bodyPr>
            <a:normAutofit/>
          </a:bodyPr>
          <a:lstStyle/>
          <a:p>
            <a:pPr algn="ctr"/>
            <a:r>
              <a:rPr lang="en-US" sz="4800" dirty="0"/>
              <a:t>(2) The governance model for the consortium. Decisions governing, or relating to, the distribution of fiscal resources shall be determined exclusively by the community college districts participating in the consortium.</a:t>
            </a:r>
          </a:p>
        </p:txBody>
      </p:sp>
    </p:spTree>
    <p:extLst>
      <p:ext uri="{BB962C8B-B14F-4D97-AF65-F5344CB8AC3E}">
        <p14:creationId xmlns:p14="http://schemas.microsoft.com/office/powerpoint/2010/main" val="195065383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4089" y="2069105"/>
            <a:ext cx="11099800" cy="5605324"/>
          </a:xfrm>
        </p:spPr>
        <p:txBody>
          <a:bodyPr>
            <a:normAutofit/>
          </a:bodyPr>
          <a:lstStyle/>
          <a:p>
            <a:pPr algn="ctr"/>
            <a:r>
              <a:rPr lang="en-US" sz="10300" dirty="0"/>
              <a:t>Governance structures in place in all 7 regions</a:t>
            </a:r>
          </a:p>
        </p:txBody>
      </p:sp>
    </p:spTree>
    <p:extLst>
      <p:ext uri="{BB962C8B-B14F-4D97-AF65-F5344CB8AC3E}">
        <p14:creationId xmlns:p14="http://schemas.microsoft.com/office/powerpoint/2010/main" val="63411385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Session Overview</a:t>
            </a:r>
          </a:p>
        </p:txBody>
      </p:sp>
      <p:sp>
        <p:nvSpPr>
          <p:cNvPr id="3" name="Content Placeholder 2"/>
          <p:cNvSpPr>
            <a:spLocks noGrp="1"/>
          </p:cNvSpPr>
          <p:nvPr>
            <p:ph idx="1"/>
          </p:nvPr>
        </p:nvSpPr>
        <p:spPr/>
        <p:txBody>
          <a:bodyPr>
            <a:normAutofit/>
          </a:bodyPr>
          <a:lstStyle/>
          <a:p>
            <a:r>
              <a:rPr lang="en-US" sz="4000" dirty="0"/>
              <a:t>Of the $200 million in Strong Workforce funding, 40% is allocated to regions to invest in coordinated efforts to increase CTE enrollments and improve the quality of their CTE programs. This session will provide an overview of regional planning efforts, regional structures, and the important role faculty play.</a:t>
            </a:r>
          </a:p>
        </p:txBody>
      </p:sp>
    </p:spTree>
    <p:extLst>
      <p:ext uri="{BB962C8B-B14F-4D97-AF65-F5344CB8AC3E}">
        <p14:creationId xmlns:p14="http://schemas.microsoft.com/office/powerpoint/2010/main" val="3743466355"/>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4089" y="2069105"/>
            <a:ext cx="11099800" cy="5605324"/>
          </a:xfrm>
        </p:spPr>
        <p:txBody>
          <a:bodyPr>
            <a:normAutofit/>
          </a:bodyPr>
          <a:lstStyle/>
          <a:p>
            <a:pPr algn="ctr"/>
            <a:r>
              <a:rPr lang="en-US" sz="10300" dirty="0"/>
              <a:t>Fiscal 101</a:t>
            </a:r>
          </a:p>
        </p:txBody>
      </p:sp>
    </p:spTree>
    <p:extLst>
      <p:ext uri="{BB962C8B-B14F-4D97-AF65-F5344CB8AC3E}">
        <p14:creationId xmlns:p14="http://schemas.microsoft.com/office/powerpoint/2010/main" val="1794985462"/>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2554756" y="14450"/>
            <a:ext cx="8493443" cy="97391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5126618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4089" y="2069105"/>
            <a:ext cx="11099800" cy="5605324"/>
          </a:xfrm>
        </p:spPr>
        <p:txBody>
          <a:bodyPr>
            <a:normAutofit/>
          </a:bodyPr>
          <a:lstStyle/>
          <a:p>
            <a:pPr algn="ctr"/>
            <a:r>
              <a:rPr lang="en-US" sz="7200" dirty="0"/>
              <a:t>(f) A consortium shall allocate funds only to community college districts.</a:t>
            </a:r>
          </a:p>
        </p:txBody>
      </p:sp>
    </p:spTree>
    <p:extLst>
      <p:ext uri="{BB962C8B-B14F-4D97-AF65-F5344CB8AC3E}">
        <p14:creationId xmlns:p14="http://schemas.microsoft.com/office/powerpoint/2010/main" val="2344028319"/>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65643" y="2298700"/>
            <a:ext cx="12504237" cy="5168900"/>
          </a:xfrm>
          <a:prstGeom prst="rect">
            <a:avLst/>
          </a:prstGeom>
        </p:spPr>
      </p:pic>
    </p:spTree>
    <p:extLst>
      <p:ext uri="{BB962C8B-B14F-4D97-AF65-F5344CB8AC3E}">
        <p14:creationId xmlns:p14="http://schemas.microsoft.com/office/powerpoint/2010/main" val="131127172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4089" y="2069105"/>
            <a:ext cx="11099800" cy="5605324"/>
          </a:xfrm>
        </p:spPr>
        <p:txBody>
          <a:bodyPr>
            <a:noAutofit/>
          </a:bodyPr>
          <a:lstStyle/>
          <a:p>
            <a:pPr algn="ctr"/>
            <a:r>
              <a:rPr lang="en-US" sz="10300" dirty="0"/>
              <a:t>The Local Planning Process</a:t>
            </a:r>
          </a:p>
        </p:txBody>
      </p:sp>
    </p:spTree>
    <p:extLst>
      <p:ext uri="{BB962C8B-B14F-4D97-AF65-F5344CB8AC3E}">
        <p14:creationId xmlns:p14="http://schemas.microsoft.com/office/powerpoint/2010/main" val="1087749691"/>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sz="quarter" idx="13"/>
          </p:nvPr>
        </p:nvSpPr>
        <p:spPr/>
        <p:txBody>
          <a:bodyPr/>
          <a:lstStyle/>
          <a:p>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3004800" cy="9753600"/>
          </a:xfrm>
          <a:prstGeom prst="rect">
            <a:avLst/>
          </a:prstGeom>
        </p:spPr>
      </p:pic>
    </p:spTree>
    <p:extLst>
      <p:ext uri="{BB962C8B-B14F-4D97-AF65-F5344CB8AC3E}">
        <p14:creationId xmlns:p14="http://schemas.microsoft.com/office/powerpoint/2010/main" val="30323935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 y="0"/>
            <a:ext cx="13004799" cy="9753600"/>
          </a:xfrm>
        </p:spPr>
      </p:pic>
    </p:spTree>
    <p:extLst>
      <p:ext uri="{BB962C8B-B14F-4D97-AF65-F5344CB8AC3E}">
        <p14:creationId xmlns:p14="http://schemas.microsoft.com/office/powerpoint/2010/main" val="10779310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All Things Strong Workforce</a:t>
            </a:r>
          </a:p>
        </p:txBody>
      </p:sp>
      <p:sp>
        <p:nvSpPr>
          <p:cNvPr id="3" name="Content Placeholder 2"/>
          <p:cNvSpPr>
            <a:spLocks noGrp="1"/>
          </p:cNvSpPr>
          <p:nvPr>
            <p:ph idx="1"/>
          </p:nvPr>
        </p:nvSpPr>
        <p:spPr>
          <a:xfrm>
            <a:off x="130629" y="3271877"/>
            <a:ext cx="12874171" cy="3357523"/>
          </a:xfrm>
        </p:spPr>
        <p:txBody>
          <a:bodyPr>
            <a:normAutofit/>
          </a:bodyPr>
          <a:lstStyle/>
          <a:p>
            <a:pPr marL="0" indent="0" algn="ctr">
              <a:buNone/>
            </a:pPr>
            <a:r>
              <a:rPr lang="en-US" sz="3600" dirty="0"/>
              <a:t>http://doingwhatmatters.cccco.edu/StrongWorkforce.aspx</a:t>
            </a:r>
          </a:p>
        </p:txBody>
      </p:sp>
    </p:spTree>
    <p:extLst>
      <p:ext uri="{BB962C8B-B14F-4D97-AF65-F5344CB8AC3E}">
        <p14:creationId xmlns:p14="http://schemas.microsoft.com/office/powerpoint/2010/main" val="3579067580"/>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4089" y="2069105"/>
            <a:ext cx="11099800" cy="5605324"/>
          </a:xfrm>
        </p:spPr>
        <p:txBody>
          <a:bodyPr>
            <a:normAutofit/>
          </a:bodyPr>
          <a:lstStyle/>
          <a:p>
            <a:pPr algn="ctr"/>
            <a:r>
              <a:rPr lang="en-US" sz="19900" dirty="0"/>
              <a:t>184</a:t>
            </a:r>
          </a:p>
        </p:txBody>
      </p:sp>
    </p:spTree>
    <p:extLst>
      <p:ext uri="{BB962C8B-B14F-4D97-AF65-F5344CB8AC3E}">
        <p14:creationId xmlns:p14="http://schemas.microsoft.com/office/powerpoint/2010/main" val="3915265759"/>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4089" y="2069105"/>
            <a:ext cx="11099800" cy="1131295"/>
          </a:xfrm>
        </p:spPr>
        <p:txBody>
          <a:bodyPr>
            <a:noAutofit/>
          </a:bodyPr>
          <a:lstStyle/>
          <a:p>
            <a:r>
              <a:rPr lang="en-US" dirty="0"/>
              <a:t>Plans by Region</a:t>
            </a:r>
          </a:p>
        </p:txBody>
      </p:sp>
      <p:sp>
        <p:nvSpPr>
          <p:cNvPr id="3" name="Content Placeholder 2"/>
          <p:cNvSpPr>
            <a:spLocks noGrp="1"/>
          </p:cNvSpPr>
          <p:nvPr>
            <p:ph idx="1"/>
          </p:nvPr>
        </p:nvSpPr>
        <p:spPr>
          <a:xfrm>
            <a:off x="952500" y="3111501"/>
            <a:ext cx="11099800" cy="5215384"/>
          </a:xfrm>
        </p:spPr>
        <p:txBody>
          <a:bodyPr>
            <a:normAutofit fontScale="92500" lnSpcReduction="10000"/>
          </a:bodyPr>
          <a:lstStyle/>
          <a:p>
            <a:pPr>
              <a:lnSpc>
                <a:spcPct val="120000"/>
              </a:lnSpc>
              <a:spcBef>
                <a:spcPts val="0"/>
              </a:spcBef>
            </a:pPr>
            <a:r>
              <a:rPr lang="en-US" sz="4400" dirty="0"/>
              <a:t>Bay - 70</a:t>
            </a:r>
          </a:p>
          <a:p>
            <a:pPr>
              <a:lnSpc>
                <a:spcPct val="120000"/>
              </a:lnSpc>
              <a:spcBef>
                <a:spcPts val="0"/>
              </a:spcBef>
            </a:pPr>
            <a:r>
              <a:rPr lang="en-US" sz="4400" dirty="0"/>
              <a:t>Central / Mother Lode - 16</a:t>
            </a:r>
          </a:p>
          <a:p>
            <a:pPr>
              <a:lnSpc>
                <a:spcPct val="120000"/>
              </a:lnSpc>
              <a:spcBef>
                <a:spcPts val="0"/>
              </a:spcBef>
            </a:pPr>
            <a:r>
              <a:rPr lang="en-US" sz="4400" dirty="0"/>
              <a:t>Inland Empire / Desert – 9</a:t>
            </a:r>
          </a:p>
          <a:p>
            <a:pPr>
              <a:lnSpc>
                <a:spcPct val="120000"/>
              </a:lnSpc>
              <a:spcBef>
                <a:spcPts val="0"/>
              </a:spcBef>
            </a:pPr>
            <a:r>
              <a:rPr lang="en-US" sz="4400" dirty="0"/>
              <a:t>Los Angeles / Orange – 37</a:t>
            </a:r>
          </a:p>
          <a:p>
            <a:pPr>
              <a:lnSpc>
                <a:spcPct val="120000"/>
              </a:lnSpc>
              <a:spcBef>
                <a:spcPts val="0"/>
              </a:spcBef>
            </a:pPr>
            <a:r>
              <a:rPr lang="en-US" sz="4400" dirty="0"/>
              <a:t>North / Far North - 22</a:t>
            </a:r>
          </a:p>
          <a:p>
            <a:pPr>
              <a:lnSpc>
                <a:spcPct val="120000"/>
              </a:lnSpc>
              <a:spcBef>
                <a:spcPts val="0"/>
              </a:spcBef>
            </a:pPr>
            <a:r>
              <a:rPr lang="en-US" sz="4400" dirty="0"/>
              <a:t>San Diego – 5</a:t>
            </a:r>
          </a:p>
          <a:p>
            <a:pPr>
              <a:lnSpc>
                <a:spcPct val="120000"/>
              </a:lnSpc>
              <a:spcBef>
                <a:spcPts val="0"/>
              </a:spcBef>
            </a:pPr>
            <a:r>
              <a:rPr lang="en-US" sz="4400" dirty="0"/>
              <a:t>South / Central Coast -  25</a:t>
            </a:r>
          </a:p>
        </p:txBody>
      </p:sp>
    </p:spTree>
    <p:extLst>
      <p:ext uri="{BB962C8B-B14F-4D97-AF65-F5344CB8AC3E}">
        <p14:creationId xmlns:p14="http://schemas.microsoft.com/office/powerpoint/2010/main" val="200835904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Learning Outcome</a:t>
            </a:r>
          </a:p>
        </p:txBody>
      </p:sp>
      <p:sp>
        <p:nvSpPr>
          <p:cNvPr id="3" name="Content Placeholder 2"/>
          <p:cNvSpPr>
            <a:spLocks noGrp="1"/>
          </p:cNvSpPr>
          <p:nvPr>
            <p:ph idx="1"/>
          </p:nvPr>
        </p:nvSpPr>
        <p:spPr/>
        <p:txBody>
          <a:bodyPr>
            <a:normAutofit/>
          </a:bodyPr>
          <a:lstStyle/>
          <a:p>
            <a:r>
              <a:rPr lang="en-US" sz="4000" dirty="0"/>
              <a:t>As a result of your participation in this session, you will … </a:t>
            </a:r>
            <a:br>
              <a:rPr lang="en-US" sz="4000" dirty="0"/>
            </a:br>
            <a:r>
              <a:rPr lang="en-US" sz="4000" dirty="0"/>
              <a:t/>
            </a:r>
            <a:br>
              <a:rPr lang="en-US" sz="4000" dirty="0"/>
            </a:br>
            <a:r>
              <a:rPr lang="en-US" sz="4000" dirty="0"/>
              <a:t>be inspired to learn more about your own region’s Strong Workforce Program plan and you will be motivated to engage in the process.</a:t>
            </a:r>
          </a:p>
        </p:txBody>
      </p:sp>
    </p:spTree>
    <p:extLst>
      <p:ext uri="{BB962C8B-B14F-4D97-AF65-F5344CB8AC3E}">
        <p14:creationId xmlns:p14="http://schemas.microsoft.com/office/powerpoint/2010/main" val="4043970052"/>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4089" y="2069105"/>
            <a:ext cx="11099800" cy="5605324"/>
          </a:xfrm>
        </p:spPr>
        <p:txBody>
          <a:bodyPr>
            <a:normAutofit/>
          </a:bodyPr>
          <a:lstStyle/>
          <a:p>
            <a:pPr algn="ctr"/>
            <a:r>
              <a:rPr lang="en-US" sz="19900" dirty="0"/>
              <a:t>563</a:t>
            </a:r>
          </a:p>
        </p:txBody>
      </p:sp>
    </p:spTree>
    <p:extLst>
      <p:ext uri="{BB962C8B-B14F-4D97-AF65-F5344CB8AC3E}">
        <p14:creationId xmlns:p14="http://schemas.microsoft.com/office/powerpoint/2010/main" val="1243339494"/>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4089" y="2069105"/>
            <a:ext cx="11099800" cy="5605324"/>
          </a:xfrm>
        </p:spPr>
        <p:txBody>
          <a:bodyPr>
            <a:noAutofit/>
          </a:bodyPr>
          <a:lstStyle/>
          <a:p>
            <a:pPr algn="ctr"/>
            <a:r>
              <a:rPr lang="en-US" sz="12400" dirty="0"/>
              <a:t>Faculty Engagement</a:t>
            </a:r>
          </a:p>
        </p:txBody>
      </p:sp>
    </p:spTree>
    <p:extLst>
      <p:ext uri="{BB962C8B-B14F-4D97-AF65-F5344CB8AC3E}">
        <p14:creationId xmlns:p14="http://schemas.microsoft.com/office/powerpoint/2010/main" val="4012947931"/>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4089" y="2069105"/>
            <a:ext cx="11099800" cy="1131295"/>
          </a:xfrm>
        </p:spPr>
        <p:txBody>
          <a:bodyPr>
            <a:noAutofit/>
          </a:bodyPr>
          <a:lstStyle/>
          <a:p>
            <a:r>
              <a:rPr lang="en-US" dirty="0"/>
              <a:t>Local Plans by Region*</a:t>
            </a:r>
          </a:p>
        </p:txBody>
      </p:sp>
      <p:sp>
        <p:nvSpPr>
          <p:cNvPr id="3" name="Content Placeholder 2"/>
          <p:cNvSpPr>
            <a:spLocks noGrp="1"/>
          </p:cNvSpPr>
          <p:nvPr>
            <p:ph idx="1"/>
          </p:nvPr>
        </p:nvSpPr>
        <p:spPr>
          <a:xfrm>
            <a:off x="952500" y="3111501"/>
            <a:ext cx="11099800" cy="5215384"/>
          </a:xfrm>
        </p:spPr>
        <p:txBody>
          <a:bodyPr>
            <a:normAutofit fontScale="85000" lnSpcReduction="20000"/>
          </a:bodyPr>
          <a:lstStyle/>
          <a:p>
            <a:pPr>
              <a:lnSpc>
                <a:spcPct val="120000"/>
              </a:lnSpc>
              <a:spcBef>
                <a:spcPts val="0"/>
              </a:spcBef>
            </a:pPr>
            <a:r>
              <a:rPr lang="en-US" sz="4400" dirty="0"/>
              <a:t>Bay - 166</a:t>
            </a:r>
          </a:p>
          <a:p>
            <a:pPr>
              <a:lnSpc>
                <a:spcPct val="120000"/>
              </a:lnSpc>
              <a:spcBef>
                <a:spcPts val="0"/>
              </a:spcBef>
            </a:pPr>
            <a:r>
              <a:rPr lang="en-US" sz="4400" dirty="0"/>
              <a:t>Central / Mother Lode - 74</a:t>
            </a:r>
          </a:p>
          <a:p>
            <a:pPr>
              <a:lnSpc>
                <a:spcPct val="120000"/>
              </a:lnSpc>
              <a:spcBef>
                <a:spcPts val="0"/>
              </a:spcBef>
            </a:pPr>
            <a:r>
              <a:rPr lang="en-US" sz="4400" dirty="0"/>
              <a:t>Inland Empire / Desert – 93</a:t>
            </a:r>
          </a:p>
          <a:p>
            <a:pPr>
              <a:lnSpc>
                <a:spcPct val="120000"/>
              </a:lnSpc>
              <a:spcBef>
                <a:spcPts val="0"/>
              </a:spcBef>
            </a:pPr>
            <a:r>
              <a:rPr lang="en-US" sz="4400" dirty="0"/>
              <a:t>Los Angeles / Orange – 110</a:t>
            </a:r>
          </a:p>
          <a:p>
            <a:pPr>
              <a:lnSpc>
                <a:spcPct val="120000"/>
              </a:lnSpc>
              <a:spcBef>
                <a:spcPts val="0"/>
              </a:spcBef>
            </a:pPr>
            <a:r>
              <a:rPr lang="en-US" sz="4400" dirty="0"/>
              <a:t>North / Far North - 69</a:t>
            </a:r>
          </a:p>
          <a:p>
            <a:pPr>
              <a:lnSpc>
                <a:spcPct val="120000"/>
              </a:lnSpc>
              <a:spcBef>
                <a:spcPts val="0"/>
              </a:spcBef>
            </a:pPr>
            <a:r>
              <a:rPr lang="en-US" sz="4400" dirty="0"/>
              <a:t>San Diego – 12</a:t>
            </a:r>
          </a:p>
          <a:p>
            <a:pPr>
              <a:lnSpc>
                <a:spcPct val="120000"/>
              </a:lnSpc>
              <a:spcBef>
                <a:spcPts val="0"/>
              </a:spcBef>
            </a:pPr>
            <a:r>
              <a:rPr lang="en-US" sz="4400" dirty="0"/>
              <a:t>South / Central Coast -  39</a:t>
            </a:r>
          </a:p>
          <a:p>
            <a:pPr>
              <a:lnSpc>
                <a:spcPct val="120000"/>
              </a:lnSpc>
              <a:spcBef>
                <a:spcPts val="0"/>
              </a:spcBef>
            </a:pPr>
            <a:endParaRPr lang="en-US" sz="4400" dirty="0"/>
          </a:p>
          <a:p>
            <a:pPr marL="0" indent="0">
              <a:lnSpc>
                <a:spcPct val="120000"/>
              </a:lnSpc>
              <a:spcBef>
                <a:spcPts val="0"/>
              </a:spcBef>
              <a:buNone/>
            </a:pPr>
            <a:r>
              <a:rPr lang="en-US" sz="4400" dirty="0"/>
              <a:t>*Only includes “certified” plans ($91M</a:t>
            </a:r>
          </a:p>
        </p:txBody>
      </p:sp>
    </p:spTree>
    <p:extLst>
      <p:ext uri="{BB962C8B-B14F-4D97-AF65-F5344CB8AC3E}">
        <p14:creationId xmlns:p14="http://schemas.microsoft.com/office/powerpoint/2010/main" val="2165212033"/>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240" y="433493"/>
            <a:ext cx="11595947" cy="3142827"/>
          </a:xfrm>
        </p:spPr>
        <p:txBody>
          <a:bodyPr>
            <a:noAutofit/>
          </a:bodyPr>
          <a:lstStyle/>
          <a:p>
            <a:r>
              <a:rPr lang="en-US" sz="8533" dirty="0"/>
              <a:t>Choice</a:t>
            </a:r>
          </a:p>
        </p:txBody>
      </p:sp>
      <p:pic>
        <p:nvPicPr>
          <p:cNvPr id="4" name="Content Placeholder 3"/>
          <p:cNvPicPr>
            <a:picLocks noGrp="1" noChangeAspect="1"/>
          </p:cNvPicPr>
          <p:nvPr>
            <p:ph sz="quarter" idx="13"/>
          </p:nvPr>
        </p:nvPicPr>
        <p:blipFill rotWithShape="1">
          <a:blip r:embed="rId3">
            <a:extLst>
              <a:ext uri="{28A0092B-C50C-407E-A947-70E740481C1C}">
                <a14:useLocalDpi xmlns:a14="http://schemas.microsoft.com/office/drawing/2010/main" val="0"/>
              </a:ext>
            </a:extLst>
          </a:blip>
          <a:srcRect b="-410"/>
          <a:stretch/>
        </p:blipFill>
        <p:spPr>
          <a:xfrm>
            <a:off x="1" y="1"/>
            <a:ext cx="13047755" cy="9861972"/>
          </a:xfrm>
        </p:spPr>
      </p:pic>
    </p:spTree>
    <p:extLst>
      <p:ext uri="{BB962C8B-B14F-4D97-AF65-F5344CB8AC3E}">
        <p14:creationId xmlns:p14="http://schemas.microsoft.com/office/powerpoint/2010/main" val="14760487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Faculty Engagement</a:t>
            </a:r>
          </a:p>
        </p:txBody>
      </p:sp>
      <p:sp>
        <p:nvSpPr>
          <p:cNvPr id="3" name="Content Placeholder 2"/>
          <p:cNvSpPr>
            <a:spLocks noGrp="1"/>
          </p:cNvSpPr>
          <p:nvPr>
            <p:ph idx="1"/>
          </p:nvPr>
        </p:nvSpPr>
        <p:spPr/>
        <p:txBody>
          <a:bodyPr>
            <a:normAutofit/>
          </a:bodyPr>
          <a:lstStyle/>
          <a:p>
            <a:pPr>
              <a:lnSpc>
                <a:spcPct val="120000"/>
              </a:lnSpc>
              <a:spcBef>
                <a:spcPts val="0"/>
              </a:spcBef>
            </a:pPr>
            <a:r>
              <a:rPr lang="en-US" sz="2800" dirty="0"/>
              <a:t>Bring your ideas and expertise to the planning table.</a:t>
            </a:r>
          </a:p>
          <a:p>
            <a:pPr>
              <a:lnSpc>
                <a:spcPct val="120000"/>
              </a:lnSpc>
              <a:spcBef>
                <a:spcPts val="0"/>
              </a:spcBef>
            </a:pPr>
            <a:r>
              <a:rPr lang="en-US" sz="2800" dirty="0"/>
              <a:t>Can’t attend a meeting? Who is already at the regional planning table?</a:t>
            </a:r>
          </a:p>
          <a:p>
            <a:pPr lvl="1">
              <a:lnSpc>
                <a:spcPct val="120000"/>
              </a:lnSpc>
              <a:spcBef>
                <a:spcPts val="0"/>
              </a:spcBef>
            </a:pPr>
            <a:r>
              <a:rPr lang="en-US" sz="2800" dirty="0"/>
              <a:t>Discuss your ideas with your CTE Dean</a:t>
            </a:r>
          </a:p>
          <a:p>
            <a:pPr lvl="1">
              <a:lnSpc>
                <a:spcPct val="120000"/>
              </a:lnSpc>
              <a:spcBef>
                <a:spcPts val="0"/>
              </a:spcBef>
            </a:pPr>
            <a:r>
              <a:rPr lang="en-US" sz="2800" dirty="0"/>
              <a:t>Reach out to your CTE Liaisons</a:t>
            </a:r>
          </a:p>
          <a:p>
            <a:pPr lvl="1">
              <a:lnSpc>
                <a:spcPct val="120000"/>
              </a:lnSpc>
              <a:spcBef>
                <a:spcPts val="0"/>
              </a:spcBef>
            </a:pPr>
            <a:r>
              <a:rPr lang="en-US" sz="2800" dirty="0"/>
              <a:t>Engage with your DSN and other regional faculty</a:t>
            </a:r>
          </a:p>
          <a:p>
            <a:pPr>
              <a:lnSpc>
                <a:spcPct val="120000"/>
              </a:lnSpc>
              <a:spcBef>
                <a:spcPts val="0"/>
              </a:spcBef>
            </a:pPr>
            <a:r>
              <a:rPr lang="en-US" sz="2800" dirty="0"/>
              <a:t>Share with the region the gaps your employers/advisors are talking to you about?</a:t>
            </a:r>
          </a:p>
          <a:p>
            <a:pPr>
              <a:lnSpc>
                <a:spcPct val="120000"/>
              </a:lnSpc>
              <a:spcBef>
                <a:spcPts val="0"/>
              </a:spcBef>
            </a:pPr>
            <a:endParaRPr lang="en-US" sz="2800" dirty="0"/>
          </a:p>
        </p:txBody>
      </p:sp>
    </p:spTree>
    <p:extLst>
      <p:ext uri="{BB962C8B-B14F-4D97-AF65-F5344CB8AC3E}">
        <p14:creationId xmlns:p14="http://schemas.microsoft.com/office/powerpoint/2010/main" val="1048557290"/>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hlinkClick r:id="rId2"/>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031693" y="1982090"/>
            <a:ext cx="2841564" cy="2560320"/>
          </a:xfrm>
        </p:spPr>
      </p:pic>
      <p:pic>
        <p:nvPicPr>
          <p:cNvPr id="1026" name="Picture 2" descr="http://www.baccc.net/_/rsrc/1474153665438/Home/BACCC_Logo_Color-260x193.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927" y="6303781"/>
            <a:ext cx="2710035" cy="201168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Central Region Consortium">
            <a:hlinkClick r:id="rId6"/>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50000"/>
          <a:stretch/>
        </p:blipFill>
        <p:spPr bwMode="auto">
          <a:xfrm>
            <a:off x="4610633" y="6685542"/>
            <a:ext cx="3840480" cy="1248157"/>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RC Logo ">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980654" y="6303781"/>
            <a:ext cx="3678217" cy="2011680"/>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Los Angeles Orange County Regional Consortia">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10633" y="5040465"/>
            <a:ext cx="3840480" cy="1263316"/>
          </a:xfrm>
          <a:prstGeom prst="rect">
            <a:avLst/>
          </a:prstGeom>
          <a:noFill/>
          <a:extLst>
            <a:ext uri="{909E8E84-426E-40dd-AFC4-6F175D3DCCD1}">
              <a14:hiddenFill xmlns:a14="http://schemas.microsoft.com/office/drawing/2010/main" xmlns="">
                <a:solidFill>
                  <a:srgbClr val="FFFFFF"/>
                </a:solidFill>
              </a14:hiddenFill>
            </a:ext>
          </a:extLst>
        </p:spPr>
      </p:pic>
      <p:pic>
        <p:nvPicPr>
          <p:cNvPr id="1038" name="Picture 14" descr="SCCRC Logo">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539602" y="2480145"/>
            <a:ext cx="2560319" cy="2560320"/>
          </a:xfrm>
          <a:prstGeom prst="rect">
            <a:avLst/>
          </a:prstGeom>
          <a:noFill/>
          <a:extLst>
            <a:ext uri="{909E8E84-426E-40dd-AFC4-6F175D3DCCD1}">
              <a14:hiddenFill xmlns:a14="http://schemas.microsoft.com/office/drawing/2010/main" xmlns="">
                <a:solidFill>
                  <a:srgbClr val="FFFFFF"/>
                </a:solidFill>
              </a14:hiddenFill>
            </a:ext>
          </a:extLst>
        </p:spPr>
      </p:pic>
      <p:pic>
        <p:nvPicPr>
          <p:cNvPr id="1040" name="Picture 16" descr="North/Far North Regional Consortium">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89184" y="2478240"/>
            <a:ext cx="2619375" cy="2562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380720975"/>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When does the next round of planning begin?</a:t>
            </a:r>
          </a:p>
        </p:txBody>
      </p:sp>
      <p:sp>
        <p:nvSpPr>
          <p:cNvPr id="3" name="Content Placeholder 2"/>
          <p:cNvSpPr>
            <a:spLocks noGrp="1"/>
          </p:cNvSpPr>
          <p:nvPr>
            <p:ph idx="1"/>
          </p:nvPr>
        </p:nvSpPr>
        <p:spPr/>
        <p:txBody>
          <a:bodyPr>
            <a:normAutofit/>
          </a:bodyPr>
          <a:lstStyle/>
          <a:p>
            <a:pPr>
              <a:lnSpc>
                <a:spcPct val="140000"/>
              </a:lnSpc>
              <a:spcBef>
                <a:spcPts val="0"/>
              </a:spcBef>
            </a:pPr>
            <a:r>
              <a:rPr lang="en-US" sz="2800" dirty="0"/>
              <a:t>Bay Area – Fall webinars; ongoing marketplaces</a:t>
            </a:r>
          </a:p>
          <a:p>
            <a:pPr>
              <a:lnSpc>
                <a:spcPct val="140000"/>
              </a:lnSpc>
              <a:spcBef>
                <a:spcPts val="0"/>
              </a:spcBef>
            </a:pPr>
            <a:r>
              <a:rPr lang="en-US" sz="2800" dirty="0"/>
              <a:t>LA / Orange – Started next round of planning</a:t>
            </a:r>
          </a:p>
          <a:p>
            <a:pPr>
              <a:lnSpc>
                <a:spcPct val="140000"/>
              </a:lnSpc>
              <a:spcBef>
                <a:spcPts val="0"/>
              </a:spcBef>
            </a:pPr>
            <a:r>
              <a:rPr lang="en-US" sz="2800" dirty="0"/>
              <a:t>San Diego / Imperial – Ongoing</a:t>
            </a:r>
          </a:p>
          <a:p>
            <a:pPr>
              <a:lnSpc>
                <a:spcPct val="140000"/>
              </a:lnSpc>
              <a:spcBef>
                <a:spcPts val="0"/>
              </a:spcBef>
            </a:pPr>
            <a:r>
              <a:rPr lang="en-US" sz="2800" dirty="0"/>
              <a:t>North/Far North – August</a:t>
            </a:r>
          </a:p>
          <a:p>
            <a:pPr>
              <a:lnSpc>
                <a:spcPct val="140000"/>
              </a:lnSpc>
              <a:spcBef>
                <a:spcPts val="0"/>
              </a:spcBef>
            </a:pPr>
            <a:r>
              <a:rPr lang="en-US" sz="2800" dirty="0"/>
              <a:t>Central / Mother Lode – June</a:t>
            </a:r>
          </a:p>
          <a:p>
            <a:pPr>
              <a:lnSpc>
                <a:spcPct val="140000"/>
              </a:lnSpc>
              <a:spcBef>
                <a:spcPts val="0"/>
              </a:spcBef>
            </a:pPr>
            <a:r>
              <a:rPr lang="en-US" sz="2800" dirty="0"/>
              <a:t>Inland Empire / Desert – Now through September</a:t>
            </a:r>
          </a:p>
          <a:p>
            <a:pPr>
              <a:lnSpc>
                <a:spcPct val="140000"/>
              </a:lnSpc>
              <a:spcBef>
                <a:spcPts val="0"/>
              </a:spcBef>
            </a:pPr>
            <a:r>
              <a:rPr lang="en-US" sz="2800" dirty="0"/>
              <a:t>South Central Coast - </a:t>
            </a:r>
          </a:p>
        </p:txBody>
      </p:sp>
    </p:spTree>
    <p:extLst>
      <p:ext uri="{BB962C8B-B14F-4D97-AF65-F5344CB8AC3E}">
        <p14:creationId xmlns:p14="http://schemas.microsoft.com/office/powerpoint/2010/main" val="2888719643"/>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0FHEeG_uq5Y">
            <a:hlinkClick r:id="" action="ppaction://media"/>
          </p:cNvPr>
          <p:cNvPicPr>
            <a:picLocks noGrp="1" noRot="1" noChangeAspect="1"/>
          </p:cNvPicPr>
          <p:nvPr>
            <p:ph sz="quarter" idx="13"/>
            <a:videoFile r:link="rId1"/>
            <p:extLst>
              <p:ext uri="{DAA4B4D4-6D71-4841-9C94-3DE7FCFB9230}">
                <p14:media xmlns:p14="http://schemas.microsoft.com/office/powerpoint/2010/main" r:link="rId2"/>
              </p:ext>
            </p:extLst>
          </p:nvPr>
        </p:nvPicPr>
        <p:blipFill>
          <a:blip r:embed="rId4"/>
          <a:stretch>
            <a:fillRect/>
          </a:stretch>
        </p:blipFill>
        <p:spPr>
          <a:xfrm>
            <a:off x="2162503" y="1861275"/>
            <a:ext cx="8679794" cy="6511823"/>
          </a:xfrm>
          <a:prstGeom prst="rect">
            <a:avLst/>
          </a:prstGeom>
        </p:spPr>
      </p:pic>
    </p:spTree>
    <p:extLst>
      <p:ext uri="{BB962C8B-B14F-4D97-AF65-F5344CB8AC3E}">
        <p14:creationId xmlns:p14="http://schemas.microsoft.com/office/powerpoint/2010/main" val="2863782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Agenda</a:t>
            </a:r>
          </a:p>
        </p:txBody>
      </p:sp>
      <p:sp>
        <p:nvSpPr>
          <p:cNvPr id="3" name="Content Placeholder 2"/>
          <p:cNvSpPr>
            <a:spLocks noGrp="1"/>
          </p:cNvSpPr>
          <p:nvPr>
            <p:ph idx="1"/>
          </p:nvPr>
        </p:nvSpPr>
        <p:spPr>
          <a:xfrm>
            <a:off x="952500" y="3271877"/>
            <a:ext cx="5716314" cy="5055008"/>
          </a:xfrm>
        </p:spPr>
        <p:txBody>
          <a:bodyPr>
            <a:normAutofit/>
          </a:bodyPr>
          <a:lstStyle/>
          <a:p>
            <a:pPr>
              <a:spcBef>
                <a:spcPts val="0"/>
              </a:spcBef>
            </a:pPr>
            <a:r>
              <a:rPr lang="en-US" sz="5400" dirty="0"/>
              <a:t>Planning</a:t>
            </a:r>
          </a:p>
          <a:p>
            <a:pPr>
              <a:spcBef>
                <a:spcPts val="0"/>
              </a:spcBef>
            </a:pPr>
            <a:r>
              <a:rPr lang="en-US" sz="5400" dirty="0"/>
              <a:t>Consortia</a:t>
            </a:r>
          </a:p>
          <a:p>
            <a:pPr lvl="1">
              <a:spcBef>
                <a:spcPts val="0"/>
              </a:spcBef>
            </a:pPr>
            <a:r>
              <a:rPr lang="en-US" sz="5400" dirty="0"/>
              <a:t>Partners, Governance</a:t>
            </a:r>
          </a:p>
          <a:p>
            <a:pPr>
              <a:spcBef>
                <a:spcPts val="0"/>
              </a:spcBef>
            </a:pPr>
            <a:r>
              <a:rPr lang="en-US" sz="5400" dirty="0"/>
              <a:t>Fiscal</a:t>
            </a:r>
          </a:p>
          <a:p>
            <a:pPr lvl="1">
              <a:spcBef>
                <a:spcPts val="0"/>
              </a:spcBef>
            </a:pPr>
            <a:r>
              <a:rPr lang="en-US" sz="5400" dirty="0"/>
              <a:t>Timelines</a:t>
            </a:r>
          </a:p>
        </p:txBody>
      </p:sp>
      <p:sp>
        <p:nvSpPr>
          <p:cNvPr id="4" name="Content Placeholder 2"/>
          <p:cNvSpPr txBox="1">
            <a:spLocks/>
          </p:cNvSpPr>
          <p:nvPr/>
        </p:nvSpPr>
        <p:spPr>
          <a:xfrm>
            <a:off x="6495393" y="3376718"/>
            <a:ext cx="6243145" cy="3702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lvl1pPr marL="444500" marR="0" indent="-444500" algn="l" defTabSz="584200" rtl="0" latinLnBrk="0">
              <a:lnSpc>
                <a:spcPct val="100000"/>
              </a:lnSpc>
              <a:spcBef>
                <a:spcPts val="4200"/>
              </a:spcBef>
              <a:spcAft>
                <a:spcPts val="0"/>
              </a:spcAft>
              <a:buClrTx/>
              <a:buSzPct val="75000"/>
              <a:buFontTx/>
              <a:buChar char="•"/>
              <a:tabLst/>
              <a:defRPr sz="2000" b="0" i="0" u="none" strike="noStrike" cap="none" spc="0" baseline="0">
                <a:ln>
                  <a:noFill/>
                </a:ln>
                <a:solidFill>
                  <a:srgbClr val="333333"/>
                </a:solidFill>
                <a:uFillTx/>
                <a:latin typeface="Helvetica Light"/>
                <a:ea typeface="Helvetica Light"/>
                <a:cs typeface="Helvetica Light"/>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2000" b="0" i="0" u="none" strike="noStrike" cap="none" spc="0" baseline="0">
                <a:ln>
                  <a:noFill/>
                </a:ln>
                <a:solidFill>
                  <a:srgbClr val="333333"/>
                </a:solidFill>
                <a:uFillTx/>
                <a:latin typeface="Helvetica Light"/>
                <a:ea typeface="Helvetica Light"/>
                <a:cs typeface="Helvetica Light"/>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2000" b="0" i="0" u="none" strike="noStrike" cap="none" spc="0" baseline="0">
                <a:ln>
                  <a:noFill/>
                </a:ln>
                <a:solidFill>
                  <a:srgbClr val="333333"/>
                </a:solidFill>
                <a:uFillTx/>
                <a:latin typeface="Helvetica Light"/>
                <a:ea typeface="Helvetica Light"/>
                <a:cs typeface="Helvetica Light"/>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2000" b="0" i="0" u="none" strike="noStrike" cap="none" spc="0" baseline="0">
                <a:ln>
                  <a:noFill/>
                </a:ln>
                <a:solidFill>
                  <a:srgbClr val="333333"/>
                </a:solidFill>
                <a:uFillTx/>
                <a:latin typeface="Helvetica Light"/>
                <a:ea typeface="Helvetica Light"/>
                <a:cs typeface="Helvetica Light"/>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2000" b="0" i="0" u="none" strike="noStrike" cap="none" spc="0" baseline="0">
                <a:ln>
                  <a:noFill/>
                </a:ln>
                <a:solidFill>
                  <a:srgbClr val="333333"/>
                </a:solidFill>
                <a:uFillTx/>
                <a:latin typeface="Helvetica Light"/>
                <a:ea typeface="Helvetica Light"/>
                <a:cs typeface="Helvetica Light"/>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9pPr>
          </a:lstStyle>
          <a:p>
            <a:pPr hangingPunct="1">
              <a:spcBef>
                <a:spcPts val="0"/>
              </a:spcBef>
            </a:pPr>
            <a:r>
              <a:rPr lang="en-US" sz="5400" dirty="0"/>
              <a:t>Local</a:t>
            </a:r>
          </a:p>
          <a:p>
            <a:pPr hangingPunct="1">
              <a:spcBef>
                <a:spcPts val="0"/>
              </a:spcBef>
            </a:pPr>
            <a:r>
              <a:rPr lang="en-US" sz="5400" dirty="0"/>
              <a:t>SWP Resources</a:t>
            </a:r>
          </a:p>
          <a:p>
            <a:pPr hangingPunct="1">
              <a:spcBef>
                <a:spcPts val="0"/>
              </a:spcBef>
            </a:pPr>
            <a:r>
              <a:rPr lang="en-US" sz="5400" dirty="0"/>
              <a:t>Faculty Involvement</a:t>
            </a:r>
          </a:p>
          <a:p>
            <a:pPr hangingPunct="1">
              <a:spcBef>
                <a:spcPts val="0"/>
              </a:spcBef>
            </a:pPr>
            <a:r>
              <a:rPr lang="en-US" sz="5400" dirty="0"/>
              <a:t>What’s Next</a:t>
            </a:r>
          </a:p>
        </p:txBody>
      </p:sp>
    </p:spTree>
    <p:extLst>
      <p:ext uri="{BB962C8B-B14F-4D97-AF65-F5344CB8AC3E}">
        <p14:creationId xmlns:p14="http://schemas.microsoft.com/office/powerpoint/2010/main" val="30456735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4089" y="2069105"/>
            <a:ext cx="11099800" cy="5605324"/>
          </a:xfrm>
        </p:spPr>
        <p:txBody>
          <a:bodyPr>
            <a:normAutofit/>
          </a:bodyPr>
          <a:lstStyle/>
          <a:p>
            <a:pPr algn="ctr"/>
            <a:r>
              <a:rPr lang="en-US" sz="19900" dirty="0"/>
              <a:t>70</a:t>
            </a:r>
          </a:p>
        </p:txBody>
      </p:sp>
    </p:spTree>
    <p:extLst>
      <p:ext uri="{BB962C8B-B14F-4D97-AF65-F5344CB8AC3E}">
        <p14:creationId xmlns:p14="http://schemas.microsoft.com/office/powerpoint/2010/main" val="303073114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4089" y="2069105"/>
            <a:ext cx="11099800" cy="5605324"/>
          </a:xfrm>
        </p:spPr>
        <p:txBody>
          <a:bodyPr/>
          <a:lstStyle/>
          <a:p>
            <a:pPr algn="ctr"/>
            <a:r>
              <a:rPr lang="en-US" dirty="0"/>
              <a:t>How many times the word plan or planning is used in the Trailer Bill language.</a:t>
            </a:r>
          </a:p>
        </p:txBody>
      </p:sp>
    </p:spTree>
    <p:extLst>
      <p:ext uri="{BB962C8B-B14F-4D97-AF65-F5344CB8AC3E}">
        <p14:creationId xmlns:p14="http://schemas.microsoft.com/office/powerpoint/2010/main" val="187067199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4089" y="2069105"/>
            <a:ext cx="11099800" cy="5605324"/>
          </a:xfrm>
        </p:spPr>
        <p:txBody>
          <a:bodyPr/>
          <a:lstStyle/>
          <a:p>
            <a:pPr algn="ctr"/>
            <a:r>
              <a:rPr lang="en-US" dirty="0"/>
              <a:t>A </a:t>
            </a:r>
            <a:r>
              <a:rPr lang="en-US" b="1" dirty="0"/>
              <a:t>regional plan</a:t>
            </a:r>
            <a:r>
              <a:rPr lang="en-US" dirty="0"/>
              <a:t>, developed with input from regional stakeholders, updated yearly, renewed every 4 years.</a:t>
            </a:r>
          </a:p>
        </p:txBody>
      </p:sp>
    </p:spTree>
    <p:extLst>
      <p:ext uri="{BB962C8B-B14F-4D97-AF65-F5344CB8AC3E}">
        <p14:creationId xmlns:p14="http://schemas.microsoft.com/office/powerpoint/2010/main" val="19930476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4089" y="2069105"/>
            <a:ext cx="11099800" cy="5605324"/>
          </a:xfrm>
        </p:spPr>
        <p:txBody>
          <a:bodyPr>
            <a:normAutofit/>
          </a:bodyPr>
          <a:lstStyle/>
          <a:p>
            <a:pPr algn="ctr"/>
            <a:r>
              <a:rPr lang="en-US" dirty="0"/>
              <a:t>The regional plan </a:t>
            </a:r>
            <a:r>
              <a:rPr lang="en-US" i="1" dirty="0"/>
              <a:t>should</a:t>
            </a:r>
            <a:r>
              <a:rPr lang="en-US" dirty="0"/>
              <a:t> inform:</a:t>
            </a:r>
            <a:br>
              <a:rPr lang="en-US" dirty="0"/>
            </a:br>
            <a:r>
              <a:rPr lang="en-US" dirty="0"/>
              <a:t/>
            </a:r>
            <a:br>
              <a:rPr lang="en-US" dirty="0"/>
            </a:br>
            <a:r>
              <a:rPr lang="en-US" dirty="0"/>
              <a:t>Regional (40%) </a:t>
            </a:r>
            <a:r>
              <a:rPr lang="en-US" b="1" dirty="0"/>
              <a:t>Allocations</a:t>
            </a:r>
            <a:r>
              <a:rPr lang="en-US" dirty="0"/>
              <a:t/>
            </a:r>
            <a:br>
              <a:rPr lang="en-US" dirty="0"/>
            </a:br>
            <a:r>
              <a:rPr lang="en-US" dirty="0"/>
              <a:t/>
            </a:r>
            <a:br>
              <a:rPr lang="en-US" dirty="0"/>
            </a:br>
            <a:r>
              <a:rPr lang="en-US" dirty="0"/>
              <a:t>Local Campus (60%) </a:t>
            </a:r>
            <a:r>
              <a:rPr lang="en-US" b="1" dirty="0"/>
              <a:t>Allocations</a:t>
            </a:r>
          </a:p>
        </p:txBody>
      </p:sp>
    </p:spTree>
    <p:extLst>
      <p:ext uri="{BB962C8B-B14F-4D97-AF65-F5344CB8AC3E}">
        <p14:creationId xmlns:p14="http://schemas.microsoft.com/office/powerpoint/2010/main" val="278731787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4089" y="2069105"/>
            <a:ext cx="11099800" cy="5605324"/>
          </a:xfrm>
        </p:spPr>
        <p:txBody>
          <a:bodyPr>
            <a:normAutofit/>
          </a:bodyPr>
          <a:lstStyle/>
          <a:p>
            <a:pPr algn="ctr"/>
            <a:r>
              <a:rPr lang="en-US" sz="19900" dirty="0"/>
              <a:t>53</a:t>
            </a:r>
          </a:p>
        </p:txBody>
      </p:sp>
    </p:spTree>
    <p:extLst>
      <p:ext uri="{BB962C8B-B14F-4D97-AF65-F5344CB8AC3E}">
        <p14:creationId xmlns:p14="http://schemas.microsoft.com/office/powerpoint/2010/main" val="2136136796"/>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400</TotalTime>
  <Words>636</Words>
  <Application>Microsoft Macintosh PowerPoint</Application>
  <PresentationFormat>Custom</PresentationFormat>
  <Paragraphs>99</Paragraphs>
  <Slides>37</Slides>
  <Notes>15</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Helvetica Light</vt:lpstr>
      <vt:lpstr>Helvetica Neue</vt:lpstr>
      <vt:lpstr>White</vt:lpstr>
      <vt:lpstr>PowerPoint Presentation</vt:lpstr>
      <vt:lpstr>Session Overview</vt:lpstr>
      <vt:lpstr>Learning Outcome</vt:lpstr>
      <vt:lpstr>Agenda</vt:lpstr>
      <vt:lpstr>70</vt:lpstr>
      <vt:lpstr>How many times the word plan or planning is used in the Trailer Bill language.</vt:lpstr>
      <vt:lpstr>A regional plan, developed with input from regional stakeholders, updated yearly, renewed every 4 years.</vt:lpstr>
      <vt:lpstr>The regional plan should inform:  Regional (40%) Allocations  Local Campus (60%) Allocations</vt:lpstr>
      <vt:lpstr>53</vt:lpstr>
      <vt:lpstr>How many times consortia are referenced in the Trailer Bill language.</vt:lpstr>
      <vt:lpstr>7</vt:lpstr>
      <vt:lpstr>PowerPoint Presentation</vt:lpstr>
      <vt:lpstr>The Consortia Role in SWP</vt:lpstr>
      <vt:lpstr>Partners</vt:lpstr>
      <vt:lpstr>(2) The consortium shall collaborate with other public institutions, including, but not limited to, local educational agencies, adult education consortia, local workforce development boards, and interested California State University and University of California institutions ... civic representatives, representatives from the labor community, and economic development and industry sector leaders within the region.</vt:lpstr>
      <vt:lpstr>How do regions plan and allocate resources?</vt:lpstr>
      <vt:lpstr>Decision Making</vt:lpstr>
      <vt:lpstr>(2) The governance model for the consortium. Decisions governing, or relating to, the distribution of fiscal resources shall be determined exclusively by the community college districts participating in the consortium.</vt:lpstr>
      <vt:lpstr>Governance structures in place in all 7 regions</vt:lpstr>
      <vt:lpstr>Fiscal 101</vt:lpstr>
      <vt:lpstr>PowerPoint Presentation</vt:lpstr>
      <vt:lpstr>(f) A consortium shall allocate funds only to community college districts.</vt:lpstr>
      <vt:lpstr>PowerPoint Presentation</vt:lpstr>
      <vt:lpstr>The Local Planning Process</vt:lpstr>
      <vt:lpstr>PowerPoint Presentation</vt:lpstr>
      <vt:lpstr>PowerPoint Presentation</vt:lpstr>
      <vt:lpstr>All Things Strong Workforce</vt:lpstr>
      <vt:lpstr>184</vt:lpstr>
      <vt:lpstr>Plans by Region</vt:lpstr>
      <vt:lpstr>563</vt:lpstr>
      <vt:lpstr>Faculty Engagement</vt:lpstr>
      <vt:lpstr>Local Plans by Region*</vt:lpstr>
      <vt:lpstr>Choice</vt:lpstr>
      <vt:lpstr>Faculty Engagement</vt:lpstr>
      <vt:lpstr>PowerPoint Presentation</vt:lpstr>
      <vt:lpstr>When does the next round of planning begin?</vt:lpstr>
      <vt:lpstr>PowerPoint Presentation</vt:lpstr>
    </vt:vector>
  </TitlesOfParts>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Maggie Bonecutter</dc:creator>
  <cp:lastModifiedBy>Lorraine Slattery-Farrell</cp:lastModifiedBy>
  <cp:revision>36</cp:revision>
  <dcterms:modified xsi:type="dcterms:W3CDTF">2017-05-07T18:54:01Z</dcterms:modified>
</cp:coreProperties>
</file>