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434" r:id="rId3"/>
    <p:sldId id="435" r:id="rId4"/>
    <p:sldId id="436" r:id="rId5"/>
    <p:sldId id="451" r:id="rId6"/>
    <p:sldId id="453" r:id="rId7"/>
    <p:sldId id="454" r:id="rId8"/>
    <p:sldId id="438" r:id="rId9"/>
    <p:sldId id="439" r:id="rId10"/>
    <p:sldId id="441" r:id="rId11"/>
    <p:sldId id="446" r:id="rId12"/>
    <p:sldId id="443" r:id="rId13"/>
    <p:sldId id="440" r:id="rId14"/>
    <p:sldId id="444" r:id="rId15"/>
    <p:sldId id="450" r:id="rId16"/>
    <p:sldId id="437" r:id="rId17"/>
    <p:sldId id="449" r:id="rId18"/>
    <p:sldId id="448" r:id="rId19"/>
    <p:sldId id="445" r:id="rId20"/>
    <p:sldId id="43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8"/>
    <p:restoredTop sz="92823"/>
  </p:normalViewPr>
  <p:slideViewPr>
    <p:cSldViewPr snapToGrid="0" snapToObjects="1">
      <p:cViewPr>
        <p:scale>
          <a:sx n="77" d="100"/>
          <a:sy n="77" d="100"/>
        </p:scale>
        <p:origin x="504" y="-3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85C07-696D-CE4F-B545-B62F61075E45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B50FE-A74A-2545-9D2C-085B20D96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8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LDTP – lower division transfer pattern. C-ID and LDTP initially</a:t>
            </a:r>
            <a:r>
              <a:rPr lang="en-US" baseline="0" dirty="0" smtClean="0"/>
              <a:t> existed in parallel.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B50FE-A74A-2545-9D2C-085B20D96B5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B50FE-A74A-2545-9D2C-085B20D96B5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 definition edited</a:t>
            </a:r>
            <a:r>
              <a:rPr lang="en-US" baseline="0" dirty="0" smtClean="0"/>
              <a:t> </a:t>
            </a:r>
            <a:r>
              <a:rPr lang="en-US" dirty="0" smtClean="0"/>
              <a:t>–</a:t>
            </a:r>
            <a:r>
              <a:rPr lang="en-US" baseline="0" dirty="0" smtClean="0"/>
              <a:t> we have MC for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B50FE-A74A-2545-9D2C-085B20D96B5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 </a:t>
            </a:r>
            <a:r>
              <a:rPr lang="en-US" smtClean="0"/>
              <a:t>definition edited</a:t>
            </a:r>
            <a:r>
              <a:rPr lang="en-US" baseline="0" smtClean="0"/>
              <a:t> </a:t>
            </a:r>
            <a:r>
              <a:rPr lang="en-US" smtClean="0"/>
              <a:t>–</a:t>
            </a:r>
            <a:r>
              <a:rPr lang="en-US" baseline="0" smtClean="0"/>
              <a:t> </a:t>
            </a:r>
            <a:r>
              <a:rPr lang="en-US" baseline="0" dirty="0" smtClean="0"/>
              <a:t>we have MC for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B50FE-A74A-2545-9D2C-085B20D96B5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3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7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0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596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9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1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3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5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12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518D-C550-6347-B11F-C718B53DB94E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AF518D-C550-6347-B11F-C718B53DB94E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47DAAFC-4D89-B743-A94E-43AA48638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aschenbach@lassencollege.edu)" TargetMode="External"/><Relationship Id="rId4" Type="http://schemas.openxmlformats.org/officeDocument/2006/relationships/hyperlink" Target="mailto:ngriffin@cccco.edu" TargetMode="External"/><Relationship Id="rId5" Type="http://schemas.openxmlformats.org/officeDocument/2006/relationships/hyperlink" Target="mailto:mpilati@riohondo.edu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asccc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593610"/>
            <a:ext cx="7772400" cy="261428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CTE C-ID is</a:t>
            </a:r>
            <a:br>
              <a:rPr lang="en-US" sz="4400" dirty="0" smtClean="0"/>
            </a:br>
            <a:r>
              <a:rPr lang="en-US" sz="4400" dirty="0" smtClean="0"/>
              <a:t>Alive and well!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706" y="3484013"/>
            <a:ext cx="11347554" cy="314163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Cheryl Aschenbach, ASCCC North </a:t>
            </a:r>
            <a:r>
              <a:rPr lang="en-US" dirty="0" smtClean="0">
                <a:solidFill>
                  <a:schemeClr val="tx1"/>
                </a:solidFill>
              </a:rPr>
              <a:t>Representative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Njeri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Griffin, C-ID Project Monitor, </a:t>
            </a:r>
            <a:r>
              <a:rPr lang="en-US" dirty="0" smtClean="0">
                <a:solidFill>
                  <a:schemeClr val="tx1"/>
                </a:solidFill>
              </a:rPr>
              <a:t>CCCCO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Michelle </a:t>
            </a:r>
            <a:r>
              <a:rPr lang="en-US" dirty="0" err="1" smtClean="0">
                <a:solidFill>
                  <a:schemeClr val="tx1"/>
                </a:solidFill>
              </a:rPr>
              <a:t>Pilati</a:t>
            </a:r>
            <a:r>
              <a:rPr lang="en-US" dirty="0" smtClean="0">
                <a:solidFill>
                  <a:schemeClr val="tx1"/>
                </a:solidFill>
              </a:rPr>
              <a:t>, Rio Hondo College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ASCCC Spring Plenary – April 2019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144" y="593610"/>
            <a:ext cx="5618678" cy="106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44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C-ID and Career Ed: Descriptors &amp; Model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Accessing C-ID descriptors and model curricula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" y="1455976"/>
            <a:ext cx="12192000" cy="54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7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C-ID and Career Ed: Descriptors &amp; Model Curriculum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10972800" cy="6937492"/>
          </a:xfrm>
        </p:spPr>
      </p:pic>
    </p:spTree>
    <p:extLst>
      <p:ext uri="{BB962C8B-B14F-4D97-AF65-F5344CB8AC3E}">
        <p14:creationId xmlns:p14="http://schemas.microsoft.com/office/powerpoint/2010/main" val="87380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4412105" cy="2869368"/>
          </a:xfrm>
        </p:spPr>
        <p:txBody>
          <a:bodyPr>
            <a:normAutofit/>
          </a:bodyPr>
          <a:lstStyle/>
          <a:p>
            <a:r>
              <a:rPr lang="en-US" dirty="0"/>
              <a:t>C-ID and </a:t>
            </a:r>
            <a:br>
              <a:rPr lang="en-US" dirty="0"/>
            </a:br>
            <a:r>
              <a:rPr lang="en-US" dirty="0"/>
              <a:t>Career Ed: </a:t>
            </a:r>
            <a:br>
              <a:rPr lang="en-US" dirty="0"/>
            </a:br>
            <a:r>
              <a:rPr lang="en-US" dirty="0"/>
              <a:t>Descriptors &amp; </a:t>
            </a:r>
            <a:br>
              <a:rPr lang="en-US" dirty="0"/>
            </a:br>
            <a:r>
              <a:rPr lang="en-US" dirty="0"/>
              <a:t>Model Curriculum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10" y="0"/>
            <a:ext cx="7485554" cy="6878173"/>
          </a:xfrm>
        </p:spPr>
      </p:pic>
    </p:spTree>
    <p:extLst>
      <p:ext uri="{BB962C8B-B14F-4D97-AF65-F5344CB8AC3E}">
        <p14:creationId xmlns:p14="http://schemas.microsoft.com/office/powerpoint/2010/main" val="1943366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031043" cy="2389682"/>
          </a:xfrm>
        </p:spPr>
        <p:txBody>
          <a:bodyPr>
            <a:normAutofit fontScale="90000"/>
          </a:bodyPr>
          <a:lstStyle/>
          <a:p>
            <a:r>
              <a:rPr lang="en-US" dirty="0"/>
              <a:t>C-ID and </a:t>
            </a:r>
            <a:br>
              <a:rPr lang="en-US" dirty="0"/>
            </a:br>
            <a:r>
              <a:rPr lang="en-US" dirty="0"/>
              <a:t>Career Ed: </a:t>
            </a:r>
            <a:br>
              <a:rPr lang="en-US" dirty="0"/>
            </a:br>
            <a:r>
              <a:rPr lang="en-US" dirty="0"/>
              <a:t>Descriptors &amp; </a:t>
            </a:r>
            <a:br>
              <a:rPr lang="en-US" dirty="0"/>
            </a:br>
            <a:r>
              <a:rPr lang="en-US" dirty="0"/>
              <a:t>Model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18" y="3057995"/>
            <a:ext cx="6031043" cy="3477718"/>
          </a:xfrm>
        </p:spPr>
        <p:txBody>
          <a:bodyPr/>
          <a:lstStyle/>
          <a:p>
            <a:r>
              <a:rPr lang="en-US" dirty="0"/>
              <a:t>Working with 31 CTE disciplines </a:t>
            </a:r>
            <a:endParaRPr lang="en-US" dirty="0" smtClean="0"/>
          </a:p>
          <a:p>
            <a:pPr marL="182880" lvl="1"/>
            <a:r>
              <a:rPr lang="en-US" sz="2400" dirty="0" smtClean="0"/>
              <a:t>114 finalized </a:t>
            </a:r>
            <a:r>
              <a:rPr lang="en-US" sz="2400" dirty="0"/>
              <a:t>descriptors </a:t>
            </a:r>
          </a:p>
          <a:p>
            <a:pPr marL="457200" lvl="2"/>
            <a:r>
              <a:rPr lang="en-US" dirty="0" smtClean="0"/>
              <a:t>75 </a:t>
            </a:r>
            <a:r>
              <a:rPr lang="en-US" dirty="0"/>
              <a:t>descriptors in progress </a:t>
            </a:r>
            <a:endParaRPr lang="en-US" dirty="0" smtClean="0"/>
          </a:p>
          <a:p>
            <a:pPr marL="457200" lvl="2"/>
            <a:r>
              <a:rPr lang="en-US" dirty="0" smtClean="0"/>
              <a:t>27 draft descriptors</a:t>
            </a:r>
            <a:endParaRPr lang="en-US" dirty="0"/>
          </a:p>
          <a:p>
            <a:r>
              <a:rPr lang="en-US" dirty="0" smtClean="0"/>
              <a:t>12 finalized Model </a:t>
            </a:r>
            <a:r>
              <a:rPr lang="en-US" dirty="0"/>
              <a:t>Curricula (MC) </a:t>
            </a:r>
            <a:endParaRPr lang="en-US" dirty="0" smtClean="0"/>
          </a:p>
          <a:p>
            <a:pPr lvl="1"/>
            <a:r>
              <a:rPr lang="en-US" dirty="0" smtClean="0"/>
              <a:t>3 Intersegmental, 9 CCC</a:t>
            </a:r>
            <a:endParaRPr lang="en-US" dirty="0"/>
          </a:p>
          <a:p>
            <a:pPr lvl="1"/>
            <a:r>
              <a:rPr lang="en-US" dirty="0" smtClean="0"/>
              <a:t>22 MC in progress, 9 draft MC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53" y="-914599"/>
            <a:ext cx="6115986" cy="87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75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C-ID and Career Ed: Descriptors &amp; Model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 Technology / Business Information Worker</a:t>
            </a:r>
          </a:p>
          <a:p>
            <a:pPr lvl="1"/>
            <a:r>
              <a:rPr lang="en-US" dirty="0" smtClean="0"/>
              <a:t>Finalized 22 descriptors </a:t>
            </a:r>
            <a:r>
              <a:rPr lang="en-US" dirty="0"/>
              <a:t>and 3 MC </a:t>
            </a:r>
            <a:r>
              <a:rPr lang="en-US" dirty="0" smtClean="0"/>
              <a:t>in Fall 2018</a:t>
            </a:r>
            <a:endParaRPr lang="en-US" dirty="0"/>
          </a:p>
          <a:p>
            <a:pPr lvl="1"/>
            <a:r>
              <a:rPr lang="en-US" dirty="0"/>
              <a:t>These align with the Business Information Worker Pathway to Success, part of the CCC Doing What Matters </a:t>
            </a:r>
            <a:r>
              <a:rPr lang="en-US" dirty="0" smtClean="0"/>
              <a:t>Initiative</a:t>
            </a:r>
          </a:p>
          <a:p>
            <a:pPr lvl="1"/>
            <a:endParaRPr lang="en-US" dirty="0"/>
          </a:p>
          <a:p>
            <a:r>
              <a:rPr lang="en-US" dirty="0"/>
              <a:t>Four disciplines are working to align MC to the CCC baccalaureate programs</a:t>
            </a:r>
          </a:p>
          <a:p>
            <a:pPr lvl="1"/>
            <a:r>
              <a:rPr lang="en-US" dirty="0"/>
              <a:t>Target: completed and available by fall 2019.  </a:t>
            </a:r>
          </a:p>
          <a:p>
            <a:pPr lvl="1"/>
            <a:r>
              <a:rPr lang="en-US" dirty="0"/>
              <a:t>Disciplines are: Respiratory Care, </a:t>
            </a:r>
            <a:r>
              <a:rPr lang="en-US" dirty="0" err="1"/>
              <a:t>Biomanufacturing</a:t>
            </a:r>
            <a:r>
              <a:rPr lang="en-US" dirty="0"/>
              <a:t>, Automotive Technology, and Dental Hygiene.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80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C-ID and Career Ed: Descriptors &amp; Model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Water/Waste Water Technology &amp; Real Estate</a:t>
            </a:r>
          </a:p>
          <a:p>
            <a:pPr lvl="1"/>
            <a:r>
              <a:rPr lang="en-US" sz="2400" dirty="0" smtClean="0"/>
              <a:t>Difficulty getting enough faculty feedback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Few programs in state, so less feedback expected, but how much is </a:t>
            </a:r>
            <a:r>
              <a:rPr lang="en-US" sz="2400" smtClean="0"/>
              <a:t>needed?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Should we consider approval with a lack of negative feedback, no matter how little positive feedback is received?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1840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C-ID and Career Education: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Challenges</a:t>
            </a:r>
          </a:p>
          <a:p>
            <a:r>
              <a:rPr lang="en-US" dirty="0"/>
              <a:t>Regional differences in faculty and industry perceptions around curriculum</a:t>
            </a:r>
          </a:p>
          <a:p>
            <a:r>
              <a:rPr lang="en-US" dirty="0"/>
              <a:t>Benefit to students is less apparent than with ADTs based on C-ID descriptors</a:t>
            </a:r>
          </a:p>
          <a:p>
            <a:r>
              <a:rPr lang="en-US" dirty="0"/>
              <a:t>Creating and maintaining meaningful connections with industry, including employers, SNs, and DSNs</a:t>
            </a:r>
          </a:p>
          <a:p>
            <a:r>
              <a:rPr lang="en-US" dirty="0"/>
              <a:t>Internal committee structure for CTE Curriculum </a:t>
            </a:r>
          </a:p>
          <a:p>
            <a:r>
              <a:rPr lang="en-US" dirty="0"/>
              <a:t>Some articulation officers involved with C-ID submission for transfer </a:t>
            </a:r>
            <a:r>
              <a:rPr lang="en-US" dirty="0" smtClean="0"/>
              <a:t>only or don’t have enough time to assist CTE faculty with the alignment process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27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C-ID and Career Education: </a:t>
            </a:r>
            <a:r>
              <a:rPr lang="en-US" dirty="0" smtClean="0"/>
              <a:t>Responding to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Streamlined </a:t>
            </a:r>
            <a:r>
              <a:rPr lang="en-US" dirty="0"/>
              <a:t>descriptor and model curricula approval </a:t>
            </a:r>
            <a:r>
              <a:rPr lang="en-US" dirty="0" smtClean="0"/>
              <a:t>process (distinct from transfer model curriculum)</a:t>
            </a:r>
            <a:endParaRPr lang="en-US" dirty="0"/>
          </a:p>
          <a:p>
            <a:r>
              <a:rPr lang="en-US" dirty="0"/>
              <a:t>Revised MCW membership</a:t>
            </a:r>
          </a:p>
          <a:p>
            <a:pPr lvl="1"/>
            <a:r>
              <a:rPr lang="en-US" dirty="0" smtClean="0"/>
              <a:t>CCCAOE </a:t>
            </a:r>
            <a:r>
              <a:rPr lang="en-US" dirty="0"/>
              <a:t>input (CTE faculty &amp; deans)</a:t>
            </a:r>
          </a:p>
          <a:p>
            <a:pPr lvl="1"/>
            <a:r>
              <a:rPr lang="en-US" dirty="0"/>
              <a:t>More CTE </a:t>
            </a:r>
            <a:r>
              <a:rPr lang="en-US" dirty="0" smtClean="0"/>
              <a:t>faculty</a:t>
            </a:r>
          </a:p>
          <a:p>
            <a:r>
              <a:rPr lang="en-US" dirty="0"/>
              <a:t>10+1 Reasons to use model </a:t>
            </a:r>
            <a:r>
              <a:rPr lang="en-US" dirty="0" smtClean="0"/>
              <a:t>curriculum</a:t>
            </a:r>
          </a:p>
          <a:p>
            <a:r>
              <a:rPr lang="en-US" dirty="0" smtClean="0"/>
              <a:t>Training for ASCCC CTE Liaisons </a:t>
            </a:r>
          </a:p>
          <a:p>
            <a:pPr lvl="1"/>
            <a:r>
              <a:rPr lang="en-US" dirty="0" smtClean="0"/>
              <a:t>Encourage faculty peers to participate in DIGs, descriptor and MC feedback, and FDRGs</a:t>
            </a:r>
          </a:p>
          <a:p>
            <a:r>
              <a:rPr lang="en-US" dirty="0" smtClean="0"/>
              <a:t>Potential for regionally-developed MC</a:t>
            </a:r>
            <a:endParaRPr lang="en-US" dirty="0"/>
          </a:p>
          <a:p>
            <a:r>
              <a:rPr lang="en-US" dirty="0" smtClean="0"/>
              <a:t>Potential for curriculum streamlining for C-ID-aligned CTE programs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1486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10+1 Reasons to Use Model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99858"/>
          </a:xfrm>
        </p:spPr>
        <p:txBody>
          <a:bodyPr>
            <a:normAutofit fontScale="70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Providing students with the skills to fill employer needs for specified training.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Establishing appropriate program consistency in awards across the colleges.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Facilitating student goal completion and simplifying student movement between colleges by establishing intra-segmental (within the CCCs) articulation.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Increasing student access to statewide offerings of C-ID aligned online CTE courses applicable to programs at their local college.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Increasing faculty access to C-ID model curricula and descriptors to assist in developing or updating courses and programs.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Providing a benchmark for quality and currency, C-ID descriptors and model curricula are regularly reviewed and developed with input from faculty and industry, benefiting faculty, students, and industry.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Enabling CTE disciplines to participate in Open Educational Resources Initiative (OERI), Guided Pathways, and other critical statewide initiatives.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Increasing opportunities for students through the development of C-ID model curricula articulated to Bachelor’s Degrees in the CCCs or other colleges or universities.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Allowing for “one-to-many” articulation or acceptance by industry partners by establishing that a C-ID descriptor or model curricula fills a transfer or employer need. 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Leveraging C-ID alignment to support increased funding for programs to ensure currency of instructional equipment.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+1. </a:t>
            </a:r>
            <a:r>
              <a:rPr lang="en-US" dirty="0"/>
              <a:t>Providing an opportunity for a community of faculty to engage in dialogue </a:t>
            </a:r>
          </a:p>
          <a:p>
            <a:pPr marL="0" indent="0">
              <a:buNone/>
            </a:pPr>
            <a:r>
              <a:rPr lang="en-US" dirty="0"/>
              <a:t>      impacting programs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93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C-ID, CTE, and GP: </a:t>
            </a:r>
            <a:r>
              <a:rPr lang="en-US" dirty="0"/>
              <a:t>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Your turn:</a:t>
            </a:r>
          </a:p>
          <a:p>
            <a:r>
              <a:rPr lang="en-US" dirty="0" smtClean="0"/>
              <a:t>How can CTE C-ID be helpful for you?</a:t>
            </a:r>
          </a:p>
          <a:p>
            <a:endParaRPr lang="en-US" dirty="0"/>
          </a:p>
          <a:p>
            <a:r>
              <a:rPr lang="en-US" dirty="0" smtClean="0"/>
              <a:t>How can C-ID be part of your GP efforts?  </a:t>
            </a:r>
          </a:p>
          <a:p>
            <a:endParaRPr lang="en-US" dirty="0"/>
          </a:p>
          <a:p>
            <a:r>
              <a:rPr lang="en-US" dirty="0" smtClean="0"/>
              <a:t>What do you need from C-ID to help with your C-ID efforts?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can we </a:t>
            </a:r>
            <a:r>
              <a:rPr lang="en-US" dirty="0" smtClean="0"/>
              <a:t>further incentivize </a:t>
            </a:r>
            <a:r>
              <a:rPr lang="en-US" dirty="0"/>
              <a:t>faculty to align courses with C-ID descriptors and submit for C-ID approval</a:t>
            </a:r>
            <a:r>
              <a:rPr lang="en-US" dirty="0" smtClean="0"/>
              <a:t>?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534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C-ID: Basics</a:t>
            </a:r>
          </a:p>
          <a:p>
            <a:r>
              <a:rPr lang="en-US" dirty="0"/>
              <a:t>C-ID: Intersegmental vs </a:t>
            </a:r>
            <a:r>
              <a:rPr lang="en-US" dirty="0" err="1" smtClean="0"/>
              <a:t>Intrasegmental</a:t>
            </a:r>
            <a:endParaRPr lang="en-US" dirty="0" smtClean="0"/>
          </a:p>
          <a:p>
            <a:r>
              <a:rPr lang="en-US" dirty="0" smtClean="0"/>
              <a:t>C-ID Vocabulary</a:t>
            </a:r>
            <a:endParaRPr lang="en-US" dirty="0"/>
          </a:p>
          <a:p>
            <a:r>
              <a:rPr lang="en-US" dirty="0"/>
              <a:t>C-ID &amp; Career Education </a:t>
            </a:r>
            <a:r>
              <a:rPr lang="en-US" dirty="0" smtClean="0"/>
              <a:t>– Process</a:t>
            </a:r>
            <a:r>
              <a:rPr lang="en-US" dirty="0"/>
              <a:t>, </a:t>
            </a:r>
            <a:r>
              <a:rPr lang="en-US" dirty="0" smtClean="0"/>
              <a:t>Descriptors, and </a:t>
            </a:r>
            <a:r>
              <a:rPr lang="en-US" dirty="0"/>
              <a:t>Model </a:t>
            </a:r>
            <a:r>
              <a:rPr lang="en-US" dirty="0" smtClean="0"/>
              <a:t>Curriculum</a:t>
            </a:r>
          </a:p>
          <a:p>
            <a:r>
              <a:rPr lang="en-US" dirty="0"/>
              <a:t>C-ID &amp; Guided </a:t>
            </a:r>
            <a:r>
              <a:rPr lang="en-US" dirty="0" smtClean="0"/>
              <a:t>Pathways</a:t>
            </a:r>
            <a:endParaRPr lang="en-US" dirty="0"/>
          </a:p>
          <a:p>
            <a:r>
              <a:rPr lang="en-US" dirty="0"/>
              <a:t>C-ID &amp; Career Education – </a:t>
            </a:r>
            <a:r>
              <a:rPr lang="en-US" dirty="0" smtClean="0"/>
              <a:t>Challenges, Solutions, and Moving Forward</a:t>
            </a:r>
          </a:p>
        </p:txBody>
      </p:sp>
    </p:spTree>
    <p:extLst>
      <p:ext uri="{BB962C8B-B14F-4D97-AF65-F5344CB8AC3E}">
        <p14:creationId xmlns:p14="http://schemas.microsoft.com/office/powerpoint/2010/main" val="1054090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8542"/>
            <a:ext cx="10972800" cy="1877292"/>
          </a:xfrm>
        </p:spPr>
        <p:txBody>
          <a:bodyPr>
            <a:noAutofit/>
          </a:bodyPr>
          <a:lstStyle/>
          <a:p>
            <a:r>
              <a:rPr lang="en-US" sz="7200" dirty="0"/>
              <a:t>IDEAS? 	</a:t>
            </a:r>
            <a:r>
              <a:rPr lang="en-US" sz="7200"/>
              <a:t>	 </a:t>
            </a:r>
            <a:r>
              <a:rPr lang="en-US" sz="7200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26574"/>
            <a:ext cx="10972800" cy="3949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latin typeface="+mj-lt"/>
            </a:endParaRPr>
          </a:p>
          <a:p>
            <a:pPr marL="0" indent="0">
              <a:buNone/>
            </a:pPr>
            <a:r>
              <a:rPr lang="en-US" sz="4000" dirty="0">
                <a:latin typeface="+mj-lt"/>
              </a:rPr>
              <a:t>Contact us</a:t>
            </a:r>
            <a:r>
              <a:rPr lang="en-US" sz="4000" dirty="0" smtClean="0">
                <a:latin typeface="+mj-lt"/>
              </a:rPr>
              <a:t>!     </a:t>
            </a:r>
            <a:r>
              <a:rPr lang="en-US" sz="4000" dirty="0" smtClean="0">
                <a:latin typeface="+mj-lt"/>
                <a:hlinkClick r:id="rId2"/>
              </a:rPr>
              <a:t>info@asccc.org</a:t>
            </a:r>
            <a:endParaRPr lang="en-US" sz="4000" dirty="0" smtClean="0">
              <a:latin typeface="+mj-lt"/>
            </a:endParaRPr>
          </a:p>
          <a:p>
            <a:r>
              <a:rPr lang="en-US" dirty="0" smtClean="0"/>
              <a:t>Cheryl </a:t>
            </a:r>
            <a:r>
              <a:rPr lang="en-US" dirty="0" err="1"/>
              <a:t>Aschenbach</a:t>
            </a:r>
            <a:r>
              <a:rPr lang="en-US" dirty="0"/>
              <a:t> </a:t>
            </a:r>
            <a:r>
              <a:rPr lang="en-US" dirty="0" smtClean="0">
                <a:hlinkClick r:id="rId3"/>
              </a:rPr>
              <a:t>caschenbach@lassencollege.edu</a:t>
            </a:r>
            <a:endParaRPr lang="en-US" dirty="0" smtClean="0"/>
          </a:p>
          <a:p>
            <a:r>
              <a:rPr lang="en-US" dirty="0" err="1" smtClean="0"/>
              <a:t>Njeri</a:t>
            </a:r>
            <a:r>
              <a:rPr lang="en-US" dirty="0" smtClean="0"/>
              <a:t> Griffin </a:t>
            </a:r>
            <a:r>
              <a:rPr lang="en-US" dirty="0" smtClean="0">
                <a:hlinkClick r:id="rId4"/>
              </a:rPr>
              <a:t>ngriffin@cccco.edu</a:t>
            </a:r>
            <a:endParaRPr lang="en-US" dirty="0" smtClean="0"/>
          </a:p>
          <a:p>
            <a:r>
              <a:rPr lang="en-US" dirty="0" smtClean="0"/>
              <a:t>Michelle </a:t>
            </a:r>
            <a:r>
              <a:rPr lang="en-US" dirty="0" err="1" smtClean="0"/>
              <a:t>Pilati</a:t>
            </a:r>
            <a:r>
              <a:rPr lang="en-US" dirty="0" smtClean="0"/>
              <a:t>  </a:t>
            </a:r>
            <a:r>
              <a:rPr lang="en-US" dirty="0" smtClean="0">
                <a:hlinkClick r:id="rId5"/>
              </a:rPr>
              <a:t>mpilati@riohondo.edu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44" y="5946936"/>
            <a:ext cx="5618678" cy="1060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22" y="6078987"/>
            <a:ext cx="5905843" cy="7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C-ID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Began in 2007 as a pilot project to</a:t>
            </a:r>
            <a:r>
              <a:rPr lang="en-US" dirty="0" smtClean="0"/>
              <a:t> replace CAN </a:t>
            </a:r>
            <a:r>
              <a:rPr lang="en-US" dirty="0"/>
              <a:t>(California Articulation Number)</a:t>
            </a:r>
            <a:r>
              <a:rPr lang="en-US" dirty="0" smtClean="0"/>
              <a:t> and provide a response to the call for a “common course numbering system”</a:t>
            </a:r>
          </a:p>
          <a:p>
            <a:r>
              <a:rPr lang="en-US" dirty="0" smtClean="0"/>
              <a:t>Faculty</a:t>
            </a:r>
            <a:r>
              <a:rPr lang="en-US" dirty="0"/>
              <a:t>-based system of common course identifiers and descriptors</a:t>
            </a:r>
          </a:p>
          <a:p>
            <a:r>
              <a:rPr lang="en-US" dirty="0"/>
              <a:t>Provides</a:t>
            </a:r>
            <a:r>
              <a:rPr lang="en-US" dirty="0" smtClean="0"/>
              <a:t> a mechanism for identifying required courses in Associate Degrees for Transfer (ADTs) </a:t>
            </a:r>
            <a:endParaRPr lang="en-US" dirty="0"/>
          </a:p>
          <a:p>
            <a:pPr lvl="1"/>
            <a:r>
              <a:rPr lang="en-US" dirty="0"/>
              <a:t>Descriptors: sets expectations</a:t>
            </a:r>
            <a:r>
              <a:rPr lang="en-US" dirty="0" smtClean="0"/>
              <a:t> for course content, rigor, and student learning outcomes or objectives. </a:t>
            </a:r>
          </a:p>
          <a:p>
            <a:pPr lvl="1"/>
            <a:r>
              <a:rPr lang="en-US" dirty="0" smtClean="0"/>
              <a:t>Receipt of a </a:t>
            </a:r>
            <a:r>
              <a:rPr lang="en-US" dirty="0" smtClean="0"/>
              <a:t>C-ID </a:t>
            </a:r>
            <a:r>
              <a:rPr lang="en-US" dirty="0" smtClean="0"/>
              <a:t>designation confirms a course meets </a:t>
            </a:r>
            <a:r>
              <a:rPr lang="en-US" dirty="0"/>
              <a:t>the published standards of course content, rigor, and student learning outcomes or objectives. </a:t>
            </a:r>
          </a:p>
        </p:txBody>
      </p:sp>
    </p:spTree>
    <p:extLst>
      <p:ext uri="{BB962C8B-B14F-4D97-AF65-F5344CB8AC3E}">
        <p14:creationId xmlns:p14="http://schemas.microsoft.com/office/powerpoint/2010/main" val="150142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C-ID: Intersegmental vs Intrasegmental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Initial Goal </a:t>
            </a:r>
            <a:r>
              <a:rPr lang="en-US" dirty="0"/>
              <a:t>of C-ID: Facilitate transfer process for California students by increasing articulation between postsecondary education segments and institutions</a:t>
            </a:r>
          </a:p>
          <a:p>
            <a:r>
              <a:rPr lang="en-US" dirty="0"/>
              <a:t>Intrasegmental Articulation</a:t>
            </a:r>
          </a:p>
          <a:p>
            <a:pPr lvl="1"/>
            <a:r>
              <a:rPr lang="en-US" dirty="0"/>
              <a:t>Between CCCs</a:t>
            </a:r>
          </a:p>
          <a:p>
            <a:r>
              <a:rPr lang="en-US" dirty="0"/>
              <a:t>Intersegmental Articulation</a:t>
            </a:r>
          </a:p>
          <a:p>
            <a:pPr lvl="1"/>
            <a:r>
              <a:rPr lang="en-US" dirty="0"/>
              <a:t>CSU</a:t>
            </a:r>
            <a:r>
              <a:rPr lang="en-US" dirty="0" smtClean="0"/>
              <a:t> – </a:t>
            </a:r>
            <a:r>
              <a:rPr lang="en-US" dirty="0" err="1" smtClean="0"/>
              <a:t>TMCs</a:t>
            </a:r>
            <a:r>
              <a:rPr lang="en-US" dirty="0" smtClean="0"/>
              <a:t> &gt; </a:t>
            </a:r>
            <a:r>
              <a:rPr lang="en-US" dirty="0" err="1" smtClean="0"/>
              <a:t>ADTs</a:t>
            </a:r>
            <a:endParaRPr lang="en-US" dirty="0" smtClean="0"/>
          </a:p>
          <a:p>
            <a:pPr lvl="1"/>
            <a:r>
              <a:rPr lang="en-US" dirty="0"/>
              <a:t>UC</a:t>
            </a:r>
            <a:r>
              <a:rPr lang="en-US" dirty="0" smtClean="0"/>
              <a:t> Transfer Pathways </a:t>
            </a:r>
            <a:endParaRPr lang="en-US" dirty="0"/>
          </a:p>
          <a:p>
            <a:pPr lvl="1"/>
            <a:r>
              <a:rPr lang="en-US" dirty="0"/>
              <a:t>System transfer agreements with HBCUs, CA Independent Colleges &amp; Universities</a:t>
            </a:r>
          </a:p>
          <a:p>
            <a:pPr lvl="1"/>
            <a:r>
              <a:rPr lang="en-US" dirty="0"/>
              <a:t>Articulation &amp; transfer agreements with local colleges &amp; </a:t>
            </a:r>
            <a:r>
              <a:rPr lang="en-US" dirty="0" smtClean="0"/>
              <a:t>universities – any entity can articulate with all </a:t>
            </a:r>
            <a:r>
              <a:rPr lang="en-US" dirty="0" err="1" smtClean="0"/>
              <a:t>CCCs</a:t>
            </a:r>
            <a:r>
              <a:rPr lang="en-US" dirty="0" smtClean="0"/>
              <a:t> by agreeing to articulate a C-ID descriptor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98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C-ID and Model Curriculum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334000"/>
          </a:xfrm>
        </p:spPr>
        <p:txBody>
          <a:bodyPr>
            <a:normAutofit/>
          </a:bodyPr>
          <a:lstStyle/>
          <a:p>
            <a:r>
              <a:rPr lang="en-US" b="1" dirty="0" smtClean="0"/>
              <a:t>C-ID = Course Identification </a:t>
            </a:r>
            <a:r>
              <a:rPr lang="en-US" dirty="0" smtClean="0"/>
              <a:t>Numbering System. Establishes a common numbering system. Courses with a C-ID-aligned number are considered to have content in common and are to be recognized and received as comparable for transferring students.</a:t>
            </a:r>
          </a:p>
          <a:p>
            <a:r>
              <a:rPr lang="en-US" b="1" dirty="0" smtClean="0"/>
              <a:t>Descriptor</a:t>
            </a:r>
            <a:r>
              <a:rPr lang="en-US" dirty="0" smtClean="0"/>
              <a:t> = Framework of course content, objectives, and description which provides </a:t>
            </a:r>
            <a:r>
              <a:rPr lang="en-US" dirty="0"/>
              <a:t>information for students, staff, </a:t>
            </a:r>
            <a:r>
              <a:rPr lang="en-US" dirty="0" smtClean="0"/>
              <a:t>faculty, and system partners (including universities and industry) to understand common expectations. Also </a:t>
            </a:r>
            <a:r>
              <a:rPr lang="en-US" dirty="0"/>
              <a:t>provides information for ongoing curriculum development and revision of lower division courses</a:t>
            </a:r>
            <a:endParaRPr lang="en-US" dirty="0" smtClean="0"/>
          </a:p>
          <a:p>
            <a:r>
              <a:rPr lang="en-US" b="1" dirty="0" smtClean="0"/>
              <a:t>TMC</a:t>
            </a:r>
            <a:r>
              <a:rPr lang="en-US" dirty="0" smtClean="0"/>
              <a:t> </a:t>
            </a:r>
            <a:r>
              <a:rPr lang="en-US" b="1" dirty="0" smtClean="0"/>
              <a:t>= Transfer Model Curriculum</a:t>
            </a:r>
            <a:r>
              <a:rPr lang="en-US" dirty="0" smtClean="0"/>
              <a:t>. TMCs are developed collaboratively between CCC and university faculty (primarily CSU). They describe </a:t>
            </a:r>
            <a:r>
              <a:rPr lang="en-US" dirty="0"/>
              <a:t>the major component of associate degrees for </a:t>
            </a:r>
            <a:r>
              <a:rPr lang="en-US" dirty="0" smtClean="0"/>
              <a:t>transfer (</a:t>
            </a:r>
            <a:r>
              <a:rPr lang="en-US" dirty="0" err="1" smtClean="0"/>
              <a:t>ADTs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9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C-ID and Model Curriculum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334000"/>
          </a:xfrm>
        </p:spPr>
        <p:txBody>
          <a:bodyPr>
            <a:normAutofit/>
          </a:bodyPr>
          <a:lstStyle/>
          <a:p>
            <a:r>
              <a:rPr lang="en-US" sz="3027" b="1" dirty="0" smtClean="0"/>
              <a:t>MC </a:t>
            </a:r>
            <a:r>
              <a:rPr lang="en-US" sz="3027" b="1" dirty="0"/>
              <a:t>= Model </a:t>
            </a:r>
            <a:r>
              <a:rPr lang="en-US" sz="3027" b="1" dirty="0" smtClean="0"/>
              <a:t>Curriculum. </a:t>
            </a:r>
            <a:r>
              <a:rPr lang="en-US" sz="3027" dirty="0" smtClean="0"/>
              <a:t>MC may be developed for CTE or non-transferable programs or transfer programs that are not aligned with TMC criteria. CTE MCs </a:t>
            </a:r>
            <a:r>
              <a:rPr lang="en-US" sz="3027" dirty="0"/>
              <a:t>are developed </a:t>
            </a:r>
            <a:r>
              <a:rPr lang="en-US" sz="3027" dirty="0" smtClean="0"/>
              <a:t>collaboratively between CCC faculty, Doing What Matters key talent, and industry. </a:t>
            </a:r>
          </a:p>
          <a:p>
            <a:r>
              <a:rPr lang="en-US" sz="3027" b="1" dirty="0" smtClean="0"/>
              <a:t>DIG = Discipline Input Group</a:t>
            </a:r>
            <a:r>
              <a:rPr lang="en-US" sz="3027" dirty="0" smtClean="0"/>
              <a:t>. A </a:t>
            </a:r>
            <a:r>
              <a:rPr lang="en-US" sz="3027" dirty="0"/>
              <a:t>meeting of faculty </a:t>
            </a:r>
            <a:r>
              <a:rPr lang="en-US" sz="3027" dirty="0" smtClean="0"/>
              <a:t>formed </a:t>
            </a:r>
            <a:r>
              <a:rPr lang="en-US" sz="3027" dirty="0"/>
              <a:t>to initiate </a:t>
            </a:r>
            <a:r>
              <a:rPr lang="en-US" sz="3027" dirty="0" smtClean="0"/>
              <a:t>the discussion </a:t>
            </a:r>
            <a:r>
              <a:rPr lang="en-US" sz="3027" dirty="0"/>
              <a:t>of C-ID course descriptors and </a:t>
            </a:r>
            <a:r>
              <a:rPr lang="en-US" sz="3027" dirty="0" smtClean="0"/>
              <a:t>MCs or TMCs. </a:t>
            </a:r>
            <a:r>
              <a:rPr lang="en-US" sz="3027" dirty="0"/>
              <a:t>All </a:t>
            </a:r>
            <a:r>
              <a:rPr lang="en-US" sz="3027" dirty="0" smtClean="0"/>
              <a:t>faculty are welcome </a:t>
            </a:r>
            <a:r>
              <a:rPr lang="en-US" sz="3027" dirty="0"/>
              <a:t>to attend and provide </a:t>
            </a:r>
            <a:r>
              <a:rPr lang="en-US" sz="3027" dirty="0" smtClean="0"/>
              <a:t>feedback at the DIG for their discipline.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9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C-ID and Model Curriculum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334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FDRG = Faculty Discipline Review Group</a:t>
            </a:r>
            <a:r>
              <a:rPr lang="en-US" sz="3200" dirty="0" smtClean="0"/>
              <a:t>. FDRGs work with input from DIGs to prepare descriptors and MCs or </a:t>
            </a:r>
            <a:r>
              <a:rPr lang="en-US" sz="3200" dirty="0" err="1" smtClean="0"/>
              <a:t>TMCs</a:t>
            </a:r>
            <a:r>
              <a:rPr lang="en-US" sz="3200" dirty="0" smtClean="0"/>
              <a:t> for vetting. The FDRG reviews the feedback from the vetting process and makes final determinations. The composition of the FDRG may be either </a:t>
            </a:r>
            <a:r>
              <a:rPr lang="en-US" sz="3200" dirty="0" err="1" smtClean="0"/>
              <a:t>intersegmental</a:t>
            </a:r>
            <a:r>
              <a:rPr lang="en-US" sz="3200" dirty="0" smtClean="0"/>
              <a:t> or CCC only.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9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C-ID and Career Education: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Prior to a Discipline Input Group (DIG) meeting:</a:t>
            </a:r>
          </a:p>
          <a:p>
            <a:r>
              <a:rPr lang="en-US" sz="2800" dirty="0"/>
              <a:t>C-ID works with Sector Navigators (SNs) and Deputy Sector Navigators (DSNs) to identify disciplines to bring together for DIG meetings</a:t>
            </a:r>
          </a:p>
          <a:p>
            <a:r>
              <a:rPr lang="en-US" sz="2800" dirty="0"/>
              <a:t>Sector Navigators contact industry partners and seek input on existing community college programs</a:t>
            </a:r>
          </a:p>
          <a:p>
            <a:r>
              <a:rPr lang="en-US" sz="2800" dirty="0"/>
              <a:t>SNs and DSNs are invited to attend the DIG</a:t>
            </a:r>
          </a:p>
          <a:p>
            <a:r>
              <a:rPr lang="en-US" sz="2800" dirty="0"/>
              <a:t>Faculty register to attend the DIG meeting, bringing with them materials from their local college to review with colleagues during the meeting</a:t>
            </a:r>
          </a:p>
        </p:txBody>
      </p:sp>
    </p:spTree>
    <p:extLst>
      <p:ext uri="{BB962C8B-B14F-4D97-AF65-F5344CB8AC3E}">
        <p14:creationId xmlns:p14="http://schemas.microsoft.com/office/powerpoint/2010/main" val="135248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C-ID and Career Education: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At DIG meetings</a:t>
            </a:r>
          </a:p>
          <a:p>
            <a:r>
              <a:rPr lang="en-US" dirty="0"/>
              <a:t>Faculty develop</a:t>
            </a:r>
            <a:r>
              <a:rPr lang="en-US" dirty="0" smtClean="0"/>
              <a:t> descriptors and model curriculum</a:t>
            </a:r>
          </a:p>
          <a:p>
            <a:r>
              <a:rPr lang="en-US" dirty="0"/>
              <a:t>Industry input is provided through the industry survey and via the SNs/DSNs in attendance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After </a:t>
            </a:r>
            <a:r>
              <a:rPr lang="en-US" dirty="0"/>
              <a:t>DIG meetings</a:t>
            </a:r>
          </a:p>
          <a:p>
            <a:r>
              <a:rPr lang="en-US" dirty="0"/>
              <a:t>Faculty discipline review group (FDRG) is convened for the discipline. The group reviews and finalizes drafts of model curriculum and descriptors for statewide vetting.</a:t>
            </a:r>
          </a:p>
          <a:p>
            <a:r>
              <a:rPr lang="en-US" dirty="0"/>
              <a:t>Industry partners, faculty, articulation officers, and other interested parties are asked to provide input on the draft documents</a:t>
            </a:r>
          </a:p>
          <a:p>
            <a:r>
              <a:rPr lang="en-US" dirty="0"/>
              <a:t>FDRG reviews vetted materials and finalizes documents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Result: Statewide model curriculum and descriptors</a:t>
            </a:r>
          </a:p>
        </p:txBody>
      </p:sp>
    </p:spTree>
    <p:extLst>
      <p:ext uri="{BB962C8B-B14F-4D97-AF65-F5344CB8AC3E}">
        <p14:creationId xmlns:p14="http://schemas.microsoft.com/office/powerpoint/2010/main" val="1369179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CCC">
  <a:themeElements>
    <a:clrScheme name="Custom 5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E20D2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" id="{582654A2-8F12-3146-83F7-BD9873F812BA}" vid="{58C9C3D4-CDC4-ED46-994E-B4971180DE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</Template>
  <TotalTime>18179</TotalTime>
  <Words>1330</Words>
  <Application>Microsoft Macintosh PowerPoint</Application>
  <PresentationFormat>Widescreen</PresentationFormat>
  <Paragraphs>140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ASCCC</vt:lpstr>
      <vt:lpstr>CTE C-ID is Alive and well!</vt:lpstr>
      <vt:lpstr>Overview</vt:lpstr>
      <vt:lpstr>C-ID Basics</vt:lpstr>
      <vt:lpstr>C-ID: Intersegmental vs Intrasegmental</vt:lpstr>
      <vt:lpstr>C-ID and Model Curriculum Vocabulary</vt:lpstr>
      <vt:lpstr>C-ID and Model Curriculum Vocabulary</vt:lpstr>
      <vt:lpstr>C-ID and Model Curriculum Vocabulary</vt:lpstr>
      <vt:lpstr>C-ID and Career Education: Process</vt:lpstr>
      <vt:lpstr>C-ID and Career Education: Process</vt:lpstr>
      <vt:lpstr>C-ID and Career Ed: Descriptors &amp; Model Curriculum</vt:lpstr>
      <vt:lpstr>C-ID and Career Ed: Descriptors &amp; Model Curriculum</vt:lpstr>
      <vt:lpstr>C-ID and  Career Ed:  Descriptors &amp;  Model Curriculum</vt:lpstr>
      <vt:lpstr>C-ID and  Career Ed:  Descriptors &amp;  Model Curriculum</vt:lpstr>
      <vt:lpstr>C-ID and Career Ed: Descriptors &amp; Model Curriculum</vt:lpstr>
      <vt:lpstr>C-ID and Career Ed: Descriptors &amp; Model Curriculum</vt:lpstr>
      <vt:lpstr>C-ID and Career Education: Challenges</vt:lpstr>
      <vt:lpstr>C-ID and Career Education: Responding to Challenges</vt:lpstr>
      <vt:lpstr>10+1 Reasons to Use Model Curriculum</vt:lpstr>
      <vt:lpstr>C-ID, CTE, and GP: Moving Forward</vt:lpstr>
      <vt:lpstr>IDEAS?    QUESTIONS?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</dc:title>
  <dc:creator>Paul Setziol</dc:creator>
  <cp:lastModifiedBy>Microsoft Office User</cp:lastModifiedBy>
  <cp:revision>250</cp:revision>
  <dcterms:created xsi:type="dcterms:W3CDTF">2019-04-08T15:47:18Z</dcterms:created>
  <dcterms:modified xsi:type="dcterms:W3CDTF">2019-04-11T03:27:07Z</dcterms:modified>
</cp:coreProperties>
</file>