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60" r:id="rId1"/>
    <p:sldMasterId id="2147483661" r:id="rId2"/>
  </p:sldMasterIdLst>
  <p:notesMasterIdLst>
    <p:notesMasterId r:id="rId13"/>
  </p:notesMasterIdLst>
  <p:sldIdLst>
    <p:sldId id="256" r:id="rId3"/>
    <p:sldId id="265" r:id="rId4"/>
    <p:sldId id="281" r:id="rId5"/>
    <p:sldId id="278" r:id="rId6"/>
    <p:sldId id="267" r:id="rId7"/>
    <p:sldId id="268" r:id="rId8"/>
    <p:sldId id="280" r:id="rId9"/>
    <p:sldId id="276" r:id="rId10"/>
    <p:sldId id="279" r:id="rId11"/>
    <p:sldId id="277" r:id="rId12"/>
  </p:sldIdLst>
  <p:sldSz cx="9144000" cy="5143500" type="screen16x9"/>
  <p:notesSz cx="6858000" cy="9144000"/>
  <p:embeddedFontLst>
    <p:embeddedFont>
      <p:font typeface="Calibri" panose="020F0502020204030204" pitchFamily="34" charset="0"/>
      <p:regular r:id="rId14"/>
      <p:bold r:id="rId15"/>
      <p:italic r:id="rId16"/>
      <p:boldItalic r:id="rId17"/>
    </p:embeddedFont>
    <p:embeddedFont>
      <p:font typeface="Gill Sans" panose="020B0502020104020203" pitchFamily="34" charset="-79"/>
      <p:regular r:id="rId18"/>
      <p:bold r:id="rId19"/>
    </p:embeddedFont>
    <p:embeddedFont>
      <p:font typeface="Source Sans Pro" panose="020B0503030403020204" pitchFamily="34"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2D73C10-5384-4A7A-8329-674B72CA89D8}">
  <a:tblStyle styleId="{52D73C10-5384-4A7A-8329-674B72CA89D8}" styleName="Table_0">
    <a:wholeTbl>
      <a:tcTxStyle b="off" i="off">
        <a:font>
          <a:latin typeface="Source Sans Pro"/>
          <a:ea typeface="Source Sans Pro"/>
          <a:cs typeface="Source Sans Pro"/>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7EA"/>
          </a:solidFill>
        </a:fill>
      </a:tcStyle>
    </a:wholeTbl>
    <a:band1H>
      <a:tcTxStyle/>
      <a:tcStyle>
        <a:tcBdr/>
        <a:fill>
          <a:solidFill>
            <a:srgbClr val="CACCD3"/>
          </a:solidFill>
        </a:fill>
      </a:tcStyle>
    </a:band1H>
    <a:band2H>
      <a:tcTxStyle/>
      <a:tcStyle>
        <a:tcBdr/>
      </a:tcStyle>
    </a:band2H>
    <a:band1V>
      <a:tcTxStyle/>
      <a:tcStyle>
        <a:tcBdr/>
        <a:fill>
          <a:solidFill>
            <a:srgbClr val="CACCD3"/>
          </a:solidFill>
        </a:fill>
      </a:tcStyle>
    </a:band1V>
    <a:band2V>
      <a:tcTxStyle/>
      <a:tcStyle>
        <a:tcBdr/>
      </a:tcStyle>
    </a:band2V>
    <a:lastCol>
      <a:tcTxStyle b="on" i="off">
        <a:font>
          <a:latin typeface="Source Sans Pro"/>
          <a:ea typeface="Source Sans Pro"/>
          <a:cs typeface="Source Sans Pro"/>
        </a:font>
        <a:schemeClr val="lt1"/>
      </a:tcTxStyle>
      <a:tcStyle>
        <a:tcBdr/>
        <a:fill>
          <a:solidFill>
            <a:schemeClr val="accent1"/>
          </a:solidFill>
        </a:fill>
      </a:tcStyle>
    </a:lastCol>
    <a:firstCol>
      <a:tcTxStyle b="on" i="off">
        <a:font>
          <a:latin typeface="Source Sans Pro"/>
          <a:ea typeface="Source Sans Pro"/>
          <a:cs typeface="Source Sans Pro"/>
        </a:font>
        <a:schemeClr val="lt1"/>
      </a:tcTxStyle>
      <a:tcStyle>
        <a:tcBdr/>
        <a:fill>
          <a:solidFill>
            <a:schemeClr val="accent1"/>
          </a:solidFill>
        </a:fill>
      </a:tcStyle>
    </a:firstCol>
    <a:lastRow>
      <a:tcTxStyle b="on" i="off">
        <a:font>
          <a:latin typeface="Source Sans Pro"/>
          <a:ea typeface="Source Sans Pro"/>
          <a:cs typeface="Source Sans Pro"/>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Source Sans Pro"/>
          <a:ea typeface="Source Sans Pro"/>
          <a:cs typeface="Source Sans Pro"/>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14D9CF24-D49B-4FCD-BDB7-91309DC3624C}"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97"/>
    <p:restoredTop sz="94643"/>
  </p:normalViewPr>
  <p:slideViewPr>
    <p:cSldViewPr snapToGrid="0">
      <p:cViewPr varScale="1">
        <p:scale>
          <a:sx n="134" d="100"/>
          <a:sy n="134" d="100"/>
        </p:scale>
        <p:origin x="1496" y="16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govt.westlaw.com/calregs/Document/IAE7881A8C3ED4DD3B4F2194E32E06B23?viewType=FullText&amp;listSource=Search&amp;originationContext=Search+Result&amp;transitionType=SearchItem&amp;contextData=(sc.Search)&amp;navigationPath=Search%2fv1%2fresults%2fnavigation%2fi0ad62d2e00000171505fa7a9aef5a974%3fNav%3dREGULATION_PUBLICVIEW%26fragmentIdentifier%3dIAE7881A8C3ED4DD3B4F2194E32E06B23%26startIndex%3d1%26transitionType%3dSearchItem%26contextData%3d%2528sc.Default%2529%26originationContext%3dSearch%2520Result&amp;list=REGULATION_PUBLICVIEW&amp;rank=1&amp;t_T1=5&amp;t_T2=55050&amp;t_S1=CA+ADC+s&amp;bhcp=1"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cccpln.csod.com/client/cccpln/default.aspx" TargetMode="External"/><Relationship Id="rId5" Type="http://schemas.openxmlformats.org/officeDocument/2006/relationships/hyperlink" Target="https://leginfo.legislature.ca.gov/faces/codes_displaySection.xhtml?lawCode=EDC&amp;sectionNum=66025.71." TargetMode="External"/><Relationship Id="rId4" Type="http://schemas.openxmlformats.org/officeDocument/2006/relationships/hyperlink" Target="https://leginfo.legislature.ca.gov/faces/codes_displaySection.xhtml?lawCode=EDC&amp;sectionNum=66025.7."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c1c99148f5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c1c99148f5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Welcome/Title page placeholder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c742dc413f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 name="Google Shape;119;gc742dc413f_1_5:notes"/>
          <p:cNvSpPr txBox="1">
            <a:spLocks noGrp="1"/>
          </p:cNvSpPr>
          <p:nvPr>
            <p:ph type="body" idx="1"/>
          </p:nvPr>
        </p:nvSpPr>
        <p:spPr>
          <a:xfrm>
            <a:off x="685785" y="4343385"/>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
              <a:t>Candace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b76243efac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b76243efac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200000"/>
              </a:lnSpc>
              <a:spcBef>
                <a:spcPts val="1000"/>
              </a:spcBef>
              <a:spcAft>
                <a:spcPts val="0"/>
              </a:spcAft>
              <a:buClr>
                <a:schemeClr val="dk1"/>
              </a:buClr>
              <a:buSzPts val="1100"/>
              <a:buFont typeface="Arial"/>
              <a:buNone/>
            </a:pPr>
            <a:r>
              <a:rPr lang="en-US" sz="1300" b="1" u="sng" dirty="0">
                <a:solidFill>
                  <a:srgbClr val="53575A"/>
                </a:solidFill>
              </a:rPr>
              <a:t>NOTES</a:t>
            </a:r>
          </a:p>
          <a:p>
            <a:pPr marL="0" lvl="0" indent="0" algn="l" rtl="0">
              <a:lnSpc>
                <a:spcPct val="200000"/>
              </a:lnSpc>
              <a:spcBef>
                <a:spcPts val="1000"/>
              </a:spcBef>
              <a:spcAft>
                <a:spcPts val="0"/>
              </a:spcAft>
              <a:buClr>
                <a:schemeClr val="dk1"/>
              </a:buClr>
              <a:buSzPts val="1100"/>
              <a:buFont typeface="Arial"/>
              <a:buNone/>
            </a:pPr>
            <a:r>
              <a:rPr lang="en-US" sz="1300" b="1" dirty="0">
                <a:solidFill>
                  <a:srgbClr val="53575A"/>
                </a:solidFill>
              </a:rPr>
              <a:t>(I) GUIDANCE</a:t>
            </a:r>
            <a:r>
              <a:rPr lang="en-US" sz="1300" b="1" baseline="0" dirty="0">
                <a:solidFill>
                  <a:srgbClr val="53575A"/>
                </a:solidFill>
              </a:rPr>
              <a:t> ON LOCAL CPL POLICY IMPLEMENTATION</a:t>
            </a:r>
          </a:p>
          <a:p>
            <a:pPr marL="171450" indent="-171450">
              <a:buFont typeface="Arial" panose="020B0604020202020204" pitchFamily="34" charset="0"/>
              <a:buChar char="•"/>
            </a:pPr>
            <a:r>
              <a:rPr lang="en-US" dirty="0"/>
              <a:t>The CPL title 5 regulation amendments were a first step in creating a more equitable, statewide approach to CPL</a:t>
            </a:r>
          </a:p>
          <a:p>
            <a:pPr marL="171450" indent="-171450">
              <a:buFont typeface="Arial" panose="020B0604020202020204" pitchFamily="34" charset="0"/>
              <a:buChar char="•"/>
            </a:pPr>
            <a:r>
              <a:rPr lang="en-US" dirty="0"/>
              <a:t>Many decisions are left to local discretion so that colleges can contextualize support for students. </a:t>
            </a:r>
          </a:p>
          <a:p>
            <a:pPr marL="171450" indent="-171450">
              <a:buFont typeface="Arial" panose="020B0604020202020204" pitchFamily="34" charset="0"/>
              <a:buChar char="•"/>
            </a:pPr>
            <a:r>
              <a:rPr lang="en-US" dirty="0"/>
              <a:t>The CCCCO, through consultation with stakeholders, is providing on-going resources and support:</a:t>
            </a:r>
          </a:p>
          <a:p>
            <a:pPr marL="685800" lvl="1" indent="-228600">
              <a:buFont typeface="+mj-lt"/>
              <a:buAutoNum type="arabicPeriod"/>
            </a:pPr>
            <a:r>
              <a:rPr lang="en-US" dirty="0"/>
              <a:t>Implementation Pilots: Faculty discipline cross-walks, Palomar College pilot site</a:t>
            </a:r>
          </a:p>
          <a:p>
            <a:pPr marL="685800" lvl="1" indent="-228600">
              <a:buFont typeface="+mj-lt"/>
              <a:buAutoNum type="arabicPeriod"/>
            </a:pPr>
            <a:r>
              <a:rPr lang="en-US" dirty="0"/>
              <a:t>Data: MIS data elements to track and report CPL outcomes (coming soon)</a:t>
            </a:r>
          </a:p>
          <a:p>
            <a:pPr marL="685800" lvl="1" indent="-228600">
              <a:buFont typeface="+mj-lt"/>
              <a:buAutoNum type="arabicPeriod"/>
            </a:pPr>
            <a:r>
              <a:rPr lang="en-US" b="1" dirty="0">
                <a:solidFill>
                  <a:srgbClr val="FF0000"/>
                </a:solidFill>
              </a:rPr>
              <a:t>Transfer:  CCCCO, Academic Senate CCC, and intersegmental collaborations. Colleges are encouraged to work with local four-year intersegmental partners to ensure transfer credit </a:t>
            </a:r>
          </a:p>
          <a:p>
            <a:pPr marL="0" lvl="0" indent="0" algn="l" rtl="0">
              <a:spcBef>
                <a:spcPts val="0"/>
              </a:spcBef>
              <a:spcAft>
                <a:spcPts val="0"/>
              </a:spcAft>
              <a:buNone/>
            </a:pPr>
            <a:endParaRPr lang="en-US" b="1" dirty="0"/>
          </a:p>
          <a:p>
            <a:pPr marL="0" lvl="0" indent="0" algn="l" rtl="0">
              <a:spcBef>
                <a:spcPts val="0"/>
              </a:spcBef>
              <a:spcAft>
                <a:spcPts val="0"/>
              </a:spcAft>
              <a:buNone/>
            </a:pPr>
            <a:r>
              <a:rPr lang="en-US" b="1" dirty="0"/>
              <a:t>(II) CCCCO NEXT STEPS </a:t>
            </a:r>
          </a:p>
          <a:p>
            <a:pPr marL="0" indent="0">
              <a:buNone/>
            </a:pPr>
            <a:r>
              <a:rPr lang="en-US" b="1" dirty="0">
                <a:latin typeface="Source Sans Pro"/>
                <a:ea typeface="Source Sans Pro"/>
              </a:rPr>
              <a:t>Per CCR title 5 regulation §55050, community college districts:</a:t>
            </a:r>
          </a:p>
          <a:p>
            <a:pPr marL="228600" indent="-228600">
              <a:buFont typeface="+mj-lt"/>
              <a:buAutoNum type="arabicPeriod"/>
            </a:pPr>
            <a:r>
              <a:rPr lang="en-US" dirty="0">
                <a:latin typeface="Source Sans Pro"/>
                <a:ea typeface="Source Sans Pro"/>
              </a:rPr>
              <a:t>Must adopt and publish policies pertaining to credit for prior learning</a:t>
            </a:r>
          </a:p>
          <a:p>
            <a:pPr marL="228600" indent="-228600">
              <a:buFont typeface="+mj-lt"/>
              <a:buAutoNum type="arabicPeriod"/>
            </a:pPr>
            <a:r>
              <a:rPr lang="en-US" dirty="0">
                <a:latin typeface="Source Sans Pro"/>
                <a:ea typeface="Source Sans Pro"/>
              </a:rPr>
              <a:t>Certify to the Chancellor of the California Community Colleges that the CPL policies required per § 55050 have been adopted and implemented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a:solidFill>
                  <a:srgbClr val="53575A"/>
                </a:solidFill>
              </a:rPr>
              <a:t>The CCCCO, through consultation with stakeholders, is providing on-going resources and support</a:t>
            </a:r>
          </a:p>
          <a:p>
            <a:pPr marL="0" lvl="0" indent="0" algn="l" rtl="0">
              <a:spcBef>
                <a:spcPts val="0"/>
              </a:spcBef>
              <a:spcAft>
                <a:spcPts val="0"/>
              </a:spcAft>
              <a:buNone/>
            </a:pPr>
            <a:endParaRPr lang="en-US" b="1" i="1" dirty="0"/>
          </a:p>
          <a:p>
            <a:pPr marL="0" lvl="0" indent="0" algn="l" rtl="0">
              <a:spcBef>
                <a:spcPts val="0"/>
              </a:spcBef>
              <a:spcAft>
                <a:spcPts val="0"/>
              </a:spcAft>
              <a:buNone/>
            </a:pPr>
            <a:endParaRPr b="1" dirty="0"/>
          </a:p>
        </p:txBody>
      </p:sp>
    </p:spTree>
    <p:extLst>
      <p:ext uri="{BB962C8B-B14F-4D97-AF65-F5344CB8AC3E}">
        <p14:creationId xmlns:p14="http://schemas.microsoft.com/office/powerpoint/2010/main" val="1880214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c86f962968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c86f962968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Chantee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c1c99148f5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c1c99148f5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is ACE?</a:t>
            </a:r>
            <a:endParaRPr/>
          </a:p>
          <a:p>
            <a:pPr marL="0" lvl="0" indent="457200" algn="l" rtl="0">
              <a:spcBef>
                <a:spcPts val="0"/>
              </a:spcBef>
              <a:spcAft>
                <a:spcPts val="0"/>
              </a:spcAft>
              <a:buClr>
                <a:schemeClr val="dk1"/>
              </a:buClr>
              <a:buSzPts val="1100"/>
              <a:buFont typeface="Arial"/>
              <a:buNone/>
            </a:pPr>
            <a:r>
              <a:rPr lang="en">
                <a:solidFill>
                  <a:schemeClr val="dk1"/>
                </a:solidFill>
              </a:rPr>
              <a:t>Equity - how ACE allows us to grant CPL to our military students</a:t>
            </a:r>
            <a:endParaRPr/>
          </a:p>
          <a:p>
            <a:pPr marL="0" lvl="0" indent="0" algn="l" rtl="0">
              <a:spcBef>
                <a:spcPts val="0"/>
              </a:spcBef>
              <a:spcAft>
                <a:spcPts val="0"/>
              </a:spcAft>
              <a:buNone/>
            </a:pPr>
            <a:r>
              <a:rPr lang="en"/>
              <a:t>ACE is a recommendation, we can use other methods of assessments to be more flexible</a:t>
            </a:r>
            <a:endParaRPr/>
          </a:p>
          <a:p>
            <a:pPr marL="0" lvl="0" indent="0" algn="l" rtl="0">
              <a:spcBef>
                <a:spcPts val="0"/>
              </a:spcBef>
              <a:spcAft>
                <a:spcPts val="0"/>
              </a:spcAft>
              <a:buNone/>
            </a:pPr>
            <a:endParaRPr/>
          </a:p>
          <a:p>
            <a:pPr marL="0" lvl="0" indent="0" algn="l" rtl="0">
              <a:spcBef>
                <a:spcPts val="0"/>
              </a:spcBef>
              <a:spcAft>
                <a:spcPts val="0"/>
              </a:spcAft>
              <a:buNone/>
            </a:pPr>
            <a:r>
              <a:rPr lang="en"/>
              <a:t>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c86f962968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c86f962968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Chantee</a:t>
            </a:r>
            <a:endParaRPr/>
          </a:p>
          <a:p>
            <a:pPr marL="0" lvl="0" indent="0" algn="l" rtl="0">
              <a:spcBef>
                <a:spcPts val="0"/>
              </a:spcBef>
              <a:spcAft>
                <a:spcPts val="0"/>
              </a:spcAft>
              <a:buNone/>
            </a:pPr>
            <a:endParaRPr/>
          </a:p>
          <a:p>
            <a:pPr marL="0" lvl="0" indent="0" algn="l" rtl="0">
              <a:spcBef>
                <a:spcPts val="0"/>
              </a:spcBef>
              <a:spcAft>
                <a:spcPts val="0"/>
              </a:spcAft>
              <a:buNone/>
            </a:pPr>
            <a:r>
              <a:rPr lang="en"/>
              <a:t>CCR Title 5, Section 55050. Credit for Prior Learning - click </a:t>
            </a:r>
            <a:r>
              <a:rPr lang="en" u="sng">
                <a:solidFill>
                  <a:schemeClr val="hlink"/>
                </a:solidFill>
                <a:hlinkClick r:id="rId3"/>
              </a:rPr>
              <a:t>here</a:t>
            </a:r>
            <a:r>
              <a:rPr lang="en"/>
              <a:t> </a:t>
            </a:r>
            <a:endParaRPr/>
          </a:p>
          <a:p>
            <a:pPr marL="0" lvl="0" indent="0" algn="l" rtl="0">
              <a:spcBef>
                <a:spcPts val="0"/>
              </a:spcBef>
              <a:spcAft>
                <a:spcPts val="0"/>
              </a:spcAft>
              <a:buNone/>
            </a:pPr>
            <a:r>
              <a:rPr lang="en"/>
              <a:t>EDU Code, CPL Statutes, </a:t>
            </a:r>
            <a:r>
              <a:rPr lang="en" u="sng">
                <a:solidFill>
                  <a:schemeClr val="hlink"/>
                </a:solidFill>
                <a:hlinkClick r:id="rId4"/>
              </a:rPr>
              <a:t>66025.7</a:t>
            </a:r>
            <a:r>
              <a:rPr lang="en"/>
              <a:t> (All Students); </a:t>
            </a:r>
            <a:r>
              <a:rPr lang="en" u="sng">
                <a:solidFill>
                  <a:schemeClr val="hlink"/>
                </a:solidFill>
                <a:hlinkClick r:id="rId5"/>
              </a:rPr>
              <a:t>66025.71</a:t>
            </a:r>
            <a:r>
              <a:rPr lang="en"/>
              <a:t> (Military Students)</a:t>
            </a:r>
            <a:endParaRPr/>
          </a:p>
          <a:p>
            <a:pPr marL="0" lvl="0" indent="0" algn="l" rtl="0">
              <a:spcBef>
                <a:spcPts val="0"/>
              </a:spcBef>
              <a:spcAft>
                <a:spcPts val="0"/>
              </a:spcAft>
              <a:buNone/>
            </a:pPr>
            <a:r>
              <a:rPr lang="en"/>
              <a:t>CCC Vision Resource Center (VRC) - </a:t>
            </a:r>
            <a:r>
              <a:rPr lang="en" u="sng">
                <a:solidFill>
                  <a:schemeClr val="hlink"/>
                </a:solidFill>
                <a:hlinkClick r:id="rId6"/>
              </a:rPr>
              <a:t>https://cccpln.csod.com/client/cccpln/default.aspx</a:t>
            </a:r>
            <a:r>
              <a:rPr lang="en"/>
              <a:t>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95187ea3f1_0_1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95187ea3f1_0_129:notes"/>
          <p:cNvSpPr txBox="1">
            <a:spLocks noGrp="1"/>
          </p:cNvSpPr>
          <p:nvPr>
            <p:ph type="body" idx="1"/>
          </p:nvPr>
        </p:nvSpPr>
        <p:spPr>
          <a:xfrm>
            <a:off x="685785" y="4343385"/>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5293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191475" y="170100"/>
            <a:ext cx="8681100" cy="548100"/>
          </a:xfrm>
          <a:prstGeom prst="rect">
            <a:avLst/>
          </a:prstGeom>
          <a:noFill/>
          <a:ln>
            <a:noFill/>
          </a:ln>
          <a:effectLst>
            <a:outerShdw blurRad="57150" dist="19050" dir="5400000" algn="bl" rotWithShape="0">
              <a:srgbClr val="000000">
                <a:alpha val="50000"/>
              </a:srgbClr>
            </a:outerShdw>
          </a:effectLst>
        </p:spPr>
        <p:txBody>
          <a:bodyPr spcFirstLastPara="1" wrap="square" lIns="68575" tIns="34275" rIns="68575" bIns="34275" anchor="t" anchorCtr="0">
            <a:noAutofit/>
          </a:bodyPr>
          <a:lstStyle>
            <a:lvl1pPr lvl="0" algn="l" rtl="0">
              <a:lnSpc>
                <a:spcPct val="90000"/>
              </a:lnSpc>
              <a:spcBef>
                <a:spcPts val="0"/>
              </a:spcBef>
              <a:spcAft>
                <a:spcPts val="0"/>
              </a:spcAft>
              <a:buClr>
                <a:schemeClr val="dk1"/>
              </a:buClr>
              <a:buSzPts val="14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1600"/>
              </a:spcBef>
              <a:spcAft>
                <a:spcPts val="0"/>
              </a:spcAft>
              <a:buClr>
                <a:schemeClr val="dk1"/>
              </a:buClr>
              <a:buSzPts val="1400"/>
              <a:buChar char="○"/>
              <a:defRPr/>
            </a:lvl2pPr>
            <a:lvl3pPr marL="1371600" lvl="2" indent="-317500" algn="l" rtl="0">
              <a:lnSpc>
                <a:spcPct val="90000"/>
              </a:lnSpc>
              <a:spcBef>
                <a:spcPts val="1600"/>
              </a:spcBef>
              <a:spcAft>
                <a:spcPts val="0"/>
              </a:spcAft>
              <a:buClr>
                <a:schemeClr val="dk1"/>
              </a:buClr>
              <a:buSzPts val="1400"/>
              <a:buChar char="■"/>
              <a:defRPr/>
            </a:lvl3pPr>
            <a:lvl4pPr marL="1828800" lvl="3" indent="-317500" algn="l" rtl="0">
              <a:lnSpc>
                <a:spcPct val="90000"/>
              </a:lnSpc>
              <a:spcBef>
                <a:spcPts val="1600"/>
              </a:spcBef>
              <a:spcAft>
                <a:spcPts val="0"/>
              </a:spcAft>
              <a:buClr>
                <a:schemeClr val="dk1"/>
              </a:buClr>
              <a:buSzPts val="1400"/>
              <a:buChar char="●"/>
              <a:defRPr/>
            </a:lvl4pPr>
            <a:lvl5pPr marL="2286000" lvl="4" indent="-317500" algn="l" rtl="0">
              <a:lnSpc>
                <a:spcPct val="90000"/>
              </a:lnSpc>
              <a:spcBef>
                <a:spcPts val="1600"/>
              </a:spcBef>
              <a:spcAft>
                <a:spcPts val="0"/>
              </a:spcAft>
              <a:buClr>
                <a:schemeClr val="dk1"/>
              </a:buClr>
              <a:buSzPts val="1400"/>
              <a:buChar char="○"/>
              <a:defRPr/>
            </a:lvl5pPr>
            <a:lvl6pPr marL="2743200" lvl="5" indent="-317500" algn="l" rtl="0">
              <a:lnSpc>
                <a:spcPct val="90000"/>
              </a:lnSpc>
              <a:spcBef>
                <a:spcPts val="1600"/>
              </a:spcBef>
              <a:spcAft>
                <a:spcPts val="0"/>
              </a:spcAft>
              <a:buClr>
                <a:schemeClr val="dk1"/>
              </a:buClr>
              <a:buSzPts val="1400"/>
              <a:buChar char="■"/>
              <a:defRPr/>
            </a:lvl6pPr>
            <a:lvl7pPr marL="3200400" lvl="6" indent="-317500" algn="l" rtl="0">
              <a:lnSpc>
                <a:spcPct val="90000"/>
              </a:lnSpc>
              <a:spcBef>
                <a:spcPts val="1600"/>
              </a:spcBef>
              <a:spcAft>
                <a:spcPts val="0"/>
              </a:spcAft>
              <a:buClr>
                <a:schemeClr val="dk1"/>
              </a:buClr>
              <a:buSzPts val="1400"/>
              <a:buChar char="●"/>
              <a:defRPr/>
            </a:lvl7pPr>
            <a:lvl8pPr marL="3657600" lvl="7" indent="-317500" algn="l" rtl="0">
              <a:lnSpc>
                <a:spcPct val="90000"/>
              </a:lnSpc>
              <a:spcBef>
                <a:spcPts val="1600"/>
              </a:spcBef>
              <a:spcAft>
                <a:spcPts val="0"/>
              </a:spcAft>
              <a:buClr>
                <a:schemeClr val="dk1"/>
              </a:buClr>
              <a:buSzPts val="1400"/>
              <a:buChar char="○"/>
              <a:defRPr/>
            </a:lvl8pPr>
            <a:lvl9pPr marL="4114800" lvl="8" indent="-317500" algn="l" rtl="0">
              <a:lnSpc>
                <a:spcPct val="90000"/>
              </a:lnSpc>
              <a:spcBef>
                <a:spcPts val="1600"/>
              </a:spcBef>
              <a:spcAft>
                <a:spcPts val="1600"/>
              </a:spcAft>
              <a:buClr>
                <a:schemeClr val="dk1"/>
              </a:buClr>
              <a:buSzPts val="1400"/>
              <a:buChar char="■"/>
              <a:defRPr/>
            </a:lvl9pPr>
          </a:lstStyle>
          <a:p>
            <a:endParaRPr/>
          </a:p>
        </p:txBody>
      </p:sp>
      <p:sp>
        <p:nvSpPr>
          <p:cNvPr id="53" name="Google Shape;53;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4" name="Google Shape;54;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55" name="Google Shape;55;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9B0BE-86DF-4F6D-9695-42F8739220CE}"/>
              </a:ext>
            </a:extLst>
          </p:cNvPr>
          <p:cNvSpPr>
            <a:spLocks noGrp="1"/>
          </p:cNvSpPr>
          <p:nvPr>
            <p:ph type="ctrTitle"/>
          </p:nvPr>
        </p:nvSpPr>
        <p:spPr>
          <a:xfrm>
            <a:off x="1143000" y="2073349"/>
            <a:ext cx="6858000" cy="590107"/>
          </a:xfrm>
        </p:spPr>
        <p:txBody>
          <a:bodyPr anchor="b">
            <a:normAutofit/>
          </a:bodyPr>
          <a:lstStyle>
            <a:lvl1pPr algn="l">
              <a:defRPr sz="3600"/>
            </a:lvl1pPr>
          </a:lstStyle>
          <a:p>
            <a:r>
              <a:rPr lang="en-US"/>
              <a:t>Click to edit Master title style</a:t>
            </a:r>
          </a:p>
        </p:txBody>
      </p:sp>
      <p:sp>
        <p:nvSpPr>
          <p:cNvPr id="3" name="Subtitle 2">
            <a:extLst>
              <a:ext uri="{FF2B5EF4-FFF2-40B4-BE49-F238E27FC236}">
                <a16:creationId xmlns:a16="http://schemas.microsoft.com/office/drawing/2014/main" id="{236EB438-DCC4-4947-A9DA-38DDD07A07A6}"/>
              </a:ext>
            </a:extLst>
          </p:cNvPr>
          <p:cNvSpPr>
            <a:spLocks noGrp="1"/>
          </p:cNvSpPr>
          <p:nvPr>
            <p:ph type="subTitle" idx="1"/>
          </p:nvPr>
        </p:nvSpPr>
        <p:spPr>
          <a:xfrm>
            <a:off x="1143000" y="1676816"/>
            <a:ext cx="6858000" cy="360648"/>
          </a:xfr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Slide Number Placeholder 3">
            <a:extLst>
              <a:ext uri="{FF2B5EF4-FFF2-40B4-BE49-F238E27FC236}">
                <a16:creationId xmlns:a16="http://schemas.microsoft.com/office/drawing/2014/main" id="{69EF952D-624F-419B-B843-811A9B9E0EF1}"/>
              </a:ext>
            </a:extLst>
          </p:cNvPr>
          <p:cNvSpPr>
            <a:spLocks noGrp="1"/>
          </p:cNvSpPr>
          <p:nvPr>
            <p:ph type="sldNum" sz="quarter" idx="10"/>
          </p:nvPr>
        </p:nvSpPr>
        <p:spPr/>
        <p:txBody>
          <a:bodyPr/>
          <a:lstStyle/>
          <a:p>
            <a:fld id="{7934E7AA-586C-4B13-A389-1429762DA247}" type="slidenum">
              <a:rPr lang="en-US" smtClean="0"/>
              <a:pPr/>
              <a:t>‹#›</a:t>
            </a:fld>
            <a:endParaRPr lang="en-US"/>
          </a:p>
        </p:txBody>
      </p:sp>
    </p:spTree>
    <p:extLst>
      <p:ext uri="{BB962C8B-B14F-4D97-AF65-F5344CB8AC3E}">
        <p14:creationId xmlns:p14="http://schemas.microsoft.com/office/powerpoint/2010/main" val="33592696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06E9A-B34F-4B71-A6B8-D8968C12E8E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F4C9AC-4235-4209-A24C-8BA29A66FCA3}"/>
              </a:ext>
            </a:extLst>
          </p:cNvPr>
          <p:cNvSpPr>
            <a:spLocks noGrp="1"/>
          </p:cNvSpPr>
          <p:nvPr>
            <p:ph idx="1"/>
          </p:nvPr>
        </p:nvSpPr>
        <p:spPr>
          <a:xfrm>
            <a:off x="628650" y="1369219"/>
            <a:ext cx="7886700" cy="27408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28FC7671-28B7-4084-B2EE-71698325CD1C}"/>
              </a:ext>
            </a:extLst>
          </p:cNvPr>
          <p:cNvSpPr>
            <a:spLocks noGrp="1"/>
          </p:cNvSpPr>
          <p:nvPr>
            <p:ph type="sldNum" sz="quarter" idx="10"/>
          </p:nvPr>
        </p:nvSpPr>
        <p:spPr/>
        <p:txBody>
          <a:bodyPr/>
          <a:lstStyle/>
          <a:p>
            <a:fld id="{7934E7AA-586C-4B13-A389-1429762DA247}" type="slidenum">
              <a:rPr lang="en-US" smtClean="0"/>
              <a:pPr/>
              <a:t>‹#›</a:t>
            </a:fld>
            <a:endParaRPr lang="en-US"/>
          </a:p>
        </p:txBody>
      </p:sp>
    </p:spTree>
    <p:extLst>
      <p:ext uri="{BB962C8B-B14F-4D97-AF65-F5344CB8AC3E}">
        <p14:creationId xmlns:p14="http://schemas.microsoft.com/office/powerpoint/2010/main" val="28121711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EA91A-8332-4C79-8136-7F08F76C44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D75CB0-1620-4CBC-ADDE-31A28A930E41}"/>
              </a:ext>
            </a:extLst>
          </p:cNvPr>
          <p:cNvSpPr>
            <a:spLocks noGrp="1"/>
          </p:cNvSpPr>
          <p:nvPr>
            <p:ph sz="half" idx="1"/>
          </p:nvPr>
        </p:nvSpPr>
        <p:spPr>
          <a:xfrm>
            <a:off x="628650" y="1369219"/>
            <a:ext cx="3778947" cy="26299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22AF324E-1F35-4923-847A-B73AFBC314E5}"/>
              </a:ext>
            </a:extLst>
          </p:cNvPr>
          <p:cNvSpPr>
            <a:spLocks noGrp="1"/>
          </p:cNvSpPr>
          <p:nvPr>
            <p:ph sz="half" idx="10"/>
          </p:nvPr>
        </p:nvSpPr>
        <p:spPr>
          <a:xfrm>
            <a:off x="4736404" y="1369219"/>
            <a:ext cx="3778947" cy="26299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25FA2D49-EDF3-45E1-AF22-9C956F3347EE}"/>
              </a:ext>
            </a:extLst>
          </p:cNvPr>
          <p:cNvSpPr>
            <a:spLocks noGrp="1"/>
          </p:cNvSpPr>
          <p:nvPr>
            <p:ph type="sldNum" sz="quarter" idx="11"/>
          </p:nvPr>
        </p:nvSpPr>
        <p:spPr/>
        <p:txBody>
          <a:bodyPr/>
          <a:lstStyle/>
          <a:p>
            <a:fld id="{7934E7AA-586C-4B13-A389-1429762DA247}" type="slidenum">
              <a:rPr lang="en-US" smtClean="0"/>
              <a:pPr/>
              <a:t>‹#›</a:t>
            </a:fld>
            <a:endParaRPr lang="en-US"/>
          </a:p>
        </p:txBody>
      </p:sp>
    </p:spTree>
    <p:extLst>
      <p:ext uri="{BB962C8B-B14F-4D97-AF65-F5344CB8AC3E}">
        <p14:creationId xmlns:p14="http://schemas.microsoft.com/office/powerpoint/2010/main" val="12834099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2B592-1A17-417A-8CFF-BB522123F028}"/>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ED4226-5D1B-4021-88D2-27DD3BCF68F2}"/>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A2ED2C9C-F314-4CCB-AAB0-F0B7CEDB96DB}"/>
              </a:ext>
            </a:extLst>
          </p:cNvPr>
          <p:cNvSpPr>
            <a:spLocks noGrp="1"/>
          </p:cNvSpPr>
          <p:nvPr>
            <p:ph sz="half" idx="2"/>
          </p:nvPr>
        </p:nvSpPr>
        <p:spPr>
          <a:xfrm>
            <a:off x="629842" y="1878807"/>
            <a:ext cx="3868340" cy="22829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CF2BD4-3099-4413-AE67-38243C7DB435}"/>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9DC5FBB6-FB89-486F-9BF8-8F14C4D1ECC9}"/>
              </a:ext>
            </a:extLst>
          </p:cNvPr>
          <p:cNvSpPr>
            <a:spLocks noGrp="1"/>
          </p:cNvSpPr>
          <p:nvPr>
            <p:ph sz="quarter" idx="4"/>
          </p:nvPr>
        </p:nvSpPr>
        <p:spPr>
          <a:xfrm>
            <a:off x="4629150" y="1878807"/>
            <a:ext cx="3887391" cy="22829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2C316F23-07ED-43F0-9BD5-8F6398670BFD}"/>
              </a:ext>
            </a:extLst>
          </p:cNvPr>
          <p:cNvSpPr>
            <a:spLocks noGrp="1"/>
          </p:cNvSpPr>
          <p:nvPr>
            <p:ph type="sldNum" sz="quarter" idx="10"/>
          </p:nvPr>
        </p:nvSpPr>
        <p:spPr/>
        <p:txBody>
          <a:bodyPr/>
          <a:lstStyle/>
          <a:p>
            <a:fld id="{7934E7AA-586C-4B13-A389-1429762DA247}" type="slidenum">
              <a:rPr lang="en-US" smtClean="0"/>
              <a:pPr/>
              <a:t>‹#›</a:t>
            </a:fld>
            <a:endParaRPr lang="en-US"/>
          </a:p>
        </p:txBody>
      </p:sp>
    </p:spTree>
    <p:extLst>
      <p:ext uri="{BB962C8B-B14F-4D97-AF65-F5344CB8AC3E}">
        <p14:creationId xmlns:p14="http://schemas.microsoft.com/office/powerpoint/2010/main" val="289801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06D77-332E-4483-AAB5-DD9F9EF0C479}"/>
              </a:ext>
            </a:extLst>
          </p:cNvPr>
          <p:cNvSpPr>
            <a:spLocks noGrp="1"/>
          </p:cNvSpPr>
          <p:nvPr>
            <p:ph type="title"/>
          </p:nvPr>
        </p:nvSpPr>
        <p:spPr/>
        <p:txBody>
          <a:bodyPr/>
          <a:lstStyle/>
          <a:p>
            <a:r>
              <a:rPr lang="en-US"/>
              <a:t>Click to edit Master title style</a:t>
            </a:r>
          </a:p>
        </p:txBody>
      </p:sp>
      <p:sp>
        <p:nvSpPr>
          <p:cNvPr id="7" name="Picture Placeholder 6">
            <a:extLst>
              <a:ext uri="{FF2B5EF4-FFF2-40B4-BE49-F238E27FC236}">
                <a16:creationId xmlns:a16="http://schemas.microsoft.com/office/drawing/2014/main" id="{10D8B378-6192-43BF-B31B-4835045A6C29}"/>
              </a:ext>
            </a:extLst>
          </p:cNvPr>
          <p:cNvSpPr>
            <a:spLocks noGrp="1"/>
          </p:cNvSpPr>
          <p:nvPr>
            <p:ph type="pic" sz="quarter" idx="10"/>
          </p:nvPr>
        </p:nvSpPr>
        <p:spPr>
          <a:xfrm>
            <a:off x="4206478" y="1387079"/>
            <a:ext cx="4937522" cy="2476500"/>
          </a:xfrm>
        </p:spPr>
        <p:txBody>
          <a:bodyPr/>
          <a:lstStyle/>
          <a:p>
            <a:endParaRPr lang="en-US"/>
          </a:p>
        </p:txBody>
      </p:sp>
      <p:sp>
        <p:nvSpPr>
          <p:cNvPr id="9" name="Text Placeholder 8">
            <a:extLst>
              <a:ext uri="{FF2B5EF4-FFF2-40B4-BE49-F238E27FC236}">
                <a16:creationId xmlns:a16="http://schemas.microsoft.com/office/drawing/2014/main" id="{048DB3A6-CCA2-4870-A323-033306F8F3D2}"/>
              </a:ext>
            </a:extLst>
          </p:cNvPr>
          <p:cNvSpPr>
            <a:spLocks noGrp="1"/>
          </p:cNvSpPr>
          <p:nvPr>
            <p:ph type="body" sz="quarter" idx="11"/>
          </p:nvPr>
        </p:nvSpPr>
        <p:spPr>
          <a:xfrm>
            <a:off x="628650" y="1387079"/>
            <a:ext cx="3433763" cy="2476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2">
            <a:extLst>
              <a:ext uri="{FF2B5EF4-FFF2-40B4-BE49-F238E27FC236}">
                <a16:creationId xmlns:a16="http://schemas.microsoft.com/office/drawing/2014/main" id="{20C9FC73-1847-4979-9B5D-D9E59F62D110}"/>
              </a:ext>
            </a:extLst>
          </p:cNvPr>
          <p:cNvSpPr>
            <a:spLocks noGrp="1"/>
          </p:cNvSpPr>
          <p:nvPr>
            <p:ph type="sldNum" sz="quarter" idx="12"/>
          </p:nvPr>
        </p:nvSpPr>
        <p:spPr/>
        <p:txBody>
          <a:bodyPr/>
          <a:lstStyle/>
          <a:p>
            <a:fld id="{7934E7AA-586C-4B13-A389-1429762DA247}" type="slidenum">
              <a:rPr lang="en-US" smtClean="0"/>
              <a:pPr/>
              <a:t>‹#›</a:t>
            </a:fld>
            <a:endParaRPr lang="en-US"/>
          </a:p>
        </p:txBody>
      </p:sp>
    </p:spTree>
    <p:extLst>
      <p:ext uri="{BB962C8B-B14F-4D97-AF65-F5344CB8AC3E}">
        <p14:creationId xmlns:p14="http://schemas.microsoft.com/office/powerpoint/2010/main" val="34708455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CAE7F-6533-4069-8AAA-35DFBF4C3E0B}"/>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7E76ADA4-64EA-49CF-8707-2F0B6D4F17CB}"/>
              </a:ext>
            </a:extLst>
          </p:cNvPr>
          <p:cNvSpPr>
            <a:spLocks noGrp="1"/>
          </p:cNvSpPr>
          <p:nvPr>
            <p:ph idx="1"/>
          </p:nvPr>
        </p:nvSpPr>
        <p:spPr>
          <a:xfrm>
            <a:off x="3887391" y="740569"/>
            <a:ext cx="4629150" cy="332401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ED617E-D9DE-4CE8-B65E-87959D358FEA}"/>
              </a:ext>
            </a:extLst>
          </p:cNvPr>
          <p:cNvSpPr>
            <a:spLocks noGrp="1"/>
          </p:cNvSpPr>
          <p:nvPr>
            <p:ph type="body" sz="half" idx="2"/>
          </p:nvPr>
        </p:nvSpPr>
        <p:spPr>
          <a:xfrm>
            <a:off x="629841" y="1543050"/>
            <a:ext cx="2949178" cy="259966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Slide Number Placeholder 4">
            <a:extLst>
              <a:ext uri="{FF2B5EF4-FFF2-40B4-BE49-F238E27FC236}">
                <a16:creationId xmlns:a16="http://schemas.microsoft.com/office/drawing/2014/main" id="{5787E0CC-1A1C-4861-BDAF-EF4CC28760A5}"/>
              </a:ext>
            </a:extLst>
          </p:cNvPr>
          <p:cNvSpPr>
            <a:spLocks noGrp="1"/>
          </p:cNvSpPr>
          <p:nvPr>
            <p:ph type="sldNum" sz="quarter" idx="10"/>
          </p:nvPr>
        </p:nvSpPr>
        <p:spPr/>
        <p:txBody>
          <a:bodyPr/>
          <a:lstStyle/>
          <a:p>
            <a:fld id="{7934E7AA-586C-4B13-A389-1429762DA247}" type="slidenum">
              <a:rPr lang="en-US" smtClean="0"/>
              <a:pPr/>
              <a:t>‹#›</a:t>
            </a:fld>
            <a:endParaRPr lang="en-US"/>
          </a:p>
        </p:txBody>
      </p:sp>
    </p:spTree>
    <p:extLst>
      <p:ext uri="{BB962C8B-B14F-4D97-AF65-F5344CB8AC3E}">
        <p14:creationId xmlns:p14="http://schemas.microsoft.com/office/powerpoint/2010/main" val="32581162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6B795-4551-4892-BDA9-BB5EF646C6C4}"/>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A1A80E8-B6F0-436C-8626-D07C6FB452AD}"/>
              </a:ext>
            </a:extLst>
          </p:cNvPr>
          <p:cNvSpPr>
            <a:spLocks noGrp="1"/>
          </p:cNvSpPr>
          <p:nvPr>
            <p:ph type="pic" idx="1"/>
          </p:nvPr>
        </p:nvSpPr>
        <p:spPr>
          <a:xfrm>
            <a:off x="3887391" y="740569"/>
            <a:ext cx="5256609" cy="353372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0C31CB76-B78C-4A20-84A9-69D867BB6E95}"/>
              </a:ext>
            </a:extLst>
          </p:cNvPr>
          <p:cNvSpPr>
            <a:spLocks noGrp="1"/>
          </p:cNvSpPr>
          <p:nvPr>
            <p:ph type="body" sz="half" idx="2"/>
          </p:nvPr>
        </p:nvSpPr>
        <p:spPr>
          <a:xfrm>
            <a:off x="629841" y="1543050"/>
            <a:ext cx="2949178" cy="252390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Slide Number Placeholder 4">
            <a:extLst>
              <a:ext uri="{FF2B5EF4-FFF2-40B4-BE49-F238E27FC236}">
                <a16:creationId xmlns:a16="http://schemas.microsoft.com/office/drawing/2014/main" id="{19E8ED20-8062-40E1-950F-CBE381994057}"/>
              </a:ext>
            </a:extLst>
          </p:cNvPr>
          <p:cNvSpPr>
            <a:spLocks noGrp="1"/>
          </p:cNvSpPr>
          <p:nvPr>
            <p:ph type="sldNum" sz="quarter" idx="10"/>
          </p:nvPr>
        </p:nvSpPr>
        <p:spPr/>
        <p:txBody>
          <a:bodyPr/>
          <a:lstStyle/>
          <a:p>
            <a:fld id="{7934E7AA-586C-4B13-A389-1429762DA247}" type="slidenum">
              <a:rPr lang="en-US" smtClean="0"/>
              <a:pPr/>
              <a:t>‹#›</a:t>
            </a:fld>
            <a:endParaRPr lang="en-US"/>
          </a:p>
        </p:txBody>
      </p:sp>
    </p:spTree>
    <p:extLst>
      <p:ext uri="{BB962C8B-B14F-4D97-AF65-F5344CB8AC3E}">
        <p14:creationId xmlns:p14="http://schemas.microsoft.com/office/powerpoint/2010/main" val="38712758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92724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2.svg"/><Relationship Id="rId5" Type="http://schemas.openxmlformats.org/officeDocument/2006/relationships/slideLayout" Target="../slideLayouts/slideLayout16.xml"/><Relationship Id="rId10"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889376D1-4608-4787-BE58-B2E914F26CB6}"/>
              </a:ext>
            </a:extLst>
          </p:cNvPr>
          <p:cNvPicPr>
            <a:picLocks noChangeAspect="1"/>
          </p:cNvPicPr>
          <p:nvPr userDrawn="1"/>
        </p:nvPicPr>
        <p:blipFill rotWithShape="1">
          <a:blip r:embed="rId10">
            <a:extLst>
              <a:ext uri="{96DAC541-7B7A-43D3-8B79-37D633B846F1}">
                <asvg:svgBlip xmlns:asvg="http://schemas.microsoft.com/office/drawing/2016/SVG/main" r:embed="rId11"/>
              </a:ext>
            </a:extLst>
          </a:blip>
          <a:srcRect r="12879" b="7360"/>
          <a:stretch/>
        </p:blipFill>
        <p:spPr>
          <a:xfrm>
            <a:off x="5857875" y="781311"/>
            <a:ext cx="3286125" cy="3494284"/>
          </a:xfrm>
          <a:prstGeom prst="rect">
            <a:avLst/>
          </a:prstGeom>
        </p:spPr>
      </p:pic>
      <p:sp>
        <p:nvSpPr>
          <p:cNvPr id="2" name="Title Placeholder 1">
            <a:extLst>
              <a:ext uri="{FF2B5EF4-FFF2-40B4-BE49-F238E27FC236}">
                <a16:creationId xmlns:a16="http://schemas.microsoft.com/office/drawing/2014/main" id="{522E5279-6BB5-4200-B623-E50AF74A5F6C}"/>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705A94-6AAA-4E19-916C-A4F16D9F3F7C}"/>
              </a:ext>
            </a:extLst>
          </p:cNvPr>
          <p:cNvSpPr>
            <a:spLocks noGrp="1"/>
          </p:cNvSpPr>
          <p:nvPr>
            <p:ph type="body" idx="1"/>
          </p:nvPr>
        </p:nvSpPr>
        <p:spPr>
          <a:xfrm>
            <a:off x="628650" y="1369219"/>
            <a:ext cx="7886700" cy="277846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California Community Colleges logo">
            <a:extLst>
              <a:ext uri="{FF2B5EF4-FFF2-40B4-BE49-F238E27FC236}">
                <a16:creationId xmlns:a16="http://schemas.microsoft.com/office/drawing/2014/main" id="{F4BB0571-4F9D-46DF-8EFE-445155A934C1}"/>
              </a:ext>
            </a:extLst>
          </p:cNvPr>
          <p:cNvPicPr>
            <a:picLocks noChangeAspect="1"/>
          </p:cNvPicPr>
          <p:nvPr userDrawn="1"/>
        </p:nvPicPr>
        <p:blipFill>
          <a:blip r:embed="rId12"/>
          <a:stretch>
            <a:fillRect/>
          </a:stretch>
        </p:blipFill>
        <p:spPr>
          <a:xfrm>
            <a:off x="240105" y="4501012"/>
            <a:ext cx="1184860" cy="447689"/>
          </a:xfrm>
          <a:prstGeom prst="rect">
            <a:avLst/>
          </a:prstGeom>
        </p:spPr>
      </p:pic>
      <p:cxnSp>
        <p:nvCxnSpPr>
          <p:cNvPr id="9" name="Straight Connector 8">
            <a:extLst>
              <a:ext uri="{FF2B5EF4-FFF2-40B4-BE49-F238E27FC236}">
                <a16:creationId xmlns:a16="http://schemas.microsoft.com/office/drawing/2014/main" id="{E170D472-E2B6-4FB4-807D-3388763161BF}"/>
              </a:ext>
            </a:extLst>
          </p:cNvPr>
          <p:cNvCxnSpPr/>
          <p:nvPr userDrawn="1"/>
        </p:nvCxnSpPr>
        <p:spPr>
          <a:xfrm>
            <a:off x="0" y="4274790"/>
            <a:ext cx="9144000" cy="0"/>
          </a:xfrm>
          <a:prstGeom prst="line">
            <a:avLst/>
          </a:prstGeom>
          <a:ln w="12700">
            <a:solidFill>
              <a:srgbClr val="E3E5E5"/>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35E797C6-3A1E-4029-A027-67C28BED6CFE}"/>
              </a:ext>
            </a:extLst>
          </p:cNvPr>
          <p:cNvSpPr>
            <a:spLocks noGrp="1"/>
          </p:cNvSpPr>
          <p:nvPr>
            <p:ph type="sldNum" sz="quarter" idx="4"/>
          </p:nvPr>
        </p:nvSpPr>
        <p:spPr>
          <a:xfrm>
            <a:off x="6457950" y="4587935"/>
            <a:ext cx="2057400" cy="273844"/>
          </a:xfrm>
          <a:prstGeom prst="rect">
            <a:avLst/>
          </a:prstGeom>
        </p:spPr>
        <p:txBody>
          <a:bodyPr vert="horz" lIns="91440" tIns="45720" rIns="91440" bIns="45720" rtlCol="0" anchor="ctr"/>
          <a:lstStyle>
            <a:lvl1pPr algn="r">
              <a:defRPr sz="900">
                <a:solidFill>
                  <a:srgbClr val="53575A"/>
                </a:solidFill>
              </a:defRPr>
            </a:lvl1pPr>
          </a:lstStyle>
          <a:p>
            <a:fld id="{7934E7AA-586C-4B13-A389-1429762DA247}" type="slidenum">
              <a:rPr lang="en-US" smtClean="0"/>
              <a:pPr/>
              <a:t>‹#›</a:t>
            </a:fld>
            <a:endParaRPr lang="en-US"/>
          </a:p>
        </p:txBody>
      </p:sp>
    </p:spTree>
    <p:extLst>
      <p:ext uri="{BB962C8B-B14F-4D97-AF65-F5344CB8AC3E}">
        <p14:creationId xmlns:p14="http://schemas.microsoft.com/office/powerpoint/2010/main" val="326248551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Lst>
  <p:hf sldNum="0" hdr="0" ftr="0" dt="0"/>
  <p:txStyles>
    <p:titleStyle>
      <a:lvl1pPr algn="l" defTabSz="685800" rtl="0" eaLnBrk="1" latinLnBrk="0" hangingPunct="1">
        <a:lnSpc>
          <a:spcPct val="90000"/>
        </a:lnSpc>
        <a:spcBef>
          <a:spcPct val="0"/>
        </a:spcBef>
        <a:buNone/>
        <a:defRPr sz="3300" kern="1200">
          <a:solidFill>
            <a:srgbClr val="002F6D"/>
          </a:solidFill>
          <a:latin typeface="Source Sans Pro" panose="020B0503030403020204" pitchFamily="34" charset="0"/>
          <a:ea typeface="Source Sans Pro" panose="020B0503030403020204" pitchFamily="34" charset="0"/>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53575A"/>
          </a:solidFill>
          <a:latin typeface="Source Sans Pro" panose="020B0503030403020204" pitchFamily="34" charset="0"/>
          <a:ea typeface="Source Sans Pro" panose="020B0503030403020204" pitchFamily="34" charset="0"/>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53575A"/>
          </a:solidFill>
          <a:latin typeface="Source Sans Pro" panose="020B0503030403020204" pitchFamily="34" charset="0"/>
          <a:ea typeface="Source Sans Pro" panose="020B0503030403020204" pitchFamily="34" charset="0"/>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53575A"/>
          </a:solidFill>
          <a:latin typeface="Source Sans Pro" panose="020B0503030403020204" pitchFamily="34" charset="0"/>
          <a:ea typeface="Source Sans Pro" panose="020B0503030403020204" pitchFamily="34" charset="0"/>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53575A"/>
          </a:solidFill>
          <a:latin typeface="Source Sans Pro" panose="020B0503030403020204" pitchFamily="34" charset="0"/>
          <a:ea typeface="Source Sans Pro" panose="020B0503030403020204" pitchFamily="34" charset="0"/>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53575A"/>
          </a:solidFill>
          <a:latin typeface="Source Sans Pro" panose="020B0503030403020204" pitchFamily="34" charset="0"/>
          <a:ea typeface="Source Sans Pro" panose="020B0503030403020204" pitchFamily="34"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tif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s://www.acenet.edu/Programs-Services/Pages/Credit-Transcripts/Military-Guide-Online.asp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acenet.edu/Programs-Services/Pages/Credit-Transcripts/Military-Guide-FAQ.aspx"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govt.westlaw.com/calregs/Document/IAE7881A8C3ED4DD3B4F2194E32E06B23?viewType=FullText&amp;listSource=Search&amp;originationContext=Search+Result&amp;transitionType=SearchItem&amp;contextData=(sc.Search)&amp;navigationPath=Search%2fv1%2fresults%2fnavigation%2fi0ad62d2e00000171505fa7a9aef5a974%3fNav%3dREGULATION_PUBLICVIEW%26fragmentIdentifier%3dIAE7881A8C3ED4DD3B4F2194E32E06B23%26startIndex%3d1%26transitionType%3dSearchItem%26contextData%3d%2528sc.Default%2529%26originationContext%3dSearch%2520Result&amp;list=REGULATION_PUBLICVIEW&amp;rank=1&amp;t_T1=5&amp;t_T2=55050&amp;t_S1=CA+ADC+s&amp;bhcp=1"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hyperlink" Target="https://cccpln.csod.com/client/cccpln/default.aspx" TargetMode="External"/><Relationship Id="rId5" Type="http://schemas.openxmlformats.org/officeDocument/2006/relationships/hyperlink" Target="https://leginfo.legislature.ca.gov/faces/codes_displaySection.xhtml?lawCode=EDC&amp;sectionNum=66025.71." TargetMode="External"/><Relationship Id="rId4" Type="http://schemas.openxmlformats.org/officeDocument/2006/relationships/hyperlink" Target="https://leginfo.legislature.ca.gov/faces/codes_displaySection.xhtml?lawCode=EDC&amp;sectionNum=66025.7."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mailto:milprogram@palomar.edu" TargetMode="External"/><Relationship Id="rId2" Type="http://schemas.openxmlformats.org/officeDocument/2006/relationships/hyperlink" Target="https://www2.palomar.edu/pages/wcce/mil-apprenticeship-program-faqs/" TargetMode="External"/><Relationship Id="rId1" Type="http://schemas.openxmlformats.org/officeDocument/2006/relationships/slideLayout" Target="../slideLayouts/slideLayout11.xml"/><Relationship Id="rId5" Type="http://schemas.openxmlformats.org/officeDocument/2006/relationships/hyperlink" Target="https://californiacompetes.org/publications/credit-for-prior-learning" TargetMode="External"/><Relationship Id="rId4" Type="http://schemas.openxmlformats.org/officeDocument/2006/relationships/hyperlink" Target="https://www.asccc.org/content/credit-prior-learning-equity-lev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ctrTitle"/>
          </p:nvPr>
        </p:nvSpPr>
        <p:spPr>
          <a:xfrm>
            <a:off x="311708" y="120800"/>
            <a:ext cx="8520600" cy="2612568"/>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br>
              <a:rPr lang="en" sz="4000" dirty="0"/>
            </a:br>
            <a:br>
              <a:rPr lang="en" sz="4000" dirty="0"/>
            </a:br>
            <a:r>
              <a:rPr lang="en" sz="4000" dirty="0"/>
              <a:t>Credit for Prior Learning Overview</a:t>
            </a:r>
            <a:endParaRPr sz="4000" dirty="0"/>
          </a:p>
        </p:txBody>
      </p:sp>
      <p:sp>
        <p:nvSpPr>
          <p:cNvPr id="61" name="Google Shape;61;p14"/>
          <p:cNvSpPr txBox="1">
            <a:spLocks noGrp="1"/>
          </p:cNvSpPr>
          <p:nvPr>
            <p:ph type="subTitle" idx="1"/>
          </p:nvPr>
        </p:nvSpPr>
        <p:spPr>
          <a:xfrm>
            <a:off x="311700" y="3080916"/>
            <a:ext cx="8520608" cy="1628736"/>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2600" i="1" dirty="0">
                <a:solidFill>
                  <a:srgbClr val="000000"/>
                </a:solidFill>
              </a:rPr>
              <a:t>CTE Liaisons Coffee Hour</a:t>
            </a:r>
          </a:p>
          <a:p>
            <a:pPr marL="0" lvl="0" indent="0" algn="ctr" rtl="0">
              <a:spcBef>
                <a:spcPts val="0"/>
              </a:spcBef>
              <a:spcAft>
                <a:spcPts val="0"/>
              </a:spcAft>
              <a:buNone/>
            </a:pPr>
            <a:r>
              <a:rPr lang="en-US" sz="1800" i="1" dirty="0">
                <a:solidFill>
                  <a:srgbClr val="000000"/>
                </a:solidFill>
              </a:rPr>
              <a:t>March 18, 2021</a:t>
            </a:r>
          </a:p>
          <a:p>
            <a:pPr marL="0" lvl="0" indent="0" algn="ctr" rtl="0">
              <a:spcBef>
                <a:spcPts val="0"/>
              </a:spcBef>
              <a:spcAft>
                <a:spcPts val="0"/>
              </a:spcAft>
              <a:buNone/>
            </a:pPr>
            <a:r>
              <a:rPr lang="en-US" sz="1800" i="1" dirty="0" err="1">
                <a:solidFill>
                  <a:srgbClr val="000000"/>
                </a:solidFill>
              </a:rPr>
              <a:t>Chantee</a:t>
            </a:r>
            <a:r>
              <a:rPr lang="en-US" sz="1800" i="1" dirty="0">
                <a:solidFill>
                  <a:srgbClr val="000000"/>
                </a:solidFill>
              </a:rPr>
              <a:t> Guiney &amp; Mayra Cruz, CO CPL Workgroup Co-Chairs</a:t>
            </a:r>
          </a:p>
          <a:p>
            <a:pPr marL="0" lvl="0" indent="0" algn="ctr" rtl="0">
              <a:spcBef>
                <a:spcPts val="0"/>
              </a:spcBef>
              <a:spcAft>
                <a:spcPts val="0"/>
              </a:spcAft>
              <a:buNone/>
            </a:pPr>
            <a:r>
              <a:rPr lang="en-US" sz="1800" i="1" dirty="0">
                <a:solidFill>
                  <a:srgbClr val="000000"/>
                </a:solidFill>
              </a:rPr>
              <a:t>Moderator: Lynn Shaw</a:t>
            </a:r>
            <a:endParaRPr sz="1800" i="1" dirty="0">
              <a:solidFill>
                <a:srgbClr val="000000"/>
              </a:solidFill>
            </a:endParaRPr>
          </a:p>
        </p:txBody>
      </p:sp>
      <p:pic>
        <p:nvPicPr>
          <p:cNvPr id="62" name="Google Shape;62;p14"/>
          <p:cNvPicPr preferRelativeResize="0"/>
          <p:nvPr/>
        </p:nvPicPr>
        <p:blipFill>
          <a:blip r:embed="rId3">
            <a:alphaModFix/>
          </a:blip>
          <a:stretch>
            <a:fillRect/>
          </a:stretch>
        </p:blipFill>
        <p:spPr>
          <a:xfrm>
            <a:off x="6220765" y="0"/>
            <a:ext cx="2235757" cy="1301950"/>
          </a:xfrm>
          <a:prstGeom prst="rect">
            <a:avLst/>
          </a:prstGeom>
          <a:noFill/>
          <a:ln>
            <a:noFill/>
          </a:ln>
        </p:spPr>
      </p:pic>
      <p:pic>
        <p:nvPicPr>
          <p:cNvPr id="2" name="Picture 1">
            <a:extLst>
              <a:ext uri="{FF2B5EF4-FFF2-40B4-BE49-F238E27FC236}">
                <a16:creationId xmlns:a16="http://schemas.microsoft.com/office/drawing/2014/main" id="{27BB5432-6CF4-C244-9F11-56B3F45DB2F5}"/>
              </a:ext>
            </a:extLst>
          </p:cNvPr>
          <p:cNvPicPr>
            <a:picLocks noChangeAspect="1"/>
          </p:cNvPicPr>
          <p:nvPr/>
        </p:nvPicPr>
        <p:blipFill>
          <a:blip r:embed="rId4"/>
          <a:stretch>
            <a:fillRect/>
          </a:stretch>
        </p:blipFill>
        <p:spPr>
          <a:xfrm>
            <a:off x="736038" y="430017"/>
            <a:ext cx="3835962" cy="71708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5"/>
          <p:cNvSpPr txBox="1">
            <a:spLocks noGrp="1"/>
          </p:cNvSpPr>
          <p:nvPr>
            <p:ph type="title"/>
          </p:nvPr>
        </p:nvSpPr>
        <p:spPr>
          <a:xfrm>
            <a:off x="397650" y="519145"/>
            <a:ext cx="8385300" cy="988200"/>
          </a:xfrm>
          <a:prstGeom prst="rect">
            <a:avLst/>
          </a:prstGeom>
        </p:spPr>
        <p:txBody>
          <a:bodyPr spcFirstLastPara="1" wrap="square" lIns="68575" tIns="34275" rIns="68575" bIns="34275" anchor="t" anchorCtr="0">
            <a:noAutofit/>
          </a:bodyPr>
          <a:lstStyle/>
          <a:p>
            <a:pPr marL="0" lvl="0" indent="0" algn="ctr" rtl="0">
              <a:spcBef>
                <a:spcPts val="0"/>
              </a:spcBef>
              <a:spcAft>
                <a:spcPts val="0"/>
              </a:spcAft>
              <a:buClr>
                <a:schemeClr val="dk1"/>
              </a:buClr>
              <a:buSzPts val="800"/>
              <a:buFont typeface="Arial"/>
              <a:buNone/>
            </a:pPr>
            <a:r>
              <a:rPr lang="en" sz="7000" b="1" dirty="0">
                <a:solidFill>
                  <a:srgbClr val="000000"/>
                </a:solidFill>
                <a:latin typeface="Gill Sans"/>
                <a:ea typeface="Gill Sans"/>
                <a:cs typeface="Gill Sans"/>
                <a:sym typeface="Gill Sans"/>
              </a:rPr>
              <a:t>QUESTIONS &amp; Answers?</a:t>
            </a:r>
            <a:endParaRPr sz="3400" b="1" dirty="0">
              <a:solidFill>
                <a:srgbClr val="000000"/>
              </a:solidFill>
              <a:latin typeface="Gill Sans"/>
              <a:ea typeface="Gill Sans"/>
              <a:cs typeface="Gill Sans"/>
              <a:sym typeface="Gill Sans"/>
            </a:endParaRPr>
          </a:p>
        </p:txBody>
      </p:sp>
      <p:sp>
        <p:nvSpPr>
          <p:cNvPr id="214" name="Google Shape;214;p35"/>
          <p:cNvSpPr txBox="1">
            <a:spLocks noGrp="1"/>
          </p:cNvSpPr>
          <p:nvPr>
            <p:ph type="body" idx="1"/>
          </p:nvPr>
        </p:nvSpPr>
        <p:spPr>
          <a:xfrm>
            <a:off x="397650" y="2782529"/>
            <a:ext cx="8160600" cy="1903972"/>
          </a:xfrm>
          <a:prstGeom prst="rect">
            <a:avLst/>
          </a:prstGeom>
        </p:spPr>
        <p:txBody>
          <a:bodyPr spcFirstLastPara="1" wrap="square" lIns="68575" tIns="34275" rIns="68575" bIns="34275" anchor="t" anchorCtr="0">
            <a:noAutofit/>
          </a:bodyPr>
          <a:lstStyle/>
          <a:p>
            <a:pPr marL="0" lvl="0" indent="0" algn="ctr" rtl="0">
              <a:spcBef>
                <a:spcPts val="800"/>
              </a:spcBef>
              <a:spcAft>
                <a:spcPts val="0"/>
              </a:spcAft>
              <a:buNone/>
            </a:pPr>
            <a:r>
              <a:rPr lang="en" dirty="0">
                <a:solidFill>
                  <a:srgbClr val="595F76"/>
                </a:solidFill>
                <a:latin typeface="Gill Sans"/>
                <a:ea typeface="Gill Sans"/>
                <a:cs typeface="Gill Sans"/>
                <a:sym typeface="Gill Sans"/>
              </a:rPr>
              <a:t>For more information email us at: </a:t>
            </a:r>
            <a:endParaRPr dirty="0">
              <a:solidFill>
                <a:srgbClr val="595F76"/>
              </a:solidFill>
              <a:latin typeface="Gill Sans"/>
              <a:ea typeface="Gill Sans"/>
              <a:cs typeface="Gill Sans"/>
              <a:sym typeface="Gill Sans"/>
            </a:endParaRPr>
          </a:p>
          <a:p>
            <a:pPr marL="0" lvl="0" indent="0" algn="ctr" rtl="0">
              <a:spcBef>
                <a:spcPts val="1600"/>
              </a:spcBef>
              <a:spcAft>
                <a:spcPts val="0"/>
              </a:spcAft>
              <a:buNone/>
            </a:pPr>
            <a:r>
              <a:rPr lang="en-US" dirty="0" err="1">
                <a:solidFill>
                  <a:srgbClr val="595F76"/>
                </a:solidFill>
                <a:latin typeface="Calibri"/>
                <a:ea typeface="Calibri"/>
                <a:cs typeface="Calibri"/>
                <a:sym typeface="Calibri"/>
              </a:rPr>
              <a:t>info@asccc.org</a:t>
            </a:r>
            <a:endParaRPr dirty="0">
              <a:solidFill>
                <a:srgbClr val="595F76"/>
              </a:solidFill>
              <a:latin typeface="Calibri"/>
              <a:ea typeface="Calibri"/>
              <a:cs typeface="Calibri"/>
              <a:sym typeface="Calibri"/>
            </a:endParaRPr>
          </a:p>
          <a:p>
            <a:pPr marL="0" lvl="0" indent="0" algn="ctr" rtl="0">
              <a:spcBef>
                <a:spcPts val="1600"/>
              </a:spcBef>
              <a:spcAft>
                <a:spcPts val="1600"/>
              </a:spcAft>
              <a:buNone/>
            </a:pPr>
            <a:endParaRPr dirty="0">
              <a:solidFill>
                <a:srgbClr val="595F76"/>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3"/>
          <p:cNvSpPr txBox="1"/>
          <p:nvPr/>
        </p:nvSpPr>
        <p:spPr>
          <a:xfrm>
            <a:off x="522319" y="171450"/>
            <a:ext cx="7097100" cy="727800"/>
          </a:xfrm>
          <a:prstGeom prst="rect">
            <a:avLst/>
          </a:prstGeom>
          <a:noFill/>
          <a:ln>
            <a:noFill/>
          </a:ln>
          <a:effectLst>
            <a:outerShdw blurRad="57150" dist="19050" dir="5400000" algn="bl" rotWithShape="0">
              <a:srgbClr val="000000">
                <a:alpha val="50000"/>
              </a:srgbClr>
            </a:outerShdw>
          </a:effectLst>
        </p:spPr>
        <p:txBody>
          <a:bodyPr spcFirstLastPara="1" wrap="square" lIns="68575" tIns="68575" rIns="68575" bIns="68575"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 sz="3600" i="0" u="none" strike="noStrike" cap="none">
                <a:solidFill>
                  <a:srgbClr val="595959"/>
                </a:solidFill>
                <a:latin typeface="Calibri"/>
                <a:ea typeface="Calibri"/>
                <a:cs typeface="Calibri"/>
                <a:sym typeface="Calibri"/>
              </a:rPr>
              <a:t>What is Credit for Prior Learning?</a:t>
            </a:r>
            <a:endParaRPr sz="1100" b="0" i="0" u="none" strike="noStrike" cap="none">
              <a:solidFill>
                <a:srgbClr val="595959"/>
              </a:solidFill>
              <a:latin typeface="Arial"/>
              <a:ea typeface="Arial"/>
              <a:cs typeface="Arial"/>
              <a:sym typeface="Arial"/>
            </a:endParaRPr>
          </a:p>
        </p:txBody>
      </p:sp>
      <p:graphicFrame>
        <p:nvGraphicFramePr>
          <p:cNvPr id="122" name="Google Shape;122;p23"/>
          <p:cNvGraphicFramePr/>
          <p:nvPr/>
        </p:nvGraphicFramePr>
        <p:xfrm>
          <a:off x="522319" y="727875"/>
          <a:ext cx="8262700" cy="2338812"/>
        </p:xfrm>
        <a:graphic>
          <a:graphicData uri="http://schemas.openxmlformats.org/drawingml/2006/table">
            <a:tbl>
              <a:tblPr>
                <a:noFill/>
                <a:tableStyleId>{14D9CF24-D49B-4FCD-BDB7-91309DC3624C}</a:tableStyleId>
              </a:tblPr>
              <a:tblGrid>
                <a:gridCol w="4131350">
                  <a:extLst>
                    <a:ext uri="{9D8B030D-6E8A-4147-A177-3AD203B41FA5}">
                      <a16:colId xmlns:a16="http://schemas.microsoft.com/office/drawing/2014/main" val="20000"/>
                    </a:ext>
                  </a:extLst>
                </a:gridCol>
                <a:gridCol w="4131350">
                  <a:extLst>
                    <a:ext uri="{9D8B030D-6E8A-4147-A177-3AD203B41FA5}">
                      <a16:colId xmlns:a16="http://schemas.microsoft.com/office/drawing/2014/main" val="20001"/>
                    </a:ext>
                  </a:extLst>
                </a:gridCol>
              </a:tblGrid>
              <a:tr h="285750">
                <a:tc gridSpan="2">
                  <a:txBody>
                    <a:bodyPr/>
                    <a:lstStyle/>
                    <a:p>
                      <a:pPr marL="0" marR="0" lvl="0" indent="0" algn="l" rtl="0">
                        <a:lnSpc>
                          <a:spcPct val="100000"/>
                        </a:lnSpc>
                        <a:spcBef>
                          <a:spcPts val="0"/>
                        </a:spcBef>
                        <a:spcAft>
                          <a:spcPts val="0"/>
                        </a:spcAft>
                        <a:buClr>
                          <a:srgbClr val="000000"/>
                        </a:buClr>
                        <a:buSzPts val="1800"/>
                        <a:buFont typeface="Arial"/>
                        <a:buNone/>
                      </a:pPr>
                      <a:r>
                        <a:rPr lang="en" sz="1800" u="none" strike="noStrike" cap="none">
                          <a:solidFill>
                            <a:srgbClr val="4C4C4E"/>
                          </a:solidFill>
                          <a:latin typeface="Calibri"/>
                          <a:ea typeface="Calibri"/>
                          <a:cs typeface="Calibri"/>
                          <a:sym typeface="Calibri"/>
                        </a:rPr>
                        <a:t>Credit for Prior Learning (CPL) is college credit awarded for validated college-level skills and knowledge gained outside of a college classroom. Students’ knowledge and skills might be gained through experiences such as:</a:t>
                      </a:r>
                      <a:endParaRPr sz="1100" u="none" strike="noStrike" cap="none"/>
                    </a:p>
                  </a:txBody>
                  <a:tcPr marL="68575" marR="68575" marT="68575" marB="6857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0"/>
                  </a:ext>
                </a:extLst>
              </a:tr>
              <a:tr h="285750">
                <a:tc>
                  <a:txBody>
                    <a:bodyPr/>
                    <a:lstStyle/>
                    <a:p>
                      <a:pPr marL="215900" marR="0" lvl="0" indent="-215900" algn="l" rtl="0">
                        <a:lnSpc>
                          <a:spcPct val="115000"/>
                        </a:lnSpc>
                        <a:spcBef>
                          <a:spcPts val="0"/>
                        </a:spcBef>
                        <a:spcAft>
                          <a:spcPts val="0"/>
                        </a:spcAft>
                        <a:buClr>
                          <a:srgbClr val="4C4C4E"/>
                        </a:buClr>
                        <a:buSzPts val="1800"/>
                        <a:buFont typeface="Calibri"/>
                        <a:buChar char="•"/>
                      </a:pPr>
                      <a:r>
                        <a:rPr lang="en" sz="1800" u="none" strike="noStrike" cap="none" dirty="0">
                          <a:solidFill>
                            <a:srgbClr val="4C4C4E"/>
                          </a:solidFill>
                          <a:latin typeface="Calibri"/>
                          <a:ea typeface="Calibri"/>
                          <a:cs typeface="Calibri"/>
                          <a:sym typeface="Calibri"/>
                        </a:rPr>
                        <a:t>Military training </a:t>
                      </a:r>
                      <a:endParaRPr sz="1800" u="none" strike="noStrike" cap="none" dirty="0">
                        <a:solidFill>
                          <a:srgbClr val="4C4C4E"/>
                        </a:solidFill>
                        <a:latin typeface="Calibri"/>
                        <a:ea typeface="Calibri"/>
                        <a:cs typeface="Calibri"/>
                        <a:sym typeface="Calibri"/>
                      </a:endParaRPr>
                    </a:p>
                    <a:p>
                      <a:pPr marL="215900" marR="0" lvl="0" indent="-215900" algn="l" rtl="0">
                        <a:lnSpc>
                          <a:spcPct val="115000"/>
                        </a:lnSpc>
                        <a:spcBef>
                          <a:spcPts val="0"/>
                        </a:spcBef>
                        <a:spcAft>
                          <a:spcPts val="0"/>
                        </a:spcAft>
                        <a:buClr>
                          <a:srgbClr val="4C4C4E"/>
                        </a:buClr>
                        <a:buSzPts val="1800"/>
                        <a:buFont typeface="Calibri"/>
                        <a:buChar char="•"/>
                      </a:pPr>
                      <a:r>
                        <a:rPr lang="en" sz="1800" u="none" strike="noStrike" cap="none" dirty="0">
                          <a:solidFill>
                            <a:srgbClr val="4C4C4E"/>
                          </a:solidFill>
                          <a:latin typeface="Calibri"/>
                          <a:ea typeface="Calibri"/>
                          <a:cs typeface="Calibri"/>
                          <a:sym typeface="Calibri"/>
                        </a:rPr>
                        <a:t>Industry training and certification </a:t>
                      </a:r>
                      <a:endParaRPr sz="1800" u="none" strike="noStrike" cap="none" dirty="0">
                        <a:solidFill>
                          <a:srgbClr val="4C4C4E"/>
                        </a:solidFill>
                        <a:latin typeface="Calibri"/>
                        <a:ea typeface="Calibri"/>
                        <a:cs typeface="Calibri"/>
                        <a:sym typeface="Calibri"/>
                      </a:endParaRPr>
                    </a:p>
                    <a:p>
                      <a:pPr marL="215900" marR="0" lvl="0" indent="-215900" algn="l" rtl="0">
                        <a:lnSpc>
                          <a:spcPct val="115000"/>
                        </a:lnSpc>
                        <a:spcBef>
                          <a:spcPts val="0"/>
                        </a:spcBef>
                        <a:spcAft>
                          <a:spcPts val="0"/>
                        </a:spcAft>
                        <a:buClr>
                          <a:srgbClr val="4C4C4E"/>
                        </a:buClr>
                        <a:buSzPts val="1800"/>
                        <a:buFont typeface="Calibri"/>
                        <a:buChar char="•"/>
                      </a:pPr>
                      <a:r>
                        <a:rPr lang="en" sz="1800" u="none" strike="noStrike" cap="none" dirty="0">
                          <a:solidFill>
                            <a:srgbClr val="4C4C4E"/>
                          </a:solidFill>
                          <a:latin typeface="Calibri"/>
                          <a:ea typeface="Calibri"/>
                          <a:cs typeface="Calibri"/>
                          <a:sym typeface="Calibri"/>
                        </a:rPr>
                        <a:t>State/federal government training </a:t>
                      </a:r>
                      <a:endParaRPr sz="1800" u="none" strike="noStrike" cap="none" dirty="0">
                        <a:solidFill>
                          <a:srgbClr val="4C4C4E"/>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u="none" strike="noStrike" cap="none" dirty="0"/>
                    </a:p>
                  </a:txBody>
                  <a:tcPr marL="68575" marR="68575" marT="68575" marB="6857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215900" marR="0" lvl="0" indent="-215900" algn="l" rtl="0">
                        <a:lnSpc>
                          <a:spcPct val="115000"/>
                        </a:lnSpc>
                        <a:spcBef>
                          <a:spcPts val="0"/>
                        </a:spcBef>
                        <a:spcAft>
                          <a:spcPts val="0"/>
                        </a:spcAft>
                        <a:buClr>
                          <a:srgbClr val="4C4C4E"/>
                        </a:buClr>
                        <a:buSzPts val="1800"/>
                        <a:buFont typeface="Calibri"/>
                        <a:buChar char="•"/>
                      </a:pPr>
                      <a:r>
                        <a:rPr lang="en" sz="1800" u="none" strike="noStrike" cap="none" dirty="0">
                          <a:solidFill>
                            <a:srgbClr val="4C4C4E"/>
                          </a:solidFill>
                          <a:latin typeface="Calibri"/>
                          <a:ea typeface="Calibri"/>
                          <a:cs typeface="Calibri"/>
                          <a:sym typeface="Calibri"/>
                        </a:rPr>
                        <a:t>Volunteer and civic activities </a:t>
                      </a:r>
                      <a:endParaRPr sz="1800" u="none" strike="noStrike" cap="none" dirty="0">
                        <a:solidFill>
                          <a:srgbClr val="4C4C4E"/>
                        </a:solidFill>
                        <a:latin typeface="Calibri"/>
                        <a:ea typeface="Calibri"/>
                        <a:cs typeface="Calibri"/>
                        <a:sym typeface="Calibri"/>
                      </a:endParaRPr>
                    </a:p>
                    <a:p>
                      <a:pPr marL="215900" marR="0" lvl="0" indent="-215900" algn="l" rtl="0">
                        <a:lnSpc>
                          <a:spcPct val="115000"/>
                        </a:lnSpc>
                        <a:spcBef>
                          <a:spcPts val="0"/>
                        </a:spcBef>
                        <a:spcAft>
                          <a:spcPts val="0"/>
                        </a:spcAft>
                        <a:buClr>
                          <a:srgbClr val="4C4C4E"/>
                        </a:buClr>
                        <a:buSzPts val="1800"/>
                        <a:buFont typeface="Calibri"/>
                        <a:buChar char="•"/>
                      </a:pPr>
                      <a:r>
                        <a:rPr lang="en" sz="1800" u="none" strike="noStrike" cap="none" dirty="0">
                          <a:solidFill>
                            <a:srgbClr val="4C4C4E"/>
                          </a:solidFill>
                          <a:latin typeface="Calibri"/>
                          <a:ea typeface="Calibri"/>
                          <a:cs typeface="Calibri"/>
                          <a:sym typeface="Calibri"/>
                        </a:rPr>
                        <a:t>Apprenticeships, internships, work-based learning, or other industry-based experiential learning </a:t>
                      </a:r>
                      <a:endParaRPr sz="1100" u="none" strike="noStrike" cap="none" dirty="0"/>
                    </a:p>
                  </a:txBody>
                  <a:tcPr marL="68575" marR="68575" marT="68575" marB="6857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cxnSp>
        <p:nvCxnSpPr>
          <p:cNvPr id="123" name="Google Shape;123;p23"/>
          <p:cNvCxnSpPr/>
          <p:nvPr/>
        </p:nvCxnSpPr>
        <p:spPr>
          <a:xfrm>
            <a:off x="475313" y="3039750"/>
            <a:ext cx="8195400" cy="27600"/>
          </a:xfrm>
          <a:prstGeom prst="straightConnector1">
            <a:avLst/>
          </a:prstGeom>
          <a:noFill/>
          <a:ln w="28575" cap="flat" cmpd="sng">
            <a:solidFill>
              <a:srgbClr val="E9171F"/>
            </a:solidFill>
            <a:prstDash val="solid"/>
            <a:round/>
            <a:headEnd type="none" w="sm" len="sm"/>
            <a:tailEnd type="none" w="sm" len="sm"/>
          </a:ln>
        </p:spPr>
      </p:cxnSp>
      <p:sp>
        <p:nvSpPr>
          <p:cNvPr id="124" name="Google Shape;124;p23"/>
          <p:cNvSpPr txBox="1"/>
          <p:nvPr/>
        </p:nvSpPr>
        <p:spPr>
          <a:xfrm>
            <a:off x="522319" y="3030619"/>
            <a:ext cx="8148300" cy="1953600"/>
          </a:xfrm>
          <a:prstGeom prst="rect">
            <a:avLst/>
          </a:prstGeom>
          <a:noFill/>
          <a:ln>
            <a:noFill/>
          </a:ln>
        </p:spPr>
        <p:txBody>
          <a:bodyPr spcFirstLastPara="1" wrap="square" lIns="68575" tIns="68575" rIns="68575" bIns="68575" anchor="t" anchorCtr="0">
            <a:noAutofit/>
          </a:bodyPr>
          <a:lstStyle/>
          <a:p>
            <a:pPr marL="0" marR="0" lvl="0" indent="0" algn="ctr" rtl="0">
              <a:lnSpc>
                <a:spcPct val="115000"/>
              </a:lnSpc>
              <a:spcBef>
                <a:spcPts val="0"/>
              </a:spcBef>
              <a:spcAft>
                <a:spcPts val="0"/>
              </a:spcAft>
              <a:buNone/>
            </a:pPr>
            <a:r>
              <a:rPr lang="en" sz="2500" b="1">
                <a:solidFill>
                  <a:srgbClr val="595959"/>
                </a:solidFill>
                <a:latin typeface="Calibri"/>
                <a:ea typeface="Calibri"/>
                <a:cs typeface="Calibri"/>
                <a:sym typeface="Calibri"/>
              </a:rPr>
              <a:t>Methods of Assessment:</a:t>
            </a:r>
            <a:endParaRPr sz="2500" b="1">
              <a:solidFill>
                <a:srgbClr val="595959"/>
              </a:solidFill>
              <a:latin typeface="Calibri"/>
              <a:ea typeface="Calibri"/>
              <a:cs typeface="Calibri"/>
              <a:sym typeface="Calibri"/>
            </a:endParaRPr>
          </a:p>
          <a:p>
            <a:pPr marL="0" marR="0" lvl="0" indent="0" algn="ctr" rtl="0">
              <a:lnSpc>
                <a:spcPct val="115000"/>
              </a:lnSpc>
              <a:spcBef>
                <a:spcPts val="0"/>
              </a:spcBef>
              <a:spcAft>
                <a:spcPts val="0"/>
              </a:spcAft>
              <a:buNone/>
            </a:pPr>
            <a:r>
              <a:rPr lang="en" sz="1700">
                <a:solidFill>
                  <a:srgbClr val="4C4C4E"/>
                </a:solidFill>
                <a:latin typeface="Calibri"/>
                <a:ea typeface="Calibri"/>
                <a:cs typeface="Calibri"/>
                <a:sym typeface="Calibri"/>
              </a:rPr>
              <a:t>Portfolio Review</a:t>
            </a:r>
            <a:endParaRPr sz="1700">
              <a:solidFill>
                <a:srgbClr val="4C4C4E"/>
              </a:solidFill>
              <a:latin typeface="Calibri"/>
              <a:ea typeface="Calibri"/>
              <a:cs typeface="Calibri"/>
              <a:sym typeface="Calibri"/>
            </a:endParaRPr>
          </a:p>
          <a:p>
            <a:pPr marL="0" marR="0" lvl="0" indent="0" algn="ctr" rtl="0">
              <a:lnSpc>
                <a:spcPct val="115000"/>
              </a:lnSpc>
              <a:spcBef>
                <a:spcPts val="0"/>
              </a:spcBef>
              <a:spcAft>
                <a:spcPts val="0"/>
              </a:spcAft>
              <a:buNone/>
            </a:pPr>
            <a:r>
              <a:rPr lang="en" sz="1700">
                <a:solidFill>
                  <a:srgbClr val="4C4C4E"/>
                </a:solidFill>
                <a:latin typeface="Calibri"/>
                <a:ea typeface="Calibri"/>
                <a:cs typeface="Calibri"/>
                <a:sym typeface="Calibri"/>
              </a:rPr>
              <a:t>Credit by Exam</a:t>
            </a:r>
            <a:endParaRPr sz="1700">
              <a:solidFill>
                <a:srgbClr val="4C4C4E"/>
              </a:solidFill>
              <a:latin typeface="Calibri"/>
              <a:ea typeface="Calibri"/>
              <a:cs typeface="Calibri"/>
              <a:sym typeface="Calibri"/>
            </a:endParaRPr>
          </a:p>
          <a:p>
            <a:pPr marL="0" marR="0" lvl="0" indent="0" algn="ctr" rtl="0">
              <a:lnSpc>
                <a:spcPct val="115000"/>
              </a:lnSpc>
              <a:spcBef>
                <a:spcPts val="0"/>
              </a:spcBef>
              <a:spcAft>
                <a:spcPts val="0"/>
              </a:spcAft>
              <a:buNone/>
            </a:pPr>
            <a:r>
              <a:rPr lang="en" sz="1700">
                <a:solidFill>
                  <a:srgbClr val="4C4C4E"/>
                </a:solidFill>
                <a:latin typeface="Calibri"/>
                <a:ea typeface="Calibri"/>
                <a:cs typeface="Calibri"/>
                <a:sym typeface="Calibri"/>
              </a:rPr>
              <a:t>Industry Certification</a:t>
            </a:r>
            <a:endParaRPr sz="1700">
              <a:solidFill>
                <a:srgbClr val="4C4C4E"/>
              </a:solidFill>
              <a:latin typeface="Calibri"/>
              <a:ea typeface="Calibri"/>
              <a:cs typeface="Calibri"/>
              <a:sym typeface="Calibri"/>
            </a:endParaRPr>
          </a:p>
          <a:p>
            <a:pPr marL="0" marR="0" lvl="0" indent="0" algn="ctr" rtl="0">
              <a:lnSpc>
                <a:spcPct val="115000"/>
              </a:lnSpc>
              <a:spcBef>
                <a:spcPts val="0"/>
              </a:spcBef>
              <a:spcAft>
                <a:spcPts val="0"/>
              </a:spcAft>
              <a:buNone/>
            </a:pPr>
            <a:r>
              <a:rPr lang="en" sz="1700">
                <a:solidFill>
                  <a:srgbClr val="4C4C4E"/>
                </a:solidFill>
                <a:latin typeface="Calibri"/>
                <a:ea typeface="Calibri"/>
                <a:cs typeface="Calibri"/>
                <a:sym typeface="Calibri"/>
              </a:rPr>
              <a:t>Military Transcript</a:t>
            </a:r>
            <a:endParaRPr sz="1700">
              <a:solidFill>
                <a:srgbClr val="4C4C4E"/>
              </a:solidFill>
              <a:latin typeface="Calibri"/>
              <a:ea typeface="Calibri"/>
              <a:cs typeface="Calibri"/>
              <a:sym typeface="Calibri"/>
            </a:endParaRPr>
          </a:p>
          <a:p>
            <a:pPr marL="0" lvl="0" indent="0" algn="ctr" rtl="0">
              <a:spcBef>
                <a:spcPts val="0"/>
              </a:spcBef>
              <a:spcAft>
                <a:spcPts val="0"/>
              </a:spcAft>
              <a:buClr>
                <a:schemeClr val="dk1"/>
              </a:buClr>
              <a:buSzPts val="1700"/>
              <a:buFont typeface="Arial"/>
              <a:buNone/>
            </a:pPr>
            <a:r>
              <a:rPr lang="en" sz="1700">
                <a:solidFill>
                  <a:srgbClr val="4C4C4E"/>
                </a:solidFill>
                <a:latin typeface="Calibri"/>
                <a:ea typeface="Calibri"/>
                <a:cs typeface="Calibri"/>
                <a:sym typeface="Calibri"/>
              </a:rPr>
              <a:t>Advanced Placement, International Baccalaureate, College Level Exam Preparation</a:t>
            </a:r>
            <a:r>
              <a:rPr lang="en" sz="1700">
                <a:solidFill>
                  <a:srgbClr val="595F76"/>
                </a:solidFill>
              </a:rPr>
              <a:t> </a:t>
            </a:r>
            <a:endParaRPr sz="1700">
              <a:solidFill>
                <a:srgbClr val="595F76"/>
              </a:solidFill>
            </a:endParaRPr>
          </a:p>
          <a:p>
            <a:pPr marL="0" marR="0" lvl="0" indent="0" algn="ctr" rtl="0">
              <a:lnSpc>
                <a:spcPct val="115000"/>
              </a:lnSpc>
              <a:spcBef>
                <a:spcPts val="0"/>
              </a:spcBef>
              <a:spcAft>
                <a:spcPts val="0"/>
              </a:spcAft>
              <a:buNone/>
            </a:pPr>
            <a:endParaRPr sz="1800">
              <a:solidFill>
                <a:srgbClr val="4C4C4E"/>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Calibri"/>
              <a:ea typeface="Calibri"/>
              <a:cs typeface="Calibri"/>
              <a:sym typeface="Calibri"/>
            </a:endParaRPr>
          </a:p>
        </p:txBody>
      </p:sp>
      <p:sp>
        <p:nvSpPr>
          <p:cNvPr id="125" name="Google Shape;125;p23"/>
          <p:cNvSpPr txBox="1">
            <a:spLocks noGrp="1"/>
          </p:cNvSpPr>
          <p:nvPr>
            <p:ph type="sldNum" idx="12"/>
          </p:nvPr>
        </p:nvSpPr>
        <p:spPr>
          <a:xfrm>
            <a:off x="6354343" y="3497413"/>
            <a:ext cx="411600" cy="2952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63CC4-9D99-F446-B241-8CC3F36D5B6E}"/>
              </a:ext>
            </a:extLst>
          </p:cNvPr>
          <p:cNvSpPr>
            <a:spLocks noGrp="1"/>
          </p:cNvSpPr>
          <p:nvPr>
            <p:ph type="title"/>
          </p:nvPr>
        </p:nvSpPr>
        <p:spPr>
          <a:xfrm>
            <a:off x="311700" y="159275"/>
            <a:ext cx="8520600" cy="572700"/>
          </a:xfrm>
        </p:spPr>
        <p:txBody>
          <a:bodyPr/>
          <a:lstStyle/>
          <a:p>
            <a:r>
              <a:rPr lang="en-US" sz="2400" dirty="0"/>
              <a:t>Approach to expand and standardize CPL across colleges </a:t>
            </a:r>
            <a:br>
              <a:rPr lang="en-US" dirty="0"/>
            </a:br>
            <a:endParaRPr lang="en-US" dirty="0"/>
          </a:p>
        </p:txBody>
      </p:sp>
      <p:sp>
        <p:nvSpPr>
          <p:cNvPr id="3" name="Text Placeholder 2">
            <a:extLst>
              <a:ext uri="{FF2B5EF4-FFF2-40B4-BE49-F238E27FC236}">
                <a16:creationId xmlns:a16="http://schemas.microsoft.com/office/drawing/2014/main" id="{EF3F28B3-3C84-9345-9499-E44C1891AD58}"/>
              </a:ext>
            </a:extLst>
          </p:cNvPr>
          <p:cNvSpPr>
            <a:spLocks noGrp="1"/>
          </p:cNvSpPr>
          <p:nvPr>
            <p:ph type="body" idx="1"/>
          </p:nvPr>
        </p:nvSpPr>
        <p:spPr>
          <a:xfrm>
            <a:off x="311700" y="857200"/>
            <a:ext cx="8520600" cy="3416400"/>
          </a:xfrm>
        </p:spPr>
        <p:txBody>
          <a:bodyPr/>
          <a:lstStyle/>
          <a:p>
            <a:r>
              <a:rPr lang="en-US" b="1" dirty="0"/>
              <a:t>Implement state-level policy</a:t>
            </a:r>
            <a:r>
              <a:rPr lang="en-US" dirty="0"/>
              <a:t>, including amending Title 5 Section 55050 to expand the types of prior learning assessments available to students and to catalyze equitable processes. </a:t>
            </a:r>
          </a:p>
          <a:p>
            <a:r>
              <a:rPr lang="en-US" b="1" dirty="0"/>
              <a:t>Integrate CPL </a:t>
            </a:r>
            <a:r>
              <a:rPr lang="en-US" dirty="0"/>
              <a:t>as a strategy within Guided Pathways and equity-focused activities funded by the Student Equity and Achievement (SEA) Program. </a:t>
            </a:r>
          </a:p>
          <a:p>
            <a:r>
              <a:rPr lang="en-US" b="1" dirty="0"/>
              <a:t>Provide guidance to districts </a:t>
            </a:r>
            <a:r>
              <a:rPr lang="en-US" dirty="0"/>
              <a:t>on implementing board policies and administrative procedures aligned with state policy. </a:t>
            </a:r>
          </a:p>
          <a:p>
            <a:r>
              <a:rPr lang="en-US" b="1" dirty="0"/>
              <a:t>Collaborate with four-year systems to ensure transfer of credit. </a:t>
            </a:r>
            <a:endParaRPr lang="en-US" dirty="0"/>
          </a:p>
          <a:p>
            <a:r>
              <a:rPr lang="en-US" b="1" dirty="0"/>
              <a:t>Implement a CPL pilot</a:t>
            </a:r>
            <a:r>
              <a:rPr lang="en-US" dirty="0"/>
              <a:t>, including development of credit cross-walks based on industry certifications in seven disciplines, and development of a model cross-walk process that can be applied by faculty in other disciplines. </a:t>
            </a:r>
          </a:p>
          <a:p>
            <a:r>
              <a:rPr lang="en-US" b="1" dirty="0"/>
              <a:t>Build engagement and provide resources </a:t>
            </a:r>
            <a:r>
              <a:rPr lang="en-US" dirty="0"/>
              <a:t>to support broad implementation of CPL. </a:t>
            </a:r>
          </a:p>
          <a:p>
            <a:pPr marL="114300" indent="0">
              <a:buNone/>
            </a:pPr>
            <a:endParaRPr lang="en-US" dirty="0"/>
          </a:p>
        </p:txBody>
      </p:sp>
    </p:spTree>
    <p:extLst>
      <p:ext uri="{BB962C8B-B14F-4D97-AF65-F5344CB8AC3E}">
        <p14:creationId xmlns:p14="http://schemas.microsoft.com/office/powerpoint/2010/main" val="4257055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grpSp>
        <p:nvGrpSpPr>
          <p:cNvPr id="90" name="Google Shape;90;p18"/>
          <p:cNvGrpSpPr/>
          <p:nvPr/>
        </p:nvGrpSpPr>
        <p:grpSpPr>
          <a:xfrm>
            <a:off x="4513726" y="1864927"/>
            <a:ext cx="2480147" cy="1728849"/>
            <a:chOff x="4526675" y="1857800"/>
            <a:chExt cx="2480147" cy="1728849"/>
          </a:xfrm>
        </p:grpSpPr>
        <p:sp>
          <p:nvSpPr>
            <p:cNvPr id="91" name="Google Shape;91;p18"/>
            <p:cNvSpPr/>
            <p:nvPr/>
          </p:nvSpPr>
          <p:spPr>
            <a:xfrm>
              <a:off x="4849302" y="3079475"/>
              <a:ext cx="1958400" cy="133500"/>
            </a:xfrm>
            <a:prstGeom prst="rect">
              <a:avLst/>
            </a:prstGeom>
            <a:solidFill>
              <a:srgbClr val="D83829"/>
            </a:solidFill>
            <a:ln>
              <a:noFill/>
            </a:ln>
          </p:spPr>
          <p:txBody>
            <a:bodyPr spcFirstLastPara="1" wrap="square" lIns="91425" tIns="91425" rIns="91425" bIns="91425" anchor="ctr" anchorCtr="0">
              <a:noAutofit/>
            </a:bodyPr>
            <a:lstStyle/>
            <a:p>
              <a:pPr defTabSz="685800">
                <a:buClrTx/>
              </a:pPr>
              <a:endParaRPr sz="1800" kern="1200">
                <a:solidFill>
                  <a:srgbClr val="002F6D"/>
                </a:solidFill>
                <a:latin typeface="Source Sans Pro"/>
                <a:ea typeface="+mn-ea"/>
                <a:cs typeface="+mn-cs"/>
              </a:endParaRPr>
            </a:p>
          </p:txBody>
        </p:sp>
        <p:grpSp>
          <p:nvGrpSpPr>
            <p:cNvPr id="92" name="Google Shape;92;p18"/>
            <p:cNvGrpSpPr/>
            <p:nvPr/>
          </p:nvGrpSpPr>
          <p:grpSpPr>
            <a:xfrm>
              <a:off x="4526675" y="1857800"/>
              <a:ext cx="2480147" cy="1728849"/>
              <a:chOff x="4526675" y="1857800"/>
              <a:chExt cx="2480147" cy="1728849"/>
            </a:xfrm>
          </p:grpSpPr>
          <p:grpSp>
            <p:nvGrpSpPr>
              <p:cNvPr id="93" name="Google Shape;93;p18"/>
              <p:cNvGrpSpPr/>
              <p:nvPr/>
            </p:nvGrpSpPr>
            <p:grpSpPr>
              <a:xfrm>
                <a:off x="4808316" y="2800065"/>
                <a:ext cx="92400" cy="411825"/>
                <a:chOff x="845575" y="2563700"/>
                <a:chExt cx="92400" cy="411825"/>
              </a:xfrm>
            </p:grpSpPr>
            <p:cxnSp>
              <p:nvCxnSpPr>
                <p:cNvPr id="94" name="Google Shape;94;p18"/>
                <p:cNvCxnSpPr/>
                <p:nvPr/>
              </p:nvCxnSpPr>
              <p:spPr>
                <a:xfrm>
                  <a:off x="891775" y="2616125"/>
                  <a:ext cx="0" cy="359400"/>
                </a:xfrm>
                <a:prstGeom prst="straightConnector1">
                  <a:avLst/>
                </a:prstGeom>
                <a:noFill/>
                <a:ln w="9525" cap="flat" cmpd="sng">
                  <a:solidFill>
                    <a:srgbClr val="000000"/>
                  </a:solidFill>
                  <a:prstDash val="solid"/>
                  <a:round/>
                  <a:headEnd type="none" w="sm" len="sm"/>
                  <a:tailEnd type="none" w="sm" len="sm"/>
                </a:ln>
              </p:spPr>
            </p:cxnSp>
            <p:sp>
              <p:nvSpPr>
                <p:cNvPr id="95" name="Google Shape;95;p18"/>
                <p:cNvSpPr/>
                <p:nvPr/>
              </p:nvSpPr>
              <p:spPr>
                <a:xfrm>
                  <a:off x="845575"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defTabSz="685800">
                    <a:buClrTx/>
                  </a:pPr>
                  <a:endParaRPr sz="1800" kern="1200">
                    <a:solidFill>
                      <a:srgbClr val="002F6D"/>
                    </a:solidFill>
                    <a:latin typeface="Source Sans Pro"/>
                    <a:ea typeface="+mn-ea"/>
                    <a:cs typeface="+mn-cs"/>
                  </a:endParaRPr>
                </a:p>
              </p:txBody>
            </p:sp>
          </p:grpSp>
          <p:sp>
            <p:nvSpPr>
              <p:cNvPr id="96" name="Google Shape;96;p18"/>
              <p:cNvSpPr txBox="1"/>
              <p:nvPr/>
            </p:nvSpPr>
            <p:spPr>
              <a:xfrm>
                <a:off x="4526675" y="3215249"/>
                <a:ext cx="1088100" cy="371400"/>
              </a:xfrm>
              <a:prstGeom prst="rect">
                <a:avLst/>
              </a:prstGeom>
              <a:noFill/>
              <a:ln>
                <a:noFill/>
              </a:ln>
            </p:spPr>
            <p:txBody>
              <a:bodyPr spcFirstLastPara="1" wrap="square" lIns="91425" tIns="91425" rIns="91425" bIns="91425" anchor="t" anchorCtr="0">
                <a:noAutofit/>
              </a:bodyPr>
              <a:lstStyle/>
              <a:p>
                <a:pPr algn="ctr" defTabSz="685800">
                  <a:lnSpc>
                    <a:spcPct val="115000"/>
                  </a:lnSpc>
                  <a:spcAft>
                    <a:spcPts val="1600"/>
                  </a:spcAft>
                  <a:buClrTx/>
                </a:pPr>
                <a:r>
                  <a:rPr lang="en" sz="1700" b="1" kern="1200" dirty="0">
                    <a:solidFill>
                      <a:srgbClr val="53575A"/>
                    </a:solidFill>
                    <a:latin typeface="Arial" panose="020B0604020202020204" pitchFamily="34" charset="0"/>
                    <a:ea typeface="Roboto"/>
                    <a:cs typeface="Arial" panose="020B0604020202020204" pitchFamily="34" charset="0"/>
                    <a:sym typeface="Roboto"/>
                  </a:rPr>
                  <a:t>12/20</a:t>
                </a:r>
                <a:endParaRPr sz="1700" b="1" kern="1200" dirty="0">
                  <a:solidFill>
                    <a:srgbClr val="53575A"/>
                  </a:solidFill>
                  <a:latin typeface="Arial" panose="020B0604020202020204" pitchFamily="34" charset="0"/>
                  <a:ea typeface="Roboto"/>
                  <a:cs typeface="Arial" panose="020B0604020202020204" pitchFamily="34" charset="0"/>
                  <a:sym typeface="Roboto"/>
                </a:endParaRPr>
              </a:p>
            </p:txBody>
          </p:sp>
          <p:sp>
            <p:nvSpPr>
              <p:cNvPr id="97" name="Google Shape;97;p18"/>
              <p:cNvSpPr txBox="1"/>
              <p:nvPr/>
            </p:nvSpPr>
            <p:spPr>
              <a:xfrm>
                <a:off x="4753223" y="1857800"/>
                <a:ext cx="2253600" cy="943800"/>
              </a:xfrm>
              <a:prstGeom prst="rect">
                <a:avLst/>
              </a:prstGeom>
              <a:noFill/>
              <a:ln>
                <a:noFill/>
              </a:ln>
            </p:spPr>
            <p:txBody>
              <a:bodyPr spcFirstLastPara="1" wrap="square" lIns="91425" tIns="91425" rIns="91425" bIns="91425" anchor="t" anchorCtr="0">
                <a:noAutofit/>
              </a:bodyPr>
              <a:lstStyle/>
              <a:p>
                <a:pPr defTabSz="685800">
                  <a:spcBef>
                    <a:spcPts val="1000"/>
                  </a:spcBef>
                  <a:buClr>
                    <a:srgbClr val="002F6D"/>
                  </a:buClr>
                  <a:buSzPts val="1100"/>
                </a:pPr>
                <a:r>
                  <a:rPr lang="en" sz="1600" b="1" kern="1200" dirty="0">
                    <a:solidFill>
                      <a:srgbClr val="53575A"/>
                    </a:solidFill>
                    <a:latin typeface="Arial" panose="020B0604020202020204" pitchFamily="34" charset="0"/>
                    <a:ea typeface="Roboto"/>
                    <a:cs typeface="Arial" panose="020B0604020202020204" pitchFamily="34" charset="0"/>
                    <a:sym typeface="Roboto"/>
                  </a:rPr>
                  <a:t>Districts’ CPL policy certifications due to CCCCO</a:t>
                </a:r>
                <a:endParaRPr sz="1600" b="1" kern="1200" dirty="0">
                  <a:solidFill>
                    <a:srgbClr val="53575A"/>
                  </a:solidFill>
                  <a:latin typeface="Arial" panose="020B0604020202020204" pitchFamily="34" charset="0"/>
                  <a:ea typeface="Roboto"/>
                  <a:cs typeface="Arial" panose="020B0604020202020204" pitchFamily="34" charset="0"/>
                  <a:sym typeface="Roboto"/>
                </a:endParaRPr>
              </a:p>
            </p:txBody>
          </p:sp>
        </p:grpSp>
      </p:grpSp>
      <p:grpSp>
        <p:nvGrpSpPr>
          <p:cNvPr id="98" name="Google Shape;98;p18"/>
          <p:cNvGrpSpPr/>
          <p:nvPr/>
        </p:nvGrpSpPr>
        <p:grpSpPr>
          <a:xfrm>
            <a:off x="6422845" y="2709725"/>
            <a:ext cx="2721155" cy="1735650"/>
            <a:chOff x="6435794" y="2702599"/>
            <a:chExt cx="2721155" cy="1735650"/>
          </a:xfrm>
        </p:grpSpPr>
        <p:sp>
          <p:nvSpPr>
            <p:cNvPr id="99" name="Google Shape;99;p18"/>
            <p:cNvSpPr/>
            <p:nvPr/>
          </p:nvSpPr>
          <p:spPr>
            <a:xfrm>
              <a:off x="6807650" y="3079475"/>
              <a:ext cx="2349300" cy="133500"/>
            </a:xfrm>
            <a:prstGeom prst="rect">
              <a:avLst/>
            </a:prstGeom>
            <a:solidFill>
              <a:srgbClr val="802017"/>
            </a:solidFill>
            <a:ln>
              <a:noFill/>
            </a:ln>
          </p:spPr>
          <p:txBody>
            <a:bodyPr spcFirstLastPara="1" wrap="square" lIns="91425" tIns="91425" rIns="91425" bIns="91425" anchor="ctr" anchorCtr="0">
              <a:noAutofit/>
            </a:bodyPr>
            <a:lstStyle/>
            <a:p>
              <a:pPr defTabSz="685800">
                <a:buClrTx/>
              </a:pPr>
              <a:endParaRPr sz="1800" kern="1200">
                <a:solidFill>
                  <a:srgbClr val="002F6D"/>
                </a:solidFill>
                <a:latin typeface="Source Sans Pro"/>
                <a:ea typeface="+mn-ea"/>
                <a:cs typeface="+mn-cs"/>
              </a:endParaRPr>
            </a:p>
          </p:txBody>
        </p:sp>
        <p:grpSp>
          <p:nvGrpSpPr>
            <p:cNvPr id="100" name="Google Shape;100;p18"/>
            <p:cNvGrpSpPr/>
            <p:nvPr/>
          </p:nvGrpSpPr>
          <p:grpSpPr>
            <a:xfrm>
              <a:off x="6435794" y="2702599"/>
              <a:ext cx="2720981" cy="1735650"/>
              <a:chOff x="6435794" y="2702599"/>
              <a:chExt cx="2720981" cy="1735650"/>
            </a:xfrm>
          </p:grpSpPr>
          <p:grpSp>
            <p:nvGrpSpPr>
              <p:cNvPr id="101" name="Google Shape;101;p18"/>
              <p:cNvGrpSpPr/>
              <p:nvPr/>
            </p:nvGrpSpPr>
            <p:grpSpPr>
              <a:xfrm rot="10800000">
                <a:off x="6760035" y="3079467"/>
                <a:ext cx="92400" cy="411825"/>
                <a:chOff x="2070100" y="2563700"/>
                <a:chExt cx="92400" cy="411825"/>
              </a:xfrm>
            </p:grpSpPr>
            <p:cxnSp>
              <p:nvCxnSpPr>
                <p:cNvPr id="102" name="Google Shape;102;p18"/>
                <p:cNvCxnSpPr/>
                <p:nvPr/>
              </p:nvCxnSpPr>
              <p:spPr>
                <a:xfrm>
                  <a:off x="2116300" y="2616125"/>
                  <a:ext cx="0" cy="359400"/>
                </a:xfrm>
                <a:prstGeom prst="straightConnector1">
                  <a:avLst/>
                </a:prstGeom>
                <a:noFill/>
                <a:ln w="9525" cap="flat" cmpd="sng">
                  <a:solidFill>
                    <a:srgbClr val="000000"/>
                  </a:solidFill>
                  <a:prstDash val="solid"/>
                  <a:round/>
                  <a:headEnd type="none" w="sm" len="sm"/>
                  <a:tailEnd type="none" w="sm" len="sm"/>
                </a:ln>
              </p:spPr>
            </p:cxnSp>
            <p:sp>
              <p:nvSpPr>
                <p:cNvPr id="103" name="Google Shape;103;p18"/>
                <p:cNvSpPr/>
                <p:nvPr/>
              </p:nvSpPr>
              <p:spPr>
                <a:xfrm>
                  <a:off x="2070100"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defTabSz="685800">
                    <a:buClrTx/>
                  </a:pPr>
                  <a:endParaRPr sz="1800" kern="1200">
                    <a:solidFill>
                      <a:srgbClr val="002F6D"/>
                    </a:solidFill>
                    <a:latin typeface="Source Sans Pro"/>
                    <a:ea typeface="+mn-ea"/>
                    <a:cs typeface="+mn-cs"/>
                  </a:endParaRPr>
                </a:p>
              </p:txBody>
            </p:sp>
          </p:grpSp>
          <p:sp>
            <p:nvSpPr>
              <p:cNvPr id="104" name="Google Shape;104;p18"/>
              <p:cNvSpPr txBox="1"/>
              <p:nvPr/>
            </p:nvSpPr>
            <p:spPr>
              <a:xfrm>
                <a:off x="6435794" y="2702599"/>
                <a:ext cx="1174200" cy="371400"/>
              </a:xfrm>
              <a:prstGeom prst="rect">
                <a:avLst/>
              </a:prstGeom>
              <a:noFill/>
              <a:ln>
                <a:noFill/>
              </a:ln>
            </p:spPr>
            <p:txBody>
              <a:bodyPr spcFirstLastPara="1" wrap="square" lIns="91425" tIns="91425" rIns="91425" bIns="91425" anchor="t" anchorCtr="0">
                <a:noAutofit/>
              </a:bodyPr>
              <a:lstStyle/>
              <a:p>
                <a:pPr algn="ctr" defTabSz="685800">
                  <a:lnSpc>
                    <a:spcPct val="115000"/>
                  </a:lnSpc>
                  <a:spcAft>
                    <a:spcPts val="1600"/>
                  </a:spcAft>
                  <a:buClrTx/>
                </a:pPr>
                <a:r>
                  <a:rPr lang="en" sz="1600" b="1" kern="1200" dirty="0">
                    <a:solidFill>
                      <a:srgbClr val="002F6D"/>
                    </a:solidFill>
                    <a:latin typeface="Arial" panose="020B0604020202020204" pitchFamily="34" charset="0"/>
                    <a:ea typeface="Roboto"/>
                    <a:cs typeface="Arial" panose="020B0604020202020204" pitchFamily="34" charset="0"/>
                    <a:sym typeface="Roboto"/>
                  </a:rPr>
                  <a:t>2021</a:t>
                </a:r>
                <a:endParaRPr sz="1600" b="1" kern="1200" dirty="0">
                  <a:solidFill>
                    <a:srgbClr val="002F6D"/>
                  </a:solidFill>
                  <a:latin typeface="Arial" panose="020B0604020202020204" pitchFamily="34" charset="0"/>
                  <a:ea typeface="Roboto"/>
                  <a:cs typeface="Arial" panose="020B0604020202020204" pitchFamily="34" charset="0"/>
                  <a:sym typeface="Roboto"/>
                </a:endParaRPr>
              </a:p>
            </p:txBody>
          </p:sp>
          <p:sp>
            <p:nvSpPr>
              <p:cNvPr id="105" name="Google Shape;105;p18"/>
              <p:cNvSpPr txBox="1"/>
              <p:nvPr/>
            </p:nvSpPr>
            <p:spPr>
              <a:xfrm>
                <a:off x="6560575" y="3494449"/>
                <a:ext cx="2596200" cy="943800"/>
              </a:xfrm>
              <a:prstGeom prst="rect">
                <a:avLst/>
              </a:prstGeom>
              <a:noFill/>
              <a:ln>
                <a:noFill/>
              </a:ln>
            </p:spPr>
            <p:txBody>
              <a:bodyPr spcFirstLastPara="1" wrap="square" lIns="91425" tIns="91425" rIns="91425" bIns="91425" anchor="t" anchorCtr="0">
                <a:noAutofit/>
              </a:bodyPr>
              <a:lstStyle/>
              <a:p>
                <a:pPr defTabSz="685800">
                  <a:spcBef>
                    <a:spcPts val="1000"/>
                  </a:spcBef>
                  <a:buClr>
                    <a:srgbClr val="002F6D"/>
                  </a:buClr>
                  <a:buSzPts val="1100"/>
                </a:pPr>
                <a:r>
                  <a:rPr lang="en" sz="1600" b="1" kern="1200" dirty="0">
                    <a:solidFill>
                      <a:srgbClr val="002F6D"/>
                    </a:solidFill>
                    <a:latin typeface="Arial" panose="020B0604020202020204" pitchFamily="34" charset="0"/>
                    <a:ea typeface="Roboto"/>
                    <a:cs typeface="Arial" panose="020B0604020202020204" pitchFamily="34" charset="0"/>
                    <a:sym typeface="Roboto"/>
                  </a:rPr>
                  <a:t>CCCCO, ASCCC, Intersegmental collaborations on CPL</a:t>
                </a:r>
                <a:endParaRPr sz="1600" b="1" kern="1200" dirty="0">
                  <a:solidFill>
                    <a:srgbClr val="002F6D"/>
                  </a:solidFill>
                  <a:latin typeface="Arial" panose="020B0604020202020204" pitchFamily="34" charset="0"/>
                  <a:ea typeface="Roboto"/>
                  <a:cs typeface="Arial" panose="020B0604020202020204" pitchFamily="34" charset="0"/>
                  <a:sym typeface="Roboto"/>
                </a:endParaRPr>
              </a:p>
              <a:p>
                <a:pPr defTabSz="685800">
                  <a:spcAft>
                    <a:spcPts val="1600"/>
                  </a:spcAft>
                  <a:buClrTx/>
                </a:pPr>
                <a:endParaRPr sz="800" b="1" kern="1200" dirty="0">
                  <a:solidFill>
                    <a:srgbClr val="002F6D"/>
                  </a:solidFill>
                  <a:latin typeface="Roboto"/>
                  <a:ea typeface="Roboto"/>
                  <a:cs typeface="Roboto"/>
                  <a:sym typeface="Roboto"/>
                </a:endParaRPr>
              </a:p>
            </p:txBody>
          </p:sp>
        </p:grpSp>
      </p:grpSp>
      <p:grpSp>
        <p:nvGrpSpPr>
          <p:cNvPr id="106" name="Google Shape;106;p18"/>
          <p:cNvGrpSpPr/>
          <p:nvPr/>
        </p:nvGrpSpPr>
        <p:grpSpPr>
          <a:xfrm>
            <a:off x="483050" y="1864926"/>
            <a:ext cx="3048426" cy="1728875"/>
            <a:chOff x="496000" y="1857799"/>
            <a:chExt cx="3048426" cy="1728875"/>
          </a:xfrm>
        </p:grpSpPr>
        <p:sp>
          <p:nvSpPr>
            <p:cNvPr id="107" name="Google Shape;107;p18"/>
            <p:cNvSpPr/>
            <p:nvPr/>
          </p:nvSpPr>
          <p:spPr>
            <a:xfrm>
              <a:off x="932600" y="3079475"/>
              <a:ext cx="1958400" cy="133500"/>
            </a:xfrm>
            <a:prstGeom prst="rect">
              <a:avLst/>
            </a:prstGeom>
            <a:solidFill>
              <a:srgbClr val="D83829"/>
            </a:solidFill>
            <a:ln>
              <a:noFill/>
            </a:ln>
          </p:spPr>
          <p:txBody>
            <a:bodyPr spcFirstLastPara="1" wrap="square" lIns="91425" tIns="91425" rIns="91425" bIns="91425" anchor="ctr" anchorCtr="0">
              <a:noAutofit/>
            </a:bodyPr>
            <a:lstStyle/>
            <a:p>
              <a:pPr defTabSz="685800">
                <a:buClrTx/>
              </a:pPr>
              <a:endParaRPr sz="1800" kern="1200">
                <a:solidFill>
                  <a:srgbClr val="002F6D"/>
                </a:solidFill>
                <a:latin typeface="Source Sans Pro"/>
                <a:ea typeface="+mn-ea"/>
                <a:cs typeface="+mn-cs"/>
              </a:endParaRPr>
            </a:p>
          </p:txBody>
        </p:sp>
        <p:grpSp>
          <p:nvGrpSpPr>
            <p:cNvPr id="108" name="Google Shape;108;p18"/>
            <p:cNvGrpSpPr/>
            <p:nvPr/>
          </p:nvGrpSpPr>
          <p:grpSpPr>
            <a:xfrm>
              <a:off x="496000" y="1857799"/>
              <a:ext cx="3048426" cy="1728875"/>
              <a:chOff x="496000" y="1857799"/>
              <a:chExt cx="3048426" cy="1728875"/>
            </a:xfrm>
          </p:grpSpPr>
          <p:sp>
            <p:nvSpPr>
              <p:cNvPr id="109" name="Google Shape;109;p18"/>
              <p:cNvSpPr txBox="1"/>
              <p:nvPr/>
            </p:nvSpPr>
            <p:spPr>
              <a:xfrm>
                <a:off x="496000" y="3215274"/>
                <a:ext cx="1423500" cy="371400"/>
              </a:xfrm>
              <a:prstGeom prst="rect">
                <a:avLst/>
              </a:prstGeom>
              <a:noFill/>
              <a:ln>
                <a:noFill/>
              </a:ln>
            </p:spPr>
            <p:txBody>
              <a:bodyPr spcFirstLastPara="1" wrap="square" lIns="91425" tIns="91425" rIns="91425" bIns="91425" anchor="t" anchorCtr="0">
                <a:noAutofit/>
              </a:bodyPr>
              <a:lstStyle/>
              <a:p>
                <a:pPr algn="ctr" defTabSz="685800">
                  <a:lnSpc>
                    <a:spcPct val="115000"/>
                  </a:lnSpc>
                  <a:spcAft>
                    <a:spcPts val="1600"/>
                  </a:spcAft>
                  <a:buClrTx/>
                </a:pPr>
                <a:r>
                  <a:rPr lang="en" sz="1800" b="1" kern="1200" dirty="0">
                    <a:solidFill>
                      <a:srgbClr val="53575A"/>
                    </a:solidFill>
                    <a:latin typeface="Arial" panose="020B0604020202020204" pitchFamily="34" charset="0"/>
                    <a:ea typeface="Roboto"/>
                    <a:cs typeface="Arial" panose="020B0604020202020204" pitchFamily="34" charset="0"/>
                    <a:sym typeface="Roboto"/>
                  </a:rPr>
                  <a:t>Spring 2020</a:t>
                </a:r>
                <a:endParaRPr sz="1800" b="1" kern="1200" dirty="0">
                  <a:solidFill>
                    <a:srgbClr val="53575A"/>
                  </a:solidFill>
                  <a:latin typeface="Arial" panose="020B0604020202020204" pitchFamily="34" charset="0"/>
                  <a:ea typeface="Roboto"/>
                  <a:cs typeface="Arial" panose="020B0604020202020204" pitchFamily="34" charset="0"/>
                  <a:sym typeface="Roboto"/>
                </a:endParaRPr>
              </a:p>
            </p:txBody>
          </p:sp>
          <p:grpSp>
            <p:nvGrpSpPr>
              <p:cNvPr id="110" name="Google Shape;110;p18"/>
              <p:cNvGrpSpPr/>
              <p:nvPr/>
            </p:nvGrpSpPr>
            <p:grpSpPr>
              <a:xfrm>
                <a:off x="881025" y="2800065"/>
                <a:ext cx="92400" cy="411825"/>
                <a:chOff x="845575" y="2563700"/>
                <a:chExt cx="92400" cy="411825"/>
              </a:xfrm>
            </p:grpSpPr>
            <p:cxnSp>
              <p:nvCxnSpPr>
                <p:cNvPr id="111" name="Google Shape;111;p18"/>
                <p:cNvCxnSpPr/>
                <p:nvPr/>
              </p:nvCxnSpPr>
              <p:spPr>
                <a:xfrm>
                  <a:off x="891775" y="2616125"/>
                  <a:ext cx="0" cy="359400"/>
                </a:xfrm>
                <a:prstGeom prst="straightConnector1">
                  <a:avLst/>
                </a:prstGeom>
                <a:noFill/>
                <a:ln w="9525" cap="flat" cmpd="sng">
                  <a:solidFill>
                    <a:srgbClr val="000000"/>
                  </a:solidFill>
                  <a:prstDash val="solid"/>
                  <a:round/>
                  <a:headEnd type="none" w="sm" len="sm"/>
                  <a:tailEnd type="none" w="sm" len="sm"/>
                </a:ln>
              </p:spPr>
            </p:cxnSp>
            <p:sp>
              <p:nvSpPr>
                <p:cNvPr id="112" name="Google Shape;112;p18"/>
                <p:cNvSpPr/>
                <p:nvPr/>
              </p:nvSpPr>
              <p:spPr>
                <a:xfrm>
                  <a:off x="845575"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defTabSz="685800">
                    <a:buClrTx/>
                  </a:pPr>
                  <a:endParaRPr sz="1800" kern="1200">
                    <a:solidFill>
                      <a:srgbClr val="002F6D"/>
                    </a:solidFill>
                    <a:latin typeface="Source Sans Pro"/>
                    <a:ea typeface="+mn-ea"/>
                    <a:cs typeface="+mn-cs"/>
                  </a:endParaRPr>
                </a:p>
              </p:txBody>
            </p:sp>
          </p:grpSp>
          <p:sp>
            <p:nvSpPr>
              <p:cNvPr id="113" name="Google Shape;113;p18"/>
              <p:cNvSpPr txBox="1"/>
              <p:nvPr/>
            </p:nvSpPr>
            <p:spPr>
              <a:xfrm>
                <a:off x="823126" y="1857799"/>
                <a:ext cx="2721300" cy="943800"/>
              </a:xfrm>
              <a:prstGeom prst="rect">
                <a:avLst/>
              </a:prstGeom>
              <a:noFill/>
              <a:ln>
                <a:noFill/>
              </a:ln>
            </p:spPr>
            <p:txBody>
              <a:bodyPr spcFirstLastPara="1" wrap="square" lIns="91425" tIns="91425" rIns="91425" bIns="91425" anchor="t" anchorCtr="0">
                <a:noAutofit/>
              </a:bodyPr>
              <a:lstStyle/>
              <a:p>
                <a:pPr defTabSz="685800">
                  <a:spcAft>
                    <a:spcPts val="1600"/>
                  </a:spcAft>
                  <a:buClrTx/>
                </a:pPr>
                <a:r>
                  <a:rPr lang="en" sz="1500" b="1" kern="1200" dirty="0">
                    <a:solidFill>
                      <a:srgbClr val="53575A"/>
                    </a:solidFill>
                    <a:latin typeface="Arial" panose="020B0604020202020204" pitchFamily="34" charset="0"/>
                    <a:ea typeface="Roboto"/>
                    <a:cs typeface="Arial" panose="020B0604020202020204" pitchFamily="34" charset="0"/>
                    <a:sym typeface="Roboto"/>
                  </a:rPr>
                  <a:t>Academic Senate (ASCCC) Faculty Discipline Crosswalk Workshop Convening</a:t>
                </a:r>
                <a:endParaRPr sz="1500" b="1" kern="1200" dirty="0">
                  <a:solidFill>
                    <a:srgbClr val="53575A"/>
                  </a:solidFill>
                  <a:latin typeface="Arial" panose="020B0604020202020204" pitchFamily="34" charset="0"/>
                  <a:ea typeface="Roboto"/>
                  <a:cs typeface="Arial" panose="020B0604020202020204" pitchFamily="34" charset="0"/>
                  <a:sym typeface="Roboto"/>
                </a:endParaRPr>
              </a:p>
            </p:txBody>
          </p:sp>
        </p:grpSp>
      </p:grpSp>
      <p:grpSp>
        <p:nvGrpSpPr>
          <p:cNvPr id="114" name="Google Shape;114;p18"/>
          <p:cNvGrpSpPr/>
          <p:nvPr/>
        </p:nvGrpSpPr>
        <p:grpSpPr>
          <a:xfrm>
            <a:off x="2512650" y="2709725"/>
            <a:ext cx="3162850" cy="1735650"/>
            <a:chOff x="2525599" y="2702599"/>
            <a:chExt cx="3162850" cy="1735650"/>
          </a:xfrm>
        </p:grpSpPr>
        <p:sp>
          <p:nvSpPr>
            <p:cNvPr id="115" name="Google Shape;115;p18"/>
            <p:cNvSpPr/>
            <p:nvPr/>
          </p:nvSpPr>
          <p:spPr>
            <a:xfrm>
              <a:off x="2890952" y="3079475"/>
              <a:ext cx="1958400" cy="133500"/>
            </a:xfrm>
            <a:prstGeom prst="rect">
              <a:avLst/>
            </a:prstGeom>
            <a:solidFill>
              <a:srgbClr val="802017"/>
            </a:solidFill>
            <a:ln>
              <a:noFill/>
            </a:ln>
          </p:spPr>
          <p:txBody>
            <a:bodyPr spcFirstLastPara="1" wrap="square" lIns="91425" tIns="91425" rIns="91425" bIns="91425" anchor="ctr" anchorCtr="0">
              <a:noAutofit/>
            </a:bodyPr>
            <a:lstStyle/>
            <a:p>
              <a:pPr defTabSz="685800">
                <a:buClrTx/>
              </a:pPr>
              <a:endParaRPr sz="1800" kern="1200">
                <a:solidFill>
                  <a:srgbClr val="002F6D"/>
                </a:solidFill>
                <a:latin typeface="Source Sans Pro"/>
                <a:ea typeface="+mn-ea"/>
                <a:cs typeface="+mn-cs"/>
              </a:endParaRPr>
            </a:p>
          </p:txBody>
        </p:sp>
        <p:grpSp>
          <p:nvGrpSpPr>
            <p:cNvPr id="116" name="Google Shape;116;p18"/>
            <p:cNvGrpSpPr/>
            <p:nvPr/>
          </p:nvGrpSpPr>
          <p:grpSpPr>
            <a:xfrm>
              <a:off x="2525599" y="2702599"/>
              <a:ext cx="3162850" cy="1735650"/>
              <a:chOff x="2525599" y="2702599"/>
              <a:chExt cx="3162850" cy="1735650"/>
            </a:xfrm>
          </p:grpSpPr>
          <p:sp>
            <p:nvSpPr>
              <p:cNvPr id="117" name="Google Shape;117;p18"/>
              <p:cNvSpPr txBox="1"/>
              <p:nvPr/>
            </p:nvSpPr>
            <p:spPr>
              <a:xfrm>
                <a:off x="2525599" y="2702599"/>
                <a:ext cx="1389300" cy="371400"/>
              </a:xfrm>
              <a:prstGeom prst="rect">
                <a:avLst/>
              </a:prstGeom>
              <a:noFill/>
              <a:ln>
                <a:noFill/>
              </a:ln>
            </p:spPr>
            <p:txBody>
              <a:bodyPr spcFirstLastPara="1" wrap="square" lIns="91425" tIns="91425" rIns="91425" bIns="91425" anchor="t" anchorCtr="0">
                <a:noAutofit/>
              </a:bodyPr>
              <a:lstStyle/>
              <a:p>
                <a:pPr algn="ctr" defTabSz="685800">
                  <a:lnSpc>
                    <a:spcPct val="115000"/>
                  </a:lnSpc>
                  <a:spcAft>
                    <a:spcPts val="1600"/>
                  </a:spcAft>
                  <a:buClrTx/>
                </a:pPr>
                <a:r>
                  <a:rPr lang="en" sz="1600" b="1" kern="1200" dirty="0">
                    <a:solidFill>
                      <a:srgbClr val="002F6D"/>
                    </a:solidFill>
                    <a:latin typeface="Arial" panose="020B0604020202020204" pitchFamily="34" charset="0"/>
                    <a:ea typeface="Roboto"/>
                    <a:cs typeface="Arial" panose="020B0604020202020204" pitchFamily="34" charset="0"/>
                    <a:sym typeface="Roboto"/>
                  </a:rPr>
                  <a:t>8/20</a:t>
                </a:r>
                <a:endParaRPr sz="1600" b="1" kern="1200" dirty="0">
                  <a:solidFill>
                    <a:srgbClr val="002F6D"/>
                  </a:solidFill>
                  <a:latin typeface="Arial" panose="020B0604020202020204" pitchFamily="34" charset="0"/>
                  <a:ea typeface="Roboto"/>
                  <a:cs typeface="Arial" panose="020B0604020202020204" pitchFamily="34" charset="0"/>
                  <a:sym typeface="Roboto"/>
                </a:endParaRPr>
              </a:p>
            </p:txBody>
          </p:sp>
          <p:grpSp>
            <p:nvGrpSpPr>
              <p:cNvPr id="118" name="Google Shape;118;p18"/>
              <p:cNvGrpSpPr/>
              <p:nvPr/>
            </p:nvGrpSpPr>
            <p:grpSpPr>
              <a:xfrm rot="10800000">
                <a:off x="2849073" y="3079467"/>
                <a:ext cx="92400" cy="411825"/>
                <a:chOff x="2070100" y="2563700"/>
                <a:chExt cx="92400" cy="411825"/>
              </a:xfrm>
            </p:grpSpPr>
            <p:cxnSp>
              <p:nvCxnSpPr>
                <p:cNvPr id="119" name="Google Shape;119;p18"/>
                <p:cNvCxnSpPr/>
                <p:nvPr/>
              </p:nvCxnSpPr>
              <p:spPr>
                <a:xfrm>
                  <a:off x="2116300" y="2616125"/>
                  <a:ext cx="0" cy="359400"/>
                </a:xfrm>
                <a:prstGeom prst="straightConnector1">
                  <a:avLst/>
                </a:prstGeom>
                <a:noFill/>
                <a:ln w="9525" cap="flat" cmpd="sng">
                  <a:solidFill>
                    <a:srgbClr val="000000"/>
                  </a:solidFill>
                  <a:prstDash val="solid"/>
                  <a:round/>
                  <a:headEnd type="none" w="sm" len="sm"/>
                  <a:tailEnd type="none" w="sm" len="sm"/>
                </a:ln>
              </p:spPr>
            </p:cxnSp>
            <p:sp>
              <p:nvSpPr>
                <p:cNvPr id="120" name="Google Shape;120;p18"/>
                <p:cNvSpPr/>
                <p:nvPr/>
              </p:nvSpPr>
              <p:spPr>
                <a:xfrm>
                  <a:off x="2070100" y="2563700"/>
                  <a:ext cx="92400" cy="92400"/>
                </a:xfrm>
                <a:prstGeom prst="ellipse">
                  <a:avLst/>
                </a:prstGeom>
                <a:solidFill>
                  <a:srgbClr val="000000"/>
                </a:solidFill>
                <a:ln>
                  <a:noFill/>
                </a:ln>
              </p:spPr>
              <p:txBody>
                <a:bodyPr spcFirstLastPara="1" wrap="square" lIns="91425" tIns="91425" rIns="91425" bIns="91425" anchor="ctr" anchorCtr="0">
                  <a:noAutofit/>
                </a:bodyPr>
                <a:lstStyle/>
                <a:p>
                  <a:pPr defTabSz="685800">
                    <a:buClrTx/>
                  </a:pPr>
                  <a:endParaRPr sz="1800" kern="1200">
                    <a:solidFill>
                      <a:srgbClr val="002F6D"/>
                    </a:solidFill>
                    <a:latin typeface="Source Sans Pro"/>
                    <a:ea typeface="+mn-ea"/>
                    <a:cs typeface="+mn-cs"/>
                  </a:endParaRPr>
                </a:p>
              </p:txBody>
            </p:sp>
          </p:grpSp>
          <p:sp>
            <p:nvSpPr>
              <p:cNvPr id="121" name="Google Shape;121;p18"/>
              <p:cNvSpPr txBox="1"/>
              <p:nvPr/>
            </p:nvSpPr>
            <p:spPr>
              <a:xfrm>
                <a:off x="2773350" y="3494449"/>
                <a:ext cx="2915100" cy="943800"/>
              </a:xfrm>
              <a:prstGeom prst="rect">
                <a:avLst/>
              </a:prstGeom>
              <a:noFill/>
              <a:ln>
                <a:noFill/>
              </a:ln>
            </p:spPr>
            <p:txBody>
              <a:bodyPr spcFirstLastPara="1" wrap="square" lIns="91425" tIns="91425" rIns="91425" bIns="91425" anchor="t" anchorCtr="0">
                <a:noAutofit/>
              </a:bodyPr>
              <a:lstStyle/>
              <a:p>
                <a:pPr defTabSz="685800">
                  <a:spcBef>
                    <a:spcPts val="1000"/>
                  </a:spcBef>
                  <a:buClr>
                    <a:srgbClr val="002F6D"/>
                  </a:buClr>
                  <a:buSzPts val="1100"/>
                </a:pPr>
                <a:r>
                  <a:rPr lang="en" sz="1600" b="1" kern="1200" dirty="0">
                    <a:solidFill>
                      <a:srgbClr val="002F6D"/>
                    </a:solidFill>
                    <a:latin typeface="Arial" panose="020B0604020202020204" pitchFamily="34" charset="0"/>
                    <a:ea typeface="Roboto"/>
                    <a:cs typeface="Arial" panose="020B0604020202020204" pitchFamily="34" charset="0"/>
                    <a:sym typeface="Roboto"/>
                  </a:rPr>
                  <a:t>CO system-wide policy memorandum</a:t>
                </a:r>
                <a:endParaRPr sz="1600" b="1" kern="1200" dirty="0">
                  <a:solidFill>
                    <a:srgbClr val="002F6D"/>
                  </a:solidFill>
                  <a:latin typeface="Arial" panose="020B0604020202020204" pitchFamily="34" charset="0"/>
                  <a:ea typeface="Roboto"/>
                  <a:cs typeface="Arial" panose="020B0604020202020204" pitchFamily="34" charset="0"/>
                  <a:sym typeface="Roboto"/>
                </a:endParaRPr>
              </a:p>
            </p:txBody>
          </p:sp>
        </p:grpSp>
      </p:grpSp>
      <p:sp>
        <p:nvSpPr>
          <p:cNvPr id="122" name="Google Shape;122;p18"/>
          <p:cNvSpPr txBox="1"/>
          <p:nvPr/>
        </p:nvSpPr>
        <p:spPr>
          <a:xfrm>
            <a:off x="339950" y="369501"/>
            <a:ext cx="8459391" cy="1046410"/>
          </a:xfrm>
          <a:prstGeom prst="rect">
            <a:avLst/>
          </a:prstGeom>
          <a:noFill/>
          <a:ln>
            <a:noFill/>
          </a:ln>
        </p:spPr>
        <p:txBody>
          <a:bodyPr spcFirstLastPara="1" wrap="square" lIns="91425" tIns="91425" rIns="91425" bIns="91425" anchor="t" anchorCtr="0">
            <a:spAutoFit/>
          </a:bodyPr>
          <a:lstStyle/>
          <a:p>
            <a:pPr algn="ctr" defTabSz="685800">
              <a:buClrTx/>
            </a:pPr>
            <a:r>
              <a:rPr lang="en" sz="2800" b="1" kern="1200" dirty="0">
                <a:solidFill>
                  <a:srgbClr val="002F6D"/>
                </a:solidFill>
                <a:latin typeface="Arial" panose="020B0604020202020204" pitchFamily="34" charset="0"/>
                <a:ea typeface="Roboto"/>
                <a:cs typeface="Arial" panose="020B0604020202020204" pitchFamily="34" charset="0"/>
                <a:sym typeface="Roboto"/>
              </a:rPr>
              <a:t>CCC CPL POLICY IMPLEMENTATION </a:t>
            </a:r>
          </a:p>
          <a:p>
            <a:pPr algn="ctr" defTabSz="685800">
              <a:buClrTx/>
            </a:pPr>
            <a:r>
              <a:rPr lang="en" sz="2800" b="1" kern="1200" dirty="0">
                <a:solidFill>
                  <a:srgbClr val="002F6D"/>
                </a:solidFill>
                <a:latin typeface="Arial" panose="020B0604020202020204" pitchFamily="34" charset="0"/>
                <a:ea typeface="Roboto"/>
                <a:cs typeface="Arial" panose="020B0604020202020204" pitchFamily="34" charset="0"/>
                <a:sym typeface="Roboto"/>
              </a:rPr>
              <a:t>TIMELINE</a:t>
            </a:r>
            <a:endParaRPr sz="2800" b="1" kern="1200" dirty="0">
              <a:solidFill>
                <a:srgbClr val="002F6D"/>
              </a:solidFill>
              <a:latin typeface="Arial" panose="020B0604020202020204" pitchFamily="34" charset="0"/>
              <a:ea typeface="Roboto"/>
              <a:cs typeface="Arial" panose="020B0604020202020204" pitchFamily="34" charset="0"/>
              <a:sym typeface="Roboto"/>
            </a:endParaRPr>
          </a:p>
        </p:txBody>
      </p:sp>
      <p:sp>
        <p:nvSpPr>
          <p:cNvPr id="2" name="Right Arrow 1"/>
          <p:cNvSpPr/>
          <p:nvPr/>
        </p:nvSpPr>
        <p:spPr>
          <a:xfrm>
            <a:off x="7449124" y="2899592"/>
            <a:ext cx="1519755" cy="506427"/>
          </a:xfrm>
          <a:prstGeom prst="rightArrow">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r>
              <a:rPr lang="en-US" sz="1350" i="1" kern="1200" dirty="0">
                <a:solidFill>
                  <a:srgbClr val="FFFFFF"/>
                </a:solidFill>
                <a:latin typeface="Arial" panose="020B0604020202020204" pitchFamily="34" charset="0"/>
                <a:cs typeface="Arial" panose="020B0604020202020204" pitchFamily="34" charset="0"/>
              </a:rPr>
              <a:t>Continuous </a:t>
            </a:r>
          </a:p>
        </p:txBody>
      </p:sp>
    </p:spTree>
    <p:extLst>
      <p:ext uri="{BB962C8B-B14F-4D97-AF65-F5344CB8AC3E}">
        <p14:creationId xmlns:p14="http://schemas.microsoft.com/office/powerpoint/2010/main" val="32184557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Google Shape;135;p25"/>
          <p:cNvPicPr preferRelativeResize="0"/>
          <p:nvPr/>
        </p:nvPicPr>
        <p:blipFill>
          <a:blip r:embed="rId3">
            <a:alphaModFix/>
          </a:blip>
          <a:stretch>
            <a:fillRect/>
          </a:stretch>
        </p:blipFill>
        <p:spPr>
          <a:xfrm>
            <a:off x="152400" y="152400"/>
            <a:ext cx="8839201" cy="802134"/>
          </a:xfrm>
          <a:prstGeom prst="rect">
            <a:avLst/>
          </a:prstGeom>
          <a:noFill/>
          <a:ln>
            <a:noFill/>
          </a:ln>
        </p:spPr>
      </p:pic>
      <p:pic>
        <p:nvPicPr>
          <p:cNvPr id="136" name="Google Shape;136;p25"/>
          <p:cNvPicPr preferRelativeResize="0"/>
          <p:nvPr/>
        </p:nvPicPr>
        <p:blipFill>
          <a:blip r:embed="rId4">
            <a:alphaModFix/>
          </a:blip>
          <a:stretch>
            <a:fillRect/>
          </a:stretch>
        </p:blipFill>
        <p:spPr>
          <a:xfrm>
            <a:off x="152400" y="954534"/>
            <a:ext cx="8839201" cy="394417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6"/>
          <p:cNvSpPr txBox="1">
            <a:spLocks noGrp="1"/>
          </p:cNvSpPr>
          <p:nvPr>
            <p:ph type="title"/>
          </p:nvPr>
        </p:nvSpPr>
        <p:spPr>
          <a:xfrm>
            <a:off x="311700" y="216310"/>
            <a:ext cx="8520600" cy="801415"/>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2600" b="1" dirty="0">
                <a:latin typeface="Gill Sans"/>
                <a:ea typeface="Gill Sans"/>
                <a:cs typeface="Gill Sans"/>
                <a:sym typeface="Gill Sans"/>
              </a:rPr>
              <a:t>CPL OPPORTUNITIES FOR MILITARY STUDENTS</a:t>
            </a:r>
            <a:endParaRPr sz="2600" dirty="0">
              <a:latin typeface="Gill Sans"/>
              <a:ea typeface="Gill Sans"/>
              <a:cs typeface="Gill Sans"/>
              <a:sym typeface="Gill Sans"/>
            </a:endParaRPr>
          </a:p>
          <a:p>
            <a:pPr marL="0" lvl="0" indent="0" algn="l" rtl="0">
              <a:spcBef>
                <a:spcPts val="0"/>
              </a:spcBef>
              <a:spcAft>
                <a:spcPts val="0"/>
              </a:spcAft>
              <a:buNone/>
            </a:pPr>
            <a:endParaRPr dirty="0"/>
          </a:p>
        </p:txBody>
      </p:sp>
      <p:sp>
        <p:nvSpPr>
          <p:cNvPr id="143" name="Google Shape;143;p26"/>
          <p:cNvSpPr txBox="1">
            <a:spLocks noGrp="1"/>
          </p:cNvSpPr>
          <p:nvPr>
            <p:ph type="body" idx="1"/>
          </p:nvPr>
        </p:nvSpPr>
        <p:spPr>
          <a:xfrm>
            <a:off x="422250" y="1193950"/>
            <a:ext cx="8409900" cy="3625500"/>
          </a:xfrm>
          <a:prstGeom prst="rect">
            <a:avLst/>
          </a:prstGeom>
          <a:noFill/>
        </p:spPr>
        <p:txBody>
          <a:bodyPr spcFirstLastPara="1" wrap="square" lIns="91425" tIns="91425" rIns="91425" bIns="91425" anchor="t" anchorCtr="0">
            <a:noAutofit/>
          </a:bodyPr>
          <a:lstStyle/>
          <a:p>
            <a:pPr marL="457200" lvl="0" indent="-355600" algn="l" rtl="0">
              <a:spcBef>
                <a:spcPts val="0"/>
              </a:spcBef>
              <a:spcAft>
                <a:spcPts val="0"/>
              </a:spcAft>
              <a:buClr>
                <a:srgbClr val="E9171F"/>
              </a:buClr>
              <a:buSzPts val="2000"/>
              <a:buChar char="★"/>
            </a:pPr>
            <a:r>
              <a:rPr lang="en" sz="2000"/>
              <a:t>American Council on Education </a:t>
            </a:r>
            <a:r>
              <a:rPr lang="en" sz="2000" u="sng">
                <a:solidFill>
                  <a:schemeClr val="hlink"/>
                </a:solidFill>
                <a:hlinkClick r:id="rId3"/>
              </a:rPr>
              <a:t>(ACE) Military Guide</a:t>
            </a:r>
            <a:endParaRPr sz="2000"/>
          </a:p>
          <a:p>
            <a:pPr marL="0" lvl="0" indent="0" algn="l" rtl="0">
              <a:spcBef>
                <a:spcPts val="1600"/>
              </a:spcBef>
              <a:spcAft>
                <a:spcPts val="0"/>
              </a:spcAft>
              <a:buNone/>
            </a:pPr>
            <a:r>
              <a:rPr lang="en" sz="2000" i="1"/>
              <a:t>“Since each military member has a unique experience while serving in the US Armed Forces, some academic institutions use other forms of prior learning assessment (PLA) in addition to the ACE recommendations, to validate the full scope of the service member’s learning, knowledge, skills, abilities, competencies and proficiencies.” </a:t>
            </a:r>
            <a:r>
              <a:rPr lang="en" sz="2000" u="sng">
                <a:solidFill>
                  <a:schemeClr val="hlink"/>
                </a:solidFill>
                <a:hlinkClick r:id="rId4"/>
              </a:rPr>
              <a:t>ACE Military Guide FAQ</a:t>
            </a:r>
            <a:endParaRPr sz="2000"/>
          </a:p>
          <a:p>
            <a:pPr marL="457200" lvl="0" indent="-355600" algn="l" rtl="0">
              <a:spcBef>
                <a:spcPts val="1600"/>
              </a:spcBef>
              <a:spcAft>
                <a:spcPts val="0"/>
              </a:spcAft>
              <a:buClr>
                <a:srgbClr val="FF0000"/>
              </a:buClr>
              <a:buSzPts val="2000"/>
              <a:buChar char="★"/>
            </a:pPr>
            <a:r>
              <a:rPr lang="en" sz="2000"/>
              <a:t>CCC Partnerships with Military education programs </a:t>
            </a:r>
            <a:endParaRPr sz="2000"/>
          </a:p>
        </p:txBody>
      </p:sp>
      <p:cxnSp>
        <p:nvCxnSpPr>
          <p:cNvPr id="144" name="Google Shape;144;p26"/>
          <p:cNvCxnSpPr/>
          <p:nvPr/>
        </p:nvCxnSpPr>
        <p:spPr>
          <a:xfrm>
            <a:off x="475313" y="1058550"/>
            <a:ext cx="8195400" cy="27600"/>
          </a:xfrm>
          <a:prstGeom prst="straightConnector1">
            <a:avLst/>
          </a:prstGeom>
          <a:noFill/>
          <a:ln w="28575" cap="flat" cmpd="sng">
            <a:solidFill>
              <a:srgbClr val="E9171F"/>
            </a:solidFill>
            <a:prstDash val="solid"/>
            <a:round/>
            <a:headEnd type="none" w="sm" len="sm"/>
            <a:tailEnd type="none" w="sm" len="sm"/>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0A6DD-2EDE-1644-9C1A-716FE1665606}"/>
              </a:ext>
            </a:extLst>
          </p:cNvPr>
          <p:cNvSpPr>
            <a:spLocks noGrp="1"/>
          </p:cNvSpPr>
          <p:nvPr>
            <p:ph type="title"/>
          </p:nvPr>
        </p:nvSpPr>
        <p:spPr/>
        <p:txBody>
          <a:bodyPr/>
          <a:lstStyle/>
          <a:p>
            <a:r>
              <a:rPr lang="en-US" sz="2400" b="1" dirty="0"/>
              <a:t>Credit for Industry Credentials</a:t>
            </a:r>
          </a:p>
        </p:txBody>
      </p:sp>
      <p:sp>
        <p:nvSpPr>
          <p:cNvPr id="3" name="Text Placeholder 2">
            <a:extLst>
              <a:ext uri="{FF2B5EF4-FFF2-40B4-BE49-F238E27FC236}">
                <a16:creationId xmlns:a16="http://schemas.microsoft.com/office/drawing/2014/main" id="{7ACABBBB-E3AA-0B40-8DC0-ACCEFE618DD8}"/>
              </a:ext>
            </a:extLst>
          </p:cNvPr>
          <p:cNvSpPr>
            <a:spLocks noGrp="1"/>
          </p:cNvSpPr>
          <p:nvPr>
            <p:ph type="body" idx="1"/>
          </p:nvPr>
        </p:nvSpPr>
        <p:spPr/>
        <p:txBody>
          <a:bodyPr/>
          <a:lstStyle/>
          <a:p>
            <a:r>
              <a:rPr lang="en-US" dirty="0"/>
              <a:t>Students arrive to us already having gained college level learning in a subject area and mastered the content of certain courses</a:t>
            </a:r>
          </a:p>
          <a:p>
            <a:pPr marL="114300" indent="0">
              <a:buNone/>
            </a:pPr>
            <a:r>
              <a:rPr lang="en-US" dirty="0"/>
              <a:t> </a:t>
            </a:r>
          </a:p>
          <a:p>
            <a:r>
              <a:rPr lang="en-US" dirty="0"/>
              <a:t>Academic credit is awarded to students with current licenses and certificates</a:t>
            </a:r>
          </a:p>
          <a:p>
            <a:endParaRPr lang="en-US" dirty="0"/>
          </a:p>
          <a:p>
            <a:r>
              <a:rPr lang="en-US" dirty="0"/>
              <a:t>Verifiable industry credentials directly related to the program of study</a:t>
            </a:r>
          </a:p>
        </p:txBody>
      </p:sp>
    </p:spTree>
    <p:extLst>
      <p:ext uri="{BB962C8B-B14F-4D97-AF65-F5344CB8AC3E}">
        <p14:creationId xmlns:p14="http://schemas.microsoft.com/office/powerpoint/2010/main" val="3099346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34"/>
          <p:cNvSpPr txBox="1">
            <a:spLocks noGrp="1"/>
          </p:cNvSpPr>
          <p:nvPr>
            <p:ph type="title"/>
          </p:nvPr>
        </p:nvSpPr>
        <p:spPr>
          <a:xfrm>
            <a:off x="191475" y="170100"/>
            <a:ext cx="8681100" cy="548100"/>
          </a:xfrm>
          <a:prstGeom prst="rect">
            <a:avLst/>
          </a:prstGeom>
        </p:spPr>
        <p:txBody>
          <a:bodyPr spcFirstLastPara="1" wrap="square" lIns="68575" tIns="34275" rIns="68575" bIns="34275" anchor="t" anchorCtr="0">
            <a:noAutofit/>
          </a:bodyPr>
          <a:lstStyle/>
          <a:p>
            <a:pPr marL="0" lvl="0" indent="0" algn="l" rtl="0">
              <a:spcBef>
                <a:spcPts val="0"/>
              </a:spcBef>
              <a:spcAft>
                <a:spcPts val="0"/>
              </a:spcAft>
              <a:buNone/>
            </a:pPr>
            <a:r>
              <a:rPr lang="en"/>
              <a:t>CCCCO CPL Policy Resources</a:t>
            </a:r>
            <a:endParaRPr/>
          </a:p>
        </p:txBody>
      </p:sp>
      <p:sp>
        <p:nvSpPr>
          <p:cNvPr id="205" name="Google Shape;205;p34"/>
          <p:cNvSpPr txBox="1">
            <a:spLocks noGrp="1"/>
          </p:cNvSpPr>
          <p:nvPr>
            <p:ph type="body" idx="1"/>
          </p:nvPr>
        </p:nvSpPr>
        <p:spPr>
          <a:xfrm>
            <a:off x="191475" y="796900"/>
            <a:ext cx="8843400" cy="4069800"/>
          </a:xfrm>
          <a:prstGeom prst="rect">
            <a:avLst/>
          </a:prstGeom>
        </p:spPr>
        <p:txBody>
          <a:bodyPr spcFirstLastPara="1" wrap="square" lIns="68575" tIns="34275" rIns="68575" bIns="34275" anchor="t" anchorCtr="0">
            <a:noAutofit/>
          </a:bodyPr>
          <a:lstStyle/>
          <a:p>
            <a:pPr marL="457200" lvl="0" indent="-317500" algn="l" rtl="0">
              <a:spcBef>
                <a:spcPts val="1000"/>
              </a:spcBef>
              <a:spcAft>
                <a:spcPts val="0"/>
              </a:spcAft>
              <a:buClr>
                <a:srgbClr val="434343"/>
              </a:buClr>
              <a:buSzPts val="1400"/>
              <a:buChar char="●"/>
            </a:pPr>
            <a:r>
              <a:rPr lang="en" dirty="0">
                <a:solidFill>
                  <a:srgbClr val="434343"/>
                </a:solidFill>
              </a:rPr>
              <a:t>CPL Memo: </a:t>
            </a:r>
            <a:r>
              <a:rPr lang="en" i="1" dirty="0">
                <a:solidFill>
                  <a:srgbClr val="434343"/>
                </a:solidFill>
              </a:rPr>
              <a:t>Guidance and System-wide Policy Advisory for the Approved California Code of Regulations, title 5 section 55050, Credit for Prior Learning (CPL), Effective March 20, 2020 </a:t>
            </a:r>
            <a:endParaRPr i="1" dirty="0">
              <a:solidFill>
                <a:srgbClr val="434343"/>
              </a:solidFill>
            </a:endParaRPr>
          </a:p>
          <a:p>
            <a:pPr marL="457200" lvl="0" indent="-317500" algn="l" rtl="0">
              <a:spcBef>
                <a:spcPts val="1000"/>
              </a:spcBef>
              <a:spcAft>
                <a:spcPts val="0"/>
              </a:spcAft>
              <a:buSzPts val="1400"/>
              <a:buChar char="●"/>
            </a:pPr>
            <a:r>
              <a:rPr lang="en" dirty="0">
                <a:solidFill>
                  <a:srgbClr val="434343"/>
                </a:solidFill>
              </a:rPr>
              <a:t>CCR title 5, § 55050.</a:t>
            </a:r>
            <a:r>
              <a:rPr lang="en" dirty="0">
                <a:solidFill>
                  <a:srgbClr val="002F6D"/>
                </a:solidFill>
                <a:uFill>
                  <a:noFill/>
                </a:uFill>
                <a:hlinkClick r:id="rId3">
                  <a:extLst>
                    <a:ext uri="{A12FA001-AC4F-418D-AE19-62706E023703}">
                      <ahyp:hlinkClr xmlns:ahyp="http://schemas.microsoft.com/office/drawing/2018/hyperlinkcolor" val="tx"/>
                    </a:ext>
                  </a:extLst>
                </a:hlinkClick>
              </a:rPr>
              <a:t> </a:t>
            </a:r>
            <a:r>
              <a:rPr lang="en" i="1" u="sng" dirty="0">
                <a:solidFill>
                  <a:srgbClr val="0000FF"/>
                </a:solidFill>
                <a:hlinkClick r:id="rId3">
                  <a:extLst>
                    <a:ext uri="{A12FA001-AC4F-418D-AE19-62706E023703}">
                      <ahyp:hlinkClr xmlns:ahyp="http://schemas.microsoft.com/office/drawing/2018/hyperlinkcolor" val="tx"/>
                    </a:ext>
                  </a:extLst>
                </a:hlinkClick>
              </a:rPr>
              <a:t>Credit for Prior Learning</a:t>
            </a:r>
            <a:endParaRPr i="1" u="sng" dirty="0">
              <a:solidFill>
                <a:srgbClr val="0000FF"/>
              </a:solidFill>
            </a:endParaRPr>
          </a:p>
          <a:p>
            <a:pPr marL="457200" lvl="0" indent="-317500" algn="l" rtl="0">
              <a:spcBef>
                <a:spcPts val="1000"/>
              </a:spcBef>
              <a:spcAft>
                <a:spcPts val="0"/>
              </a:spcAft>
              <a:buSzPts val="1400"/>
              <a:buChar char="●"/>
            </a:pPr>
            <a:r>
              <a:rPr lang="en" dirty="0">
                <a:solidFill>
                  <a:srgbClr val="434343"/>
                </a:solidFill>
              </a:rPr>
              <a:t>Edu Code CPL Statutes</a:t>
            </a:r>
            <a:endParaRPr dirty="0">
              <a:solidFill>
                <a:srgbClr val="434343"/>
              </a:solidFill>
            </a:endParaRPr>
          </a:p>
          <a:p>
            <a:pPr marL="914400" lvl="1" indent="-317500" algn="l" rtl="0">
              <a:spcBef>
                <a:spcPts val="1000"/>
              </a:spcBef>
              <a:spcAft>
                <a:spcPts val="0"/>
              </a:spcAft>
              <a:buSzPts val="1400"/>
              <a:buChar char="○"/>
            </a:pPr>
            <a:r>
              <a:rPr lang="en" dirty="0">
                <a:solidFill>
                  <a:srgbClr val="434343"/>
                </a:solidFill>
              </a:rPr>
              <a:t>§</a:t>
            </a:r>
            <a:r>
              <a:rPr lang="en" dirty="0">
                <a:solidFill>
                  <a:srgbClr val="002F6D"/>
                </a:solidFill>
                <a:uFill>
                  <a:noFill/>
                </a:uFill>
                <a:hlinkClick r:id="rId4">
                  <a:extLst>
                    <a:ext uri="{A12FA001-AC4F-418D-AE19-62706E023703}">
                      <ahyp:hlinkClr xmlns:ahyp="http://schemas.microsoft.com/office/drawing/2018/hyperlinkcolor" val="tx"/>
                    </a:ext>
                  </a:extLst>
                </a:hlinkClick>
              </a:rPr>
              <a:t> </a:t>
            </a:r>
            <a:r>
              <a:rPr lang="en" i="1" u="sng" dirty="0">
                <a:solidFill>
                  <a:srgbClr val="0000FF"/>
                </a:solidFill>
                <a:hlinkClick r:id="rId4">
                  <a:extLst>
                    <a:ext uri="{A12FA001-AC4F-418D-AE19-62706E023703}">
                      <ahyp:hlinkClr xmlns:ahyp="http://schemas.microsoft.com/office/drawing/2018/hyperlinkcolor" val="tx"/>
                    </a:ext>
                  </a:extLst>
                </a:hlinkClick>
              </a:rPr>
              <a:t>66025.7</a:t>
            </a:r>
            <a:r>
              <a:rPr lang="en" dirty="0">
                <a:solidFill>
                  <a:srgbClr val="002F6D"/>
                </a:solidFill>
              </a:rPr>
              <a:t> (all students)</a:t>
            </a:r>
            <a:endParaRPr dirty="0">
              <a:solidFill>
                <a:srgbClr val="002F6D"/>
              </a:solidFill>
            </a:endParaRPr>
          </a:p>
          <a:p>
            <a:pPr marL="914400" lvl="1" indent="-317500" algn="l" rtl="0">
              <a:spcBef>
                <a:spcPts val="1000"/>
              </a:spcBef>
              <a:spcAft>
                <a:spcPts val="0"/>
              </a:spcAft>
              <a:buSzPts val="1400"/>
              <a:buChar char="○"/>
            </a:pPr>
            <a:r>
              <a:rPr lang="en" dirty="0">
                <a:solidFill>
                  <a:srgbClr val="434343"/>
                </a:solidFill>
              </a:rPr>
              <a:t>§</a:t>
            </a:r>
            <a:r>
              <a:rPr lang="en" dirty="0">
                <a:solidFill>
                  <a:srgbClr val="002F6D"/>
                </a:solidFill>
                <a:uFill>
                  <a:noFill/>
                </a:uFill>
                <a:hlinkClick r:id="rId5">
                  <a:extLst>
                    <a:ext uri="{A12FA001-AC4F-418D-AE19-62706E023703}">
                      <ahyp:hlinkClr xmlns:ahyp="http://schemas.microsoft.com/office/drawing/2018/hyperlinkcolor" val="tx"/>
                    </a:ext>
                  </a:extLst>
                </a:hlinkClick>
              </a:rPr>
              <a:t> </a:t>
            </a:r>
            <a:r>
              <a:rPr lang="en" i="1" u="sng" dirty="0">
                <a:solidFill>
                  <a:srgbClr val="0000FF"/>
                </a:solidFill>
                <a:hlinkClick r:id="rId5">
                  <a:extLst>
                    <a:ext uri="{A12FA001-AC4F-418D-AE19-62706E023703}">
                      <ahyp:hlinkClr xmlns:ahyp="http://schemas.microsoft.com/office/drawing/2018/hyperlinkcolor" val="tx"/>
                    </a:ext>
                  </a:extLst>
                </a:hlinkClick>
              </a:rPr>
              <a:t>66025.71</a:t>
            </a:r>
            <a:r>
              <a:rPr lang="en" dirty="0">
                <a:solidFill>
                  <a:srgbClr val="002F6D"/>
                </a:solidFill>
              </a:rPr>
              <a:t> (military/veteran students)</a:t>
            </a:r>
            <a:endParaRPr i="1" u="sng" dirty="0">
              <a:solidFill>
                <a:srgbClr val="0000FF"/>
              </a:solidFill>
            </a:endParaRPr>
          </a:p>
          <a:p>
            <a:pPr marL="457200" lvl="0" indent="-342900" algn="l" rtl="0">
              <a:spcBef>
                <a:spcPts val="1000"/>
              </a:spcBef>
              <a:spcAft>
                <a:spcPts val="0"/>
              </a:spcAft>
              <a:buSzPts val="1800"/>
              <a:buChar char="●"/>
            </a:pPr>
            <a:r>
              <a:rPr lang="en" dirty="0">
                <a:solidFill>
                  <a:srgbClr val="434343"/>
                </a:solidFill>
              </a:rPr>
              <a:t>CCC Vision Resource Center</a:t>
            </a:r>
            <a:r>
              <a:rPr lang="en" dirty="0">
                <a:solidFill>
                  <a:srgbClr val="002F6D"/>
                </a:solidFill>
              </a:rPr>
              <a:t> (</a:t>
            </a:r>
            <a:r>
              <a:rPr lang="en" i="1" u="sng" dirty="0">
                <a:solidFill>
                  <a:srgbClr val="0000FF"/>
                </a:solidFill>
                <a:hlinkClick r:id="rId6">
                  <a:extLst>
                    <a:ext uri="{A12FA001-AC4F-418D-AE19-62706E023703}">
                      <ahyp:hlinkClr xmlns:ahyp="http://schemas.microsoft.com/office/drawing/2018/hyperlinkcolor" val="tx"/>
                    </a:ext>
                  </a:extLst>
                </a:hlinkClick>
              </a:rPr>
              <a:t>VRC</a:t>
            </a:r>
            <a:r>
              <a:rPr lang="en" dirty="0">
                <a:solidFill>
                  <a:srgbClr val="002F6D"/>
                </a:solidFill>
              </a:rPr>
              <a:t>)</a:t>
            </a:r>
            <a:r>
              <a:rPr lang="en" dirty="0">
                <a:solidFill>
                  <a:srgbClr val="434343"/>
                </a:solidFill>
              </a:rPr>
              <a:t> CPL Community Forum</a:t>
            </a:r>
            <a:endParaRPr dirty="0">
              <a:solidFill>
                <a:srgbClr val="434343"/>
              </a:solidFill>
            </a:endParaRPr>
          </a:p>
          <a:p>
            <a:pPr marL="914400" lvl="1" indent="-317500" algn="l" rtl="0">
              <a:spcBef>
                <a:spcPts val="0"/>
              </a:spcBef>
              <a:spcAft>
                <a:spcPts val="0"/>
              </a:spcAft>
              <a:buClr>
                <a:srgbClr val="434343"/>
              </a:buClr>
              <a:buSzPts val="1400"/>
              <a:buChar char="○"/>
            </a:pPr>
            <a:r>
              <a:rPr lang="en" dirty="0">
                <a:solidFill>
                  <a:srgbClr val="434343"/>
                </a:solidFill>
              </a:rPr>
              <a:t>CPL Policy Guidance Memorandums</a:t>
            </a:r>
            <a:endParaRPr dirty="0">
              <a:solidFill>
                <a:srgbClr val="434343"/>
              </a:solidFill>
            </a:endParaRPr>
          </a:p>
          <a:p>
            <a:pPr marL="914400" lvl="1" indent="-317500" algn="l" rtl="0">
              <a:spcBef>
                <a:spcPts val="0"/>
              </a:spcBef>
              <a:spcAft>
                <a:spcPts val="0"/>
              </a:spcAft>
              <a:buClr>
                <a:srgbClr val="434343"/>
              </a:buClr>
              <a:buSzPts val="1400"/>
              <a:buChar char="○"/>
            </a:pPr>
            <a:r>
              <a:rPr lang="en" dirty="0">
                <a:solidFill>
                  <a:srgbClr val="434343"/>
                </a:solidFill>
              </a:rPr>
              <a:t>CPL Implementation Toolkit </a:t>
            </a:r>
            <a:endParaRPr dirty="0">
              <a:solidFill>
                <a:srgbClr val="434343"/>
              </a:solidFill>
            </a:endParaRPr>
          </a:p>
          <a:p>
            <a:pPr marL="914400" lvl="1" indent="-317500" algn="l" rtl="0">
              <a:spcBef>
                <a:spcPts val="0"/>
              </a:spcBef>
              <a:spcAft>
                <a:spcPts val="0"/>
              </a:spcAft>
              <a:buClr>
                <a:srgbClr val="434343"/>
              </a:buClr>
              <a:buSzPts val="1400"/>
              <a:buChar char="○"/>
            </a:pPr>
            <a:r>
              <a:rPr lang="en" dirty="0">
                <a:solidFill>
                  <a:srgbClr val="434343"/>
                </a:solidFill>
              </a:rPr>
              <a:t>CPL Community Forum (connect with practitioners!)</a:t>
            </a:r>
            <a:endParaRPr dirty="0">
              <a:solidFill>
                <a:srgbClr val="434343"/>
              </a:solidFill>
            </a:endParaRPr>
          </a:p>
          <a:p>
            <a:pPr marL="914400" lvl="1" indent="-317500" algn="l" rtl="0">
              <a:spcBef>
                <a:spcPts val="0"/>
              </a:spcBef>
              <a:spcAft>
                <a:spcPts val="0"/>
              </a:spcAft>
              <a:buClr>
                <a:srgbClr val="434343"/>
              </a:buClr>
              <a:buSzPts val="1400"/>
              <a:buChar char="○"/>
            </a:pPr>
            <a:r>
              <a:rPr lang="en" dirty="0">
                <a:solidFill>
                  <a:srgbClr val="434343"/>
                </a:solidFill>
              </a:rPr>
              <a:t>PD events</a:t>
            </a:r>
            <a:endParaRPr dirty="0">
              <a:solidFill>
                <a:srgbClr val="434343"/>
              </a:solidFill>
            </a:endParaRPr>
          </a:p>
          <a:p>
            <a:pPr marL="914400" lvl="1" indent="-317500" algn="l" rtl="0">
              <a:spcBef>
                <a:spcPts val="0"/>
              </a:spcBef>
              <a:spcAft>
                <a:spcPts val="0"/>
              </a:spcAft>
              <a:buClr>
                <a:srgbClr val="434343"/>
              </a:buClr>
              <a:buSzPts val="1400"/>
              <a:buChar char="○"/>
            </a:pPr>
            <a:r>
              <a:rPr lang="en" dirty="0">
                <a:solidFill>
                  <a:srgbClr val="434343"/>
                </a:solidFill>
              </a:rPr>
              <a:t>Articles and research</a:t>
            </a:r>
            <a:endParaRPr dirty="0">
              <a:solidFill>
                <a:srgbClr val="434343"/>
              </a:solidFill>
            </a:endParaRPr>
          </a:p>
          <a:p>
            <a:pPr marL="0" lvl="0" indent="0" algn="l" rtl="0">
              <a:spcBef>
                <a:spcPts val="800"/>
              </a:spcBef>
              <a:spcAft>
                <a:spcPts val="1600"/>
              </a:spcAft>
              <a:buNone/>
            </a:pPr>
            <a:endParaRP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26D8B-2445-A843-BC92-53C2D47EEA28}"/>
              </a:ext>
            </a:extLst>
          </p:cNvPr>
          <p:cNvSpPr>
            <a:spLocks noGrp="1"/>
          </p:cNvSpPr>
          <p:nvPr>
            <p:ph type="title"/>
          </p:nvPr>
        </p:nvSpPr>
        <p:spPr/>
        <p:txBody>
          <a:bodyPr/>
          <a:lstStyle/>
          <a:p>
            <a:r>
              <a:rPr lang="en-US" dirty="0"/>
              <a:t>Resources:</a:t>
            </a:r>
          </a:p>
        </p:txBody>
      </p:sp>
      <p:sp>
        <p:nvSpPr>
          <p:cNvPr id="4" name="Google Shape;213;p35">
            <a:extLst>
              <a:ext uri="{FF2B5EF4-FFF2-40B4-BE49-F238E27FC236}">
                <a16:creationId xmlns:a16="http://schemas.microsoft.com/office/drawing/2014/main" id="{C9849A78-DD58-A943-BF96-2EE846ADDBF8}"/>
              </a:ext>
            </a:extLst>
          </p:cNvPr>
          <p:cNvSpPr txBox="1">
            <a:spLocks noGrp="1"/>
          </p:cNvSpPr>
          <p:nvPr>
            <p:ph type="body" idx="1"/>
          </p:nvPr>
        </p:nvSpPr>
        <p:spPr>
          <a:prstGeom prst="rect">
            <a:avLst/>
          </a:prstGeom>
          <a:noFill/>
          <a:ln>
            <a:noFill/>
          </a:ln>
        </p:spPr>
        <p:txBody>
          <a:bodyPr spcFirstLastPara="1" wrap="square" lIns="68575" tIns="68575" rIns="68575" bIns="68575" anchor="t" anchorCtr="0">
            <a:noAutofit/>
          </a:bodyPr>
          <a:lstStyle/>
          <a:p>
            <a:pPr marL="0" lvl="0" indent="0" rtl="0">
              <a:spcBef>
                <a:spcPts val="0"/>
              </a:spcBef>
              <a:spcAft>
                <a:spcPts val="0"/>
              </a:spcAft>
              <a:buClr>
                <a:schemeClr val="dk1"/>
              </a:buClr>
              <a:buSzPts val="1100"/>
              <a:buFont typeface="Arial"/>
              <a:buNone/>
            </a:pPr>
            <a:r>
              <a:rPr lang="en" u="sng" dirty="0">
                <a:solidFill>
                  <a:srgbClr val="CC0000"/>
                </a:solidFill>
                <a:latin typeface="+mj-lt"/>
                <a:ea typeface="Gill Sans"/>
                <a:cs typeface="Gill Sans"/>
                <a:sym typeface="Gill Sans"/>
                <a:hlinkClick r:id="rId2">
                  <a:extLst>
                    <a:ext uri="{A12FA001-AC4F-418D-AE19-62706E023703}">
                      <ahyp:hlinkClr xmlns:ahyp="http://schemas.microsoft.com/office/drawing/2018/hyperlinkcolor" val="tx"/>
                    </a:ext>
                  </a:extLst>
                </a:hlinkClick>
              </a:rPr>
              <a:t>Military Leadership Program website </a:t>
            </a:r>
            <a:endParaRPr lang="en" u="sng" dirty="0">
              <a:solidFill>
                <a:srgbClr val="CC0000"/>
              </a:solidFill>
              <a:latin typeface="+mj-lt"/>
              <a:ea typeface="Gill Sans"/>
              <a:cs typeface="Gill Sans"/>
              <a:sym typeface="Gill Sans"/>
            </a:endParaRPr>
          </a:p>
          <a:p>
            <a:pPr marL="0" indent="0">
              <a:spcBef>
                <a:spcPts val="0"/>
              </a:spcBef>
              <a:buSzPts val="1100"/>
              <a:buNone/>
            </a:pPr>
            <a:r>
              <a:rPr lang="en-US" u="sng" dirty="0">
                <a:solidFill>
                  <a:srgbClr val="0563C1"/>
                </a:solidFill>
                <a:latin typeface="+mj-lt"/>
                <a:ea typeface="Gill Sans"/>
                <a:cs typeface="Gill Sans"/>
                <a:sym typeface="Gill Sans"/>
                <a:hlinkClick r:id="rId3"/>
              </a:rPr>
              <a:t>milprogram@palomar.edu</a:t>
            </a:r>
            <a:endParaRPr lang="en-US" u="sng" dirty="0">
              <a:solidFill>
                <a:srgbClr val="0563C1"/>
              </a:solidFill>
              <a:latin typeface="+mj-lt"/>
              <a:ea typeface="Gill Sans"/>
              <a:cs typeface="Gill Sans"/>
              <a:sym typeface="Gill Sans"/>
            </a:endParaRPr>
          </a:p>
          <a:p>
            <a:pPr marL="0" indent="0">
              <a:spcBef>
                <a:spcPts val="0"/>
              </a:spcBef>
              <a:buSzPts val="1100"/>
              <a:buNone/>
            </a:pPr>
            <a:endParaRPr lang="en-US" sz="1700" u="sng" dirty="0">
              <a:solidFill>
                <a:srgbClr val="0563C1"/>
              </a:solidFill>
              <a:latin typeface="Gill Sans"/>
              <a:ea typeface="Gill Sans"/>
              <a:cs typeface="Gill Sans"/>
              <a:sym typeface="Gill Sans"/>
            </a:endParaRPr>
          </a:p>
          <a:p>
            <a:pPr marL="0" indent="0">
              <a:spcBef>
                <a:spcPts val="0"/>
              </a:spcBef>
              <a:buSzPts val="1100"/>
              <a:buNone/>
            </a:pPr>
            <a:r>
              <a:rPr lang="en-US" dirty="0"/>
              <a:t>Cruz, M., Guiney, C., Lewis, J. &amp; Martin, J.  November 2020.  Credit for Prior Learning as an Equity Lever.</a:t>
            </a:r>
          </a:p>
          <a:p>
            <a:pPr marL="0" indent="0">
              <a:spcBef>
                <a:spcPts val="0"/>
              </a:spcBef>
              <a:buSzPts val="1100"/>
              <a:buNone/>
            </a:pPr>
            <a:r>
              <a:rPr lang="en-US" dirty="0">
                <a:hlinkClick r:id="rId4"/>
              </a:rPr>
              <a:t>https://www.asccc.org/content/credit-prior-learning-equity-lever</a:t>
            </a:r>
            <a:endParaRPr lang="en-US" dirty="0"/>
          </a:p>
          <a:p>
            <a:pPr marL="0" indent="0">
              <a:spcBef>
                <a:spcPts val="0"/>
              </a:spcBef>
              <a:buSzPts val="1100"/>
              <a:buNone/>
            </a:pPr>
            <a:endParaRPr lang="en-US" dirty="0"/>
          </a:p>
          <a:p>
            <a:pPr marL="0" indent="0">
              <a:spcBef>
                <a:spcPts val="0"/>
              </a:spcBef>
              <a:buSzPts val="1100"/>
              <a:buNone/>
            </a:pPr>
            <a:r>
              <a:rPr lang="en-US" dirty="0"/>
              <a:t>Credit for Prior Learning: Leveraging Past Learning to Close Present-Day Equity Gaps. August 11, 2020.  </a:t>
            </a:r>
            <a:r>
              <a:rPr lang="en-US" dirty="0">
                <a:hlinkClick r:id="rId5"/>
              </a:rPr>
              <a:t>https://californiacompetes.org/publications/credit-for-prior-learning</a:t>
            </a:r>
            <a:r>
              <a:rPr lang="en-US" dirty="0"/>
              <a:t> </a:t>
            </a:r>
          </a:p>
          <a:p>
            <a:pPr marL="0" indent="0">
              <a:spcBef>
                <a:spcPts val="0"/>
              </a:spcBef>
              <a:buSzPts val="1100"/>
              <a:buNone/>
            </a:pPr>
            <a:endParaRPr lang="en-US" sz="2400" dirty="0">
              <a:solidFill>
                <a:srgbClr val="595F76"/>
              </a:solidFill>
              <a:latin typeface="Gill Sans"/>
              <a:ea typeface="Gill Sans"/>
              <a:cs typeface="Gill Sans"/>
              <a:sym typeface="Gill Sans"/>
            </a:endParaRPr>
          </a:p>
          <a:p>
            <a:pPr marL="0" lvl="0" indent="0" rtl="0">
              <a:spcBef>
                <a:spcPts val="0"/>
              </a:spcBef>
              <a:spcAft>
                <a:spcPts val="0"/>
              </a:spcAft>
              <a:buClr>
                <a:schemeClr val="dk1"/>
              </a:buClr>
              <a:buSzPts val="1100"/>
              <a:buFont typeface="Arial"/>
              <a:buNone/>
            </a:pPr>
            <a:endParaRPr sz="1700" dirty="0">
              <a:solidFill>
                <a:srgbClr val="CC0000"/>
              </a:solidFill>
              <a:latin typeface="Gill Sans"/>
              <a:ea typeface="Gill Sans"/>
              <a:cs typeface="Gill Sans"/>
              <a:sym typeface="Gill Sans"/>
            </a:endParaRPr>
          </a:p>
          <a:p>
            <a:pPr marL="0" lvl="0" indent="0" algn="ctr" rtl="0">
              <a:spcBef>
                <a:spcPts val="0"/>
              </a:spcBef>
              <a:spcAft>
                <a:spcPts val="0"/>
              </a:spcAft>
              <a:buNone/>
            </a:pPr>
            <a:endParaRPr dirty="0">
              <a:solidFill>
                <a:srgbClr val="595F76"/>
              </a:solidFill>
            </a:endParaRPr>
          </a:p>
        </p:txBody>
      </p:sp>
    </p:spTree>
    <p:extLst>
      <p:ext uri="{BB962C8B-B14F-4D97-AF65-F5344CB8AC3E}">
        <p14:creationId xmlns:p14="http://schemas.microsoft.com/office/powerpoint/2010/main" val="3342963124"/>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lifornia Community Colleges - Primary (White)">
  <a:themeElements>
    <a:clrScheme name="CCC 2018">
      <a:dk1>
        <a:srgbClr val="002F6D"/>
      </a:dk1>
      <a:lt1>
        <a:srgbClr val="FFFFFF"/>
      </a:lt1>
      <a:dk2>
        <a:srgbClr val="555759"/>
      </a:dk2>
      <a:lt2>
        <a:srgbClr val="0066BA"/>
      </a:lt2>
      <a:accent1>
        <a:srgbClr val="002F6D"/>
      </a:accent1>
      <a:accent2>
        <a:srgbClr val="FFB600"/>
      </a:accent2>
      <a:accent3>
        <a:srgbClr val="717271"/>
      </a:accent3>
      <a:accent4>
        <a:srgbClr val="002755"/>
      </a:accent4>
      <a:accent5>
        <a:srgbClr val="0066BA"/>
      </a:accent5>
      <a:accent6>
        <a:srgbClr val="40B4E5"/>
      </a:accent6>
      <a:hlink>
        <a:srgbClr val="0066BA"/>
      </a:hlink>
      <a:folHlink>
        <a:srgbClr val="002F6D"/>
      </a:folHlink>
    </a:clrScheme>
    <a:fontScheme name="CCCCO Refresh">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1717</TotalTime>
  <Words>890</Words>
  <Application>Microsoft Macintosh PowerPoint</Application>
  <PresentationFormat>On-screen Show (16:9)</PresentationFormat>
  <Paragraphs>98</Paragraphs>
  <Slides>10</Slides>
  <Notes>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10</vt:i4>
      </vt:variant>
    </vt:vector>
  </HeadingPairs>
  <TitlesOfParts>
    <vt:vector size="17" baseType="lpstr">
      <vt:lpstr>Source Sans Pro</vt:lpstr>
      <vt:lpstr>Gill Sans</vt:lpstr>
      <vt:lpstr>Calibri</vt:lpstr>
      <vt:lpstr>Arial</vt:lpstr>
      <vt:lpstr>Roboto</vt:lpstr>
      <vt:lpstr>Simple Light</vt:lpstr>
      <vt:lpstr>California Community Colleges - Primary (White)</vt:lpstr>
      <vt:lpstr>  Credit for Prior Learning Overview</vt:lpstr>
      <vt:lpstr>PowerPoint Presentation</vt:lpstr>
      <vt:lpstr>Approach to expand and standardize CPL across colleges  </vt:lpstr>
      <vt:lpstr>PowerPoint Presentation</vt:lpstr>
      <vt:lpstr>PowerPoint Presentation</vt:lpstr>
      <vt:lpstr>CPL OPPORTUNITIES FOR MILITARY STUDENTS </vt:lpstr>
      <vt:lpstr>Credit for Industry Credentials</vt:lpstr>
      <vt:lpstr>CCCCO CPL Policy Resources</vt:lpstr>
      <vt:lpstr>Resources:</vt:lpstr>
      <vt:lpstr>QUESTIONS &amp; Answers?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Sustainable Practices to Leverage Credit for Prior Learning and Strong Workforce Innovations</dc:title>
  <dc:creator>Guiney, Chantee</dc:creator>
  <cp:lastModifiedBy>Microsoft Office User</cp:lastModifiedBy>
  <cp:revision>13</cp:revision>
  <dcterms:modified xsi:type="dcterms:W3CDTF">2021-03-18T17:59:06Z</dcterms:modified>
</cp:coreProperties>
</file>