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4.jpg" ContentType="image/jp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4"/>
  </p:notesMasterIdLst>
  <p:sldIdLst>
    <p:sldId id="256" r:id="rId2"/>
    <p:sldId id="440" r:id="rId3"/>
    <p:sldId id="435" r:id="rId4"/>
    <p:sldId id="438" r:id="rId5"/>
    <p:sldId id="441" r:id="rId6"/>
    <p:sldId id="445" r:id="rId7"/>
    <p:sldId id="439" r:id="rId8"/>
    <p:sldId id="442" r:id="rId9"/>
    <p:sldId id="446" r:id="rId10"/>
    <p:sldId id="436" r:id="rId11"/>
    <p:sldId id="452" r:id="rId12"/>
    <p:sldId id="453" r:id="rId13"/>
    <p:sldId id="455" r:id="rId14"/>
    <p:sldId id="430" r:id="rId15"/>
    <p:sldId id="447" r:id="rId16"/>
    <p:sldId id="448" r:id="rId17"/>
    <p:sldId id="449" r:id="rId18"/>
    <p:sldId id="450" r:id="rId19"/>
    <p:sldId id="451" r:id="rId20"/>
    <p:sldId id="457" r:id="rId21"/>
    <p:sldId id="458" r:id="rId22"/>
    <p:sldId id="433"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59"/>
    <p:restoredTop sz="92938"/>
  </p:normalViewPr>
  <p:slideViewPr>
    <p:cSldViewPr snapToGrid="0" snapToObjects="1">
      <p:cViewPr varScale="1">
        <p:scale>
          <a:sx n="60" d="100"/>
          <a:sy n="60" d="100"/>
        </p:scale>
        <p:origin x="1158" y="39"/>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D85C07-696D-CE4F-B545-B62F61075E45}" type="datetimeFigureOut">
              <a:rPr lang="en-US" smtClean="0"/>
              <a:t>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5B50FE-A74A-2545-9D2C-085B20D96B54}" type="slidenum">
              <a:rPr lang="en-US" smtClean="0"/>
              <a:t>‹#›</a:t>
            </a:fld>
            <a:endParaRPr lang="en-US"/>
          </a:p>
        </p:txBody>
      </p:sp>
    </p:spTree>
    <p:extLst>
      <p:ext uri="{BB962C8B-B14F-4D97-AF65-F5344CB8AC3E}">
        <p14:creationId xmlns:p14="http://schemas.microsoft.com/office/powerpoint/2010/main" val="598389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Cheryl</a:t>
            </a:r>
            <a:endParaRPr lang="en-US" dirty="0"/>
          </a:p>
        </p:txBody>
      </p:sp>
      <p:sp>
        <p:nvSpPr>
          <p:cNvPr id="4" name="Slide Number Placeholder 3"/>
          <p:cNvSpPr>
            <a:spLocks noGrp="1"/>
          </p:cNvSpPr>
          <p:nvPr>
            <p:ph type="sldNum" sz="quarter" idx="10"/>
          </p:nvPr>
        </p:nvSpPr>
        <p:spPr/>
        <p:txBody>
          <a:bodyPr/>
          <a:lstStyle/>
          <a:p>
            <a:fld id="{455B50FE-A74A-2545-9D2C-085B20D96B54}" type="slidenum">
              <a:rPr lang="en-US" smtClean="0"/>
              <a:t>1</a:t>
            </a:fld>
            <a:endParaRPr lang="en-US"/>
          </a:p>
        </p:txBody>
      </p:sp>
    </p:spTree>
    <p:extLst>
      <p:ext uri="{BB962C8B-B14F-4D97-AF65-F5344CB8AC3E}">
        <p14:creationId xmlns:p14="http://schemas.microsoft.com/office/powerpoint/2010/main" val="1900135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Cheryl</a:t>
            </a:r>
            <a:endParaRPr lang="en-US" dirty="0"/>
          </a:p>
        </p:txBody>
      </p:sp>
      <p:sp>
        <p:nvSpPr>
          <p:cNvPr id="4" name="Slide Number Placeholder 3"/>
          <p:cNvSpPr>
            <a:spLocks noGrp="1"/>
          </p:cNvSpPr>
          <p:nvPr>
            <p:ph type="sldNum" sz="quarter" idx="10"/>
          </p:nvPr>
        </p:nvSpPr>
        <p:spPr/>
        <p:txBody>
          <a:bodyPr/>
          <a:lstStyle/>
          <a:p>
            <a:fld id="{455B50FE-A74A-2545-9D2C-085B20D96B54}" type="slidenum">
              <a:rPr lang="en-US" smtClean="0"/>
              <a:t>10</a:t>
            </a:fld>
            <a:endParaRPr lang="en-US"/>
          </a:p>
        </p:txBody>
      </p:sp>
    </p:spTree>
    <p:extLst>
      <p:ext uri="{BB962C8B-B14F-4D97-AF65-F5344CB8AC3E}">
        <p14:creationId xmlns:p14="http://schemas.microsoft.com/office/powerpoint/2010/main" val="1272045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Cheryl</a:t>
            </a:r>
            <a:endParaRPr lang="en-US"/>
          </a:p>
        </p:txBody>
      </p:sp>
      <p:sp>
        <p:nvSpPr>
          <p:cNvPr id="4" name="Slide Number Placeholder 3"/>
          <p:cNvSpPr>
            <a:spLocks noGrp="1"/>
          </p:cNvSpPr>
          <p:nvPr>
            <p:ph type="sldNum" sz="quarter" idx="10"/>
          </p:nvPr>
        </p:nvSpPr>
        <p:spPr/>
        <p:txBody>
          <a:bodyPr/>
          <a:lstStyle/>
          <a:p>
            <a:fld id="{455B50FE-A74A-2545-9D2C-085B20D96B54}" type="slidenum">
              <a:rPr lang="en-US" smtClean="0"/>
              <a:t>11</a:t>
            </a:fld>
            <a:endParaRPr lang="en-US"/>
          </a:p>
        </p:txBody>
      </p:sp>
    </p:spTree>
    <p:extLst>
      <p:ext uri="{BB962C8B-B14F-4D97-AF65-F5344CB8AC3E}">
        <p14:creationId xmlns:p14="http://schemas.microsoft.com/office/powerpoint/2010/main" val="385525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Cheryl</a:t>
            </a:r>
            <a:endParaRPr lang="en-US"/>
          </a:p>
        </p:txBody>
      </p:sp>
      <p:sp>
        <p:nvSpPr>
          <p:cNvPr id="4" name="Slide Number Placeholder 3"/>
          <p:cNvSpPr>
            <a:spLocks noGrp="1"/>
          </p:cNvSpPr>
          <p:nvPr>
            <p:ph type="sldNum" sz="quarter" idx="10"/>
          </p:nvPr>
        </p:nvSpPr>
        <p:spPr/>
        <p:txBody>
          <a:bodyPr/>
          <a:lstStyle/>
          <a:p>
            <a:fld id="{455B50FE-A74A-2545-9D2C-085B20D96B54}" type="slidenum">
              <a:rPr lang="en-US" smtClean="0"/>
              <a:t>12</a:t>
            </a:fld>
            <a:endParaRPr lang="en-US"/>
          </a:p>
        </p:txBody>
      </p:sp>
    </p:spTree>
    <p:extLst>
      <p:ext uri="{BB962C8B-B14F-4D97-AF65-F5344CB8AC3E}">
        <p14:creationId xmlns:p14="http://schemas.microsoft.com/office/powerpoint/2010/main" val="431699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Cheryl</a:t>
            </a:r>
            <a:endParaRPr lang="en-US" dirty="0"/>
          </a:p>
        </p:txBody>
      </p:sp>
      <p:sp>
        <p:nvSpPr>
          <p:cNvPr id="4" name="Slide Number Placeholder 3"/>
          <p:cNvSpPr>
            <a:spLocks noGrp="1"/>
          </p:cNvSpPr>
          <p:nvPr>
            <p:ph type="sldNum" sz="quarter" idx="10"/>
          </p:nvPr>
        </p:nvSpPr>
        <p:spPr/>
        <p:txBody>
          <a:bodyPr/>
          <a:lstStyle/>
          <a:p>
            <a:fld id="{455B50FE-A74A-2545-9D2C-085B20D96B54}" type="slidenum">
              <a:rPr lang="en-US" smtClean="0"/>
              <a:t>13</a:t>
            </a:fld>
            <a:endParaRPr lang="en-US"/>
          </a:p>
        </p:txBody>
      </p:sp>
    </p:spTree>
    <p:extLst>
      <p:ext uri="{BB962C8B-B14F-4D97-AF65-F5344CB8AC3E}">
        <p14:creationId xmlns:p14="http://schemas.microsoft.com/office/powerpoint/2010/main" val="2136917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Cheryl</a:t>
            </a:r>
            <a:endParaRPr lang="en-US" dirty="0"/>
          </a:p>
        </p:txBody>
      </p:sp>
      <p:sp>
        <p:nvSpPr>
          <p:cNvPr id="4" name="Slide Number Placeholder 3"/>
          <p:cNvSpPr>
            <a:spLocks noGrp="1"/>
          </p:cNvSpPr>
          <p:nvPr>
            <p:ph type="sldNum" sz="quarter" idx="10"/>
          </p:nvPr>
        </p:nvSpPr>
        <p:spPr/>
        <p:txBody>
          <a:bodyPr/>
          <a:lstStyle/>
          <a:p>
            <a:fld id="{455B50FE-A74A-2545-9D2C-085B20D96B54}" type="slidenum">
              <a:rPr lang="en-US" smtClean="0"/>
              <a:t>14</a:t>
            </a:fld>
            <a:endParaRPr lang="en-US"/>
          </a:p>
        </p:txBody>
      </p:sp>
    </p:spTree>
    <p:extLst>
      <p:ext uri="{BB962C8B-B14F-4D97-AF65-F5344CB8AC3E}">
        <p14:creationId xmlns:p14="http://schemas.microsoft.com/office/powerpoint/2010/main" val="8079541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Rebecca</a:t>
            </a:r>
            <a:endParaRPr lang="en-US" dirty="0"/>
          </a:p>
        </p:txBody>
      </p:sp>
      <p:sp>
        <p:nvSpPr>
          <p:cNvPr id="4" name="Slide Number Placeholder 3"/>
          <p:cNvSpPr>
            <a:spLocks noGrp="1"/>
          </p:cNvSpPr>
          <p:nvPr>
            <p:ph type="sldNum" sz="quarter" idx="10"/>
          </p:nvPr>
        </p:nvSpPr>
        <p:spPr/>
        <p:txBody>
          <a:bodyPr/>
          <a:lstStyle/>
          <a:p>
            <a:fld id="{455B50FE-A74A-2545-9D2C-085B20D96B54}" type="slidenum">
              <a:rPr lang="en-US" smtClean="0"/>
              <a:t>15</a:t>
            </a:fld>
            <a:endParaRPr lang="en-US"/>
          </a:p>
        </p:txBody>
      </p:sp>
    </p:spTree>
    <p:extLst>
      <p:ext uri="{BB962C8B-B14F-4D97-AF65-F5344CB8AC3E}">
        <p14:creationId xmlns:p14="http://schemas.microsoft.com/office/powerpoint/2010/main" val="18719117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Cheryl</a:t>
            </a:r>
            <a:endParaRPr lang="en-US" dirty="0"/>
          </a:p>
        </p:txBody>
      </p:sp>
      <p:sp>
        <p:nvSpPr>
          <p:cNvPr id="4" name="Slide Number Placeholder 3"/>
          <p:cNvSpPr>
            <a:spLocks noGrp="1"/>
          </p:cNvSpPr>
          <p:nvPr>
            <p:ph type="sldNum" sz="quarter" idx="10"/>
          </p:nvPr>
        </p:nvSpPr>
        <p:spPr/>
        <p:txBody>
          <a:bodyPr/>
          <a:lstStyle/>
          <a:p>
            <a:fld id="{455B50FE-A74A-2545-9D2C-085B20D96B54}" type="slidenum">
              <a:rPr lang="en-US" smtClean="0"/>
              <a:t>16</a:t>
            </a:fld>
            <a:endParaRPr lang="en-US"/>
          </a:p>
        </p:txBody>
      </p:sp>
    </p:spTree>
    <p:extLst>
      <p:ext uri="{BB962C8B-B14F-4D97-AF65-F5344CB8AC3E}">
        <p14:creationId xmlns:p14="http://schemas.microsoft.com/office/powerpoint/2010/main" val="5853873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Rebecca</a:t>
            </a:r>
            <a:endParaRPr lang="en-US" dirty="0"/>
          </a:p>
        </p:txBody>
      </p:sp>
      <p:sp>
        <p:nvSpPr>
          <p:cNvPr id="4" name="Slide Number Placeholder 3"/>
          <p:cNvSpPr>
            <a:spLocks noGrp="1"/>
          </p:cNvSpPr>
          <p:nvPr>
            <p:ph type="sldNum" sz="quarter" idx="10"/>
          </p:nvPr>
        </p:nvSpPr>
        <p:spPr/>
        <p:txBody>
          <a:bodyPr/>
          <a:lstStyle/>
          <a:p>
            <a:fld id="{455B50FE-A74A-2545-9D2C-085B20D96B54}" type="slidenum">
              <a:rPr lang="en-US" smtClean="0"/>
              <a:t>17</a:t>
            </a:fld>
            <a:endParaRPr lang="en-US"/>
          </a:p>
        </p:txBody>
      </p:sp>
    </p:spTree>
    <p:extLst>
      <p:ext uri="{BB962C8B-B14F-4D97-AF65-F5344CB8AC3E}">
        <p14:creationId xmlns:p14="http://schemas.microsoft.com/office/powerpoint/2010/main" val="11785721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Cheryl</a:t>
            </a:r>
            <a:endParaRPr lang="en-US" dirty="0"/>
          </a:p>
        </p:txBody>
      </p:sp>
      <p:sp>
        <p:nvSpPr>
          <p:cNvPr id="4" name="Slide Number Placeholder 3"/>
          <p:cNvSpPr>
            <a:spLocks noGrp="1"/>
          </p:cNvSpPr>
          <p:nvPr>
            <p:ph type="sldNum" sz="quarter" idx="10"/>
          </p:nvPr>
        </p:nvSpPr>
        <p:spPr/>
        <p:txBody>
          <a:bodyPr/>
          <a:lstStyle/>
          <a:p>
            <a:fld id="{455B50FE-A74A-2545-9D2C-085B20D96B54}" type="slidenum">
              <a:rPr lang="en-US" smtClean="0"/>
              <a:t>18</a:t>
            </a:fld>
            <a:endParaRPr lang="en-US"/>
          </a:p>
        </p:txBody>
      </p:sp>
    </p:spTree>
    <p:extLst>
      <p:ext uri="{BB962C8B-B14F-4D97-AF65-F5344CB8AC3E}">
        <p14:creationId xmlns:p14="http://schemas.microsoft.com/office/powerpoint/2010/main" val="18956709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Rebecca</a:t>
            </a:r>
            <a:endParaRPr lang="en-US" dirty="0"/>
          </a:p>
        </p:txBody>
      </p:sp>
      <p:sp>
        <p:nvSpPr>
          <p:cNvPr id="4" name="Slide Number Placeholder 3"/>
          <p:cNvSpPr>
            <a:spLocks noGrp="1"/>
          </p:cNvSpPr>
          <p:nvPr>
            <p:ph type="sldNum" sz="quarter" idx="10"/>
          </p:nvPr>
        </p:nvSpPr>
        <p:spPr/>
        <p:txBody>
          <a:bodyPr/>
          <a:lstStyle/>
          <a:p>
            <a:fld id="{455B50FE-A74A-2545-9D2C-085B20D96B54}" type="slidenum">
              <a:rPr lang="en-US" smtClean="0"/>
              <a:t>19</a:t>
            </a:fld>
            <a:endParaRPr lang="en-US"/>
          </a:p>
        </p:txBody>
      </p:sp>
    </p:spTree>
    <p:extLst>
      <p:ext uri="{BB962C8B-B14F-4D97-AF65-F5344CB8AC3E}">
        <p14:creationId xmlns:p14="http://schemas.microsoft.com/office/powerpoint/2010/main" val="473580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Cheryl</a:t>
            </a:r>
            <a:endParaRPr lang="en-US" dirty="0"/>
          </a:p>
        </p:txBody>
      </p:sp>
      <p:sp>
        <p:nvSpPr>
          <p:cNvPr id="4" name="Slide Number Placeholder 3"/>
          <p:cNvSpPr>
            <a:spLocks noGrp="1"/>
          </p:cNvSpPr>
          <p:nvPr>
            <p:ph type="sldNum" sz="quarter" idx="10"/>
          </p:nvPr>
        </p:nvSpPr>
        <p:spPr/>
        <p:txBody>
          <a:bodyPr/>
          <a:lstStyle/>
          <a:p>
            <a:fld id="{455B50FE-A74A-2545-9D2C-085B20D96B54}" type="slidenum">
              <a:rPr lang="en-US" smtClean="0"/>
              <a:t>2</a:t>
            </a:fld>
            <a:endParaRPr lang="en-US"/>
          </a:p>
        </p:txBody>
      </p:sp>
    </p:spTree>
    <p:extLst>
      <p:ext uri="{BB962C8B-B14F-4D97-AF65-F5344CB8AC3E}">
        <p14:creationId xmlns:p14="http://schemas.microsoft.com/office/powerpoint/2010/main" val="166435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Rebecca</a:t>
            </a:r>
            <a:endParaRPr lang="en-US" dirty="0"/>
          </a:p>
        </p:txBody>
      </p:sp>
      <p:sp>
        <p:nvSpPr>
          <p:cNvPr id="4" name="Slide Number Placeholder 3"/>
          <p:cNvSpPr>
            <a:spLocks noGrp="1"/>
          </p:cNvSpPr>
          <p:nvPr>
            <p:ph type="sldNum" sz="quarter" idx="10"/>
          </p:nvPr>
        </p:nvSpPr>
        <p:spPr/>
        <p:txBody>
          <a:bodyPr/>
          <a:lstStyle/>
          <a:p>
            <a:fld id="{455B50FE-A74A-2545-9D2C-085B20D96B54}" type="slidenum">
              <a:rPr lang="en-US" smtClean="0"/>
              <a:t>3</a:t>
            </a:fld>
            <a:endParaRPr lang="en-US"/>
          </a:p>
        </p:txBody>
      </p:sp>
    </p:spTree>
    <p:extLst>
      <p:ext uri="{BB962C8B-B14F-4D97-AF65-F5344CB8AC3E}">
        <p14:creationId xmlns:p14="http://schemas.microsoft.com/office/powerpoint/2010/main" val="175633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Rebecca</a:t>
            </a:r>
            <a:endParaRPr lang="en-US" dirty="0"/>
          </a:p>
        </p:txBody>
      </p:sp>
      <p:sp>
        <p:nvSpPr>
          <p:cNvPr id="4" name="Slide Number Placeholder 3"/>
          <p:cNvSpPr>
            <a:spLocks noGrp="1"/>
          </p:cNvSpPr>
          <p:nvPr>
            <p:ph type="sldNum" sz="quarter" idx="10"/>
          </p:nvPr>
        </p:nvSpPr>
        <p:spPr/>
        <p:txBody>
          <a:bodyPr/>
          <a:lstStyle/>
          <a:p>
            <a:fld id="{455B50FE-A74A-2545-9D2C-085B20D96B54}" type="slidenum">
              <a:rPr lang="en-US" smtClean="0"/>
              <a:t>4</a:t>
            </a:fld>
            <a:endParaRPr lang="en-US"/>
          </a:p>
        </p:txBody>
      </p:sp>
    </p:spTree>
    <p:extLst>
      <p:ext uri="{BB962C8B-B14F-4D97-AF65-F5344CB8AC3E}">
        <p14:creationId xmlns:p14="http://schemas.microsoft.com/office/powerpoint/2010/main" val="340941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1425" tIns="45713" rIns="91425" bIns="45713">
            <a:normAutofit/>
          </a:bodyPr>
          <a:lstStyle/>
          <a:p>
            <a:r>
              <a:rPr lang="en-US" dirty="0" smtClean="0"/>
              <a:t>Lynn</a:t>
            </a:r>
            <a:endParaRPr dirty="0"/>
          </a:p>
        </p:txBody>
      </p:sp>
    </p:spTree>
    <p:extLst>
      <p:ext uri="{BB962C8B-B14F-4D97-AF65-F5344CB8AC3E}">
        <p14:creationId xmlns:p14="http://schemas.microsoft.com/office/powerpoint/2010/main" val="1507853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Lynn</a:t>
            </a:r>
            <a:endParaRPr lang="en-US" dirty="0"/>
          </a:p>
        </p:txBody>
      </p:sp>
      <p:sp>
        <p:nvSpPr>
          <p:cNvPr id="4" name="Slide Number Placeholder 3"/>
          <p:cNvSpPr>
            <a:spLocks noGrp="1"/>
          </p:cNvSpPr>
          <p:nvPr>
            <p:ph type="sldNum" sz="quarter" idx="10"/>
          </p:nvPr>
        </p:nvSpPr>
        <p:spPr/>
        <p:txBody>
          <a:bodyPr/>
          <a:lstStyle/>
          <a:p>
            <a:fld id="{455B50FE-A74A-2545-9D2C-085B20D96B54}" type="slidenum">
              <a:rPr lang="en-US" smtClean="0"/>
              <a:t>6</a:t>
            </a:fld>
            <a:endParaRPr lang="en-US"/>
          </a:p>
        </p:txBody>
      </p:sp>
    </p:spTree>
    <p:extLst>
      <p:ext uri="{BB962C8B-B14F-4D97-AF65-F5344CB8AC3E}">
        <p14:creationId xmlns:p14="http://schemas.microsoft.com/office/powerpoint/2010/main" val="715890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Dianna</a:t>
            </a:r>
            <a:endParaRPr lang="en-US" dirty="0"/>
          </a:p>
        </p:txBody>
      </p:sp>
      <p:sp>
        <p:nvSpPr>
          <p:cNvPr id="4" name="Slide Number Placeholder 3"/>
          <p:cNvSpPr>
            <a:spLocks noGrp="1"/>
          </p:cNvSpPr>
          <p:nvPr>
            <p:ph type="sldNum" sz="quarter" idx="10"/>
          </p:nvPr>
        </p:nvSpPr>
        <p:spPr/>
        <p:txBody>
          <a:bodyPr/>
          <a:lstStyle/>
          <a:p>
            <a:fld id="{455B50FE-A74A-2545-9D2C-085B20D96B54}" type="slidenum">
              <a:rPr lang="en-US" smtClean="0"/>
              <a:t>7</a:t>
            </a:fld>
            <a:endParaRPr lang="en-US"/>
          </a:p>
        </p:txBody>
      </p:sp>
    </p:spTree>
    <p:extLst>
      <p:ext uri="{BB962C8B-B14F-4D97-AF65-F5344CB8AC3E}">
        <p14:creationId xmlns:p14="http://schemas.microsoft.com/office/powerpoint/2010/main" val="1774411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Lynn</a:t>
            </a:r>
            <a:endParaRPr lang="en-US" dirty="0"/>
          </a:p>
        </p:txBody>
      </p:sp>
      <p:sp>
        <p:nvSpPr>
          <p:cNvPr id="4" name="Slide Number Placeholder 3"/>
          <p:cNvSpPr>
            <a:spLocks noGrp="1"/>
          </p:cNvSpPr>
          <p:nvPr>
            <p:ph type="sldNum" sz="quarter" idx="10"/>
          </p:nvPr>
        </p:nvSpPr>
        <p:spPr/>
        <p:txBody>
          <a:bodyPr/>
          <a:lstStyle/>
          <a:p>
            <a:fld id="{455B50FE-A74A-2545-9D2C-085B20D96B54}" type="slidenum">
              <a:rPr lang="en-US" smtClean="0"/>
              <a:t>8</a:t>
            </a:fld>
            <a:endParaRPr lang="en-US"/>
          </a:p>
        </p:txBody>
      </p:sp>
    </p:spTree>
    <p:extLst>
      <p:ext uri="{BB962C8B-B14F-4D97-AF65-F5344CB8AC3E}">
        <p14:creationId xmlns:p14="http://schemas.microsoft.com/office/powerpoint/2010/main" val="423212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Lynn</a:t>
            </a:r>
            <a:endParaRPr lang="en-US" dirty="0"/>
          </a:p>
        </p:txBody>
      </p:sp>
      <p:sp>
        <p:nvSpPr>
          <p:cNvPr id="4" name="Slide Number Placeholder 3"/>
          <p:cNvSpPr>
            <a:spLocks noGrp="1"/>
          </p:cNvSpPr>
          <p:nvPr>
            <p:ph type="sldNum" sz="quarter" idx="10"/>
          </p:nvPr>
        </p:nvSpPr>
        <p:spPr/>
        <p:txBody>
          <a:bodyPr/>
          <a:lstStyle/>
          <a:p>
            <a:fld id="{455B50FE-A74A-2545-9D2C-085B20D96B54}" type="slidenum">
              <a:rPr lang="en-US" smtClean="0"/>
              <a:t>9</a:t>
            </a:fld>
            <a:endParaRPr lang="en-US"/>
          </a:p>
        </p:txBody>
      </p:sp>
    </p:spTree>
    <p:extLst>
      <p:ext uri="{BB962C8B-B14F-4D97-AF65-F5344CB8AC3E}">
        <p14:creationId xmlns:p14="http://schemas.microsoft.com/office/powerpoint/2010/main" val="463892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5AF518D-C550-6347-B11F-C718B53DB94E}" type="datetimeFigureOut">
              <a:rPr lang="en-US" smtClean="0"/>
              <a:pPr/>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7DAAFC-4D89-B743-A94E-43AA486388BE}" type="slidenum">
              <a:rPr lang="en-US" smtClean="0"/>
              <a:pPr/>
              <a:t>‹#›</a:t>
            </a:fld>
            <a:endParaRPr lang="en-US"/>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7316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AF518D-C550-6347-B11F-C718B53DB94E}" type="datetimeFigureOut">
              <a:rPr lang="en-US" smtClean="0"/>
              <a:pPr/>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7DAAFC-4D89-B743-A94E-43AA486388BE}" type="slidenum">
              <a:rPr lang="en-US" smtClean="0"/>
              <a:pPr/>
              <a:t>‹#›</a:t>
            </a:fld>
            <a:endParaRPr lang="en-US"/>
          </a:p>
        </p:txBody>
      </p:sp>
    </p:spTree>
    <p:extLst>
      <p:ext uri="{BB962C8B-B14F-4D97-AF65-F5344CB8AC3E}">
        <p14:creationId xmlns:p14="http://schemas.microsoft.com/office/powerpoint/2010/main" val="1844977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AF518D-C550-6347-B11F-C718B53DB94E}" type="datetimeFigureOut">
              <a:rPr lang="en-US" smtClean="0"/>
              <a:pPr/>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7DAAFC-4D89-B743-A94E-43AA486388BE}" type="slidenum">
              <a:rPr lang="en-US" smtClean="0"/>
              <a:pPr/>
              <a:t>‹#›</a:t>
            </a:fld>
            <a:endParaRPr lang="en-US"/>
          </a:p>
        </p:txBody>
      </p:sp>
    </p:spTree>
    <p:extLst>
      <p:ext uri="{BB962C8B-B14F-4D97-AF65-F5344CB8AC3E}">
        <p14:creationId xmlns:p14="http://schemas.microsoft.com/office/powerpoint/2010/main" val="998403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AF518D-C550-6347-B11F-C718B53DB94E}" type="datetimeFigureOut">
              <a:rPr lang="en-US" smtClean="0"/>
              <a:pPr/>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7DAAFC-4D89-B743-A94E-43AA486388BE}" type="slidenum">
              <a:rPr lang="en-US" smtClean="0"/>
              <a:pPr/>
              <a:t>‹#›</a:t>
            </a:fld>
            <a:endParaRPr lang="en-US"/>
          </a:p>
        </p:txBody>
      </p:sp>
    </p:spTree>
    <p:extLst>
      <p:ext uri="{BB962C8B-B14F-4D97-AF65-F5344CB8AC3E}">
        <p14:creationId xmlns:p14="http://schemas.microsoft.com/office/powerpoint/2010/main" val="631113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5AF518D-C550-6347-B11F-C718B53DB94E}" type="datetimeFigureOut">
              <a:rPr lang="en-US" smtClean="0"/>
              <a:pPr/>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7DAAFC-4D89-B743-A94E-43AA486388BE}" type="slidenum">
              <a:rPr lang="en-US" smtClean="0"/>
              <a:pPr/>
              <a:t>‹#›</a:t>
            </a:fld>
            <a:endParaRPr lang="en-US"/>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859629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5AF518D-C550-6347-B11F-C718B53DB94E}" type="datetimeFigureOut">
              <a:rPr lang="en-US" smtClean="0"/>
              <a:pPr/>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7DAAFC-4D89-B743-A94E-43AA486388BE}" type="slidenum">
              <a:rPr lang="en-US" smtClean="0"/>
              <a:pPr/>
              <a:t>‹#›</a:t>
            </a:fld>
            <a:endParaRPr lang="en-US"/>
          </a:p>
        </p:txBody>
      </p:sp>
    </p:spTree>
    <p:extLst>
      <p:ext uri="{BB962C8B-B14F-4D97-AF65-F5344CB8AC3E}">
        <p14:creationId xmlns:p14="http://schemas.microsoft.com/office/powerpoint/2010/main" val="610298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AF518D-C550-6347-B11F-C718B53DB94E}" type="datetimeFigureOut">
              <a:rPr lang="en-US" smtClean="0"/>
              <a:pPr/>
              <a:t>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7DAAFC-4D89-B743-A94E-43AA486388BE}" type="slidenum">
              <a:rPr lang="en-US" smtClean="0"/>
              <a:pPr/>
              <a:t>‹#›</a:t>
            </a:fld>
            <a:endParaRPr lang="en-US"/>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1417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5AF518D-C550-6347-B11F-C718B53DB94E}" type="datetimeFigureOut">
              <a:rPr lang="en-US" smtClean="0"/>
              <a:pPr/>
              <a:t>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7DAAFC-4D89-B743-A94E-43AA486388BE}" type="slidenum">
              <a:rPr lang="en-US" smtClean="0"/>
              <a:pPr/>
              <a:t>‹#›</a:t>
            </a:fld>
            <a:endParaRPr lang="en-US"/>
          </a:p>
        </p:txBody>
      </p:sp>
    </p:spTree>
    <p:extLst>
      <p:ext uri="{BB962C8B-B14F-4D97-AF65-F5344CB8AC3E}">
        <p14:creationId xmlns:p14="http://schemas.microsoft.com/office/powerpoint/2010/main" val="4137133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AF518D-C550-6347-B11F-C718B53DB94E}" type="datetimeFigureOut">
              <a:rPr lang="en-US" smtClean="0"/>
              <a:pPr/>
              <a:t>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7DAAFC-4D89-B743-A94E-43AA486388BE}" type="slidenum">
              <a:rPr lang="en-US" smtClean="0"/>
              <a:pPr/>
              <a:t>‹#›</a:t>
            </a:fld>
            <a:endParaRPr lang="en-US"/>
          </a:p>
        </p:txBody>
      </p:sp>
    </p:spTree>
    <p:extLst>
      <p:ext uri="{BB962C8B-B14F-4D97-AF65-F5344CB8AC3E}">
        <p14:creationId xmlns:p14="http://schemas.microsoft.com/office/powerpoint/2010/main" val="1123458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5AF518D-C550-6347-B11F-C718B53DB94E}" type="datetimeFigureOut">
              <a:rPr lang="en-US" smtClean="0"/>
              <a:pPr/>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7DAAFC-4D89-B743-A94E-43AA486388BE}" type="slidenum">
              <a:rPr lang="en-US" smtClean="0"/>
              <a:pPr/>
              <a:t>‹#›</a:t>
            </a:fld>
            <a:endParaRPr lang="en-US"/>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0124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5AF518D-C550-6347-B11F-C718B53DB94E}" type="datetimeFigureOut">
              <a:rPr lang="en-US" smtClean="0"/>
              <a:pPr/>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7DAAFC-4D89-B743-A94E-43AA486388BE}" type="slidenum">
              <a:rPr lang="en-US" smtClean="0"/>
              <a:pPr/>
              <a:t>‹#›</a:t>
            </a:fld>
            <a:endParaRPr lang="en-US"/>
          </a:p>
        </p:txBody>
      </p:sp>
    </p:spTree>
    <p:extLst>
      <p:ext uri="{BB962C8B-B14F-4D97-AF65-F5344CB8AC3E}">
        <p14:creationId xmlns:p14="http://schemas.microsoft.com/office/powerpoint/2010/main" val="240989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15AF518D-C550-6347-B11F-C718B53DB94E}" type="datetimeFigureOut">
              <a:rPr lang="en-US" smtClean="0"/>
              <a:pPr/>
              <a:t>11/2/2018</a:t>
            </a:fld>
            <a:endParaRPr lang="en-US"/>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347DAAFC-4D89-B743-A94E-43AA486388BE}" type="slidenum">
              <a:rPr lang="en-US" smtClean="0"/>
              <a:pPr/>
              <a:t>‹#›</a:t>
            </a:fld>
            <a:endParaRPr lang="en-US"/>
          </a:p>
        </p:txBody>
      </p:sp>
    </p:spTree>
    <p:extLst>
      <p:ext uri="{BB962C8B-B14F-4D97-AF65-F5344CB8AC3E}">
        <p14:creationId xmlns:p14="http://schemas.microsoft.com/office/powerpoint/2010/main" val="38098001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asccc.org/resolutions/associate-degree-equivalency-guideline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asccc.org/resolutions/equivalency-resources-local-senates-0"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hyperlink" Target="mailto:caschenbach@lassencollege.edu" TargetMode="External"/><Relationship Id="rId7"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hyperlink" Target="mailto:lshaw@cccco.edu" TargetMode="External"/><Relationship Id="rId5" Type="http://schemas.openxmlformats.org/officeDocument/2006/relationships/hyperlink" Target="mailto:Rebecca.Eikey@canyons.edu" TargetMode="External"/><Relationship Id="rId4" Type="http://schemas.openxmlformats.org/officeDocument/2006/relationships/hyperlink" Target="mailto:dchiabotti@napavalley.ed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asccc.org/resolutions/associate-degree-equivalency-guideline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asccc.org/resolutions/equivalency-resources-local-senates-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593610"/>
            <a:ext cx="7772400" cy="2614285"/>
          </a:xfrm>
        </p:spPr>
        <p:txBody>
          <a:bodyPr>
            <a:normAutofit/>
          </a:bodyPr>
          <a:lstStyle/>
          <a:p>
            <a:pPr algn="ctr"/>
            <a:r>
              <a:rPr lang="en-US" sz="3600" dirty="0"/>
              <a:t>CTE Minimum Qualifications: Thinking Differently About Equivalency</a:t>
            </a:r>
          </a:p>
        </p:txBody>
      </p:sp>
      <p:sp>
        <p:nvSpPr>
          <p:cNvPr id="3" name="Subtitle 2"/>
          <p:cNvSpPr>
            <a:spLocks noGrp="1"/>
          </p:cNvSpPr>
          <p:nvPr>
            <p:ph type="subTitle" idx="1"/>
          </p:nvPr>
        </p:nvSpPr>
        <p:spPr>
          <a:xfrm>
            <a:off x="194872" y="3484013"/>
            <a:ext cx="11779355" cy="3141639"/>
          </a:xfrm>
        </p:spPr>
        <p:txBody>
          <a:bodyPr>
            <a:normAutofit fontScale="92500" lnSpcReduction="10000"/>
          </a:bodyPr>
          <a:lstStyle/>
          <a:p>
            <a:r>
              <a:rPr lang="en-US" dirty="0" smtClean="0">
                <a:solidFill>
                  <a:schemeClr val="tx1"/>
                </a:solidFill>
              </a:rPr>
              <a:t>Cheryl Aschenbach, ASCCC North Representative</a:t>
            </a:r>
          </a:p>
          <a:p>
            <a:r>
              <a:rPr lang="en-US" dirty="0" smtClean="0">
                <a:solidFill>
                  <a:schemeClr val="tx1"/>
                </a:solidFill>
              </a:rPr>
              <a:t>Dianna </a:t>
            </a:r>
            <a:r>
              <a:rPr lang="en-US" dirty="0" err="1" smtClean="0">
                <a:solidFill>
                  <a:schemeClr val="tx1"/>
                </a:solidFill>
              </a:rPr>
              <a:t>Chiabotti</a:t>
            </a:r>
            <a:r>
              <a:rPr lang="en-US" dirty="0" smtClean="0">
                <a:solidFill>
                  <a:schemeClr val="tx1"/>
                </a:solidFill>
              </a:rPr>
              <a:t>, Dean Career Education and Workforce Development, Napa Valley College</a:t>
            </a:r>
          </a:p>
          <a:p>
            <a:r>
              <a:rPr lang="en-US" dirty="0" smtClean="0">
                <a:solidFill>
                  <a:schemeClr val="tx1"/>
                </a:solidFill>
              </a:rPr>
              <a:t>Rebecca </a:t>
            </a:r>
            <a:r>
              <a:rPr lang="en-US" dirty="0">
                <a:solidFill>
                  <a:schemeClr val="tx1"/>
                </a:solidFill>
              </a:rPr>
              <a:t>Eikey, ASCCC Area C </a:t>
            </a:r>
            <a:r>
              <a:rPr lang="en-US" dirty="0" smtClean="0">
                <a:solidFill>
                  <a:schemeClr val="tx1"/>
                </a:solidFill>
              </a:rPr>
              <a:t>Representative</a:t>
            </a:r>
          </a:p>
          <a:p>
            <a:r>
              <a:rPr lang="en-US" dirty="0" smtClean="0">
                <a:solidFill>
                  <a:schemeClr val="tx1"/>
                </a:solidFill>
              </a:rPr>
              <a:t>Lynn Shaw, Interim Director Workforce and Economic Development, CCCCO</a:t>
            </a:r>
            <a:endParaRPr lang="en-US" dirty="0">
              <a:solidFill>
                <a:schemeClr val="tx1"/>
              </a:solidFill>
            </a:endParaRPr>
          </a:p>
          <a:p>
            <a:endParaRPr lang="en-US" dirty="0">
              <a:solidFill>
                <a:schemeClr val="tx1"/>
              </a:solidFill>
            </a:endParaRPr>
          </a:p>
          <a:p>
            <a:endParaRPr lang="en-US" dirty="0">
              <a:solidFill>
                <a:schemeClr val="tx1"/>
              </a:solidFill>
            </a:endParaRPr>
          </a:p>
          <a:p>
            <a:r>
              <a:rPr lang="en-US" dirty="0" smtClean="0">
                <a:solidFill>
                  <a:srgbClr val="FF0000"/>
                </a:solidFill>
              </a:rPr>
              <a:t>ASCCC 2018 </a:t>
            </a:r>
            <a:r>
              <a:rPr lang="en-US" dirty="0">
                <a:solidFill>
                  <a:srgbClr val="FF0000"/>
                </a:solidFill>
              </a:rPr>
              <a:t>Fall </a:t>
            </a:r>
            <a:r>
              <a:rPr lang="en-US" dirty="0" smtClean="0">
                <a:solidFill>
                  <a:srgbClr val="FF0000"/>
                </a:solidFill>
              </a:rPr>
              <a:t>Plenary</a:t>
            </a:r>
            <a:endParaRPr lang="en-US" dirty="0">
              <a:solidFill>
                <a:srgbClr val="FF0000"/>
              </a:solidFill>
            </a:endParaRPr>
          </a:p>
          <a:p>
            <a:r>
              <a:rPr lang="en-US" dirty="0" smtClean="0">
                <a:solidFill>
                  <a:srgbClr val="FF0000"/>
                </a:solidFill>
              </a:rPr>
              <a:t>RE: Solutions</a:t>
            </a:r>
            <a:endParaRPr lang="en-US" dirty="0">
              <a:solidFill>
                <a:srgbClr val="FF00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49706" y="461374"/>
            <a:ext cx="5618678" cy="106012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8384" y="593425"/>
            <a:ext cx="5905843" cy="770932"/>
          </a:xfrm>
          <a:prstGeom prst="rect">
            <a:avLst/>
          </a:prstGeom>
        </p:spPr>
      </p:pic>
    </p:spTree>
    <p:extLst>
      <p:ext uri="{BB962C8B-B14F-4D97-AF65-F5344CB8AC3E}">
        <p14:creationId xmlns:p14="http://schemas.microsoft.com/office/powerpoint/2010/main" val="16170441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General Education?</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Purpose of GE is to produce </a:t>
            </a:r>
            <a:r>
              <a:rPr lang="en-US" dirty="0"/>
              <a:t>a citizen who can interact effectively with the world around them based on critical thinking and reasoning, sound oral and written communication, an applied understanding of other peoples and cultures, and applied experiences with science and its impact on people. </a:t>
            </a:r>
            <a:endParaRPr lang="en-US" dirty="0" smtClean="0"/>
          </a:p>
        </p:txBody>
      </p:sp>
    </p:spTree>
    <p:extLst>
      <p:ext uri="{BB962C8B-B14F-4D97-AF65-F5344CB8AC3E}">
        <p14:creationId xmlns:p14="http://schemas.microsoft.com/office/powerpoint/2010/main" val="8631967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General Education?</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For </a:t>
            </a:r>
            <a:r>
              <a:rPr lang="en-US" dirty="0"/>
              <a:t>potential faculty members, general education preparation should also influence a person’s approach to teaching and ability to recognize how their discipline interacts with all others and communicate that to students. </a:t>
            </a:r>
            <a:endParaRPr lang="en-US" dirty="0" smtClean="0"/>
          </a:p>
          <a:p>
            <a:pPr marL="0" indent="0">
              <a:buNone/>
            </a:pPr>
            <a:endParaRPr lang="en-US" dirty="0"/>
          </a:p>
          <a:p>
            <a:pPr marL="0" indent="0">
              <a:buNone/>
            </a:pPr>
            <a:r>
              <a:rPr lang="en-US" dirty="0" smtClean="0"/>
              <a:t>From the ASCCC Paper: </a:t>
            </a:r>
            <a:r>
              <a:rPr lang="en-US" i="1" dirty="0" smtClean="0"/>
              <a:t>Equivalence to the Minimum Qualifications, 2016</a:t>
            </a:r>
          </a:p>
          <a:p>
            <a:pPr marL="0" indent="0">
              <a:buNone/>
            </a:pPr>
            <a:r>
              <a:rPr lang="en-US" dirty="0" smtClean="0"/>
              <a:t>The Academic Senate believes that faculty members must exemplify to their students the value of an education that is both well-rounded and specialized.</a:t>
            </a:r>
          </a:p>
          <a:p>
            <a:pPr marL="0" indent="0">
              <a:buNone/>
            </a:pPr>
            <a:endParaRPr lang="en-US" dirty="0"/>
          </a:p>
          <a:p>
            <a:pPr marL="0" indent="0">
              <a:buNone/>
            </a:pPr>
            <a:r>
              <a:rPr lang="en-US" dirty="0" smtClean="0"/>
              <a:t>To address a faculty member’s understanding of their discipline in relation to others and the world at large, an associate’s degree is the universal minimum qualification for all disciplines, with career education disciplines also requiring professional experience.</a:t>
            </a:r>
          </a:p>
        </p:txBody>
      </p:sp>
    </p:spTree>
    <p:extLst>
      <p:ext uri="{BB962C8B-B14F-4D97-AF65-F5344CB8AC3E}">
        <p14:creationId xmlns:p14="http://schemas.microsoft.com/office/powerpoint/2010/main" val="1617837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General Education is required for an AA/AS?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GE for an AA degree includes demonstrated competencies in math and English along with 18 units in 5 areas:</a:t>
            </a:r>
          </a:p>
          <a:p>
            <a:pPr lvl="1"/>
            <a:r>
              <a:rPr lang="en-US" dirty="0" smtClean="0"/>
              <a:t>A. </a:t>
            </a:r>
            <a:r>
              <a:rPr lang="en-US" dirty="0"/>
              <a:t>Natural Sciences </a:t>
            </a:r>
            <a:endParaRPr lang="en-US" dirty="0" smtClean="0"/>
          </a:p>
          <a:p>
            <a:pPr lvl="1"/>
            <a:r>
              <a:rPr lang="en-US" dirty="0" smtClean="0"/>
              <a:t>B. </a:t>
            </a:r>
            <a:r>
              <a:rPr lang="en-US" dirty="0"/>
              <a:t>Social and Behavioral Sciences </a:t>
            </a:r>
            <a:endParaRPr lang="en-US" dirty="0" smtClean="0"/>
          </a:p>
          <a:p>
            <a:pPr lvl="1"/>
            <a:r>
              <a:rPr lang="en-US" dirty="0" smtClean="0"/>
              <a:t>C. Humanities </a:t>
            </a:r>
          </a:p>
          <a:p>
            <a:pPr lvl="1"/>
            <a:r>
              <a:rPr lang="en-US" dirty="0" smtClean="0"/>
              <a:t>D.1</a:t>
            </a:r>
            <a:r>
              <a:rPr lang="en-US" dirty="0"/>
              <a:t>. Language and Rationality: English Composition </a:t>
            </a:r>
            <a:endParaRPr lang="en-US" dirty="0" smtClean="0"/>
          </a:p>
          <a:p>
            <a:pPr lvl="1"/>
            <a:r>
              <a:rPr lang="en-US" dirty="0" smtClean="0"/>
              <a:t>D.2</a:t>
            </a:r>
            <a:r>
              <a:rPr lang="en-US" dirty="0"/>
              <a:t>. Language and Rationality: Communication and Analytical Thinking </a:t>
            </a:r>
          </a:p>
        </p:txBody>
      </p:sp>
    </p:spTree>
    <p:extLst>
      <p:ext uri="{BB962C8B-B14F-4D97-AF65-F5344CB8AC3E}">
        <p14:creationId xmlns:p14="http://schemas.microsoft.com/office/powerpoint/2010/main" val="9740405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Recognizing a Need for Equivalency – Again!</a:t>
            </a:r>
            <a:endParaRPr lang="en-US" dirty="0"/>
          </a:p>
        </p:txBody>
      </p:sp>
      <p:sp>
        <p:nvSpPr>
          <p:cNvPr id="3" name="Content Placeholder 2"/>
          <p:cNvSpPr>
            <a:spLocks noGrp="1"/>
          </p:cNvSpPr>
          <p:nvPr>
            <p:ph idx="1"/>
          </p:nvPr>
        </p:nvSpPr>
        <p:spPr>
          <a:xfrm>
            <a:off x="609600" y="1600200"/>
            <a:ext cx="10972800" cy="5257800"/>
          </a:xfrm>
        </p:spPr>
        <p:txBody>
          <a:bodyPr>
            <a:normAutofit/>
          </a:bodyPr>
          <a:lstStyle/>
          <a:p>
            <a:pPr marL="0" indent="0">
              <a:buNone/>
            </a:pPr>
            <a:r>
              <a:rPr lang="en-US" dirty="0"/>
              <a:t>ASCCC Resolutions:</a:t>
            </a:r>
          </a:p>
          <a:p>
            <a:pPr lvl="1"/>
            <a:r>
              <a:rPr lang="en-US" dirty="0"/>
              <a:t>Associate Degree Equivalency Guidelines; Spring 2011 Resolution Number: </a:t>
            </a:r>
            <a:r>
              <a:rPr lang="en-US" dirty="0" smtClean="0">
                <a:hlinkClick r:id="rId3"/>
              </a:rPr>
              <a:t>10.11</a:t>
            </a:r>
            <a:endParaRPr lang="en-US" dirty="0" smtClean="0"/>
          </a:p>
          <a:p>
            <a:pPr marL="548640" lvl="2" indent="0">
              <a:buNone/>
            </a:pPr>
            <a:r>
              <a:rPr lang="en-US" sz="1600" dirty="0"/>
              <a:t>Resolved, That the Academic Senate for California Community Colleges produce a process of consultation similar to the biannual disciplines proposal process leading to guidelines for locally establishing standards with suitable criteria for determining equivalencies to the associate degree; and</a:t>
            </a:r>
          </a:p>
          <a:p>
            <a:pPr marL="548640" lvl="2" indent="0">
              <a:buNone/>
            </a:pPr>
            <a:endParaRPr lang="en-US" sz="1600" dirty="0" smtClean="0"/>
          </a:p>
          <a:p>
            <a:pPr marL="548640" lvl="2" indent="0">
              <a:buNone/>
            </a:pPr>
            <a:r>
              <a:rPr lang="en-US" sz="1600" dirty="0" smtClean="0"/>
              <a:t>Resolved</a:t>
            </a:r>
            <a:r>
              <a:rPr lang="en-US" sz="1600" dirty="0"/>
              <a:t>, That the Academic Senate for California Community Colleges present proposed guidelines for locally establishing standards with suitable criteria for determining equivalencies, including model practices, at a breakout by the Fall 2013 Plenary Session.</a:t>
            </a:r>
          </a:p>
          <a:p>
            <a:pPr lvl="1"/>
            <a:endParaRPr lang="en-US" dirty="0"/>
          </a:p>
          <a:p>
            <a:pPr lvl="1"/>
            <a:r>
              <a:rPr lang="en-US" dirty="0" smtClean="0"/>
              <a:t>Equivalency </a:t>
            </a:r>
            <a:r>
              <a:rPr lang="en-US" dirty="0"/>
              <a:t>Resources for Local Senates; Spring 2017 Resolution Number: </a:t>
            </a:r>
            <a:r>
              <a:rPr lang="en-US" dirty="0" smtClean="0">
                <a:hlinkClick r:id="rId4"/>
              </a:rPr>
              <a:t>10.05</a:t>
            </a:r>
            <a:endParaRPr lang="en-US" dirty="0" smtClean="0"/>
          </a:p>
          <a:p>
            <a:pPr marL="548640" lvl="2" indent="0">
              <a:buNone/>
            </a:pPr>
            <a:r>
              <a:rPr lang="en-US" sz="1600" dirty="0"/>
              <a:t>Resolved, That the Academic Senate for California Community Colleges work with faculty and other entities as appropriate to develop and disseminate resources that empower local senates to evaluate and assess, more effectively and with greater flexibility, the qualifications of applicants for faculty positions who have significant professional experience in the field but who have not completed formal academic work in the discipline and/or in general education and report the outcomes by Spring 2018.</a:t>
            </a:r>
          </a:p>
          <a:p>
            <a:pPr lvl="1"/>
            <a:endParaRPr lang="en-US" dirty="0"/>
          </a:p>
          <a:p>
            <a:pPr lvl="1"/>
            <a:endParaRPr lang="en-US" dirty="0"/>
          </a:p>
          <a:p>
            <a:endParaRPr lang="en-US" dirty="0"/>
          </a:p>
        </p:txBody>
      </p:sp>
    </p:spTree>
    <p:extLst>
      <p:ext uri="{BB962C8B-B14F-4D97-AF65-F5344CB8AC3E}">
        <p14:creationId xmlns:p14="http://schemas.microsoft.com/office/powerpoint/2010/main" val="810720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Activity</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4795" y="5797872"/>
            <a:ext cx="5618678" cy="1060128"/>
          </a:xfrm>
          <a:prstGeom prst="rect">
            <a:avLst/>
          </a:prstGeom>
        </p:spPr>
      </p:pic>
      <p:sp>
        <p:nvSpPr>
          <p:cNvPr id="3" name="Content Placeholder 2"/>
          <p:cNvSpPr>
            <a:spLocks noGrp="1"/>
          </p:cNvSpPr>
          <p:nvPr>
            <p:ph idx="1"/>
          </p:nvPr>
        </p:nvSpPr>
        <p:spPr>
          <a:xfrm>
            <a:off x="609600" y="1600201"/>
            <a:ext cx="10972800" cy="4329722"/>
          </a:xfrm>
        </p:spPr>
        <p:txBody>
          <a:bodyPr>
            <a:normAutofit lnSpcReduction="10000"/>
          </a:bodyPr>
          <a:lstStyle/>
          <a:p>
            <a:pPr marL="0" indent="0">
              <a:buNone/>
            </a:pPr>
            <a:r>
              <a:rPr lang="en-US" dirty="0" smtClean="0"/>
              <a:t>For each General Education Area we review, you are encouraged to have conversations at your table that focus on these:</a:t>
            </a:r>
          </a:p>
          <a:p>
            <a:pPr marL="457200" lvl="0" indent="-457200">
              <a:buFont typeface="+mj-lt"/>
              <a:buAutoNum type="arabicPeriod"/>
            </a:pPr>
            <a:r>
              <a:rPr lang="en-US" dirty="0" smtClean="0"/>
              <a:t>What work- or life-based experience, skills, qualifications, or certifications/licensure could be considered for equivalency for the general education area?</a:t>
            </a:r>
          </a:p>
          <a:p>
            <a:pPr marL="457200" lvl="0" indent="-457200">
              <a:buFont typeface="+mj-lt"/>
              <a:buAutoNum type="arabicPeriod"/>
            </a:pPr>
            <a:r>
              <a:rPr lang="en-US" dirty="0" smtClean="0"/>
              <a:t>What would tangible evidence could be used as documentation?</a:t>
            </a:r>
            <a:endParaRPr lang="en-US" dirty="0"/>
          </a:p>
          <a:p>
            <a:pPr marL="457200" lvl="0" indent="-457200">
              <a:buFont typeface="+mj-lt"/>
              <a:buAutoNum type="arabicPeriod"/>
            </a:pPr>
            <a:endParaRPr lang="en-US" dirty="0" smtClean="0"/>
          </a:p>
          <a:p>
            <a:r>
              <a:rPr lang="en-US" dirty="0" smtClean="0"/>
              <a:t>Please provide individual responses via the index cards so all ideas can be collected. </a:t>
            </a:r>
          </a:p>
          <a:p>
            <a:r>
              <a:rPr lang="en-US" dirty="0" smtClean="0"/>
              <a:t>If you’re willing to be a resource, please identify yourself and provide contact information on your index card</a:t>
            </a: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3473" y="5929923"/>
            <a:ext cx="5905843" cy="770932"/>
          </a:xfrm>
          <a:prstGeom prst="rect">
            <a:avLst/>
          </a:prstGeom>
        </p:spPr>
      </p:pic>
    </p:spTree>
    <p:extLst>
      <p:ext uri="{BB962C8B-B14F-4D97-AF65-F5344CB8AC3E}">
        <p14:creationId xmlns:p14="http://schemas.microsoft.com/office/powerpoint/2010/main" val="18672041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General Education Area A </a:t>
            </a:r>
            <a:br>
              <a:rPr lang="en-US" dirty="0" smtClean="0"/>
            </a:br>
            <a:r>
              <a:rPr lang="en-US" dirty="0" smtClean="0"/>
              <a:t>Natural Sciences</a:t>
            </a:r>
            <a:endParaRPr lang="en-US" dirty="0"/>
          </a:p>
        </p:txBody>
      </p:sp>
      <p:sp>
        <p:nvSpPr>
          <p:cNvPr id="3" name="Content Placeholder 2"/>
          <p:cNvSpPr>
            <a:spLocks noGrp="1"/>
          </p:cNvSpPr>
          <p:nvPr>
            <p:ph idx="1"/>
          </p:nvPr>
        </p:nvSpPr>
        <p:spPr>
          <a:xfrm>
            <a:off x="609600" y="1600200"/>
            <a:ext cx="6555698" cy="4876800"/>
          </a:xfrm>
        </p:spPr>
        <p:txBody>
          <a:bodyPr>
            <a:normAutofit/>
          </a:bodyPr>
          <a:lstStyle/>
          <a:p>
            <a:pPr marL="0" indent="0">
              <a:buNone/>
            </a:pPr>
            <a:r>
              <a:rPr lang="en-US" sz="2000" b="1" dirty="0"/>
              <a:t>Purpose for Including One </a:t>
            </a:r>
            <a:r>
              <a:rPr lang="en-US" sz="2000" b="1" dirty="0" smtClean="0"/>
              <a:t>Course </a:t>
            </a:r>
            <a:r>
              <a:rPr lang="en-US" sz="2000" b="1" dirty="0"/>
              <a:t>in Natural Sciences for </a:t>
            </a:r>
            <a:r>
              <a:rPr lang="en-US" sz="2000" b="1" dirty="0" smtClean="0"/>
              <a:t>GE</a:t>
            </a:r>
            <a:endParaRPr lang="en-US" sz="2000" dirty="0"/>
          </a:p>
          <a:p>
            <a:pPr lvl="0"/>
            <a:r>
              <a:rPr lang="en-US" sz="1800" dirty="0"/>
              <a:t>For students to develop the ability to examine the physical universe, its life forms, and its natural phenomena</a:t>
            </a:r>
          </a:p>
          <a:p>
            <a:pPr lvl="0"/>
            <a:r>
              <a:rPr lang="en-US" sz="1800" dirty="0"/>
              <a:t>For students to develop an appreciation of, understanding of, and ability to apply the scientific method</a:t>
            </a:r>
          </a:p>
          <a:p>
            <a:pPr lvl="0"/>
            <a:r>
              <a:rPr lang="en-US" sz="1800" dirty="0"/>
              <a:t>For students to develop the ability to understand the relationship between science and other human </a:t>
            </a:r>
            <a:r>
              <a:rPr lang="en-US" sz="1800" dirty="0" smtClean="0"/>
              <a:t>activities</a:t>
            </a:r>
          </a:p>
          <a:p>
            <a:pPr lvl="0"/>
            <a:endParaRPr lang="en-US" sz="1800" dirty="0" smtClean="0"/>
          </a:p>
          <a:p>
            <a:pPr marL="0" lvl="0" indent="0">
              <a:buNone/>
            </a:pPr>
            <a:r>
              <a:rPr lang="en-US" sz="1800" b="1" dirty="0" smtClean="0"/>
              <a:t>Example: Aviation (Certified Flight Instructor)</a:t>
            </a:r>
          </a:p>
          <a:p>
            <a:r>
              <a:rPr lang="en-US" sz="1800" dirty="0" smtClean="0"/>
              <a:t>A </a:t>
            </a:r>
            <a:r>
              <a:rPr lang="en-US" sz="1800" dirty="0"/>
              <a:t>certified recreational, private, or commercial must understand and apply Newton’s Basic Laws of Motion and Bernoulli’s </a:t>
            </a:r>
            <a:r>
              <a:rPr lang="en-US" sz="1800" dirty="0" smtClean="0"/>
              <a:t>Principle </a:t>
            </a:r>
            <a:r>
              <a:rPr lang="en-US" sz="1800" dirty="0"/>
              <a:t>Ref: FAR 61.185(2</a:t>
            </a:r>
            <a:r>
              <a:rPr lang="en-US" sz="1800" dirty="0" smtClean="0"/>
              <a:t>)</a:t>
            </a:r>
            <a:endParaRPr lang="en-US" sz="1800" dirty="0"/>
          </a:p>
        </p:txBody>
      </p:sp>
      <p:sp>
        <p:nvSpPr>
          <p:cNvPr id="8" name="Rounded Rectangle 7"/>
          <p:cNvSpPr/>
          <p:nvPr/>
        </p:nvSpPr>
        <p:spPr>
          <a:xfrm>
            <a:off x="7165298" y="533400"/>
            <a:ext cx="4691921" cy="60649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320197" y="569625"/>
            <a:ext cx="4796853" cy="6278642"/>
          </a:xfrm>
          <a:prstGeom prst="rect">
            <a:avLst/>
          </a:prstGeom>
          <a:noFill/>
        </p:spPr>
        <p:txBody>
          <a:bodyPr wrap="square" rtlCol="0">
            <a:spAutoFit/>
          </a:bodyPr>
          <a:lstStyle/>
          <a:p>
            <a:pPr>
              <a:lnSpc>
                <a:spcPct val="150000"/>
              </a:lnSpc>
            </a:pPr>
            <a:r>
              <a:rPr lang="en-US" sz="1600" dirty="0">
                <a:solidFill>
                  <a:schemeClr val="bg1"/>
                </a:solidFill>
              </a:rPr>
              <a:t>AG-AS 104 Intro to Animal Science</a:t>
            </a:r>
          </a:p>
          <a:p>
            <a:pPr>
              <a:lnSpc>
                <a:spcPct val="150000"/>
              </a:lnSpc>
            </a:pPr>
            <a:r>
              <a:rPr lang="en-US" sz="1600" dirty="0">
                <a:solidFill>
                  <a:schemeClr val="bg1"/>
                </a:solidFill>
              </a:rPr>
              <a:t>ANTH 110 Intro to Biological Anthropology</a:t>
            </a:r>
          </a:p>
          <a:p>
            <a:pPr>
              <a:lnSpc>
                <a:spcPct val="150000"/>
              </a:lnSpc>
            </a:pPr>
            <a:r>
              <a:rPr lang="en-US" sz="1600" dirty="0">
                <a:solidFill>
                  <a:schemeClr val="bg1"/>
                </a:solidFill>
              </a:rPr>
              <a:t>BIOL 140 Organismal Biology</a:t>
            </a:r>
          </a:p>
          <a:p>
            <a:pPr>
              <a:lnSpc>
                <a:spcPct val="150000"/>
              </a:lnSpc>
            </a:pPr>
            <a:r>
              <a:rPr lang="en-US" sz="1600" dirty="0">
                <a:solidFill>
                  <a:schemeClr val="bg1"/>
                </a:solidFill>
              </a:rPr>
              <a:t>BIOL 190 Cell and Molecular Biology</a:t>
            </a:r>
          </a:p>
          <a:p>
            <a:pPr>
              <a:lnSpc>
                <a:spcPct val="150000"/>
              </a:lnSpc>
            </a:pPr>
            <a:r>
              <a:rPr lang="en-US" sz="1600" dirty="0">
                <a:solidFill>
                  <a:schemeClr val="bg1"/>
                </a:solidFill>
              </a:rPr>
              <a:t>CHEM 100 Chemistry and Society</a:t>
            </a:r>
          </a:p>
          <a:p>
            <a:pPr>
              <a:lnSpc>
                <a:spcPct val="150000"/>
              </a:lnSpc>
            </a:pPr>
            <a:r>
              <a:rPr lang="en-US" sz="1600" dirty="0">
                <a:solidFill>
                  <a:schemeClr val="bg1"/>
                </a:solidFill>
              </a:rPr>
              <a:t>CHEM 102 Intro to Organic and Biochemistry</a:t>
            </a:r>
          </a:p>
          <a:p>
            <a:pPr>
              <a:lnSpc>
                <a:spcPct val="150000"/>
              </a:lnSpc>
            </a:pPr>
            <a:r>
              <a:rPr lang="en-US" sz="1600" dirty="0">
                <a:solidFill>
                  <a:schemeClr val="bg1"/>
                </a:solidFill>
              </a:rPr>
              <a:t>CHEM 101 Intro to Chemistry</a:t>
            </a:r>
          </a:p>
          <a:p>
            <a:pPr>
              <a:lnSpc>
                <a:spcPct val="150000"/>
              </a:lnSpc>
            </a:pPr>
            <a:r>
              <a:rPr lang="en-US" sz="1600" dirty="0">
                <a:solidFill>
                  <a:schemeClr val="bg1"/>
                </a:solidFill>
              </a:rPr>
              <a:t>CHEM/PHYS 140 Survey of Chem. &amp; Physics</a:t>
            </a:r>
          </a:p>
          <a:p>
            <a:pPr>
              <a:lnSpc>
                <a:spcPct val="150000"/>
              </a:lnSpc>
            </a:pPr>
            <a:r>
              <a:rPr lang="en-US" sz="1600" dirty="0">
                <a:solidFill>
                  <a:schemeClr val="bg1"/>
                </a:solidFill>
              </a:rPr>
              <a:t>GEOG 130 Introduction to Weather and Climate</a:t>
            </a:r>
          </a:p>
          <a:p>
            <a:pPr>
              <a:lnSpc>
                <a:spcPct val="150000"/>
              </a:lnSpc>
            </a:pPr>
            <a:r>
              <a:rPr lang="en-US" sz="1600" dirty="0">
                <a:solidFill>
                  <a:schemeClr val="bg1"/>
                </a:solidFill>
              </a:rPr>
              <a:t>GEOL 120 Earth Science</a:t>
            </a:r>
          </a:p>
          <a:p>
            <a:pPr>
              <a:lnSpc>
                <a:spcPct val="150000"/>
              </a:lnSpc>
            </a:pPr>
            <a:r>
              <a:rPr lang="en-US" sz="1600" dirty="0">
                <a:solidFill>
                  <a:schemeClr val="bg1"/>
                </a:solidFill>
              </a:rPr>
              <a:t>GEOL 121 Earth Science with Lab</a:t>
            </a:r>
          </a:p>
          <a:p>
            <a:pPr>
              <a:lnSpc>
                <a:spcPct val="150000"/>
              </a:lnSpc>
            </a:pPr>
            <a:r>
              <a:rPr lang="en-US" sz="1600" dirty="0">
                <a:solidFill>
                  <a:schemeClr val="bg1"/>
                </a:solidFill>
              </a:rPr>
              <a:t>GEOL 130 Environmental Geology</a:t>
            </a:r>
          </a:p>
          <a:p>
            <a:pPr>
              <a:lnSpc>
                <a:spcPct val="150000"/>
              </a:lnSpc>
            </a:pPr>
            <a:r>
              <a:rPr lang="en-US" sz="1600" dirty="0">
                <a:solidFill>
                  <a:schemeClr val="bg1"/>
                </a:solidFill>
              </a:rPr>
              <a:t>GEOL 100 Physical Geology </a:t>
            </a:r>
          </a:p>
          <a:p>
            <a:pPr>
              <a:lnSpc>
                <a:spcPct val="150000"/>
              </a:lnSpc>
            </a:pPr>
            <a:r>
              <a:rPr lang="en-US" sz="1600" dirty="0">
                <a:solidFill>
                  <a:schemeClr val="bg1"/>
                </a:solidFill>
              </a:rPr>
              <a:t>GEOL 100L Physical Geology with Lab</a:t>
            </a:r>
          </a:p>
          <a:p>
            <a:pPr>
              <a:lnSpc>
                <a:spcPct val="150000"/>
              </a:lnSpc>
            </a:pPr>
            <a:r>
              <a:rPr lang="en-US" sz="1600" dirty="0">
                <a:solidFill>
                  <a:schemeClr val="bg1"/>
                </a:solidFill>
              </a:rPr>
              <a:t>GEOL 200 Geology of California</a:t>
            </a:r>
          </a:p>
          <a:p>
            <a:pPr>
              <a:lnSpc>
                <a:spcPct val="150000"/>
              </a:lnSpc>
            </a:pPr>
            <a:r>
              <a:rPr lang="en-US" sz="1600" dirty="0">
                <a:solidFill>
                  <a:schemeClr val="bg1"/>
                </a:solidFill>
              </a:rPr>
              <a:t>PHYS 105 Algebra/Trigonometry-Based Physics</a:t>
            </a:r>
          </a:p>
          <a:p>
            <a:endParaRPr lang="en-US" dirty="0"/>
          </a:p>
        </p:txBody>
      </p:sp>
    </p:spTree>
    <p:extLst>
      <p:ext uri="{BB962C8B-B14F-4D97-AF65-F5344CB8AC3E}">
        <p14:creationId xmlns:p14="http://schemas.microsoft.com/office/powerpoint/2010/main" val="38274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7180288" y="533400"/>
            <a:ext cx="4691921" cy="6324600"/>
          </a:xfrm>
          <a:prstGeom prst="roundRect">
            <a:avLst>
              <a:gd name="adj" fmla="val 144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dirty="0"/>
              <a:t>A</a:t>
            </a:r>
            <a:r>
              <a:rPr lang="en-US" sz="1600" dirty="0"/>
              <a:t>NTH 150 Introduction to Archaeology</a:t>
            </a:r>
          </a:p>
          <a:p>
            <a:pPr>
              <a:lnSpc>
                <a:spcPct val="150000"/>
              </a:lnSpc>
            </a:pPr>
            <a:r>
              <a:rPr lang="en-US" sz="1600" dirty="0"/>
              <a:t>ANTH 120 </a:t>
            </a:r>
            <a:r>
              <a:rPr lang="en-US" sz="1600" dirty="0" smtClean="0"/>
              <a:t>Intro </a:t>
            </a:r>
            <a:r>
              <a:rPr lang="en-US" sz="1600" dirty="0"/>
              <a:t>to Cultural Anthropology</a:t>
            </a:r>
          </a:p>
          <a:p>
            <a:pPr>
              <a:lnSpc>
                <a:spcPct val="150000"/>
              </a:lnSpc>
            </a:pPr>
            <a:r>
              <a:rPr lang="en-US" sz="1600" dirty="0"/>
              <a:t>ECON 201 Principles of Microeconomics</a:t>
            </a:r>
          </a:p>
          <a:p>
            <a:pPr>
              <a:lnSpc>
                <a:spcPct val="150000"/>
              </a:lnSpc>
            </a:pPr>
            <a:r>
              <a:rPr lang="en-US" sz="1600" dirty="0"/>
              <a:t>ECON 202 Principles of Macroeconomics</a:t>
            </a:r>
          </a:p>
          <a:p>
            <a:pPr>
              <a:lnSpc>
                <a:spcPct val="150000"/>
              </a:lnSpc>
            </a:pPr>
            <a:r>
              <a:rPr lang="en-US" sz="1600" dirty="0"/>
              <a:t>GEOG 120 </a:t>
            </a:r>
            <a:r>
              <a:rPr lang="en-US" sz="1600" dirty="0" smtClean="0"/>
              <a:t>Intro </a:t>
            </a:r>
            <a:r>
              <a:rPr lang="en-US" sz="1600" dirty="0"/>
              <a:t>to Human Geography</a:t>
            </a:r>
          </a:p>
          <a:p>
            <a:pPr>
              <a:lnSpc>
                <a:spcPct val="150000"/>
              </a:lnSpc>
            </a:pPr>
            <a:r>
              <a:rPr lang="en-US" sz="1600" dirty="0"/>
              <a:t>HIST </a:t>
            </a:r>
            <a:r>
              <a:rPr lang="en-US" sz="1600" dirty="0" smtClean="0"/>
              <a:t>150, 160 </a:t>
            </a:r>
            <a:r>
              <a:rPr lang="en-US" sz="1600" dirty="0"/>
              <a:t>World History </a:t>
            </a:r>
            <a:endParaRPr lang="en-US" sz="1600" dirty="0" smtClean="0"/>
          </a:p>
          <a:p>
            <a:pPr>
              <a:lnSpc>
                <a:spcPct val="150000"/>
              </a:lnSpc>
            </a:pPr>
            <a:r>
              <a:rPr lang="en-US" sz="1600" dirty="0" smtClean="0"/>
              <a:t>HIST 130, 140 </a:t>
            </a:r>
            <a:r>
              <a:rPr lang="en-US" sz="1600" dirty="0"/>
              <a:t>United States </a:t>
            </a:r>
            <a:r>
              <a:rPr lang="en-US" sz="1600" dirty="0" smtClean="0"/>
              <a:t>History</a:t>
            </a:r>
            <a:endParaRPr lang="en-US" sz="1600" dirty="0"/>
          </a:p>
          <a:p>
            <a:pPr>
              <a:lnSpc>
                <a:spcPct val="150000"/>
              </a:lnSpc>
            </a:pPr>
            <a:r>
              <a:rPr lang="en-US" sz="1600" dirty="0"/>
              <a:t>HIST </a:t>
            </a:r>
            <a:r>
              <a:rPr lang="en-US" sz="1600" dirty="0" smtClean="0"/>
              <a:t>170/180 </a:t>
            </a:r>
            <a:r>
              <a:rPr lang="en-US" sz="1600" dirty="0"/>
              <a:t>Western Civilization </a:t>
            </a:r>
            <a:r>
              <a:rPr lang="en-US" sz="1600" dirty="0" smtClean="0"/>
              <a:t>I, II</a:t>
            </a:r>
            <a:endParaRPr lang="en-US" sz="1600" dirty="0"/>
          </a:p>
          <a:p>
            <a:pPr>
              <a:lnSpc>
                <a:spcPct val="150000"/>
              </a:lnSpc>
            </a:pPr>
            <a:r>
              <a:rPr lang="en-US" sz="1600" dirty="0" smtClean="0"/>
              <a:t>POLS </a:t>
            </a:r>
            <a:r>
              <a:rPr lang="en-US" sz="1600" dirty="0"/>
              <a:t>110 Intro to American </a:t>
            </a:r>
            <a:r>
              <a:rPr lang="en-US" sz="1600" dirty="0" err="1" smtClean="0"/>
              <a:t>Govt</a:t>
            </a:r>
            <a:r>
              <a:rPr lang="en-US" sz="1600" dirty="0" smtClean="0"/>
              <a:t> &amp; </a:t>
            </a:r>
            <a:r>
              <a:rPr lang="en-US" sz="1600" dirty="0"/>
              <a:t>Politics</a:t>
            </a:r>
          </a:p>
          <a:p>
            <a:pPr>
              <a:lnSpc>
                <a:spcPct val="150000"/>
              </a:lnSpc>
            </a:pPr>
            <a:r>
              <a:rPr lang="en-US" sz="1600" dirty="0" smtClean="0"/>
              <a:t>POLS </a:t>
            </a:r>
            <a:r>
              <a:rPr lang="en-US" sz="1600" dirty="0"/>
              <a:t>150 Introduction to Political Science</a:t>
            </a:r>
          </a:p>
          <a:p>
            <a:pPr>
              <a:lnSpc>
                <a:spcPct val="150000"/>
              </a:lnSpc>
            </a:pPr>
            <a:r>
              <a:rPr lang="en-US" sz="1600" dirty="0"/>
              <a:t>POLS 120 Intro to Political Theory &amp;</a:t>
            </a:r>
            <a:r>
              <a:rPr lang="en-US" sz="1600" dirty="0" smtClean="0"/>
              <a:t> </a:t>
            </a:r>
            <a:r>
              <a:rPr lang="en-US" sz="1600" dirty="0"/>
              <a:t>Thought</a:t>
            </a:r>
          </a:p>
          <a:p>
            <a:pPr>
              <a:lnSpc>
                <a:spcPct val="150000"/>
              </a:lnSpc>
            </a:pPr>
            <a:r>
              <a:rPr lang="en-US" sz="1600" dirty="0" smtClean="0"/>
              <a:t>PSY </a:t>
            </a:r>
            <a:r>
              <a:rPr lang="en-US" sz="1600" dirty="0"/>
              <a:t>120 </a:t>
            </a:r>
            <a:r>
              <a:rPr lang="en-US" sz="1600" dirty="0" smtClean="0"/>
              <a:t>Intro </a:t>
            </a:r>
            <a:r>
              <a:rPr lang="en-US" sz="1600" dirty="0"/>
              <a:t>to Abnormal Psychology</a:t>
            </a:r>
          </a:p>
          <a:p>
            <a:pPr>
              <a:lnSpc>
                <a:spcPct val="150000"/>
              </a:lnSpc>
            </a:pPr>
            <a:r>
              <a:rPr lang="en-US" sz="1600" dirty="0" smtClean="0"/>
              <a:t>PSY </a:t>
            </a:r>
            <a:r>
              <a:rPr lang="en-US" sz="1600" dirty="0"/>
              <a:t>180 Introduction to Lifespan Psychology</a:t>
            </a:r>
          </a:p>
          <a:p>
            <a:pPr>
              <a:lnSpc>
                <a:spcPct val="150000"/>
              </a:lnSpc>
            </a:pPr>
            <a:r>
              <a:rPr lang="en-US" sz="1600" dirty="0"/>
              <a:t>PSY 110 Introductory Psychology</a:t>
            </a:r>
          </a:p>
          <a:p>
            <a:pPr>
              <a:lnSpc>
                <a:spcPct val="150000"/>
              </a:lnSpc>
            </a:pPr>
            <a:r>
              <a:rPr lang="en-US" sz="1600" dirty="0" smtClean="0"/>
              <a:t>SOCI </a:t>
            </a:r>
            <a:r>
              <a:rPr lang="en-US" sz="1600" dirty="0"/>
              <a:t>110 Introduction to Sociology</a:t>
            </a:r>
          </a:p>
          <a:p>
            <a:pPr>
              <a:lnSpc>
                <a:spcPct val="150000"/>
              </a:lnSpc>
            </a:pPr>
            <a:r>
              <a:rPr lang="en-US" sz="1600" dirty="0" smtClean="0"/>
              <a:t>SOCI </a:t>
            </a:r>
            <a:r>
              <a:rPr lang="en-US" sz="1600" dirty="0"/>
              <a:t>150 Introduction to Race and Ethnicity</a:t>
            </a:r>
          </a:p>
          <a:p>
            <a:pPr>
              <a:lnSpc>
                <a:spcPct val="150000"/>
              </a:lnSpc>
            </a:pPr>
            <a:r>
              <a:rPr lang="en-US" sz="1600" dirty="0"/>
              <a:t>SOCI 115 Social Problems</a:t>
            </a:r>
          </a:p>
          <a:p>
            <a:pPr algn="ctr"/>
            <a:endParaRPr lang="en-US" dirty="0"/>
          </a:p>
        </p:txBody>
      </p:sp>
      <p:sp>
        <p:nvSpPr>
          <p:cNvPr id="2" name="Title 1"/>
          <p:cNvSpPr>
            <a:spLocks noGrp="1"/>
          </p:cNvSpPr>
          <p:nvPr>
            <p:ph type="title"/>
          </p:nvPr>
        </p:nvSpPr>
        <p:spPr/>
        <p:txBody>
          <a:bodyPr>
            <a:normAutofit fontScale="90000"/>
          </a:bodyPr>
          <a:lstStyle/>
          <a:p>
            <a:r>
              <a:rPr lang="en-US" dirty="0" smtClean="0"/>
              <a:t>General Education Area B </a:t>
            </a:r>
            <a:br>
              <a:rPr lang="en-US" dirty="0" smtClean="0"/>
            </a:br>
            <a:r>
              <a:rPr lang="en-US" dirty="0" smtClean="0"/>
              <a:t>Social and Behavioral Sciences</a:t>
            </a:r>
            <a:endParaRPr lang="en-US" dirty="0"/>
          </a:p>
        </p:txBody>
      </p:sp>
      <p:sp>
        <p:nvSpPr>
          <p:cNvPr id="3" name="Content Placeholder 2"/>
          <p:cNvSpPr>
            <a:spLocks noGrp="1"/>
          </p:cNvSpPr>
          <p:nvPr>
            <p:ph idx="1"/>
          </p:nvPr>
        </p:nvSpPr>
        <p:spPr>
          <a:xfrm>
            <a:off x="609600" y="1600200"/>
            <a:ext cx="6225915" cy="4876800"/>
          </a:xfrm>
        </p:spPr>
        <p:txBody>
          <a:bodyPr/>
          <a:lstStyle/>
          <a:p>
            <a:pPr marL="0" indent="0">
              <a:buNone/>
            </a:pPr>
            <a:r>
              <a:rPr lang="en-US" sz="2000" b="1" dirty="0"/>
              <a:t>Purpose for Including One </a:t>
            </a:r>
            <a:r>
              <a:rPr lang="en-US" sz="2000" b="1" dirty="0" smtClean="0"/>
              <a:t>Course </a:t>
            </a:r>
            <a:r>
              <a:rPr lang="en-US" sz="2000" b="1" dirty="0"/>
              <a:t>in Social and Behavioral Sciences for </a:t>
            </a:r>
            <a:r>
              <a:rPr lang="en-US" sz="2000" b="1" dirty="0" smtClean="0"/>
              <a:t>GE</a:t>
            </a:r>
            <a:endParaRPr lang="en-US" sz="2000" dirty="0"/>
          </a:p>
          <a:p>
            <a:pPr lvl="0"/>
            <a:r>
              <a:rPr lang="en-US" sz="1800" dirty="0"/>
              <a:t>For students to develop an awareness of the methods of inquiry used by the social and behavioral sciences.</a:t>
            </a:r>
          </a:p>
          <a:p>
            <a:pPr lvl="0"/>
            <a:r>
              <a:rPr lang="en-US" sz="1800" dirty="0"/>
              <a:t>To stimulate students’ critical thinking about ways people act or have acted in response to their societies</a:t>
            </a:r>
          </a:p>
          <a:p>
            <a:pPr lvl="0"/>
            <a:r>
              <a:rPr lang="en-US" sz="1800" dirty="0"/>
              <a:t>To promote students’ appreciation of how societies and social subgroups operate</a:t>
            </a:r>
          </a:p>
          <a:p>
            <a:pPr lvl="0"/>
            <a:r>
              <a:rPr lang="en-US" sz="1800" dirty="0"/>
              <a:t>To develop or promote a students’ understanding and appreciation of ethnic groups (Title 5 §55063 (b)(2) requires a course in Ethnic Studies. It is most likely met through the course/experience/ability counted in Area B or Area C)</a:t>
            </a:r>
          </a:p>
          <a:p>
            <a:endParaRPr lang="en-US" dirty="0"/>
          </a:p>
        </p:txBody>
      </p:sp>
    </p:spTree>
    <p:extLst>
      <p:ext uri="{BB962C8B-B14F-4D97-AF65-F5344CB8AC3E}">
        <p14:creationId xmlns:p14="http://schemas.microsoft.com/office/powerpoint/2010/main" val="539562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General Education Area C </a:t>
            </a:r>
            <a:br>
              <a:rPr lang="en-US" dirty="0" smtClean="0"/>
            </a:br>
            <a:r>
              <a:rPr lang="en-US" dirty="0" smtClean="0"/>
              <a:t>Humanities</a:t>
            </a:r>
            <a:endParaRPr lang="en-US" dirty="0"/>
          </a:p>
        </p:txBody>
      </p:sp>
      <p:sp>
        <p:nvSpPr>
          <p:cNvPr id="3" name="Content Placeholder 2"/>
          <p:cNvSpPr>
            <a:spLocks noGrp="1"/>
          </p:cNvSpPr>
          <p:nvPr>
            <p:ph idx="1"/>
          </p:nvPr>
        </p:nvSpPr>
        <p:spPr>
          <a:xfrm>
            <a:off x="404734" y="1600200"/>
            <a:ext cx="6790545" cy="4876800"/>
          </a:xfrm>
        </p:spPr>
        <p:txBody>
          <a:bodyPr>
            <a:normAutofit lnSpcReduction="10000"/>
          </a:bodyPr>
          <a:lstStyle/>
          <a:p>
            <a:pPr marL="0" indent="0">
              <a:buNone/>
            </a:pPr>
            <a:r>
              <a:rPr lang="en-US" sz="2000" b="1" dirty="0"/>
              <a:t>Purpose for Including One </a:t>
            </a:r>
            <a:r>
              <a:rPr lang="en-US" sz="2000" b="1" dirty="0" smtClean="0"/>
              <a:t>Course </a:t>
            </a:r>
            <a:r>
              <a:rPr lang="en-US" sz="2000" b="1" dirty="0"/>
              <a:t>in </a:t>
            </a:r>
            <a:endParaRPr lang="en-US" sz="2000" b="1" dirty="0" smtClean="0"/>
          </a:p>
          <a:p>
            <a:pPr marL="0" indent="0">
              <a:buNone/>
            </a:pPr>
            <a:r>
              <a:rPr lang="en-US" sz="2000" b="1" dirty="0" smtClean="0"/>
              <a:t>Humanities </a:t>
            </a:r>
            <a:r>
              <a:rPr lang="en-US" sz="2000" b="1" dirty="0"/>
              <a:t>for </a:t>
            </a:r>
            <a:r>
              <a:rPr lang="en-US" sz="2000" b="1" dirty="0" smtClean="0"/>
              <a:t>GE</a:t>
            </a:r>
            <a:endParaRPr lang="en-US" sz="2000" dirty="0"/>
          </a:p>
          <a:p>
            <a:pPr lvl="0"/>
            <a:r>
              <a:rPr lang="en-US" sz="1800" dirty="0"/>
              <a:t>For students to develop an awareness of the way in which people throughout the ages and in different cultures have responded to themselves and the world around them in artistic and cultural creations.</a:t>
            </a:r>
          </a:p>
          <a:p>
            <a:pPr lvl="0"/>
            <a:r>
              <a:rPr lang="en-US" sz="1800" dirty="0"/>
              <a:t>For students to develop or demonstrate aesthetic understanding and an ability to make value judgements.</a:t>
            </a:r>
          </a:p>
          <a:p>
            <a:pPr lvl="0"/>
            <a:r>
              <a:rPr lang="en-US" sz="1800" dirty="0"/>
              <a:t>To promote a students’ understanding and appreciation of ethnic groups (Title 5 §55063 (b)(2) requires a course in Ethnic Studies. It is most likely met through the course/experience/ability counted in Area B or Area C</a:t>
            </a:r>
            <a:r>
              <a:rPr lang="en-US" sz="1800" dirty="0" smtClean="0"/>
              <a:t>)</a:t>
            </a:r>
          </a:p>
          <a:p>
            <a:pPr lvl="0"/>
            <a:endParaRPr lang="en-US" sz="1800" dirty="0"/>
          </a:p>
          <a:p>
            <a:pPr marL="0" indent="0">
              <a:buNone/>
            </a:pPr>
            <a:r>
              <a:rPr lang="en-US" sz="2000" b="1" dirty="0" smtClean="0"/>
              <a:t>Example: Mortuary Science</a:t>
            </a:r>
          </a:p>
          <a:p>
            <a:r>
              <a:rPr lang="en-US" sz="1800" dirty="0"/>
              <a:t>Certified Funeral Service Practitioners </a:t>
            </a:r>
            <a:r>
              <a:rPr lang="en-US" sz="1800" dirty="0" smtClean="0"/>
              <a:t>complete Celebrant </a:t>
            </a:r>
            <a:r>
              <a:rPr lang="en-US" sz="1800" dirty="0"/>
              <a:t>training </a:t>
            </a:r>
            <a:r>
              <a:rPr lang="en-US" sz="1800" dirty="0" smtClean="0"/>
              <a:t>to develop an awareness of traditions of different cultures and religions</a:t>
            </a:r>
            <a:endParaRPr lang="en-US" sz="1800" dirty="0"/>
          </a:p>
          <a:p>
            <a:endParaRPr lang="en-US" dirty="0"/>
          </a:p>
        </p:txBody>
      </p:sp>
      <p:sp>
        <p:nvSpPr>
          <p:cNvPr id="4" name="Rounded Rectangle 3"/>
          <p:cNvSpPr/>
          <p:nvPr/>
        </p:nvSpPr>
        <p:spPr>
          <a:xfrm>
            <a:off x="7195279" y="533400"/>
            <a:ext cx="4691921" cy="62447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1600" dirty="0" smtClean="0"/>
              <a:t>ARTH 110, 120 </a:t>
            </a:r>
            <a:r>
              <a:rPr lang="en-US" sz="1600" dirty="0"/>
              <a:t>Survey of Western Art </a:t>
            </a:r>
            <a:endParaRPr lang="en-US" sz="1600" dirty="0" smtClean="0"/>
          </a:p>
          <a:p>
            <a:pPr>
              <a:lnSpc>
                <a:spcPct val="150000"/>
              </a:lnSpc>
            </a:pPr>
            <a:r>
              <a:rPr lang="en-US" sz="1600" dirty="0" smtClean="0"/>
              <a:t>ARTH </a:t>
            </a:r>
            <a:r>
              <a:rPr lang="en-US" sz="1600" dirty="0"/>
              <a:t>150 Survey of Modern Art</a:t>
            </a:r>
          </a:p>
          <a:p>
            <a:pPr>
              <a:lnSpc>
                <a:spcPct val="150000"/>
              </a:lnSpc>
            </a:pPr>
            <a:r>
              <a:rPr lang="en-US" sz="1600" dirty="0"/>
              <a:t>ARTH 100 Understanding Art</a:t>
            </a:r>
          </a:p>
          <a:p>
            <a:pPr>
              <a:lnSpc>
                <a:spcPct val="150000"/>
              </a:lnSpc>
            </a:pPr>
            <a:r>
              <a:rPr lang="en-US" sz="1600" dirty="0"/>
              <a:t>ARTH 130 Survey of Asian Art</a:t>
            </a:r>
          </a:p>
          <a:p>
            <a:pPr>
              <a:lnSpc>
                <a:spcPct val="150000"/>
              </a:lnSpc>
            </a:pPr>
            <a:r>
              <a:rPr lang="en-US" sz="1600" dirty="0"/>
              <a:t>ENGL </a:t>
            </a:r>
            <a:r>
              <a:rPr lang="en-US" sz="1600" dirty="0" smtClean="0"/>
              <a:t>160, 165 </a:t>
            </a:r>
            <a:r>
              <a:rPr lang="en-US" sz="1600" dirty="0"/>
              <a:t>Survey of British </a:t>
            </a:r>
            <a:r>
              <a:rPr lang="en-US" sz="1600" dirty="0" smtClean="0"/>
              <a:t>Literature</a:t>
            </a:r>
            <a:endParaRPr lang="en-US" sz="1600" dirty="0"/>
          </a:p>
          <a:p>
            <a:pPr>
              <a:lnSpc>
                <a:spcPct val="150000"/>
              </a:lnSpc>
            </a:pPr>
            <a:r>
              <a:rPr lang="en-US" sz="1600" dirty="0"/>
              <a:t>ENGL 120 Introduction to Literature</a:t>
            </a:r>
          </a:p>
          <a:p>
            <a:pPr>
              <a:lnSpc>
                <a:spcPct val="150000"/>
              </a:lnSpc>
            </a:pPr>
            <a:r>
              <a:rPr lang="en-US" sz="1600" dirty="0"/>
              <a:t>ENGL </a:t>
            </a:r>
            <a:r>
              <a:rPr lang="en-US" sz="1600" dirty="0" smtClean="0"/>
              <a:t>130, 135 </a:t>
            </a:r>
            <a:r>
              <a:rPr lang="en-US" sz="1600" dirty="0"/>
              <a:t>Survey of American Lit </a:t>
            </a:r>
          </a:p>
          <a:p>
            <a:pPr>
              <a:lnSpc>
                <a:spcPct val="150000"/>
              </a:lnSpc>
            </a:pPr>
            <a:r>
              <a:rPr lang="en-US" sz="1600" dirty="0" smtClean="0"/>
              <a:t>ENGL </a:t>
            </a:r>
            <a:r>
              <a:rPr lang="en-US" sz="1600" dirty="0"/>
              <a:t>180 Children’s Literature</a:t>
            </a:r>
          </a:p>
          <a:p>
            <a:pPr>
              <a:lnSpc>
                <a:spcPct val="150000"/>
              </a:lnSpc>
            </a:pPr>
            <a:r>
              <a:rPr lang="en-US" sz="1600" dirty="0" smtClean="0"/>
              <a:t>ENGL 140, 145 </a:t>
            </a:r>
            <a:r>
              <a:rPr lang="en-US" sz="1600" dirty="0"/>
              <a:t>Survey of World Literature </a:t>
            </a:r>
          </a:p>
          <a:p>
            <a:pPr>
              <a:lnSpc>
                <a:spcPct val="150000"/>
              </a:lnSpc>
            </a:pPr>
            <a:r>
              <a:rPr lang="en-US" sz="1600" dirty="0" smtClean="0"/>
              <a:t>PHIL </a:t>
            </a:r>
            <a:r>
              <a:rPr lang="en-US" sz="1600" dirty="0"/>
              <a:t>130 History of Ancient Philosophy</a:t>
            </a:r>
          </a:p>
          <a:p>
            <a:pPr>
              <a:lnSpc>
                <a:spcPct val="150000"/>
              </a:lnSpc>
            </a:pPr>
            <a:r>
              <a:rPr lang="en-US" sz="1600" dirty="0"/>
              <a:t>PHIL 140 History of Modern Philosophy</a:t>
            </a:r>
          </a:p>
          <a:p>
            <a:pPr>
              <a:lnSpc>
                <a:spcPct val="150000"/>
              </a:lnSpc>
            </a:pPr>
            <a:r>
              <a:rPr lang="en-US" sz="1600" dirty="0"/>
              <a:t>PHIL 100 Introduction to Philosophy</a:t>
            </a:r>
          </a:p>
          <a:p>
            <a:pPr>
              <a:lnSpc>
                <a:spcPct val="150000"/>
              </a:lnSpc>
            </a:pPr>
            <a:r>
              <a:rPr lang="en-US" sz="1600" dirty="0"/>
              <a:t>SPAN 110 Elementary Spanish II</a:t>
            </a:r>
          </a:p>
          <a:p>
            <a:pPr>
              <a:lnSpc>
                <a:spcPct val="150000"/>
              </a:lnSpc>
            </a:pPr>
            <a:r>
              <a:rPr lang="en-US" sz="1600" dirty="0"/>
              <a:t>SPAN 220 Spanish for Heritage Speakers I</a:t>
            </a:r>
          </a:p>
          <a:p>
            <a:pPr>
              <a:lnSpc>
                <a:spcPct val="150000"/>
              </a:lnSpc>
            </a:pPr>
            <a:r>
              <a:rPr lang="en-US" sz="1600" dirty="0"/>
              <a:t>SPAN 100 Elementary Spanish I</a:t>
            </a:r>
          </a:p>
          <a:p>
            <a:pPr>
              <a:lnSpc>
                <a:spcPct val="150000"/>
              </a:lnSpc>
            </a:pPr>
            <a:r>
              <a:rPr lang="en-US" sz="1600" dirty="0"/>
              <a:t>THTR 112 Theatre Appreciation</a:t>
            </a:r>
          </a:p>
          <a:p>
            <a:pPr>
              <a:lnSpc>
                <a:spcPct val="150000"/>
              </a:lnSpc>
            </a:pPr>
            <a:r>
              <a:rPr lang="en-US" sz="1600" dirty="0"/>
              <a:t>THTR 111 Introduction to Theatre</a:t>
            </a:r>
          </a:p>
        </p:txBody>
      </p:sp>
    </p:spTree>
    <p:extLst>
      <p:ext uri="{BB962C8B-B14F-4D97-AF65-F5344CB8AC3E}">
        <p14:creationId xmlns:p14="http://schemas.microsoft.com/office/powerpoint/2010/main" val="1658027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11232630" cy="990600"/>
          </a:xfrm>
        </p:spPr>
        <p:txBody>
          <a:bodyPr>
            <a:normAutofit fontScale="90000"/>
          </a:bodyPr>
          <a:lstStyle/>
          <a:p>
            <a:r>
              <a:rPr lang="en-US" dirty="0" smtClean="0"/>
              <a:t>General Education Area D.1. </a:t>
            </a:r>
            <a:br>
              <a:rPr lang="en-US" dirty="0" smtClean="0"/>
            </a:br>
            <a:r>
              <a:rPr lang="en-US" dirty="0" smtClean="0"/>
              <a:t>Language and Rationality: English Composition</a:t>
            </a:r>
            <a:endParaRPr lang="en-US" dirty="0"/>
          </a:p>
        </p:txBody>
      </p:sp>
      <p:sp>
        <p:nvSpPr>
          <p:cNvPr id="3" name="Content Placeholder 2"/>
          <p:cNvSpPr>
            <a:spLocks noGrp="1"/>
          </p:cNvSpPr>
          <p:nvPr>
            <p:ph idx="1"/>
          </p:nvPr>
        </p:nvSpPr>
        <p:spPr>
          <a:xfrm>
            <a:off x="609600" y="1600200"/>
            <a:ext cx="6465757" cy="4876800"/>
          </a:xfrm>
        </p:spPr>
        <p:txBody>
          <a:bodyPr>
            <a:normAutofit/>
          </a:bodyPr>
          <a:lstStyle/>
          <a:p>
            <a:pPr marL="0" indent="0">
              <a:buNone/>
            </a:pPr>
            <a:r>
              <a:rPr lang="en-US" sz="2000" b="1" dirty="0"/>
              <a:t>Purpose for Including English Competency and One Course </a:t>
            </a:r>
            <a:r>
              <a:rPr lang="en-US" sz="2000" b="1" dirty="0" smtClean="0"/>
              <a:t>in </a:t>
            </a:r>
            <a:r>
              <a:rPr lang="en-US" sz="2000" b="1" dirty="0"/>
              <a:t>Language and Rationality: English Composition for General Education</a:t>
            </a:r>
            <a:endParaRPr lang="en-US" sz="2000" dirty="0"/>
          </a:p>
          <a:p>
            <a:pPr lvl="0"/>
            <a:r>
              <a:rPr lang="en-US" sz="1800" dirty="0"/>
              <a:t>For students to develop the principles and applications of language toward logical thought, clear and precise written expression and critical evaluation of written communication in whatever symbol system the student uses.</a:t>
            </a:r>
          </a:p>
          <a:p>
            <a:pPr lvl="0"/>
            <a:r>
              <a:rPr lang="en-US" sz="1800" dirty="0"/>
              <a:t>For students to develop expository and argumentative writing skills (English Composition</a:t>
            </a:r>
            <a:r>
              <a:rPr lang="en-US" sz="1800" dirty="0" smtClean="0"/>
              <a:t>)</a:t>
            </a:r>
          </a:p>
          <a:p>
            <a:pPr lvl="0"/>
            <a:endParaRPr lang="en-US" sz="1800" dirty="0"/>
          </a:p>
          <a:p>
            <a:pPr marL="0" lvl="0" indent="0">
              <a:buNone/>
            </a:pPr>
            <a:r>
              <a:rPr lang="en-US" sz="2000" b="1" dirty="0" smtClean="0"/>
              <a:t>Example: Any Discipline</a:t>
            </a:r>
          </a:p>
          <a:p>
            <a:r>
              <a:rPr lang="en-US" sz="1800" dirty="0" smtClean="0"/>
              <a:t>Publishing a peer-reviewed article</a:t>
            </a:r>
          </a:p>
          <a:p>
            <a:r>
              <a:rPr lang="en-US" sz="1800" dirty="0" smtClean="0"/>
              <a:t>Writing of a market, technical or sales report or manual, or writing of a similar document within the work environment</a:t>
            </a:r>
            <a:endParaRPr lang="en-US" sz="1800" dirty="0"/>
          </a:p>
          <a:p>
            <a:endParaRPr lang="en-US" dirty="0"/>
          </a:p>
        </p:txBody>
      </p:sp>
      <p:sp>
        <p:nvSpPr>
          <p:cNvPr id="4" name="Rounded Rectangle 3"/>
          <p:cNvSpPr/>
          <p:nvPr/>
        </p:nvSpPr>
        <p:spPr>
          <a:xfrm>
            <a:off x="7195279" y="1600200"/>
            <a:ext cx="4691921" cy="51779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ENGL 100 College Composition – This is an introductory course that offers instruction in expository and argumentative writing, appropriate and effective use of language, close reading, cogent thinking, research strategies, information literacy, and document. Students are expected to using critical reading and thinking strategies to write primarily expository and argumentative texts that respond to a variety of rhetorical situations and contexts and incorporate college-level research. The course includes a minimum of 6,000 words of formal writing (C-ID Descriptor for ENGL 100).</a:t>
            </a:r>
          </a:p>
        </p:txBody>
      </p:sp>
    </p:spTree>
    <p:extLst>
      <p:ext uri="{BB962C8B-B14F-4D97-AF65-F5344CB8AC3E}">
        <p14:creationId xmlns:p14="http://schemas.microsoft.com/office/powerpoint/2010/main" val="1148152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533399"/>
            <a:ext cx="12082072" cy="1580213"/>
          </a:xfrm>
        </p:spPr>
        <p:txBody>
          <a:bodyPr>
            <a:normAutofit fontScale="90000"/>
          </a:bodyPr>
          <a:lstStyle/>
          <a:p>
            <a:r>
              <a:rPr lang="en-US" dirty="0" smtClean="0"/>
              <a:t>General Education Area D.2. </a:t>
            </a:r>
            <a:br>
              <a:rPr lang="en-US" dirty="0" smtClean="0"/>
            </a:br>
            <a:r>
              <a:rPr lang="en-US" dirty="0" smtClean="0"/>
              <a:t>Language &amp; Rationality: Communication &amp; Analytical Thinking</a:t>
            </a:r>
            <a:endParaRPr lang="en-US" dirty="0"/>
          </a:p>
        </p:txBody>
      </p:sp>
      <p:sp>
        <p:nvSpPr>
          <p:cNvPr id="3" name="Content Placeholder 2"/>
          <p:cNvSpPr>
            <a:spLocks noGrp="1"/>
          </p:cNvSpPr>
          <p:nvPr>
            <p:ph idx="1"/>
          </p:nvPr>
        </p:nvSpPr>
        <p:spPr>
          <a:xfrm>
            <a:off x="609600" y="2278504"/>
            <a:ext cx="6390806" cy="4499679"/>
          </a:xfrm>
        </p:spPr>
        <p:txBody>
          <a:bodyPr>
            <a:normAutofit/>
          </a:bodyPr>
          <a:lstStyle/>
          <a:p>
            <a:pPr marL="0" indent="0">
              <a:buNone/>
            </a:pPr>
            <a:r>
              <a:rPr lang="en-US" sz="2000" b="1" dirty="0"/>
              <a:t>Purpose for Including One Course </a:t>
            </a:r>
            <a:r>
              <a:rPr lang="en-US" sz="2000" b="1" dirty="0" smtClean="0"/>
              <a:t>in </a:t>
            </a:r>
            <a:r>
              <a:rPr lang="en-US" sz="2000" b="1" dirty="0"/>
              <a:t>Language and Rationality for General Education</a:t>
            </a:r>
            <a:endParaRPr lang="en-US" sz="2000" dirty="0"/>
          </a:p>
          <a:p>
            <a:pPr lvl="0"/>
            <a:r>
              <a:rPr lang="en-US" sz="1800" dirty="0"/>
              <a:t>For students to demonstrate competence in mathematics at a level equivalent to intermediate algebra</a:t>
            </a:r>
          </a:p>
          <a:p>
            <a:pPr lvl="0"/>
            <a:r>
              <a:rPr lang="en-US" sz="1800" dirty="0"/>
              <a:t>For students to develop oral communication and analytical thinking skills</a:t>
            </a:r>
          </a:p>
          <a:p>
            <a:pPr lvl="0"/>
            <a:r>
              <a:rPr lang="en-US" sz="1800" dirty="0"/>
              <a:t>For students to develop skills interpreting and assessing data and statistics to draw conclusions. </a:t>
            </a:r>
            <a:endParaRPr lang="en-US" sz="1800" dirty="0" smtClean="0"/>
          </a:p>
          <a:p>
            <a:pPr marL="0" lvl="0" indent="0">
              <a:buNone/>
            </a:pPr>
            <a:r>
              <a:rPr lang="en-US" sz="2200" b="1" dirty="0" smtClean="0"/>
              <a:t>Example: Automotive Technology</a:t>
            </a:r>
          </a:p>
          <a:p>
            <a:pPr lvl="0"/>
            <a:r>
              <a:rPr lang="en-US" sz="1800" dirty="0" smtClean="0"/>
              <a:t>A licensed </a:t>
            </a:r>
            <a:r>
              <a:rPr lang="en-US" sz="1800" dirty="0"/>
              <a:t>automotive technician must use mathematical skills to manage and calculate ratios, measurements, comparisons, and specifications related to investigation of </a:t>
            </a:r>
            <a:r>
              <a:rPr lang="en-US" sz="1800" dirty="0" smtClean="0"/>
              <a:t>problems; may </a:t>
            </a:r>
            <a:r>
              <a:rPr lang="en-US" sz="1800" dirty="0"/>
              <a:t>also use mathematical skills and reasoning to machine parts and tools to exact specification.</a:t>
            </a:r>
          </a:p>
        </p:txBody>
      </p:sp>
      <p:sp>
        <p:nvSpPr>
          <p:cNvPr id="4" name="Rounded Rectangle 3"/>
          <p:cNvSpPr/>
          <p:nvPr/>
        </p:nvSpPr>
        <p:spPr>
          <a:xfrm>
            <a:off x="7195279" y="1978702"/>
            <a:ext cx="4691921" cy="47994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MATH 110 Statistics</a:t>
            </a:r>
          </a:p>
          <a:p>
            <a:r>
              <a:rPr lang="en-US" dirty="0"/>
              <a:t>MATH 150 College Algebra </a:t>
            </a:r>
            <a:endParaRPr lang="en-US" dirty="0" smtClean="0"/>
          </a:p>
          <a:p>
            <a:r>
              <a:rPr lang="en-US" dirty="0"/>
              <a:t> </a:t>
            </a:r>
            <a:r>
              <a:rPr lang="en-US" dirty="0" smtClean="0"/>
              <a:t>                 for </a:t>
            </a:r>
            <a:r>
              <a:rPr lang="en-US" dirty="0"/>
              <a:t>Liberal Arts</a:t>
            </a:r>
          </a:p>
          <a:p>
            <a:r>
              <a:rPr lang="en-US" dirty="0"/>
              <a:t>MATH 151 College Algebra for STEM </a:t>
            </a:r>
            <a:endParaRPr lang="en-US" dirty="0" smtClean="0"/>
          </a:p>
          <a:p>
            <a:r>
              <a:rPr lang="en-US" dirty="0"/>
              <a:t> </a:t>
            </a:r>
            <a:r>
              <a:rPr lang="en-US" dirty="0" smtClean="0"/>
              <a:t>                 (</a:t>
            </a:r>
            <a:r>
              <a:rPr lang="en-US" dirty="0"/>
              <a:t>Science, Technology, </a:t>
            </a:r>
            <a:endParaRPr lang="en-US" dirty="0" smtClean="0"/>
          </a:p>
          <a:p>
            <a:r>
              <a:rPr lang="en-US" dirty="0"/>
              <a:t> </a:t>
            </a:r>
            <a:r>
              <a:rPr lang="en-US" dirty="0" smtClean="0"/>
              <a:t>                 Engineering</a:t>
            </a:r>
            <a:r>
              <a:rPr lang="en-US" dirty="0"/>
              <a:t>, Mathematics)</a:t>
            </a:r>
          </a:p>
        </p:txBody>
      </p:sp>
    </p:spTree>
    <p:extLst>
      <p:ext uri="{BB962C8B-B14F-4D97-AF65-F5344CB8AC3E}">
        <p14:creationId xmlns:p14="http://schemas.microsoft.com/office/powerpoint/2010/main" val="292622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MQs and Equivalency Defined</a:t>
            </a:r>
          </a:p>
          <a:p>
            <a:r>
              <a:rPr lang="en-US" dirty="0" smtClean="0"/>
              <a:t>Challenges in CTE: The Need for Equivalency</a:t>
            </a:r>
          </a:p>
          <a:p>
            <a:pPr lvl="1"/>
            <a:r>
              <a:rPr lang="en-US" dirty="0" smtClean="0"/>
              <a:t>ASCCC</a:t>
            </a:r>
          </a:p>
          <a:p>
            <a:pPr lvl="1"/>
            <a:r>
              <a:rPr lang="en-US" dirty="0" smtClean="0"/>
              <a:t>CCCCO</a:t>
            </a:r>
          </a:p>
          <a:p>
            <a:pPr lvl="1"/>
            <a:r>
              <a:rPr lang="en-US" dirty="0" smtClean="0"/>
              <a:t>Local colleges hiring challenges</a:t>
            </a:r>
          </a:p>
          <a:p>
            <a:r>
              <a:rPr lang="en-US" dirty="0" smtClean="0"/>
              <a:t>Responding to needs</a:t>
            </a:r>
          </a:p>
          <a:p>
            <a:pPr lvl="1"/>
            <a:r>
              <a:rPr lang="en-US" dirty="0" smtClean="0"/>
              <a:t>CTE MQ Task Force</a:t>
            </a:r>
          </a:p>
          <a:p>
            <a:pPr lvl="1"/>
            <a:r>
              <a:rPr lang="en-US" dirty="0" smtClean="0"/>
              <a:t>ASCCC</a:t>
            </a:r>
          </a:p>
          <a:p>
            <a:r>
              <a:rPr lang="en-US" dirty="0" smtClean="0"/>
              <a:t>General Education Areas and Competencies</a:t>
            </a:r>
          </a:p>
          <a:p>
            <a:r>
              <a:rPr lang="en-US" dirty="0" smtClean="0"/>
              <a:t>Thinking Differently about Equivalency</a:t>
            </a:r>
          </a:p>
          <a:p>
            <a:r>
              <a:rPr lang="en-US" dirty="0" smtClean="0"/>
              <a:t>Next Steps</a:t>
            </a:r>
          </a:p>
          <a:p>
            <a:endParaRPr lang="en-US" dirty="0"/>
          </a:p>
        </p:txBody>
      </p:sp>
    </p:spTree>
    <p:extLst>
      <p:ext uri="{BB962C8B-B14F-4D97-AF65-F5344CB8AC3E}">
        <p14:creationId xmlns:p14="http://schemas.microsoft.com/office/powerpoint/2010/main" val="2018363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Thoughts?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065391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err="1" smtClean="0"/>
              <a:t>NEXt</a:t>
            </a:r>
            <a:r>
              <a:rPr lang="en-US" dirty="0" smtClean="0"/>
              <a:t> steps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285348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8823" y="374754"/>
            <a:ext cx="6385542" cy="4101352"/>
          </a:xfrm>
          <a:prstGeom prst="rect">
            <a:avLst/>
          </a:prstGeom>
        </p:spPr>
      </p:pic>
      <p:sp>
        <p:nvSpPr>
          <p:cNvPr id="3" name="Content Placeholder 2"/>
          <p:cNvSpPr>
            <a:spLocks noGrp="1"/>
          </p:cNvSpPr>
          <p:nvPr>
            <p:ph idx="1"/>
          </p:nvPr>
        </p:nvSpPr>
        <p:spPr/>
        <p:txBody>
          <a:bodyPr>
            <a:normAutofit/>
          </a:bodyPr>
          <a:lstStyle/>
          <a:p>
            <a:endParaRPr lang="en-US" dirty="0"/>
          </a:p>
          <a:p>
            <a:pPr marL="0" indent="0">
              <a:buNone/>
            </a:pPr>
            <a:r>
              <a:rPr lang="en-US" sz="4000" dirty="0" smtClean="0">
                <a:latin typeface="+mj-lt"/>
              </a:rPr>
              <a:t>Contact us!</a:t>
            </a:r>
          </a:p>
          <a:p>
            <a:r>
              <a:rPr lang="en-US" dirty="0" smtClean="0"/>
              <a:t>Cheryl </a:t>
            </a:r>
            <a:r>
              <a:rPr lang="en-US" dirty="0" err="1"/>
              <a:t>Aschenbach</a:t>
            </a:r>
            <a:r>
              <a:rPr lang="en-US" dirty="0"/>
              <a:t> </a:t>
            </a:r>
            <a:r>
              <a:rPr lang="en-US" dirty="0" smtClean="0">
                <a:hlinkClick r:id="rId3"/>
              </a:rPr>
              <a:t>caschenbach@lassencollege.edu</a:t>
            </a:r>
            <a:endParaRPr lang="en-US" dirty="0"/>
          </a:p>
          <a:p>
            <a:r>
              <a:rPr lang="en-US" dirty="0" smtClean="0"/>
              <a:t>Dianna </a:t>
            </a:r>
            <a:r>
              <a:rPr lang="en-US" dirty="0" err="1" smtClean="0"/>
              <a:t>Chiabotti</a:t>
            </a:r>
            <a:r>
              <a:rPr lang="en-US" dirty="0" smtClean="0"/>
              <a:t> </a:t>
            </a:r>
            <a:r>
              <a:rPr lang="en-US" dirty="0" smtClean="0">
                <a:hlinkClick r:id="rId4"/>
              </a:rPr>
              <a:t>dchiabotti@napavalley.edu</a:t>
            </a:r>
            <a:endParaRPr lang="en-US" dirty="0"/>
          </a:p>
          <a:p>
            <a:r>
              <a:rPr lang="en-US" dirty="0" smtClean="0"/>
              <a:t>Rebecca </a:t>
            </a:r>
            <a:r>
              <a:rPr lang="en-US" dirty="0" err="1" smtClean="0"/>
              <a:t>Eikey</a:t>
            </a:r>
            <a:r>
              <a:rPr lang="en-US" dirty="0" smtClean="0"/>
              <a:t> </a:t>
            </a:r>
            <a:r>
              <a:rPr lang="en-US" dirty="0" smtClean="0">
                <a:hlinkClick r:id="rId5"/>
              </a:rPr>
              <a:t>Rebecca.Eikey@canyons.edu</a:t>
            </a:r>
            <a:endParaRPr lang="en-US" dirty="0" smtClean="0"/>
          </a:p>
          <a:p>
            <a:r>
              <a:rPr lang="en-US" dirty="0" smtClean="0"/>
              <a:t>Lynn Shaw </a:t>
            </a:r>
            <a:r>
              <a:rPr lang="en-US" dirty="0" smtClean="0">
                <a:hlinkClick r:id="rId6"/>
              </a:rPr>
              <a:t>lshaw@cccco.edu</a:t>
            </a:r>
            <a:endParaRPr lang="en-US" dirty="0" smtClean="0"/>
          </a:p>
          <a:p>
            <a:endParaRPr lang="en-US" dirty="0"/>
          </a:p>
        </p:txBody>
      </p:sp>
      <p:pic>
        <p:nvPicPr>
          <p:cNvPr id="5" name="Picture 4"/>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39844" y="5946936"/>
            <a:ext cx="5618678" cy="1060128"/>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58522" y="6078987"/>
            <a:ext cx="5905843" cy="770932"/>
          </a:xfrm>
          <a:prstGeom prst="rect">
            <a:avLst/>
          </a:prstGeom>
        </p:spPr>
      </p:pic>
    </p:spTree>
    <p:extLst>
      <p:ext uri="{BB962C8B-B14F-4D97-AF65-F5344CB8AC3E}">
        <p14:creationId xmlns:p14="http://schemas.microsoft.com/office/powerpoint/2010/main" val="3020604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MQ &amp; Equivalency Defined</a:t>
            </a:r>
            <a:endParaRPr lang="en-US" dirty="0"/>
          </a:p>
        </p:txBody>
      </p:sp>
      <p:sp>
        <p:nvSpPr>
          <p:cNvPr id="3" name="Content Placeholder 2"/>
          <p:cNvSpPr>
            <a:spLocks noGrp="1"/>
          </p:cNvSpPr>
          <p:nvPr>
            <p:ph idx="1"/>
          </p:nvPr>
        </p:nvSpPr>
        <p:spPr/>
        <p:txBody>
          <a:bodyPr>
            <a:normAutofit/>
          </a:bodyPr>
          <a:lstStyle/>
          <a:p>
            <a:r>
              <a:rPr lang="en-US" dirty="0"/>
              <a:t>Education Code </a:t>
            </a:r>
            <a:r>
              <a:rPr lang="en-US" dirty="0" smtClean="0"/>
              <a:t>§87355</a:t>
            </a:r>
          </a:p>
          <a:p>
            <a:pPr lvl="1"/>
            <a:r>
              <a:rPr lang="en-US" dirty="0" smtClean="0"/>
              <a:t>“</a:t>
            </a:r>
            <a:r>
              <a:rPr lang="is-IS" dirty="0" smtClean="0"/>
              <a:t>…every person authorized to serve as a community college instructor, librarian, counselor...shall be deemed to possess the minimum qualifications specified for every discipline...”</a:t>
            </a:r>
          </a:p>
          <a:p>
            <a:r>
              <a:rPr lang="en-US" dirty="0" smtClean="0"/>
              <a:t>Education </a:t>
            </a:r>
            <a:r>
              <a:rPr lang="en-US" dirty="0"/>
              <a:t>Code </a:t>
            </a:r>
            <a:r>
              <a:rPr lang="en-US" dirty="0" smtClean="0"/>
              <a:t>§87359 </a:t>
            </a:r>
            <a:r>
              <a:rPr lang="en-US" dirty="0"/>
              <a:t>and §</a:t>
            </a:r>
            <a:r>
              <a:rPr lang="en-US" dirty="0" smtClean="0"/>
              <a:t>87360 </a:t>
            </a:r>
          </a:p>
          <a:p>
            <a:pPr lvl="1"/>
            <a:r>
              <a:rPr lang="en-US" dirty="0"/>
              <a:t>I</a:t>
            </a:r>
            <a:r>
              <a:rPr lang="en-US" dirty="0" smtClean="0"/>
              <a:t>ndividuals </a:t>
            </a:r>
            <a:r>
              <a:rPr lang="en-US" dirty="0"/>
              <a:t>who do not possess the minimum qualifications for service may be hired as faculty members if they possess “qualifications that are </a:t>
            </a:r>
            <a:r>
              <a:rPr lang="en-US" b="1" dirty="0"/>
              <a:t>at least equivalent </a:t>
            </a:r>
            <a:r>
              <a:rPr lang="en-US" dirty="0"/>
              <a:t>to the minimum </a:t>
            </a:r>
            <a:r>
              <a:rPr lang="en-US" dirty="0" smtClean="0"/>
              <a:t>qualifications.”</a:t>
            </a:r>
          </a:p>
          <a:p>
            <a:r>
              <a:rPr lang="en-US" dirty="0"/>
              <a:t>The Disciplines List, a Board of Governors’ adopted list of minimum qualifications for hiring faculty, uses the term “equivalency” to describe processes to support this </a:t>
            </a:r>
            <a:r>
              <a:rPr lang="en-US" dirty="0" smtClean="0"/>
              <a:t>regulation.</a:t>
            </a:r>
            <a:endParaRPr lang="en-US" dirty="0"/>
          </a:p>
          <a:p>
            <a:r>
              <a:rPr lang="en-US" dirty="0" smtClean="0"/>
              <a:t>Equivalency philosophies and processes vary significantly between colleges and districts.</a:t>
            </a:r>
          </a:p>
          <a:p>
            <a:endParaRPr lang="en-US" dirty="0" smtClean="0"/>
          </a:p>
          <a:p>
            <a:endParaRPr lang="en-US" dirty="0"/>
          </a:p>
        </p:txBody>
      </p:sp>
    </p:spTree>
    <p:extLst>
      <p:ext uri="{BB962C8B-B14F-4D97-AF65-F5344CB8AC3E}">
        <p14:creationId xmlns:p14="http://schemas.microsoft.com/office/powerpoint/2010/main" val="8037490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Recognizing a Need for Equivalency</a:t>
            </a:r>
            <a:endParaRPr lang="en-US" dirty="0"/>
          </a:p>
        </p:txBody>
      </p:sp>
      <p:sp>
        <p:nvSpPr>
          <p:cNvPr id="3" name="Content Placeholder 2"/>
          <p:cNvSpPr>
            <a:spLocks noGrp="1"/>
          </p:cNvSpPr>
          <p:nvPr>
            <p:ph idx="1"/>
          </p:nvPr>
        </p:nvSpPr>
        <p:spPr>
          <a:xfrm>
            <a:off x="609600" y="1600200"/>
            <a:ext cx="10972800" cy="5257800"/>
          </a:xfrm>
        </p:spPr>
        <p:txBody>
          <a:bodyPr>
            <a:normAutofit/>
          </a:bodyPr>
          <a:lstStyle/>
          <a:p>
            <a:pPr marL="0" indent="0">
              <a:buNone/>
            </a:pPr>
            <a:r>
              <a:rPr lang="en-US" dirty="0"/>
              <a:t>ASCCC Resolutions:</a:t>
            </a:r>
          </a:p>
          <a:p>
            <a:pPr lvl="1"/>
            <a:r>
              <a:rPr lang="en-US" dirty="0"/>
              <a:t>Associate Degree Equivalency Guidelines; Spring 2011 Resolution Number: </a:t>
            </a:r>
            <a:r>
              <a:rPr lang="en-US" dirty="0" smtClean="0">
                <a:hlinkClick r:id="rId3"/>
              </a:rPr>
              <a:t>10.11</a:t>
            </a:r>
            <a:endParaRPr lang="en-US" dirty="0" smtClean="0"/>
          </a:p>
          <a:p>
            <a:pPr marL="548640" lvl="2" indent="0">
              <a:buNone/>
            </a:pPr>
            <a:r>
              <a:rPr lang="en-US" sz="1600" dirty="0"/>
              <a:t>Resolved, That the Academic Senate for California Community Colleges produce a process of consultation similar to the biannual disciplines proposal process leading to guidelines for locally establishing standards with suitable criteria for determining equivalencies to the associate degree; and</a:t>
            </a:r>
          </a:p>
          <a:p>
            <a:pPr marL="548640" lvl="2" indent="0">
              <a:buNone/>
            </a:pPr>
            <a:endParaRPr lang="en-US" sz="1600" dirty="0" smtClean="0"/>
          </a:p>
          <a:p>
            <a:pPr marL="548640" lvl="2" indent="0">
              <a:buNone/>
            </a:pPr>
            <a:r>
              <a:rPr lang="en-US" sz="1600" dirty="0" smtClean="0"/>
              <a:t>Resolved</a:t>
            </a:r>
            <a:r>
              <a:rPr lang="en-US" sz="1600" dirty="0"/>
              <a:t>, That the Academic Senate for California Community Colleges present proposed guidelines for locally establishing standards with suitable criteria for determining equivalencies, including model practices, at a breakout by the Fall 2013 Plenary Session.</a:t>
            </a:r>
          </a:p>
          <a:p>
            <a:pPr lvl="1"/>
            <a:endParaRPr lang="en-US" dirty="0"/>
          </a:p>
          <a:p>
            <a:pPr lvl="1"/>
            <a:r>
              <a:rPr lang="en-US" dirty="0" smtClean="0"/>
              <a:t>Equivalency </a:t>
            </a:r>
            <a:r>
              <a:rPr lang="en-US" dirty="0"/>
              <a:t>Resources for Local Senates; Spring 2017 Resolution Number: </a:t>
            </a:r>
            <a:r>
              <a:rPr lang="en-US" dirty="0" smtClean="0">
                <a:hlinkClick r:id="rId4"/>
              </a:rPr>
              <a:t>10.05</a:t>
            </a:r>
            <a:endParaRPr lang="en-US" dirty="0" smtClean="0"/>
          </a:p>
          <a:p>
            <a:pPr marL="548640" lvl="2" indent="0">
              <a:buNone/>
            </a:pPr>
            <a:r>
              <a:rPr lang="en-US" sz="1600" dirty="0"/>
              <a:t>Resolved, That the Academic Senate for California Community Colleges work with faculty and other entities as appropriate to develop and disseminate resources that empower local senates to evaluate and assess, more effectively and with greater flexibility, the qualifications of applicants for faculty positions who have significant professional experience in the field but who have not completed formal academic work in the discipline and/or in general education and report the outcomes by Spring 2018.</a:t>
            </a:r>
          </a:p>
          <a:p>
            <a:pPr lvl="1"/>
            <a:endParaRPr lang="en-US" dirty="0"/>
          </a:p>
          <a:p>
            <a:pPr lvl="1"/>
            <a:endParaRPr lang="en-US" dirty="0"/>
          </a:p>
          <a:p>
            <a:endParaRPr lang="en-US" dirty="0"/>
          </a:p>
        </p:txBody>
      </p:sp>
    </p:spTree>
    <p:extLst>
      <p:ext uri="{BB962C8B-B14F-4D97-AF65-F5344CB8AC3E}">
        <p14:creationId xmlns:p14="http://schemas.microsoft.com/office/powerpoint/2010/main" val="110381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35859" y="443563"/>
            <a:ext cx="9672320" cy="892552"/>
          </a:xfrm>
          <a:prstGeom prst="rect">
            <a:avLst/>
          </a:prstGeom>
        </p:spPr>
        <p:txBody>
          <a:bodyPr vert="horz" wrap="square" lIns="0" tIns="0" rIns="0" bIns="0" rtlCol="0">
            <a:spAutoFit/>
          </a:bodyPr>
          <a:lstStyle/>
          <a:p>
            <a:pPr marL="12700" marR="5080" indent="575945" algn="ctr">
              <a:lnSpc>
                <a:spcPct val="100000"/>
              </a:lnSpc>
            </a:pPr>
            <a:r>
              <a:rPr sz="2900" b="1" dirty="0">
                <a:solidFill>
                  <a:srgbClr val="1575BB"/>
                </a:solidFill>
                <a:latin typeface="+mn-lt"/>
              </a:rPr>
              <a:t>25 </a:t>
            </a:r>
            <a:r>
              <a:rPr sz="2900" b="1" spc="-10" dirty="0">
                <a:solidFill>
                  <a:srgbClr val="1575BB"/>
                </a:solidFill>
                <a:latin typeface="+mn-lt"/>
              </a:rPr>
              <a:t>Strong </a:t>
            </a:r>
            <a:r>
              <a:rPr sz="2900" b="1" spc="-25" dirty="0">
                <a:solidFill>
                  <a:srgbClr val="1575BB"/>
                </a:solidFill>
                <a:latin typeface="+mn-lt"/>
              </a:rPr>
              <a:t>Workforce </a:t>
            </a:r>
            <a:r>
              <a:rPr sz="2900" b="1" spc="-10" dirty="0">
                <a:solidFill>
                  <a:srgbClr val="1575BB"/>
                </a:solidFill>
                <a:latin typeface="+mn-lt"/>
              </a:rPr>
              <a:t>Recommendations  </a:t>
            </a:r>
            <a:r>
              <a:rPr lang="en-US" sz="2900" spc="-10" dirty="0" smtClean="0">
                <a:solidFill>
                  <a:srgbClr val="1575BB"/>
                </a:solidFill>
              </a:rPr>
              <a:t/>
            </a:r>
            <a:br>
              <a:rPr lang="en-US" sz="2900" spc="-10" dirty="0" smtClean="0">
                <a:solidFill>
                  <a:srgbClr val="1575BB"/>
                </a:solidFill>
              </a:rPr>
            </a:br>
            <a:r>
              <a:rPr sz="2900" spc="-10" dirty="0" smtClean="0">
                <a:solidFill>
                  <a:srgbClr val="1575BB"/>
                </a:solidFill>
              </a:rPr>
              <a:t>Adopted </a:t>
            </a:r>
            <a:r>
              <a:rPr sz="2900" spc="-10" dirty="0">
                <a:solidFill>
                  <a:srgbClr val="1575BB"/>
                </a:solidFill>
              </a:rPr>
              <a:t>by </a:t>
            </a:r>
            <a:r>
              <a:rPr sz="2900" dirty="0">
                <a:solidFill>
                  <a:srgbClr val="1575BB"/>
                </a:solidFill>
              </a:rPr>
              <a:t>the </a:t>
            </a:r>
            <a:r>
              <a:rPr sz="2900" spc="-10" dirty="0">
                <a:solidFill>
                  <a:srgbClr val="1575BB"/>
                </a:solidFill>
              </a:rPr>
              <a:t>Board </a:t>
            </a:r>
            <a:r>
              <a:rPr sz="2900" spc="-5" dirty="0">
                <a:solidFill>
                  <a:srgbClr val="1575BB"/>
                </a:solidFill>
              </a:rPr>
              <a:t>of </a:t>
            </a:r>
            <a:r>
              <a:rPr sz="2900" spc="-10" dirty="0">
                <a:solidFill>
                  <a:srgbClr val="1575BB"/>
                </a:solidFill>
              </a:rPr>
              <a:t>Governors </a:t>
            </a:r>
            <a:r>
              <a:rPr sz="2900" spc="-5" dirty="0">
                <a:solidFill>
                  <a:srgbClr val="1575BB"/>
                </a:solidFill>
              </a:rPr>
              <a:t>in </a:t>
            </a:r>
            <a:r>
              <a:rPr sz="2900" spc="-25" dirty="0">
                <a:solidFill>
                  <a:srgbClr val="1575BB"/>
                </a:solidFill>
              </a:rPr>
              <a:t>Fall</a:t>
            </a:r>
            <a:r>
              <a:rPr sz="2900" spc="-110" dirty="0">
                <a:solidFill>
                  <a:srgbClr val="1575BB"/>
                </a:solidFill>
              </a:rPr>
              <a:t> </a:t>
            </a:r>
            <a:r>
              <a:rPr sz="2900" dirty="0">
                <a:solidFill>
                  <a:srgbClr val="1575BB"/>
                </a:solidFill>
              </a:rPr>
              <a:t>2015</a:t>
            </a:r>
            <a:endParaRPr sz="2900" dirty="0"/>
          </a:p>
        </p:txBody>
      </p:sp>
      <p:sp>
        <p:nvSpPr>
          <p:cNvPr id="3" name="object 3"/>
          <p:cNvSpPr/>
          <p:nvPr/>
        </p:nvSpPr>
        <p:spPr>
          <a:xfrm>
            <a:off x="4210050" y="5297341"/>
            <a:ext cx="3119418" cy="1137159"/>
          </a:xfrm>
          <a:prstGeom prst="rect">
            <a:avLst/>
          </a:prstGeom>
          <a:blipFill>
            <a:blip r:embed="rId3" cstate="print"/>
            <a:stretch>
              <a:fillRect/>
            </a:stretch>
          </a:blipFill>
        </p:spPr>
        <p:txBody>
          <a:bodyPr wrap="square" lIns="0" tIns="0" rIns="0" bIns="0" rtlCol="0"/>
          <a:lstStyle/>
          <a:p>
            <a:endParaRPr/>
          </a:p>
        </p:txBody>
      </p:sp>
      <p:sp>
        <p:nvSpPr>
          <p:cNvPr id="6" name="object 6"/>
          <p:cNvSpPr txBox="1">
            <a:spLocks noGrp="1"/>
          </p:cNvSpPr>
          <p:nvPr>
            <p:ph type="sldNum" sz="quarter" idx="4294967295"/>
          </p:nvPr>
        </p:nvSpPr>
        <p:spPr>
          <a:xfrm>
            <a:off x="11772053" y="6683375"/>
            <a:ext cx="222672" cy="276999"/>
          </a:xfrm>
          <a:prstGeom prst="rect">
            <a:avLst/>
          </a:prstGeom>
        </p:spPr>
        <p:txBody>
          <a:bodyPr vert="horz" wrap="square" lIns="0" tIns="0" rIns="0" bIns="0" rtlCol="0">
            <a:spAutoFit/>
          </a:bodyPr>
          <a:lstStyle/>
          <a:p>
            <a:pPr marL="25400">
              <a:lnSpc>
                <a:spcPts val="955"/>
              </a:lnSpc>
            </a:pPr>
            <a:fld id="{81D60167-4931-47E6-BA6A-407CBD079E47}" type="slidenum">
              <a:rPr dirty="0"/>
              <a:t>5</a:t>
            </a:fld>
            <a:endParaRPr dirty="0"/>
          </a:p>
        </p:txBody>
      </p:sp>
      <p:sp>
        <p:nvSpPr>
          <p:cNvPr id="5" name="object 5"/>
          <p:cNvSpPr txBox="1"/>
          <p:nvPr/>
        </p:nvSpPr>
        <p:spPr>
          <a:xfrm>
            <a:off x="4747755" y="1526380"/>
            <a:ext cx="5320369" cy="3700226"/>
          </a:xfrm>
          <a:prstGeom prst="rect">
            <a:avLst/>
          </a:prstGeom>
        </p:spPr>
        <p:txBody>
          <a:bodyPr vert="horz" wrap="square" lIns="0" tIns="0" rIns="0" bIns="0" rtlCol="0">
            <a:spAutoFit/>
          </a:bodyPr>
          <a:lstStyle/>
          <a:p>
            <a:pPr marL="12700" marR="1555115">
              <a:lnSpc>
                <a:spcPct val="120000"/>
              </a:lnSpc>
            </a:pPr>
            <a:r>
              <a:rPr sz="2800" spc="-10" dirty="0">
                <a:latin typeface="Calibri"/>
                <a:cs typeface="Calibri"/>
              </a:rPr>
              <a:t>Student </a:t>
            </a:r>
            <a:r>
              <a:rPr sz="2800" spc="-5" dirty="0">
                <a:latin typeface="Calibri"/>
                <a:cs typeface="Calibri"/>
              </a:rPr>
              <a:t>Success  </a:t>
            </a:r>
            <a:endParaRPr lang="en-US" sz="2800" spc="-5" dirty="0" smtClean="0">
              <a:latin typeface="Calibri"/>
              <a:cs typeface="Calibri"/>
            </a:endParaRPr>
          </a:p>
          <a:p>
            <a:pPr marL="12700" marR="1555115">
              <a:lnSpc>
                <a:spcPct val="120000"/>
              </a:lnSpc>
            </a:pPr>
            <a:r>
              <a:rPr sz="2800" spc="-5" dirty="0" smtClean="0">
                <a:latin typeface="Calibri"/>
                <a:cs typeface="Calibri"/>
              </a:rPr>
              <a:t>Career</a:t>
            </a:r>
            <a:r>
              <a:rPr sz="2800" spc="-90" dirty="0" smtClean="0">
                <a:latin typeface="Calibri"/>
                <a:cs typeface="Calibri"/>
              </a:rPr>
              <a:t> </a:t>
            </a:r>
            <a:r>
              <a:rPr sz="2800" spc="-25" dirty="0">
                <a:latin typeface="Calibri"/>
                <a:cs typeface="Calibri"/>
              </a:rPr>
              <a:t>Pathways</a:t>
            </a:r>
            <a:endParaRPr sz="2800" dirty="0">
              <a:latin typeface="Calibri"/>
              <a:cs typeface="Calibri"/>
            </a:endParaRPr>
          </a:p>
          <a:p>
            <a:pPr marL="12700" marR="5080" indent="-635">
              <a:lnSpc>
                <a:spcPct val="120000"/>
              </a:lnSpc>
            </a:pPr>
            <a:r>
              <a:rPr sz="2800" spc="-25" dirty="0">
                <a:latin typeface="Calibri"/>
                <a:cs typeface="Calibri"/>
              </a:rPr>
              <a:t>Workforce </a:t>
            </a:r>
            <a:r>
              <a:rPr sz="2800" spc="-20" dirty="0">
                <a:latin typeface="Calibri"/>
                <a:cs typeface="Calibri"/>
              </a:rPr>
              <a:t>Data </a:t>
            </a:r>
            <a:r>
              <a:rPr sz="2800" spc="-5" dirty="0">
                <a:latin typeface="Calibri"/>
                <a:cs typeface="Calibri"/>
              </a:rPr>
              <a:t>&amp; </a:t>
            </a:r>
            <a:r>
              <a:rPr sz="2800" spc="-10" dirty="0">
                <a:latin typeface="Calibri"/>
                <a:cs typeface="Calibri"/>
              </a:rPr>
              <a:t>Outcomes  </a:t>
            </a:r>
            <a:endParaRPr lang="en-US" sz="2800" spc="-10" dirty="0" smtClean="0">
              <a:latin typeface="Calibri"/>
              <a:cs typeface="Calibri"/>
            </a:endParaRPr>
          </a:p>
          <a:p>
            <a:pPr marL="12700" marR="5080" indent="-635">
              <a:lnSpc>
                <a:spcPct val="120000"/>
              </a:lnSpc>
            </a:pPr>
            <a:r>
              <a:rPr sz="2800" spc="-5" dirty="0" smtClean="0">
                <a:latin typeface="Calibri"/>
                <a:cs typeface="Calibri"/>
              </a:rPr>
              <a:t>Curriculum</a:t>
            </a:r>
            <a:endParaRPr sz="2800" dirty="0">
              <a:latin typeface="Calibri"/>
              <a:cs typeface="Calibri"/>
            </a:endParaRPr>
          </a:p>
          <a:p>
            <a:pPr marL="12700">
              <a:lnSpc>
                <a:spcPct val="100000"/>
              </a:lnSpc>
              <a:spcBef>
                <a:spcPts val="600"/>
              </a:spcBef>
            </a:pPr>
            <a:r>
              <a:rPr sz="2800" spc="-5" dirty="0">
                <a:latin typeface="Calibri"/>
                <a:cs typeface="Calibri"/>
              </a:rPr>
              <a:t>CTE</a:t>
            </a:r>
            <a:r>
              <a:rPr sz="2800" spc="-70" dirty="0">
                <a:latin typeface="Calibri"/>
                <a:cs typeface="Calibri"/>
              </a:rPr>
              <a:t> </a:t>
            </a:r>
            <a:r>
              <a:rPr sz="2800" spc="-15" dirty="0">
                <a:latin typeface="Calibri"/>
                <a:cs typeface="Calibri"/>
              </a:rPr>
              <a:t>Faculty</a:t>
            </a:r>
            <a:endParaRPr sz="2800" dirty="0">
              <a:latin typeface="Calibri"/>
              <a:cs typeface="Calibri"/>
            </a:endParaRPr>
          </a:p>
          <a:p>
            <a:pPr marL="12700" marR="837565">
              <a:lnSpc>
                <a:spcPct val="120000"/>
              </a:lnSpc>
            </a:pPr>
            <a:r>
              <a:rPr sz="2800" spc="-10" dirty="0">
                <a:latin typeface="Calibri"/>
                <a:cs typeface="Calibri"/>
              </a:rPr>
              <a:t>Regional Coordination  </a:t>
            </a:r>
            <a:endParaRPr lang="en-US" sz="2800" spc="-10" dirty="0" smtClean="0">
              <a:latin typeface="Calibri"/>
              <a:cs typeface="Calibri"/>
            </a:endParaRPr>
          </a:p>
          <a:p>
            <a:pPr marL="12700" marR="837565">
              <a:lnSpc>
                <a:spcPct val="120000"/>
              </a:lnSpc>
            </a:pPr>
            <a:r>
              <a:rPr sz="2800" spc="-10" dirty="0" smtClean="0">
                <a:latin typeface="Calibri"/>
                <a:cs typeface="Calibri"/>
              </a:rPr>
              <a:t>Funding</a:t>
            </a:r>
            <a:endParaRPr sz="2800" dirty="0">
              <a:latin typeface="Calibri"/>
              <a:cs typeface="Calibri"/>
            </a:endParaRPr>
          </a:p>
        </p:txBody>
      </p:sp>
    </p:spTree>
    <p:extLst>
      <p:ext uri="{BB962C8B-B14F-4D97-AF65-F5344CB8AC3E}">
        <p14:creationId xmlns:p14="http://schemas.microsoft.com/office/powerpoint/2010/main" val="16032596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Recognizing a Need for Equivalency</a:t>
            </a:r>
            <a:endParaRPr lang="en-US" dirty="0"/>
          </a:p>
        </p:txBody>
      </p:sp>
      <p:sp>
        <p:nvSpPr>
          <p:cNvPr id="3" name="Content Placeholder 2"/>
          <p:cNvSpPr>
            <a:spLocks noGrp="1"/>
          </p:cNvSpPr>
          <p:nvPr>
            <p:ph idx="1"/>
          </p:nvPr>
        </p:nvSpPr>
        <p:spPr/>
        <p:txBody>
          <a:bodyPr/>
          <a:lstStyle/>
          <a:p>
            <a:r>
              <a:rPr lang="en-US" dirty="0" smtClean="0"/>
              <a:t>Strong </a:t>
            </a:r>
            <a:r>
              <a:rPr lang="en-US" dirty="0"/>
              <a:t>Work Force Recommendation #13:</a:t>
            </a:r>
          </a:p>
          <a:p>
            <a:pPr marL="274320" lvl="1" indent="0">
              <a:buNone/>
            </a:pPr>
            <a:r>
              <a:rPr lang="en-US" b="1" dirty="0"/>
              <a:t>Increase the pool of qualified CTE instructors by addressing CTE faculty recruitment and hiring practices</a:t>
            </a:r>
            <a:r>
              <a:rPr lang="en-US" b="1" dirty="0" smtClean="0"/>
              <a:t>.</a:t>
            </a:r>
          </a:p>
          <a:p>
            <a:pPr marL="274320" lvl="1" indent="0">
              <a:buNone/>
            </a:pPr>
            <a:endParaRPr lang="en-US" b="1" dirty="0"/>
          </a:p>
          <a:p>
            <a:r>
              <a:rPr lang="en-US" dirty="0"/>
              <a:t>Specifically #13b:</a:t>
            </a:r>
          </a:p>
          <a:p>
            <a:pPr marL="274320" lvl="1" indent="0">
              <a:buNone/>
            </a:pPr>
            <a:r>
              <a:rPr lang="en-US" b="1" dirty="0"/>
              <a:t>Disseminate effective practices in the recruitment and hiring of diverse faculty and the application of minimum qualifications and equivalencies.</a:t>
            </a:r>
          </a:p>
          <a:p>
            <a:pPr lvl="1"/>
            <a:endParaRPr lang="en-US" dirty="0"/>
          </a:p>
          <a:p>
            <a:endParaRPr lang="en-US" dirty="0"/>
          </a:p>
        </p:txBody>
      </p:sp>
    </p:spTree>
    <p:extLst>
      <p:ext uri="{BB962C8B-B14F-4D97-AF65-F5344CB8AC3E}">
        <p14:creationId xmlns:p14="http://schemas.microsoft.com/office/powerpoint/2010/main" val="93721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Hiring Challenges</a:t>
            </a:r>
            <a:endParaRPr lang="en-US" dirty="0"/>
          </a:p>
        </p:txBody>
      </p:sp>
      <p:sp>
        <p:nvSpPr>
          <p:cNvPr id="3" name="Content Placeholder 2"/>
          <p:cNvSpPr>
            <a:spLocks noGrp="1"/>
          </p:cNvSpPr>
          <p:nvPr>
            <p:ph idx="1"/>
          </p:nvPr>
        </p:nvSpPr>
        <p:spPr/>
        <p:txBody>
          <a:bodyPr/>
          <a:lstStyle/>
          <a:p>
            <a:r>
              <a:rPr lang="en-US" dirty="0" smtClean="0"/>
              <a:t>What are they?</a:t>
            </a:r>
          </a:p>
          <a:p>
            <a:endParaRPr lang="en-US" dirty="0"/>
          </a:p>
          <a:p>
            <a:r>
              <a:rPr lang="en-US" dirty="0" smtClean="0"/>
              <a:t>Why do we have them?</a:t>
            </a:r>
          </a:p>
          <a:p>
            <a:endParaRPr lang="en-US" dirty="0"/>
          </a:p>
          <a:p>
            <a:r>
              <a:rPr lang="en-US" dirty="0" smtClean="0"/>
              <a:t>What can we do and why?</a:t>
            </a:r>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677235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46425"/>
            <a:ext cx="11154764" cy="1162454"/>
          </a:xfrm>
        </p:spPr>
        <p:txBody>
          <a:bodyPr>
            <a:noAutofit/>
          </a:bodyPr>
          <a:lstStyle/>
          <a:p>
            <a:r>
              <a:rPr lang="en-US" dirty="0" smtClean="0"/>
              <a:t>Responding to Equivalency Challenges and Needs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9843" y="5797872"/>
            <a:ext cx="5618678" cy="1060128"/>
          </a:xfrm>
          <a:prstGeom prst="rect">
            <a:avLst/>
          </a:prstGeom>
        </p:spPr>
      </p:pic>
      <p:sp>
        <p:nvSpPr>
          <p:cNvPr id="3" name="Content Placeholder 2"/>
          <p:cNvSpPr>
            <a:spLocks noGrp="1"/>
          </p:cNvSpPr>
          <p:nvPr>
            <p:ph idx="1"/>
          </p:nvPr>
        </p:nvSpPr>
        <p:spPr/>
        <p:txBody>
          <a:bodyPr/>
          <a:lstStyle/>
          <a:p>
            <a:pPr marL="0" indent="0">
              <a:buNone/>
            </a:pPr>
            <a:r>
              <a:rPr lang="en-US" b="1" dirty="0" smtClean="0"/>
              <a:t>Chancellor’s </a:t>
            </a:r>
            <a:r>
              <a:rPr lang="en-US" b="1" dirty="0"/>
              <a:t>Office </a:t>
            </a:r>
            <a:br>
              <a:rPr lang="en-US" b="1" dirty="0"/>
            </a:br>
            <a:r>
              <a:rPr lang="en-US" b="1" dirty="0"/>
              <a:t>CTE Minimum Qualifications Work Group</a:t>
            </a:r>
            <a:endParaRPr lang="en-US" dirty="0" smtClean="0"/>
          </a:p>
          <a:p>
            <a:pPr marL="0" indent="0">
              <a:buNone/>
            </a:pPr>
            <a:r>
              <a:rPr lang="en-US" dirty="0" smtClean="0"/>
              <a:t>23 members, 13 are faculty</a:t>
            </a:r>
          </a:p>
          <a:p>
            <a:pPr marL="0" indent="0">
              <a:buNone/>
            </a:pPr>
            <a:endParaRPr lang="en-US" dirty="0"/>
          </a:p>
          <a:p>
            <a:r>
              <a:rPr lang="en-US" dirty="0" smtClean="0"/>
              <a:t>Academic Senate of the California Community Colleges</a:t>
            </a:r>
          </a:p>
          <a:p>
            <a:r>
              <a:rPr lang="en-US" dirty="0" smtClean="0"/>
              <a:t>Chief Instructional Officers </a:t>
            </a:r>
          </a:p>
          <a:p>
            <a:r>
              <a:rPr lang="en-US" dirty="0" smtClean="0"/>
              <a:t>College Presidents</a:t>
            </a:r>
          </a:p>
          <a:p>
            <a:r>
              <a:rPr lang="en-US" dirty="0" smtClean="0"/>
              <a:t>Human Resources professionals</a:t>
            </a:r>
          </a:p>
          <a:p>
            <a:r>
              <a:rPr lang="en-US" dirty="0" smtClean="0"/>
              <a:t>California Community College Chancellor’s Office</a:t>
            </a:r>
          </a:p>
          <a:p>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8521" y="5929923"/>
            <a:ext cx="5905843" cy="770932"/>
          </a:xfrm>
          <a:prstGeom prst="rect">
            <a:avLst/>
          </a:prstGeom>
        </p:spPr>
      </p:pic>
    </p:spTree>
    <p:extLst>
      <p:ext uri="{BB962C8B-B14F-4D97-AF65-F5344CB8AC3E}">
        <p14:creationId xmlns:p14="http://schemas.microsoft.com/office/powerpoint/2010/main" val="466345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46425"/>
            <a:ext cx="11154764" cy="1162454"/>
          </a:xfrm>
        </p:spPr>
        <p:txBody>
          <a:bodyPr>
            <a:noAutofit/>
          </a:bodyPr>
          <a:lstStyle/>
          <a:p>
            <a:r>
              <a:rPr lang="en-US" dirty="0" smtClean="0"/>
              <a:t>Responding to Equivalency Challenges and Needs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9843" y="5797872"/>
            <a:ext cx="5618678" cy="1060128"/>
          </a:xfrm>
          <a:prstGeom prst="rect">
            <a:avLst/>
          </a:prstGeom>
        </p:spPr>
      </p:pic>
      <p:sp>
        <p:nvSpPr>
          <p:cNvPr id="3" name="Content Placeholder 2"/>
          <p:cNvSpPr>
            <a:spLocks noGrp="1"/>
          </p:cNvSpPr>
          <p:nvPr>
            <p:ph idx="1"/>
          </p:nvPr>
        </p:nvSpPr>
        <p:spPr/>
        <p:txBody>
          <a:bodyPr/>
          <a:lstStyle/>
          <a:p>
            <a:pPr marL="0" indent="0">
              <a:buNone/>
            </a:pPr>
            <a:r>
              <a:rPr lang="en-US" b="1" dirty="0" smtClean="0"/>
              <a:t>Chancellor’s Office </a:t>
            </a:r>
            <a:br>
              <a:rPr lang="en-US" b="1" dirty="0" smtClean="0"/>
            </a:br>
            <a:r>
              <a:rPr lang="en-US" b="1" dirty="0" smtClean="0"/>
              <a:t>CTE Minimum Qualifications Work Group</a:t>
            </a:r>
          </a:p>
          <a:p>
            <a:pPr marL="0" indent="0">
              <a:buNone/>
            </a:pPr>
            <a:endParaRPr lang="en-US" b="1" dirty="0"/>
          </a:p>
          <a:p>
            <a:pPr>
              <a:buFont typeface="Arial" charset="0"/>
              <a:buChar char="•"/>
            </a:pPr>
            <a:r>
              <a:rPr lang="en-US" sz="3600" dirty="0"/>
              <a:t>Internship</a:t>
            </a:r>
          </a:p>
          <a:p>
            <a:pPr>
              <a:buFont typeface="Arial" charset="0"/>
              <a:buChar char="•"/>
            </a:pPr>
            <a:r>
              <a:rPr lang="en-US" sz="3600" dirty="0"/>
              <a:t>Equivalency</a:t>
            </a:r>
          </a:p>
          <a:p>
            <a:pPr lvl="1">
              <a:buFont typeface="Arial" charset="0"/>
              <a:buChar char="•"/>
            </a:pPr>
            <a:r>
              <a:rPr lang="en-US" sz="3200" dirty="0"/>
              <a:t>GE Equivalency</a:t>
            </a:r>
          </a:p>
          <a:p>
            <a:pPr lvl="1">
              <a:buFont typeface="Arial" charset="0"/>
              <a:buChar char="•"/>
            </a:pPr>
            <a:r>
              <a:rPr lang="en-US" sz="3200" dirty="0"/>
              <a:t>Equivalency Toolkit</a:t>
            </a:r>
          </a:p>
          <a:p>
            <a:pPr marL="0" indent="0">
              <a:buNone/>
            </a:pPr>
            <a:endParaRPr lang="en-US" dirty="0" smtClean="0"/>
          </a:p>
          <a:p>
            <a:endParaRPr lang="en-US" dirty="0" smtClean="0"/>
          </a:p>
          <a:p>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8521" y="5929923"/>
            <a:ext cx="5905843" cy="770932"/>
          </a:xfrm>
          <a:prstGeom prst="rect">
            <a:avLst/>
          </a:prstGeom>
        </p:spPr>
      </p:pic>
      <p:pic>
        <p:nvPicPr>
          <p:cNvPr id="7" name="Picture 4" descr="D:\tools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5628" y="2762654"/>
            <a:ext cx="5178736" cy="29515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742230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CCC">
  <a:themeElements>
    <a:clrScheme name="Custom 5">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0E20D2"/>
      </a:hlink>
      <a:folHlink>
        <a:srgbClr val="D89243"/>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ASCCC" id="{582654A2-8F12-3146-83F7-BD9873F812BA}" vid="{58C9C3D4-CDC4-ED46-994E-B4971180DEA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Template>
  <TotalTime>9926</TotalTime>
  <Words>2014</Words>
  <Application>Microsoft Office PowerPoint</Application>
  <PresentationFormat>Widescreen</PresentationFormat>
  <Paragraphs>251</Paragraphs>
  <Slides>22</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ASCCC</vt:lpstr>
      <vt:lpstr>CTE Minimum Qualifications: Thinking Differently About Equivalency</vt:lpstr>
      <vt:lpstr>Overview</vt:lpstr>
      <vt:lpstr>MQ &amp; Equivalency Defined</vt:lpstr>
      <vt:lpstr>Recognizing a Need for Equivalency</vt:lpstr>
      <vt:lpstr>25 Strong Workforce Recommendations   Adopted by the Board of Governors in Fall 2015</vt:lpstr>
      <vt:lpstr>Recognizing a Need for Equivalency</vt:lpstr>
      <vt:lpstr>Hiring Challenges</vt:lpstr>
      <vt:lpstr>Responding to Equivalency Challenges and Needs</vt:lpstr>
      <vt:lpstr>Responding to Equivalency Challenges and Needs</vt:lpstr>
      <vt:lpstr>Why General Education?</vt:lpstr>
      <vt:lpstr>Why General Education?</vt:lpstr>
      <vt:lpstr>What General Education is required for an AA/AS?</vt:lpstr>
      <vt:lpstr>Recognizing a Need for Equivalency – Again!</vt:lpstr>
      <vt:lpstr>Activity</vt:lpstr>
      <vt:lpstr>General Education Area A  Natural Sciences</vt:lpstr>
      <vt:lpstr>General Education Area B  Social and Behavioral Sciences</vt:lpstr>
      <vt:lpstr>General Education Area C  Humanities</vt:lpstr>
      <vt:lpstr>General Education Area D.1.  Language and Rationality: English Composition</vt:lpstr>
      <vt:lpstr>General Education Area D.2.  Language &amp; Rationality: Communication &amp; Analytical Thinking</vt:lpstr>
      <vt:lpstr>Thoughts?</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dc:title>
  <dc:creator>Paul Setziol</dc:creator>
  <cp:lastModifiedBy>Eikey, Rebecca</cp:lastModifiedBy>
  <cp:revision>230</cp:revision>
  <dcterms:created xsi:type="dcterms:W3CDTF">2015-04-05T18:32:37Z</dcterms:created>
  <dcterms:modified xsi:type="dcterms:W3CDTF">2018-11-02T23:19:08Z</dcterms:modified>
</cp:coreProperties>
</file>