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63" r:id="rId3"/>
    <p:sldId id="264" r:id="rId4"/>
    <p:sldId id="265" r:id="rId5"/>
    <p:sldId id="257" r:id="rId6"/>
    <p:sldId id="258" r:id="rId7"/>
    <p:sldId id="259" r:id="rId8"/>
    <p:sldId id="266" r:id="rId9"/>
    <p:sldId id="267" r:id="rId10"/>
    <p:sldId id="260" r:id="rId11"/>
    <p:sldId id="261" r:id="rId12"/>
    <p:sldId id="26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747"/>
  </p:normalViewPr>
  <p:slideViewPr>
    <p:cSldViewPr snapToGrid="0" snapToObjects="1">
      <p:cViewPr varScale="1">
        <p:scale>
          <a:sx n="86" d="100"/>
          <a:sy n="86" d="100"/>
        </p:scale>
        <p:origin x="17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12/4/16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12/4/16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ccrc.tc.columbia.edu/media/k2/attachments/facilitating-learning-contextualization-working-paper.pdf" TargetMode="External"/><Relationship Id="rId4" Type="http://schemas.openxmlformats.org/officeDocument/2006/relationships/hyperlink" Target="http://files.eric.ed.gov/fulltext/ED513404.pdf" TargetMode="External"/><Relationship Id="rId1" Type="http://schemas.openxmlformats.org/officeDocument/2006/relationships/slideLayout" Target="../slideLayouts/slideLayout2.xml"/><Relationship Id="rId2" Type="http://schemas.openxmlformats.org/officeDocument/2006/relationships/hyperlink" Target="http://asccc.org/papers/contextualized-teaching-learning-faculty-prim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d.org/contextual-teaching-and-learning/" TargetMode="External"/><Relationship Id="rId3" Type="http://schemas.openxmlformats.org/officeDocument/2006/relationships/hyperlink" Target="https://www.youtube.com/watch?v=BuRKVjyLEV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Contextualization</a:t>
            </a:r>
            <a:br>
              <a:rPr lang="en-US" sz="4800" dirty="0" smtClean="0"/>
            </a:br>
            <a:r>
              <a:rPr lang="en-US" sz="4800" dirty="0" smtClean="0"/>
              <a:t>in English and Reading: </a:t>
            </a:r>
            <a:br>
              <a:rPr lang="en-US" sz="4800" dirty="0" smtClean="0"/>
            </a:br>
            <a:r>
              <a:rPr lang="en-US" sz="4800" dirty="0" smtClean="0"/>
              <a:t>A Few Examples</a:t>
            </a:r>
            <a:endParaRPr lang="en-US" sz="4800" dirty="0"/>
          </a:p>
        </p:txBody>
      </p:sp>
      <p:sp>
        <p:nvSpPr>
          <p:cNvPr id="3" name="Subtitle 2"/>
          <p:cNvSpPr>
            <a:spLocks noGrp="1"/>
          </p:cNvSpPr>
          <p:nvPr>
            <p:ph type="subTitle" idx="1"/>
          </p:nvPr>
        </p:nvSpPr>
        <p:spPr/>
        <p:txBody>
          <a:bodyPr>
            <a:normAutofit lnSpcReduction="10000"/>
          </a:bodyPr>
          <a:lstStyle/>
          <a:p>
            <a:r>
              <a:rPr lang="en-US" dirty="0" smtClean="0"/>
              <a:t>Cheryl Aschenbach, Lassen College</a:t>
            </a:r>
          </a:p>
          <a:p>
            <a:r>
              <a:rPr lang="en-US" dirty="0" smtClean="0"/>
              <a:t>Michael </a:t>
            </a:r>
            <a:r>
              <a:rPr lang="en-US" dirty="0" err="1" smtClean="0"/>
              <a:t>Heumann</a:t>
            </a:r>
            <a:r>
              <a:rPr lang="en-US" dirty="0" smtClean="0"/>
              <a:t>, Imperial Valley College</a:t>
            </a:r>
          </a:p>
          <a:p>
            <a:r>
              <a:rPr lang="en-US" dirty="0" smtClean="0"/>
              <a:t>Michelle </a:t>
            </a:r>
            <a:r>
              <a:rPr lang="en-US" dirty="0" err="1" smtClean="0"/>
              <a:t>Sampat</a:t>
            </a:r>
            <a:r>
              <a:rPr lang="en-US" dirty="0" smtClean="0"/>
              <a:t>, Mt. San Antonio College</a:t>
            </a:r>
            <a:endParaRPr lang="en-US" dirty="0"/>
          </a:p>
        </p:txBody>
      </p:sp>
    </p:spTree>
    <p:extLst>
      <p:ext uri="{BB962C8B-B14F-4D97-AF65-F5344CB8AC3E}">
        <p14:creationId xmlns:p14="http://schemas.microsoft.com/office/powerpoint/2010/main" val="1933641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Additional Ideas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920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i="1" dirty="0" smtClean="0"/>
              <a:t>Contextualized Teaching and Learning: A Faculty Primer </a:t>
            </a:r>
            <a:r>
              <a:rPr lang="en-US" dirty="0" smtClean="0"/>
              <a:t>(ASCCC Paper, Spring 2009)</a:t>
            </a:r>
            <a:br>
              <a:rPr lang="en-US" dirty="0" smtClean="0"/>
            </a:br>
            <a:r>
              <a:rPr lang="en-US" sz="1600" dirty="0" smtClean="0"/>
              <a:t>In association with the Academic Senate for California Community Colleges, Center for Student Success/RP Group, Basic Skills Initiative, Bay Area Workforce Funding Collaborative, and funded by the California Community </a:t>
            </a:r>
            <a:r>
              <a:rPr lang="en-US" sz="1600" dirty="0"/>
              <a:t>Chancellor’s </a:t>
            </a:r>
            <a:r>
              <a:rPr lang="en-US" sz="1600" dirty="0" smtClean="0"/>
              <a:t>Office. </a:t>
            </a:r>
            <a:r>
              <a:rPr lang="en-US" sz="1600" dirty="0">
                <a:hlinkClick r:id="rId2"/>
              </a:rPr>
              <a:t>http://asccc.org/papers/contextualized-teaching-learning-faculty-</a:t>
            </a:r>
            <a:r>
              <a:rPr lang="en-US" sz="1600" dirty="0" smtClean="0">
                <a:hlinkClick r:id="rId2"/>
              </a:rPr>
              <a:t>primer</a:t>
            </a:r>
            <a:endParaRPr lang="en-US" sz="1600" dirty="0" smtClean="0"/>
          </a:p>
          <a:p>
            <a:r>
              <a:rPr lang="en-US" i="1" dirty="0" smtClean="0"/>
              <a:t>Facilitating Student Learning Through Contextualization </a:t>
            </a:r>
            <a:r>
              <a:rPr lang="en-US" dirty="0" smtClean="0"/>
              <a:t>(Dolores </a:t>
            </a:r>
            <a:r>
              <a:rPr lang="en-US" dirty="0" err="1" smtClean="0"/>
              <a:t>Perin</a:t>
            </a:r>
            <a:r>
              <a:rPr lang="en-US" dirty="0" smtClean="0"/>
              <a:t>, February 2011)</a:t>
            </a:r>
            <a:br>
              <a:rPr lang="en-US" dirty="0" smtClean="0"/>
            </a:br>
            <a:r>
              <a:rPr lang="en-US" sz="1600" dirty="0" smtClean="0"/>
              <a:t>A resource published by the Community College </a:t>
            </a:r>
            <a:r>
              <a:rPr lang="en-US" sz="1600" dirty="0"/>
              <a:t>Research Center. </a:t>
            </a:r>
            <a:r>
              <a:rPr lang="en-US" sz="1600" dirty="0">
                <a:hlinkClick r:id="rId3"/>
              </a:rPr>
              <a:t>http://ccrc.tc.columbia.edu/media/k2/attachments/facilitating-learning-contextualization-working-</a:t>
            </a:r>
            <a:r>
              <a:rPr lang="en-US" sz="1600" dirty="0" smtClean="0">
                <a:hlinkClick r:id="rId3"/>
              </a:rPr>
              <a:t>paper.pdf</a:t>
            </a:r>
            <a:endParaRPr lang="en-US" sz="1600" dirty="0" smtClean="0"/>
          </a:p>
          <a:p>
            <a:r>
              <a:rPr lang="en-US" dirty="0" smtClean="0"/>
              <a:t>The Theory and Application of Contextualized Teaching and Learning in Relation to Programs of Study and Career Pathways (</a:t>
            </a:r>
            <a:r>
              <a:rPr lang="en-US" dirty="0" err="1" smtClean="0"/>
              <a:t>Kalchik</a:t>
            </a:r>
            <a:r>
              <a:rPr lang="en-US" dirty="0" smtClean="0"/>
              <a:t> &amp; </a:t>
            </a:r>
            <a:r>
              <a:rPr lang="en-US" dirty="0" err="1" smtClean="0"/>
              <a:t>Oertle</a:t>
            </a:r>
            <a:r>
              <a:rPr lang="en-US" dirty="0" smtClean="0"/>
              <a:t>, September 2010)</a:t>
            </a:r>
            <a:br>
              <a:rPr lang="en-US" dirty="0" smtClean="0"/>
            </a:br>
            <a:r>
              <a:rPr lang="en-US" sz="1600" dirty="0" smtClean="0"/>
              <a:t>Article published by the Office of Community College Research and Leadership at University </a:t>
            </a:r>
            <a:r>
              <a:rPr lang="en-US" sz="1600" dirty="0"/>
              <a:t>of </a:t>
            </a:r>
            <a:r>
              <a:rPr lang="en-US" sz="1600" dirty="0" smtClean="0"/>
              <a:t>Illinois. </a:t>
            </a:r>
            <a:r>
              <a:rPr lang="en-US" sz="1600" dirty="0">
                <a:hlinkClick r:id="rId4"/>
              </a:rPr>
              <a:t>http://files.eric.ed.gov/fulltext/ED513404.</a:t>
            </a:r>
            <a:r>
              <a:rPr lang="en-US" sz="1600" dirty="0" smtClean="0">
                <a:hlinkClick r:id="rId4"/>
              </a:rPr>
              <a:t>pdf</a:t>
            </a:r>
            <a:endParaRPr lang="en-US" sz="1600" dirty="0" smtClean="0"/>
          </a:p>
          <a:p>
            <a:endParaRPr lang="en-US" sz="1600" dirty="0" smtClean="0"/>
          </a:p>
          <a:p>
            <a:endParaRPr lang="en-US" dirty="0"/>
          </a:p>
        </p:txBody>
      </p:sp>
    </p:spTree>
    <p:extLst>
      <p:ext uri="{BB962C8B-B14F-4D97-AF65-F5344CB8AC3E}">
        <p14:creationId xmlns:p14="http://schemas.microsoft.com/office/powerpoint/2010/main" val="128351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Contextual Learning - CORD</a:t>
            </a:r>
            <a:br>
              <a:rPr lang="en-US" dirty="0" smtClean="0"/>
            </a:br>
            <a:r>
              <a:rPr lang="en-US" sz="1600" dirty="0" smtClean="0"/>
              <a:t>Center for Occupational Research and Development (CORD) </a:t>
            </a:r>
            <a:r>
              <a:rPr lang="en-US" sz="1600" dirty="0"/>
              <a:t>is </a:t>
            </a:r>
            <a:r>
              <a:rPr lang="en-US" sz="1600" dirty="0" smtClean="0"/>
              <a:t>a national nonprofit dedicated to leading change in education. It is committed </a:t>
            </a:r>
            <a:r>
              <a:rPr lang="en-US" sz="1600" dirty="0"/>
              <a:t>to supporting educators who use contextual teaching strategies. This section of the CORD Web site offers general information about contextual teaching and learning, research papers, and descriptions of contextual materials developed by CORD. </a:t>
            </a:r>
            <a:r>
              <a:rPr lang="en-US" sz="1600" dirty="0">
                <a:hlinkClick r:id="rId2"/>
              </a:rPr>
              <a:t>http://www.cord.org/contextual-teaching-and-learning</a:t>
            </a:r>
            <a:r>
              <a:rPr lang="en-US" sz="1600" dirty="0" smtClean="0">
                <a:hlinkClick r:id="rId2"/>
              </a:rPr>
              <a:t>/</a:t>
            </a:r>
            <a:endParaRPr lang="en-US" sz="1600" dirty="0" smtClean="0"/>
          </a:p>
          <a:p>
            <a:r>
              <a:rPr lang="en-US" dirty="0" smtClean="0"/>
              <a:t>Contextualized Teaching and Learning Overview: Students and Faculty Talk (Video – Career Ladders Project, December 2010)</a:t>
            </a:r>
            <a:br>
              <a:rPr lang="en-US" dirty="0" smtClean="0"/>
            </a:br>
            <a:r>
              <a:rPr lang="en-US" sz="1600" dirty="0" smtClean="0"/>
              <a:t>Key CTL issues are illustrated using interviews with faculty </a:t>
            </a:r>
            <a:r>
              <a:rPr lang="en-US" sz="1600" dirty="0"/>
              <a:t>and students. </a:t>
            </a:r>
            <a:r>
              <a:rPr lang="en-US" sz="1600" dirty="0">
                <a:hlinkClick r:id="rId3"/>
              </a:rPr>
              <a:t>https://www.youtube.com/watch?v=</a:t>
            </a:r>
            <a:r>
              <a:rPr lang="en-US" sz="1600" dirty="0" smtClean="0">
                <a:hlinkClick r:id="rId3"/>
              </a:rPr>
              <a:t>BuRKVjyLEVI</a:t>
            </a:r>
            <a:endParaRPr lang="en-US" sz="1600" dirty="0" smtClean="0"/>
          </a:p>
          <a:p>
            <a:endParaRPr lang="en-US" dirty="0"/>
          </a:p>
        </p:txBody>
      </p:sp>
    </p:spTree>
    <p:extLst>
      <p:ext uri="{BB962C8B-B14F-4D97-AF65-F5344CB8AC3E}">
        <p14:creationId xmlns:p14="http://schemas.microsoft.com/office/powerpoint/2010/main" val="154245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CTL: Formats*</a:t>
            </a:r>
            <a:endParaRPr lang="en-US" dirty="0"/>
          </a:p>
        </p:txBody>
      </p:sp>
      <p:sp>
        <p:nvSpPr>
          <p:cNvPr id="3" name="Content Placeholder 2"/>
          <p:cNvSpPr>
            <a:spLocks noGrp="1"/>
          </p:cNvSpPr>
          <p:nvPr>
            <p:ph idx="1"/>
          </p:nvPr>
        </p:nvSpPr>
        <p:spPr/>
        <p:txBody>
          <a:bodyPr>
            <a:normAutofit/>
          </a:bodyPr>
          <a:lstStyle/>
          <a:p>
            <a:r>
              <a:rPr lang="en-US" dirty="0" smtClean="0"/>
              <a:t>Stand-alone classroom practices</a:t>
            </a:r>
          </a:p>
          <a:p>
            <a:pPr lvl="1"/>
            <a:r>
              <a:rPr lang="en-US" dirty="0" smtClean="0"/>
              <a:t>“Infused academic” – skills building with CTL, relevance of skills, and opportunities for students to engage</a:t>
            </a:r>
          </a:p>
          <a:p>
            <a:pPr lvl="1"/>
            <a:r>
              <a:rPr lang="en-US" dirty="0" smtClean="0"/>
              <a:t>“Infused occupational” – vocational focus, integrating academic skills with occupational content</a:t>
            </a:r>
          </a:p>
          <a:p>
            <a:r>
              <a:rPr lang="en-US" dirty="0" smtClean="0"/>
              <a:t>Linked courses or learning communities</a:t>
            </a:r>
          </a:p>
          <a:p>
            <a:pPr lvl="1"/>
            <a:r>
              <a:rPr lang="en-US" dirty="0" smtClean="0"/>
              <a:t>Connected courses, shared goals</a:t>
            </a:r>
          </a:p>
          <a:p>
            <a:pPr lvl="1"/>
            <a:r>
              <a:rPr lang="en-US" dirty="0" smtClean="0"/>
              <a:t>Context for delivery</a:t>
            </a:r>
          </a:p>
          <a:p>
            <a:pPr lvl="1"/>
            <a:r>
              <a:rPr lang="en-US" dirty="0" smtClean="0"/>
              <a:t>Collaboration between instructors and students</a:t>
            </a:r>
          </a:p>
          <a:p>
            <a:pPr marL="114300" indent="0">
              <a:buNone/>
            </a:pPr>
            <a:endParaRPr lang="en-US" dirty="0" smtClean="0"/>
          </a:p>
          <a:p>
            <a:pPr marL="114300" indent="0">
              <a:buNone/>
            </a:pPr>
            <a:endParaRPr lang="en-US" sz="1600" dirty="0" smtClean="0"/>
          </a:p>
          <a:p>
            <a:pPr marL="114300" indent="0">
              <a:buNone/>
            </a:pPr>
            <a:endParaRPr lang="en-US" sz="1600" dirty="0"/>
          </a:p>
          <a:p>
            <a:pPr marL="114300" indent="0">
              <a:buNone/>
            </a:pPr>
            <a:r>
              <a:rPr lang="en-US" sz="1600" dirty="0" smtClean="0"/>
              <a:t>*Resource: </a:t>
            </a:r>
            <a:r>
              <a:rPr lang="en-US" sz="1600" i="1" dirty="0" smtClean="0"/>
              <a:t>Contextualized Teaching and Learning: A Faculty Primer</a:t>
            </a:r>
            <a:r>
              <a:rPr lang="en-US" sz="1600" dirty="0" smtClean="0"/>
              <a:t>, a joint product of RP Group, BSI, ASCCC, and Bay Area Workforce Funding Collaborative</a:t>
            </a:r>
            <a:endParaRPr lang="en-US" sz="1600" dirty="0"/>
          </a:p>
        </p:txBody>
      </p:sp>
    </p:spTree>
    <p:extLst>
      <p:ext uri="{BB962C8B-B14F-4D97-AF65-F5344CB8AC3E}">
        <p14:creationId xmlns:p14="http://schemas.microsoft.com/office/powerpoint/2010/main" val="2317712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CTL: </a:t>
            </a:r>
            <a:br>
              <a:rPr lang="en-US" dirty="0" smtClean="0"/>
            </a:br>
            <a:r>
              <a:rPr lang="en-US" dirty="0" smtClean="0"/>
              <a:t>Central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Faculty Collaboration </a:t>
            </a:r>
            <a:r>
              <a:rPr lang="en-US" dirty="0" smtClean="0"/>
              <a:t>– faculty should be collaborating on many aspects of CTL including program design, curriculum development, resource acquisition, and assessment of practices</a:t>
            </a:r>
          </a:p>
          <a:p>
            <a:r>
              <a:rPr lang="en-US" b="1" dirty="0" smtClean="0"/>
              <a:t>Curriculum/Instructional Material Development </a:t>
            </a:r>
            <a:r>
              <a:rPr lang="en-US" dirty="0" smtClean="0"/>
              <a:t>– moving from traditional texts and activities to an authentic, contextualized approach requires new materials; time and support is needed</a:t>
            </a:r>
          </a:p>
          <a:p>
            <a:r>
              <a:rPr lang="en-US" b="1" dirty="0" smtClean="0"/>
              <a:t>Relevant Context </a:t>
            </a:r>
            <a:r>
              <a:rPr lang="en-US" dirty="0" smtClean="0"/>
              <a:t>– all CTL is based on relevant context. Faculty might choose one, develop context with students, or offer options based on career or educational interests</a:t>
            </a:r>
          </a:p>
          <a:p>
            <a:r>
              <a:rPr lang="en-US" b="1" dirty="0" smtClean="0"/>
              <a:t>Interactive Teaching </a:t>
            </a:r>
            <a:r>
              <a:rPr lang="en-US" dirty="0" smtClean="0"/>
              <a:t>– engaging interactive activities may include team work, peer to peer review, real-world data collection and problem solving, experiences with community partners, authentic assessments, and reflective essays</a:t>
            </a:r>
            <a:endParaRPr lang="en-US" dirty="0"/>
          </a:p>
          <a:p>
            <a:pPr marL="114300" indent="0">
              <a:buNone/>
            </a:pPr>
            <a:endParaRPr lang="en-US" sz="1600" dirty="0"/>
          </a:p>
          <a:p>
            <a:pPr marL="114300" indent="0">
              <a:buNone/>
            </a:pPr>
            <a:r>
              <a:rPr lang="en-US" sz="1600" dirty="0" smtClean="0"/>
              <a:t>*Resource: </a:t>
            </a:r>
            <a:r>
              <a:rPr lang="en-US" sz="1600" i="1" dirty="0" smtClean="0"/>
              <a:t>Contextualized Teaching and Learning: A Faculty Primer</a:t>
            </a:r>
            <a:r>
              <a:rPr lang="en-US" sz="1600" dirty="0" smtClean="0"/>
              <a:t>, a joint product of RP Group, BSI, ASCCC, and Bay Area Workforce Funding Collaborative</a:t>
            </a:r>
            <a:endParaRPr lang="en-US" sz="1600" dirty="0"/>
          </a:p>
        </p:txBody>
      </p:sp>
    </p:spTree>
    <p:extLst>
      <p:ext uri="{BB962C8B-B14F-4D97-AF65-F5344CB8AC3E}">
        <p14:creationId xmlns:p14="http://schemas.microsoft.com/office/powerpoint/2010/main" val="3007428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CTL: </a:t>
            </a:r>
            <a:br>
              <a:rPr lang="en-US" dirty="0" smtClean="0"/>
            </a:br>
            <a:r>
              <a:rPr lang="en-US" dirty="0" smtClean="0"/>
              <a:t>Central Components*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Professional Development </a:t>
            </a:r>
            <a:r>
              <a:rPr lang="en-US" dirty="0" smtClean="0"/>
              <a:t>– may focus on better understanding of course content to exploring how to use CTL</a:t>
            </a:r>
          </a:p>
          <a:p>
            <a:r>
              <a:rPr lang="en-US" b="1" dirty="0" smtClean="0"/>
              <a:t>Institutional Support</a:t>
            </a:r>
            <a:r>
              <a:rPr lang="en-US" dirty="0" smtClean="0"/>
              <a:t> – vital to success and sustainability of CTL, especially linked courses. May include administrative backing for new course creating, release time for professional and curricular development, sharing of faculty across departments, flexible scheduling, and more </a:t>
            </a:r>
          </a:p>
          <a:p>
            <a:r>
              <a:rPr lang="en-US" b="1" dirty="0" smtClean="0"/>
              <a:t>Continuous Improvement </a:t>
            </a:r>
            <a:r>
              <a:rPr lang="en-US" dirty="0" smtClean="0"/>
              <a:t>– ongoing reflection and revision is necessary due to the integrated nature of CTL. Course and program modifications are a natural part of CTL</a:t>
            </a:r>
          </a:p>
          <a:p>
            <a:r>
              <a:rPr lang="en-US" b="1" dirty="0" smtClean="0"/>
              <a:t>Improved Outcomes </a:t>
            </a:r>
            <a:r>
              <a:rPr lang="en-US" dirty="0" smtClean="0"/>
              <a:t>– most common improved outcomes include increased student engagement, motivation, and self-esteem as well as quantitative measures of improved course completion, GPA, performance in college-level work, and employment </a:t>
            </a:r>
          </a:p>
          <a:p>
            <a:pPr marL="114300" indent="0">
              <a:buNone/>
            </a:pPr>
            <a:endParaRPr lang="en-US" sz="1600" dirty="0"/>
          </a:p>
          <a:p>
            <a:pPr marL="114300" indent="0">
              <a:buNone/>
            </a:pPr>
            <a:r>
              <a:rPr lang="en-US" sz="1600" dirty="0" smtClean="0"/>
              <a:t>*Resource: </a:t>
            </a:r>
            <a:r>
              <a:rPr lang="en-US" sz="1600" i="1" dirty="0" smtClean="0"/>
              <a:t>Contextualized Teaching and Learning: A Faculty Primer</a:t>
            </a:r>
            <a:r>
              <a:rPr lang="en-US" sz="1600" dirty="0" smtClean="0"/>
              <a:t>, a joint product of RP Group, BSI, ASCCC, and Bay Area Workforce Funding Collaborative</a:t>
            </a:r>
            <a:endParaRPr lang="en-US" sz="1600" dirty="0"/>
          </a:p>
        </p:txBody>
      </p:sp>
    </p:spTree>
    <p:extLst>
      <p:ext uri="{BB962C8B-B14F-4D97-AF65-F5344CB8AC3E}">
        <p14:creationId xmlns:p14="http://schemas.microsoft.com/office/powerpoint/2010/main" val="656225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Lassen College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5781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Imperial Valley College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652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 y="350520"/>
            <a:ext cx="7543800" cy="841375"/>
          </a:xfrm>
        </p:spPr>
        <p:txBody>
          <a:bodyPr/>
          <a:lstStyle/>
          <a:p>
            <a:r>
              <a:rPr lang="en-US" sz="4000" dirty="0" smtClean="0"/>
              <a:t>Mt. San Antonio College</a:t>
            </a:r>
            <a:endParaRPr lang="en-US" sz="4000" dirty="0"/>
          </a:p>
        </p:txBody>
      </p:sp>
      <p:sp>
        <p:nvSpPr>
          <p:cNvPr id="3" name="Subtitle 2"/>
          <p:cNvSpPr>
            <a:spLocks noGrp="1"/>
          </p:cNvSpPr>
          <p:nvPr>
            <p:ph type="subTitle" idx="1"/>
          </p:nvPr>
        </p:nvSpPr>
        <p:spPr>
          <a:xfrm>
            <a:off x="487680" y="1417320"/>
            <a:ext cx="7315200" cy="5212080"/>
          </a:xfrm>
        </p:spPr>
        <p:txBody>
          <a:bodyPr>
            <a:normAutofit/>
          </a:bodyPr>
          <a:lstStyle/>
          <a:p>
            <a:r>
              <a:rPr lang="en-US" sz="2800" dirty="0" smtClean="0"/>
              <a:t>Existing Models of Contextualized Learning:</a:t>
            </a:r>
          </a:p>
          <a:p>
            <a:r>
              <a:rPr lang="en-US" sz="2800" dirty="0" smtClean="0"/>
              <a:t> </a:t>
            </a:r>
          </a:p>
          <a:p>
            <a:pPr marL="342900" indent="-342900">
              <a:buFont typeface="Arial" charset="0"/>
              <a:buChar char="•"/>
            </a:pPr>
            <a:r>
              <a:rPr lang="en-US" sz="2800" dirty="0" smtClean="0"/>
              <a:t>Linked or Learning Community Courses</a:t>
            </a:r>
          </a:p>
          <a:p>
            <a:pPr marL="342900" indent="-342900">
              <a:buFont typeface="Arial" charset="0"/>
              <a:buChar char="•"/>
            </a:pPr>
            <a:r>
              <a:rPr lang="en-US" sz="2800" dirty="0" smtClean="0"/>
              <a:t>Reading Courses</a:t>
            </a:r>
          </a:p>
          <a:p>
            <a:pPr marL="342900" indent="-342900">
              <a:buFont typeface="Arial" charset="0"/>
              <a:buChar char="•"/>
            </a:pPr>
            <a:r>
              <a:rPr lang="en-US" sz="2800" dirty="0" smtClean="0"/>
              <a:t>Composition Courses</a:t>
            </a:r>
          </a:p>
          <a:p>
            <a:pPr marL="342900" indent="-342900">
              <a:buFont typeface="Arial" charset="0"/>
              <a:buChar char="•"/>
            </a:pPr>
            <a:r>
              <a:rPr lang="en-US" sz="2800" dirty="0" smtClean="0"/>
              <a:t>Math Courses</a:t>
            </a:r>
          </a:p>
          <a:p>
            <a:pPr marL="342900" indent="-342900">
              <a:buFont typeface="Arial" charset="0"/>
              <a:buChar char="•"/>
            </a:pPr>
            <a:endParaRPr lang="en-US" sz="2800" dirty="0"/>
          </a:p>
          <a:p>
            <a:endParaRPr lang="en-US" sz="2800" dirty="0" smtClean="0"/>
          </a:p>
          <a:p>
            <a:endParaRPr lang="en-US" dirty="0" smtClean="0"/>
          </a:p>
          <a:p>
            <a:pPr marL="342900" indent="-342900">
              <a:buFont typeface="Arial" charset="0"/>
              <a:buChar char="•"/>
            </a:pPr>
            <a:endParaRPr lang="en-US" dirty="0"/>
          </a:p>
        </p:txBody>
      </p:sp>
    </p:spTree>
    <p:extLst>
      <p:ext uri="{BB962C8B-B14F-4D97-AF65-F5344CB8AC3E}">
        <p14:creationId xmlns:p14="http://schemas.microsoft.com/office/powerpoint/2010/main" val="694290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 y="-8334"/>
            <a:ext cx="7924800" cy="6401753"/>
          </a:xfrm>
          <a:prstGeom prst="rect">
            <a:avLst/>
          </a:prstGeom>
        </p:spPr>
        <p:txBody>
          <a:bodyPr wrap="square">
            <a:spAutoFit/>
          </a:bodyPr>
          <a:lstStyle/>
          <a:p>
            <a:r>
              <a:rPr lang="en-US" sz="2800" dirty="0" smtClean="0"/>
              <a:t>Mt. SAC Planned </a:t>
            </a:r>
            <a:r>
              <a:rPr lang="en-US" sz="2800" dirty="0" smtClean="0"/>
              <a:t>Model: Basic Skills Contextualization of 8 Career Cluster Meta-Majors for AACC </a:t>
            </a:r>
            <a:r>
              <a:rPr lang="en-US" sz="2800" dirty="0" smtClean="0"/>
              <a:t>Pathways</a:t>
            </a:r>
            <a:endParaRPr lang="en-US" sz="2800" dirty="0" smtClean="0"/>
          </a:p>
          <a:p>
            <a:endParaRPr lang="en-US" sz="2400" dirty="0" smtClean="0"/>
          </a:p>
          <a:p>
            <a:r>
              <a:rPr lang="en-US" sz="2400" dirty="0" smtClean="0"/>
              <a:t>2016-17</a:t>
            </a:r>
            <a:endParaRPr lang="en-US" sz="2400" dirty="0" smtClean="0"/>
          </a:p>
          <a:p>
            <a:pPr marL="457200" indent="-457200">
              <a:buFont typeface="+mj-lt"/>
              <a:buAutoNum type="arabicPeriod"/>
            </a:pPr>
            <a:r>
              <a:rPr lang="en-US" sz="2400" dirty="0" smtClean="0"/>
              <a:t>Defining Contextualization </a:t>
            </a:r>
          </a:p>
          <a:p>
            <a:pPr marL="457200" indent="-457200">
              <a:buFont typeface="+mj-lt"/>
              <a:buAutoNum type="arabicPeriod"/>
            </a:pPr>
            <a:r>
              <a:rPr lang="en-US" sz="2400" dirty="0" smtClean="0"/>
              <a:t>Collaboration among basic skills, meta-major discipline, counseling, and library faculty members</a:t>
            </a:r>
          </a:p>
          <a:p>
            <a:pPr marL="457200" indent="-457200">
              <a:buFont typeface="+mj-lt"/>
              <a:buAutoNum type="arabicPeriod"/>
            </a:pPr>
            <a:r>
              <a:rPr lang="en-US" sz="2400" dirty="0" smtClean="0"/>
              <a:t>Creation of contextualized lessons based on authentic reading, writing, and math expectations identified in the following 8 meta-majors:</a:t>
            </a:r>
            <a:endParaRPr lang="en-US" sz="2400" dirty="0"/>
          </a:p>
          <a:p>
            <a:pPr marL="800100" lvl="1" indent="-342900">
              <a:buFont typeface="Arial" charset="0"/>
              <a:buChar char="•"/>
            </a:pPr>
            <a:r>
              <a:rPr lang="en-US" dirty="0" smtClean="0"/>
              <a:t>Arts and Design</a:t>
            </a:r>
          </a:p>
          <a:p>
            <a:pPr marL="800100" lvl="1" indent="-342900">
              <a:buFont typeface="Arial" charset="0"/>
              <a:buChar char="•"/>
            </a:pPr>
            <a:r>
              <a:rPr lang="en-US" dirty="0" smtClean="0"/>
              <a:t>Aviation, Electronics, and Manufacturing</a:t>
            </a:r>
          </a:p>
          <a:p>
            <a:pPr marL="800100" lvl="1" indent="-342900">
              <a:buFont typeface="Arial" charset="0"/>
              <a:buChar char="•"/>
            </a:pPr>
            <a:r>
              <a:rPr lang="en-US" dirty="0" smtClean="0"/>
              <a:t>Business and Information Technology</a:t>
            </a:r>
          </a:p>
          <a:p>
            <a:pPr marL="800100" lvl="1" indent="-342900">
              <a:buFont typeface="Arial" charset="0"/>
              <a:buChar char="•"/>
            </a:pPr>
            <a:r>
              <a:rPr lang="en-US" dirty="0" smtClean="0"/>
              <a:t>Health, Wellness, and Public Service</a:t>
            </a:r>
          </a:p>
          <a:p>
            <a:pPr marL="800100" lvl="1" indent="-342900">
              <a:buFont typeface="Arial" charset="0"/>
              <a:buChar char="•"/>
            </a:pPr>
            <a:r>
              <a:rPr lang="en-US" dirty="0" smtClean="0"/>
              <a:t>Humanities and Communication</a:t>
            </a:r>
          </a:p>
          <a:p>
            <a:pPr marL="800100" lvl="1" indent="-342900">
              <a:buFont typeface="Arial" charset="0"/>
              <a:buChar char="•"/>
            </a:pPr>
            <a:r>
              <a:rPr lang="en-US" dirty="0" smtClean="0"/>
              <a:t>Plants and Animals</a:t>
            </a:r>
          </a:p>
          <a:p>
            <a:pPr marL="800100" lvl="1" indent="-342900">
              <a:buFont typeface="Arial" charset="0"/>
              <a:buChar char="•"/>
            </a:pPr>
            <a:r>
              <a:rPr lang="en-US" dirty="0" smtClean="0"/>
              <a:t>Sciences</a:t>
            </a:r>
          </a:p>
          <a:p>
            <a:pPr marL="800100" lvl="1" indent="-342900">
              <a:buFont typeface="Arial" charset="0"/>
              <a:buChar char="•"/>
            </a:pPr>
            <a:r>
              <a:rPr lang="en-US" dirty="0" smtClean="0"/>
              <a:t>Teaching and Education</a:t>
            </a:r>
          </a:p>
          <a:p>
            <a:endParaRPr lang="en-US" dirty="0"/>
          </a:p>
        </p:txBody>
      </p:sp>
    </p:spTree>
    <p:extLst>
      <p:ext uri="{BB962C8B-B14F-4D97-AF65-F5344CB8AC3E}">
        <p14:creationId xmlns:p14="http://schemas.microsoft.com/office/powerpoint/2010/main" val="2716906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39" y="335280"/>
            <a:ext cx="8060711" cy="3539430"/>
          </a:xfrm>
          <a:prstGeom prst="rect">
            <a:avLst/>
          </a:prstGeom>
        </p:spPr>
        <p:txBody>
          <a:bodyPr wrap="square">
            <a:spAutoFit/>
          </a:bodyPr>
          <a:lstStyle/>
          <a:p>
            <a:r>
              <a:rPr lang="en-US" sz="2800" dirty="0"/>
              <a:t>Mt. SAC Planned Model: Basic Skills Contextualization of 8 Career Cluster Meta-Majors for AACC Pathways</a:t>
            </a:r>
          </a:p>
          <a:p>
            <a:endParaRPr lang="en-US" sz="2800" dirty="0" smtClean="0"/>
          </a:p>
          <a:p>
            <a:r>
              <a:rPr lang="en-US" sz="2800" dirty="0" smtClean="0"/>
              <a:t>2017-18</a:t>
            </a:r>
            <a:endParaRPr lang="en-US" sz="2800" dirty="0"/>
          </a:p>
          <a:p>
            <a:pPr marL="514350" indent="-514350">
              <a:buFont typeface="+mj-lt"/>
              <a:buAutoNum type="arabicPeriod"/>
            </a:pPr>
            <a:r>
              <a:rPr lang="en-US" sz="2800" dirty="0" smtClean="0"/>
              <a:t>Offering </a:t>
            </a:r>
            <a:r>
              <a:rPr lang="en-US" sz="2800" dirty="0"/>
              <a:t>“Of Special Interest To…” sections contextualized according to meta-major.</a:t>
            </a:r>
          </a:p>
          <a:p>
            <a:pPr marL="514350" indent="-514350">
              <a:buFont typeface="+mj-lt"/>
              <a:buAutoNum type="arabicPeriod"/>
            </a:pPr>
            <a:r>
              <a:rPr lang="en-US" sz="2800" dirty="0" smtClean="0"/>
              <a:t>Evaluating </a:t>
            </a:r>
            <a:r>
              <a:rPr lang="en-US" sz="2800" dirty="0"/>
              <a:t>results and continuing to develop </a:t>
            </a:r>
            <a:r>
              <a:rPr lang="en-US" sz="2800" dirty="0" smtClean="0"/>
              <a:t>and </a:t>
            </a:r>
            <a:r>
              <a:rPr lang="en-US" sz="2800" dirty="0"/>
              <a:t>modify contextualized content</a:t>
            </a:r>
          </a:p>
        </p:txBody>
      </p:sp>
    </p:spTree>
    <p:extLst>
      <p:ext uri="{BB962C8B-B14F-4D97-AF65-F5344CB8AC3E}">
        <p14:creationId xmlns:p14="http://schemas.microsoft.com/office/powerpoint/2010/main" val="10821280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131</TotalTime>
  <Words>587</Words>
  <Application>Microsoft Macintosh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Adjacency</vt:lpstr>
      <vt:lpstr>Contextualization in English and Reading:  A Few Examples</vt:lpstr>
      <vt:lpstr>Using CTL: Formats*</vt:lpstr>
      <vt:lpstr>Using CTL:  Central Components*</vt:lpstr>
      <vt:lpstr>Using CTL:  Central Components*</vt:lpstr>
      <vt:lpstr>Lassen College</vt:lpstr>
      <vt:lpstr>Imperial Valley College</vt:lpstr>
      <vt:lpstr>Mt. San Antonio College</vt:lpstr>
      <vt:lpstr>PowerPoint Presentation</vt:lpstr>
      <vt:lpstr>PowerPoint Presentation</vt:lpstr>
      <vt:lpstr>Additional Ideas</vt:lpstr>
      <vt:lpstr>Resources</vt:lpstr>
      <vt:lpstr>Resources</vt:lpstr>
    </vt:vector>
  </TitlesOfParts>
  <Company>Lassen Community College</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Contextualization in English and Reading:  A Few Examples</dc:title>
  <dc:creator>Cheryl Aschenbach</dc:creator>
  <cp:lastModifiedBy>Microsoft Office User</cp:lastModifiedBy>
  <cp:revision>12</cp:revision>
  <dcterms:created xsi:type="dcterms:W3CDTF">2016-12-02T17:21:59Z</dcterms:created>
  <dcterms:modified xsi:type="dcterms:W3CDTF">2016-12-05T03:57:52Z</dcterms:modified>
</cp:coreProperties>
</file>