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24" r:id="rId2"/>
    <p:sldId id="325" r:id="rId3"/>
    <p:sldId id="323" r:id="rId4"/>
    <p:sldId id="335" r:id="rId5"/>
    <p:sldId id="336" r:id="rId6"/>
    <p:sldId id="310" r:id="rId7"/>
    <p:sldId id="327" r:id="rId8"/>
    <p:sldId id="311" r:id="rId9"/>
    <p:sldId id="312" r:id="rId10"/>
    <p:sldId id="328" r:id="rId11"/>
    <p:sldId id="309" r:id="rId12"/>
    <p:sldId id="322" r:id="rId13"/>
    <p:sldId id="338" r:id="rId14"/>
    <p:sldId id="337" r:id="rId15"/>
    <p:sldId id="317" r:id="rId16"/>
    <p:sldId id="329" r:id="rId17"/>
    <p:sldId id="330" r:id="rId18"/>
    <p:sldId id="313" r:id="rId19"/>
    <p:sldId id="314" r:id="rId20"/>
    <p:sldId id="315" r:id="rId21"/>
    <p:sldId id="318" r:id="rId22"/>
    <p:sldId id="332" r:id="rId23"/>
    <p:sldId id="334" r:id="rId24"/>
    <p:sldId id="333" r:id="rId25"/>
    <p:sldId id="331" r:id="rId26"/>
    <p:sldId id="297" r:id="rId27"/>
    <p:sldId id="319" r:id="rId28"/>
    <p:sldId id="321" r:id="rId29"/>
  </p:sldIdLst>
  <p:sldSz cx="9144000" cy="6858000" type="screen4x3"/>
  <p:notesSz cx="7010400" cy="9296400"/>
  <p:defaultText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5" algn="l" defTabSz="9143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05" autoAdjust="0"/>
    <p:restoredTop sz="50093" autoAdjust="0"/>
  </p:normalViewPr>
  <p:slideViewPr>
    <p:cSldViewPr>
      <p:cViewPr>
        <p:scale>
          <a:sx n="65" d="100"/>
          <a:sy n="65" d="100"/>
        </p:scale>
        <p:origin x="1584" y="640"/>
      </p:cViewPr>
      <p:guideLst>
        <p:guide orient="horz" pos="2160"/>
        <p:guide pos="2880"/>
      </p:guideLst>
    </p:cSldViewPr>
  </p:slideViewPr>
  <p:notesTextViewPr>
    <p:cViewPr>
      <p:scale>
        <a:sx n="1" d="1"/>
        <a:sy n="1" d="1"/>
      </p:scale>
      <p:origin x="0" y="0"/>
    </p:cViewPr>
  </p:notesTextViewPr>
  <p:sorterViewPr>
    <p:cViewPr>
      <p:scale>
        <a:sx n="100" d="100"/>
        <a:sy n="100" d="100"/>
      </p:scale>
      <p:origin x="0" y="720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791D57B-8A23-4FE4-B5C8-95E233E71118}" type="datetimeFigureOut">
              <a:rPr lang="en-US" smtClean="0"/>
              <a:t>12/2/16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F01982-32EB-4C4A-99C5-384AD0B558D7}" type="slidenum">
              <a:rPr lang="en-US" smtClean="0"/>
              <a:t>‹#›</a:t>
            </a:fld>
            <a:endParaRPr lang="en-US"/>
          </a:p>
        </p:txBody>
      </p:sp>
    </p:spTree>
    <p:extLst>
      <p:ext uri="{BB962C8B-B14F-4D97-AF65-F5344CB8AC3E}">
        <p14:creationId xmlns:p14="http://schemas.microsoft.com/office/powerpoint/2010/main" val="2851063945"/>
      </p:ext>
    </p:extLst>
  </p:cSld>
  <p:clrMap bg1="lt1" tx1="dk1" bg2="lt2" tx2="dk2" accent1="accent1" accent2="accent2" accent3="accent3" accent4="accent4" accent5="accent5" accent6="accent6" hlink="hlink" folHlink="folHlink"/>
  <p:notesStyle>
    <a:lvl1pPr marL="0" algn="l" defTabSz="914318" rtl="0" eaLnBrk="1" latinLnBrk="0" hangingPunct="1">
      <a:defRPr sz="1200" kern="1200">
        <a:solidFill>
          <a:schemeClr val="tx1"/>
        </a:solidFill>
        <a:latin typeface="+mn-lt"/>
        <a:ea typeface="+mn-ea"/>
        <a:cs typeface="+mn-cs"/>
      </a:defRPr>
    </a:lvl1pPr>
    <a:lvl2pPr marL="457159" algn="l" defTabSz="914318" rtl="0" eaLnBrk="1" latinLnBrk="0" hangingPunct="1">
      <a:defRPr sz="1200" kern="1200">
        <a:solidFill>
          <a:schemeClr val="tx1"/>
        </a:solidFill>
        <a:latin typeface="+mn-lt"/>
        <a:ea typeface="+mn-ea"/>
        <a:cs typeface="+mn-cs"/>
      </a:defRPr>
    </a:lvl2pPr>
    <a:lvl3pPr marL="914318" algn="l" defTabSz="914318" rtl="0" eaLnBrk="1" latinLnBrk="0" hangingPunct="1">
      <a:defRPr sz="1200" kern="1200">
        <a:solidFill>
          <a:schemeClr val="tx1"/>
        </a:solidFill>
        <a:latin typeface="+mn-lt"/>
        <a:ea typeface="+mn-ea"/>
        <a:cs typeface="+mn-cs"/>
      </a:defRPr>
    </a:lvl3pPr>
    <a:lvl4pPr marL="1371478" algn="l" defTabSz="914318" rtl="0" eaLnBrk="1" latinLnBrk="0" hangingPunct="1">
      <a:defRPr sz="1200" kern="1200">
        <a:solidFill>
          <a:schemeClr val="tx1"/>
        </a:solidFill>
        <a:latin typeface="+mn-lt"/>
        <a:ea typeface="+mn-ea"/>
        <a:cs typeface="+mn-cs"/>
      </a:defRPr>
    </a:lvl4pPr>
    <a:lvl5pPr marL="1828637" algn="l" defTabSz="914318" rtl="0" eaLnBrk="1" latinLnBrk="0" hangingPunct="1">
      <a:defRPr sz="1200" kern="1200">
        <a:solidFill>
          <a:schemeClr val="tx1"/>
        </a:solidFill>
        <a:latin typeface="+mn-lt"/>
        <a:ea typeface="+mn-ea"/>
        <a:cs typeface="+mn-cs"/>
      </a:defRPr>
    </a:lvl5pPr>
    <a:lvl6pPr marL="2285797" algn="l" defTabSz="914318" rtl="0" eaLnBrk="1" latinLnBrk="0" hangingPunct="1">
      <a:defRPr sz="1200" kern="1200">
        <a:solidFill>
          <a:schemeClr val="tx1"/>
        </a:solidFill>
        <a:latin typeface="+mn-lt"/>
        <a:ea typeface="+mn-ea"/>
        <a:cs typeface="+mn-cs"/>
      </a:defRPr>
    </a:lvl6pPr>
    <a:lvl7pPr marL="2742956" algn="l" defTabSz="914318" rtl="0" eaLnBrk="1" latinLnBrk="0" hangingPunct="1">
      <a:defRPr sz="1200" kern="1200">
        <a:solidFill>
          <a:schemeClr val="tx1"/>
        </a:solidFill>
        <a:latin typeface="+mn-lt"/>
        <a:ea typeface="+mn-ea"/>
        <a:cs typeface="+mn-cs"/>
      </a:defRPr>
    </a:lvl7pPr>
    <a:lvl8pPr marL="3200115" algn="l" defTabSz="914318" rtl="0" eaLnBrk="1" latinLnBrk="0" hangingPunct="1">
      <a:defRPr sz="1200" kern="1200">
        <a:solidFill>
          <a:schemeClr val="tx1"/>
        </a:solidFill>
        <a:latin typeface="+mn-lt"/>
        <a:ea typeface="+mn-ea"/>
        <a:cs typeface="+mn-cs"/>
      </a:defRPr>
    </a:lvl8pPr>
    <a:lvl9pPr marL="3657275"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4952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F01982-32EB-4C4A-99C5-384AD0B558D7}" type="slidenum">
              <a:rPr lang="en-US" smtClean="0"/>
              <a:t>10</a:t>
            </a:fld>
            <a:endParaRPr lang="en-US"/>
          </a:p>
        </p:txBody>
      </p:sp>
    </p:spTree>
    <p:extLst>
      <p:ext uri="{BB962C8B-B14F-4D97-AF65-F5344CB8AC3E}">
        <p14:creationId xmlns:p14="http://schemas.microsoft.com/office/powerpoint/2010/main" val="18396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our focus here is on basic skills – but CTL can be used as a strategy to provide coherence and relevance for broad pathways across the entire curriculum, cite Laney college level English, and the move to contextualize GE courses in light of broad meta majors as is being discussed by CCRC in guided pathways.</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11</a:t>
            </a:fld>
            <a:endParaRPr lang="en-US"/>
          </a:p>
        </p:txBody>
      </p:sp>
    </p:spTree>
    <p:extLst>
      <p:ext uri="{BB962C8B-B14F-4D97-AF65-F5344CB8AC3E}">
        <p14:creationId xmlns:p14="http://schemas.microsoft.com/office/powerpoint/2010/main" val="120366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our focus here is on basic skills – but CTL can be used as a strategy to provide coherence and relevance for broad pathways across the entire curriculum, cite Laney college level English, and the move to contextualize GE courses in light of broad meta majors as is being discussed by CCRC in guided pathways.</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14</a:t>
            </a:fld>
            <a:endParaRPr lang="en-US"/>
          </a:p>
        </p:txBody>
      </p:sp>
    </p:spTree>
    <p:extLst>
      <p:ext uri="{BB962C8B-B14F-4D97-AF65-F5344CB8AC3E}">
        <p14:creationId xmlns:p14="http://schemas.microsoft.com/office/powerpoint/2010/main" val="13716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CTL can be used w</a:t>
            </a:r>
            <a:r>
              <a:rPr lang="en-US" baseline="0" dirty="0" smtClean="0"/>
              <a:t> college level – Laney has an </a:t>
            </a:r>
            <a:r>
              <a:rPr lang="en-US" baseline="0" dirty="0" err="1" smtClean="0"/>
              <a:t>Eng</a:t>
            </a:r>
            <a:r>
              <a:rPr lang="en-US" baseline="0" dirty="0" smtClean="0"/>
              <a:t>  1A class contextualized for general trades. A cluster of health and biotech classes and CTL English and math – think about CTL general </a:t>
            </a:r>
            <a:r>
              <a:rPr lang="en-US" baseline="0" dirty="0" err="1" smtClean="0"/>
              <a:t>ed</a:t>
            </a:r>
            <a:r>
              <a:rPr lang="en-US" baseline="0" dirty="0" smtClean="0"/>
              <a:t> courses. This strategy cuts across the curriculum. Its been used the most in CTE – similar to themed/linked learning communities. Faculty are </a:t>
            </a:r>
            <a:r>
              <a:rPr lang="en-US" baseline="0" dirty="0" err="1" smtClean="0"/>
              <a:t>pioneerings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15</a:t>
            </a:fld>
            <a:endParaRPr lang="en-US"/>
          </a:p>
        </p:txBody>
      </p:sp>
    </p:spTree>
    <p:extLst>
      <p:ext uri="{BB962C8B-B14F-4D97-AF65-F5344CB8AC3E}">
        <p14:creationId xmlns:p14="http://schemas.microsoft.com/office/powerpoint/2010/main" val="355893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F01982-32EB-4C4A-99C5-384AD0B558D7}" type="slidenum">
              <a:rPr lang="en-US" smtClean="0"/>
              <a:t>16</a:t>
            </a:fld>
            <a:endParaRPr lang="en-US"/>
          </a:p>
        </p:txBody>
      </p:sp>
    </p:spTree>
    <p:extLst>
      <p:ext uri="{BB962C8B-B14F-4D97-AF65-F5344CB8AC3E}">
        <p14:creationId xmlns:p14="http://schemas.microsoft.com/office/powerpoint/2010/main" val="114064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F01982-32EB-4C4A-99C5-384AD0B558D7}" type="slidenum">
              <a:rPr lang="en-US" smtClean="0"/>
              <a:t>17</a:t>
            </a:fld>
            <a:endParaRPr lang="en-US"/>
          </a:p>
        </p:txBody>
      </p:sp>
    </p:spTree>
    <p:extLst>
      <p:ext uri="{BB962C8B-B14F-4D97-AF65-F5344CB8AC3E}">
        <p14:creationId xmlns:p14="http://schemas.microsoft.com/office/powerpoint/2010/main" val="1592983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F01982-32EB-4C4A-99C5-384AD0B558D7}" type="slidenum">
              <a:rPr lang="en-US" smtClean="0"/>
              <a:t>18</a:t>
            </a:fld>
            <a:endParaRPr lang="en-US"/>
          </a:p>
        </p:txBody>
      </p:sp>
    </p:spTree>
    <p:extLst>
      <p:ext uri="{BB962C8B-B14F-4D97-AF65-F5344CB8AC3E}">
        <p14:creationId xmlns:p14="http://schemas.microsoft.com/office/powerpoint/2010/main" val="1430634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F01982-32EB-4C4A-99C5-384AD0B558D7}" type="slidenum">
              <a:rPr lang="en-US" smtClean="0"/>
              <a:t>19</a:t>
            </a:fld>
            <a:endParaRPr lang="en-US"/>
          </a:p>
        </p:txBody>
      </p:sp>
    </p:spTree>
    <p:extLst>
      <p:ext uri="{BB962C8B-B14F-4D97-AF65-F5344CB8AC3E}">
        <p14:creationId xmlns:p14="http://schemas.microsoft.com/office/powerpoint/2010/main" val="1430634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way for them to reach mastery w/in context of CTE skill, not tracking them but utilizing a trade to master and move beyond basic skills. CTL can be tailored narrowly such as a w a specific class, but also more broadly as with a meta major. How do we find ways to credit their competencies so they don</a:t>
            </a:r>
            <a:r>
              <a:rPr lang="fr-FR" baseline="0" dirty="0" smtClean="0"/>
              <a:t>’</a:t>
            </a:r>
            <a:r>
              <a:rPr lang="en-US" baseline="0" dirty="0" smtClean="0"/>
              <a:t>t get caught again in </a:t>
            </a:r>
            <a:r>
              <a:rPr lang="en-US" baseline="0" dirty="0" err="1" smtClean="0"/>
              <a:t>dev</a:t>
            </a:r>
            <a:r>
              <a:rPr lang="en-US" baseline="0" dirty="0" smtClean="0"/>
              <a:t> </a:t>
            </a:r>
            <a:r>
              <a:rPr lang="en-US" baseline="0" dirty="0" err="1" smtClean="0"/>
              <a:t>ed</a:t>
            </a:r>
            <a:r>
              <a:rPr lang="en-US" baseline="0" dirty="0" smtClean="0"/>
              <a:t> sequence</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21</a:t>
            </a:fld>
            <a:endParaRPr lang="en-US"/>
          </a:p>
        </p:txBody>
      </p:sp>
    </p:spTree>
    <p:extLst>
      <p:ext uri="{BB962C8B-B14F-4D97-AF65-F5344CB8AC3E}">
        <p14:creationId xmlns:p14="http://schemas.microsoft.com/office/powerpoint/2010/main" val="355893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way for them to reach mastery w/in context of CTE skill, not tracking them but utilizing a trade to master and move beyond basic skills. CTL can be tailored narrowly such as a w a specific class, but also more broadly as with a meta major. How do we find ways to credit their competencies so they don</a:t>
            </a:r>
            <a:r>
              <a:rPr lang="fr-FR" baseline="0" dirty="0" smtClean="0"/>
              <a:t>’</a:t>
            </a:r>
            <a:r>
              <a:rPr lang="en-US" baseline="0" dirty="0" smtClean="0"/>
              <a:t>t get caught again in </a:t>
            </a:r>
            <a:r>
              <a:rPr lang="en-US" baseline="0" dirty="0" err="1" smtClean="0"/>
              <a:t>dev</a:t>
            </a:r>
            <a:r>
              <a:rPr lang="en-US" baseline="0" dirty="0" smtClean="0"/>
              <a:t> </a:t>
            </a:r>
            <a:r>
              <a:rPr lang="en-US" baseline="0" dirty="0" err="1" smtClean="0"/>
              <a:t>ed</a:t>
            </a:r>
            <a:r>
              <a:rPr lang="en-US" baseline="0" dirty="0" smtClean="0"/>
              <a:t> sequence</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22</a:t>
            </a:fld>
            <a:endParaRPr lang="en-US"/>
          </a:p>
        </p:txBody>
      </p:sp>
    </p:spTree>
    <p:extLst>
      <p:ext uri="{BB962C8B-B14F-4D97-AF65-F5344CB8AC3E}">
        <p14:creationId xmlns:p14="http://schemas.microsoft.com/office/powerpoint/2010/main" val="62819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p>
          <a:p>
            <a:endParaRPr lang="en-US" dirty="0"/>
          </a:p>
        </p:txBody>
      </p:sp>
      <p:sp>
        <p:nvSpPr>
          <p:cNvPr id="4" name="Slide Number Placeholder 3"/>
          <p:cNvSpPr>
            <a:spLocks noGrp="1"/>
          </p:cNvSpPr>
          <p:nvPr>
            <p:ph type="sldNum" sz="quarter" idx="10"/>
          </p:nvPr>
        </p:nvSpPr>
        <p:spPr/>
        <p:txBody>
          <a:bodyPr/>
          <a:lstStyle/>
          <a:p>
            <a:fld id="{DFF0A1A7-50D2-0D46-9BBD-2916F69CCF5E}" type="slidenum">
              <a:rPr lang="en-US" smtClean="0"/>
              <a:t>2</a:t>
            </a:fld>
            <a:endParaRPr lang="en-US"/>
          </a:p>
        </p:txBody>
      </p:sp>
    </p:spTree>
    <p:extLst>
      <p:ext uri="{BB962C8B-B14F-4D97-AF65-F5344CB8AC3E}">
        <p14:creationId xmlns:p14="http://schemas.microsoft.com/office/powerpoint/2010/main" val="1682597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way for them to reach mastery w/in context of CTE skill, not tracking them but utilizing a trade to master and move beyond basic skills. CTL can be tailored narrowly such as a w a specific class, but also more broadly as with a meta major. How do we find ways to credit their competencies so they don</a:t>
            </a:r>
            <a:r>
              <a:rPr lang="fr-FR" baseline="0" dirty="0" smtClean="0"/>
              <a:t>’</a:t>
            </a:r>
            <a:r>
              <a:rPr lang="en-US" baseline="0" dirty="0" smtClean="0"/>
              <a:t>t get caught again in </a:t>
            </a:r>
            <a:r>
              <a:rPr lang="en-US" baseline="0" dirty="0" err="1" smtClean="0"/>
              <a:t>dev</a:t>
            </a:r>
            <a:r>
              <a:rPr lang="en-US" baseline="0" dirty="0" smtClean="0"/>
              <a:t> </a:t>
            </a:r>
            <a:r>
              <a:rPr lang="en-US" baseline="0" dirty="0" err="1" smtClean="0"/>
              <a:t>ed</a:t>
            </a:r>
            <a:r>
              <a:rPr lang="en-US" baseline="0" dirty="0" smtClean="0"/>
              <a:t> sequence</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23</a:t>
            </a:fld>
            <a:endParaRPr lang="en-US"/>
          </a:p>
        </p:txBody>
      </p:sp>
    </p:spTree>
    <p:extLst>
      <p:ext uri="{BB962C8B-B14F-4D97-AF65-F5344CB8AC3E}">
        <p14:creationId xmlns:p14="http://schemas.microsoft.com/office/powerpoint/2010/main" val="1148933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way for them to reach mastery w/in context of CTE skill, not tracking them but utilizing a trade to master and move beyond basic skills. CTL can be tailored narrowly such as a w a specific class, but also more broadly as with a meta major. How do we find ways to credit their competencies so they don</a:t>
            </a:r>
            <a:r>
              <a:rPr lang="fr-FR" baseline="0" dirty="0" smtClean="0"/>
              <a:t>’</a:t>
            </a:r>
            <a:r>
              <a:rPr lang="en-US" baseline="0" dirty="0" smtClean="0"/>
              <a:t>t get caught again in </a:t>
            </a:r>
            <a:r>
              <a:rPr lang="en-US" baseline="0" dirty="0" err="1" smtClean="0"/>
              <a:t>dev</a:t>
            </a:r>
            <a:r>
              <a:rPr lang="en-US" baseline="0" dirty="0" smtClean="0"/>
              <a:t> </a:t>
            </a:r>
            <a:r>
              <a:rPr lang="en-US" baseline="0" dirty="0" err="1" smtClean="0"/>
              <a:t>ed</a:t>
            </a:r>
            <a:r>
              <a:rPr lang="en-US" baseline="0" dirty="0" smtClean="0"/>
              <a:t> sequence</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24</a:t>
            </a:fld>
            <a:endParaRPr lang="en-US"/>
          </a:p>
        </p:txBody>
      </p:sp>
    </p:spTree>
    <p:extLst>
      <p:ext uri="{BB962C8B-B14F-4D97-AF65-F5344CB8AC3E}">
        <p14:creationId xmlns:p14="http://schemas.microsoft.com/office/powerpoint/2010/main" val="1703500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way for them to reach mastery w/in context of CTE skill, not tracking them but utilizing a trade to master and move beyond basic skills. CTL can be tailored narrowly such as a w a specific class, but also more broadly as with a meta major. How do we find ways to credit their competencies so they don</a:t>
            </a:r>
            <a:r>
              <a:rPr lang="fr-FR" baseline="0" dirty="0" smtClean="0"/>
              <a:t>’</a:t>
            </a:r>
            <a:r>
              <a:rPr lang="en-US" baseline="0" dirty="0" smtClean="0"/>
              <a:t>t get caught again in </a:t>
            </a:r>
            <a:r>
              <a:rPr lang="en-US" baseline="0" dirty="0" err="1" smtClean="0"/>
              <a:t>dev</a:t>
            </a:r>
            <a:r>
              <a:rPr lang="en-US" baseline="0" dirty="0" smtClean="0"/>
              <a:t> </a:t>
            </a:r>
            <a:r>
              <a:rPr lang="en-US" baseline="0" dirty="0" err="1" smtClean="0"/>
              <a:t>ed</a:t>
            </a:r>
            <a:r>
              <a:rPr lang="en-US" baseline="0" dirty="0" smtClean="0"/>
              <a:t> sequence</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25</a:t>
            </a:fld>
            <a:endParaRPr lang="en-US"/>
          </a:p>
        </p:txBody>
      </p:sp>
    </p:spTree>
    <p:extLst>
      <p:ext uri="{BB962C8B-B14F-4D97-AF65-F5344CB8AC3E}">
        <p14:creationId xmlns:p14="http://schemas.microsoft.com/office/powerpoint/2010/main" val="87530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1982-32EB-4C4A-99C5-384AD0B558D7}" type="slidenum">
              <a:rPr lang="en-US" smtClean="0"/>
              <a:t>26</a:t>
            </a:fld>
            <a:endParaRPr lang="en-US"/>
          </a:p>
        </p:txBody>
      </p:sp>
    </p:spTree>
    <p:extLst>
      <p:ext uri="{BB962C8B-B14F-4D97-AF65-F5344CB8AC3E}">
        <p14:creationId xmlns:p14="http://schemas.microsoft.com/office/powerpoint/2010/main" val="3304224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27</a:t>
            </a:fld>
            <a:endParaRPr lang="en-US"/>
          </a:p>
        </p:txBody>
      </p:sp>
    </p:spTree>
    <p:extLst>
      <p:ext uri="{BB962C8B-B14F-4D97-AF65-F5344CB8AC3E}">
        <p14:creationId xmlns:p14="http://schemas.microsoft.com/office/powerpoint/2010/main" val="355893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i="1" kern="1200" dirty="0" smtClean="0">
                <a:solidFill>
                  <a:schemeClr val="tx1"/>
                </a:solidFill>
                <a:effectLst/>
                <a:latin typeface="+mn-lt"/>
                <a:ea typeface="+mn-ea"/>
                <a:cs typeface="+mn-cs"/>
              </a:rPr>
              <a:t>multiple examples – </a:t>
            </a:r>
            <a:r>
              <a:rPr lang="en-US" sz="1200" i="1" kern="1200" dirty="0" err="1" smtClean="0">
                <a:solidFill>
                  <a:schemeClr val="tx1"/>
                </a:solidFill>
                <a:effectLst/>
                <a:latin typeface="+mn-lt"/>
                <a:ea typeface="+mn-ea"/>
                <a:cs typeface="+mn-cs"/>
              </a:rPr>
              <a:t>esp</a:t>
            </a:r>
            <a:r>
              <a:rPr lang="en-US" sz="1200" i="1" kern="1200" dirty="0" smtClean="0">
                <a:solidFill>
                  <a:schemeClr val="tx1"/>
                </a:solidFill>
                <a:effectLst/>
                <a:latin typeface="+mn-lt"/>
                <a:ea typeface="+mn-ea"/>
                <a:cs typeface="+mn-cs"/>
              </a:rPr>
              <a:t> CAA re multiple skills, AB86, CBOs, CA Endowment for Men and Boys of Color, </a:t>
            </a:r>
            <a:r>
              <a:rPr lang="en-US" sz="1200" i="1" kern="1200" dirty="0" err="1" smtClean="0">
                <a:solidFill>
                  <a:schemeClr val="tx1"/>
                </a:solidFill>
                <a:effectLst/>
                <a:latin typeface="+mn-lt"/>
                <a:ea typeface="+mn-ea"/>
                <a:cs typeface="+mn-cs"/>
              </a:rPr>
              <a:t>Sparkpoint</a:t>
            </a:r>
            <a:r>
              <a:rPr lang="en-US" sz="1200" i="1" kern="1200" dirty="0" smtClean="0">
                <a:solidFill>
                  <a:schemeClr val="tx1"/>
                </a:solidFill>
                <a:effectLst/>
                <a:latin typeface="+mn-lt"/>
                <a:ea typeface="+mn-ea"/>
                <a:cs typeface="+mn-cs"/>
              </a:rPr>
              <a:t> Centers (United Way &amp; Skyline), CCCCO Inmate Pilot Education Program … print out Linda’s examples</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F01982-32EB-4C4A-99C5-384AD0B558D7}" type="slidenum">
              <a:rPr lang="en-US" smtClean="0"/>
              <a:t>3</a:t>
            </a:fld>
            <a:endParaRPr lang="en-US"/>
          </a:p>
        </p:txBody>
      </p:sp>
    </p:spTree>
    <p:extLst>
      <p:ext uri="{BB962C8B-B14F-4D97-AF65-F5344CB8AC3E}">
        <p14:creationId xmlns:p14="http://schemas.microsoft.com/office/powerpoint/2010/main" val="143063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our focus here is on basic skills – but CTL can be used as a strategy to provide coherence and relevance for broad pathways across the entire curriculum, cite Laney college level English, and the move to contextualize GE courses in light of broad meta majors as is being discussed by CCRC in guided pathways.</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4</a:t>
            </a:fld>
            <a:endParaRPr lang="en-US"/>
          </a:p>
        </p:txBody>
      </p:sp>
    </p:spTree>
    <p:extLst>
      <p:ext uri="{BB962C8B-B14F-4D97-AF65-F5344CB8AC3E}">
        <p14:creationId xmlns:p14="http://schemas.microsoft.com/office/powerpoint/2010/main" val="160378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our focus here is on basic skills – but CTL can be used as a strategy to provide coherence and relevance for broad pathways across the entire curriculum, cite Laney college level English, and the move to contextualize GE courses in light of broad meta majors as is being discussed by CCRC in guided pathways.</a:t>
            </a: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5</a:t>
            </a:fld>
            <a:endParaRPr lang="en-US"/>
          </a:p>
        </p:txBody>
      </p:sp>
    </p:spTree>
    <p:extLst>
      <p:ext uri="{BB962C8B-B14F-4D97-AF65-F5344CB8AC3E}">
        <p14:creationId xmlns:p14="http://schemas.microsoft.com/office/powerpoint/2010/main" val="103276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6</a:t>
            </a:fld>
            <a:endParaRPr lang="en-US"/>
          </a:p>
        </p:txBody>
      </p:sp>
    </p:spTree>
    <p:extLst>
      <p:ext uri="{BB962C8B-B14F-4D97-AF65-F5344CB8AC3E}">
        <p14:creationId xmlns:p14="http://schemas.microsoft.com/office/powerpoint/2010/main" val="148753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7</a:t>
            </a:fld>
            <a:endParaRPr lang="en-US"/>
          </a:p>
        </p:txBody>
      </p:sp>
    </p:spTree>
    <p:extLst>
      <p:ext uri="{BB962C8B-B14F-4D97-AF65-F5344CB8AC3E}">
        <p14:creationId xmlns:p14="http://schemas.microsoft.com/office/powerpoint/2010/main" val="31218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8</a:t>
            </a:fld>
            <a:endParaRPr lang="en-US"/>
          </a:p>
        </p:txBody>
      </p:sp>
    </p:spTree>
    <p:extLst>
      <p:ext uri="{BB962C8B-B14F-4D97-AF65-F5344CB8AC3E}">
        <p14:creationId xmlns:p14="http://schemas.microsoft.com/office/powerpoint/2010/main" val="44694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F01982-32EB-4C4A-99C5-384AD0B558D7}" type="slidenum">
              <a:rPr lang="en-US" smtClean="0"/>
              <a:t>9</a:t>
            </a:fld>
            <a:endParaRPr lang="en-US"/>
          </a:p>
        </p:txBody>
      </p:sp>
    </p:spTree>
    <p:extLst>
      <p:ext uri="{BB962C8B-B14F-4D97-AF65-F5344CB8AC3E}">
        <p14:creationId xmlns:p14="http://schemas.microsoft.com/office/powerpoint/2010/main" val="143063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9"/>
            <a:ext cx="8229600" cy="4525962"/>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a:xfrm>
            <a:off x="457200" y="274638"/>
            <a:ext cx="8229600" cy="1143000"/>
          </a:xfrm>
          <a:prstGeom prst="rect">
            <a:avLst/>
          </a:prstGeom>
        </p:spPr>
        <p:txBody>
          <a:bodyPr rtlCol="0"/>
          <a:lstStyle>
            <a:extLst/>
          </a:lstStyle>
          <a:p>
            <a:r>
              <a:rPr lang="en-US" smtClean="0"/>
              <a:t>Click to edit Master title style</a:t>
            </a:r>
            <a:endParaRPr lang="en-US"/>
          </a:p>
        </p:txBody>
      </p:sp>
    </p:spTree>
    <p:extLst>
      <p:ext uri="{BB962C8B-B14F-4D97-AF65-F5344CB8AC3E}">
        <p14:creationId xmlns:p14="http://schemas.microsoft.com/office/powerpoint/2010/main" val="244802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9"/>
            <a:ext cx="1919288" cy="365125"/>
          </a:xfrm>
          <a:prstGeom prst="rect">
            <a:avLst/>
          </a:prstGeom>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a:xfrm>
            <a:off x="4379914" y="6408739"/>
            <a:ext cx="2351087" cy="365125"/>
          </a:xfrm>
          <a:prstGeom prst="rect">
            <a:avLst/>
          </a:prstGeom>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a:xfrm>
            <a:off x="8647113" y="6408739"/>
            <a:ext cx="366712" cy="365125"/>
          </a:xfrm>
          <a:prstGeom prst="rect">
            <a:avLst/>
          </a:prstGeom>
        </p:spPr>
        <p:txBody>
          <a:bodyPr/>
          <a:lstStyle>
            <a:lvl1pPr>
              <a:defRPr/>
            </a:lvl1pPr>
          </a:lstStyle>
          <a:p>
            <a:pPr>
              <a:defRPr/>
            </a:pPr>
            <a:fld id="{CF01B199-3C06-40FC-BC8A-F3FD737ACF5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7527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2" tIns="45716" rIns="91432" bIns="45716" anchor="ctr"/>
          <a:lstStyle>
            <a:extLst/>
          </a:lstStyle>
          <a:p>
            <a:pPr algn="ctr" fontAlgn="base">
              <a:spcBef>
                <a:spcPct val="0"/>
              </a:spcBef>
              <a:spcAft>
                <a:spcPct val="0"/>
              </a:spcAft>
              <a:defRPr/>
            </a:pPr>
            <a:endParaRPr lang="en-US">
              <a:solidFill>
                <a:prstClr val="white"/>
              </a:solidFill>
            </a:endParaRPr>
          </a:p>
        </p:txBody>
      </p:sp>
      <p:sp>
        <p:nvSpPr>
          <p:cNvPr id="9" name="Title 8"/>
          <p:cNvSpPr>
            <a:spLocks noGrp="1"/>
          </p:cNvSpPr>
          <p:nvPr>
            <p:ph type="ctrTitle"/>
          </p:nvPr>
        </p:nvSpPr>
        <p:spPr>
          <a:xfrm>
            <a:off x="685800" y="1752602"/>
            <a:ext cx="77724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a:prstGeom prst="rect">
            <a:avLst/>
          </a:prstGeom>
        </p:spPr>
        <p:txBody>
          <a:bodyPr lIns="45716" rIns="45716"/>
          <a:lstStyle>
            <a:lvl1pPr marL="0" marR="64003" indent="0" algn="r">
              <a:buNone/>
              <a:defRPr>
                <a:solidFill>
                  <a:schemeClr val="tx2"/>
                </a:solidFill>
              </a:defRPr>
            </a:lvl1pPr>
            <a:lvl2pPr marL="457159" indent="0" algn="ctr">
              <a:buNone/>
            </a:lvl2pPr>
            <a:lvl3pPr marL="914318" indent="0" algn="ctr">
              <a:buNone/>
            </a:lvl3pPr>
            <a:lvl4pPr marL="1371478" indent="0" algn="ctr">
              <a:buNone/>
            </a:lvl4pPr>
            <a:lvl5pPr marL="1828637" indent="0" algn="ctr">
              <a:buNone/>
            </a:lvl5pPr>
            <a:lvl6pPr marL="2285797" indent="0" algn="ctr">
              <a:buNone/>
            </a:lvl6pPr>
            <a:lvl7pPr marL="2742956" indent="0" algn="ctr">
              <a:buNone/>
            </a:lvl7pPr>
            <a:lvl8pPr marL="3200115" indent="0" algn="ctr">
              <a:buNone/>
            </a:lvl8pPr>
            <a:lvl9pPr marL="3657275"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a:xfrm>
            <a:off x="6727825" y="6408739"/>
            <a:ext cx="1919288" cy="365125"/>
          </a:xfrm>
          <a:prstGeom prst="rect">
            <a:avLst/>
          </a:prstGeom>
        </p:spPr>
        <p:txBody>
          <a:bodyPr/>
          <a:lstStyle>
            <a:lvl1pPr>
              <a:defRPr>
                <a:solidFill>
                  <a:srgbClr val="FFFFFF"/>
                </a:solidFill>
              </a:defRPr>
            </a:lvl1pPr>
            <a:extLst/>
          </a:lstStyle>
          <a:p>
            <a:pPr>
              <a:defRPr/>
            </a:pPr>
            <a:endParaRPr lang="en-US" dirty="0"/>
          </a:p>
        </p:txBody>
      </p:sp>
      <p:sp>
        <p:nvSpPr>
          <p:cNvPr id="13" name="Slide Number Placeholder 26"/>
          <p:cNvSpPr>
            <a:spLocks noGrp="1"/>
          </p:cNvSpPr>
          <p:nvPr>
            <p:ph type="sldNum" sz="quarter" idx="12"/>
          </p:nvPr>
        </p:nvSpPr>
        <p:spPr>
          <a:xfrm>
            <a:off x="8647113" y="6408739"/>
            <a:ext cx="366712" cy="365125"/>
          </a:xfrm>
          <a:prstGeom prst="rect">
            <a:avLst/>
          </a:prstGeom>
        </p:spPr>
        <p:txBody>
          <a:bodyPr/>
          <a:lstStyle>
            <a:lvl1pPr>
              <a:defRPr>
                <a:solidFill>
                  <a:srgbClr val="FFFFFF"/>
                </a:solidFill>
              </a:defRPr>
            </a:lvl1pPr>
            <a:extLst/>
          </a:lstStyle>
          <a:p>
            <a:pPr>
              <a:defRPr/>
            </a:pPr>
            <a:fld id="{A654FCFC-E067-43B9-93D7-37025F34A638}" type="slidenum">
              <a:rPr lang="en-US"/>
              <a:pPr>
                <a:defRPr/>
              </a:pPr>
              <a:t>‹#›</a:t>
            </a:fld>
            <a:endParaRPr lang="en-US"/>
          </a:p>
        </p:txBody>
      </p:sp>
    </p:spTree>
    <p:extLst>
      <p:ext uri="{BB962C8B-B14F-4D97-AF65-F5344CB8AC3E}">
        <p14:creationId xmlns:p14="http://schemas.microsoft.com/office/powerpoint/2010/main" val="311743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Shape 314"/>
          <p:cNvPicPr preferRelativeResize="0"/>
          <p:nvPr userDrawn="1"/>
        </p:nvPicPr>
        <p:blipFill rotWithShape="1">
          <a:blip r:embed="rId5">
            <a:alphaModFix/>
          </a:blip>
          <a:srcRect/>
          <a:stretch/>
        </p:blipFill>
        <p:spPr>
          <a:xfrm>
            <a:off x="8559294" y="6296749"/>
            <a:ext cx="584706" cy="561349"/>
          </a:xfrm>
          <a:prstGeom prst="rect">
            <a:avLst/>
          </a:prstGeom>
          <a:noFill/>
          <a:ln>
            <a:noFill/>
          </a:ln>
        </p:spPr>
      </p:pic>
      <p:pic>
        <p:nvPicPr>
          <p:cNvPr id="5" name="Picture 4" descr="CLP_2016_Logo (blu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spTree>
    <p:extLst>
      <p:ext uri="{BB962C8B-B14F-4D97-AF65-F5344CB8AC3E}">
        <p14:creationId xmlns:p14="http://schemas.microsoft.com/office/powerpoint/2010/main" val="2299088980"/>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1" r:id="rId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p:titleStyle>
    <p:body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59" algn="l" rtl="0" eaLnBrk="1" latinLnBrk="0" hangingPunct="1">
        <a:defRPr kumimoji="0" kern="1200">
          <a:solidFill>
            <a:schemeClr val="tx1"/>
          </a:solidFill>
          <a:latin typeface="+mn-lt"/>
          <a:ea typeface="+mn-ea"/>
          <a:cs typeface="+mn-cs"/>
        </a:defRPr>
      </a:lvl2pPr>
      <a:lvl3pPr marL="914318" algn="l" rtl="0" eaLnBrk="1" latinLnBrk="0" hangingPunct="1">
        <a:defRPr kumimoji="0" kern="1200">
          <a:solidFill>
            <a:schemeClr val="tx1"/>
          </a:solidFill>
          <a:latin typeface="+mn-lt"/>
          <a:ea typeface="+mn-ea"/>
          <a:cs typeface="+mn-cs"/>
        </a:defRPr>
      </a:lvl3pPr>
      <a:lvl4pPr marL="1371478" algn="l" rtl="0" eaLnBrk="1" latinLnBrk="0" hangingPunct="1">
        <a:defRPr kumimoji="0" kern="1200">
          <a:solidFill>
            <a:schemeClr val="tx1"/>
          </a:solidFill>
          <a:latin typeface="+mn-lt"/>
          <a:ea typeface="+mn-ea"/>
          <a:cs typeface="+mn-cs"/>
        </a:defRPr>
      </a:lvl4pPr>
      <a:lvl5pPr marL="1828637" algn="l" rtl="0" eaLnBrk="1" latinLnBrk="0" hangingPunct="1">
        <a:defRPr kumimoji="0" kern="1200">
          <a:solidFill>
            <a:schemeClr val="tx1"/>
          </a:solidFill>
          <a:latin typeface="+mn-lt"/>
          <a:ea typeface="+mn-ea"/>
          <a:cs typeface="+mn-cs"/>
        </a:defRPr>
      </a:lvl5pPr>
      <a:lvl6pPr marL="2285797" algn="l" rtl="0" eaLnBrk="1" latinLnBrk="0" hangingPunct="1">
        <a:defRPr kumimoji="0" kern="1200">
          <a:solidFill>
            <a:schemeClr val="tx1"/>
          </a:solidFill>
          <a:latin typeface="+mn-lt"/>
          <a:ea typeface="+mn-ea"/>
          <a:cs typeface="+mn-cs"/>
        </a:defRPr>
      </a:lvl6pPr>
      <a:lvl7pPr marL="2742956" algn="l" rtl="0" eaLnBrk="1" latinLnBrk="0" hangingPunct="1">
        <a:defRPr kumimoji="0" kern="1200">
          <a:solidFill>
            <a:schemeClr val="tx1"/>
          </a:solidFill>
          <a:latin typeface="+mn-lt"/>
          <a:ea typeface="+mn-ea"/>
          <a:cs typeface="+mn-cs"/>
        </a:defRPr>
      </a:lvl7pPr>
      <a:lvl8pPr marL="3200115" algn="l" rtl="0" eaLnBrk="1" latinLnBrk="0" hangingPunct="1">
        <a:defRPr kumimoji="0" kern="1200">
          <a:solidFill>
            <a:schemeClr val="tx1"/>
          </a:solidFill>
          <a:latin typeface="+mn-lt"/>
          <a:ea typeface="+mn-ea"/>
          <a:cs typeface="+mn-cs"/>
        </a:defRPr>
      </a:lvl8pPr>
      <a:lvl9pPr marL="3657275"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hyperlink" Target="http://www.careerladdersproject.org/initiatives-programs/career-advancement-academies/" TargetMode="External"/><Relationship Id="rId4" Type="http://schemas.openxmlformats.org/officeDocument/2006/relationships/hyperlink" Target="http://www-tcall.tamu.edu/docs/pdf/ContextualizatingAdultEdInstructionCareerPathways.pdf" TargetMode="External"/><Relationship Id="rId5" Type="http://schemas.openxmlformats.org/officeDocument/2006/relationships/hyperlink" Target="https://clpcop.wordpress.com" TargetMode="External"/><Relationship Id="rId6" Type="http://schemas.openxmlformats.org/officeDocument/2006/relationships/hyperlink" Target="http://www.careerladdersproject.org/videos/contextualized-teaching-learning/" TargetMode="External"/><Relationship Id="rId7" Type="http://schemas.openxmlformats.org/officeDocument/2006/relationships/hyperlink" Target="http://www.equalmeasure.org/wp-content/uploads/2015/05/CAA-Report-Final-050115.pdf" TargetMode="External"/><Relationship Id="rId8"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hyperlink" Target="mailto:Ncastro@CareerLaddersProject.org" TargetMode="External"/><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Shape 87"/>
          <p:cNvSpPr txBox="1"/>
          <p:nvPr/>
        </p:nvSpPr>
        <p:spPr>
          <a:xfrm>
            <a:off x="1448214" y="3956354"/>
            <a:ext cx="4136389" cy="2259725"/>
          </a:xfrm>
          <a:prstGeom prst="rect">
            <a:avLst/>
          </a:prstGeom>
          <a:noFill/>
          <a:ln>
            <a:noFill/>
          </a:ln>
        </p:spPr>
        <p:txBody>
          <a:bodyPr lIns="91425" tIns="45700" rIns="91425" bIns="45700" anchor="t" anchorCtr="0">
            <a:noAutofit/>
          </a:bodyPr>
          <a:lstStyle/>
          <a:p>
            <a:pPr lvl="0">
              <a:lnSpc>
                <a:spcPct val="80000"/>
              </a:lnSpc>
              <a:spcBef>
                <a:spcPts val="280"/>
              </a:spcBef>
              <a:buClr>
                <a:srgbClr val="31859C"/>
              </a:buClr>
              <a:buSzPct val="25000"/>
            </a:pPr>
            <a:r>
              <a:rPr lang="en-US" sz="1400" b="1" dirty="0" smtClean="0">
                <a:solidFill>
                  <a:srgbClr val="446680"/>
                </a:solidFill>
                <a:latin typeface="Calibri"/>
                <a:ea typeface="Calibri"/>
                <a:cs typeface="Calibri"/>
                <a:sym typeface="Calibri"/>
              </a:rPr>
              <a:t>Naomi Castro</a:t>
            </a:r>
            <a:endParaRPr lang="en-US" sz="1400" b="1" dirty="0">
              <a:solidFill>
                <a:srgbClr val="446680"/>
              </a:solidFill>
              <a:latin typeface="Calibri"/>
              <a:ea typeface="Calibri"/>
              <a:cs typeface="Calibri"/>
              <a:sym typeface="Calibri"/>
            </a:endParaRPr>
          </a:p>
          <a:p>
            <a:pPr lvl="0">
              <a:lnSpc>
                <a:spcPct val="80000"/>
              </a:lnSpc>
              <a:spcBef>
                <a:spcPts val="280"/>
              </a:spcBef>
              <a:buClr>
                <a:srgbClr val="595959"/>
              </a:buClr>
              <a:buSzPct val="25000"/>
            </a:pPr>
            <a:r>
              <a:rPr lang="en-US" sz="1400" dirty="0" smtClean="0">
                <a:solidFill>
                  <a:srgbClr val="595959"/>
                </a:solidFill>
                <a:latin typeface="Calibri"/>
                <a:ea typeface="Calibri"/>
                <a:cs typeface="Calibri"/>
                <a:sym typeface="Calibri"/>
              </a:rPr>
              <a:t>Director</a:t>
            </a:r>
            <a:endParaRPr lang="en-US" sz="1400" b="0" i="0" u="none" strike="noStrike" cap="none" baseline="0" dirty="0">
              <a:solidFill>
                <a:srgbClr val="595959"/>
              </a:solidFill>
              <a:latin typeface="Calibri"/>
              <a:ea typeface="Calibri"/>
              <a:cs typeface="Calibri"/>
              <a:sym typeface="Calibri"/>
            </a:endParaRPr>
          </a:p>
          <a:p>
            <a:pPr marL="0" marR="0" lvl="0" indent="0" algn="l" rtl="0">
              <a:spcBef>
                <a:spcPts val="280"/>
              </a:spcBef>
              <a:buClr>
                <a:srgbClr val="595959"/>
              </a:buClr>
              <a:buFont typeface="Arial"/>
              <a:buNone/>
            </a:pPr>
            <a:endParaRPr sz="1400" b="0" i="0" u="none" strike="noStrike" cap="none" baseline="0" dirty="0">
              <a:solidFill>
                <a:srgbClr val="68686D"/>
              </a:solidFill>
              <a:latin typeface="Calibri"/>
              <a:ea typeface="Calibri"/>
              <a:cs typeface="Calibri"/>
              <a:sym typeface="Calibri"/>
            </a:endParaRPr>
          </a:p>
          <a:p>
            <a:pPr marL="0" marR="0" lvl="0" indent="0" algn="l" rtl="0">
              <a:lnSpc>
                <a:spcPct val="75000"/>
              </a:lnSpc>
              <a:spcBef>
                <a:spcPts val="280"/>
              </a:spcBef>
              <a:buClr>
                <a:srgbClr val="888888"/>
              </a:buClr>
              <a:buFont typeface="Arial"/>
              <a:buNone/>
            </a:pPr>
            <a:endParaRPr sz="1400" b="0" i="0" u="none" strike="noStrike" cap="none" baseline="0" dirty="0">
              <a:solidFill>
                <a:srgbClr val="68686D"/>
              </a:solidFill>
              <a:latin typeface="Calibri"/>
              <a:ea typeface="Calibri"/>
              <a:cs typeface="Calibri"/>
              <a:sym typeface="Calibri"/>
            </a:endParaRPr>
          </a:p>
        </p:txBody>
      </p:sp>
      <p:sp>
        <p:nvSpPr>
          <p:cNvPr id="89" name="Shape 89"/>
          <p:cNvSpPr txBox="1"/>
          <p:nvPr/>
        </p:nvSpPr>
        <p:spPr>
          <a:xfrm>
            <a:off x="1448215" y="3408656"/>
            <a:ext cx="261181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solidFill>
                  <a:srgbClr val="BFBFBF"/>
                </a:solidFill>
                <a:latin typeface="Calibri"/>
                <a:ea typeface="Calibri"/>
                <a:cs typeface="Calibri"/>
                <a:sym typeface="Calibri"/>
              </a:rPr>
              <a:t>December 3, </a:t>
            </a:r>
            <a:r>
              <a:rPr lang="en-US" sz="1800" b="0" i="0" u="none" strike="noStrike" cap="none" baseline="0" dirty="0" smtClean="0">
                <a:solidFill>
                  <a:srgbClr val="BFBFBF"/>
                </a:solidFill>
                <a:latin typeface="Calibri"/>
                <a:ea typeface="Calibri"/>
                <a:cs typeface="Calibri"/>
                <a:sym typeface="Calibri"/>
              </a:rPr>
              <a:t>2016</a:t>
            </a:r>
            <a:endParaRPr lang="en-US" sz="1800" b="0" i="0" u="none" strike="noStrike" cap="none" baseline="0" dirty="0">
              <a:solidFill>
                <a:srgbClr val="BFBFBF"/>
              </a:solidFill>
              <a:latin typeface="Calibri"/>
              <a:ea typeface="Calibri"/>
              <a:cs typeface="Calibri"/>
              <a:sym typeface="Calibri"/>
            </a:endParaRPr>
          </a:p>
        </p:txBody>
      </p:sp>
      <p:pic>
        <p:nvPicPr>
          <p:cNvPr id="9" name="Picture 8" descr="CLP_2016_Logo (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215" y="925495"/>
            <a:ext cx="3364291" cy="1096609"/>
          </a:xfrm>
          <a:prstGeom prst="rect">
            <a:avLst/>
          </a:prstGeom>
        </p:spPr>
      </p:pic>
      <p:pic>
        <p:nvPicPr>
          <p:cNvPr id="11" name="Shape 314"/>
          <p:cNvPicPr preferRelativeResize="0"/>
          <p:nvPr/>
        </p:nvPicPr>
        <p:blipFill rotWithShape="1">
          <a:blip r:embed="rId4">
            <a:alphaModFix/>
          </a:blip>
          <a:srcRect/>
          <a:stretch/>
        </p:blipFill>
        <p:spPr>
          <a:xfrm>
            <a:off x="4993930" y="2876737"/>
            <a:ext cx="4150169" cy="3981361"/>
          </a:xfrm>
          <a:prstGeom prst="rect">
            <a:avLst/>
          </a:prstGeom>
          <a:noFill/>
          <a:ln>
            <a:noFill/>
          </a:ln>
        </p:spPr>
      </p:pic>
      <p:sp>
        <p:nvSpPr>
          <p:cNvPr id="13" name="Shape 315"/>
          <p:cNvSpPr txBox="1">
            <a:spLocks/>
          </p:cNvSpPr>
          <p:nvPr/>
        </p:nvSpPr>
        <p:spPr>
          <a:xfrm>
            <a:off x="1352680" y="2076919"/>
            <a:ext cx="6167236" cy="1283179"/>
          </a:xfrm>
          <a:prstGeom prst="rect">
            <a:avLst/>
          </a:prstGeom>
        </p:spPr>
        <p:txBody>
          <a:bodyPr lIns="91425" tIns="91425" rIns="91425" bIns="91425" anchor="b" anchorCtr="0">
            <a:noAutofit/>
          </a:bodyPr>
          <a:lstStyle>
            <a:lvl1pPr algn="ctr" defTabSz="912472"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3200" dirty="0" smtClean="0">
                <a:solidFill>
                  <a:srgbClr val="3D85C6"/>
                </a:solidFill>
              </a:rPr>
              <a:t>Contextualized Teaching and Learning - Overview</a:t>
            </a:r>
            <a:endParaRPr lang="en" sz="2800" dirty="0">
              <a:solidFill>
                <a:srgbClr val="434343"/>
              </a:solidFill>
            </a:endParaRPr>
          </a:p>
        </p:txBody>
      </p:sp>
    </p:spTree>
    <p:extLst>
      <p:ext uri="{BB962C8B-B14F-4D97-AF65-F5344CB8AC3E}">
        <p14:creationId xmlns:p14="http://schemas.microsoft.com/office/powerpoint/2010/main" val="3386730800"/>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6231" y="304800"/>
            <a:ext cx="5334000" cy="7364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Evidence</a:t>
            </a:r>
            <a:endParaRPr lang="en-US" sz="2800" b="0" dirty="0">
              <a:solidFill>
                <a:srgbClr val="234E80"/>
              </a:solidFill>
              <a:effectLst/>
            </a:endParaRPr>
          </a:p>
        </p:txBody>
      </p:sp>
      <p:sp>
        <p:nvSpPr>
          <p:cNvPr id="7" name="Content Placeholder 2"/>
          <p:cNvSpPr txBox="1">
            <a:spLocks/>
          </p:cNvSpPr>
          <p:nvPr/>
        </p:nvSpPr>
        <p:spPr>
          <a:xfrm>
            <a:off x="3505200" y="838200"/>
            <a:ext cx="5638800" cy="5099772"/>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indent="0">
              <a:buNone/>
            </a:pPr>
            <a:r>
              <a:rPr lang="en-US" sz="2200" dirty="0" smtClean="0">
                <a:solidFill>
                  <a:schemeClr val="tx1">
                    <a:lumMod val="75000"/>
                    <a:lumOff val="25000"/>
                  </a:schemeClr>
                </a:solidFill>
              </a:rPr>
              <a:t>ENGAGEMENT </a:t>
            </a:r>
            <a:endParaRPr lang="en-US" sz="2200" dirty="0">
              <a:solidFill>
                <a:schemeClr val="tx1">
                  <a:lumMod val="75000"/>
                  <a:lumOff val="25000"/>
                </a:schemeClr>
              </a:solidFill>
            </a:endParaRPr>
          </a:p>
          <a:p>
            <a:r>
              <a:rPr lang="en-US" sz="2200" dirty="0">
                <a:solidFill>
                  <a:schemeClr val="tx1">
                    <a:lumMod val="75000"/>
                    <a:lumOff val="25000"/>
                  </a:schemeClr>
                </a:solidFill>
              </a:rPr>
              <a:t>Research has shown that “teaching academic applications in a career context is an effective way to engage hard-to-reach students and motivates them in the areas of math, written and oral communication, critical thinking skills, and problem solving.” </a:t>
            </a:r>
            <a:endParaRPr lang="en-US" sz="2200" dirty="0" smtClean="0">
              <a:solidFill>
                <a:schemeClr val="tx1">
                  <a:lumMod val="75000"/>
                  <a:lumOff val="25000"/>
                </a:schemeClr>
              </a:solidFill>
            </a:endParaRPr>
          </a:p>
          <a:p>
            <a:pPr marL="109527" indent="0">
              <a:buNone/>
            </a:pPr>
            <a:endParaRPr lang="en-US" sz="1000" dirty="0" smtClean="0">
              <a:solidFill>
                <a:schemeClr val="tx1">
                  <a:lumMod val="75000"/>
                  <a:lumOff val="25000"/>
                </a:schemeClr>
              </a:solidFill>
            </a:endParaRPr>
          </a:p>
          <a:p>
            <a:pPr marL="109527" indent="0">
              <a:buNone/>
            </a:pPr>
            <a:r>
              <a:rPr lang="en-US" sz="1000" dirty="0" err="1" smtClean="0">
                <a:solidFill>
                  <a:schemeClr val="tx1">
                    <a:lumMod val="75000"/>
                    <a:lumOff val="25000"/>
                  </a:schemeClr>
                </a:solidFill>
              </a:rPr>
              <a:t>Carrigan</a:t>
            </a:r>
            <a:r>
              <a:rPr lang="en-US" sz="1000" dirty="0">
                <a:solidFill>
                  <a:schemeClr val="tx1">
                    <a:lumMod val="75000"/>
                    <a:lumOff val="25000"/>
                  </a:schemeClr>
                </a:solidFill>
              </a:rPr>
              <a:t>, V.L. 2008. “Contextualizing Basic Skills and Career Technical Education (CTE) Curricula,” referencing The Research and Planning Group for California Community Colleges. 2007. </a:t>
            </a:r>
            <a:r>
              <a:rPr lang="en-US" sz="1000" i="1" dirty="0">
                <a:solidFill>
                  <a:schemeClr val="tx1">
                    <a:lumMod val="75000"/>
                    <a:lumOff val="25000"/>
                  </a:schemeClr>
                </a:solidFill>
              </a:rPr>
              <a:t>Basic Skills as a Foundation for Student Success in California Community Colleges </a:t>
            </a:r>
            <a:r>
              <a:rPr lang="en-US" sz="1000" dirty="0">
                <a:solidFill>
                  <a:schemeClr val="tx1">
                    <a:lumMod val="75000"/>
                    <a:lumOff val="25000"/>
                  </a:schemeClr>
                </a:solidFill>
              </a:rPr>
              <a:t>(2nd ed.). Sacramento, CA: Author. Paris, K. &amp; L. </a:t>
            </a:r>
            <a:r>
              <a:rPr lang="en-US" sz="1000" dirty="0" err="1">
                <a:solidFill>
                  <a:schemeClr val="tx1">
                    <a:lumMod val="75000"/>
                    <a:lumOff val="25000"/>
                  </a:schemeClr>
                </a:solidFill>
              </a:rPr>
              <a:t>Huske</a:t>
            </a:r>
            <a:r>
              <a:rPr lang="en-US" sz="1000" dirty="0">
                <a:solidFill>
                  <a:schemeClr val="tx1">
                    <a:lumMod val="75000"/>
                    <a:lumOff val="25000"/>
                  </a:schemeClr>
                </a:solidFill>
              </a:rPr>
              <a:t>. 1998. Critical Issue: Developing an Applied and Integrated Curriculum. </a:t>
            </a:r>
          </a:p>
          <a:p>
            <a:pPr marL="109527" indent="0">
              <a:buNone/>
            </a:pPr>
            <a:r>
              <a:rPr lang="en-US" sz="1000" dirty="0">
                <a:solidFill>
                  <a:schemeClr val="tx1">
                    <a:lumMod val="75000"/>
                    <a:lumOff val="25000"/>
                  </a:schemeClr>
                </a:solidFill>
              </a:rPr>
              <a:t>From: Bernhard, G. et. al. (2013).  </a:t>
            </a:r>
            <a:r>
              <a:rPr lang="en-US" sz="1000" i="1" dirty="0">
                <a:solidFill>
                  <a:schemeClr val="tx1">
                    <a:lumMod val="75000"/>
                    <a:lumOff val="25000"/>
                  </a:schemeClr>
                </a:solidFill>
              </a:rPr>
              <a:t>Contextualizing Adult Education Instruction to Career Pathways</a:t>
            </a:r>
            <a:r>
              <a:rPr lang="en-US" sz="1000" dirty="0">
                <a:solidFill>
                  <a:schemeClr val="tx1">
                    <a:lumMod val="75000"/>
                    <a:lumOff val="25000"/>
                  </a:schemeClr>
                </a:solidFill>
              </a:rPr>
              <a:t>. Jobs for the Future, </a:t>
            </a:r>
            <a:r>
              <a:rPr lang="en-US" sz="1000" dirty="0" err="1">
                <a:solidFill>
                  <a:schemeClr val="tx1">
                    <a:lumMod val="75000"/>
                    <a:lumOff val="25000"/>
                  </a:schemeClr>
                </a:solidFill>
              </a:rPr>
              <a:t>Literacywork</a:t>
            </a:r>
            <a:r>
              <a:rPr lang="en-US" sz="1000" dirty="0">
                <a:solidFill>
                  <a:schemeClr val="tx1">
                    <a:lumMod val="75000"/>
                    <a:lumOff val="25000"/>
                  </a:schemeClr>
                </a:solidFill>
              </a:rPr>
              <a:t> International and Career Ladders Project.</a:t>
            </a:r>
          </a:p>
          <a:p>
            <a:pPr marL="109527" indent="0">
              <a:buNone/>
            </a:pPr>
            <a:endParaRPr lang="en-US" sz="1000" dirty="0">
              <a:solidFill>
                <a:schemeClr val="tx1">
                  <a:lumMod val="75000"/>
                  <a:lumOff val="25000"/>
                </a:schemeClr>
              </a:solidFill>
            </a:endParaRPr>
          </a:p>
        </p:txBody>
      </p:sp>
      <p:pic>
        <p:nvPicPr>
          <p:cNvPr id="8" name="Picture 7" descr="Laney_Construction7782.jpg"/>
          <p:cNvPicPr>
            <a:picLocks noChangeAspect="1"/>
          </p:cNvPicPr>
          <p:nvPr/>
        </p:nvPicPr>
        <p:blipFill rotWithShape="1">
          <a:blip r:embed="rId3" cstate="print">
            <a:extLst>
              <a:ext uri="{28A0092B-C50C-407E-A947-70E740481C1C}">
                <a14:useLocalDpi xmlns:a14="http://schemas.microsoft.com/office/drawing/2010/main" val="0"/>
              </a:ext>
            </a:extLst>
          </a:blip>
          <a:srcRect l="13252"/>
          <a:stretch/>
        </p:blipFill>
        <p:spPr>
          <a:xfrm flipH="1">
            <a:off x="0" y="0"/>
            <a:ext cx="3437328" cy="5937972"/>
          </a:xfrm>
          <a:prstGeom prst="rect">
            <a:avLst/>
          </a:prstGeom>
        </p:spPr>
      </p:pic>
    </p:spTree>
    <p:extLst>
      <p:ext uri="{BB962C8B-B14F-4D97-AF65-F5344CB8AC3E}">
        <p14:creationId xmlns:p14="http://schemas.microsoft.com/office/powerpoint/2010/main" val="246357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510"/>
            <a:ext cx="9144000" cy="684749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2438400"/>
            <a:ext cx="9144000" cy="1719755"/>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3600" b="0" dirty="0" smtClean="0">
                <a:solidFill>
                  <a:schemeClr val="bg1"/>
                </a:solidFill>
                <a:effectLst/>
                <a:latin typeface="Gill Sans"/>
                <a:cs typeface="Gill Sans"/>
              </a:rPr>
              <a:t>Prediction:</a:t>
            </a:r>
          </a:p>
          <a:p>
            <a:pPr algn="ctr"/>
            <a:r>
              <a:rPr lang="en-US" sz="3600" b="0" dirty="0" smtClean="0">
                <a:solidFill>
                  <a:schemeClr val="bg1"/>
                </a:solidFill>
                <a:effectLst/>
                <a:latin typeface="Gill Sans"/>
                <a:cs typeface="Gill Sans"/>
              </a:rPr>
              <a:t>What models/structures do you </a:t>
            </a:r>
          </a:p>
          <a:p>
            <a:pPr algn="ctr"/>
            <a:r>
              <a:rPr lang="en-US" sz="3600" b="0" dirty="0" smtClean="0">
                <a:solidFill>
                  <a:schemeClr val="bg1"/>
                </a:solidFill>
                <a:effectLst/>
                <a:latin typeface="Gill Sans"/>
                <a:cs typeface="Gill Sans"/>
              </a:rPr>
              <a:t>know of for CTL delivery?</a:t>
            </a:r>
            <a:endParaRPr lang="en-US" sz="3600" b="0" dirty="0">
              <a:solidFill>
                <a:schemeClr val="bg1"/>
              </a:solidFill>
              <a:effectLst/>
              <a:latin typeface="Gill Sans"/>
              <a:cs typeface="Gill Sans"/>
            </a:endParaRPr>
          </a:p>
        </p:txBody>
      </p:sp>
    </p:spTree>
    <p:extLst>
      <p:ext uri="{BB962C8B-B14F-4D97-AF65-F5344CB8AC3E}">
        <p14:creationId xmlns:p14="http://schemas.microsoft.com/office/powerpoint/2010/main" val="2445641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0" y="7917"/>
            <a:ext cx="5334000" cy="1135083"/>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Models</a:t>
            </a:r>
            <a:endParaRPr lang="en-US" sz="2800" b="0" dirty="0" smtClean="0">
              <a:solidFill>
                <a:srgbClr val="234E80"/>
              </a:solidFill>
              <a:effectLst/>
              <a:latin typeface="Gill Sans"/>
              <a:cs typeface="Gill Sans"/>
            </a:endParaRPr>
          </a:p>
        </p:txBody>
      </p:sp>
      <p:sp>
        <p:nvSpPr>
          <p:cNvPr id="3" name="Content Placeholder 2"/>
          <p:cNvSpPr txBox="1">
            <a:spLocks/>
          </p:cNvSpPr>
          <p:nvPr/>
        </p:nvSpPr>
        <p:spPr>
          <a:xfrm>
            <a:off x="3982156" y="838200"/>
            <a:ext cx="5161844" cy="60198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57200">
              <a:lnSpc>
                <a:spcPct val="80000"/>
              </a:lnSpc>
              <a:buClr>
                <a:srgbClr val="800000"/>
              </a:buClr>
              <a:buFont typeface="Arial"/>
              <a:buChar char="•"/>
            </a:pPr>
            <a:r>
              <a:rPr lang="en-US" sz="2400" dirty="0">
                <a:solidFill>
                  <a:schemeClr val="tx1">
                    <a:lumMod val="85000"/>
                    <a:lumOff val="15000"/>
                  </a:schemeClr>
                </a:solidFill>
                <a:ea typeface="ＭＳ Ｐゴシック" charset="0"/>
                <a:cs typeface="ＭＳ Ｐゴシック" charset="0"/>
              </a:rPr>
              <a:t>Academic courses with embedded CTE material</a:t>
            </a:r>
          </a:p>
          <a:p>
            <a:pPr marL="457200" indent="-457200">
              <a:lnSpc>
                <a:spcPct val="80000"/>
              </a:lnSpc>
              <a:buClr>
                <a:srgbClr val="800000"/>
              </a:buClr>
              <a:buFont typeface="Arial"/>
              <a:buChar char="•"/>
            </a:pPr>
            <a:endParaRPr lang="en-US" sz="2400" dirty="0">
              <a:solidFill>
                <a:schemeClr val="tx1">
                  <a:lumMod val="85000"/>
                  <a:lumOff val="15000"/>
                </a:schemeClr>
              </a:solidFill>
              <a:ea typeface="ＭＳ Ｐゴシック" charset="0"/>
              <a:cs typeface="ＭＳ Ｐゴシック" charset="0"/>
            </a:endParaRPr>
          </a:p>
          <a:p>
            <a:pPr marL="457200" indent="-457200">
              <a:lnSpc>
                <a:spcPct val="80000"/>
              </a:lnSpc>
              <a:buClr>
                <a:srgbClr val="800000"/>
              </a:buClr>
              <a:buFont typeface="Arial"/>
              <a:buChar char="•"/>
            </a:pPr>
            <a:r>
              <a:rPr lang="en-US" sz="2400" dirty="0">
                <a:solidFill>
                  <a:schemeClr val="tx1">
                    <a:lumMod val="85000"/>
                    <a:lumOff val="15000"/>
                  </a:schemeClr>
                </a:solidFill>
                <a:ea typeface="ＭＳ Ｐゴシック" charset="0"/>
                <a:cs typeface="ＭＳ Ｐゴシック" charset="0"/>
              </a:rPr>
              <a:t>Career technical courses with embedded basic skills instruction</a:t>
            </a:r>
          </a:p>
          <a:p>
            <a:pPr marL="457200" indent="-457200">
              <a:lnSpc>
                <a:spcPct val="80000"/>
              </a:lnSpc>
              <a:buClr>
                <a:srgbClr val="800000"/>
              </a:buClr>
              <a:buFont typeface="Arial"/>
              <a:buChar char="•"/>
            </a:pPr>
            <a:endParaRPr lang="en-US" sz="2400" dirty="0">
              <a:solidFill>
                <a:schemeClr val="tx1">
                  <a:lumMod val="85000"/>
                  <a:lumOff val="15000"/>
                </a:schemeClr>
              </a:solidFill>
              <a:ea typeface="ＭＳ Ｐゴシック" charset="0"/>
              <a:cs typeface="ＭＳ Ｐゴシック" charset="0"/>
            </a:endParaRPr>
          </a:p>
          <a:p>
            <a:pPr marL="457200" indent="-457200">
              <a:lnSpc>
                <a:spcPct val="80000"/>
              </a:lnSpc>
              <a:buClr>
                <a:srgbClr val="800000"/>
              </a:buClr>
              <a:buFont typeface="Arial"/>
              <a:buChar char="•"/>
            </a:pPr>
            <a:r>
              <a:rPr lang="en-US" sz="2400" dirty="0">
                <a:solidFill>
                  <a:schemeClr val="tx1">
                    <a:lumMod val="85000"/>
                    <a:lumOff val="15000"/>
                  </a:schemeClr>
                </a:solidFill>
                <a:ea typeface="ＭＳ Ｐゴシック" charset="0"/>
                <a:cs typeface="ＭＳ Ｐゴシック" charset="0"/>
              </a:rPr>
              <a:t>Linked courses or learning communities</a:t>
            </a:r>
          </a:p>
          <a:p>
            <a:pPr marL="457200" indent="-457200">
              <a:lnSpc>
                <a:spcPct val="80000"/>
              </a:lnSpc>
              <a:buClr>
                <a:srgbClr val="800000"/>
              </a:buClr>
              <a:buFont typeface="Arial"/>
              <a:buChar char="•"/>
            </a:pPr>
            <a:endParaRPr lang="en-US" sz="2400" dirty="0">
              <a:solidFill>
                <a:schemeClr val="tx1">
                  <a:lumMod val="85000"/>
                  <a:lumOff val="15000"/>
                </a:schemeClr>
              </a:solidFill>
              <a:ea typeface="ＭＳ Ｐゴシック" charset="0"/>
              <a:cs typeface="ＭＳ Ｐゴシック" charset="0"/>
            </a:endParaRPr>
          </a:p>
          <a:p>
            <a:pPr marL="457200" indent="-457200">
              <a:lnSpc>
                <a:spcPct val="80000"/>
              </a:lnSpc>
              <a:buClr>
                <a:srgbClr val="800000"/>
              </a:buClr>
              <a:buFont typeface="Arial"/>
              <a:buChar char="•"/>
            </a:pPr>
            <a:r>
              <a:rPr lang="en-US" sz="2400" dirty="0">
                <a:solidFill>
                  <a:schemeClr val="tx1">
                    <a:lumMod val="85000"/>
                    <a:lumOff val="15000"/>
                  </a:schemeClr>
                </a:solidFill>
                <a:ea typeface="ＭＳ Ｐゴシック" charset="0"/>
                <a:cs typeface="ＭＳ Ｐゴシック" charset="0"/>
              </a:rPr>
              <a:t>Team teaching of integrated academic and occupational </a:t>
            </a:r>
            <a:r>
              <a:rPr lang="en-US" sz="2400" dirty="0" smtClean="0">
                <a:solidFill>
                  <a:schemeClr val="tx1">
                    <a:lumMod val="85000"/>
                    <a:lumOff val="15000"/>
                  </a:schemeClr>
                </a:solidFill>
                <a:ea typeface="ＭＳ Ｐゴシック" charset="0"/>
                <a:cs typeface="ＭＳ Ｐゴシック" charset="0"/>
              </a:rPr>
              <a:t>courses</a:t>
            </a:r>
          </a:p>
          <a:p>
            <a:pPr marL="457200" indent="-457200">
              <a:lnSpc>
                <a:spcPct val="80000"/>
              </a:lnSpc>
              <a:buClr>
                <a:srgbClr val="800000"/>
              </a:buClr>
              <a:buFont typeface="Arial"/>
              <a:buChar char="•"/>
            </a:pPr>
            <a:endParaRPr lang="en-US" sz="2400" dirty="0">
              <a:solidFill>
                <a:schemeClr val="tx1">
                  <a:lumMod val="85000"/>
                  <a:lumOff val="15000"/>
                </a:schemeClr>
              </a:solidFill>
              <a:ea typeface="ＭＳ Ｐゴシック" charset="0"/>
              <a:cs typeface="ＭＳ Ｐゴシック" charset="0"/>
            </a:endParaRPr>
          </a:p>
          <a:p>
            <a:pPr marL="457200" indent="-457200">
              <a:lnSpc>
                <a:spcPct val="80000"/>
              </a:lnSpc>
              <a:buClr>
                <a:srgbClr val="800000"/>
              </a:buClr>
              <a:buFont typeface="Arial"/>
              <a:buChar char="•"/>
            </a:pPr>
            <a:r>
              <a:rPr lang="en-US" sz="2400" dirty="0" smtClean="0">
                <a:solidFill>
                  <a:schemeClr val="tx1">
                    <a:lumMod val="85000"/>
                    <a:lumOff val="15000"/>
                  </a:schemeClr>
                </a:solidFill>
                <a:ea typeface="ＭＳ Ｐゴシック" charset="0"/>
                <a:cs typeface="ＭＳ Ｐゴシック" charset="0"/>
              </a:rPr>
              <a:t>Courses contextualized for </a:t>
            </a:r>
            <a:r>
              <a:rPr lang="en-US" sz="2400" dirty="0" err="1" smtClean="0">
                <a:solidFill>
                  <a:schemeClr val="tx1">
                    <a:lumMod val="85000"/>
                    <a:lumOff val="15000"/>
                  </a:schemeClr>
                </a:solidFill>
                <a:ea typeface="ＭＳ Ｐゴシック" charset="0"/>
                <a:cs typeface="ＭＳ Ｐゴシック" charset="0"/>
              </a:rPr>
              <a:t>metamajors</a:t>
            </a:r>
            <a:endParaRPr lang="en-US" sz="2400" dirty="0">
              <a:solidFill>
                <a:schemeClr val="tx1">
                  <a:lumMod val="85000"/>
                  <a:lumOff val="15000"/>
                </a:schemeClr>
              </a:solidFill>
              <a:ea typeface="ＭＳ Ｐゴシック" charset="0"/>
              <a:cs typeface="ＭＳ Ｐゴシック" charset="0"/>
            </a:endParaRPr>
          </a:p>
        </p:txBody>
      </p:sp>
      <p:pic>
        <p:nvPicPr>
          <p:cNvPr id="4" name="Picture 3" descr="_ELI0720.jpg"/>
          <p:cNvPicPr>
            <a:picLocks noChangeAspect="1"/>
          </p:cNvPicPr>
          <p:nvPr/>
        </p:nvPicPr>
        <p:blipFill rotWithShape="1">
          <a:blip r:embed="rId2" cstate="print">
            <a:extLst>
              <a:ext uri="{28A0092B-C50C-407E-A947-70E740481C1C}">
                <a14:useLocalDpi xmlns:a14="http://schemas.microsoft.com/office/drawing/2010/main" val="0"/>
              </a:ext>
            </a:extLst>
          </a:blip>
          <a:srcRect l="12021" r="43437"/>
          <a:stretch/>
        </p:blipFill>
        <p:spPr>
          <a:xfrm>
            <a:off x="-19111" y="0"/>
            <a:ext cx="3962435" cy="5936474"/>
          </a:xfrm>
          <a:prstGeom prst="rect">
            <a:avLst/>
          </a:prstGeom>
        </p:spPr>
      </p:pic>
    </p:spTree>
    <p:extLst>
      <p:ext uri="{BB962C8B-B14F-4D97-AF65-F5344CB8AC3E}">
        <p14:creationId xmlns:p14="http://schemas.microsoft.com/office/powerpoint/2010/main" val="925498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917"/>
            <a:ext cx="9144000" cy="1135083"/>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Pros and Cons of Models</a:t>
            </a:r>
            <a:endParaRPr lang="en-US" sz="2800" b="0" dirty="0" smtClean="0">
              <a:solidFill>
                <a:srgbClr val="234E80"/>
              </a:solidFill>
              <a:effectLst/>
              <a:latin typeface="Gill Sans"/>
              <a:cs typeface="Gill Sans"/>
            </a:endParaRPr>
          </a:p>
        </p:txBody>
      </p:sp>
      <p:sp>
        <p:nvSpPr>
          <p:cNvPr id="3" name="Content Placeholder 2"/>
          <p:cNvSpPr txBox="1">
            <a:spLocks/>
          </p:cNvSpPr>
          <p:nvPr/>
        </p:nvSpPr>
        <p:spPr>
          <a:xfrm>
            <a:off x="762000" y="838200"/>
            <a:ext cx="7620000" cy="48006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57200">
              <a:lnSpc>
                <a:spcPct val="80000"/>
              </a:lnSpc>
              <a:buClr>
                <a:srgbClr val="800000"/>
              </a:buClr>
              <a:buFont typeface="Arial"/>
              <a:buChar char="•"/>
            </a:pPr>
            <a:r>
              <a:rPr lang="en-US" sz="2400" dirty="0">
                <a:solidFill>
                  <a:schemeClr val="tx1">
                    <a:lumMod val="85000"/>
                    <a:lumOff val="15000"/>
                  </a:schemeClr>
                </a:solidFill>
                <a:ea typeface="ＭＳ Ｐゴシック" charset="0"/>
                <a:cs typeface="ＭＳ Ｐゴシック" charset="0"/>
              </a:rPr>
              <a:t>Academic courses with embedded CTE material</a:t>
            </a:r>
          </a:p>
          <a:p>
            <a:pPr marL="457200" indent="-457200">
              <a:lnSpc>
                <a:spcPct val="80000"/>
              </a:lnSpc>
              <a:buClr>
                <a:srgbClr val="800000"/>
              </a:buClr>
              <a:buFont typeface="Arial"/>
              <a:buChar char="•"/>
            </a:pPr>
            <a:endParaRPr lang="en-US" sz="2400" dirty="0">
              <a:solidFill>
                <a:schemeClr val="tx1">
                  <a:lumMod val="85000"/>
                  <a:lumOff val="15000"/>
                </a:schemeClr>
              </a:solidFill>
              <a:ea typeface="ＭＳ Ｐゴシック" charset="0"/>
              <a:cs typeface="ＭＳ Ｐゴシック" charset="0"/>
            </a:endParaRPr>
          </a:p>
          <a:p>
            <a:pPr marL="457200" indent="-457200">
              <a:lnSpc>
                <a:spcPct val="80000"/>
              </a:lnSpc>
              <a:buClr>
                <a:srgbClr val="800000"/>
              </a:buClr>
              <a:buFont typeface="Arial"/>
              <a:buChar char="•"/>
            </a:pPr>
            <a:r>
              <a:rPr lang="en-US" sz="2400" dirty="0">
                <a:solidFill>
                  <a:schemeClr val="tx1">
                    <a:lumMod val="85000"/>
                    <a:lumOff val="15000"/>
                  </a:schemeClr>
                </a:solidFill>
                <a:ea typeface="ＭＳ Ｐゴシック" charset="0"/>
                <a:cs typeface="ＭＳ Ｐゴシック" charset="0"/>
              </a:rPr>
              <a:t>Career technical courses with embedded basic skills instruction</a:t>
            </a:r>
          </a:p>
          <a:p>
            <a:pPr marL="457200" indent="-457200">
              <a:lnSpc>
                <a:spcPct val="80000"/>
              </a:lnSpc>
              <a:buClr>
                <a:srgbClr val="800000"/>
              </a:buClr>
              <a:buFont typeface="Arial"/>
              <a:buChar char="•"/>
            </a:pPr>
            <a:endParaRPr lang="en-US" sz="2400" dirty="0">
              <a:solidFill>
                <a:schemeClr val="tx1">
                  <a:lumMod val="85000"/>
                  <a:lumOff val="15000"/>
                </a:schemeClr>
              </a:solidFill>
              <a:ea typeface="ＭＳ Ｐゴシック" charset="0"/>
              <a:cs typeface="ＭＳ Ｐゴシック" charset="0"/>
            </a:endParaRPr>
          </a:p>
          <a:p>
            <a:pPr marL="457200" indent="-457200">
              <a:lnSpc>
                <a:spcPct val="80000"/>
              </a:lnSpc>
              <a:buClr>
                <a:srgbClr val="800000"/>
              </a:buClr>
              <a:buFont typeface="Arial"/>
              <a:buChar char="•"/>
            </a:pPr>
            <a:r>
              <a:rPr lang="en-US" sz="2400" dirty="0">
                <a:solidFill>
                  <a:schemeClr val="tx1">
                    <a:lumMod val="85000"/>
                    <a:lumOff val="15000"/>
                  </a:schemeClr>
                </a:solidFill>
                <a:ea typeface="ＭＳ Ｐゴシック" charset="0"/>
                <a:cs typeface="ＭＳ Ｐゴシック" charset="0"/>
              </a:rPr>
              <a:t>Linked courses or learning communities</a:t>
            </a:r>
          </a:p>
          <a:p>
            <a:pPr marL="457200" indent="-457200">
              <a:lnSpc>
                <a:spcPct val="80000"/>
              </a:lnSpc>
              <a:buClr>
                <a:srgbClr val="800000"/>
              </a:buClr>
              <a:buFont typeface="Arial"/>
              <a:buChar char="•"/>
            </a:pPr>
            <a:endParaRPr lang="en-US" sz="2400" dirty="0">
              <a:solidFill>
                <a:schemeClr val="tx1">
                  <a:lumMod val="85000"/>
                  <a:lumOff val="15000"/>
                </a:schemeClr>
              </a:solidFill>
              <a:ea typeface="ＭＳ Ｐゴシック" charset="0"/>
              <a:cs typeface="ＭＳ Ｐゴシック" charset="0"/>
            </a:endParaRPr>
          </a:p>
          <a:p>
            <a:pPr marL="457200" indent="-457200">
              <a:lnSpc>
                <a:spcPct val="80000"/>
              </a:lnSpc>
              <a:buClr>
                <a:srgbClr val="800000"/>
              </a:buClr>
              <a:buFont typeface="Arial"/>
              <a:buChar char="•"/>
            </a:pPr>
            <a:r>
              <a:rPr lang="en-US" sz="2400" dirty="0">
                <a:solidFill>
                  <a:schemeClr val="tx1">
                    <a:lumMod val="85000"/>
                    <a:lumOff val="15000"/>
                  </a:schemeClr>
                </a:solidFill>
                <a:ea typeface="ＭＳ Ｐゴシック" charset="0"/>
                <a:cs typeface="ＭＳ Ｐゴシック" charset="0"/>
              </a:rPr>
              <a:t>Team teaching of integrated academic and occupational </a:t>
            </a:r>
            <a:r>
              <a:rPr lang="en-US" sz="2400" dirty="0" smtClean="0">
                <a:solidFill>
                  <a:schemeClr val="tx1">
                    <a:lumMod val="85000"/>
                    <a:lumOff val="15000"/>
                  </a:schemeClr>
                </a:solidFill>
                <a:ea typeface="ＭＳ Ｐゴシック" charset="0"/>
                <a:cs typeface="ＭＳ Ｐゴシック" charset="0"/>
              </a:rPr>
              <a:t>courses</a:t>
            </a:r>
          </a:p>
          <a:p>
            <a:pPr marL="457200" indent="-457200">
              <a:lnSpc>
                <a:spcPct val="80000"/>
              </a:lnSpc>
              <a:buClr>
                <a:srgbClr val="800000"/>
              </a:buClr>
              <a:buFont typeface="Arial"/>
              <a:buChar char="•"/>
            </a:pPr>
            <a:endParaRPr lang="en-US" sz="2400" dirty="0">
              <a:solidFill>
                <a:schemeClr val="tx1">
                  <a:lumMod val="85000"/>
                  <a:lumOff val="15000"/>
                </a:schemeClr>
              </a:solidFill>
              <a:ea typeface="ＭＳ Ｐゴシック" charset="0"/>
              <a:cs typeface="ＭＳ Ｐゴシック" charset="0"/>
            </a:endParaRPr>
          </a:p>
          <a:p>
            <a:pPr marL="457200" indent="-457200">
              <a:lnSpc>
                <a:spcPct val="80000"/>
              </a:lnSpc>
              <a:buClr>
                <a:srgbClr val="800000"/>
              </a:buClr>
              <a:buFont typeface="Arial"/>
              <a:buChar char="•"/>
            </a:pPr>
            <a:r>
              <a:rPr lang="en-US" sz="2400" dirty="0" smtClean="0">
                <a:solidFill>
                  <a:schemeClr val="tx1">
                    <a:lumMod val="85000"/>
                    <a:lumOff val="15000"/>
                  </a:schemeClr>
                </a:solidFill>
                <a:ea typeface="ＭＳ Ｐゴシック" charset="0"/>
                <a:cs typeface="ＭＳ Ｐゴシック" charset="0"/>
              </a:rPr>
              <a:t>Courses contextualized for </a:t>
            </a:r>
            <a:r>
              <a:rPr lang="en-US" sz="2400" dirty="0" err="1" smtClean="0">
                <a:solidFill>
                  <a:schemeClr val="tx1">
                    <a:lumMod val="85000"/>
                    <a:lumOff val="15000"/>
                  </a:schemeClr>
                </a:solidFill>
                <a:ea typeface="ＭＳ Ｐゴシック" charset="0"/>
                <a:cs typeface="ＭＳ Ｐゴシック" charset="0"/>
              </a:rPr>
              <a:t>metamajors</a:t>
            </a:r>
            <a:endParaRPr lang="en-US" sz="2400" dirty="0">
              <a:solidFill>
                <a:schemeClr val="tx1">
                  <a:lumMod val="85000"/>
                  <a:lumOff val="15000"/>
                </a:schemeClr>
              </a:solidFill>
              <a:ea typeface="ＭＳ Ｐゴシック" charset="0"/>
              <a:cs typeface="ＭＳ Ｐゴシック" charset="0"/>
            </a:endParaRPr>
          </a:p>
        </p:txBody>
      </p:sp>
    </p:spTree>
    <p:extLst>
      <p:ext uri="{BB962C8B-B14F-4D97-AF65-F5344CB8AC3E}">
        <p14:creationId xmlns:p14="http://schemas.microsoft.com/office/powerpoint/2010/main" val="1494066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510"/>
            <a:ext cx="9144000" cy="684749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2362200"/>
            <a:ext cx="9144000" cy="1795955"/>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3600" b="0" dirty="0" smtClean="0">
                <a:solidFill>
                  <a:schemeClr val="bg1"/>
                </a:solidFill>
                <a:effectLst/>
                <a:latin typeface="Gill Sans"/>
                <a:cs typeface="Gill Sans"/>
              </a:rPr>
              <a:t>How would you start? </a:t>
            </a:r>
          </a:p>
          <a:p>
            <a:pPr algn="ctr"/>
            <a:r>
              <a:rPr lang="en-US" sz="3600" b="0" dirty="0" smtClean="0">
                <a:solidFill>
                  <a:schemeClr val="bg1"/>
                </a:solidFill>
                <a:effectLst/>
                <a:latin typeface="Gill Sans"/>
                <a:cs typeface="Gill Sans"/>
              </a:rPr>
              <a:t>Think of some ways to contextualize </a:t>
            </a:r>
          </a:p>
          <a:p>
            <a:pPr algn="ctr"/>
            <a:r>
              <a:rPr lang="en-US" sz="3600" b="0" dirty="0" smtClean="0">
                <a:solidFill>
                  <a:schemeClr val="bg1"/>
                </a:solidFill>
                <a:effectLst/>
                <a:latin typeface="Gill Sans"/>
                <a:cs typeface="Gill Sans"/>
              </a:rPr>
              <a:t>English (or math) with auto?</a:t>
            </a:r>
            <a:endParaRPr lang="en-US" sz="3600" b="0" dirty="0">
              <a:solidFill>
                <a:schemeClr val="bg1"/>
              </a:solidFill>
              <a:effectLst/>
              <a:latin typeface="Gill Sans"/>
              <a:cs typeface="Gill Sans"/>
            </a:endParaRPr>
          </a:p>
        </p:txBody>
      </p:sp>
    </p:spTree>
    <p:extLst>
      <p:ext uri="{BB962C8B-B14F-4D97-AF65-F5344CB8AC3E}">
        <p14:creationId xmlns:p14="http://schemas.microsoft.com/office/powerpoint/2010/main" val="1152138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2156" y="1524000"/>
            <a:ext cx="4933244" cy="3930072"/>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indent="0">
              <a:buNone/>
            </a:pPr>
            <a:r>
              <a:rPr lang="en-US" sz="2200" dirty="0" smtClean="0">
                <a:solidFill>
                  <a:schemeClr val="tx1">
                    <a:lumMod val="75000"/>
                    <a:lumOff val="25000"/>
                  </a:schemeClr>
                </a:solidFill>
              </a:rPr>
              <a:t>EXAMPLE</a:t>
            </a:r>
          </a:p>
          <a:p>
            <a:pPr marL="109527" indent="0">
              <a:buNone/>
            </a:pPr>
            <a:r>
              <a:rPr lang="en-US" sz="2200" dirty="0" smtClean="0">
                <a:solidFill>
                  <a:schemeClr val="tx1">
                    <a:lumMod val="75000"/>
                    <a:lumOff val="25000"/>
                  </a:schemeClr>
                </a:solidFill>
              </a:rPr>
              <a:t>Auto </a:t>
            </a:r>
            <a:r>
              <a:rPr lang="en-US" sz="2200" dirty="0" smtClean="0">
                <a:solidFill>
                  <a:schemeClr val="tx1">
                    <a:lumMod val="75000"/>
                    <a:lumOff val="25000"/>
                  </a:schemeClr>
                </a:solidFill>
              </a:rPr>
              <a:t>and English class</a:t>
            </a:r>
          </a:p>
          <a:p>
            <a:r>
              <a:rPr lang="en-US" sz="2200" dirty="0" smtClean="0">
                <a:solidFill>
                  <a:schemeClr val="tx1">
                    <a:lumMod val="75000"/>
                    <a:lumOff val="25000"/>
                  </a:schemeClr>
                </a:solidFill>
              </a:rPr>
              <a:t>Low level CLT – auto vocabulary</a:t>
            </a:r>
          </a:p>
          <a:p>
            <a:r>
              <a:rPr lang="en-US" sz="2200" dirty="0" smtClean="0">
                <a:solidFill>
                  <a:schemeClr val="tx1">
                    <a:lumMod val="75000"/>
                    <a:lumOff val="25000"/>
                  </a:schemeClr>
                </a:solidFill>
              </a:rPr>
              <a:t>Mid level – students write a blog explaining auto tech procedures or reviewing parts</a:t>
            </a:r>
          </a:p>
          <a:p>
            <a:r>
              <a:rPr lang="en-US" sz="2200" dirty="0" smtClean="0">
                <a:solidFill>
                  <a:schemeClr val="tx1">
                    <a:lumMod val="75000"/>
                    <a:lumOff val="25000"/>
                  </a:schemeClr>
                </a:solidFill>
              </a:rPr>
              <a:t>High level – instructor arranges for local auto employers to read and comment on blogs</a:t>
            </a:r>
          </a:p>
          <a:p>
            <a:endParaRPr lang="en-US" sz="2200" dirty="0">
              <a:solidFill>
                <a:schemeClr val="tx1">
                  <a:lumMod val="75000"/>
                  <a:lumOff val="25000"/>
                </a:schemeClr>
              </a:solidFill>
            </a:endParaRPr>
          </a:p>
        </p:txBody>
      </p:sp>
      <p:sp>
        <p:nvSpPr>
          <p:cNvPr id="5" name="Title 1"/>
          <p:cNvSpPr txBox="1">
            <a:spLocks/>
          </p:cNvSpPr>
          <p:nvPr/>
        </p:nvSpPr>
        <p:spPr>
          <a:xfrm>
            <a:off x="-22123" y="381000"/>
            <a:ext cx="5334000" cy="7364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Levels of CLT</a:t>
            </a:r>
          </a:p>
        </p:txBody>
      </p:sp>
      <p:pic>
        <p:nvPicPr>
          <p:cNvPr id="3" name="Picture 2" descr="June2012_laneymachineshop_careerladdersproject_IMG_8290.jpg"/>
          <p:cNvPicPr>
            <a:picLocks noChangeAspect="1"/>
          </p:cNvPicPr>
          <p:nvPr/>
        </p:nvPicPr>
        <p:blipFill rotWithShape="1">
          <a:blip r:embed="rId3" cstate="print">
            <a:extLst>
              <a:ext uri="{28A0092B-C50C-407E-A947-70E740481C1C}">
                <a14:useLocalDpi xmlns:a14="http://schemas.microsoft.com/office/drawing/2010/main" val="0"/>
              </a:ext>
            </a:extLst>
          </a:blip>
          <a:srcRect l="32244" r="23199"/>
          <a:stretch/>
        </p:blipFill>
        <p:spPr>
          <a:xfrm>
            <a:off x="5183966" y="17222"/>
            <a:ext cx="3960034" cy="5926378"/>
          </a:xfrm>
          <a:prstGeom prst="rect">
            <a:avLst/>
          </a:prstGeom>
        </p:spPr>
      </p:pic>
    </p:spTree>
    <p:extLst>
      <p:ext uri="{BB962C8B-B14F-4D97-AF65-F5344CB8AC3E}">
        <p14:creationId xmlns:p14="http://schemas.microsoft.com/office/powerpoint/2010/main" val="2126347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7917"/>
            <a:ext cx="9296400" cy="1135083"/>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Examples of CTL</a:t>
            </a:r>
          </a:p>
          <a:p>
            <a:pPr algn="ctr"/>
            <a:r>
              <a:rPr lang="en-US" sz="2800" b="0" dirty="0" smtClean="0">
                <a:solidFill>
                  <a:srgbClr val="234E80"/>
                </a:solidFill>
                <a:effectLst/>
                <a:latin typeface="Gill Sans"/>
                <a:cs typeface="Gill Sans"/>
              </a:rPr>
              <a:t>Iron Hearts</a:t>
            </a:r>
            <a:endParaRPr lang="en-US" sz="2800" b="0" dirty="0">
              <a:solidFill>
                <a:srgbClr val="234E80"/>
              </a:solidFill>
              <a:effectLst/>
            </a:endParaRPr>
          </a:p>
        </p:txBody>
      </p:sp>
      <p:sp>
        <p:nvSpPr>
          <p:cNvPr id="3" name="Content Placeholder 2"/>
          <p:cNvSpPr txBox="1">
            <a:spLocks/>
          </p:cNvSpPr>
          <p:nvPr/>
        </p:nvSpPr>
        <p:spPr>
          <a:xfrm>
            <a:off x="1600200" y="1828800"/>
            <a:ext cx="6019800" cy="38862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lvl="0" indent="0">
              <a:buNone/>
            </a:pPr>
            <a:r>
              <a:rPr lang="en-US" sz="2400" i="1" dirty="0"/>
              <a:t>"Everyone sees the Unseen in proportion to the clarity of his heart, and that depends upon how much he has polished it. Whoever has polished it more sees more--more Unseen forms become manifest to him." </a:t>
            </a:r>
            <a:endParaRPr lang="en-US" sz="2400" i="1" dirty="0" smtClean="0"/>
          </a:p>
          <a:p>
            <a:pPr marL="109527" lvl="0" indent="0" algn="r">
              <a:buNone/>
            </a:pPr>
            <a:r>
              <a:rPr lang="en-US" sz="2400" i="1" dirty="0" smtClean="0"/>
              <a:t>-</a:t>
            </a:r>
            <a:r>
              <a:rPr lang="en-US" sz="2400" i="1" dirty="0"/>
              <a:t>Rumi</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846437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7917"/>
            <a:ext cx="9296400" cy="1135083"/>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Examples </a:t>
            </a:r>
            <a:r>
              <a:rPr lang="en-US" sz="2800" b="0" smtClean="0">
                <a:solidFill>
                  <a:srgbClr val="234E80"/>
                </a:solidFill>
                <a:effectLst/>
                <a:latin typeface="Gill Sans"/>
                <a:cs typeface="Gill Sans"/>
              </a:rPr>
              <a:t>of </a:t>
            </a:r>
            <a:r>
              <a:rPr lang="en-US" sz="2800" b="0" smtClean="0">
                <a:solidFill>
                  <a:srgbClr val="234E80"/>
                </a:solidFill>
                <a:effectLst/>
                <a:latin typeface="Gill Sans"/>
                <a:cs typeface="Gill Sans"/>
              </a:rPr>
              <a:t>CTL - Iron </a:t>
            </a:r>
            <a:r>
              <a:rPr lang="en-US" sz="2800" b="0" dirty="0" smtClean="0">
                <a:solidFill>
                  <a:srgbClr val="234E80"/>
                </a:solidFill>
                <a:effectLst/>
                <a:latin typeface="Gill Sans"/>
                <a:cs typeface="Gill Sans"/>
              </a:rPr>
              <a:t>Hearts</a:t>
            </a:r>
            <a:endParaRPr lang="en-US" sz="2800" b="0" dirty="0">
              <a:solidFill>
                <a:srgbClr val="234E80"/>
              </a:solidFill>
              <a:effectLst/>
            </a:endParaRPr>
          </a:p>
        </p:txBody>
      </p:sp>
      <p:sp>
        <p:nvSpPr>
          <p:cNvPr id="3" name="Content Placeholder 2"/>
          <p:cNvSpPr txBox="1">
            <a:spLocks/>
          </p:cNvSpPr>
          <p:nvPr/>
        </p:nvSpPr>
        <p:spPr>
          <a:xfrm>
            <a:off x="304800" y="1143000"/>
            <a:ext cx="4648200" cy="49530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indent="0">
              <a:buNone/>
            </a:pPr>
            <a:r>
              <a:rPr lang="en-US" sz="2000" b="1" dirty="0" smtClean="0"/>
              <a:t>The </a:t>
            </a:r>
            <a:r>
              <a:rPr lang="en-US" sz="2000" b="1" dirty="0"/>
              <a:t>Laughing Heart </a:t>
            </a:r>
            <a:endParaRPr lang="en-US" sz="2000" b="1" dirty="0" smtClean="0"/>
          </a:p>
          <a:p>
            <a:pPr marL="109527" indent="0">
              <a:buNone/>
            </a:pPr>
            <a:r>
              <a:rPr lang="en-US" sz="2000" dirty="0" smtClean="0"/>
              <a:t>your </a:t>
            </a:r>
            <a:r>
              <a:rPr lang="en-US" sz="2000" dirty="0"/>
              <a:t>life is your life</a:t>
            </a:r>
          </a:p>
          <a:p>
            <a:pPr marL="109527" indent="0">
              <a:buNone/>
            </a:pPr>
            <a:r>
              <a:rPr lang="en-US" sz="2000" dirty="0"/>
              <a:t>don’t let it be clubbed into dank submission.</a:t>
            </a:r>
          </a:p>
          <a:p>
            <a:pPr marL="109527" indent="0">
              <a:buNone/>
            </a:pPr>
            <a:r>
              <a:rPr lang="en-US" sz="2000" dirty="0"/>
              <a:t>be on the watch.</a:t>
            </a:r>
          </a:p>
          <a:p>
            <a:pPr marL="109527" indent="0">
              <a:buNone/>
            </a:pPr>
            <a:r>
              <a:rPr lang="en-US" sz="2000" dirty="0"/>
              <a:t>there are ways out.</a:t>
            </a:r>
          </a:p>
          <a:p>
            <a:pPr marL="109527" indent="0">
              <a:buNone/>
            </a:pPr>
            <a:r>
              <a:rPr lang="en-US" sz="2000" dirty="0"/>
              <a:t>there is light somewhere.</a:t>
            </a:r>
          </a:p>
          <a:p>
            <a:pPr marL="109527" indent="0">
              <a:buNone/>
            </a:pPr>
            <a:r>
              <a:rPr lang="en-US" sz="2000" dirty="0"/>
              <a:t>it may not be much light but</a:t>
            </a:r>
          </a:p>
          <a:p>
            <a:pPr marL="109527" indent="0">
              <a:buNone/>
            </a:pPr>
            <a:r>
              <a:rPr lang="en-US" sz="2000" dirty="0"/>
              <a:t>it beats the darkness.</a:t>
            </a:r>
          </a:p>
          <a:p>
            <a:pPr marL="109527" indent="0">
              <a:buNone/>
            </a:pPr>
            <a:r>
              <a:rPr lang="en-US" sz="2000" dirty="0"/>
              <a:t>be on the watch.</a:t>
            </a:r>
          </a:p>
          <a:p>
            <a:pPr marL="109527" indent="0">
              <a:buNone/>
            </a:pPr>
            <a:r>
              <a:rPr lang="en-US" sz="2000" dirty="0"/>
              <a:t>the gods will offer you chances.</a:t>
            </a:r>
          </a:p>
          <a:p>
            <a:pPr marL="109527" indent="0">
              <a:buNone/>
            </a:pPr>
            <a:r>
              <a:rPr lang="en-US" sz="2000" dirty="0"/>
              <a:t>know them</a:t>
            </a:r>
            <a:r>
              <a:rPr lang="en-US" sz="2000" dirty="0" smtClean="0"/>
              <a:t>.</a:t>
            </a:r>
            <a:endParaRPr lang="en-US" sz="2000" dirty="0"/>
          </a:p>
        </p:txBody>
      </p:sp>
      <p:sp>
        <p:nvSpPr>
          <p:cNvPr id="8" name="Content Placeholder 2"/>
          <p:cNvSpPr txBox="1">
            <a:spLocks/>
          </p:cNvSpPr>
          <p:nvPr/>
        </p:nvSpPr>
        <p:spPr>
          <a:xfrm>
            <a:off x="4953000" y="1143000"/>
            <a:ext cx="4876800" cy="45720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indent="0">
              <a:buNone/>
            </a:pPr>
            <a:r>
              <a:rPr lang="en-US" sz="2000" dirty="0"/>
              <a:t>take them.</a:t>
            </a:r>
          </a:p>
          <a:p>
            <a:pPr marL="109527" indent="0">
              <a:buNone/>
            </a:pPr>
            <a:r>
              <a:rPr lang="en-US" sz="2000" dirty="0" smtClean="0"/>
              <a:t>you </a:t>
            </a:r>
            <a:r>
              <a:rPr lang="en-US" sz="2000" dirty="0"/>
              <a:t>can’t beat death but</a:t>
            </a:r>
          </a:p>
          <a:p>
            <a:pPr marL="109527" indent="0">
              <a:buNone/>
            </a:pPr>
            <a:r>
              <a:rPr lang="en-US" sz="2000" dirty="0"/>
              <a:t>you can beat death in life, sometimes.</a:t>
            </a:r>
          </a:p>
          <a:p>
            <a:pPr marL="109527" indent="0">
              <a:buNone/>
            </a:pPr>
            <a:r>
              <a:rPr lang="en-US" sz="2000" dirty="0"/>
              <a:t>and the more often you learn to do it,</a:t>
            </a:r>
          </a:p>
          <a:p>
            <a:pPr marL="109527" indent="0">
              <a:buNone/>
            </a:pPr>
            <a:r>
              <a:rPr lang="en-US" sz="2000" dirty="0"/>
              <a:t>the more light there will be.</a:t>
            </a:r>
          </a:p>
          <a:p>
            <a:pPr marL="109527" indent="0">
              <a:buNone/>
            </a:pPr>
            <a:r>
              <a:rPr lang="en-US" sz="2000" dirty="0"/>
              <a:t>your life is your life.</a:t>
            </a:r>
          </a:p>
          <a:p>
            <a:pPr marL="109527" indent="0">
              <a:buNone/>
            </a:pPr>
            <a:r>
              <a:rPr lang="en-US" sz="2000" dirty="0"/>
              <a:t>know it while you have it.</a:t>
            </a:r>
          </a:p>
          <a:p>
            <a:pPr marL="109527" indent="0">
              <a:buNone/>
            </a:pPr>
            <a:r>
              <a:rPr lang="en-US" sz="2000" dirty="0"/>
              <a:t>you are marvelous</a:t>
            </a:r>
          </a:p>
          <a:p>
            <a:pPr marL="109527" indent="0">
              <a:buNone/>
            </a:pPr>
            <a:r>
              <a:rPr lang="en-US" sz="2000" dirty="0"/>
              <a:t>the gods wait to delight</a:t>
            </a:r>
          </a:p>
          <a:p>
            <a:pPr marL="109527" indent="0">
              <a:buNone/>
            </a:pPr>
            <a:r>
              <a:rPr lang="en-US" sz="2000" dirty="0"/>
              <a:t>in you.</a:t>
            </a:r>
          </a:p>
          <a:p>
            <a:pPr marL="109527" indent="0">
              <a:buNone/>
            </a:pPr>
            <a:r>
              <a:rPr lang="en-US" sz="2000" dirty="0"/>
              <a:t>-- </a:t>
            </a:r>
            <a:r>
              <a:rPr lang="en-US" sz="2000" dirty="0" smtClean="0"/>
              <a:t> </a:t>
            </a:r>
            <a:r>
              <a:rPr lang="en-US" sz="2000" i="1" dirty="0"/>
              <a:t>Charles </a:t>
            </a:r>
            <a:r>
              <a:rPr lang="en-US" sz="2000" i="1" dirty="0" smtClean="0"/>
              <a:t>Bukowski</a:t>
            </a:r>
            <a:endParaRPr lang="en-US" sz="2000" i="1" dirty="0">
              <a:solidFill>
                <a:schemeClr val="tx1">
                  <a:lumMod val="75000"/>
                  <a:lumOff val="25000"/>
                </a:schemeClr>
              </a:solidFill>
            </a:endParaRPr>
          </a:p>
        </p:txBody>
      </p:sp>
    </p:spTree>
    <p:extLst>
      <p:ext uri="{BB962C8B-B14F-4D97-AF65-F5344CB8AC3E}">
        <p14:creationId xmlns:p14="http://schemas.microsoft.com/office/powerpoint/2010/main" val="237880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05401" y="0"/>
            <a:ext cx="4070314" cy="59436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52400" y="7917"/>
            <a:ext cx="5334000" cy="1135083"/>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Examples of CTL</a:t>
            </a:r>
          </a:p>
          <a:p>
            <a:pPr algn="ctr"/>
            <a:r>
              <a:rPr lang="en-US" sz="2800" b="0" dirty="0" smtClean="0">
                <a:solidFill>
                  <a:srgbClr val="234E80"/>
                </a:solidFill>
                <a:effectLst/>
                <a:latin typeface="Gill Sans"/>
                <a:cs typeface="Gill Sans"/>
              </a:rPr>
              <a:t>Iron Hearts</a:t>
            </a:r>
            <a:endParaRPr lang="en-US" sz="2800" b="0" dirty="0">
              <a:solidFill>
                <a:srgbClr val="234E80"/>
              </a:solidFill>
              <a:effectLst/>
            </a:endParaRPr>
          </a:p>
        </p:txBody>
      </p:sp>
      <p:sp>
        <p:nvSpPr>
          <p:cNvPr id="3" name="Content Placeholder 2"/>
          <p:cNvSpPr txBox="1">
            <a:spLocks/>
          </p:cNvSpPr>
          <p:nvPr/>
        </p:nvSpPr>
        <p:spPr>
          <a:xfrm>
            <a:off x="19756" y="1371600"/>
            <a:ext cx="5161844" cy="43434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lvl="0" indent="0">
              <a:buNone/>
            </a:pPr>
            <a:r>
              <a:rPr lang="en-US" sz="2200" dirty="0" smtClean="0">
                <a:solidFill>
                  <a:schemeClr val="tx1">
                    <a:lumMod val="75000"/>
                    <a:lumOff val="25000"/>
                  </a:schemeClr>
                </a:solidFill>
              </a:rPr>
              <a:t>IRON HEARTS</a:t>
            </a:r>
          </a:p>
          <a:p>
            <a:pPr lvl="0"/>
            <a:r>
              <a:rPr lang="en-US" sz="2200" dirty="0" smtClean="0">
                <a:solidFill>
                  <a:schemeClr val="tx1">
                    <a:lumMod val="75000"/>
                    <a:lumOff val="25000"/>
                  </a:schemeClr>
                </a:solidFill>
              </a:rPr>
              <a:t>Students </a:t>
            </a:r>
            <a:r>
              <a:rPr lang="en-US" sz="2200" dirty="0">
                <a:solidFill>
                  <a:schemeClr val="tx1">
                    <a:lumMod val="75000"/>
                    <a:lumOff val="25000"/>
                  </a:schemeClr>
                </a:solidFill>
              </a:rPr>
              <a:t>read poetry about “polishing” their </a:t>
            </a:r>
            <a:r>
              <a:rPr lang="en-US" sz="2200" dirty="0" smtClean="0">
                <a:solidFill>
                  <a:schemeClr val="tx1">
                    <a:lumMod val="75000"/>
                    <a:lumOff val="25000"/>
                  </a:schemeClr>
                </a:solidFill>
              </a:rPr>
              <a:t>hearts in </a:t>
            </a:r>
            <a:r>
              <a:rPr lang="en-US" sz="2200" dirty="0">
                <a:solidFill>
                  <a:schemeClr val="tx1">
                    <a:lumMod val="75000"/>
                    <a:lumOff val="25000"/>
                  </a:schemeClr>
                </a:solidFill>
              </a:rPr>
              <a:t>English </a:t>
            </a:r>
            <a:r>
              <a:rPr lang="en-US" sz="2200" dirty="0" smtClean="0">
                <a:solidFill>
                  <a:schemeClr val="tx1">
                    <a:lumMod val="75000"/>
                    <a:lumOff val="25000"/>
                  </a:schemeClr>
                </a:solidFill>
              </a:rPr>
              <a:t>class</a:t>
            </a:r>
          </a:p>
          <a:p>
            <a:pPr lvl="0"/>
            <a:r>
              <a:rPr lang="en-US" sz="2200" dirty="0" smtClean="0">
                <a:solidFill>
                  <a:schemeClr val="tx1">
                    <a:lumMod val="75000"/>
                    <a:lumOff val="25000"/>
                  </a:schemeClr>
                </a:solidFill>
              </a:rPr>
              <a:t> </a:t>
            </a:r>
            <a:r>
              <a:rPr lang="en-US" sz="2200" dirty="0">
                <a:solidFill>
                  <a:schemeClr val="tx1">
                    <a:lumMod val="75000"/>
                    <a:lumOff val="25000"/>
                  </a:schemeClr>
                </a:solidFill>
              </a:rPr>
              <a:t>Write vignettes about their own transformation in </a:t>
            </a:r>
            <a:r>
              <a:rPr lang="en-US" sz="2200" dirty="0" smtClean="0">
                <a:solidFill>
                  <a:schemeClr val="tx1">
                    <a:lumMod val="75000"/>
                    <a:lumOff val="25000"/>
                  </a:schemeClr>
                </a:solidFill>
              </a:rPr>
              <a:t>welding </a:t>
            </a:r>
          </a:p>
          <a:p>
            <a:pPr lvl="0"/>
            <a:r>
              <a:rPr lang="en-US" sz="2200" dirty="0" smtClean="0">
                <a:solidFill>
                  <a:schemeClr val="tx1">
                    <a:lumMod val="75000"/>
                    <a:lumOff val="25000"/>
                  </a:schemeClr>
                </a:solidFill>
              </a:rPr>
              <a:t>Create </a:t>
            </a:r>
            <a:r>
              <a:rPr lang="en-US" sz="2200" dirty="0">
                <a:solidFill>
                  <a:schemeClr val="tx1">
                    <a:lumMod val="75000"/>
                    <a:lumOff val="25000"/>
                  </a:schemeClr>
                </a:solidFill>
              </a:rPr>
              <a:t>metal hearts in welding</a:t>
            </a:r>
          </a:p>
        </p:txBody>
      </p:sp>
      <p:pic>
        <p:nvPicPr>
          <p:cNvPr id="6" name="Picture 6" descr="DSCN0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113" y="0"/>
            <a:ext cx="3525287" cy="5950942"/>
          </a:xfrm>
          <a:prstGeom prst="rect">
            <a:avLst/>
          </a:prstGeom>
          <a:ln>
            <a:noFill/>
          </a:ln>
          <a:effectLst>
            <a:outerShdw blurRad="292100" dist="139700" dir="2700000" algn="tl" rotWithShape="0">
              <a:srgbClr val="333333">
                <a:alpha val="65000"/>
              </a:srgbClr>
            </a:outerShdw>
          </a:effectLst>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7130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00600" y="381000"/>
            <a:ext cx="4343400" cy="7620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Brian’s Heart</a:t>
            </a:r>
            <a:endParaRPr lang="en-US" sz="2800" b="0" dirty="0">
              <a:solidFill>
                <a:srgbClr val="234E80"/>
              </a:solidFill>
              <a:effectLst/>
            </a:endParaRPr>
          </a:p>
        </p:txBody>
      </p:sp>
      <p:sp>
        <p:nvSpPr>
          <p:cNvPr id="4" name="Rectangle 3"/>
          <p:cNvSpPr/>
          <p:nvPr/>
        </p:nvSpPr>
        <p:spPr>
          <a:xfrm>
            <a:off x="0" y="0"/>
            <a:ext cx="4724400" cy="59436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Content Placeholder 3" descr="HEARTS_20120309_RNewell_0013.JPG"/>
          <p:cNvPicPr>
            <a:picLocks noChangeAspect="1"/>
          </p:cNvPicPr>
          <p:nvPr/>
        </p:nvPicPr>
        <p:blipFill rotWithShape="1">
          <a:blip r:embed="rId3">
            <a:extLst>
              <a:ext uri="{28A0092B-C50C-407E-A947-70E740481C1C}">
                <a14:useLocalDpi xmlns:a14="http://schemas.microsoft.com/office/drawing/2010/main" val="0"/>
              </a:ext>
            </a:extLst>
          </a:blip>
          <a:srcRect b="19607"/>
          <a:stretch/>
        </p:blipFill>
        <p:spPr bwMode="auto">
          <a:xfrm>
            <a:off x="0" y="-1"/>
            <a:ext cx="4724400" cy="2088797"/>
          </a:xfrm>
          <a:prstGeom prst="rect">
            <a:avLst/>
          </a:prstGeom>
          <a:ln>
            <a:noFill/>
          </a:ln>
          <a:effectLst>
            <a:outerShdw blurRad="292100" dist="139700" dir="2700000" algn="tl" rotWithShape="0">
              <a:srgbClr val="333333">
                <a:alpha val="65000"/>
              </a:srgbClr>
            </a:outerShdw>
          </a:effectLst>
        </p:spPr>
      </p:pic>
      <p:pic>
        <p:nvPicPr>
          <p:cNvPr id="7" name="Picture 16" descr="DSCN0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8400"/>
            <a:ext cx="4724400" cy="3579656"/>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086206" y="1371600"/>
            <a:ext cx="3772188" cy="2677656"/>
          </a:xfrm>
          <a:prstGeom prst="rect">
            <a:avLst/>
          </a:prstGeom>
          <a:noFill/>
        </p:spPr>
        <p:txBody>
          <a:bodyPr wrap="square" rtlCol="0">
            <a:spAutoFit/>
          </a:bodyPr>
          <a:lstStyle/>
          <a:p>
            <a:r>
              <a:rPr lang="en-US" sz="2400" dirty="0" smtClean="0">
                <a:solidFill>
                  <a:schemeClr val="tx1">
                    <a:lumMod val="85000"/>
                    <a:lumOff val="15000"/>
                  </a:schemeClr>
                </a:solidFill>
              </a:rPr>
              <a:t>“I could shape it anyway I wanted, nothing was impossible. It was great to work through the entire process of fabricating metal, the fire, the forming, the fusing </a:t>
            </a:r>
            <a:r>
              <a:rPr lang="mr-IN" sz="2400" dirty="0" smtClean="0">
                <a:solidFill>
                  <a:schemeClr val="tx1">
                    <a:lumMod val="85000"/>
                    <a:lumOff val="15000"/>
                  </a:schemeClr>
                </a:solidFill>
              </a:rPr>
              <a:t>…</a:t>
            </a:r>
            <a:r>
              <a:rPr lang="en-US" sz="2400" dirty="0" smtClean="0">
                <a:solidFill>
                  <a:schemeClr val="tx1">
                    <a:lumMod val="85000"/>
                    <a:lumOff val="15000"/>
                  </a:schemeClr>
                </a:solidFill>
              </a:rPr>
              <a:t> the freedom.”</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403053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446680"/>
                </a:solidFill>
              </a:rPr>
              <a:t>Career Ladders Project</a:t>
            </a:r>
            <a:endParaRPr lang="en-US" dirty="0">
              <a:solidFill>
                <a:srgbClr val="446680"/>
              </a:solidFill>
            </a:endParaRPr>
          </a:p>
        </p:txBody>
      </p:sp>
      <p:sp>
        <p:nvSpPr>
          <p:cNvPr id="3" name="Content Placeholder 2"/>
          <p:cNvSpPr>
            <a:spLocks noGrp="1"/>
          </p:cNvSpPr>
          <p:nvPr>
            <p:ph idx="1"/>
          </p:nvPr>
        </p:nvSpPr>
        <p:spPr>
          <a:xfrm>
            <a:off x="628650" y="1436913"/>
            <a:ext cx="7886700" cy="3877243"/>
          </a:xfrm>
        </p:spPr>
        <p:txBody>
          <a:bodyPr>
            <a:normAutofit/>
          </a:bodyPr>
          <a:lstStyle/>
          <a:p>
            <a:pPr marL="0" indent="0">
              <a:buNone/>
            </a:pPr>
            <a:r>
              <a:rPr lang="en-US" sz="2400" b="1" dirty="0" smtClean="0">
                <a:solidFill>
                  <a:srgbClr val="446680"/>
                </a:solidFill>
                <a:latin typeface="Calibri"/>
                <a:ea typeface="Calibri"/>
                <a:cs typeface="Calibri"/>
                <a:sym typeface="Calibri"/>
                <a:rtl val="0"/>
              </a:rPr>
              <a:t>Career </a:t>
            </a:r>
            <a:r>
              <a:rPr lang="en-US" sz="2400" b="1" dirty="0">
                <a:solidFill>
                  <a:srgbClr val="446680"/>
                </a:solidFill>
                <a:latin typeface="Calibri"/>
                <a:ea typeface="Calibri"/>
                <a:cs typeface="Calibri"/>
                <a:sym typeface="Calibri"/>
                <a:rtl val="0"/>
              </a:rPr>
              <a:t>Ladders Project </a:t>
            </a:r>
            <a:r>
              <a:rPr lang="en-US" sz="2400" dirty="0">
                <a:solidFill>
                  <a:srgbClr val="446680"/>
                </a:solidFill>
                <a:latin typeface="Calibri"/>
                <a:ea typeface="Calibri"/>
                <a:cs typeface="Calibri"/>
                <a:sym typeface="Calibri"/>
                <a:rtl val="0"/>
              </a:rPr>
              <a:t>fosters educational and career advancement through </a:t>
            </a:r>
            <a:r>
              <a:rPr lang="en-US" sz="2400" b="1" dirty="0">
                <a:solidFill>
                  <a:srgbClr val="446680"/>
                </a:solidFill>
                <a:latin typeface="Calibri"/>
                <a:ea typeface="Calibri"/>
                <a:cs typeface="Calibri"/>
                <a:sym typeface="Calibri"/>
                <a:rtl val="0"/>
              </a:rPr>
              <a:t>research</a:t>
            </a:r>
            <a:r>
              <a:rPr lang="en-US" sz="2400" dirty="0">
                <a:solidFill>
                  <a:srgbClr val="446680"/>
                </a:solidFill>
                <a:latin typeface="Calibri"/>
                <a:ea typeface="Calibri"/>
                <a:cs typeface="Calibri"/>
                <a:sym typeface="Calibri"/>
                <a:rtl val="0"/>
              </a:rPr>
              <a:t>, </a:t>
            </a:r>
            <a:r>
              <a:rPr lang="en-US" sz="2400" b="1" dirty="0">
                <a:solidFill>
                  <a:srgbClr val="446680"/>
                </a:solidFill>
                <a:latin typeface="Calibri"/>
                <a:ea typeface="Calibri"/>
                <a:cs typeface="Calibri"/>
                <a:sym typeface="Calibri"/>
                <a:rtl val="0"/>
              </a:rPr>
              <a:t>policy</a:t>
            </a:r>
            <a:r>
              <a:rPr lang="en-US" sz="2400" dirty="0">
                <a:solidFill>
                  <a:srgbClr val="446680"/>
                </a:solidFill>
                <a:latin typeface="Calibri"/>
                <a:ea typeface="Calibri"/>
                <a:cs typeface="Calibri"/>
                <a:sym typeface="Calibri"/>
                <a:rtl val="0"/>
              </a:rPr>
              <a:t> initiatives and </a:t>
            </a:r>
            <a:r>
              <a:rPr lang="en-US" sz="2400" b="1" dirty="0">
                <a:solidFill>
                  <a:srgbClr val="446680"/>
                </a:solidFill>
                <a:latin typeface="Calibri"/>
                <a:ea typeface="Calibri"/>
                <a:cs typeface="Calibri"/>
                <a:sym typeface="Calibri"/>
                <a:rtl val="0"/>
              </a:rPr>
              <a:t>direct assistance </a:t>
            </a:r>
            <a:r>
              <a:rPr lang="en-US" sz="2400" dirty="0">
                <a:solidFill>
                  <a:srgbClr val="446680"/>
                </a:solidFill>
                <a:latin typeface="Calibri"/>
                <a:ea typeface="Calibri"/>
                <a:cs typeface="Calibri"/>
                <a:sym typeface="Calibri"/>
                <a:rtl val="0"/>
              </a:rPr>
              <a:t>to community colleges and their partners. </a:t>
            </a:r>
          </a:p>
          <a:p>
            <a:pPr marL="0" indent="0">
              <a:buNone/>
            </a:pPr>
            <a:endParaRPr lang="en-US" sz="2400" dirty="0">
              <a:solidFill>
                <a:srgbClr val="44668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70" r="6776" b="42770"/>
          <a:stretch/>
        </p:blipFill>
        <p:spPr>
          <a:xfrm>
            <a:off x="1730830" y="2749326"/>
            <a:ext cx="6466114" cy="3880072"/>
          </a:xfrm>
          <a:prstGeom prst="rect">
            <a:avLst/>
          </a:prstGeom>
        </p:spPr>
      </p:pic>
    </p:spTree>
    <p:extLst>
      <p:ext uri="{BB962C8B-B14F-4D97-AF65-F5344CB8AC3E}">
        <p14:creationId xmlns:p14="http://schemas.microsoft.com/office/powerpoint/2010/main" val="132306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0" y="0"/>
            <a:ext cx="3810000" cy="59436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123" y="381000"/>
            <a:ext cx="5334000" cy="7364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Monica’s Heart</a:t>
            </a:r>
            <a:endParaRPr lang="en-US" sz="2800" b="0" dirty="0">
              <a:solidFill>
                <a:srgbClr val="234E80"/>
              </a:solidFill>
              <a:effectLst/>
            </a:endParaRPr>
          </a:p>
        </p:txBody>
      </p:sp>
      <p:pic>
        <p:nvPicPr>
          <p:cNvPr id="7" name="Picture 8" descr="DSCN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0"/>
            <a:ext cx="2667000" cy="597275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81000" y="1117442"/>
            <a:ext cx="4572000" cy="1938992"/>
          </a:xfrm>
          <a:prstGeom prst="rect">
            <a:avLst/>
          </a:prstGeom>
          <a:noFill/>
        </p:spPr>
        <p:txBody>
          <a:bodyPr wrap="square" rtlCol="0">
            <a:spAutoFit/>
          </a:bodyPr>
          <a:lstStyle/>
          <a:p>
            <a:r>
              <a:rPr lang="ja-JP" altLang="en-US" sz="2400" dirty="0">
                <a:solidFill>
                  <a:schemeClr val="tx1">
                    <a:lumMod val="85000"/>
                    <a:lumOff val="15000"/>
                  </a:schemeClr>
                </a:solidFill>
              </a:rPr>
              <a:t>“</a:t>
            </a:r>
            <a:r>
              <a:rPr lang="en-US" altLang="ja-JP" sz="2400" dirty="0">
                <a:solidFill>
                  <a:schemeClr val="tx1">
                    <a:lumMod val="85000"/>
                    <a:lumOff val="15000"/>
                  </a:schemeClr>
                </a:solidFill>
              </a:rPr>
              <a:t>My journey started with a feeling of intimidation and ended with a feeling of accomplishment …I can do this and I made it mine!”</a:t>
            </a:r>
            <a:endParaRPr lang="en-US" sz="2400" dirty="0">
              <a:solidFill>
                <a:schemeClr val="tx1">
                  <a:lumMod val="85000"/>
                  <a:lumOff val="15000"/>
                </a:schemeClr>
              </a:solidFill>
            </a:endParaRPr>
          </a:p>
          <a:p>
            <a:endParaRPr lang="en-US" sz="2400" dirty="0">
              <a:solidFill>
                <a:schemeClr val="tx1">
                  <a:lumMod val="85000"/>
                  <a:lumOff val="15000"/>
                </a:schemeClr>
              </a:solidFill>
            </a:endParaRPr>
          </a:p>
        </p:txBody>
      </p:sp>
    </p:spTree>
    <p:extLst>
      <p:ext uri="{BB962C8B-B14F-4D97-AF65-F5344CB8AC3E}">
        <p14:creationId xmlns:p14="http://schemas.microsoft.com/office/powerpoint/2010/main" val="498615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200" y="228600"/>
            <a:ext cx="5334000" cy="8888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Pasadena City College</a:t>
            </a:r>
          </a:p>
          <a:p>
            <a:pPr algn="ctr"/>
            <a:r>
              <a:rPr lang="en-US" sz="2800" b="0" dirty="0" smtClean="0">
                <a:solidFill>
                  <a:srgbClr val="234E80"/>
                </a:solidFill>
                <a:effectLst/>
                <a:latin typeface="Gill Sans"/>
                <a:cs typeface="Gill Sans"/>
              </a:rPr>
              <a:t>Design Tech Pathway</a:t>
            </a:r>
            <a:endParaRPr lang="en-US" sz="2800" b="0" dirty="0" smtClean="0">
              <a:solidFill>
                <a:srgbClr val="234E80"/>
              </a:solidFill>
              <a:effectLst/>
              <a:latin typeface="Gill Sans"/>
              <a:cs typeface="Gill Sans"/>
            </a:endParaRPr>
          </a:p>
        </p:txBody>
      </p:sp>
      <p:sp>
        <p:nvSpPr>
          <p:cNvPr id="6" name="Rectangle 5"/>
          <p:cNvSpPr/>
          <p:nvPr/>
        </p:nvSpPr>
        <p:spPr>
          <a:xfrm>
            <a:off x="0" y="0"/>
            <a:ext cx="3429000" cy="59436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676400"/>
            <a:ext cx="5332433" cy="3289300"/>
          </a:xfrm>
          <a:prstGeom prst="rect">
            <a:avLst/>
          </a:prstGeom>
        </p:spPr>
      </p:pic>
    </p:spTree>
    <p:extLst>
      <p:ext uri="{BB962C8B-B14F-4D97-AF65-F5344CB8AC3E}">
        <p14:creationId xmlns:p14="http://schemas.microsoft.com/office/powerpoint/2010/main" val="1958867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66" t="3462" r="4167"/>
          <a:stretch/>
        </p:blipFill>
        <p:spPr>
          <a:xfrm>
            <a:off x="-1" y="304800"/>
            <a:ext cx="9184455" cy="6043888"/>
          </a:xfrm>
          <a:prstGeom prst="rect">
            <a:avLst/>
          </a:prstGeom>
        </p:spPr>
      </p:pic>
    </p:spTree>
    <p:extLst>
      <p:ext uri="{BB962C8B-B14F-4D97-AF65-F5344CB8AC3E}">
        <p14:creationId xmlns:p14="http://schemas.microsoft.com/office/powerpoint/2010/main" val="1644605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33" r="833"/>
          <a:stretch/>
        </p:blipFill>
        <p:spPr>
          <a:xfrm>
            <a:off x="0" y="1001064"/>
            <a:ext cx="9192998" cy="4866336"/>
          </a:xfrm>
          <a:prstGeom prst="rect">
            <a:avLst/>
          </a:prstGeom>
        </p:spPr>
      </p:pic>
    </p:spTree>
    <p:extLst>
      <p:ext uri="{BB962C8B-B14F-4D97-AF65-F5344CB8AC3E}">
        <p14:creationId xmlns:p14="http://schemas.microsoft.com/office/powerpoint/2010/main" val="1619465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68580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984" r="8747" b="51116"/>
          <a:stretch/>
        </p:blipFill>
        <p:spPr>
          <a:xfrm rot="20009482">
            <a:off x="132327" y="654640"/>
            <a:ext cx="3505200" cy="242745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11" t="49648" b="1606"/>
          <a:stretch/>
        </p:blipFill>
        <p:spPr>
          <a:xfrm>
            <a:off x="1884927" y="2514600"/>
            <a:ext cx="7030473" cy="4152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3641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72165" y="990600"/>
            <a:ext cx="5441558" cy="53340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indent="0">
              <a:buNone/>
            </a:pPr>
            <a:r>
              <a:rPr lang="en-US" sz="2000" dirty="0" smtClean="0">
                <a:solidFill>
                  <a:schemeClr val="tx1">
                    <a:lumMod val="75000"/>
                    <a:lumOff val="25000"/>
                  </a:schemeClr>
                </a:solidFill>
              </a:rPr>
              <a:t>FRAMEWORK</a:t>
            </a:r>
          </a:p>
          <a:p>
            <a:r>
              <a:rPr lang="en-US" sz="2000" dirty="0" smtClean="0">
                <a:solidFill>
                  <a:schemeClr val="tx1">
                    <a:lumMod val="75000"/>
                    <a:lumOff val="25000"/>
                  </a:schemeClr>
                </a:solidFill>
              </a:rPr>
              <a:t>Industry Responsive Training</a:t>
            </a:r>
          </a:p>
          <a:p>
            <a:r>
              <a:rPr lang="en-US" sz="2000" dirty="0" smtClean="0">
                <a:solidFill>
                  <a:schemeClr val="tx1">
                    <a:lumMod val="75000"/>
                    <a:lumOff val="25000"/>
                  </a:schemeClr>
                </a:solidFill>
              </a:rPr>
              <a:t>Contextualized Basic Skills</a:t>
            </a:r>
          </a:p>
          <a:p>
            <a:r>
              <a:rPr lang="en-US" sz="2000" dirty="0" smtClean="0">
                <a:solidFill>
                  <a:schemeClr val="tx1">
                    <a:lumMod val="75000"/>
                    <a:lumOff val="25000"/>
                  </a:schemeClr>
                </a:solidFill>
              </a:rPr>
              <a:t>Cohorts</a:t>
            </a:r>
          </a:p>
          <a:p>
            <a:r>
              <a:rPr lang="en-US" sz="2000" dirty="0" smtClean="0">
                <a:solidFill>
                  <a:schemeClr val="tx1">
                    <a:lumMod val="75000"/>
                    <a:lumOff val="25000"/>
                  </a:schemeClr>
                </a:solidFill>
              </a:rPr>
              <a:t>Transitions Supports</a:t>
            </a:r>
          </a:p>
          <a:p>
            <a:r>
              <a:rPr lang="en-US" sz="2000" dirty="0" smtClean="0">
                <a:solidFill>
                  <a:schemeClr val="tx1">
                    <a:lumMod val="75000"/>
                    <a:lumOff val="25000"/>
                  </a:schemeClr>
                </a:solidFill>
              </a:rPr>
              <a:t>Intensive Student Supports</a:t>
            </a:r>
          </a:p>
          <a:p>
            <a:pPr marL="109527" indent="0">
              <a:buNone/>
            </a:pPr>
            <a:endParaRPr lang="en-US" sz="2000" dirty="0" smtClean="0">
              <a:solidFill>
                <a:schemeClr val="tx1">
                  <a:lumMod val="75000"/>
                  <a:lumOff val="25000"/>
                </a:schemeClr>
              </a:solidFill>
            </a:endParaRPr>
          </a:p>
          <a:p>
            <a:pPr marL="109527" indent="0">
              <a:buNone/>
            </a:pPr>
            <a:r>
              <a:rPr lang="en-US" sz="2000" dirty="0" smtClean="0">
                <a:solidFill>
                  <a:schemeClr val="tx1">
                    <a:lumMod val="75000"/>
                    <a:lumOff val="25000"/>
                  </a:schemeClr>
                </a:solidFill>
              </a:rPr>
              <a:t>IMPACT </a:t>
            </a:r>
          </a:p>
          <a:p>
            <a:r>
              <a:rPr lang="en-US" sz="2000" dirty="0" smtClean="0">
                <a:solidFill>
                  <a:schemeClr val="tx1">
                    <a:lumMod val="75000"/>
                    <a:lumOff val="25000"/>
                  </a:schemeClr>
                </a:solidFill>
              </a:rPr>
              <a:t>10,000 students</a:t>
            </a:r>
            <a:endParaRPr lang="en-US" sz="2000" dirty="0">
              <a:solidFill>
                <a:schemeClr val="tx1">
                  <a:lumMod val="75000"/>
                  <a:lumOff val="25000"/>
                </a:schemeClr>
              </a:solidFill>
            </a:endParaRPr>
          </a:p>
          <a:p>
            <a:r>
              <a:rPr lang="en-US" sz="2000" dirty="0" smtClean="0">
                <a:solidFill>
                  <a:schemeClr val="tx1">
                    <a:lumMod val="75000"/>
                    <a:lumOff val="25000"/>
                  </a:schemeClr>
                </a:solidFill>
              </a:rPr>
              <a:t>30 colleges</a:t>
            </a:r>
          </a:p>
          <a:p>
            <a:r>
              <a:rPr lang="en-US" sz="2000" dirty="0" smtClean="0">
                <a:solidFill>
                  <a:schemeClr val="tx1">
                    <a:lumMod val="75000"/>
                    <a:lumOff val="25000"/>
                  </a:schemeClr>
                </a:solidFill>
              </a:rPr>
              <a:t>During Phase II over 51% received system recognized degree or certificate or low unit certificate</a:t>
            </a:r>
          </a:p>
          <a:p>
            <a:r>
              <a:rPr lang="en-US" sz="2000" dirty="0" smtClean="0">
                <a:solidFill>
                  <a:schemeClr val="tx1">
                    <a:lumMod val="75000"/>
                    <a:lumOff val="25000"/>
                  </a:schemeClr>
                </a:solidFill>
              </a:rPr>
              <a:t>During phase II over 23% received a system recognized degree or certificate – 3% higher than the comparison group</a:t>
            </a:r>
          </a:p>
          <a:p>
            <a:pPr marL="109527" indent="0">
              <a:buNone/>
            </a:pPr>
            <a:r>
              <a:rPr lang="en-US" sz="1200" i="1" dirty="0">
                <a:solidFill>
                  <a:schemeClr val="tx1">
                    <a:lumMod val="75000"/>
                    <a:lumOff val="25000"/>
                  </a:schemeClr>
                </a:solidFill>
              </a:rPr>
              <a:t>Equal Measures CAA Evaluation: Sustaining the Career Advancement </a:t>
            </a:r>
            <a:r>
              <a:rPr lang="en-US" sz="1200" i="1" dirty="0" smtClean="0">
                <a:solidFill>
                  <a:schemeClr val="tx1">
                    <a:lumMod val="75000"/>
                    <a:lumOff val="25000"/>
                  </a:schemeClr>
                </a:solidFill>
              </a:rPr>
              <a:t>Academies</a:t>
            </a:r>
            <a:endParaRPr lang="en-US" sz="1200" i="1" dirty="0">
              <a:solidFill>
                <a:schemeClr val="tx1">
                  <a:lumMod val="75000"/>
                  <a:lumOff val="25000"/>
                </a:schemeClr>
              </a:solidFill>
            </a:endParaRPr>
          </a:p>
        </p:txBody>
      </p:sp>
      <p:sp>
        <p:nvSpPr>
          <p:cNvPr id="5" name="Title 1"/>
          <p:cNvSpPr txBox="1">
            <a:spLocks/>
          </p:cNvSpPr>
          <p:nvPr/>
        </p:nvSpPr>
        <p:spPr>
          <a:xfrm>
            <a:off x="3886200" y="0"/>
            <a:ext cx="5334000" cy="11174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Integrated Approach</a:t>
            </a:r>
          </a:p>
          <a:p>
            <a:pPr algn="ctr"/>
            <a:r>
              <a:rPr lang="en-US" sz="2800" b="0" dirty="0" smtClean="0">
                <a:solidFill>
                  <a:srgbClr val="234E80"/>
                </a:solidFill>
                <a:effectLst/>
                <a:latin typeface="Gill Sans"/>
                <a:cs typeface="Gill Sans"/>
              </a:rPr>
              <a:t>Career Advancement Academy</a:t>
            </a:r>
          </a:p>
        </p:txBody>
      </p:sp>
      <p:sp>
        <p:nvSpPr>
          <p:cNvPr id="6" name="Rectangle 5"/>
          <p:cNvSpPr/>
          <p:nvPr/>
        </p:nvSpPr>
        <p:spPr>
          <a:xfrm>
            <a:off x="0" y="0"/>
            <a:ext cx="3429000" cy="59436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caa_map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914400"/>
            <a:ext cx="2886364" cy="3048000"/>
          </a:xfrm>
          <a:prstGeom prst="rect">
            <a:avLst/>
          </a:prstGeom>
        </p:spPr>
      </p:pic>
    </p:spTree>
    <p:extLst>
      <p:ext uri="{BB962C8B-B14F-4D97-AF65-F5344CB8AC3E}">
        <p14:creationId xmlns:p14="http://schemas.microsoft.com/office/powerpoint/2010/main" val="1473660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_NIK5147_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0"/>
            <a:ext cx="395008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p:cNvSpPr txBox="1">
            <a:spLocks/>
          </p:cNvSpPr>
          <p:nvPr/>
        </p:nvSpPr>
        <p:spPr>
          <a:xfrm>
            <a:off x="3962400" y="1676400"/>
            <a:ext cx="5334000" cy="30480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6000" b="0" dirty="0">
                <a:solidFill>
                  <a:srgbClr val="234E80"/>
                </a:solidFill>
              </a:rPr>
              <a:t>Questions?</a:t>
            </a:r>
          </a:p>
          <a:p>
            <a:pPr algn="ctr"/>
            <a:r>
              <a:rPr lang="en-US" sz="6000" b="0" dirty="0" smtClean="0">
                <a:solidFill>
                  <a:srgbClr val="234E80"/>
                </a:solidFill>
              </a:rPr>
              <a:t>Discussion</a:t>
            </a:r>
            <a:endParaRPr lang="en-US" sz="6000" b="0" dirty="0">
              <a:solidFill>
                <a:srgbClr val="234E80"/>
              </a:solidFill>
            </a:endParaRPr>
          </a:p>
        </p:txBody>
      </p:sp>
    </p:spTree>
    <p:extLst>
      <p:ext uri="{BB962C8B-B14F-4D97-AF65-F5344CB8AC3E}">
        <p14:creationId xmlns:p14="http://schemas.microsoft.com/office/powerpoint/2010/main" val="2315844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4279" y="762000"/>
            <a:ext cx="4933244" cy="53340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600" dirty="0" smtClean="0">
                <a:solidFill>
                  <a:schemeClr val="tx1">
                    <a:lumMod val="85000"/>
                    <a:lumOff val="15000"/>
                  </a:schemeClr>
                </a:solidFill>
              </a:rPr>
              <a:t>Career </a:t>
            </a:r>
            <a:r>
              <a:rPr lang="en-US" sz="1600" dirty="0">
                <a:solidFill>
                  <a:schemeClr val="tx1">
                    <a:lumMod val="85000"/>
                    <a:lumOff val="15000"/>
                  </a:schemeClr>
                </a:solidFill>
              </a:rPr>
              <a:t>Advancement </a:t>
            </a:r>
            <a:r>
              <a:rPr lang="en-US" sz="1600" dirty="0" smtClean="0">
                <a:solidFill>
                  <a:schemeClr val="tx1">
                    <a:lumMod val="85000"/>
                    <a:lumOff val="15000"/>
                  </a:schemeClr>
                </a:solidFill>
              </a:rPr>
              <a:t>Academies</a:t>
            </a:r>
          </a:p>
          <a:p>
            <a:pPr marL="109527" indent="0">
              <a:buNone/>
            </a:pPr>
            <a:r>
              <a:rPr lang="en-US" sz="1200" dirty="0">
                <a:solidFill>
                  <a:schemeClr val="tx1">
                    <a:lumMod val="85000"/>
                    <a:lumOff val="15000"/>
                  </a:schemeClr>
                </a:solidFill>
                <a:hlinkClick r:id="rId3"/>
              </a:rPr>
              <a:t>http://www.careerladdersproject.org/initiatives-programs/career-advancement-academies</a:t>
            </a:r>
            <a:r>
              <a:rPr lang="en-US" sz="1200" dirty="0" smtClean="0">
                <a:solidFill>
                  <a:schemeClr val="tx1">
                    <a:lumMod val="85000"/>
                    <a:lumOff val="15000"/>
                  </a:schemeClr>
                </a:solidFill>
                <a:hlinkClick r:id="rId3"/>
              </a:rPr>
              <a:t>/</a:t>
            </a:r>
            <a:endParaRPr lang="en-US" sz="1200" dirty="0" smtClean="0">
              <a:solidFill>
                <a:schemeClr val="tx1">
                  <a:lumMod val="85000"/>
                  <a:lumOff val="15000"/>
                </a:schemeClr>
              </a:solidFill>
            </a:endParaRPr>
          </a:p>
          <a:p>
            <a:r>
              <a:rPr lang="en-US" sz="1600" dirty="0" smtClean="0">
                <a:solidFill>
                  <a:schemeClr val="tx1">
                    <a:lumMod val="85000"/>
                    <a:lumOff val="15000"/>
                  </a:schemeClr>
                </a:solidFill>
              </a:rPr>
              <a:t>Contextualizing </a:t>
            </a:r>
            <a:r>
              <a:rPr lang="en-US" sz="1600" dirty="0">
                <a:solidFill>
                  <a:schemeClr val="tx1">
                    <a:lumMod val="85000"/>
                    <a:lumOff val="15000"/>
                  </a:schemeClr>
                </a:solidFill>
              </a:rPr>
              <a:t>Adult Education Instruction to Career </a:t>
            </a:r>
            <a:r>
              <a:rPr lang="en-US" sz="1600" dirty="0" smtClean="0">
                <a:solidFill>
                  <a:schemeClr val="tx1">
                    <a:lumMod val="85000"/>
                    <a:lumOff val="15000"/>
                  </a:schemeClr>
                </a:solidFill>
              </a:rPr>
              <a:t>Pathways</a:t>
            </a:r>
          </a:p>
          <a:p>
            <a:pPr marL="109527" indent="0">
              <a:buNone/>
            </a:pPr>
            <a:r>
              <a:rPr lang="en-US" sz="1600" dirty="0">
                <a:solidFill>
                  <a:schemeClr val="tx1">
                    <a:lumMod val="85000"/>
                    <a:lumOff val="15000"/>
                  </a:schemeClr>
                </a:solidFill>
                <a:hlinkClick r:id="rId4"/>
              </a:rPr>
              <a:t>http://www-tcall.tamu.edu/docs/pdf/</a:t>
            </a:r>
            <a:r>
              <a:rPr lang="en-US" sz="1600" dirty="0" smtClean="0">
                <a:solidFill>
                  <a:schemeClr val="tx1">
                    <a:lumMod val="85000"/>
                    <a:lumOff val="15000"/>
                  </a:schemeClr>
                </a:solidFill>
                <a:hlinkClick r:id="rId4"/>
              </a:rPr>
              <a:t>ContextualizatingAdultEdInstructionCareerPathways.pdf</a:t>
            </a:r>
            <a:endParaRPr lang="en-US" sz="1600" dirty="0" smtClean="0">
              <a:solidFill>
                <a:schemeClr val="tx1">
                  <a:lumMod val="85000"/>
                  <a:lumOff val="15000"/>
                </a:schemeClr>
              </a:solidFill>
            </a:endParaRPr>
          </a:p>
          <a:p>
            <a:r>
              <a:rPr lang="en-US" sz="1600" dirty="0" smtClean="0">
                <a:solidFill>
                  <a:schemeClr val="tx1">
                    <a:lumMod val="85000"/>
                    <a:lumOff val="15000"/>
                  </a:schemeClr>
                </a:solidFill>
              </a:rPr>
              <a:t>CTL </a:t>
            </a:r>
            <a:r>
              <a:rPr lang="en-US" sz="1600" dirty="0">
                <a:solidFill>
                  <a:schemeClr val="tx1">
                    <a:lumMod val="85000"/>
                    <a:lumOff val="15000"/>
                  </a:schemeClr>
                </a:solidFill>
              </a:rPr>
              <a:t>Community of Practice </a:t>
            </a:r>
          </a:p>
          <a:p>
            <a:pPr marL="109527" indent="0">
              <a:buNone/>
            </a:pPr>
            <a:r>
              <a:rPr lang="en-US" sz="1600" dirty="0">
                <a:solidFill>
                  <a:schemeClr val="tx1">
                    <a:lumMod val="85000"/>
                    <a:lumOff val="15000"/>
                  </a:schemeClr>
                </a:solidFill>
                <a:hlinkClick r:id="rId5"/>
              </a:rPr>
              <a:t>https://clpcop.wordpress.com</a:t>
            </a:r>
            <a:endParaRPr lang="en-US" sz="1600" dirty="0">
              <a:solidFill>
                <a:schemeClr val="tx1">
                  <a:lumMod val="85000"/>
                  <a:lumOff val="15000"/>
                </a:schemeClr>
              </a:solidFill>
            </a:endParaRPr>
          </a:p>
          <a:p>
            <a:r>
              <a:rPr lang="en-US" sz="1600" dirty="0" smtClean="0">
                <a:solidFill>
                  <a:schemeClr val="tx1">
                    <a:lumMod val="85000"/>
                    <a:lumOff val="15000"/>
                  </a:schemeClr>
                </a:solidFill>
              </a:rPr>
              <a:t>CAA Videos</a:t>
            </a:r>
          </a:p>
          <a:p>
            <a:pPr marL="109527" indent="0">
              <a:buNone/>
            </a:pPr>
            <a:r>
              <a:rPr lang="en-US" sz="1200" dirty="0" smtClean="0">
                <a:solidFill>
                  <a:schemeClr val="tx1">
                    <a:lumMod val="85000"/>
                    <a:lumOff val="15000"/>
                  </a:schemeClr>
                </a:solidFill>
                <a:hlinkClick r:id="rId6"/>
              </a:rPr>
              <a:t>http</a:t>
            </a:r>
            <a:r>
              <a:rPr lang="en-US" sz="1200" dirty="0">
                <a:solidFill>
                  <a:schemeClr val="tx1">
                    <a:lumMod val="85000"/>
                    <a:lumOff val="15000"/>
                  </a:schemeClr>
                </a:solidFill>
                <a:hlinkClick r:id="rId6"/>
              </a:rPr>
              <a:t>://www.careerladdersproject.org/videos/contextualized-teaching-learning</a:t>
            </a:r>
            <a:r>
              <a:rPr lang="en-US" sz="1200" dirty="0" smtClean="0">
                <a:solidFill>
                  <a:schemeClr val="tx1">
                    <a:lumMod val="85000"/>
                    <a:lumOff val="15000"/>
                  </a:schemeClr>
                </a:solidFill>
                <a:hlinkClick r:id="rId6"/>
              </a:rPr>
              <a:t>/</a:t>
            </a:r>
            <a:endParaRPr lang="en-US" sz="1600" dirty="0" smtClean="0">
              <a:solidFill>
                <a:schemeClr val="tx1">
                  <a:lumMod val="85000"/>
                  <a:lumOff val="15000"/>
                </a:schemeClr>
              </a:solidFill>
            </a:endParaRPr>
          </a:p>
          <a:p>
            <a:r>
              <a:rPr lang="en-US" sz="1600" dirty="0" smtClean="0">
                <a:solidFill>
                  <a:schemeClr val="tx1">
                    <a:lumMod val="85000"/>
                    <a:lumOff val="15000"/>
                  </a:schemeClr>
                </a:solidFill>
              </a:rPr>
              <a:t>Equal Measures CAA Evaluation: Sustaining the Career Advancement Academies</a:t>
            </a:r>
          </a:p>
          <a:p>
            <a:pPr marL="109527" indent="0">
              <a:buNone/>
            </a:pPr>
            <a:r>
              <a:rPr lang="en-US" sz="1200" dirty="0">
                <a:solidFill>
                  <a:schemeClr val="tx1">
                    <a:lumMod val="85000"/>
                    <a:lumOff val="15000"/>
                  </a:schemeClr>
                </a:solidFill>
                <a:hlinkClick r:id="rId7"/>
              </a:rPr>
              <a:t>http://</a:t>
            </a:r>
            <a:r>
              <a:rPr lang="en-US" sz="1200" dirty="0" smtClean="0">
                <a:solidFill>
                  <a:schemeClr val="tx1">
                    <a:lumMod val="85000"/>
                    <a:lumOff val="15000"/>
                  </a:schemeClr>
                </a:solidFill>
                <a:hlinkClick r:id="rId7"/>
              </a:rPr>
              <a:t>www.equalmeasure.org/wp-content/uploads/2015/05/CAA-Report-Final-050115.pdf</a:t>
            </a:r>
            <a:endParaRPr lang="en-US" sz="1700" dirty="0" smtClean="0">
              <a:solidFill>
                <a:schemeClr val="tx1">
                  <a:lumMod val="85000"/>
                  <a:lumOff val="15000"/>
                </a:schemeClr>
              </a:solidFill>
            </a:endParaRPr>
          </a:p>
          <a:p>
            <a:endParaRPr lang="en-US" sz="1700" dirty="0">
              <a:solidFill>
                <a:schemeClr val="tx1">
                  <a:lumMod val="85000"/>
                  <a:lumOff val="15000"/>
                </a:schemeClr>
              </a:solidFill>
            </a:endParaRPr>
          </a:p>
        </p:txBody>
      </p:sp>
      <p:sp>
        <p:nvSpPr>
          <p:cNvPr id="5" name="Title 1"/>
          <p:cNvSpPr txBox="1">
            <a:spLocks/>
          </p:cNvSpPr>
          <p:nvPr/>
        </p:nvSpPr>
        <p:spPr>
          <a:xfrm>
            <a:off x="0" y="-17641"/>
            <a:ext cx="5334000" cy="1135083"/>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Resources</a:t>
            </a:r>
            <a:endParaRPr lang="en-US" sz="2800" b="0" dirty="0">
              <a:solidFill>
                <a:srgbClr val="234E80"/>
              </a:solidFill>
              <a:effectLst/>
              <a:latin typeface="Gill Sans"/>
              <a:cs typeface="Gill Sans"/>
            </a:endParaRPr>
          </a:p>
        </p:txBody>
      </p:sp>
      <p:pic>
        <p:nvPicPr>
          <p:cNvPr id="3" name="Picture 2" descr="Eloy_5308.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2047" y="17766"/>
            <a:ext cx="3958153" cy="5925834"/>
          </a:xfrm>
          <a:prstGeom prst="rect">
            <a:avLst/>
          </a:prstGeom>
        </p:spPr>
      </p:pic>
    </p:spTree>
    <p:extLst>
      <p:ext uri="{BB962C8B-B14F-4D97-AF65-F5344CB8AC3E}">
        <p14:creationId xmlns:p14="http://schemas.microsoft.com/office/powerpoint/2010/main" val="478982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764.JPG"/>
          <p:cNvPicPr>
            <a:picLocks noChangeAspect="1"/>
          </p:cNvPicPr>
          <p:nvPr/>
        </p:nvPicPr>
        <p:blipFill rotWithShape="1">
          <a:blip r:embed="rId2" cstate="print">
            <a:extLst>
              <a:ext uri="{28A0092B-C50C-407E-A947-70E740481C1C}">
                <a14:useLocalDpi xmlns:a14="http://schemas.microsoft.com/office/drawing/2010/main" val="0"/>
              </a:ext>
            </a:extLst>
          </a:blip>
          <a:srcRect l="1772" r="3470" b="2530"/>
          <a:stretch/>
        </p:blipFill>
        <p:spPr>
          <a:xfrm rot="5400000">
            <a:off x="3987375" y="786974"/>
            <a:ext cx="5821831" cy="4491419"/>
          </a:xfrm>
          <a:prstGeom prst="rect">
            <a:avLst/>
          </a:prstGeom>
        </p:spPr>
      </p:pic>
      <p:sp>
        <p:nvSpPr>
          <p:cNvPr id="7" name="Rectangle 3"/>
          <p:cNvSpPr txBox="1">
            <a:spLocks noChangeArrowheads="1"/>
          </p:cNvSpPr>
          <p:nvPr/>
        </p:nvSpPr>
        <p:spPr>
          <a:xfrm>
            <a:off x="400665" y="2998839"/>
            <a:ext cx="4343400" cy="1524000"/>
          </a:xfrm>
          <a:prstGeom prst="rect">
            <a:avLst/>
          </a:prstGeom>
        </p:spPr>
        <p:txBody>
          <a:bodyPr>
            <a:norm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80000"/>
              </a:lnSpc>
              <a:buFont typeface="Arial" charset="0"/>
              <a:buNone/>
            </a:pPr>
            <a:r>
              <a:rPr lang="en-US" sz="1600" b="1" dirty="0" smtClean="0">
                <a:solidFill>
                  <a:schemeClr val="tx1">
                    <a:lumMod val="65000"/>
                    <a:lumOff val="35000"/>
                  </a:schemeClr>
                </a:solidFill>
                <a:latin typeface="Arial"/>
                <a:ea typeface="ＭＳ Ｐゴシック" pitchFamily="34" charset="-128"/>
                <a:cs typeface="Arial"/>
              </a:rPr>
              <a:t>Naomi Castro</a:t>
            </a:r>
          </a:p>
          <a:p>
            <a:pPr>
              <a:lnSpc>
                <a:spcPct val="80000"/>
              </a:lnSpc>
              <a:buFont typeface="Arial" charset="0"/>
              <a:buNone/>
            </a:pPr>
            <a:r>
              <a:rPr lang="en-US" sz="1600" dirty="0">
                <a:solidFill>
                  <a:schemeClr val="tx1">
                    <a:lumMod val="65000"/>
                    <a:lumOff val="35000"/>
                  </a:schemeClr>
                </a:solidFill>
                <a:latin typeface="Arial"/>
                <a:ea typeface="ＭＳ Ｐゴシック" pitchFamily="34" charset="-128"/>
                <a:cs typeface="Arial"/>
                <a:hlinkClick r:id="rId3"/>
              </a:rPr>
              <a:t>N</a:t>
            </a:r>
            <a:r>
              <a:rPr lang="en-US" sz="1600" dirty="0" smtClean="0">
                <a:solidFill>
                  <a:schemeClr val="tx1">
                    <a:lumMod val="65000"/>
                    <a:lumOff val="35000"/>
                  </a:schemeClr>
                </a:solidFill>
                <a:latin typeface="Arial"/>
                <a:ea typeface="ＭＳ Ｐゴシック" pitchFamily="34" charset="-128"/>
                <a:cs typeface="Arial"/>
                <a:hlinkClick r:id="rId3"/>
              </a:rPr>
              <a:t>castro@CareerLaddersProject.org</a:t>
            </a:r>
            <a:endParaRPr lang="en-US" sz="1600" dirty="0" smtClean="0">
              <a:solidFill>
                <a:schemeClr val="tx1">
                  <a:lumMod val="65000"/>
                  <a:lumOff val="35000"/>
                </a:schemeClr>
              </a:solidFill>
              <a:latin typeface="Arial"/>
              <a:ea typeface="ＭＳ Ｐゴシック" pitchFamily="34" charset="-128"/>
              <a:cs typeface="Arial"/>
            </a:endParaRPr>
          </a:p>
          <a:p>
            <a:pPr>
              <a:lnSpc>
                <a:spcPct val="80000"/>
              </a:lnSpc>
              <a:buFont typeface="Arial" charset="0"/>
              <a:buNone/>
            </a:pPr>
            <a:endParaRPr lang="en-US" sz="1600" dirty="0">
              <a:solidFill>
                <a:schemeClr val="tx1">
                  <a:lumMod val="65000"/>
                  <a:lumOff val="35000"/>
                </a:schemeClr>
              </a:solidFill>
              <a:latin typeface="Arial"/>
              <a:ea typeface="ＭＳ Ｐゴシック" pitchFamily="34" charset="-128"/>
              <a:cs typeface="Arial"/>
            </a:endParaRPr>
          </a:p>
          <a:p>
            <a:pPr>
              <a:lnSpc>
                <a:spcPct val="80000"/>
              </a:lnSpc>
              <a:buFont typeface="Arial" charset="0"/>
              <a:buNone/>
            </a:pPr>
            <a:r>
              <a:rPr lang="en-US" sz="1600" dirty="0" smtClean="0">
                <a:solidFill>
                  <a:schemeClr val="tx1">
                    <a:lumMod val="65000"/>
                    <a:lumOff val="35000"/>
                  </a:schemeClr>
                </a:solidFill>
                <a:latin typeface="Arial"/>
                <a:ea typeface="ＭＳ Ｐゴシック" pitchFamily="34" charset="-128"/>
                <a:cs typeface="Arial"/>
              </a:rPr>
              <a:t>      @</a:t>
            </a:r>
            <a:r>
              <a:rPr lang="en-US" sz="1600" dirty="0" err="1" smtClean="0">
                <a:solidFill>
                  <a:schemeClr val="tx1">
                    <a:lumMod val="65000"/>
                    <a:lumOff val="35000"/>
                  </a:schemeClr>
                </a:solidFill>
                <a:latin typeface="Arial"/>
                <a:ea typeface="ＭＳ Ｐゴシック" pitchFamily="34" charset="-128"/>
                <a:cs typeface="Arial"/>
              </a:rPr>
              <a:t>NaomiCastroProf</a:t>
            </a:r>
            <a:endParaRPr lang="en-US" sz="1600" dirty="0">
              <a:solidFill>
                <a:schemeClr val="tx1">
                  <a:lumMod val="65000"/>
                  <a:lumOff val="35000"/>
                </a:schemeClr>
              </a:solidFill>
              <a:latin typeface="Arial"/>
              <a:ea typeface="ＭＳ Ｐゴシック" pitchFamily="34" charset="-128"/>
              <a:cs typeface="Arial"/>
            </a:endParaRPr>
          </a:p>
        </p:txBody>
      </p:sp>
      <p:sp>
        <p:nvSpPr>
          <p:cNvPr id="8" name="Rectangle 2"/>
          <p:cNvSpPr txBox="1">
            <a:spLocks noChangeArrowheads="1"/>
          </p:cNvSpPr>
          <p:nvPr/>
        </p:nvSpPr>
        <p:spPr>
          <a:xfrm>
            <a:off x="381000" y="2057400"/>
            <a:ext cx="3789637" cy="533400"/>
          </a:xfrm>
          <a:prstGeom prst="rect">
            <a:avLst/>
          </a:prstGeom>
        </p:spPr>
        <p:txBody>
          <a:bodyPr>
            <a:normAutofit fontScale="97500"/>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eaLnBrk="1" hangingPunct="1"/>
            <a:r>
              <a:rPr lang="en-US" sz="2400" b="0" dirty="0" smtClean="0">
                <a:solidFill>
                  <a:srgbClr val="234E80"/>
                </a:solidFill>
                <a:effectLst/>
                <a:latin typeface="Gill Sans"/>
                <a:ea typeface="ＭＳ Ｐゴシック" pitchFamily="34" charset="-128"/>
                <a:cs typeface="Gill Sans"/>
              </a:rPr>
              <a:t>FOR MORE INFORMATION:</a:t>
            </a:r>
          </a:p>
        </p:txBody>
      </p:sp>
      <p:pic>
        <p:nvPicPr>
          <p:cNvPr id="9" name="Picture 8" descr="twitter_logo.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3733800"/>
            <a:ext cx="304800" cy="304800"/>
          </a:xfrm>
          <a:prstGeom prst="rect">
            <a:avLst/>
          </a:prstGeom>
          <a:noFill/>
          <a:ln w="9525">
            <a:noFill/>
            <a:miter lim="800000"/>
            <a:headEnd/>
            <a:tailEnd/>
          </a:ln>
        </p:spPr>
      </p:pic>
    </p:spTree>
    <p:extLst>
      <p:ext uri="{BB962C8B-B14F-4D97-AF65-F5344CB8AC3E}">
        <p14:creationId xmlns:p14="http://schemas.microsoft.com/office/powerpoint/2010/main" val="2315844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ey_Construction77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0"/>
            <a:ext cx="3962400" cy="5937972"/>
          </a:xfrm>
          <a:prstGeom prst="rect">
            <a:avLst/>
          </a:prstGeom>
        </p:spPr>
      </p:pic>
      <p:sp>
        <p:nvSpPr>
          <p:cNvPr id="6" name="Title 1"/>
          <p:cNvSpPr txBox="1">
            <a:spLocks/>
          </p:cNvSpPr>
          <p:nvPr/>
        </p:nvSpPr>
        <p:spPr>
          <a:xfrm>
            <a:off x="0" y="1752600"/>
            <a:ext cx="5334000" cy="23622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Who is Here?</a:t>
            </a:r>
          </a:p>
          <a:p>
            <a:pPr algn="ctr"/>
            <a:r>
              <a:rPr lang="en-US" sz="2800" b="0" dirty="0" smtClean="0">
                <a:solidFill>
                  <a:srgbClr val="234E80"/>
                </a:solidFill>
                <a:effectLst/>
                <a:latin typeface="Gill Sans"/>
                <a:cs typeface="Gill Sans"/>
              </a:rPr>
              <a:t>What do you Need?</a:t>
            </a:r>
            <a:endParaRPr lang="en-US" sz="2800" b="0" dirty="0">
              <a:solidFill>
                <a:srgbClr val="234E80"/>
              </a:solidFill>
              <a:effectLst/>
            </a:endParaRPr>
          </a:p>
        </p:txBody>
      </p:sp>
    </p:spTree>
    <p:extLst>
      <p:ext uri="{BB962C8B-B14F-4D97-AF65-F5344CB8AC3E}">
        <p14:creationId xmlns:p14="http://schemas.microsoft.com/office/powerpoint/2010/main" val="1457130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_NIK5147_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3915" y="0"/>
            <a:ext cx="395008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0" y="32680"/>
            <a:ext cx="5334000" cy="1135083"/>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Contextualized Teaching</a:t>
            </a:r>
          </a:p>
          <a:p>
            <a:pPr algn="ctr"/>
            <a:r>
              <a:rPr lang="en-US" sz="2800" b="0" dirty="0">
                <a:solidFill>
                  <a:srgbClr val="234E80"/>
                </a:solidFill>
                <a:effectLst/>
                <a:latin typeface="Gill Sans"/>
                <a:cs typeface="Gill Sans"/>
              </a:rPr>
              <a:t>a</a:t>
            </a:r>
            <a:r>
              <a:rPr lang="en-US" sz="2800" b="0" dirty="0" smtClean="0">
                <a:solidFill>
                  <a:srgbClr val="234E80"/>
                </a:solidFill>
                <a:effectLst/>
                <a:latin typeface="Gill Sans"/>
                <a:cs typeface="Gill Sans"/>
              </a:rPr>
              <a:t>nd Learning (CTL)</a:t>
            </a:r>
            <a:endParaRPr lang="en-US" sz="2800" b="0" dirty="0">
              <a:solidFill>
                <a:srgbClr val="234E80"/>
              </a:solidFill>
              <a:effectLst/>
              <a:latin typeface="Gill Sans"/>
              <a:cs typeface="Gill Sans"/>
            </a:endParaRPr>
          </a:p>
        </p:txBody>
      </p:sp>
      <p:sp>
        <p:nvSpPr>
          <p:cNvPr id="7" name="TextBox 6"/>
          <p:cNvSpPr txBox="1"/>
          <p:nvPr/>
        </p:nvSpPr>
        <p:spPr>
          <a:xfrm>
            <a:off x="381001" y="1320163"/>
            <a:ext cx="4648200" cy="3416320"/>
          </a:xfrm>
          <a:prstGeom prst="rect">
            <a:avLst/>
          </a:prstGeom>
          <a:noFill/>
        </p:spPr>
        <p:txBody>
          <a:bodyPr wrap="square" rtlCol="0">
            <a:spAutoFit/>
          </a:bodyPr>
          <a:lstStyle/>
          <a:p>
            <a:r>
              <a:rPr lang="en-US" dirty="0">
                <a:solidFill>
                  <a:schemeClr val="tx1">
                    <a:lumMod val="75000"/>
                    <a:lumOff val="25000"/>
                  </a:schemeClr>
                </a:solidFill>
              </a:rPr>
              <a:t>From </a:t>
            </a:r>
            <a:r>
              <a:rPr lang="en-US" dirty="0" smtClean="0">
                <a:solidFill>
                  <a:schemeClr val="tx1">
                    <a:lumMod val="75000"/>
                    <a:lumOff val="25000"/>
                  </a:schemeClr>
                </a:solidFill>
              </a:rPr>
              <a:t>Basic Skills Transformation grant RFA</a:t>
            </a:r>
            <a:r>
              <a:rPr lang="en-US" dirty="0">
                <a:solidFill>
                  <a:schemeClr val="tx1">
                    <a:lumMod val="75000"/>
                    <a:lumOff val="25000"/>
                  </a:schemeClr>
                </a:solidFill>
              </a:rPr>
              <a:t>:</a:t>
            </a:r>
          </a:p>
          <a:p>
            <a:pPr marL="109527" indent="0">
              <a:buNone/>
            </a:pPr>
            <a:endParaRPr lang="en-US" dirty="0">
              <a:solidFill>
                <a:schemeClr val="tx1">
                  <a:lumMod val="75000"/>
                  <a:lumOff val="25000"/>
                </a:schemeClr>
              </a:solidFill>
            </a:endParaRPr>
          </a:p>
          <a:p>
            <a:pPr marL="109527" indent="0">
              <a:buNone/>
            </a:pPr>
            <a:r>
              <a:rPr lang="en-US" i="1" dirty="0">
                <a:solidFill>
                  <a:schemeClr val="tx1">
                    <a:lumMod val="75000"/>
                    <a:lumOff val="25000"/>
                  </a:schemeClr>
                </a:solidFill>
              </a:rPr>
              <a:t>Contextualize remedial instruction in foundational skills for the industry cluster, pathways, or both, in which students seeks to advance.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CTL </a:t>
            </a:r>
            <a:r>
              <a:rPr lang="en-US" dirty="0">
                <a:solidFill>
                  <a:schemeClr val="tx1">
                    <a:lumMod val="75000"/>
                    <a:lumOff val="25000"/>
                  </a:schemeClr>
                </a:solidFill>
              </a:rPr>
              <a:t>is a group of instructional strategies designed to link the learning of basic skills with academic or occupational content by focusing teaching and learning directly on concrete applications in a specific career context that is of interest to students. </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169960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510"/>
            <a:ext cx="9144000" cy="684749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2514600"/>
            <a:ext cx="9144000" cy="1643555"/>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3600" b="0" dirty="0" smtClean="0">
                <a:solidFill>
                  <a:schemeClr val="bg1"/>
                </a:solidFill>
                <a:effectLst/>
                <a:latin typeface="Gill Sans"/>
                <a:cs typeface="Gill Sans"/>
              </a:rPr>
              <a:t>Prediction:</a:t>
            </a:r>
          </a:p>
          <a:p>
            <a:pPr algn="ctr"/>
            <a:r>
              <a:rPr lang="en-US" sz="3600" b="0" dirty="0" smtClean="0">
                <a:solidFill>
                  <a:schemeClr val="bg1"/>
                </a:solidFill>
                <a:effectLst/>
                <a:latin typeface="Gill Sans"/>
                <a:cs typeface="Gill Sans"/>
              </a:rPr>
              <a:t>What would be evidence </a:t>
            </a:r>
          </a:p>
          <a:p>
            <a:pPr algn="ctr"/>
            <a:r>
              <a:rPr lang="en-US" sz="3600" b="0" dirty="0" smtClean="0">
                <a:solidFill>
                  <a:schemeClr val="bg1"/>
                </a:solidFill>
                <a:effectLst/>
                <a:latin typeface="Gill Sans"/>
                <a:cs typeface="Gill Sans"/>
              </a:rPr>
              <a:t>of the effectiveness of CTL?</a:t>
            </a:r>
            <a:endParaRPr lang="en-US" sz="3600" b="0" dirty="0">
              <a:solidFill>
                <a:schemeClr val="bg1"/>
              </a:solidFill>
              <a:effectLst/>
              <a:latin typeface="Gill Sans"/>
              <a:cs typeface="Gill Sans"/>
            </a:endParaRPr>
          </a:p>
        </p:txBody>
      </p:sp>
    </p:spTree>
    <p:extLst>
      <p:ext uri="{BB962C8B-B14F-4D97-AF65-F5344CB8AC3E}">
        <p14:creationId xmlns:p14="http://schemas.microsoft.com/office/powerpoint/2010/main" val="1376178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982156" y="1066800"/>
            <a:ext cx="5161844" cy="436227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solidFill>
                <a:srgbClr val="68686D"/>
              </a:solidFill>
            </a:endParaRPr>
          </a:p>
        </p:txBody>
      </p:sp>
      <p:sp>
        <p:nvSpPr>
          <p:cNvPr id="7" name="Content Placeholder 2"/>
          <p:cNvSpPr txBox="1">
            <a:spLocks/>
          </p:cNvSpPr>
          <p:nvPr/>
        </p:nvSpPr>
        <p:spPr>
          <a:xfrm>
            <a:off x="685800" y="914400"/>
            <a:ext cx="7391400" cy="49530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indent="0">
              <a:buNone/>
            </a:pPr>
            <a:r>
              <a:rPr lang="en-US" sz="2200" dirty="0" smtClean="0">
                <a:solidFill>
                  <a:schemeClr val="tx1">
                    <a:lumMod val="75000"/>
                    <a:lumOff val="25000"/>
                  </a:schemeClr>
                </a:solidFill>
              </a:rPr>
              <a:t>STUDENT SUCCESS </a:t>
            </a:r>
          </a:p>
          <a:p>
            <a:pPr marL="109527" indent="0">
              <a:buNone/>
            </a:pPr>
            <a:r>
              <a:rPr lang="en-US" sz="2200" dirty="0" smtClean="0">
                <a:solidFill>
                  <a:schemeClr val="tx1">
                    <a:lumMod val="75000"/>
                    <a:lumOff val="25000"/>
                  </a:schemeClr>
                </a:solidFill>
              </a:rPr>
              <a:t>Chuck </a:t>
            </a:r>
            <a:r>
              <a:rPr lang="en-US" sz="2200" dirty="0" err="1">
                <a:solidFill>
                  <a:schemeClr val="tx1">
                    <a:lumMod val="75000"/>
                    <a:lumOff val="25000"/>
                  </a:schemeClr>
                </a:solidFill>
              </a:rPr>
              <a:t>Wiseley</a:t>
            </a:r>
            <a:r>
              <a:rPr lang="en-US" sz="2200" dirty="0">
                <a:solidFill>
                  <a:schemeClr val="tx1">
                    <a:lumMod val="75000"/>
                    <a:lumOff val="25000"/>
                  </a:schemeClr>
                </a:solidFill>
              </a:rPr>
              <a:t>, who compared non-CTL developmental math to CTL developmental math in California Community Colleges. His research involved over 17,000 student records from 10 colleges. He found that students in the CTL course were: </a:t>
            </a:r>
          </a:p>
          <a:p>
            <a:r>
              <a:rPr lang="en-US" sz="2200" dirty="0">
                <a:solidFill>
                  <a:schemeClr val="tx1">
                    <a:lumMod val="75000"/>
                    <a:lumOff val="25000"/>
                  </a:schemeClr>
                </a:solidFill>
              </a:rPr>
              <a:t>3 times more likely to pass </a:t>
            </a:r>
          </a:p>
          <a:p>
            <a:r>
              <a:rPr lang="en-US" sz="2200" dirty="0">
                <a:solidFill>
                  <a:schemeClr val="tx1">
                    <a:lumMod val="75000"/>
                    <a:lumOff val="25000"/>
                  </a:schemeClr>
                </a:solidFill>
              </a:rPr>
              <a:t>4 times more likely to pass degree applicable coursework in same semester </a:t>
            </a:r>
          </a:p>
          <a:p>
            <a:r>
              <a:rPr lang="en-US" sz="2200" dirty="0">
                <a:solidFill>
                  <a:schemeClr val="tx1">
                    <a:lumMod val="75000"/>
                    <a:lumOff val="25000"/>
                  </a:schemeClr>
                </a:solidFill>
              </a:rPr>
              <a:t>4 times more likely to pass transfer level work in same semester </a:t>
            </a:r>
          </a:p>
          <a:p>
            <a:r>
              <a:rPr lang="en-US" sz="2200" dirty="0">
                <a:solidFill>
                  <a:schemeClr val="tx1">
                    <a:lumMod val="75000"/>
                    <a:lumOff val="25000"/>
                  </a:schemeClr>
                </a:solidFill>
              </a:rPr>
              <a:t>1.7 times more likely to pass degree applicable coursework in subsequent </a:t>
            </a:r>
            <a:r>
              <a:rPr lang="en-US" sz="2200" dirty="0" smtClean="0">
                <a:solidFill>
                  <a:schemeClr val="tx1">
                    <a:lumMod val="75000"/>
                    <a:lumOff val="25000"/>
                  </a:schemeClr>
                </a:solidFill>
              </a:rPr>
              <a:t>semester</a:t>
            </a:r>
            <a:endParaRPr lang="en-US" sz="2200" dirty="0">
              <a:solidFill>
                <a:schemeClr val="tx1">
                  <a:lumMod val="75000"/>
                  <a:lumOff val="25000"/>
                </a:schemeClr>
              </a:solidFill>
            </a:endParaRPr>
          </a:p>
          <a:p>
            <a:pPr marL="109527" indent="0">
              <a:buNone/>
            </a:pPr>
            <a:endParaRPr lang="en-US" sz="1200" dirty="0" smtClean="0">
              <a:solidFill>
                <a:schemeClr val="tx1">
                  <a:lumMod val="75000"/>
                  <a:lumOff val="25000"/>
                </a:schemeClr>
              </a:solidFill>
            </a:endParaRPr>
          </a:p>
          <a:p>
            <a:pPr marL="109527" indent="0">
              <a:buNone/>
            </a:pPr>
            <a:r>
              <a:rPr lang="en-US" sz="1200" dirty="0" smtClean="0">
                <a:solidFill>
                  <a:schemeClr val="tx1">
                    <a:lumMod val="75000"/>
                    <a:lumOff val="25000"/>
                  </a:schemeClr>
                </a:solidFill>
              </a:rPr>
              <a:t>From: Bernhard, G. et. al. (2013).  </a:t>
            </a:r>
            <a:r>
              <a:rPr lang="en-US" sz="1200" i="1" dirty="0" smtClean="0">
                <a:solidFill>
                  <a:schemeClr val="tx1">
                    <a:lumMod val="75000"/>
                    <a:lumOff val="25000"/>
                  </a:schemeClr>
                </a:solidFill>
              </a:rPr>
              <a:t>Contextualizing Adult Education Instruction to Career Pathways</a:t>
            </a:r>
            <a:r>
              <a:rPr lang="en-US" sz="1200" dirty="0" smtClean="0">
                <a:solidFill>
                  <a:schemeClr val="tx1">
                    <a:lumMod val="75000"/>
                    <a:lumOff val="25000"/>
                  </a:schemeClr>
                </a:solidFill>
              </a:rPr>
              <a:t>. Jobs for the Future, </a:t>
            </a:r>
            <a:r>
              <a:rPr lang="en-US" sz="1200" dirty="0" err="1" smtClean="0">
                <a:solidFill>
                  <a:schemeClr val="tx1">
                    <a:lumMod val="75000"/>
                    <a:lumOff val="25000"/>
                  </a:schemeClr>
                </a:solidFill>
              </a:rPr>
              <a:t>Literacywork</a:t>
            </a:r>
            <a:r>
              <a:rPr lang="en-US" sz="1200" dirty="0" smtClean="0">
                <a:solidFill>
                  <a:schemeClr val="tx1">
                    <a:lumMod val="75000"/>
                    <a:lumOff val="25000"/>
                  </a:schemeClr>
                </a:solidFill>
              </a:rPr>
              <a:t> International and Career Ladders Project.</a:t>
            </a:r>
            <a:endParaRPr lang="en-US" sz="1200" dirty="0">
              <a:solidFill>
                <a:schemeClr val="tx1">
                  <a:lumMod val="75000"/>
                  <a:lumOff val="25000"/>
                </a:schemeClr>
              </a:solidFill>
            </a:endParaRPr>
          </a:p>
        </p:txBody>
      </p:sp>
      <p:sp>
        <p:nvSpPr>
          <p:cNvPr id="8" name="Title 1"/>
          <p:cNvSpPr txBox="1">
            <a:spLocks/>
          </p:cNvSpPr>
          <p:nvPr/>
        </p:nvSpPr>
        <p:spPr>
          <a:xfrm>
            <a:off x="0" y="304800"/>
            <a:ext cx="9144000" cy="7364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Evidence</a:t>
            </a:r>
            <a:endParaRPr lang="en-US" sz="2800" b="0" dirty="0">
              <a:solidFill>
                <a:srgbClr val="234E80"/>
              </a:solidFill>
              <a:effectLst/>
            </a:endParaRPr>
          </a:p>
        </p:txBody>
      </p:sp>
    </p:spTree>
    <p:extLst>
      <p:ext uri="{BB962C8B-B14F-4D97-AF65-F5344CB8AC3E}">
        <p14:creationId xmlns:p14="http://schemas.microsoft.com/office/powerpoint/2010/main" val="3968918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982156" y="1066800"/>
            <a:ext cx="5161844" cy="436227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1800" dirty="0">
              <a:solidFill>
                <a:srgbClr val="68686D"/>
              </a:solidFill>
            </a:endParaRPr>
          </a:p>
        </p:txBody>
      </p:sp>
      <p:pic>
        <p:nvPicPr>
          <p:cNvPr id="6" name="Picture 5" descr="March2012_skylineEMT_careerladdersproject_IMG_1460.jp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186" y="1"/>
            <a:ext cx="3962400" cy="5943600"/>
          </a:xfrm>
          <a:prstGeom prst="rect">
            <a:avLst/>
          </a:prstGeom>
        </p:spPr>
      </p:pic>
      <p:sp>
        <p:nvSpPr>
          <p:cNvPr id="8" name="Title 1"/>
          <p:cNvSpPr txBox="1">
            <a:spLocks/>
          </p:cNvSpPr>
          <p:nvPr/>
        </p:nvSpPr>
        <p:spPr>
          <a:xfrm>
            <a:off x="3810000" y="304800"/>
            <a:ext cx="5334000" cy="7364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Evidence</a:t>
            </a:r>
            <a:endParaRPr lang="en-US" sz="2800" b="0" dirty="0">
              <a:solidFill>
                <a:srgbClr val="234E80"/>
              </a:solidFill>
              <a:effectLst/>
            </a:endParaRPr>
          </a:p>
        </p:txBody>
      </p:sp>
      <p:sp>
        <p:nvSpPr>
          <p:cNvPr id="9" name="Content Placeholder 2"/>
          <p:cNvSpPr txBox="1">
            <a:spLocks/>
          </p:cNvSpPr>
          <p:nvPr/>
        </p:nvSpPr>
        <p:spPr>
          <a:xfrm>
            <a:off x="3968185" y="1346041"/>
            <a:ext cx="5161844" cy="4378394"/>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indent="0">
              <a:buNone/>
            </a:pPr>
            <a:r>
              <a:rPr lang="en-US" sz="2200" dirty="0" smtClean="0">
                <a:solidFill>
                  <a:schemeClr val="tx1">
                    <a:lumMod val="75000"/>
                    <a:lumOff val="25000"/>
                  </a:schemeClr>
                </a:solidFill>
              </a:rPr>
              <a:t>PERSISTENCE </a:t>
            </a:r>
            <a:endParaRPr lang="en-US" sz="2200" dirty="0">
              <a:solidFill>
                <a:schemeClr val="tx1">
                  <a:lumMod val="75000"/>
                  <a:lumOff val="25000"/>
                </a:schemeClr>
              </a:solidFill>
            </a:endParaRPr>
          </a:p>
          <a:p>
            <a:r>
              <a:rPr lang="en-US" sz="2200" dirty="0">
                <a:solidFill>
                  <a:schemeClr val="tx1">
                    <a:lumMod val="75000"/>
                    <a:lumOff val="25000"/>
                  </a:schemeClr>
                </a:solidFill>
              </a:rPr>
              <a:t>S</a:t>
            </a:r>
            <a:r>
              <a:rPr lang="en-US" sz="2200" dirty="0" smtClean="0">
                <a:solidFill>
                  <a:schemeClr val="tx1">
                    <a:lumMod val="75000"/>
                    <a:lumOff val="25000"/>
                  </a:schemeClr>
                </a:solidFill>
              </a:rPr>
              <a:t>tudents </a:t>
            </a:r>
            <a:r>
              <a:rPr lang="en-US" sz="2200" dirty="0">
                <a:solidFill>
                  <a:schemeClr val="tx1">
                    <a:lumMod val="75000"/>
                    <a:lumOff val="25000"/>
                  </a:schemeClr>
                </a:solidFill>
              </a:rPr>
              <a:t>given integrated contextualized instruction were more likely to persist in college level training, earn credits toward a certificate or degree, and show gains in overall basic skills</a:t>
            </a:r>
            <a:r>
              <a:rPr lang="en-US" sz="2200" dirty="0" smtClean="0">
                <a:solidFill>
                  <a:schemeClr val="tx1">
                    <a:lumMod val="75000"/>
                    <a:lumOff val="25000"/>
                  </a:schemeClr>
                </a:solidFill>
              </a:rPr>
              <a:t>. </a:t>
            </a:r>
          </a:p>
          <a:p>
            <a:pPr marL="109527" indent="0">
              <a:buNone/>
            </a:pPr>
            <a:r>
              <a:rPr lang="en-US" sz="1000" dirty="0" smtClean="0">
                <a:solidFill>
                  <a:schemeClr val="tx1">
                    <a:lumMod val="75000"/>
                    <a:lumOff val="25000"/>
                  </a:schemeClr>
                </a:solidFill>
              </a:rPr>
              <a:t> </a:t>
            </a:r>
            <a:endParaRPr lang="en-US" sz="1000" dirty="0" smtClean="0">
              <a:solidFill>
                <a:schemeClr val="tx1">
                  <a:lumMod val="75000"/>
                  <a:lumOff val="25000"/>
                </a:schemeClr>
              </a:solidFill>
            </a:endParaRPr>
          </a:p>
          <a:p>
            <a:pPr marL="109527" indent="0">
              <a:buNone/>
            </a:pPr>
            <a:r>
              <a:rPr lang="en-US" sz="1000" dirty="0" err="1" smtClean="0">
                <a:solidFill>
                  <a:schemeClr val="tx1">
                    <a:lumMod val="75000"/>
                    <a:lumOff val="25000"/>
                  </a:schemeClr>
                </a:solidFill>
              </a:rPr>
              <a:t>Wachen</a:t>
            </a:r>
            <a:r>
              <a:rPr lang="en-US" sz="1000" dirty="0">
                <a:solidFill>
                  <a:schemeClr val="tx1">
                    <a:lumMod val="75000"/>
                    <a:lumOff val="25000"/>
                  </a:schemeClr>
                </a:solidFill>
              </a:rPr>
              <a:t>, J., D. Jenkins, &amp; M. Van </a:t>
            </a:r>
            <a:r>
              <a:rPr lang="en-US" sz="1000" dirty="0" err="1">
                <a:solidFill>
                  <a:schemeClr val="tx1">
                    <a:lumMod val="75000"/>
                    <a:lumOff val="25000"/>
                  </a:schemeClr>
                </a:solidFill>
              </a:rPr>
              <a:t>Noy</a:t>
            </a:r>
            <a:r>
              <a:rPr lang="en-US" sz="1000" dirty="0">
                <a:solidFill>
                  <a:schemeClr val="tx1">
                    <a:lumMod val="75000"/>
                    <a:lumOff val="25000"/>
                  </a:schemeClr>
                </a:solidFill>
              </a:rPr>
              <a:t>. 2011. “Integrating Basic Skills and Career-Technical Instruction: Findings From a Field Study of Washington State’s I-BEST Model.” </a:t>
            </a:r>
            <a:r>
              <a:rPr lang="en-US" sz="1000" i="1" dirty="0">
                <a:solidFill>
                  <a:schemeClr val="tx1">
                    <a:lumMod val="75000"/>
                    <a:lumOff val="25000"/>
                  </a:schemeClr>
                </a:solidFill>
              </a:rPr>
              <a:t>Community College Review</a:t>
            </a:r>
            <a:r>
              <a:rPr lang="en-US" sz="1000" dirty="0">
                <a:solidFill>
                  <a:schemeClr val="tx1">
                    <a:lumMod val="75000"/>
                    <a:lumOff val="25000"/>
                  </a:schemeClr>
                </a:solidFill>
              </a:rPr>
              <a:t>. Vol. 39, No. 2, 136-159. </a:t>
            </a:r>
            <a:r>
              <a:rPr lang="en-US" sz="1000" dirty="0" smtClean="0">
                <a:solidFill>
                  <a:schemeClr val="tx1">
                    <a:lumMod val="75000"/>
                    <a:lumOff val="25000"/>
                  </a:schemeClr>
                </a:solidFill>
              </a:rPr>
              <a:t>.</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176891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123" y="381000"/>
            <a:ext cx="5334000" cy="7364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Evidence</a:t>
            </a:r>
            <a:endParaRPr lang="en-US" sz="2800" b="0" dirty="0">
              <a:solidFill>
                <a:srgbClr val="234E80"/>
              </a:solidFill>
              <a:effectLst/>
            </a:endParaRPr>
          </a:p>
        </p:txBody>
      </p:sp>
      <p:sp>
        <p:nvSpPr>
          <p:cNvPr id="6" name="Content Placeholder 2"/>
          <p:cNvSpPr txBox="1">
            <a:spLocks/>
          </p:cNvSpPr>
          <p:nvPr/>
        </p:nvSpPr>
        <p:spPr>
          <a:xfrm>
            <a:off x="0" y="838200"/>
            <a:ext cx="5161844" cy="53340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indent="0">
              <a:buNone/>
            </a:pPr>
            <a:endParaRPr lang="en-US" sz="2200" dirty="0" smtClean="0">
              <a:solidFill>
                <a:schemeClr val="tx1">
                  <a:lumMod val="75000"/>
                  <a:lumOff val="25000"/>
                </a:schemeClr>
              </a:solidFill>
            </a:endParaRPr>
          </a:p>
          <a:p>
            <a:pPr marL="109527" indent="0">
              <a:buNone/>
            </a:pPr>
            <a:r>
              <a:rPr lang="en-US" sz="2200" dirty="0" smtClean="0">
                <a:solidFill>
                  <a:schemeClr val="tx1">
                    <a:lumMod val="75000"/>
                    <a:lumOff val="25000"/>
                  </a:schemeClr>
                </a:solidFill>
              </a:rPr>
              <a:t>PROGRESSION </a:t>
            </a:r>
            <a:endParaRPr lang="en-US" sz="2200" dirty="0">
              <a:solidFill>
                <a:schemeClr val="tx1">
                  <a:lumMod val="75000"/>
                  <a:lumOff val="25000"/>
                </a:schemeClr>
              </a:solidFill>
            </a:endParaRPr>
          </a:p>
          <a:p>
            <a:r>
              <a:rPr lang="en-US" sz="2200" dirty="0" smtClean="0">
                <a:solidFill>
                  <a:schemeClr val="tx1">
                    <a:lumMod val="75000"/>
                    <a:lumOff val="25000"/>
                  </a:schemeClr>
                </a:solidFill>
              </a:rPr>
              <a:t>A study in California </a:t>
            </a:r>
            <a:r>
              <a:rPr lang="en-US" sz="2200" dirty="0">
                <a:solidFill>
                  <a:schemeClr val="tx1">
                    <a:lumMod val="75000"/>
                    <a:lumOff val="25000"/>
                  </a:schemeClr>
                </a:solidFill>
              </a:rPr>
              <a:t>Community Colleges </a:t>
            </a:r>
            <a:r>
              <a:rPr lang="en-US" sz="2200" dirty="0" smtClean="0">
                <a:solidFill>
                  <a:schemeClr val="tx1">
                    <a:lumMod val="75000"/>
                    <a:lumOff val="25000"/>
                  </a:schemeClr>
                </a:solidFill>
              </a:rPr>
              <a:t>found that </a:t>
            </a:r>
            <a:r>
              <a:rPr lang="en-US" sz="2200" dirty="0">
                <a:solidFill>
                  <a:schemeClr val="tx1">
                    <a:lumMod val="75000"/>
                    <a:lumOff val="25000"/>
                  </a:schemeClr>
                </a:solidFill>
              </a:rPr>
              <a:t>offered tailored developmental education courses targeted to specific occupational interests (business, construction</a:t>
            </a:r>
            <a:r>
              <a:rPr lang="en-US" sz="2200" dirty="0" smtClean="0">
                <a:solidFill>
                  <a:schemeClr val="tx1">
                    <a:lumMod val="75000"/>
                    <a:lumOff val="25000"/>
                  </a:schemeClr>
                </a:solidFill>
              </a:rPr>
              <a:t>), students </a:t>
            </a:r>
            <a:r>
              <a:rPr lang="en-US" sz="2200" dirty="0">
                <a:solidFill>
                  <a:schemeClr val="tx1">
                    <a:lumMod val="75000"/>
                    <a:lumOff val="25000"/>
                  </a:schemeClr>
                </a:solidFill>
              </a:rPr>
              <a:t>in contextual developmental math courses progressed at much higher rates (86 percent vs. 59 percent) than students in traditional developmental education. </a:t>
            </a:r>
            <a:endParaRPr lang="en-US" sz="2200" dirty="0" smtClean="0">
              <a:solidFill>
                <a:schemeClr val="tx1">
                  <a:lumMod val="75000"/>
                  <a:lumOff val="25000"/>
                </a:schemeClr>
              </a:solidFill>
            </a:endParaRPr>
          </a:p>
          <a:p>
            <a:pPr marL="109527" indent="0">
              <a:buNone/>
            </a:pPr>
            <a:endParaRPr lang="en-US" sz="1000" dirty="0" smtClean="0">
              <a:solidFill>
                <a:schemeClr val="tx1">
                  <a:lumMod val="75000"/>
                  <a:lumOff val="25000"/>
                </a:schemeClr>
              </a:solidFill>
            </a:endParaRPr>
          </a:p>
          <a:p>
            <a:pPr marL="109527" indent="0">
              <a:buNone/>
            </a:pPr>
            <a:r>
              <a:rPr lang="en-US" sz="1000" dirty="0" err="1" smtClean="0">
                <a:solidFill>
                  <a:schemeClr val="tx1">
                    <a:lumMod val="75000"/>
                    <a:lumOff val="25000"/>
                  </a:schemeClr>
                </a:solidFill>
              </a:rPr>
              <a:t>Wiseley</a:t>
            </a:r>
            <a:r>
              <a:rPr lang="en-US" sz="1000" dirty="0">
                <a:solidFill>
                  <a:schemeClr val="tx1">
                    <a:lumMod val="75000"/>
                    <a:lumOff val="25000"/>
                  </a:schemeClr>
                </a:solidFill>
              </a:rPr>
              <a:t>, W.C. 2009. </a:t>
            </a:r>
            <a:r>
              <a:rPr lang="en-US" sz="1000" i="1" dirty="0">
                <a:solidFill>
                  <a:schemeClr val="tx1">
                    <a:lumMod val="75000"/>
                    <a:lumOff val="25000"/>
                  </a:schemeClr>
                </a:solidFill>
              </a:rPr>
              <a:t>Effectiveness of contextual approaches to developmental math in California community colleges </a:t>
            </a:r>
            <a:r>
              <a:rPr lang="en-US" sz="1000" dirty="0">
                <a:solidFill>
                  <a:schemeClr val="tx1">
                    <a:lumMod val="75000"/>
                    <a:lumOff val="25000"/>
                  </a:schemeClr>
                </a:solidFill>
              </a:rPr>
              <a:t>(Doctoral dissertation, University of the Pacific). </a:t>
            </a:r>
          </a:p>
          <a:p>
            <a:pPr marL="109527" indent="0">
              <a:buNone/>
            </a:pPr>
            <a:r>
              <a:rPr lang="en-US" sz="1000" dirty="0">
                <a:solidFill>
                  <a:schemeClr val="tx1">
                    <a:lumMod val="75000"/>
                    <a:lumOff val="25000"/>
                  </a:schemeClr>
                </a:solidFill>
              </a:rPr>
              <a:t>From: Bernhard, G. et. al. (2013).  </a:t>
            </a:r>
            <a:r>
              <a:rPr lang="en-US" sz="1000" i="1" dirty="0">
                <a:solidFill>
                  <a:schemeClr val="tx1">
                    <a:lumMod val="75000"/>
                    <a:lumOff val="25000"/>
                  </a:schemeClr>
                </a:solidFill>
              </a:rPr>
              <a:t>Contextualizing Adult Education Instruction to Career Pathways</a:t>
            </a:r>
            <a:r>
              <a:rPr lang="en-US" sz="1000" dirty="0">
                <a:solidFill>
                  <a:schemeClr val="tx1">
                    <a:lumMod val="75000"/>
                    <a:lumOff val="25000"/>
                  </a:schemeClr>
                </a:solidFill>
              </a:rPr>
              <a:t>. Jobs for the Future, </a:t>
            </a:r>
            <a:r>
              <a:rPr lang="en-US" sz="1000" dirty="0" err="1">
                <a:solidFill>
                  <a:schemeClr val="tx1">
                    <a:lumMod val="75000"/>
                    <a:lumOff val="25000"/>
                  </a:schemeClr>
                </a:solidFill>
              </a:rPr>
              <a:t>Literacywork</a:t>
            </a:r>
            <a:r>
              <a:rPr lang="en-US" sz="1000" dirty="0">
                <a:solidFill>
                  <a:schemeClr val="tx1">
                    <a:lumMod val="75000"/>
                    <a:lumOff val="25000"/>
                  </a:schemeClr>
                </a:solidFill>
              </a:rPr>
              <a:t> International and Career Ladders Project</a:t>
            </a:r>
            <a:r>
              <a:rPr lang="en-US" sz="1000" dirty="0" smtClean="0">
                <a:solidFill>
                  <a:schemeClr val="tx1">
                    <a:lumMod val="75000"/>
                    <a:lumOff val="25000"/>
                  </a:schemeClr>
                </a:solidFill>
              </a:rPr>
              <a:t>.</a:t>
            </a:r>
            <a:endParaRPr lang="en-US" sz="1000" dirty="0">
              <a:solidFill>
                <a:schemeClr val="tx1">
                  <a:lumMod val="75000"/>
                  <a:lumOff val="25000"/>
                </a:schemeClr>
              </a:solidFill>
            </a:endParaRPr>
          </a:p>
        </p:txBody>
      </p:sp>
      <p:pic>
        <p:nvPicPr>
          <p:cNvPr id="7" name="Picture 6" descr="December2014_untitled_careerladdersproject_Iralyn_interview_66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83396" y="10214"/>
            <a:ext cx="3962400" cy="5940130"/>
          </a:xfrm>
          <a:prstGeom prst="rect">
            <a:avLst/>
          </a:prstGeom>
        </p:spPr>
      </p:pic>
    </p:spTree>
    <p:extLst>
      <p:ext uri="{BB962C8B-B14F-4D97-AF65-F5344CB8AC3E}">
        <p14:creationId xmlns:p14="http://schemas.microsoft.com/office/powerpoint/2010/main" val="2315844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04800"/>
            <a:ext cx="9150231" cy="7364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Evidence</a:t>
            </a:r>
            <a:endParaRPr lang="en-US" sz="2800" b="0" dirty="0">
              <a:solidFill>
                <a:srgbClr val="234E80"/>
              </a:solidFill>
              <a:effectLst/>
            </a:endParaRPr>
          </a:p>
        </p:txBody>
      </p:sp>
      <p:sp>
        <p:nvSpPr>
          <p:cNvPr id="7" name="Content Placeholder 2"/>
          <p:cNvSpPr txBox="1">
            <a:spLocks/>
          </p:cNvSpPr>
          <p:nvPr/>
        </p:nvSpPr>
        <p:spPr>
          <a:xfrm>
            <a:off x="762000" y="2133600"/>
            <a:ext cx="7620000" cy="5301672"/>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indent="0">
              <a:buNone/>
            </a:pPr>
            <a:r>
              <a:rPr lang="en-US" sz="2200" dirty="0">
                <a:solidFill>
                  <a:schemeClr val="tx1">
                    <a:lumMod val="75000"/>
                    <a:lumOff val="25000"/>
                  </a:schemeClr>
                </a:solidFill>
              </a:rPr>
              <a:t>MOTIVATION </a:t>
            </a:r>
          </a:p>
          <a:p>
            <a:r>
              <a:rPr lang="en-US" sz="2200" dirty="0">
                <a:solidFill>
                  <a:schemeClr val="tx1">
                    <a:lumMod val="75000"/>
                    <a:lumOff val="25000"/>
                  </a:schemeClr>
                </a:solidFill>
              </a:rPr>
              <a:t>Strawn &amp; Martinson (2000) found that contextualized instruction enhances student motivation and can reduce attrition rates in job training programs. </a:t>
            </a:r>
            <a:endParaRPr lang="en-US" sz="2200" dirty="0" smtClean="0">
              <a:solidFill>
                <a:schemeClr val="tx1">
                  <a:lumMod val="75000"/>
                  <a:lumOff val="25000"/>
                </a:schemeClr>
              </a:solidFill>
            </a:endParaRPr>
          </a:p>
          <a:p>
            <a:pPr marL="0" indent="0">
              <a:spcBef>
                <a:spcPts val="0"/>
              </a:spcBef>
              <a:buNone/>
            </a:pPr>
            <a:endParaRPr lang="en-US" sz="1000" dirty="0" smtClean="0">
              <a:solidFill>
                <a:schemeClr val="tx1">
                  <a:lumMod val="75000"/>
                  <a:lumOff val="25000"/>
                </a:schemeClr>
              </a:solidFill>
            </a:endParaRPr>
          </a:p>
          <a:p>
            <a:pPr marL="0" indent="0">
              <a:spcBef>
                <a:spcPts val="0"/>
              </a:spcBef>
              <a:buNone/>
            </a:pPr>
            <a:r>
              <a:rPr lang="en-US" sz="1000" dirty="0" smtClean="0">
                <a:solidFill>
                  <a:schemeClr val="tx1">
                    <a:lumMod val="75000"/>
                    <a:lumOff val="25000"/>
                  </a:schemeClr>
                </a:solidFill>
              </a:rPr>
              <a:t>Martinson</a:t>
            </a:r>
            <a:r>
              <a:rPr lang="en-US" sz="1000" dirty="0">
                <a:solidFill>
                  <a:schemeClr val="tx1">
                    <a:lumMod val="75000"/>
                    <a:lumOff val="25000"/>
                  </a:schemeClr>
                </a:solidFill>
              </a:rPr>
              <a:t>, K. 2000. </a:t>
            </a:r>
            <a:r>
              <a:rPr lang="en-US" sz="1000" i="1" dirty="0">
                <a:solidFill>
                  <a:schemeClr val="tx1">
                    <a:lumMod val="75000"/>
                    <a:lumOff val="25000"/>
                  </a:schemeClr>
                </a:solidFill>
              </a:rPr>
              <a:t>The National Evaluation of Welfare-to Work Strategies</a:t>
            </a:r>
            <a:r>
              <a:rPr lang="en-US" sz="1000" dirty="0">
                <a:solidFill>
                  <a:schemeClr val="tx1">
                    <a:lumMod val="75000"/>
                    <a:lumOff val="25000"/>
                  </a:schemeClr>
                </a:solidFill>
              </a:rPr>
              <a:t>. New York, </a:t>
            </a:r>
            <a:r>
              <a:rPr lang="en-US" sz="1000" dirty="0" smtClean="0">
                <a:solidFill>
                  <a:schemeClr val="tx1">
                    <a:lumMod val="75000"/>
                    <a:lumOff val="25000"/>
                  </a:schemeClr>
                </a:solidFill>
              </a:rPr>
              <a:t>NY:</a:t>
            </a:r>
          </a:p>
          <a:p>
            <a:pPr marL="0" indent="0">
              <a:spcBef>
                <a:spcPts val="0"/>
              </a:spcBef>
              <a:buNone/>
            </a:pPr>
            <a:r>
              <a:rPr lang="en-US" sz="1000" dirty="0" smtClean="0">
                <a:solidFill>
                  <a:schemeClr val="tx1">
                    <a:lumMod val="75000"/>
                    <a:lumOff val="25000"/>
                  </a:schemeClr>
                </a:solidFill>
              </a:rPr>
              <a:t>MDC</a:t>
            </a:r>
            <a:r>
              <a:rPr lang="en-US" sz="1000" dirty="0">
                <a:solidFill>
                  <a:schemeClr val="tx1">
                    <a:lumMod val="75000"/>
                    <a:lumOff val="25000"/>
                  </a:schemeClr>
                </a:solidFill>
              </a:rPr>
              <a:t>, Inc. </a:t>
            </a:r>
          </a:p>
        </p:txBody>
      </p:sp>
    </p:spTree>
    <p:extLst>
      <p:ext uri="{BB962C8B-B14F-4D97-AF65-F5344CB8AC3E}">
        <p14:creationId xmlns:p14="http://schemas.microsoft.com/office/powerpoint/2010/main" val="2458220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1965</TotalTime>
  <Words>1920</Words>
  <Application>Microsoft Macintosh PowerPoint</Application>
  <PresentationFormat>On-screen Show (4:3)</PresentationFormat>
  <Paragraphs>190</Paragraphs>
  <Slides>28</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Calibri</vt:lpstr>
      <vt:lpstr>Gill Sans</vt:lpstr>
      <vt:lpstr>Gill Sans MT</vt:lpstr>
      <vt:lpstr>HGｺﾞｼｯｸE</vt:lpstr>
      <vt:lpstr>Lucida Sans Unicode</vt:lpstr>
      <vt:lpstr>Mangal</vt:lpstr>
      <vt:lpstr>ＭＳ Ｐゴシック</vt:lpstr>
      <vt:lpstr>Verdana</vt:lpstr>
      <vt:lpstr>Wingdings 2</vt:lpstr>
      <vt:lpstr>Wingdings 3</vt:lpstr>
      <vt:lpstr>Arial</vt:lpstr>
      <vt:lpstr>Concourse</vt:lpstr>
      <vt:lpstr>PowerPoint Presentation</vt:lpstr>
      <vt:lpstr>Career Ladders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SMCCCD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California Community College Career Advancement Academy: Employer and Community Partnerships in Healthcare</dc:title>
  <dc:creator>Williamson, Michael</dc:creator>
  <cp:lastModifiedBy>Naomi Castro</cp:lastModifiedBy>
  <cp:revision>170</cp:revision>
  <cp:lastPrinted>2013-05-16T18:15:22Z</cp:lastPrinted>
  <dcterms:created xsi:type="dcterms:W3CDTF">2013-05-10T21:04:14Z</dcterms:created>
  <dcterms:modified xsi:type="dcterms:W3CDTF">2016-12-03T03:15:28Z</dcterms:modified>
</cp:coreProperties>
</file>