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05" r:id="rId2"/>
    <p:sldId id="406" r:id="rId3"/>
    <p:sldId id="407" r:id="rId4"/>
    <p:sldId id="408" r:id="rId5"/>
    <p:sldId id="409" r:id="rId6"/>
    <p:sldId id="410" r:id="rId7"/>
    <p:sldId id="411" r:id="rId8"/>
    <p:sldId id="412" r:id="rId9"/>
    <p:sldId id="413" r:id="rId10"/>
    <p:sldId id="414" r:id="rId11"/>
    <p:sldId id="415" r:id="rId12"/>
    <p:sldId id="416" r:id="rId13"/>
    <p:sldId id="417" r:id="rId14"/>
    <p:sldId id="418" r:id="rId15"/>
    <p:sldId id="419" r:id="rId16"/>
    <p:sldId id="420" r:id="rId17"/>
    <p:sldId id="421" r:id="rId18"/>
    <p:sldId id="422"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BE830E"/>
    <a:srgbClr val="D69410"/>
    <a:srgbClr val="008E40"/>
    <a:srgbClr val="007E39"/>
    <a:srgbClr val="009E47"/>
    <a:srgbClr val="EFAA22"/>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437" autoAdjust="0"/>
    <p:restoredTop sz="99811" autoAdjust="0"/>
  </p:normalViewPr>
  <p:slideViewPr>
    <p:cSldViewPr snapToGrid="0">
      <p:cViewPr>
        <p:scale>
          <a:sx n="100" d="100"/>
          <a:sy n="100" d="100"/>
        </p:scale>
        <p:origin x="-864" y="32"/>
      </p:cViewPr>
      <p:guideLst>
        <p:guide orient="horz" pos="2160"/>
        <p:guide pos="2880"/>
      </p:guideLst>
    </p:cSldViewPr>
  </p:slideViewPr>
  <p:outlineViewPr>
    <p:cViewPr>
      <p:scale>
        <a:sx n="33" d="100"/>
        <a:sy n="33" d="100"/>
      </p:scale>
      <p:origin x="0" y="1474"/>
    </p:cViewPr>
  </p:outlineViewPr>
  <p:notesTextViewPr>
    <p:cViewPr>
      <p:scale>
        <a:sx n="1" d="1"/>
        <a:sy n="1" d="1"/>
      </p:scale>
      <p:origin x="0" y="0"/>
    </p:cViewPr>
  </p:notesTextViewPr>
  <p:sorterViewPr>
    <p:cViewPr>
      <p:scale>
        <a:sx n="66" d="100"/>
        <a:sy n="66" d="100"/>
      </p:scale>
      <p:origin x="0" y="0"/>
    </p:cViewPr>
  </p:sorterViewPr>
  <p:notesViewPr>
    <p:cSldViewPr snapToGrid="0">
      <p:cViewPr varScale="1">
        <p:scale>
          <a:sx n="67" d="100"/>
          <a:sy n="67" d="100"/>
        </p:scale>
        <p:origin x="-822"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sz="quarter" idx="1"/>
          </p:nvPr>
        </p:nvSpPr>
        <p:spPr>
          <a:xfrm>
            <a:off x="3970339" y="0"/>
            <a:ext cx="3038475" cy="465138"/>
          </a:xfrm>
          <a:prstGeom prst="rect">
            <a:avLst/>
          </a:prstGeom>
        </p:spPr>
        <p:txBody>
          <a:bodyPr vert="horz" lIns="91433" tIns="45717" rIns="91433" bIns="45717" rtlCol="0"/>
          <a:lstStyle>
            <a:lvl1pPr algn="r">
              <a:defRPr sz="1200"/>
            </a:lvl1pPr>
          </a:lstStyle>
          <a:p>
            <a:fld id="{93B84F77-80D6-4F9C-9D18-2FED9A87E98A}" type="datetimeFigureOut">
              <a:rPr lang="en-US" smtClean="0"/>
              <a:t>12/3/16</a:t>
            </a:fld>
            <a:endParaRPr lang="en-US" dirty="0"/>
          </a:p>
        </p:txBody>
      </p:sp>
      <p:sp>
        <p:nvSpPr>
          <p:cNvPr id="4" name="Footer Placeholder 3"/>
          <p:cNvSpPr>
            <a:spLocks noGrp="1"/>
          </p:cNvSpPr>
          <p:nvPr>
            <p:ph type="ftr" sz="quarter" idx="2"/>
          </p:nvPr>
        </p:nvSpPr>
        <p:spPr>
          <a:xfrm>
            <a:off x="1" y="8829675"/>
            <a:ext cx="3038475" cy="465138"/>
          </a:xfrm>
          <a:prstGeom prst="rect">
            <a:avLst/>
          </a:prstGeom>
        </p:spPr>
        <p:txBody>
          <a:bodyPr vert="horz" lIns="91433" tIns="45717" rIns="91433" bIns="45717"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9" y="8829675"/>
            <a:ext cx="3038475" cy="465138"/>
          </a:xfrm>
          <a:prstGeom prst="rect">
            <a:avLst/>
          </a:prstGeom>
        </p:spPr>
        <p:txBody>
          <a:bodyPr vert="horz" lIns="91433" tIns="45717" rIns="91433" bIns="45717" rtlCol="0" anchor="b"/>
          <a:lstStyle>
            <a:lvl1pPr algn="r">
              <a:defRPr sz="1200"/>
            </a:lvl1pPr>
          </a:lstStyle>
          <a:p>
            <a:fld id="{30A95005-42BA-44F5-B577-1B74B6F3033F}" type="slidenum">
              <a:rPr lang="en-US" smtClean="0"/>
              <a:t>‹#›</a:t>
            </a:fld>
            <a:endParaRPr lang="en-US" dirty="0"/>
          </a:p>
        </p:txBody>
      </p:sp>
    </p:spTree>
    <p:extLst>
      <p:ext uri="{BB962C8B-B14F-4D97-AF65-F5344CB8AC3E}">
        <p14:creationId xmlns:p14="http://schemas.microsoft.com/office/powerpoint/2010/main" val="29995432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8475" cy="465138"/>
          </a:xfrm>
          <a:prstGeom prst="rect">
            <a:avLst/>
          </a:prstGeom>
        </p:spPr>
        <p:txBody>
          <a:bodyPr vert="horz" lIns="91433" tIns="45717" rIns="91433" bIns="45717" rtlCol="0"/>
          <a:lstStyle>
            <a:lvl1pPr algn="l">
              <a:defRPr sz="1200"/>
            </a:lvl1pPr>
          </a:lstStyle>
          <a:p>
            <a:endParaRPr lang="en-US" dirty="0"/>
          </a:p>
        </p:txBody>
      </p:sp>
      <p:sp>
        <p:nvSpPr>
          <p:cNvPr id="3" name="Date Placeholder 2"/>
          <p:cNvSpPr>
            <a:spLocks noGrp="1"/>
          </p:cNvSpPr>
          <p:nvPr>
            <p:ph type="dt" idx="1"/>
          </p:nvPr>
        </p:nvSpPr>
        <p:spPr>
          <a:xfrm>
            <a:off x="3970339" y="0"/>
            <a:ext cx="3038475" cy="465138"/>
          </a:xfrm>
          <a:prstGeom prst="rect">
            <a:avLst/>
          </a:prstGeom>
        </p:spPr>
        <p:txBody>
          <a:bodyPr vert="horz" lIns="91433" tIns="45717" rIns="91433" bIns="45717" rtlCol="0"/>
          <a:lstStyle>
            <a:lvl1pPr algn="r">
              <a:defRPr sz="1200"/>
            </a:lvl1pPr>
          </a:lstStyle>
          <a:p>
            <a:fld id="{F10FEB7C-E809-4188-81EB-E04533E93EAC}" type="datetimeFigureOut">
              <a:rPr lang="en-US" smtClean="0"/>
              <a:t>12/3/16</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33" tIns="45717" rIns="91433" bIns="45717" rtlCol="0" anchor="ctr"/>
          <a:lstStyle/>
          <a:p>
            <a:endParaRPr lang="en-US" dirty="0"/>
          </a:p>
        </p:txBody>
      </p:sp>
      <p:sp>
        <p:nvSpPr>
          <p:cNvPr id="5" name="Notes Placeholder 4"/>
          <p:cNvSpPr>
            <a:spLocks noGrp="1"/>
          </p:cNvSpPr>
          <p:nvPr>
            <p:ph type="body" sz="quarter" idx="3"/>
          </p:nvPr>
        </p:nvSpPr>
        <p:spPr>
          <a:xfrm>
            <a:off x="701675" y="4416426"/>
            <a:ext cx="5607050" cy="4183063"/>
          </a:xfrm>
          <a:prstGeom prst="rect">
            <a:avLst/>
          </a:prstGeom>
        </p:spPr>
        <p:txBody>
          <a:bodyPr vert="horz" lIns="91433" tIns="45717" rIns="91433" bIns="457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29675"/>
            <a:ext cx="3038475" cy="465138"/>
          </a:xfrm>
          <a:prstGeom prst="rect">
            <a:avLst/>
          </a:prstGeom>
        </p:spPr>
        <p:txBody>
          <a:bodyPr vert="horz" lIns="91433" tIns="45717" rIns="91433" bIns="45717"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9" y="8829675"/>
            <a:ext cx="3038475" cy="465138"/>
          </a:xfrm>
          <a:prstGeom prst="rect">
            <a:avLst/>
          </a:prstGeom>
        </p:spPr>
        <p:txBody>
          <a:bodyPr vert="horz" lIns="91433" tIns="45717" rIns="91433" bIns="45717" rtlCol="0" anchor="b"/>
          <a:lstStyle>
            <a:lvl1pPr algn="r">
              <a:defRPr sz="1200"/>
            </a:lvl1pPr>
          </a:lstStyle>
          <a:p>
            <a:fld id="{FDB574B1-9468-4233-848C-D57F409374F3}" type="slidenum">
              <a:rPr lang="en-US" smtClean="0"/>
              <a:t>‹#›</a:t>
            </a:fld>
            <a:endParaRPr lang="en-US" dirty="0"/>
          </a:p>
        </p:txBody>
      </p:sp>
    </p:spTree>
    <p:extLst>
      <p:ext uri="{BB962C8B-B14F-4D97-AF65-F5344CB8AC3E}">
        <p14:creationId xmlns:p14="http://schemas.microsoft.com/office/powerpoint/2010/main" val="19851478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DB574B1-9468-4233-848C-D57F409374F3}" type="slidenum">
              <a:rPr lang="en-US" smtClean="0"/>
              <a:t>1</a:t>
            </a:fld>
            <a:endParaRPr lang="en-US" dirty="0"/>
          </a:p>
        </p:txBody>
      </p:sp>
    </p:spTree>
    <p:extLst>
      <p:ext uri="{BB962C8B-B14F-4D97-AF65-F5344CB8AC3E}">
        <p14:creationId xmlns:p14="http://schemas.microsoft.com/office/powerpoint/2010/main" val="1845197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E27CBB8-5BA5-4EDC-B0D5-8EFD78685E76}" type="datetimeFigureOut">
              <a:rPr lang="en-US" smtClean="0"/>
              <a:t>12/3/16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E507D8-6DC6-4D2C-8233-08C18F3EF4D6}" type="slidenum">
              <a:rPr lang="en-US" smtClean="0"/>
              <a:t>‹#›</a:t>
            </a:fld>
            <a:endParaRPr lang="en-US" dirty="0"/>
          </a:p>
        </p:txBody>
      </p:sp>
    </p:spTree>
    <p:extLst>
      <p:ext uri="{BB962C8B-B14F-4D97-AF65-F5344CB8AC3E}">
        <p14:creationId xmlns:p14="http://schemas.microsoft.com/office/powerpoint/2010/main" val="181165333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xmlns:p14="http://schemas.microsoft.com/office/powerpoint/2010/mai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E27CBB8-5BA5-4EDC-B0D5-8EFD78685E76}" type="datetimeFigureOut">
              <a:rPr lang="en-US" smtClean="0"/>
              <a:t>12/3/16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5E507D8-6DC6-4D2C-8233-08C18F3EF4D6}" type="slidenum">
              <a:rPr lang="en-US" smtClean="0"/>
              <a:t>‹#›</a:t>
            </a:fld>
            <a:endParaRPr lang="en-US" dirty="0"/>
          </a:p>
        </p:txBody>
      </p:sp>
    </p:spTree>
    <p:extLst>
      <p:ext uri="{BB962C8B-B14F-4D97-AF65-F5344CB8AC3E}">
        <p14:creationId xmlns:p14="http://schemas.microsoft.com/office/powerpoint/2010/main" val="422184586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E27CBB8-5BA5-4EDC-B0D5-8EFD78685E76}" type="datetimeFigureOut">
              <a:rPr lang="en-US" smtClean="0"/>
              <a:t>12/3/16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5E507D8-6DC6-4D2C-8233-08C18F3EF4D6}" type="slidenum">
              <a:rPr lang="en-US" smtClean="0"/>
              <a:t>‹#›</a:t>
            </a:fld>
            <a:endParaRPr lang="en-US" dirty="0"/>
          </a:p>
        </p:txBody>
      </p:sp>
    </p:spTree>
    <p:extLst>
      <p:ext uri="{BB962C8B-B14F-4D97-AF65-F5344CB8AC3E}">
        <p14:creationId xmlns:p14="http://schemas.microsoft.com/office/powerpoint/2010/main" val="23417296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xmlns:p14="http://schemas.microsoft.com/office/powerpoint/2010/mai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theme" Target="../theme/theme1.xml"/><Relationship Id="rId5"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3"/>
          <p:cNvPicPr>
            <a:picLocks noChangeAspect="1" noChangeArrowheads="1"/>
          </p:cNvPicPr>
          <p:nvPr/>
        </p:nvPicPr>
        <p:blipFill>
          <a:blip r:embed="rId5">
            <a:extLst>
              <a:ext uri="{28A0092B-C50C-407E-A947-70E740481C1C}">
                <a14:useLocalDpi xmlns:a14="http://schemas.microsoft.com/office/drawing/2010/main" val="0"/>
              </a:ext>
            </a:extLst>
          </a:blip>
          <a:stretch>
            <a:fillRect/>
          </a:stretch>
        </p:blipFill>
        <p:spPr bwMode="auto">
          <a:xfrm>
            <a:off x="-76200" y="-57859"/>
            <a:ext cx="9296399" cy="69737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27CBB8-5BA5-4EDC-B0D5-8EFD78685E76}" type="datetimeFigureOut">
              <a:rPr lang="en-US" smtClean="0"/>
              <a:t>12/3/16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E507D8-6DC6-4D2C-8233-08C18F3EF4D6}" type="slidenum">
              <a:rPr lang="en-US" smtClean="0"/>
              <a:t>‹#›</a:t>
            </a:fld>
            <a:endParaRPr lang="en-US" dirty="0"/>
          </a:p>
        </p:txBody>
      </p:sp>
    </p:spTree>
    <p:extLst>
      <p:ext uri="{BB962C8B-B14F-4D97-AF65-F5344CB8AC3E}">
        <p14:creationId xmlns:p14="http://schemas.microsoft.com/office/powerpoint/2010/main" val="3415952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Lst>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timing>
    <p:tnLst>
      <p:par>
        <p:cTn xmlns:p14="http://schemas.microsoft.com/office/powerpoint/2010/main" id="1" dur="indefinite" restart="never" nodeType="tmRoot"/>
      </p:par>
    </p:tnLst>
  </p:timing>
  <p:txStyles>
    <p:titleStyle>
      <a:lvl1pPr algn="ctr" defTabSz="914400" rtl="0" eaLnBrk="1" latinLnBrk="0" hangingPunct="1">
        <a:spcBef>
          <a:spcPct val="0"/>
        </a:spcBef>
        <a:buNone/>
        <a:defRPr sz="4400" kern="1200" baseline="0">
          <a:solidFill>
            <a:schemeClr val="tx1"/>
          </a:solidFill>
          <a:latin typeface="Calibri"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baseline="0">
          <a:solidFill>
            <a:schemeClr val="tx1"/>
          </a:solidFill>
          <a:latin typeface="Calibri" pitchFamily="34" charset="0"/>
          <a:ea typeface="+mn-ea"/>
          <a:cs typeface="+mn-cs"/>
        </a:defRPr>
      </a:lvl1pPr>
      <a:lvl2pPr marL="742950" indent="-285750" algn="l" defTabSz="914400" rtl="0" eaLnBrk="1" latinLnBrk="0" hangingPunct="1">
        <a:spcBef>
          <a:spcPct val="20000"/>
        </a:spcBef>
        <a:buFont typeface="Arial" pitchFamily="34" charset="0"/>
        <a:buChar char="–"/>
        <a:defRPr sz="2800" kern="1200" baseline="0">
          <a:solidFill>
            <a:schemeClr val="tx1"/>
          </a:solidFill>
          <a:latin typeface="Calibri" pitchFamily="34" charset="0"/>
          <a:ea typeface="+mn-ea"/>
          <a:cs typeface="+mn-cs"/>
        </a:defRPr>
      </a:lvl2pPr>
      <a:lvl3pPr marL="1143000" indent="-228600" algn="l" defTabSz="914400" rtl="0" eaLnBrk="1" latinLnBrk="0" hangingPunct="1">
        <a:spcBef>
          <a:spcPct val="20000"/>
        </a:spcBef>
        <a:buFont typeface="Arial" pitchFamily="34" charset="0"/>
        <a:buChar char="•"/>
        <a:defRPr sz="2400" kern="1200" baseline="0">
          <a:solidFill>
            <a:schemeClr val="tx1"/>
          </a:solidFill>
          <a:latin typeface="Calibri" pitchFamily="34" charset="0"/>
          <a:ea typeface="+mn-ea"/>
          <a:cs typeface="+mn-cs"/>
        </a:defRPr>
      </a:lvl3pPr>
      <a:lvl4pPr marL="1600200" indent="-228600" algn="l" defTabSz="914400" rtl="0" eaLnBrk="1" latinLnBrk="0" hangingPunct="1">
        <a:spcBef>
          <a:spcPct val="20000"/>
        </a:spcBef>
        <a:buFont typeface="Arial" pitchFamily="34" charset="0"/>
        <a:buChar char="–"/>
        <a:defRPr sz="2000" kern="1200" baseline="0">
          <a:solidFill>
            <a:schemeClr val="tx1"/>
          </a:solidFill>
          <a:latin typeface="Calibri" pitchFamily="34" charset="0"/>
          <a:ea typeface="+mn-ea"/>
          <a:cs typeface="+mn-cs"/>
        </a:defRPr>
      </a:lvl4pPr>
      <a:lvl5pPr marL="2057400" indent="-228600" algn="l" defTabSz="914400" rtl="0" eaLnBrk="1" latinLnBrk="0" hangingPunct="1">
        <a:spcBef>
          <a:spcPct val="20000"/>
        </a:spcBef>
        <a:buFont typeface="Arial" pitchFamily="34" charset="0"/>
        <a:buChar char="»"/>
        <a:defRPr sz="2000" kern="1200" baseline="0">
          <a:solidFill>
            <a:schemeClr val="tx1"/>
          </a:solidFill>
          <a:latin typeface="Calibri"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7497" y="409575"/>
            <a:ext cx="8382000" cy="2847975"/>
          </a:xfrm>
        </p:spPr>
        <p:txBody>
          <a:bodyPr>
            <a:normAutofit/>
          </a:bodyPr>
          <a:lstStyle/>
          <a:p>
            <a:pPr>
              <a:defRPr/>
            </a:pPr>
            <a:r>
              <a:rPr lang="en-US" sz="4000" b="1" dirty="0" smtClean="0">
                <a:solidFill>
                  <a:srgbClr val="000099"/>
                </a:solidFill>
              </a:rPr>
              <a:t>Basic Skills Update</a:t>
            </a:r>
            <a:br>
              <a:rPr lang="en-US" sz="4000" b="1" dirty="0" smtClean="0">
                <a:solidFill>
                  <a:srgbClr val="000099"/>
                </a:solidFill>
              </a:rPr>
            </a:br>
            <a:endParaRPr lang="en-US" sz="4000" dirty="0">
              <a:solidFill>
                <a:srgbClr val="BE830E"/>
              </a:solidFill>
              <a:latin typeface="Times New Roman" pitchFamily="18" charset="0"/>
              <a:cs typeface="Times New Roman" pitchFamily="18" charset="0"/>
            </a:endParaRPr>
          </a:p>
        </p:txBody>
      </p:sp>
      <p:sp>
        <p:nvSpPr>
          <p:cNvPr id="3" name="Subtitle 2"/>
          <p:cNvSpPr>
            <a:spLocks noGrp="1"/>
          </p:cNvSpPr>
          <p:nvPr>
            <p:ph type="subTitle" idx="1"/>
          </p:nvPr>
        </p:nvSpPr>
        <p:spPr>
          <a:xfrm>
            <a:off x="1509584" y="3571875"/>
            <a:ext cx="6400800" cy="2309940"/>
          </a:xfrm>
        </p:spPr>
        <p:txBody>
          <a:bodyPr>
            <a:normAutofit/>
          </a:bodyPr>
          <a:lstStyle/>
          <a:p>
            <a:pPr>
              <a:lnSpc>
                <a:spcPct val="80000"/>
              </a:lnSpc>
              <a:defRPr/>
            </a:pPr>
            <a:r>
              <a:rPr lang="en-US" sz="2000" b="1" dirty="0" smtClean="0">
                <a:solidFill>
                  <a:srgbClr val="D69410"/>
                </a:solidFill>
              </a:rPr>
              <a:t>Presenter:</a:t>
            </a:r>
            <a:endParaRPr lang="en-US" sz="2000" b="1" dirty="0">
              <a:solidFill>
                <a:srgbClr val="D69410"/>
              </a:solidFill>
            </a:endParaRPr>
          </a:p>
          <a:p>
            <a:pPr>
              <a:lnSpc>
                <a:spcPct val="80000"/>
              </a:lnSpc>
              <a:defRPr/>
            </a:pPr>
            <a:r>
              <a:rPr lang="en-US" sz="2000" b="1" dirty="0">
                <a:solidFill>
                  <a:srgbClr val="D69410"/>
                </a:solidFill>
              </a:rPr>
              <a:t>Kirsten </a:t>
            </a:r>
            <a:r>
              <a:rPr lang="en-US" sz="2000" b="1" dirty="0" smtClean="0">
                <a:solidFill>
                  <a:srgbClr val="D69410"/>
                </a:solidFill>
              </a:rPr>
              <a:t>Corbin, Dean of Basic Skills and Special Programs</a:t>
            </a:r>
            <a:endParaRPr lang="en-US" sz="2000" b="1" dirty="0">
              <a:solidFill>
                <a:srgbClr val="D69410"/>
              </a:solidFill>
            </a:endParaRPr>
          </a:p>
          <a:p>
            <a:pPr>
              <a:lnSpc>
                <a:spcPct val="80000"/>
              </a:lnSpc>
              <a:defRPr/>
            </a:pPr>
            <a:endParaRPr lang="en-US" sz="2000" b="1" dirty="0">
              <a:solidFill>
                <a:srgbClr val="D69410"/>
              </a:solidFill>
            </a:endParaRPr>
          </a:p>
          <a:p>
            <a:pPr>
              <a:lnSpc>
                <a:spcPct val="80000"/>
              </a:lnSpc>
              <a:defRPr/>
            </a:pPr>
            <a:endParaRPr lang="en-US" sz="1400" dirty="0" smtClean="0">
              <a:solidFill>
                <a:srgbClr val="000099"/>
              </a:solidFill>
            </a:endParaRPr>
          </a:p>
          <a:p>
            <a:pPr>
              <a:lnSpc>
                <a:spcPct val="80000"/>
              </a:lnSpc>
              <a:defRPr/>
            </a:pPr>
            <a:r>
              <a:rPr lang="en-US" sz="2000" b="1" dirty="0">
                <a:solidFill>
                  <a:srgbClr val="000099"/>
                </a:solidFill>
              </a:rPr>
              <a:t>Chancellor’s Office</a:t>
            </a:r>
            <a:br>
              <a:rPr lang="en-US" sz="2000" b="1" dirty="0">
                <a:solidFill>
                  <a:srgbClr val="000099"/>
                </a:solidFill>
              </a:rPr>
            </a:br>
            <a:r>
              <a:rPr lang="en-US" sz="2000" b="1" dirty="0">
                <a:solidFill>
                  <a:srgbClr val="000099"/>
                </a:solidFill>
              </a:rPr>
              <a:t>Academic </a:t>
            </a:r>
            <a:r>
              <a:rPr lang="en-US" sz="2000" b="1" dirty="0" smtClean="0">
                <a:solidFill>
                  <a:srgbClr val="000099"/>
                </a:solidFill>
              </a:rPr>
              <a:t>Affairs Division</a:t>
            </a:r>
          </a:p>
          <a:p>
            <a:pPr>
              <a:lnSpc>
                <a:spcPct val="80000"/>
              </a:lnSpc>
              <a:defRPr/>
            </a:pPr>
            <a:r>
              <a:rPr lang="en-US" sz="2000" b="1" dirty="0" smtClean="0">
                <a:solidFill>
                  <a:srgbClr val="000099"/>
                </a:solidFill>
              </a:rPr>
              <a:t>December 3, 2016</a:t>
            </a:r>
            <a:endParaRPr lang="en-US" sz="2000" b="1" dirty="0">
              <a:solidFill>
                <a:srgbClr val="000099"/>
              </a:solidFill>
            </a:endParaRPr>
          </a:p>
          <a:p>
            <a:pPr>
              <a:defRPr/>
            </a:pPr>
            <a:endParaRPr lang="en-US" sz="2000" i="1" dirty="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358912788"/>
      </p:ext>
    </p:extLst>
  </p:cSld>
  <p:clrMapOvr>
    <a:masterClrMapping/>
  </p:clrMapOvr>
  <mc:AlternateContent xmlns:mc="http://schemas.openxmlformats.org/markup-compatibility/2006" xmlns:p14="http://schemas.microsoft.com/office/powerpoint/2010/main">
    <mc:Choice Requires="p14">
      <p:transition p14:dur="0"/>
    </mc:Choice>
    <mc:Fallback xmlns="">
      <p:transition xmlns:p14="http://schemas.microsoft.com/office/powerpoint/2010/mai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Success for Basic Skills Allocation </a:t>
            </a:r>
            <a:r>
              <a:rPr lang="en-US" dirty="0" smtClean="0"/>
              <a:t>Model</a:t>
            </a:r>
            <a:endParaRPr lang="en-US" dirty="0"/>
          </a:p>
        </p:txBody>
      </p:sp>
      <p:sp>
        <p:nvSpPr>
          <p:cNvPr id="3" name="Content Placeholder 2"/>
          <p:cNvSpPr>
            <a:spLocks noGrp="1"/>
          </p:cNvSpPr>
          <p:nvPr>
            <p:ph idx="1"/>
          </p:nvPr>
        </p:nvSpPr>
        <p:spPr>
          <a:xfrm>
            <a:off x="457200" y="1371600"/>
            <a:ext cx="8229600" cy="4525963"/>
          </a:xfrm>
        </p:spPr>
        <p:txBody>
          <a:bodyPr>
            <a:normAutofit lnSpcReduction="10000"/>
          </a:bodyPr>
          <a:lstStyle/>
          <a:p>
            <a:pPr fontAlgn="base"/>
            <a:r>
              <a:rPr lang="en-US" dirty="0"/>
              <a:t>50% on the percentage of BOGFW students who enrolled in a below college-level course, and subsequently completed a college-level course in the same subject within one year and within two years</a:t>
            </a:r>
          </a:p>
          <a:p>
            <a:pPr fontAlgn="base"/>
            <a:r>
              <a:rPr lang="en-US" dirty="0"/>
              <a:t>25% on the percentage of BOGFW students</a:t>
            </a:r>
          </a:p>
          <a:p>
            <a:pPr fontAlgn="base"/>
            <a:r>
              <a:rPr lang="en-US" dirty="0"/>
              <a:t>25% on the percentage of basic skills FTES in courses as </a:t>
            </a:r>
            <a:r>
              <a:rPr lang="en-US" dirty="0" smtClean="0"/>
              <a:t>described </a:t>
            </a:r>
            <a:r>
              <a:rPr lang="en-US" dirty="0"/>
              <a:t>in the Transformation program</a:t>
            </a:r>
          </a:p>
        </p:txBody>
      </p:sp>
      <p:sp>
        <p:nvSpPr>
          <p:cNvPr id="5" name="Footer Placeholder 3"/>
          <p:cNvSpPr>
            <a:spLocks noGrp="1"/>
          </p:cNvSpPr>
          <p:nvPr>
            <p:ph type="ftr" sz="quarter" idx="11"/>
          </p:nvPr>
        </p:nvSpPr>
        <p:spPr>
          <a:xfrm>
            <a:off x="372034" y="6356351"/>
            <a:ext cx="8238565" cy="349250"/>
          </a:xfrm>
        </p:spPr>
        <p:txBody>
          <a:bodyPr/>
          <a:lstStyle/>
          <a:p>
            <a:r>
              <a:rPr lang="en-US" dirty="0" smtClean="0"/>
              <a:t>Slide from Mario Rodriguez's budget update presented at the Transformation Grant Summit, August 3, 2016.</a:t>
            </a:r>
            <a:endParaRPr lang="en-US" dirty="0"/>
          </a:p>
        </p:txBody>
      </p:sp>
    </p:spTree>
    <p:extLst>
      <p:ext uri="{BB962C8B-B14F-4D97-AF65-F5344CB8AC3E}">
        <p14:creationId xmlns:p14="http://schemas.microsoft.com/office/powerpoint/2010/main" val="345728644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Success for Basic Skills </a:t>
            </a:r>
            <a:r>
              <a:rPr lang="en-US" dirty="0" err="1"/>
              <a:t>Allowables</a:t>
            </a:r>
            <a:endParaRPr lang="en-US" dirty="0"/>
          </a:p>
        </p:txBody>
      </p:sp>
      <p:sp>
        <p:nvSpPr>
          <p:cNvPr id="3" name="Content Placeholder 2"/>
          <p:cNvSpPr>
            <a:spLocks noGrp="1"/>
          </p:cNvSpPr>
          <p:nvPr>
            <p:ph idx="1"/>
          </p:nvPr>
        </p:nvSpPr>
        <p:spPr>
          <a:xfrm>
            <a:off x="457200" y="1447800"/>
            <a:ext cx="8229600" cy="4525963"/>
          </a:xfrm>
        </p:spPr>
        <p:txBody>
          <a:bodyPr>
            <a:normAutofit fontScale="92500" lnSpcReduction="20000"/>
          </a:bodyPr>
          <a:lstStyle/>
          <a:p>
            <a:r>
              <a:rPr lang="en-US" dirty="0" smtClean="0"/>
              <a:t>Same as BSI: Program </a:t>
            </a:r>
            <a:r>
              <a:rPr lang="en-US" dirty="0"/>
              <a:t>and curriculum planning and development, student assessment, advisement and counseling services, supplemental instruction and tutoring, articulation, instructional materials and equipment, any other purpose directly related to the enhancement of basic skills, ESL instruction, and related student programs</a:t>
            </a:r>
          </a:p>
          <a:p>
            <a:pPr fontAlgn="base"/>
            <a:r>
              <a:rPr lang="en-US" dirty="0" smtClean="0"/>
              <a:t>Implement </a:t>
            </a:r>
            <a:r>
              <a:rPr lang="en-US" dirty="0"/>
              <a:t>or expand upon the use or application of evidence-based practices and principles identified in the Transformation </a:t>
            </a:r>
            <a:r>
              <a:rPr lang="en-US" dirty="0" smtClean="0"/>
              <a:t>Program</a:t>
            </a:r>
            <a:endParaRPr lang="en-US" dirty="0"/>
          </a:p>
        </p:txBody>
      </p:sp>
      <p:sp>
        <p:nvSpPr>
          <p:cNvPr id="5" name="Footer Placeholder 3"/>
          <p:cNvSpPr>
            <a:spLocks noGrp="1"/>
          </p:cNvSpPr>
          <p:nvPr>
            <p:ph type="ftr" sz="quarter" idx="11"/>
          </p:nvPr>
        </p:nvSpPr>
        <p:spPr>
          <a:xfrm>
            <a:off x="372034" y="6356351"/>
            <a:ext cx="8238565" cy="349250"/>
          </a:xfrm>
        </p:spPr>
        <p:txBody>
          <a:bodyPr/>
          <a:lstStyle/>
          <a:p>
            <a:r>
              <a:rPr lang="en-US" dirty="0" smtClean="0"/>
              <a:t>Slide from Mario Rodriguez's budget update presented at the Transformation Grant Summit, August 3, 2016.</a:t>
            </a:r>
            <a:endParaRPr lang="en-US" dirty="0"/>
          </a:p>
        </p:txBody>
      </p:sp>
    </p:spTree>
    <p:extLst>
      <p:ext uri="{BB962C8B-B14F-4D97-AF65-F5344CB8AC3E}">
        <p14:creationId xmlns:p14="http://schemas.microsoft.com/office/powerpoint/2010/main" val="369162453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Success for Basic Skills </a:t>
            </a:r>
            <a:r>
              <a:rPr lang="en-US" dirty="0" err="1" smtClean="0"/>
              <a:t>Allowables</a:t>
            </a:r>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pPr fontAlgn="base"/>
            <a:r>
              <a:rPr lang="en-US" dirty="0"/>
              <a:t>Open </a:t>
            </a:r>
            <a:r>
              <a:rPr lang="en-US" dirty="0" smtClean="0"/>
              <a:t>Educational </a:t>
            </a:r>
            <a:r>
              <a:rPr lang="en-US" dirty="0"/>
              <a:t>R</a:t>
            </a:r>
            <a:r>
              <a:rPr lang="en-US" dirty="0" smtClean="0"/>
              <a:t>esources</a:t>
            </a:r>
            <a:endParaRPr lang="en-US" dirty="0"/>
          </a:p>
          <a:p>
            <a:pPr fontAlgn="base"/>
            <a:r>
              <a:rPr lang="en-US" dirty="0"/>
              <a:t>Public education intersegmental collaboration to better align remedial instruction methodologies, curriculum, and course offerings</a:t>
            </a:r>
          </a:p>
          <a:p>
            <a:pPr fontAlgn="base"/>
            <a:r>
              <a:rPr lang="en-US" dirty="0"/>
              <a:t>Implement assessment and placement practices that increase the likelihood that students are appropriately placed in college-level, rather than remedial, </a:t>
            </a:r>
            <a:r>
              <a:rPr lang="en-US" dirty="0" smtClean="0"/>
              <a:t>courses</a:t>
            </a:r>
            <a:endParaRPr lang="en-US" dirty="0"/>
          </a:p>
          <a:p>
            <a:endParaRPr lang="en-US" dirty="0"/>
          </a:p>
        </p:txBody>
      </p:sp>
      <p:sp>
        <p:nvSpPr>
          <p:cNvPr id="6" name="Footer Placeholder 3"/>
          <p:cNvSpPr>
            <a:spLocks noGrp="1"/>
          </p:cNvSpPr>
          <p:nvPr>
            <p:ph type="ftr" sz="quarter" idx="11"/>
          </p:nvPr>
        </p:nvSpPr>
        <p:spPr>
          <a:xfrm>
            <a:off x="372034" y="6356351"/>
            <a:ext cx="8238565" cy="349250"/>
          </a:xfrm>
        </p:spPr>
        <p:txBody>
          <a:bodyPr/>
          <a:lstStyle/>
          <a:p>
            <a:r>
              <a:rPr lang="en-US" dirty="0" smtClean="0"/>
              <a:t>Slide from Mario Rodriguez's budget update presented at the Transformation Grant Summit, August 3, 2016.</a:t>
            </a:r>
            <a:endParaRPr lang="en-US" dirty="0"/>
          </a:p>
        </p:txBody>
      </p:sp>
    </p:spTree>
    <p:extLst>
      <p:ext uri="{BB962C8B-B14F-4D97-AF65-F5344CB8AC3E}">
        <p14:creationId xmlns:p14="http://schemas.microsoft.com/office/powerpoint/2010/main" val="2502567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Integrating SSSP, Student Equity, and BSI </a:t>
            </a:r>
            <a:r>
              <a:rPr lang="en-US" dirty="0" smtClean="0"/>
              <a:t>Plans</a:t>
            </a:r>
            <a:endParaRPr lang="en-US" dirty="0"/>
          </a:p>
        </p:txBody>
      </p:sp>
      <p:sp>
        <p:nvSpPr>
          <p:cNvPr id="3" name="Content Placeholder 2"/>
          <p:cNvSpPr>
            <a:spLocks noGrp="1"/>
          </p:cNvSpPr>
          <p:nvPr>
            <p:ph idx="1"/>
          </p:nvPr>
        </p:nvSpPr>
        <p:spPr>
          <a:xfrm>
            <a:off x="457200" y="1498600"/>
            <a:ext cx="8229600" cy="4525963"/>
          </a:xfrm>
        </p:spPr>
        <p:txBody>
          <a:bodyPr>
            <a:normAutofit fontScale="85000" lnSpcReduction="20000"/>
          </a:bodyPr>
          <a:lstStyle/>
          <a:p>
            <a:pPr lvl="0"/>
            <a:r>
              <a:rPr lang="en-US" dirty="0" smtClean="0"/>
              <a:t>Development of prototype </a:t>
            </a:r>
            <a:r>
              <a:rPr lang="en-US" dirty="0"/>
              <a:t>for integrated program planning, reporting, and financial requirements.</a:t>
            </a:r>
          </a:p>
          <a:p>
            <a:pPr lvl="0"/>
            <a:r>
              <a:rPr lang="en-US" dirty="0" smtClean="0"/>
              <a:t>Prototype shared </a:t>
            </a:r>
            <a:r>
              <a:rPr lang="en-US" dirty="0"/>
              <a:t>with key stakeholder groups for vetting and input. </a:t>
            </a:r>
            <a:endParaRPr lang="en-US" dirty="0" smtClean="0"/>
          </a:p>
          <a:p>
            <a:pPr lvl="0"/>
            <a:r>
              <a:rPr lang="en-US" dirty="0" smtClean="0"/>
              <a:t>Refine </a:t>
            </a:r>
            <a:r>
              <a:rPr lang="en-US" dirty="0"/>
              <a:t>prototype.</a:t>
            </a:r>
          </a:p>
          <a:p>
            <a:pPr lvl="0"/>
            <a:r>
              <a:rPr lang="en-US" b="1" dirty="0"/>
              <a:t>February </a:t>
            </a:r>
            <a:r>
              <a:rPr lang="en-US" b="1" dirty="0" smtClean="0"/>
              <a:t>1:</a:t>
            </a:r>
            <a:r>
              <a:rPr lang="en-US" dirty="0" smtClean="0"/>
              <a:t> </a:t>
            </a:r>
            <a:r>
              <a:rPr lang="en-US" dirty="0"/>
              <a:t>New program framework (planning </a:t>
            </a:r>
            <a:r>
              <a:rPr lang="en-US" dirty="0" smtClean="0"/>
              <a:t>template </a:t>
            </a:r>
            <a:r>
              <a:rPr lang="en-US" dirty="0"/>
              <a:t>and guidance) are shared with the field.</a:t>
            </a:r>
          </a:p>
          <a:p>
            <a:pPr lvl="0"/>
            <a:r>
              <a:rPr lang="en-US" dirty="0" smtClean="0"/>
              <a:t>Regional </a:t>
            </a:r>
            <a:r>
              <a:rPr lang="en-US" dirty="0"/>
              <a:t>summits to provide an in-depth orientation to the new integrated program model and information about resources and tools available to assist colleges.</a:t>
            </a:r>
          </a:p>
          <a:p>
            <a:r>
              <a:rPr lang="en-US" b="1" dirty="0" smtClean="0"/>
              <a:t>June 30:</a:t>
            </a:r>
            <a:r>
              <a:rPr lang="en-US" dirty="0" smtClean="0"/>
              <a:t> </a:t>
            </a:r>
            <a:r>
              <a:rPr lang="en-US" dirty="0"/>
              <a:t>Integrated plans are due to the Chancellor’s Office </a:t>
            </a:r>
          </a:p>
        </p:txBody>
      </p:sp>
    </p:spTree>
    <p:extLst>
      <p:ext uri="{BB962C8B-B14F-4D97-AF65-F5344CB8AC3E}">
        <p14:creationId xmlns:p14="http://schemas.microsoft.com/office/powerpoint/2010/main" val="73485389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Curriculum Review </a:t>
            </a:r>
            <a:r>
              <a:rPr lang="en-US" dirty="0" smtClean="0"/>
              <a:t>Changes</a:t>
            </a:r>
            <a:endParaRPr lang="en-US" dirty="0"/>
          </a:p>
        </p:txBody>
      </p:sp>
      <p:sp>
        <p:nvSpPr>
          <p:cNvPr id="3" name="Content Placeholder 2"/>
          <p:cNvSpPr>
            <a:spLocks noGrp="1"/>
          </p:cNvSpPr>
          <p:nvPr>
            <p:ph idx="1"/>
          </p:nvPr>
        </p:nvSpPr>
        <p:spPr/>
        <p:txBody>
          <a:bodyPr/>
          <a:lstStyle/>
          <a:p>
            <a:pPr marL="0" indent="0">
              <a:buNone/>
            </a:pPr>
            <a:r>
              <a:rPr lang="en-US" dirty="0" smtClean="0"/>
              <a:t>College Certification and CCCCO Automatic Approval </a:t>
            </a:r>
            <a:r>
              <a:rPr lang="en-US" dirty="0"/>
              <a:t>(</a:t>
            </a:r>
            <a:r>
              <a:rPr lang="en-US" dirty="0" smtClean="0"/>
              <a:t>Credit Courses)</a:t>
            </a:r>
            <a:endParaRPr lang="en-US" dirty="0"/>
          </a:p>
          <a:p>
            <a:r>
              <a:rPr lang="en-US" dirty="0" smtClean="0"/>
              <a:t>Non</a:t>
            </a:r>
            <a:r>
              <a:rPr lang="en-US" dirty="0"/>
              <a:t>-Substantial </a:t>
            </a:r>
            <a:r>
              <a:rPr lang="en-US" dirty="0" smtClean="0"/>
              <a:t>Changes</a:t>
            </a:r>
            <a:endParaRPr lang="en-US" dirty="0"/>
          </a:p>
          <a:p>
            <a:r>
              <a:rPr lang="en-US" dirty="0" smtClean="0"/>
              <a:t>Stand-Alone </a:t>
            </a:r>
            <a:r>
              <a:rPr lang="en-US" dirty="0"/>
              <a:t>C</a:t>
            </a:r>
            <a:r>
              <a:rPr lang="en-US" dirty="0" smtClean="0"/>
              <a:t>ourses</a:t>
            </a:r>
            <a:endParaRPr lang="en-US" dirty="0"/>
          </a:p>
          <a:p>
            <a:r>
              <a:rPr lang="en-US" dirty="0" smtClean="0"/>
              <a:t>New </a:t>
            </a:r>
            <a:r>
              <a:rPr lang="en-US" dirty="0"/>
              <a:t>C</a:t>
            </a:r>
            <a:r>
              <a:rPr lang="en-US" dirty="0" smtClean="0"/>
              <a:t>ourses </a:t>
            </a:r>
            <a:r>
              <a:rPr lang="en-US" dirty="0"/>
              <a:t>into </a:t>
            </a:r>
            <a:r>
              <a:rPr lang="en-US" dirty="0" smtClean="0"/>
              <a:t>Existing </a:t>
            </a:r>
            <a:r>
              <a:rPr lang="en-US" dirty="0"/>
              <a:t>P</a:t>
            </a:r>
            <a:r>
              <a:rPr lang="en-US" dirty="0" smtClean="0"/>
              <a:t>rograms </a:t>
            </a:r>
            <a:endParaRPr lang="en-US" dirty="0"/>
          </a:p>
          <a:p>
            <a:r>
              <a:rPr lang="en-US" dirty="0"/>
              <a:t>Substantial </a:t>
            </a:r>
            <a:r>
              <a:rPr lang="en-US" dirty="0" smtClean="0"/>
              <a:t>Changes </a:t>
            </a:r>
            <a:endParaRPr lang="en-US" dirty="0"/>
          </a:p>
        </p:txBody>
      </p:sp>
    </p:spTree>
    <p:extLst>
      <p:ext uri="{BB962C8B-B14F-4D97-AF65-F5344CB8AC3E}">
        <p14:creationId xmlns:p14="http://schemas.microsoft.com/office/powerpoint/2010/main" val="401816300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Grant </a:t>
            </a:r>
            <a:r>
              <a:rPr lang="en-US" dirty="0" smtClean="0"/>
              <a:t>Programs: College </a:t>
            </a:r>
            <a:r>
              <a:rPr lang="en-US" dirty="0"/>
              <a:t>Promise </a:t>
            </a:r>
          </a:p>
        </p:txBody>
      </p:sp>
      <p:sp>
        <p:nvSpPr>
          <p:cNvPr id="3" name="Content Placeholder 2"/>
          <p:cNvSpPr>
            <a:spLocks noGrp="1"/>
          </p:cNvSpPr>
          <p:nvPr>
            <p:ph idx="1"/>
          </p:nvPr>
        </p:nvSpPr>
        <p:spPr>
          <a:xfrm>
            <a:off x="457200" y="1422400"/>
            <a:ext cx="8229600" cy="4525963"/>
          </a:xfrm>
        </p:spPr>
        <p:txBody>
          <a:bodyPr>
            <a:normAutofit fontScale="92500" lnSpcReduction="20000"/>
          </a:bodyPr>
          <a:lstStyle/>
          <a:p>
            <a:r>
              <a:rPr lang="en-US" dirty="0" smtClean="0"/>
              <a:t>Released: December 2</a:t>
            </a:r>
            <a:endParaRPr lang="en-US" dirty="0"/>
          </a:p>
          <a:p>
            <a:r>
              <a:rPr lang="en-US" dirty="0" smtClean="0"/>
              <a:t>Due: February </a:t>
            </a:r>
            <a:r>
              <a:rPr lang="en-US" dirty="0"/>
              <a:t>3</a:t>
            </a:r>
          </a:p>
          <a:p>
            <a:r>
              <a:rPr lang="en-US" dirty="0" smtClean="0"/>
              <a:t>College </a:t>
            </a:r>
            <a:r>
              <a:rPr lang="en-US" dirty="0"/>
              <a:t>Promise programs are partnerships which align local K-12 school districts, community colleges, and public university segments to provide clear pathways for students to follow in order to achieve their educational goals.  </a:t>
            </a:r>
            <a:r>
              <a:rPr lang="en-US" dirty="0" smtClean="0"/>
              <a:t>In </a:t>
            </a:r>
            <a:r>
              <a:rPr lang="en-US" dirty="0"/>
              <a:t>addition, a successful program should also improve college readiness, access, and the overall success of its participants.</a:t>
            </a:r>
          </a:p>
          <a:p>
            <a:r>
              <a:rPr lang="en-US" dirty="0" smtClean="0"/>
              <a:t>Grant Awards: Up to $</a:t>
            </a:r>
            <a:r>
              <a:rPr lang="en-US" dirty="0"/>
              <a:t>750,000 </a:t>
            </a:r>
          </a:p>
        </p:txBody>
      </p:sp>
    </p:spTree>
    <p:extLst>
      <p:ext uri="{BB962C8B-B14F-4D97-AF65-F5344CB8AC3E}">
        <p14:creationId xmlns:p14="http://schemas.microsoft.com/office/powerpoint/2010/main" val="10826053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Grant Programs: Open </a:t>
            </a:r>
            <a:r>
              <a:rPr lang="en-US" dirty="0"/>
              <a:t>Educational </a:t>
            </a:r>
            <a:r>
              <a:rPr lang="en-US" dirty="0" smtClean="0"/>
              <a:t>Resources (OER)</a:t>
            </a:r>
            <a:endParaRPr lang="en-US" dirty="0"/>
          </a:p>
        </p:txBody>
      </p:sp>
      <p:sp>
        <p:nvSpPr>
          <p:cNvPr id="3" name="Content Placeholder 2"/>
          <p:cNvSpPr>
            <a:spLocks noGrp="1"/>
          </p:cNvSpPr>
          <p:nvPr>
            <p:ph idx="1"/>
          </p:nvPr>
        </p:nvSpPr>
        <p:spPr>
          <a:xfrm>
            <a:off x="457200" y="1511300"/>
            <a:ext cx="8229600" cy="4525963"/>
          </a:xfrm>
        </p:spPr>
        <p:txBody>
          <a:bodyPr>
            <a:noAutofit/>
          </a:bodyPr>
          <a:lstStyle/>
          <a:p>
            <a:r>
              <a:rPr lang="en-US" sz="2300" dirty="0" smtClean="0"/>
              <a:t>Due: December </a:t>
            </a:r>
            <a:r>
              <a:rPr lang="en-US" sz="2300" dirty="0"/>
              <a:t>12 </a:t>
            </a:r>
            <a:endParaRPr lang="en-US" sz="2300" dirty="0" smtClean="0"/>
          </a:p>
          <a:p>
            <a:r>
              <a:rPr lang="en-US" sz="2300" dirty="0" smtClean="0"/>
              <a:t>Develop </a:t>
            </a:r>
            <a:r>
              <a:rPr lang="en-US" sz="2300" dirty="0"/>
              <a:t>and/or implement associate degrees and career technical education certificate programs earned entirely by completing courses that eliminate conventional textbook costs by using alternative instructional materials and methodologies.</a:t>
            </a:r>
          </a:p>
          <a:p>
            <a:r>
              <a:rPr lang="en-US" sz="2300" dirty="0" smtClean="0"/>
              <a:t>Reduce </a:t>
            </a:r>
            <a:r>
              <a:rPr lang="en-US" sz="2300" dirty="0"/>
              <a:t>the overall cost of education for students and decrease the time it takes students to complete degree </a:t>
            </a:r>
            <a:r>
              <a:rPr lang="en-US" sz="2300" dirty="0" smtClean="0"/>
              <a:t>programs</a:t>
            </a:r>
            <a:r>
              <a:rPr lang="en-US" sz="2300" dirty="0"/>
              <a:t> </a:t>
            </a:r>
            <a:endParaRPr lang="en-US" sz="2300" dirty="0" smtClean="0"/>
          </a:p>
          <a:p>
            <a:r>
              <a:rPr lang="en-US" sz="2300" dirty="0" smtClean="0"/>
              <a:t>Two Performance Periods: Planning Grants and Implementation Grants</a:t>
            </a:r>
          </a:p>
          <a:p>
            <a:pPr lvl="1"/>
            <a:r>
              <a:rPr lang="en-US" sz="2300" dirty="0" smtClean="0"/>
              <a:t>Up </a:t>
            </a:r>
            <a:r>
              <a:rPr lang="en-US" sz="2300" dirty="0"/>
              <a:t>to $35,000 for </a:t>
            </a:r>
            <a:r>
              <a:rPr lang="en-US" sz="2300" dirty="0" smtClean="0"/>
              <a:t>Planning </a:t>
            </a:r>
            <a:r>
              <a:rPr lang="en-US" sz="2300" dirty="0"/>
              <a:t>G</a:t>
            </a:r>
            <a:r>
              <a:rPr lang="en-US" sz="2300" dirty="0" smtClean="0"/>
              <a:t>rants</a:t>
            </a:r>
            <a:endParaRPr lang="en-US" sz="2300" dirty="0"/>
          </a:p>
          <a:p>
            <a:pPr lvl="1"/>
            <a:r>
              <a:rPr lang="en-US" sz="2300" dirty="0" smtClean="0"/>
              <a:t>Up </a:t>
            </a:r>
            <a:r>
              <a:rPr lang="en-US" sz="2300" dirty="0"/>
              <a:t>to $150,000 for Implementation Grants</a:t>
            </a:r>
            <a:r>
              <a:rPr lang="en-US" sz="2200" dirty="0"/>
              <a:t> </a:t>
            </a:r>
          </a:p>
        </p:txBody>
      </p:sp>
    </p:spTree>
    <p:extLst>
      <p:ext uri="{BB962C8B-B14F-4D97-AF65-F5344CB8AC3E}">
        <p14:creationId xmlns:p14="http://schemas.microsoft.com/office/powerpoint/2010/main" val="3664081912"/>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Grant Programs: Open </a:t>
            </a:r>
            <a:r>
              <a:rPr lang="en-US" dirty="0"/>
              <a:t>Educational </a:t>
            </a:r>
            <a:r>
              <a:rPr lang="en-US" dirty="0" smtClean="0"/>
              <a:t>Resources (OER)</a:t>
            </a:r>
            <a:endParaRPr lang="en-US" dirty="0"/>
          </a:p>
        </p:txBody>
      </p:sp>
      <p:sp>
        <p:nvSpPr>
          <p:cNvPr id="3" name="Content Placeholder 2"/>
          <p:cNvSpPr>
            <a:spLocks noGrp="1"/>
          </p:cNvSpPr>
          <p:nvPr>
            <p:ph idx="1"/>
          </p:nvPr>
        </p:nvSpPr>
        <p:spPr/>
        <p:txBody>
          <a:bodyPr>
            <a:normAutofit fontScale="62500" lnSpcReduction="20000"/>
          </a:bodyPr>
          <a:lstStyle/>
          <a:p>
            <a:r>
              <a:rPr lang="en-US" dirty="0"/>
              <a:t>“Open Educational Resources” means high-quality teaching, learning, and research resources that reside in the public domain or have been released pursuant to an intellectual property license that permits their free use and repurposing by others, and may include other resources that are legally available and free of cost to students.  OER include, but are not limited to, full courses, course materials, modules, textbooks, faculty-created content, streaming videos, tests, software, and any other tools, materials, or techniques used to support access to knowledge.</a:t>
            </a:r>
          </a:p>
          <a:p>
            <a:endParaRPr lang="en-US" dirty="0"/>
          </a:p>
          <a:p>
            <a:r>
              <a:rPr lang="en-US" dirty="0" smtClean="0"/>
              <a:t>“</a:t>
            </a:r>
            <a:r>
              <a:rPr lang="en-US" dirty="0"/>
              <a:t>Zero-textbook-cost degrees” means community college associate degrees or career technical education certificates earned entirely by completing courses that eliminate conventional textbook costs by using alternative instructional materials and methodologies, including open educational resources.  Discretionary student printing of instructional materials shall not be considered a cost as part of this program. </a:t>
            </a:r>
          </a:p>
        </p:txBody>
      </p:sp>
    </p:spTree>
    <p:extLst>
      <p:ext uri="{BB962C8B-B14F-4D97-AF65-F5344CB8AC3E}">
        <p14:creationId xmlns:p14="http://schemas.microsoft.com/office/powerpoint/2010/main" val="1857574029"/>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Noncredit </a:t>
            </a:r>
            <a:r>
              <a:rPr lang="en-US" dirty="0" smtClean="0"/>
              <a:t>Summit</a:t>
            </a:r>
            <a:endParaRPr lang="en-US" dirty="0"/>
          </a:p>
        </p:txBody>
      </p:sp>
      <p:sp>
        <p:nvSpPr>
          <p:cNvPr id="3" name="Content Placeholder 2"/>
          <p:cNvSpPr>
            <a:spLocks noGrp="1"/>
          </p:cNvSpPr>
          <p:nvPr>
            <p:ph idx="1"/>
          </p:nvPr>
        </p:nvSpPr>
        <p:spPr/>
        <p:txBody>
          <a:bodyPr/>
          <a:lstStyle/>
          <a:p>
            <a:r>
              <a:rPr lang="en-US" dirty="0" smtClean="0"/>
              <a:t>Two Days, End of April/Beginning of May</a:t>
            </a:r>
          </a:p>
          <a:p>
            <a:r>
              <a:rPr lang="en-US" dirty="0" smtClean="0"/>
              <a:t>In Sacramento</a:t>
            </a:r>
          </a:p>
          <a:p>
            <a:r>
              <a:rPr lang="en-US" dirty="0" smtClean="0"/>
              <a:t>College Teams</a:t>
            </a:r>
          </a:p>
          <a:p>
            <a:r>
              <a:rPr lang="en-US" dirty="0" smtClean="0"/>
              <a:t>New to Noncredit and Established Programs</a:t>
            </a:r>
            <a:endParaRPr lang="en-US" dirty="0"/>
          </a:p>
        </p:txBody>
      </p:sp>
    </p:spTree>
    <p:extLst>
      <p:ext uri="{BB962C8B-B14F-4D97-AF65-F5344CB8AC3E}">
        <p14:creationId xmlns:p14="http://schemas.microsoft.com/office/powerpoint/2010/main" val="362911370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97000"/>
            <a:ext cx="8229600" cy="4525963"/>
          </a:xfrm>
        </p:spPr>
        <p:txBody>
          <a:bodyPr/>
          <a:lstStyle/>
          <a:p>
            <a:r>
              <a:rPr lang="en-US" dirty="0" smtClean="0"/>
              <a:t>BSI 2.0</a:t>
            </a:r>
            <a:endParaRPr lang="en-US" dirty="0"/>
          </a:p>
          <a:p>
            <a:r>
              <a:rPr lang="en-US" dirty="0" smtClean="0"/>
              <a:t>Integrating SSSP, Student Equity, and BSI Plans</a:t>
            </a:r>
            <a:endParaRPr lang="en-US" dirty="0"/>
          </a:p>
          <a:p>
            <a:r>
              <a:rPr lang="en-US" dirty="0" smtClean="0"/>
              <a:t>Curriculum Review Changes</a:t>
            </a:r>
            <a:endParaRPr lang="en-US" dirty="0"/>
          </a:p>
          <a:p>
            <a:r>
              <a:rPr lang="en-US" dirty="0" smtClean="0"/>
              <a:t>Grant Programs </a:t>
            </a:r>
          </a:p>
          <a:p>
            <a:pPr lvl="1"/>
            <a:r>
              <a:rPr lang="en-US" dirty="0" smtClean="0"/>
              <a:t>College </a:t>
            </a:r>
            <a:r>
              <a:rPr lang="en-US" dirty="0"/>
              <a:t>Promise </a:t>
            </a:r>
            <a:endParaRPr lang="en-US" dirty="0" smtClean="0"/>
          </a:p>
          <a:p>
            <a:pPr lvl="1"/>
            <a:r>
              <a:rPr lang="en-US" dirty="0" smtClean="0"/>
              <a:t>Open Educational Resources</a:t>
            </a:r>
          </a:p>
          <a:p>
            <a:r>
              <a:rPr lang="en-US" dirty="0"/>
              <a:t>Noncredit </a:t>
            </a:r>
            <a:r>
              <a:rPr lang="en-US" dirty="0" smtClean="0"/>
              <a:t>Summit</a:t>
            </a:r>
            <a:endParaRPr lang="en-US" dirty="0"/>
          </a:p>
          <a:p>
            <a:endParaRPr lang="en-US" dirty="0"/>
          </a:p>
        </p:txBody>
      </p:sp>
      <p:sp>
        <p:nvSpPr>
          <p:cNvPr id="4" name="Title 1"/>
          <p:cNvSpPr>
            <a:spLocks noGrp="1"/>
          </p:cNvSpPr>
          <p:nvPr>
            <p:ph type="title"/>
          </p:nvPr>
        </p:nvSpPr>
        <p:spPr>
          <a:xfrm>
            <a:off x="457200" y="274638"/>
            <a:ext cx="8229600" cy="1143000"/>
          </a:xfrm>
        </p:spPr>
        <p:txBody>
          <a:bodyPr>
            <a:normAutofit/>
          </a:bodyPr>
          <a:lstStyle/>
          <a:p>
            <a:r>
              <a:rPr lang="en-US" dirty="0" smtClean="0"/>
              <a:t>Overview</a:t>
            </a:r>
            <a:endParaRPr lang="en-US" dirty="0"/>
          </a:p>
        </p:txBody>
      </p:sp>
    </p:spTree>
    <p:extLst>
      <p:ext uri="{BB962C8B-B14F-4D97-AF65-F5344CB8AC3E}">
        <p14:creationId xmlns:p14="http://schemas.microsoft.com/office/powerpoint/2010/main" val="1492100853"/>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BSI </a:t>
            </a:r>
            <a:r>
              <a:rPr lang="en-US" dirty="0" smtClean="0"/>
              <a:t>2.0</a:t>
            </a:r>
            <a:endParaRPr lang="en-US" dirty="0"/>
          </a:p>
        </p:txBody>
      </p:sp>
      <p:sp>
        <p:nvSpPr>
          <p:cNvPr id="3" name="Content Placeholder 2"/>
          <p:cNvSpPr>
            <a:spLocks noGrp="1"/>
          </p:cNvSpPr>
          <p:nvPr>
            <p:ph idx="1"/>
          </p:nvPr>
        </p:nvSpPr>
        <p:spPr/>
        <p:txBody>
          <a:bodyPr/>
          <a:lstStyle/>
          <a:p>
            <a:r>
              <a:rPr lang="en-US" dirty="0"/>
              <a:t>Student Success for Basic Skills (BSI 2.0)</a:t>
            </a:r>
          </a:p>
          <a:p>
            <a:r>
              <a:rPr lang="en-US" dirty="0"/>
              <a:t>More money</a:t>
            </a:r>
          </a:p>
          <a:p>
            <a:r>
              <a:rPr lang="en-US" dirty="0"/>
              <a:t>New allocation formula</a:t>
            </a:r>
          </a:p>
          <a:p>
            <a:r>
              <a:rPr lang="en-US" dirty="0"/>
              <a:t>More requirements</a:t>
            </a:r>
          </a:p>
          <a:p>
            <a:r>
              <a:rPr lang="en-US" dirty="0"/>
              <a:t>More </a:t>
            </a:r>
            <a:r>
              <a:rPr lang="en-US" dirty="0" err="1" smtClean="0"/>
              <a:t>allowables</a:t>
            </a:r>
            <a:endParaRPr lang="en-US" dirty="0"/>
          </a:p>
        </p:txBody>
      </p:sp>
    </p:spTree>
    <p:extLst>
      <p:ext uri="{BB962C8B-B14F-4D97-AF65-F5344CB8AC3E}">
        <p14:creationId xmlns:p14="http://schemas.microsoft.com/office/powerpoint/2010/main" val="50373049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Basic Skills </a:t>
            </a:r>
            <a:r>
              <a:rPr lang="en-US" dirty="0" smtClean="0"/>
              <a:t>Initiative Breakdown</a:t>
            </a:r>
            <a:endParaRPr lang="en-US" dirty="0"/>
          </a:p>
        </p:txBody>
      </p:sp>
      <p:sp>
        <p:nvSpPr>
          <p:cNvPr id="3" name="Content Placeholder 2"/>
          <p:cNvSpPr>
            <a:spLocks noGrp="1"/>
          </p:cNvSpPr>
          <p:nvPr>
            <p:ph idx="1"/>
          </p:nvPr>
        </p:nvSpPr>
        <p:spPr>
          <a:xfrm>
            <a:off x="457200" y="1447800"/>
            <a:ext cx="8229600" cy="4525963"/>
          </a:xfrm>
        </p:spPr>
        <p:txBody>
          <a:bodyPr>
            <a:normAutofit lnSpcReduction="10000"/>
          </a:bodyPr>
          <a:lstStyle/>
          <a:p>
            <a:pPr fontAlgn="base"/>
            <a:r>
              <a:rPr lang="en-US" dirty="0" smtClean="0"/>
              <a:t>$18.8 </a:t>
            </a:r>
            <a:r>
              <a:rPr lang="en-US" dirty="0"/>
              <a:t>million </a:t>
            </a:r>
            <a:r>
              <a:rPr lang="en-US" dirty="0" smtClean="0"/>
              <a:t>for </a:t>
            </a:r>
            <a:r>
              <a:rPr lang="en-US" dirty="0"/>
              <a:t>improving outcomes of students who enter college needing at least one course in ESL or basic skills, with particular emphasis on students transitioning from high </a:t>
            </a:r>
            <a:r>
              <a:rPr lang="en-US" dirty="0" smtClean="0"/>
              <a:t>school</a:t>
            </a:r>
            <a:endParaRPr lang="en-US" dirty="0"/>
          </a:p>
          <a:p>
            <a:pPr fontAlgn="base"/>
            <a:r>
              <a:rPr lang="en-US" dirty="0" smtClean="0"/>
              <a:t>$1.2 </a:t>
            </a:r>
            <a:r>
              <a:rPr lang="en-US" dirty="0"/>
              <a:t>million </a:t>
            </a:r>
            <a:r>
              <a:rPr lang="en-US" dirty="0" smtClean="0"/>
              <a:t>for </a:t>
            </a:r>
            <a:r>
              <a:rPr lang="en-US" dirty="0"/>
              <a:t>faculty and staff development to improve curriculum, instruction, student services, and program practices in the areas of basic skills and ESL </a:t>
            </a:r>
            <a:r>
              <a:rPr lang="en-US" dirty="0" smtClean="0"/>
              <a:t>programs</a:t>
            </a:r>
            <a:endParaRPr lang="en-US" dirty="0"/>
          </a:p>
        </p:txBody>
      </p:sp>
      <p:sp>
        <p:nvSpPr>
          <p:cNvPr id="5" name="Footer Placeholder 3"/>
          <p:cNvSpPr>
            <a:spLocks noGrp="1"/>
          </p:cNvSpPr>
          <p:nvPr>
            <p:ph type="ftr" sz="quarter" idx="11"/>
          </p:nvPr>
        </p:nvSpPr>
        <p:spPr>
          <a:xfrm>
            <a:off x="372034" y="6356351"/>
            <a:ext cx="8238565" cy="349250"/>
          </a:xfrm>
        </p:spPr>
        <p:txBody>
          <a:bodyPr/>
          <a:lstStyle/>
          <a:p>
            <a:r>
              <a:rPr lang="en-US" dirty="0" smtClean="0"/>
              <a:t>Slide from Mario Rodriguez's budget update presented at the Transformation Grant Summit, August 3, 2016.</a:t>
            </a:r>
            <a:endParaRPr lang="en-US" dirty="0"/>
          </a:p>
        </p:txBody>
      </p:sp>
    </p:spTree>
    <p:extLst>
      <p:ext uri="{BB962C8B-B14F-4D97-AF65-F5344CB8AC3E}">
        <p14:creationId xmlns:p14="http://schemas.microsoft.com/office/powerpoint/2010/main" val="30797089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Student Success for Basic Skills Breakdown</a:t>
            </a:r>
            <a:endParaRPr lang="en-US" dirty="0"/>
          </a:p>
        </p:txBody>
      </p:sp>
      <p:sp>
        <p:nvSpPr>
          <p:cNvPr id="3" name="Content Placeholder 2"/>
          <p:cNvSpPr>
            <a:spLocks noGrp="1"/>
          </p:cNvSpPr>
          <p:nvPr>
            <p:ph idx="1"/>
          </p:nvPr>
        </p:nvSpPr>
        <p:spPr>
          <a:xfrm>
            <a:off x="457200" y="1295400"/>
            <a:ext cx="8229600" cy="4525963"/>
          </a:xfrm>
        </p:spPr>
        <p:txBody>
          <a:bodyPr>
            <a:normAutofit fontScale="92500"/>
          </a:bodyPr>
          <a:lstStyle/>
          <a:p>
            <a:pPr fontAlgn="base"/>
            <a:r>
              <a:rPr lang="en-US" dirty="0" smtClean="0"/>
              <a:t>Up to </a:t>
            </a:r>
            <a:r>
              <a:rPr lang="en-US" dirty="0"/>
              <a:t>5 percent for faculty and staff development to improve curriculum, instruction, student services, and program practices in the areas of basic skills and ESL </a:t>
            </a:r>
            <a:r>
              <a:rPr lang="en-US" dirty="0" smtClean="0"/>
              <a:t>programs</a:t>
            </a:r>
            <a:endParaRPr lang="en-US" dirty="0"/>
          </a:p>
          <a:p>
            <a:pPr fontAlgn="base"/>
            <a:r>
              <a:rPr lang="en-US" dirty="0" smtClean="0"/>
              <a:t>All other </a:t>
            </a:r>
            <a:r>
              <a:rPr lang="en-US" dirty="0"/>
              <a:t>funds </a:t>
            </a:r>
            <a:r>
              <a:rPr lang="en-US" dirty="0" smtClean="0"/>
              <a:t>to </a:t>
            </a:r>
            <a:r>
              <a:rPr lang="en-US" dirty="0"/>
              <a:t>CCDs for improving outcomes of students who enter college needing at least one course in ESL or basic skills, with particular emphasis on students transitioning from high school</a:t>
            </a:r>
            <a:r>
              <a:rPr lang="en-US" dirty="0" smtClean="0"/>
              <a:t>.</a:t>
            </a:r>
            <a:endParaRPr lang="en-US" dirty="0"/>
          </a:p>
        </p:txBody>
      </p:sp>
      <p:sp>
        <p:nvSpPr>
          <p:cNvPr id="5" name="Footer Placeholder 3"/>
          <p:cNvSpPr>
            <a:spLocks noGrp="1"/>
          </p:cNvSpPr>
          <p:nvPr>
            <p:ph type="ftr" sz="quarter" idx="11"/>
          </p:nvPr>
        </p:nvSpPr>
        <p:spPr>
          <a:xfrm>
            <a:off x="372034" y="6400800"/>
            <a:ext cx="8238565" cy="349250"/>
          </a:xfrm>
        </p:spPr>
        <p:txBody>
          <a:bodyPr/>
          <a:lstStyle/>
          <a:p>
            <a:r>
              <a:rPr lang="en-US" dirty="0" smtClean="0"/>
              <a:t>Slide from Mario Rodriguez's budget update presented at the Transformation Grant Summit, August 3, 2016.</a:t>
            </a:r>
            <a:endParaRPr lang="en-US" dirty="0"/>
          </a:p>
        </p:txBody>
      </p:sp>
    </p:spTree>
    <p:extLst>
      <p:ext uri="{BB962C8B-B14F-4D97-AF65-F5344CB8AC3E}">
        <p14:creationId xmlns:p14="http://schemas.microsoft.com/office/powerpoint/2010/main" val="3182052150"/>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Success for Basic Skills Requirements</a:t>
            </a:r>
          </a:p>
        </p:txBody>
      </p:sp>
      <p:sp>
        <p:nvSpPr>
          <p:cNvPr id="3" name="Content Placeholder 2"/>
          <p:cNvSpPr>
            <a:spLocks noGrp="1"/>
          </p:cNvSpPr>
          <p:nvPr>
            <p:ph idx="1"/>
          </p:nvPr>
        </p:nvSpPr>
        <p:spPr/>
        <p:txBody>
          <a:bodyPr>
            <a:normAutofit/>
          </a:bodyPr>
          <a:lstStyle/>
          <a:p>
            <a:r>
              <a:rPr lang="en-US" dirty="0" smtClean="0"/>
              <a:t>Within the fiscal year, complete an assessment of its programs and activities serving basic skills and ESL students</a:t>
            </a:r>
          </a:p>
          <a:p>
            <a:r>
              <a:rPr lang="en-US" dirty="0" smtClean="0"/>
              <a:t>Strategies to </a:t>
            </a:r>
            <a:r>
              <a:rPr lang="en-US" dirty="0"/>
              <a:t>improve the successful transition of students to college-level math and English </a:t>
            </a:r>
            <a:r>
              <a:rPr lang="en-US" dirty="0" smtClean="0"/>
              <a:t>courses</a:t>
            </a:r>
          </a:p>
        </p:txBody>
      </p:sp>
      <p:sp>
        <p:nvSpPr>
          <p:cNvPr id="5" name="Footer Placeholder 3"/>
          <p:cNvSpPr>
            <a:spLocks noGrp="1"/>
          </p:cNvSpPr>
          <p:nvPr>
            <p:ph type="ftr" sz="quarter" idx="11"/>
          </p:nvPr>
        </p:nvSpPr>
        <p:spPr>
          <a:xfrm>
            <a:off x="372034" y="6356351"/>
            <a:ext cx="8238565" cy="349250"/>
          </a:xfrm>
        </p:spPr>
        <p:txBody>
          <a:bodyPr/>
          <a:lstStyle/>
          <a:p>
            <a:r>
              <a:rPr lang="en-US" dirty="0" smtClean="0"/>
              <a:t>Slide from Mario Rodriguez's budget update presented at the Transformation Grant Summit, August 3, 2016.</a:t>
            </a:r>
            <a:endParaRPr lang="en-US" dirty="0"/>
          </a:p>
        </p:txBody>
      </p:sp>
    </p:spTree>
    <p:extLst>
      <p:ext uri="{BB962C8B-B14F-4D97-AF65-F5344CB8AC3E}">
        <p14:creationId xmlns:p14="http://schemas.microsoft.com/office/powerpoint/2010/main" val="2208214235"/>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Success for Basic Skills Requirements</a:t>
            </a:r>
          </a:p>
        </p:txBody>
      </p:sp>
      <p:sp>
        <p:nvSpPr>
          <p:cNvPr id="3" name="Content Placeholder 2"/>
          <p:cNvSpPr>
            <a:spLocks noGrp="1"/>
          </p:cNvSpPr>
          <p:nvPr>
            <p:ph idx="1"/>
          </p:nvPr>
        </p:nvSpPr>
        <p:spPr>
          <a:xfrm>
            <a:off x="457200" y="1371600"/>
            <a:ext cx="8229600" cy="4525963"/>
          </a:xfrm>
        </p:spPr>
        <p:txBody>
          <a:bodyPr>
            <a:normAutofit lnSpcReduction="10000"/>
          </a:bodyPr>
          <a:lstStyle/>
          <a:p>
            <a:r>
              <a:rPr lang="en-US" dirty="0" smtClean="0"/>
              <a:t>An evidence-based </a:t>
            </a:r>
            <a:r>
              <a:rPr lang="en-US" dirty="0"/>
              <a:t>plan for the adoption and implementation of multiple measures of assessment and </a:t>
            </a:r>
            <a:r>
              <a:rPr lang="en-US" dirty="0" smtClean="0"/>
              <a:t>placement</a:t>
            </a:r>
          </a:p>
          <a:p>
            <a:r>
              <a:rPr lang="en-US" dirty="0" smtClean="0"/>
              <a:t>Priority for Transformation programs awardees or </a:t>
            </a:r>
            <a:r>
              <a:rPr lang="en-US" dirty="0"/>
              <a:t>that subsequently implement or expand upon the use or application of evidence-based practices and principles identified in paragraphs (1) to (6), inclusive, of subdivision (a) of Section </a:t>
            </a:r>
            <a:r>
              <a:rPr lang="en-US" dirty="0" smtClean="0"/>
              <a:t>88810</a:t>
            </a:r>
            <a:endParaRPr lang="en-US" dirty="0"/>
          </a:p>
        </p:txBody>
      </p:sp>
      <p:sp>
        <p:nvSpPr>
          <p:cNvPr id="5" name="Footer Placeholder 3"/>
          <p:cNvSpPr>
            <a:spLocks noGrp="1"/>
          </p:cNvSpPr>
          <p:nvPr>
            <p:ph type="ftr" sz="quarter" idx="11"/>
          </p:nvPr>
        </p:nvSpPr>
        <p:spPr>
          <a:xfrm>
            <a:off x="372034" y="6356351"/>
            <a:ext cx="8238565" cy="349250"/>
          </a:xfrm>
        </p:spPr>
        <p:txBody>
          <a:bodyPr/>
          <a:lstStyle/>
          <a:p>
            <a:r>
              <a:rPr lang="en-US" dirty="0" smtClean="0"/>
              <a:t>Slide from Mario Rodriguez's budget update presented at the Transformation Grant Summit, August 3, 2016.</a:t>
            </a:r>
            <a:endParaRPr lang="en-US" dirty="0"/>
          </a:p>
        </p:txBody>
      </p:sp>
    </p:spTree>
    <p:extLst>
      <p:ext uri="{BB962C8B-B14F-4D97-AF65-F5344CB8AC3E}">
        <p14:creationId xmlns:p14="http://schemas.microsoft.com/office/powerpoint/2010/main" val="183778964"/>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Student Success for Basic Skills Requirements</a:t>
            </a:r>
          </a:p>
        </p:txBody>
      </p:sp>
      <p:sp>
        <p:nvSpPr>
          <p:cNvPr id="3" name="Content Placeholder 2"/>
          <p:cNvSpPr>
            <a:spLocks noGrp="1"/>
          </p:cNvSpPr>
          <p:nvPr>
            <p:ph idx="1"/>
          </p:nvPr>
        </p:nvSpPr>
        <p:spPr/>
        <p:txBody>
          <a:bodyPr>
            <a:normAutofit/>
          </a:bodyPr>
          <a:lstStyle/>
          <a:p>
            <a:r>
              <a:rPr lang="en-US" dirty="0" smtClean="0"/>
              <a:t>The bottom 5 performing colleges are encouraged to apply for technical assistance</a:t>
            </a:r>
          </a:p>
        </p:txBody>
      </p:sp>
      <p:sp>
        <p:nvSpPr>
          <p:cNvPr id="5" name="Footer Placeholder 3"/>
          <p:cNvSpPr>
            <a:spLocks noGrp="1"/>
          </p:cNvSpPr>
          <p:nvPr>
            <p:ph type="ftr" sz="quarter" idx="11"/>
          </p:nvPr>
        </p:nvSpPr>
        <p:spPr>
          <a:xfrm>
            <a:off x="372034" y="6356351"/>
            <a:ext cx="8238565" cy="349250"/>
          </a:xfrm>
        </p:spPr>
        <p:txBody>
          <a:bodyPr/>
          <a:lstStyle/>
          <a:p>
            <a:r>
              <a:rPr lang="en-US" dirty="0" smtClean="0"/>
              <a:t>Slide from Mario Rodriguez's budget update presented at the Transformation Grant Summit, August 3, 2016.</a:t>
            </a:r>
            <a:endParaRPr lang="en-US" dirty="0"/>
          </a:p>
        </p:txBody>
      </p:sp>
    </p:spTree>
    <p:extLst>
      <p:ext uri="{BB962C8B-B14F-4D97-AF65-F5344CB8AC3E}">
        <p14:creationId xmlns:p14="http://schemas.microsoft.com/office/powerpoint/2010/main" val="2214201051"/>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Basic Skills Initiative </a:t>
            </a:r>
            <a:r>
              <a:rPr lang="en-US" dirty="0"/>
              <a:t>Allocation </a:t>
            </a:r>
            <a:r>
              <a:rPr lang="en-US" dirty="0" smtClean="0"/>
              <a:t>Model</a:t>
            </a:r>
            <a:endParaRPr lang="en-US" dirty="0"/>
          </a:p>
        </p:txBody>
      </p:sp>
      <p:sp>
        <p:nvSpPr>
          <p:cNvPr id="3" name="Content Placeholder 2"/>
          <p:cNvSpPr>
            <a:spLocks noGrp="1"/>
          </p:cNvSpPr>
          <p:nvPr>
            <p:ph idx="1"/>
          </p:nvPr>
        </p:nvSpPr>
        <p:spPr/>
        <p:txBody>
          <a:bodyPr/>
          <a:lstStyle/>
          <a:p>
            <a:pPr fontAlgn="base"/>
            <a:r>
              <a:rPr lang="en-US" dirty="0" smtClean="0"/>
              <a:t>50% on FTES </a:t>
            </a:r>
            <a:r>
              <a:rPr lang="en-US" dirty="0"/>
              <a:t>generated in basic skills and ESL courses in the preceding fiscal </a:t>
            </a:r>
            <a:r>
              <a:rPr lang="en-US" dirty="0" smtClean="0"/>
              <a:t>year </a:t>
            </a:r>
            <a:endParaRPr lang="en-US" dirty="0"/>
          </a:p>
          <a:p>
            <a:pPr fontAlgn="base"/>
            <a:r>
              <a:rPr lang="en-US" dirty="0" smtClean="0"/>
              <a:t>50% on FTES </a:t>
            </a:r>
            <a:r>
              <a:rPr lang="en-US" dirty="0"/>
              <a:t>generated in basic skills and ESL courses by students transitioning from high schools in the preceding fiscal </a:t>
            </a:r>
            <a:r>
              <a:rPr lang="en-US" dirty="0" smtClean="0"/>
              <a:t>year</a:t>
            </a:r>
            <a:endParaRPr lang="en-US" dirty="0"/>
          </a:p>
        </p:txBody>
      </p:sp>
      <p:sp>
        <p:nvSpPr>
          <p:cNvPr id="5" name="Footer Placeholder 3"/>
          <p:cNvSpPr>
            <a:spLocks noGrp="1"/>
          </p:cNvSpPr>
          <p:nvPr>
            <p:ph type="ftr" sz="quarter" idx="11"/>
          </p:nvPr>
        </p:nvSpPr>
        <p:spPr>
          <a:xfrm>
            <a:off x="372034" y="6356351"/>
            <a:ext cx="8238565" cy="349250"/>
          </a:xfrm>
        </p:spPr>
        <p:txBody>
          <a:bodyPr/>
          <a:lstStyle/>
          <a:p>
            <a:r>
              <a:rPr lang="en-US" dirty="0" smtClean="0"/>
              <a:t>Slide from Mario Rodriguez's budget update presented at the Transformation Grant Summit, August 3, 2016.</a:t>
            </a:r>
            <a:endParaRPr lang="en-US" dirty="0"/>
          </a:p>
        </p:txBody>
      </p:sp>
    </p:spTree>
    <p:extLst>
      <p:ext uri="{BB962C8B-B14F-4D97-AF65-F5344CB8AC3E}">
        <p14:creationId xmlns:p14="http://schemas.microsoft.com/office/powerpoint/2010/main" val="1260804717"/>
      </p:ext>
    </p:extLst>
  </p:cSld>
  <p:clrMapOvr>
    <a:masterClrMapping/>
  </p:clrMapOvr>
  <mc:AlternateContent xmlns:mc="http://schemas.openxmlformats.org/markup-compatibility/2006" xmlns:p14="http://schemas.microsoft.com/office/powerpoint/2010/main">
    <mc:Choice Requires="p14">
      <p:transition spd="slow" p14:dur="1500">
        <p:wipe/>
      </p:transition>
    </mc:Choice>
    <mc:Fallback xmlns="">
      <p:transition spd="slow">
        <p:wip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8805</TotalTime>
  <Words>1149</Words>
  <Application>Microsoft Macintosh PowerPoint</Application>
  <PresentationFormat>On-screen Show (4:3)</PresentationFormat>
  <Paragraphs>93</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Office Theme</vt:lpstr>
      <vt:lpstr>Basic Skills Update </vt:lpstr>
      <vt:lpstr>Overview</vt:lpstr>
      <vt:lpstr>BSI 2.0</vt:lpstr>
      <vt:lpstr>Basic Skills Initiative Breakdown</vt:lpstr>
      <vt:lpstr>Student Success for Basic Skills Breakdown</vt:lpstr>
      <vt:lpstr>Student Success for Basic Skills Requirements</vt:lpstr>
      <vt:lpstr>Student Success for Basic Skills Requirements</vt:lpstr>
      <vt:lpstr>Student Success for Basic Skills Requirements</vt:lpstr>
      <vt:lpstr>Basic Skills Initiative Allocation Model</vt:lpstr>
      <vt:lpstr>Student Success for Basic Skills Allocation Model</vt:lpstr>
      <vt:lpstr>Student Success for Basic Skills Allowables</vt:lpstr>
      <vt:lpstr>Student Success for Basic Skills Allowables</vt:lpstr>
      <vt:lpstr>Integrating SSSP, Student Equity, and BSI Plans</vt:lpstr>
      <vt:lpstr>Curriculum Review Changes</vt:lpstr>
      <vt:lpstr>Grant Programs: College Promise </vt:lpstr>
      <vt:lpstr>Grant Programs: Open Educational Resources (OER)</vt:lpstr>
      <vt:lpstr>Grant Programs: Open Educational Resources (OER)</vt:lpstr>
      <vt:lpstr>Noncredit Summit</vt:lpstr>
    </vt:vector>
  </TitlesOfParts>
  <Company>Chancellor's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 2012</dc:title>
  <dc:creator>Paul Feist</dc:creator>
  <cp:lastModifiedBy>Kirsten</cp:lastModifiedBy>
  <cp:revision>419</cp:revision>
  <cp:lastPrinted>2015-03-26T17:31:08Z</cp:lastPrinted>
  <dcterms:created xsi:type="dcterms:W3CDTF">2012-08-17T21:54:29Z</dcterms:created>
  <dcterms:modified xsi:type="dcterms:W3CDTF">2016-12-03T16:46:44Z</dcterms:modified>
</cp:coreProperties>
</file>