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9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 </a:t>
            </a:r>
            <a:endParaRPr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9abe4f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29abe4f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Lawrence</a:t>
            </a:r>
            <a:endParaRPr dirty="0"/>
          </a:p>
        </p:txBody>
      </p:sp>
      <p:sp>
        <p:nvSpPr>
          <p:cNvPr id="166" name="Google Shape;166;g629abe4f7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</a:t>
            </a: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9abe4f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629abe4f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</a:t>
            </a:r>
            <a:endParaRPr/>
          </a:p>
        </p:txBody>
      </p:sp>
      <p:sp>
        <p:nvSpPr>
          <p:cNvPr id="181" name="Google Shape;181;g629abe4f7d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</a:t>
            </a:r>
            <a:endParaRPr/>
          </a:p>
        </p:txBody>
      </p:sp>
      <p:sp>
        <p:nvSpPr>
          <p:cNvPr id="187" name="Google Shape;1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9abe4f7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629abe4f7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</a:t>
            </a:r>
            <a:endParaRPr/>
          </a:p>
        </p:txBody>
      </p:sp>
      <p:sp>
        <p:nvSpPr>
          <p:cNvPr id="196" name="Google Shape;196;g629abe4f7d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 </a:t>
            </a:r>
            <a:endParaRPr/>
          </a:p>
        </p:txBody>
      </p:sp>
      <p:sp>
        <p:nvSpPr>
          <p:cNvPr id="205" name="Google Shape;20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here—We will show how to search, the badging and services, etc. (Geoffrey)</a:t>
            </a:r>
            <a:endParaRPr/>
          </a:p>
        </p:txBody>
      </p:sp>
      <p:sp>
        <p:nvSpPr>
          <p:cNvPr id="212" name="Google Shape;2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</a:t>
            </a:r>
            <a:endParaRPr/>
          </a:p>
        </p:txBody>
      </p:sp>
      <p:sp>
        <p:nvSpPr>
          <p:cNvPr id="220" name="Google Shape;22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</a:t>
            </a:r>
            <a:endParaRPr/>
          </a:p>
        </p:txBody>
      </p:sp>
      <p:sp>
        <p:nvSpPr>
          <p:cNvPr id="229" name="Google Shape;2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</a:t>
            </a:r>
            <a:endParaRPr/>
          </a:p>
        </p:txBody>
      </p:sp>
      <p:sp>
        <p:nvSpPr>
          <p:cNvPr id="237" name="Google Shape;23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</a:t>
            </a:r>
            <a:endParaRPr/>
          </a:p>
        </p:txBody>
      </p:sp>
      <p:sp>
        <p:nvSpPr>
          <p:cNvPr id="244" name="Google Shape;24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</a:t>
            </a:r>
            <a:endParaRPr/>
          </a:p>
        </p:txBody>
      </p:sp>
      <p:sp>
        <p:nvSpPr>
          <p:cNvPr id="251" name="Google Shape;25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 </a:t>
            </a:r>
            <a:endParaRPr/>
          </a:p>
        </p:txBody>
      </p:sp>
      <p:sp>
        <p:nvSpPr>
          <p:cNvPr id="259" name="Google Shape;25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</a:t>
            </a:r>
            <a:endParaRPr/>
          </a:p>
        </p:txBody>
      </p:sp>
      <p:sp>
        <p:nvSpPr>
          <p:cNvPr id="266" name="Google Shape;26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</a:t>
            </a:r>
            <a:endParaRPr/>
          </a:p>
        </p:txBody>
      </p:sp>
      <p:sp>
        <p:nvSpPr>
          <p:cNvPr id="273" name="Google Shape;27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</a:t>
            </a:r>
            <a:endParaRPr/>
          </a:p>
        </p:txBody>
      </p:sp>
      <p:sp>
        <p:nvSpPr>
          <p:cNvPr id="281" name="Google Shape;28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Geoffrey/All </a:t>
            </a:r>
            <a:endParaRPr/>
          </a:p>
        </p:txBody>
      </p:sp>
      <p:sp>
        <p:nvSpPr>
          <p:cNvPr id="288" name="Google Shape;2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 (Note:  mention we pay for Canvas)</a:t>
            </a: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</a:t>
            </a: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</a:t>
            </a:r>
            <a:endParaRPr/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 </a:t>
            </a:r>
            <a:endParaRPr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Jory</a:t>
            </a:r>
            <a:endParaRPr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Lawrence</a:t>
            </a:r>
            <a:endParaRPr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4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132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marL="914400" lvl="1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vc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networkofeducators.org/course-design-academy/online-course-rubric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networkofeducators.org/course-design-academy/" TargetMode="External"/><Relationship Id="rId5" Type="http://schemas.openxmlformats.org/officeDocument/2006/relationships/hyperlink" Target="https://onlinenetworkofeducators.org/" TargetMode="External"/><Relationship Id="rId4" Type="http://schemas.openxmlformats.org/officeDocument/2006/relationships/hyperlink" Target="https://www.asccc.org/resolutions/local-adoption-california-virtual-campus-%E2%80%93-online-education-initiative-course-desig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vc.edu/online-certificates-of-achieveme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vc.edu/ad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adsell&#8212;jhadsell@cvc.edu" TargetMode="External"/><Relationship Id="rId2" Type="http://schemas.openxmlformats.org/officeDocument/2006/relationships/hyperlink" Target="mailto:Su&#8212;evp@studentsenatecc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er&#8212;gdyer@taftcollege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vc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200" dirty="0"/>
              <a:t>CVC-OEI: WHAT'S BEEN ACCOMPLISHED, WHAT'S NEW, AND WHERE IT'S HEADED</a:t>
            </a:r>
            <a:endParaRPr sz="3200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Lawrence Su, Executive Vice President, SCCCC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Jory Hadsell, Executive Director, CVC-OEI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Geoffrey Dyer, Area A Representative, ASCCC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5111" y="378069"/>
            <a:ext cx="3400459" cy="7864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685800" y="5885234"/>
            <a:ext cx="7213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ASCCC Academic Academy, September 13, 2019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Students Need Options!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are able to select which </a:t>
            </a:r>
            <a:r>
              <a:rPr lang="en-US" sz="3600" b="1"/>
              <a:t>college </a:t>
            </a:r>
            <a:r>
              <a:rPr lang="en-US" sz="3600"/>
              <a:t>to take their classes at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are able to choose the </a:t>
            </a:r>
            <a:r>
              <a:rPr lang="en-US" sz="3600" b="1"/>
              <a:t>professor </a:t>
            </a:r>
            <a:r>
              <a:rPr lang="en-US" sz="3600"/>
              <a:t>they want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are able to add a class from a </a:t>
            </a:r>
            <a:r>
              <a:rPr lang="en-US" sz="3600" b="1"/>
              <a:t>wide selection</a:t>
            </a:r>
            <a:endParaRPr sz="3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57200" y="4164000"/>
            <a:ext cx="8229600" cy="17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/>
              <a:t>The </a:t>
            </a:r>
            <a:r>
              <a:rPr lang="en-US" sz="3600" b="1"/>
              <a:t>more colleges</a:t>
            </a:r>
            <a:r>
              <a:rPr lang="en-US" sz="3600"/>
              <a:t> participate, </a:t>
            </a:r>
            <a:endParaRPr sz="3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/>
              <a:t>the </a:t>
            </a:r>
            <a:r>
              <a:rPr lang="en-US" sz="3600" b="1"/>
              <a:t>more choices </a:t>
            </a:r>
            <a:r>
              <a:rPr lang="en-US" sz="3600"/>
              <a:t>students have.</a:t>
            </a:r>
            <a:endParaRPr sz="3600"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32550"/>
            <a:ext cx="8229600" cy="3234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1577175" y="3130700"/>
            <a:ext cx="1943700" cy="24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Students Need Specific Courses 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need to fulfill </a:t>
            </a:r>
            <a:r>
              <a:rPr lang="en-US" sz="3600" b="1"/>
              <a:t>CSU GE</a:t>
            </a:r>
            <a:r>
              <a:rPr lang="en-US" sz="3600"/>
              <a:t> and </a:t>
            </a:r>
            <a:r>
              <a:rPr lang="en-US" sz="3600" b="1"/>
              <a:t>IGETC</a:t>
            </a:r>
            <a:r>
              <a:rPr lang="en-US" sz="3600"/>
              <a:t> to transfer</a:t>
            </a:r>
            <a:endParaRPr sz="360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Current demand for lab sciences, oral communication courses, English, and economics </a:t>
            </a:r>
            <a:r>
              <a:rPr lang="en-US" sz="3600" b="1"/>
              <a:t>online </a:t>
            </a:r>
            <a:endParaRPr sz="3600" b="1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SzPts val="3600"/>
              <a:buChar char="•"/>
            </a:pPr>
            <a:r>
              <a:rPr lang="en-US" sz="3600" b="1"/>
              <a:t>Allow students to get the vital class they need to transfer on time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375" y="689363"/>
            <a:ext cx="6179250" cy="57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Students Need Quality 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need to be reassured the class is of </a:t>
            </a:r>
            <a:r>
              <a:rPr lang="en-US" sz="3600" b="1"/>
              <a:t>high quality</a:t>
            </a:r>
            <a:r>
              <a:rPr lang="en-US" sz="3600"/>
              <a:t> and reviewed</a:t>
            </a:r>
            <a:endParaRPr sz="3600"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039913"/>
            <a:ext cx="8229599" cy="34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/>
          <p:nvPr/>
        </p:nvSpPr>
        <p:spPr>
          <a:xfrm>
            <a:off x="3490475" y="4103750"/>
            <a:ext cx="1420500" cy="269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Students Need Quality 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need </a:t>
            </a:r>
            <a:r>
              <a:rPr lang="en-US" sz="3600" b="1"/>
              <a:t>support </a:t>
            </a:r>
            <a:r>
              <a:rPr lang="en-US" sz="3600"/>
              <a:t>for their online classes, even hundreds of miles away</a:t>
            </a:r>
            <a:endParaRPr sz="3600"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20458"/>
          <a:stretch/>
        </p:blipFill>
        <p:spPr>
          <a:xfrm>
            <a:off x="457200" y="3429000"/>
            <a:ext cx="8229599" cy="27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/>
          <p:nvPr/>
        </p:nvSpPr>
        <p:spPr>
          <a:xfrm>
            <a:off x="637050" y="4492825"/>
            <a:ext cx="2816700" cy="2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Students Need Ease of Enrollment 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need to a </a:t>
            </a:r>
            <a:r>
              <a:rPr lang="en-US" sz="3600" b="1"/>
              <a:t>user-friendly </a:t>
            </a:r>
            <a:r>
              <a:rPr lang="en-US" sz="3600"/>
              <a:t>platform to find information easily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Students need to be able to </a:t>
            </a:r>
            <a:r>
              <a:rPr lang="en-US" sz="3600" b="1"/>
              <a:t>enroll </a:t>
            </a:r>
            <a:r>
              <a:rPr lang="en-US" sz="3600"/>
              <a:t>in classes </a:t>
            </a:r>
            <a:r>
              <a:rPr lang="en-US" sz="3600" b="1"/>
              <a:t>smoothly</a:t>
            </a:r>
            <a:r>
              <a:rPr lang="en-US" sz="3600"/>
              <a:t>, no matter what college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/>
              <a:t>How Can CVC-OEI Help Meet These Needs? 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Finish Faster Online</a:t>
            </a:r>
            <a:r>
              <a:rPr lang="en-US"/>
              <a:t>! Helps students identify options and search for specific courses by requirement. </a:t>
            </a:r>
            <a:endParaRPr/>
          </a:p>
        </p:txBody>
      </p:sp>
      <p:pic>
        <p:nvPicPr>
          <p:cNvPr id="216" name="Google Shape;216;p29" descr="The CVC.EDU homepage has a search feature which enables students to select their college and requirement they wish to fulfill. " title="Image of CVC.EDU home pag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133" y="2441845"/>
            <a:ext cx="6605081" cy="432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/>
              <a:t>How Does CVC-OEI Support Course Quality? 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369651" y="1201366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Course Design Rubric </a:t>
            </a:r>
            <a:r>
              <a:rPr lang="en-US"/>
              <a:t>supported by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ASCCC resolution</a:t>
            </a:r>
            <a:r>
              <a:rPr lang="en-US"/>
              <a:t>.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Provides professional development for faculty through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@one.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Course Design Academy </a:t>
            </a:r>
            <a:r>
              <a:rPr lang="en-US"/>
              <a:t>for faculty at consortium colleges.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Badged, peer-reviewed courses aligned with CVC-OEI rubric filter to top of search results in Course Finder. </a:t>
            </a:r>
            <a:endParaRPr/>
          </a:p>
        </p:txBody>
      </p:sp>
      <p:pic>
        <p:nvPicPr>
          <p:cNvPr id="224" name="Google Shape;224;p30" descr="Image displays a search result from Finish Faster Online! engine, including badging of quality " title="Course Finder Search Result Example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075991"/>
            <a:ext cx="718185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/>
          <p:nvPr/>
        </p:nvSpPr>
        <p:spPr>
          <a:xfrm>
            <a:off x="3103123" y="4679004"/>
            <a:ext cx="1536971" cy="496111"/>
          </a:xfrm>
          <a:prstGeom prst="ellipse">
            <a:avLst/>
          </a:prstGeom>
          <a:noFill/>
          <a:ln w="476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53339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endParaRPr/>
          </a:p>
        </p:txBody>
      </p:sp>
      <p:pic>
        <p:nvPicPr>
          <p:cNvPr id="233" name="Google Shape;233;p31" descr="California Community Colleges logo and the words &quot;Online Initiatiative&quot; and &quot;COURSE DESIGN RUBRIC.&quot; " title="Course Design Rubric Image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680"/>
            <a:ext cx="9143999" cy="666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Session Description 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87"/>
              <a:buNone/>
            </a:pPr>
            <a:r>
              <a:rPr lang="en-US" sz="2220"/>
              <a:t>The California Virtual Campus-Online Education Initiative (CVC-OEI) increases access and success in high-quality online courses. Even if your college is not a member of the CVC-OEI consortium, your students can use Finish Faster Online to enroll in online courses across the California Community Colleges. While CVC-OEI provides Canvas free to all CCCs, consortium colleges have access to a variety of tools selected to improve the student experience. Colleges that have adopted the CVC-OEI Course Design Rubric and engaged in a peer online course review (POCR) process have developed accessible, highly interactive courses which are easy for students to navigate. This session presents the latest from CVC-OEI, including online certificates of achievement and transfer degrees, and allows participants to brainstorm how to best leverage CVC-OEI’s resources to support students.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rPr lang="en-US" sz="2220"/>
              <a:t/>
            </a:r>
            <a:br>
              <a:rPr lang="en-US" sz="2220"/>
            </a:br>
            <a:endParaRPr sz="2220"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Course Design Rubric Addresses: 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Course Content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Interaction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Assessment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Accessibility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CVC-OEI Course Design Rubric 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Developed in 2014, updated in 2016 and 2018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ASCCC, faculty, and CVC-OEI Advisory Committee participation in development, review, and revision.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Can be locally adopted for peer online course review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Alignment with rubric required for courses in Course Exchange (Consortium College Commitment)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ASCCC encourages CCCs to adopt for local use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184825" y="76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ASCCC Resolution 9.03 F18 </a:t>
            </a:r>
            <a:endParaRPr/>
          </a:p>
        </p:txBody>
      </p:sp>
      <p:pic>
        <p:nvPicPr>
          <p:cNvPr id="254" name="Google Shape;254;p34" descr="Text reading: Local Adoption of the California Virtual Campus – Online Education Initiative Course Design Rubric" title="Title of Resolution 9.03 F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0" y="812260"/>
            <a:ext cx="91401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 descr="Text Reading: Whereas, Online courses reviewed with the California Virtual Campus – Online Education Initiative (CVC – OEI) Course Design Rubric and offered through the CVC – OEI Course Exchange have a success rate 4.9 percentage points above the statewide average;[1] &#10;&#10;Whereas, California Code of Regulations Title 5 §55206 maintains districts’ local authority to determine if courses will “be provided through distance education”;[2][3]&#10;&#10;Whereas, Academic Senate for California Community Colleges Resolution 9.01 S15 encourages “local senates to establish rubrics for online course standards”; and &#10;&#10;Whereas, The CVC – OEI has indicated in its 5-Year Roadmap that local peer online course review is planned as an activity intended to increase course and degree completion; &#10;&#10;Resolved, That the Academic Senate for California Community Colleges encourage local academic senates, through their curriculum committees and online education committees, to adopt the CVC – OEI Course Design Rubric for local use;&#10;&#10;Resolved, That the Academic Senate for California Community Colleges encourage local academic senates to explore the development of local peer online course review; and&#10;&#10;Resolved, That the Academic Senate for California Community Colleges recommend that local academic senates work with their colleges to develop a plan to identify resources so that faculty who wish to participate in local peer online course review may do so." title="Resolution Text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9765" y="1877438"/>
            <a:ext cx="9124235" cy="426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Rubric: Accessibility 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Adopting rubric locally and training faculty in creating accessible course content can help make accessibility business as usual.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/>
              <a:t>Course Exchange/Seamless Cross-Enrollment 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Will allow students at consortium colleges to enroll directly in courses at other consortium colleges through course finder without leaving site or going through separate registration process.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Currently live at De Anza and Foothill.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More colleges will be live soon! </a:t>
            </a:r>
            <a:endParaRPr/>
          </a:p>
          <a:p>
            <a:pPr marL="457200" lvl="1" indent="-74929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Vision is that all colleges will participate.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262647" y="183204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Online Certificates &amp; Degrees </a:t>
            </a:r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457200" y="987359"/>
            <a:ext cx="8229600" cy="115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87"/>
              <a:buChar char="•"/>
            </a:pPr>
            <a:r>
              <a:rPr lang="en-US" sz="1800" dirty="0"/>
              <a:t>Fully online at a single consortium college </a:t>
            </a:r>
            <a:endParaRPr sz="1800" dirty="0"/>
          </a:p>
          <a:p>
            <a:pPr marL="182880" lvl="0" indent="-1828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US" sz="1800" dirty="0"/>
              <a:t>54 Different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Certificates of Achievement </a:t>
            </a:r>
            <a:endParaRPr sz="1800" dirty="0"/>
          </a:p>
          <a:p>
            <a:pPr marL="182880" lvl="0" indent="-1828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Char char="•"/>
            </a:pPr>
            <a:r>
              <a:rPr lang="en-US" sz="1800" dirty="0"/>
              <a:t>18 Different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Associates’ Degrees for Transfer:</a:t>
            </a:r>
            <a:endParaRPr sz="1800" dirty="0"/>
          </a:p>
          <a:p>
            <a:pPr marL="182880" lvl="0" indent="-6305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endParaRPr sz="2220" dirty="0"/>
          </a:p>
          <a:p>
            <a:pPr marL="457200" lvl="1" indent="-83026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ts val="1573"/>
              <a:buNone/>
            </a:pPr>
            <a:endParaRPr sz="1850" dirty="0"/>
          </a:p>
        </p:txBody>
      </p:sp>
      <p:sp>
        <p:nvSpPr>
          <p:cNvPr id="277" name="Google Shape;277;p37"/>
          <p:cNvSpPr txBox="1"/>
          <p:nvPr/>
        </p:nvSpPr>
        <p:spPr>
          <a:xfrm>
            <a:off x="457200" y="2051500"/>
            <a:ext cx="8229600" cy="420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Administration of Justice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Anthropology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Art History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Business Administration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Child and Adolescent Development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Early Childhood Education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Economics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Elementary Teacher Education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English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Geography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History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Hospitality Management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Mathematics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Philosophy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Political Science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Psychology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Sociology 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sym typeface="Arial"/>
              </a:rPr>
              <a:t>Spanish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What’s Next for CVC-OEI? </a:t>
            </a:r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Focus on expanding Course Exchange/seamless enrollment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Support colleges local peer online course review processes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Development of online quality rubric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Expansion of Consortium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/>
              <a:t>How can you use this at your campus? 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Course Finder/Finish Faster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Consortium Colleges: Continue to direct and orient students to resources in ecosystem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Discuss applying to join consortium at next opportunity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Adopt CVC-OEI Course Design Rubric locally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Your ideas?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Lawrence Su—</a:t>
            </a:r>
            <a:r>
              <a:rPr lang="en-US" dirty="0" smtClean="0">
                <a:hlinkClick r:id="rId2"/>
              </a:rPr>
              <a:t>evp@studentsenateccc.org</a:t>
            </a:r>
            <a:endParaRPr lang="en-US" dirty="0" smtClean="0"/>
          </a:p>
          <a:p>
            <a:r>
              <a:rPr lang="en-US" dirty="0" smtClean="0"/>
              <a:t>Jory Hadsell—</a:t>
            </a:r>
            <a:r>
              <a:rPr lang="en-US" dirty="0" smtClean="0">
                <a:hlinkClick r:id="rId3"/>
              </a:rPr>
              <a:t>jhadsell@cvc.edu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Geoffrey Dyer—</a:t>
            </a:r>
            <a:r>
              <a:rPr lang="en-US" dirty="0" smtClean="0">
                <a:hlinkClick r:id="rId4"/>
              </a:rPr>
              <a:t>gdyer@taftcollege.edu</a:t>
            </a:r>
            <a:r>
              <a:rPr lang="en-US" dirty="0" smtClean="0"/>
              <a:t>  </a:t>
            </a:r>
          </a:p>
          <a:p>
            <a:pPr marL="13144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Topics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What is CVC-OEI?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What do Students Need, and How Can CVC-OEI serve them? </a:t>
            </a:r>
            <a:endParaRPr lang="en-US"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 smtClean="0"/>
              <a:t>Completion</a:t>
            </a:r>
            <a:r>
              <a:rPr lang="en-US" dirty="0" smtClean="0"/>
              <a:t>: Students Need All Courses . . . </a:t>
            </a:r>
            <a:endParaRPr dirty="0" smtClean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 smtClean="0"/>
              <a:t>Student </a:t>
            </a:r>
            <a:r>
              <a:rPr lang="en-US" dirty="0"/>
              <a:t>Need for Courses </a:t>
            </a:r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 smtClean="0"/>
              <a:t>Student </a:t>
            </a:r>
            <a:r>
              <a:rPr lang="en-US" dirty="0"/>
              <a:t>Concern: Quality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CVC-OEI Course Design </a:t>
            </a:r>
            <a:r>
              <a:rPr lang="en-US" dirty="0" smtClean="0"/>
              <a:t>Rubric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Badging: Quality and Resources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Online Certificates and Degrees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What’s Next </a:t>
            </a:r>
            <a:r>
              <a:rPr lang="en-US" dirty="0" smtClean="0"/>
              <a:t>for CVC-OEI </a:t>
            </a:r>
            <a:endParaRPr dirty="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dirty="0"/>
              <a:t>How can you use this at your campus? </a:t>
            </a:r>
            <a:endParaRPr dirty="0"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/>
          </a:p>
          <a:p>
            <a:pPr marL="274320" lvl="1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What is the CVC-OEI? 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Collaborative effort among California Community Colleges to ensure that significantly more students are able to complete their educational goals by increasing both access to and success in high-quality online courses.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Multi-year grant disbursed by the California Community College Chancellor’s Office.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Composed of high-quality online courses, resources for students, and technology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Leverages effective practices and technology to significantly increase the opportunity for higher education degree attainment in California.</a:t>
            </a:r>
            <a:endParaRPr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CVC-OEI Consortium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Currently 57 colleges in the Consortium. These colleges:</a:t>
            </a:r>
            <a:endParaRPr/>
          </a:p>
          <a:p>
            <a:pPr marL="457200" lvl="1" indent="-182880" algn="l" rtl="0">
              <a:spcBef>
                <a:spcPts val="440"/>
              </a:spcBef>
              <a:spcAft>
                <a:spcPts val="0"/>
              </a:spcAft>
              <a:buSzPts val="1870"/>
              <a:buChar char="•"/>
            </a:pPr>
            <a:r>
              <a:rPr lang="en-US" sz="2200"/>
              <a:t>Align courses with the Course Design Rubric’s high-quality standards.</a:t>
            </a:r>
            <a:endParaRPr/>
          </a:p>
          <a:p>
            <a:pPr marL="457200" lvl="1" indent="-182880" algn="l" rtl="0">
              <a:spcBef>
                <a:spcPts val="440"/>
              </a:spcBef>
              <a:spcAft>
                <a:spcPts val="0"/>
              </a:spcAft>
              <a:buSzPts val="1870"/>
              <a:buChar char="•"/>
            </a:pPr>
            <a:r>
              <a:rPr lang="en-US" sz="2200"/>
              <a:t>Participate in the CVC Exchange.</a:t>
            </a:r>
            <a:endParaRPr/>
          </a:p>
          <a:p>
            <a:pPr marL="457200" lvl="1" indent="-182880" algn="l" rtl="0">
              <a:spcBef>
                <a:spcPts val="440"/>
              </a:spcBef>
              <a:spcAft>
                <a:spcPts val="0"/>
              </a:spcAft>
              <a:buSzPts val="1870"/>
              <a:buChar char="•"/>
            </a:pPr>
            <a:r>
              <a:rPr lang="en-US" sz="2200"/>
              <a:t>Receive online student support tools (tutoring, counseling proctoring, etc.) known as the CVC-OEI Ecosystem.</a:t>
            </a:r>
            <a:endParaRPr/>
          </a:p>
          <a:p>
            <a:pPr marL="457200" lvl="1" indent="-64134" algn="l" rtl="0">
              <a:spcBef>
                <a:spcPts val="440"/>
              </a:spcBef>
              <a:spcAft>
                <a:spcPts val="0"/>
              </a:spcAft>
              <a:buSzPts val="1870"/>
              <a:buNone/>
            </a:pPr>
            <a:endParaRPr sz="2200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Most resources available to non-Consortium colleges at little to no-cost, including professional development!</a:t>
            </a:r>
            <a:endParaRPr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Goal is for all CCCs to become Consortium colleges.</a:t>
            </a:r>
            <a:endParaRPr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What is the CVC Exchange?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77634"/>
            <a:ext cx="9144000" cy="30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Consortium vs. Non-consortium 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b="1"/>
              <a:t>Consortium Colleges 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Canvas at no cost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CVC Exchange (online course finder, cross enrollment, online pathways)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Readiness Modules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CVC-OEI Ecosystem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CVC-OEI Course Design Rubric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Professional development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b="1"/>
              <a:t>Non-consortium Colleges 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Canvas at no cost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Online course finder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Readiness Modules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/>
              <a:t>What Does CVC-OEI Do for Students? 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Through an online course finder, provides access to courses they need through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cvc.edu</a:t>
            </a:r>
            <a:r>
              <a:rPr lang="en-US"/>
              <a:t>.</a:t>
            </a:r>
            <a:endParaRPr/>
          </a:p>
          <a:p>
            <a:pPr marL="457200" lvl="1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sz="2400"/>
              <a:t>Identifies high-quality and fully-resourced course sections via badging.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Provides online support services that are comparable to on-campus services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Showcases online ADTs and COAs offered at Consortium Colleges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Helps students complete their program of study faster.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What Do Students Need Online? 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Options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Specific courses for their programs of study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Quality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Ease of enrollment </a:t>
            </a: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Take courses from CSUs, UCs, and CCCs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ity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1037</Words>
  <Application>Microsoft Office PowerPoint</Application>
  <PresentationFormat>On-screen Show (4:3)</PresentationFormat>
  <Paragraphs>187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Clarity</vt:lpstr>
      <vt:lpstr>CVC-OEI: WHAT'S BEEN ACCOMPLISHED, WHAT'S NEW, AND WHERE IT'S HEADED</vt:lpstr>
      <vt:lpstr>Session Description </vt:lpstr>
      <vt:lpstr>Topics</vt:lpstr>
      <vt:lpstr>What is the CVC-OEI? </vt:lpstr>
      <vt:lpstr>CVC-OEI Consortium</vt:lpstr>
      <vt:lpstr>What is the CVC Exchange?</vt:lpstr>
      <vt:lpstr>Consortium vs. Non-consortium </vt:lpstr>
      <vt:lpstr>What Does CVC-OEI Do for Students? </vt:lpstr>
      <vt:lpstr>What Do Students Need Online? </vt:lpstr>
      <vt:lpstr>Students Need Options!</vt:lpstr>
      <vt:lpstr>PowerPoint Presentation</vt:lpstr>
      <vt:lpstr>Students Need Specific Courses </vt:lpstr>
      <vt:lpstr>PowerPoint Presentation</vt:lpstr>
      <vt:lpstr>Students Need Quality </vt:lpstr>
      <vt:lpstr>Students Need Quality </vt:lpstr>
      <vt:lpstr>Students Need Ease of Enrollment </vt:lpstr>
      <vt:lpstr>How Can CVC-OEI Help Meet These Needs? </vt:lpstr>
      <vt:lpstr>How Does CVC-OEI Support Course Quality? </vt:lpstr>
      <vt:lpstr>PowerPoint Presentation</vt:lpstr>
      <vt:lpstr>Course Design Rubric Addresses: </vt:lpstr>
      <vt:lpstr>CVC-OEI Course Design Rubric </vt:lpstr>
      <vt:lpstr>ASCCC Resolution 9.03 F18 </vt:lpstr>
      <vt:lpstr>Rubric: Accessibility </vt:lpstr>
      <vt:lpstr>Course Exchange/Seamless Cross-Enrollment </vt:lpstr>
      <vt:lpstr>Online Certificates &amp; Degrees </vt:lpstr>
      <vt:lpstr>What’s Next for CVC-OEI? </vt:lpstr>
      <vt:lpstr>How can you use this at your campus?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CVC-OEI: WHAT'S BEEN ACCOMPLISHED, WHAT'S NEW, AND WHERE IT'S HEADED</dc:title>
  <dc:creator>Geoffrey Dyer</dc:creator>
  <cp:lastModifiedBy>Taft College Laptop</cp:lastModifiedBy>
  <cp:revision>3</cp:revision>
  <dcterms:modified xsi:type="dcterms:W3CDTF">2019-09-13T13:59:49Z</dcterms:modified>
</cp:coreProperties>
</file>