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25"/>
  </p:notesMasterIdLst>
  <p:sldIdLst>
    <p:sldId id="256" r:id="rId2"/>
    <p:sldId id="272" r:id="rId3"/>
    <p:sldId id="274" r:id="rId4"/>
    <p:sldId id="275" r:id="rId5"/>
    <p:sldId id="291" r:id="rId6"/>
    <p:sldId id="260" r:id="rId7"/>
    <p:sldId id="298" r:id="rId8"/>
    <p:sldId id="265" r:id="rId9"/>
    <p:sldId id="307" r:id="rId10"/>
    <p:sldId id="279" r:id="rId11"/>
    <p:sldId id="303" r:id="rId12"/>
    <p:sldId id="304" r:id="rId13"/>
    <p:sldId id="280" r:id="rId14"/>
    <p:sldId id="281" r:id="rId15"/>
    <p:sldId id="282" r:id="rId16"/>
    <p:sldId id="283" r:id="rId17"/>
    <p:sldId id="286" r:id="rId18"/>
    <p:sldId id="287" r:id="rId19"/>
    <p:sldId id="297" r:id="rId20"/>
    <p:sldId id="308" r:id="rId21"/>
    <p:sldId id="305" r:id="rId22"/>
    <p:sldId id="289" r:id="rId23"/>
    <p:sldId id="270" r:id="rId2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nan McKay" initials="CM" lastIdx="1" clrIdx="0">
    <p:extLst>
      <p:ext uri="{19B8F6BF-5375-455C-9EA6-DF929625EA0E}">
        <p15:presenceInfo xmlns:p15="http://schemas.microsoft.com/office/powerpoint/2012/main" userId="S-1-5-21-3102913843-23524932-3744294363-41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35"/>
    <p:restoredTop sz="76008"/>
  </p:normalViewPr>
  <p:slideViewPr>
    <p:cSldViewPr snapToGrid="0" snapToObjects="1">
      <p:cViewPr varScale="1">
        <p:scale>
          <a:sx n="39" d="100"/>
          <a:sy n="39" d="100"/>
        </p:scale>
        <p:origin x="2004" y="5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370856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4CFB80B0-3903-884C-A0AC-28DEDE2D9F6A}" type="slidenum">
              <a:rPr lang="en-US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pPr/>
              <a:t>14</a:t>
            </a:fld>
            <a:endParaRPr lang="en-US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71304D32-ADC8-0349-8543-87B6FE096EE0}" type="slidenum">
              <a:rPr lang="en-US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pPr/>
              <a:t>15</a:t>
            </a:fld>
            <a:endParaRPr lang="en-US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687D8AF4-59D1-9043-ACBA-4E1E98C07C96}" type="slidenum">
              <a:rPr lang="en-US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pPr/>
              <a:t>17</a:t>
            </a:fld>
            <a:endParaRPr lang="en-US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3621B0E7-EC54-7947-9854-7C514CAE732D}" type="slidenum">
              <a:rPr lang="en-US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pPr/>
              <a:t>18</a:t>
            </a:fld>
            <a:endParaRPr lang="en-US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62817A54-29D4-A541-BE77-CB72FBCFA3FC}" type="slidenum">
              <a:rPr lang="en-US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pPr/>
              <a:t>22</a:t>
            </a:fld>
            <a:endParaRPr lang="en-US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ASSIST acronym stands for </a:t>
            </a:r>
            <a:r>
              <a:rPr lang="en-US" b="1" dirty="0"/>
              <a:t>A</a:t>
            </a:r>
            <a:r>
              <a:rPr lang="en-US" dirty="0"/>
              <a:t>rticulation </a:t>
            </a:r>
            <a:r>
              <a:rPr lang="en-US" b="1" dirty="0"/>
              <a:t>S</a:t>
            </a:r>
            <a:r>
              <a:rPr lang="en-US" dirty="0"/>
              <a:t>ystem </a:t>
            </a:r>
            <a:r>
              <a:rPr lang="en-US" b="1" dirty="0"/>
              <a:t>S</a:t>
            </a:r>
            <a:r>
              <a:rPr lang="en-US" dirty="0"/>
              <a:t>timulating </a:t>
            </a:r>
            <a:r>
              <a:rPr lang="en-US" b="1" dirty="0" err="1"/>
              <a:t>I</a:t>
            </a:r>
            <a:r>
              <a:rPr lang="en-US" dirty="0" err="1"/>
              <a:t>nterinstitutional</a:t>
            </a:r>
            <a:r>
              <a:rPr lang="en-US" dirty="0"/>
              <a:t> </a:t>
            </a:r>
            <a:r>
              <a:rPr lang="en-US" b="1" dirty="0"/>
              <a:t>S</a:t>
            </a:r>
            <a:r>
              <a:rPr lang="en-US" dirty="0"/>
              <a:t>tudent </a:t>
            </a:r>
            <a:r>
              <a:rPr lang="en-US" b="1" dirty="0"/>
              <a:t>T</a:t>
            </a:r>
            <a:r>
              <a:rPr lang="en-US" dirty="0"/>
              <a:t>ransfer. </a:t>
            </a:r>
            <a:br>
              <a:rPr lang="en-US" dirty="0"/>
            </a:br>
            <a:r>
              <a:rPr lang="en-US" dirty="0"/>
              <a:t>California</a:t>
            </a:r>
            <a:r>
              <a:rPr lang="en-US" baseline="0" dirty="0"/>
              <a:t> Articulation Number System.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https://www.ohlone.edu/sites/default/files/documents/imported/cetc-cvc.pdf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954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lvl="0"/>
            <a:fld id="{C26562CA-00F0-46B8-BAEE-E4B1E2954F1F}" type="slidenum">
              <a:rPr lang="en-US" smtClean="0"/>
              <a:pPr lvl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373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C26562CA-00F0-46B8-BAEE-E4B1E2954F1F}" type="slidenum">
              <a:rPr lang="en-US" smtClean="0"/>
              <a:pPr lvl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373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87E18-FBBF-A34F-B020-4A1E041FAFC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365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87E18-FBBF-A34F-B020-4A1E041FAFC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5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1950721"/>
            <a:ext cx="11162453" cy="2740943"/>
          </a:xfrm>
        </p:spPr>
        <p:txBody>
          <a:bodyPr anchor="b">
            <a:noAutofit/>
          </a:bodyPr>
          <a:lstStyle>
            <a:lvl1pPr>
              <a:defRPr sz="86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5360" y="4985173"/>
            <a:ext cx="9103360" cy="2492587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28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6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84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12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41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69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97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25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pPr/>
              <a:t>Wednesday, October 31,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975360" y="4833452"/>
            <a:ext cx="11162453" cy="225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pPr/>
              <a:t>Wednesday, October 31,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866987"/>
            <a:ext cx="2926080" cy="8344747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866987"/>
            <a:ext cx="8561493" cy="83447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pPr/>
              <a:t>Wednesday, October 31,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pPr/>
              <a:t>Wednesday, October 31,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3359575"/>
            <a:ext cx="11054080" cy="3129280"/>
          </a:xfrm>
        </p:spPr>
        <p:txBody>
          <a:bodyPr anchor="b">
            <a:normAutofit/>
          </a:bodyPr>
          <a:lstStyle>
            <a:lvl1pPr algn="l">
              <a:defRPr sz="7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6580431"/>
            <a:ext cx="11054080" cy="2133599"/>
          </a:xfrm>
        </p:spPr>
        <p:txBody>
          <a:bodyPr anchor="t">
            <a:normAutofit/>
          </a:bodyPr>
          <a:lstStyle>
            <a:lvl1pPr marL="0" indent="0">
              <a:buNone/>
              <a:defRPr sz="3800">
                <a:solidFill>
                  <a:schemeClr val="tx2"/>
                </a:solidFill>
              </a:defRPr>
            </a:lvl1pPr>
            <a:lvl2pPr marL="728228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645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8468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1291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4114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6936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9759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2582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pPr/>
              <a:t>Wednesday, October 31,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040384" y="6541416"/>
            <a:ext cx="11162453" cy="225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379878"/>
            <a:ext cx="5743787" cy="6710477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379878"/>
            <a:ext cx="5743787" cy="6710477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pPr/>
              <a:t>Wednesday, October 31,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384213"/>
            <a:ext cx="5592064" cy="909885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3200" b="0">
                <a:solidFill>
                  <a:schemeClr val="tx2"/>
                </a:solidFill>
              </a:defRPr>
            </a:lvl1pPr>
            <a:lvl2pPr marL="728228" indent="0">
              <a:buNone/>
              <a:defRPr sz="3200" b="1"/>
            </a:lvl2pPr>
            <a:lvl3pPr marL="1456456" indent="0">
              <a:buNone/>
              <a:defRPr sz="2900" b="1"/>
            </a:lvl3pPr>
            <a:lvl4pPr marL="2184684" indent="0">
              <a:buNone/>
              <a:defRPr sz="2500" b="1"/>
            </a:lvl4pPr>
            <a:lvl5pPr marL="2912913" indent="0">
              <a:buNone/>
              <a:defRPr sz="2500" b="1"/>
            </a:lvl5pPr>
            <a:lvl6pPr marL="3641141" indent="0">
              <a:buNone/>
              <a:defRPr sz="2500" b="1"/>
            </a:lvl6pPr>
            <a:lvl7pPr marL="4369369" indent="0">
              <a:buNone/>
              <a:defRPr sz="2500" b="1"/>
            </a:lvl7pPr>
            <a:lvl8pPr marL="5097597" indent="0">
              <a:buNone/>
              <a:defRPr sz="2500" b="1"/>
            </a:lvl8pPr>
            <a:lvl9pPr marL="5825825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467946"/>
            <a:ext cx="5592064" cy="5619610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62496" y="2384213"/>
            <a:ext cx="5592064" cy="909885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32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28228" indent="0">
              <a:buNone/>
              <a:defRPr sz="3200" b="1"/>
            </a:lvl2pPr>
            <a:lvl3pPr marL="1456456" indent="0">
              <a:buNone/>
              <a:defRPr sz="2900" b="1"/>
            </a:lvl3pPr>
            <a:lvl4pPr marL="2184684" indent="0">
              <a:buNone/>
              <a:defRPr sz="2500" b="1"/>
            </a:lvl4pPr>
            <a:lvl5pPr marL="2912913" indent="0">
              <a:buNone/>
              <a:defRPr sz="2500" b="1"/>
            </a:lvl5pPr>
            <a:lvl6pPr marL="3641141" indent="0">
              <a:buNone/>
              <a:defRPr sz="2500" b="1"/>
            </a:lvl6pPr>
            <a:lvl7pPr marL="4369369" indent="0">
              <a:buNone/>
              <a:defRPr sz="2500" b="1"/>
            </a:lvl7pPr>
            <a:lvl8pPr marL="5097597" indent="0">
              <a:buNone/>
              <a:defRPr sz="2500" b="1"/>
            </a:lvl8pPr>
            <a:lvl9pPr marL="5825825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62496" y="3467946"/>
            <a:ext cx="5592064" cy="5619610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pPr/>
              <a:t>Wednesday, October 31,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154229" y="5754060"/>
            <a:ext cx="6697472" cy="112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pPr/>
              <a:t>Wednesday, October 31,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pPr/>
              <a:t>Wednesday, October 31,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126514"/>
            <a:ext cx="3043123" cy="1794662"/>
          </a:xfrm>
        </p:spPr>
        <p:txBody>
          <a:bodyPr anchor="b">
            <a:noAutofit/>
          </a:bodyPr>
          <a:lstStyle>
            <a:lvl1pPr algn="l">
              <a:defRPr sz="3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6560" y="1126514"/>
            <a:ext cx="8128000" cy="7932928"/>
          </a:xfrm>
        </p:spPr>
        <p:txBody>
          <a:bodyPr/>
          <a:lstStyle>
            <a:lvl1pPr>
              <a:defRPr sz="5100"/>
            </a:lvl1pPr>
            <a:lvl2pPr>
              <a:defRPr sz="45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2" y="3030121"/>
            <a:ext cx="3043123" cy="6035363"/>
          </a:xfrm>
        </p:spPr>
        <p:txBody>
          <a:bodyPr/>
          <a:lstStyle>
            <a:lvl1pPr marL="0" indent="0">
              <a:buNone/>
              <a:defRPr sz="2200"/>
            </a:lvl1pPr>
            <a:lvl2pPr marL="728228" indent="0">
              <a:buNone/>
              <a:defRPr sz="1900"/>
            </a:lvl2pPr>
            <a:lvl3pPr marL="1456456" indent="0">
              <a:buNone/>
              <a:defRPr sz="1600"/>
            </a:lvl3pPr>
            <a:lvl4pPr marL="2184684" indent="0">
              <a:buNone/>
              <a:defRPr sz="1400"/>
            </a:lvl4pPr>
            <a:lvl5pPr marL="2912913" indent="0">
              <a:buNone/>
              <a:defRPr sz="1400"/>
            </a:lvl5pPr>
            <a:lvl6pPr marL="3641141" indent="0">
              <a:buNone/>
              <a:defRPr sz="1400"/>
            </a:lvl6pPr>
            <a:lvl7pPr marL="4369369" indent="0">
              <a:buNone/>
              <a:defRPr sz="1400"/>
            </a:lvl7pPr>
            <a:lvl8pPr marL="5097597" indent="0">
              <a:buNone/>
              <a:defRPr sz="1400"/>
            </a:lvl8pPr>
            <a:lvl9pPr marL="582582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pPr/>
              <a:t>Wednesday, October 31,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8654" y="5091849"/>
            <a:ext cx="7932928" cy="225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127083"/>
            <a:ext cx="3047367" cy="1798997"/>
          </a:xfrm>
        </p:spPr>
        <p:txBody>
          <a:bodyPr anchor="b">
            <a:normAutofit/>
          </a:bodyPr>
          <a:lstStyle>
            <a:lvl1pPr algn="l">
              <a:defRPr sz="3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65579" y="1192108"/>
            <a:ext cx="8397355" cy="7822871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5100"/>
            </a:lvl1pPr>
            <a:lvl2pPr marL="728228" indent="0">
              <a:buNone/>
              <a:defRPr sz="4500"/>
            </a:lvl2pPr>
            <a:lvl3pPr marL="1456456" indent="0">
              <a:buNone/>
              <a:defRPr sz="3800"/>
            </a:lvl3pPr>
            <a:lvl4pPr marL="2184684" indent="0">
              <a:buNone/>
              <a:defRPr sz="3200"/>
            </a:lvl4pPr>
            <a:lvl5pPr marL="2912913" indent="0">
              <a:buNone/>
              <a:defRPr sz="3200"/>
            </a:lvl5pPr>
            <a:lvl6pPr marL="3641141" indent="0">
              <a:buNone/>
              <a:defRPr sz="3200"/>
            </a:lvl6pPr>
            <a:lvl7pPr marL="4369369" indent="0">
              <a:buNone/>
              <a:defRPr sz="3200"/>
            </a:lvl7pPr>
            <a:lvl8pPr marL="5097597" indent="0">
              <a:buNone/>
              <a:defRPr sz="3200"/>
            </a:lvl8pPr>
            <a:lvl9pPr marL="5825825" indent="0">
              <a:buNone/>
              <a:defRPr sz="32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0" y="3034453"/>
            <a:ext cx="3043123" cy="6034227"/>
          </a:xfrm>
        </p:spPr>
        <p:txBody>
          <a:bodyPr/>
          <a:lstStyle>
            <a:lvl1pPr marL="0" indent="0">
              <a:buNone/>
              <a:defRPr sz="2200"/>
            </a:lvl1pPr>
            <a:lvl2pPr marL="728228" indent="0">
              <a:buNone/>
              <a:defRPr sz="1900"/>
            </a:lvl2pPr>
            <a:lvl3pPr marL="1456456" indent="0">
              <a:buNone/>
              <a:defRPr sz="1600"/>
            </a:lvl3pPr>
            <a:lvl4pPr marL="2184684" indent="0">
              <a:buNone/>
              <a:defRPr sz="1400"/>
            </a:lvl4pPr>
            <a:lvl5pPr marL="2912913" indent="0">
              <a:buNone/>
              <a:defRPr sz="1400"/>
            </a:lvl5pPr>
            <a:lvl6pPr marL="3641141" indent="0">
              <a:buNone/>
              <a:defRPr sz="1400"/>
            </a:lvl6pPr>
            <a:lvl7pPr marL="4369369" indent="0">
              <a:buNone/>
              <a:defRPr sz="1400"/>
            </a:lvl7pPr>
            <a:lvl8pPr marL="5097597" indent="0">
              <a:buNone/>
              <a:defRPr sz="1400"/>
            </a:lvl8pPr>
            <a:lvl9pPr marL="582582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pPr/>
              <a:t>Wednesday, October 31,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2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14008"/>
            <a:ext cx="13004800" cy="3251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646" tIns="72823" rIns="145646" bIns="72823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758614"/>
            <a:ext cx="11704320" cy="1408853"/>
          </a:xfrm>
          <a:prstGeom prst="rect">
            <a:avLst/>
          </a:prstGeom>
        </p:spPr>
        <p:txBody>
          <a:bodyPr vert="horz" lIns="145646" tIns="72823" rIns="145646" bIns="72823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275840"/>
            <a:ext cx="11704320" cy="6935893"/>
          </a:xfrm>
          <a:prstGeom prst="rect">
            <a:avLst/>
          </a:prstGeom>
        </p:spPr>
        <p:txBody>
          <a:bodyPr vert="horz" lIns="145646" tIns="72823" rIns="145646" bIns="7282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3004800" cy="5201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646" tIns="72823" rIns="145646" bIns="72823"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240" y="26010"/>
            <a:ext cx="4118187" cy="468173"/>
          </a:xfrm>
          <a:prstGeom prst="rect">
            <a:avLst/>
          </a:prstGeom>
        </p:spPr>
        <p:txBody>
          <a:bodyPr vert="horz" lIns="145646" tIns="72823" rIns="145646" bIns="72823" rtlCol="0" anchor="ctr"/>
          <a:lstStyle>
            <a:lvl1pPr algn="l">
              <a:defRPr sz="19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pPr/>
              <a:t>Wednesday, October 31,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76800" y="26010"/>
            <a:ext cx="5852160" cy="468173"/>
          </a:xfrm>
          <a:prstGeom prst="rect">
            <a:avLst/>
          </a:prstGeom>
        </p:spPr>
        <p:txBody>
          <a:bodyPr vert="horz" lIns="145646" tIns="72823" rIns="145646" bIns="72823" rtlCol="0" anchor="ctr"/>
          <a:lstStyle>
            <a:lvl1pPr algn="ctr">
              <a:defRPr sz="19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26010"/>
            <a:ext cx="1517227" cy="468173"/>
          </a:xfrm>
          <a:prstGeom prst="rect">
            <a:avLst/>
          </a:prstGeom>
        </p:spPr>
        <p:txBody>
          <a:bodyPr vert="horz" lIns="145646" tIns="72823" rIns="145646" bIns="72823" rtlCol="0" anchor="ctr"/>
          <a:lstStyle>
            <a:lvl1pPr algn="l">
              <a:defRPr sz="2200" b="1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1456456" rtl="0" eaLnBrk="1" latinLnBrk="0" hangingPunct="1">
        <a:spcBef>
          <a:spcPct val="0"/>
        </a:spcBef>
        <a:buNone/>
        <a:defRPr sz="6400" kern="1200" spc="-159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91291" indent="-291291" algn="l" defTabSz="1456456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728228" indent="-291291" algn="l" defTabSz="1456456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65165" indent="-291291" algn="l" defTabSz="1456456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102" indent="-291291" algn="l" defTabSz="1456456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1893393" indent="-218468" algn="l" defTabSz="1456456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184684" indent="-291291" algn="l" defTabSz="1456456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475976" indent="-291291" algn="l" defTabSz="1456456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2767267" indent="-291291" algn="l" defTabSz="1456456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058558" indent="-291291" algn="l" defTabSz="1456456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645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8228" algn="l" defTabSz="145645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6456" algn="l" defTabSz="145645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84684" algn="l" defTabSz="145645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12913" algn="l" defTabSz="145645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41141" algn="l" defTabSz="145645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69369" algn="l" defTabSz="145645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97597" algn="l" defTabSz="145645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25825" algn="l" defTabSz="145645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cvc.edu/" TargetMode="External"/><Relationship Id="rId3" Type="http://schemas.openxmlformats.org/officeDocument/2006/relationships/hyperlink" Target="http://www.SB1440.org" TargetMode="External"/><Relationship Id="rId7" Type="http://schemas.openxmlformats.org/officeDocument/2006/relationships/hyperlink" Target="http://www.ADegreeWithAGuarantee.com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-ID.net" TargetMode="External"/><Relationship Id="rId5" Type="http://schemas.openxmlformats.org/officeDocument/2006/relationships/hyperlink" Target="mailto:info@asccc.org" TargetMode="External"/><Relationship Id="rId4" Type="http://schemas.openxmlformats.org/officeDocument/2006/relationships/hyperlink" Target="http://www.ASCCC.org" TargetMode="External"/><Relationship Id="rId9" Type="http://schemas.openxmlformats.org/officeDocument/2006/relationships/hyperlink" Target="https://onlinenetworkofeducators.org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kjordahl@cvc.edu" TargetMode="External"/><Relationship Id="rId2" Type="http://schemas.openxmlformats.org/officeDocument/2006/relationships/hyperlink" Target="mailto:bruzzeaa@piercecollege.edu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MPilati@riohondo.edu" TargetMode="External"/><Relationship Id="rId4" Type="http://schemas.openxmlformats.org/officeDocument/2006/relationships/hyperlink" Target="mailto:OliverJ@CRC.losrios.ed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ctrTitle"/>
          </p:nvPr>
        </p:nvSpPr>
        <p:spPr>
          <a:xfrm>
            <a:off x="975360" y="842535"/>
            <a:ext cx="11162453" cy="3437928"/>
          </a:xfrm>
          <a:prstGeom prst="rect">
            <a:avLst/>
          </a:prstGeom>
        </p:spPr>
        <p:txBody>
          <a:bodyPr/>
          <a:lstStyle/>
          <a:p>
            <a:pPr algn="ctr"/>
            <a:br>
              <a:rPr lang="en-US" sz="5200" dirty="0"/>
            </a:br>
            <a:br>
              <a:rPr lang="en-US" sz="5200" dirty="0"/>
            </a:br>
            <a:r>
              <a:rPr lang="en-US" sz="5400" b="1" dirty="0"/>
              <a:t>CVC/OEI/C-ID: </a:t>
            </a:r>
            <a:br>
              <a:rPr lang="en-US" sz="5400" b="1" dirty="0"/>
            </a:br>
            <a:r>
              <a:rPr lang="en-US" sz="5400" b="1" dirty="0"/>
              <a:t>The Intersection of Initiatives</a:t>
            </a:r>
            <a:endParaRPr sz="5400" b="1" dirty="0"/>
          </a:p>
        </p:txBody>
      </p:sp>
      <p:sp>
        <p:nvSpPr>
          <p:cNvPr id="120" name="Shape 120"/>
          <p:cNvSpPr>
            <a:spLocks noGrp="1"/>
          </p:cNvSpPr>
          <p:nvPr>
            <p:ph type="subTitle" idx="1"/>
          </p:nvPr>
        </p:nvSpPr>
        <p:spPr>
          <a:xfrm>
            <a:off x="537691" y="4176805"/>
            <a:ext cx="12467109" cy="557679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3600" dirty="0"/>
          </a:p>
          <a:p>
            <a:endParaRPr lang="en-US" sz="3600" dirty="0"/>
          </a:p>
          <a:p>
            <a:r>
              <a:rPr lang="en-US" sz="3200" dirty="0"/>
              <a:t>Anna Bruzzese, ASCCC South Representative</a:t>
            </a:r>
          </a:p>
          <a:p>
            <a:r>
              <a:rPr lang="en-US" sz="3200" dirty="0"/>
              <a:t>Kate Jordahl, Director of Academic Affairs and Consortia, CVC-OEI  </a:t>
            </a:r>
          </a:p>
          <a:p>
            <a:r>
              <a:rPr lang="en-US" sz="3200" dirty="0"/>
              <a:t>Julie Oliver, Cosumnes River College</a:t>
            </a:r>
          </a:p>
          <a:p>
            <a:r>
              <a:rPr lang="en-US" sz="3200" dirty="0"/>
              <a:t>Michelle Pilati, Special Projects Director, C-ID</a:t>
            </a:r>
          </a:p>
          <a:p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  <a:ea typeface="Source Sans Pro" panose="020B0503030403020204" charset="0"/>
              </a:rPr>
              <a:t>Current </a:t>
            </a:r>
            <a:r>
              <a:rPr lang="en-US" dirty="0">
                <a:solidFill>
                  <a:schemeClr val="tx1"/>
                </a:solidFill>
                <a:latin typeface="+mj-lt"/>
                <a:ea typeface="Source Sans Pro" panose="020B0503030403020204" charset="0"/>
                <a:cs typeface="+mn-cs"/>
              </a:rPr>
              <a:t>CVC-OEI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>
              <a:spcAft>
                <a:spcPts val="853"/>
              </a:spcAft>
            </a:pPr>
            <a:r>
              <a:rPr lang="en-US" sz="11378" dirty="0">
                <a:latin typeface="Roboto" panose="02000000000000000000" pitchFamily="2" charset="0"/>
                <a:ea typeface="Roboto" panose="02000000000000000000" pitchFamily="2" charset="0"/>
              </a:rPr>
              <a:t>Professional development and instructional design support for faculty, with norming to statewide quality course design rubric and digital </a:t>
            </a:r>
            <a:r>
              <a:rPr lang="en-US" sz="11378" dirty="0" err="1">
                <a:latin typeface="Roboto" panose="02000000000000000000" pitchFamily="2" charset="0"/>
                <a:ea typeface="Roboto" panose="02000000000000000000" pitchFamily="2" charset="0"/>
              </a:rPr>
              <a:t>badging</a:t>
            </a:r>
            <a:r>
              <a:rPr lang="en-US" sz="11378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  <a:p>
            <a:pPr>
              <a:spcAft>
                <a:spcPts val="853"/>
              </a:spcAft>
            </a:pPr>
            <a:r>
              <a:rPr lang="en-US" sz="11378" dirty="0">
                <a:latin typeface="Roboto" panose="02000000000000000000" pitchFamily="2" charset="0"/>
                <a:ea typeface="Roboto" panose="02000000000000000000" pitchFamily="2" charset="0"/>
              </a:rPr>
              <a:t>Support online instructional and student support services/platforms which contribute to success (e.g., online readiness, tutoring, counseling, proctoring)</a:t>
            </a:r>
          </a:p>
          <a:p>
            <a:pPr>
              <a:spcAft>
                <a:spcPts val="853"/>
              </a:spcAft>
            </a:pPr>
            <a:r>
              <a:rPr lang="en-US" sz="11378" dirty="0">
                <a:latin typeface="Roboto" panose="02000000000000000000" pitchFamily="2" charset="0"/>
                <a:ea typeface="Roboto" panose="02000000000000000000" pitchFamily="2" charset="0"/>
              </a:rPr>
              <a:t>Expand the number of teaching colleges and availability of online degree and certificate pathways in the course exchange (re-branded CVC Exchange)</a:t>
            </a:r>
          </a:p>
          <a:p>
            <a:pPr>
              <a:spcAft>
                <a:spcPts val="853"/>
              </a:spcAft>
            </a:pPr>
            <a:r>
              <a:rPr lang="en-US" sz="11378" dirty="0">
                <a:latin typeface="Roboto" panose="02000000000000000000" pitchFamily="2" charset="0"/>
                <a:ea typeface="Roboto" panose="02000000000000000000" pitchFamily="2" charset="0"/>
              </a:rPr>
              <a:t>Targeted equity outreach to monitored groups </a:t>
            </a:r>
            <a:r>
              <a:rPr lang="mr-IN" sz="11378" dirty="0">
                <a:latin typeface="Roboto" panose="02000000000000000000" pitchFamily="2" charset="0"/>
                <a:ea typeface="Roboto" panose="02000000000000000000" pitchFamily="2" charset="0"/>
              </a:rPr>
              <a:t>–</a:t>
            </a:r>
            <a:r>
              <a:rPr lang="en-US" sz="11378" dirty="0">
                <a:latin typeface="Roboto" panose="02000000000000000000" pitchFamily="2" charset="0"/>
                <a:ea typeface="Roboto" panose="02000000000000000000" pitchFamily="2" charset="0"/>
              </a:rPr>
              <a:t> reduce online achievement gap</a:t>
            </a:r>
          </a:p>
          <a:p>
            <a:pPr>
              <a:spcAft>
                <a:spcPts val="853"/>
              </a:spcAft>
            </a:pPr>
            <a:endParaRPr lang="en-US" sz="3413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326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6909C-2AE2-9A4E-8592-9128E131A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Updates to CVC Website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0D5081-104A-B141-956D-F6FED0673180}"/>
              </a:ext>
            </a:extLst>
          </p:cNvPr>
          <p:cNvSpPr/>
          <p:nvPr/>
        </p:nvSpPr>
        <p:spPr>
          <a:xfrm>
            <a:off x="650240" y="2382666"/>
            <a:ext cx="11704317" cy="5694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982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New CVC launched on Friday, September 28.</a:t>
            </a:r>
          </a:p>
          <a:p>
            <a:pPr algn="l"/>
            <a:endParaRPr lang="en-US" sz="3982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l"/>
            <a:r>
              <a:rPr lang="en-US" sz="3982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 addition to Finish Faster Online search, site includes student-facing icons:</a:t>
            </a:r>
          </a:p>
          <a:p>
            <a:pPr marL="1137902" lvl="1" indent="-487672" algn="l">
              <a:buFont typeface="Arial" panose="020B0604020202020204" pitchFamily="34" charset="0"/>
              <a:buChar char="•"/>
            </a:pPr>
            <a:r>
              <a:rPr lang="en-US" sz="3413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Featured Online ADTs</a:t>
            </a:r>
          </a:p>
          <a:p>
            <a:pPr marL="1137902" lvl="1" indent="-487672" algn="l">
              <a:buFont typeface="Arial" panose="020B0604020202020204" pitchFamily="34" charset="0"/>
              <a:buChar char="•"/>
            </a:pPr>
            <a:r>
              <a:rPr lang="en-US" sz="3413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Student Success Resources</a:t>
            </a:r>
          </a:p>
          <a:p>
            <a:pPr marL="1137902" lvl="1" indent="-487672" algn="l">
              <a:buFont typeface="Arial" panose="020B0604020202020204" pitchFamily="34" charset="0"/>
              <a:buChar char="•"/>
            </a:pPr>
            <a:r>
              <a:rPr lang="en-US" sz="3413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Course Finder (Finish Faster Online)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512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/>
            <a:endParaRPr lang="en-US" sz="512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6B4F6A-42B7-3842-A301-14BD96AC2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6546" y="6874081"/>
            <a:ext cx="1567652" cy="15676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A7504B-1F45-5E4B-9934-36A7B982B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4885" y="6874081"/>
            <a:ext cx="1676378" cy="16763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EFD366-B84F-8440-8A89-FF1DFDE5A9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4549" y="6874081"/>
            <a:ext cx="1608711" cy="160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480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6909C-2AE2-9A4E-8592-9128E131A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CVC Exchange Update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FF99B7-FF53-214B-BA67-7110E3C88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400" y="2330174"/>
            <a:ext cx="10561071" cy="645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044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106" charset="-128"/>
                <a:cs typeface="ＭＳ Ｐゴシック" pitchFamily="-106" charset="-128"/>
              </a:rPr>
              <a:t>What is C-ID?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 bwMode="auto">
          <a:xfrm>
            <a:off x="781192" y="2275840"/>
            <a:ext cx="11437902" cy="6177280"/>
          </a:xfrm>
          <a:noFill/>
          <a:ln>
            <a:miter lim="800000"/>
            <a:headEnd/>
            <a:tailEnd/>
          </a:ln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ea typeface="ＭＳ Ｐゴシック" pitchFamily="-106" charset="-128"/>
                <a:cs typeface="ＭＳ Ｐゴシック" pitchFamily="-106" charset="-128"/>
              </a:rPr>
              <a:t>Course Identification Numbering System</a:t>
            </a:r>
          </a:p>
          <a:p>
            <a:r>
              <a:rPr lang="en-US">
                <a:ea typeface="ＭＳ Ｐゴシック" pitchFamily="-106" charset="-128"/>
                <a:cs typeface="ＭＳ Ｐゴシック" pitchFamily="-106" charset="-128"/>
              </a:rPr>
              <a:t>Products</a:t>
            </a:r>
          </a:p>
          <a:p>
            <a:pPr lvl="1"/>
            <a:r>
              <a:rPr lang="en-US"/>
              <a:t>Course descriptors</a:t>
            </a:r>
          </a:p>
          <a:p>
            <a:r>
              <a:rPr lang="en-US">
                <a:ea typeface="ＭＳ Ｐゴシック" pitchFamily="-106" charset="-128"/>
                <a:cs typeface="ＭＳ Ｐゴシック" pitchFamily="-106" charset="-128"/>
              </a:rPr>
              <a:t>Processes</a:t>
            </a:r>
          </a:p>
          <a:p>
            <a:pPr lvl="1"/>
            <a:r>
              <a:rPr lang="en-US"/>
              <a:t>Convening of intersegmental faculty for descriptor development</a:t>
            </a:r>
          </a:p>
          <a:p>
            <a:pPr lvl="1"/>
            <a:r>
              <a:rPr lang="en-US"/>
              <a:t>Statewide vetting of draft descriptors</a:t>
            </a:r>
          </a:p>
          <a:p>
            <a:pPr lvl="1"/>
            <a:r>
              <a:rPr lang="en-US"/>
              <a:t>Submission of course outlines for review</a:t>
            </a:r>
          </a:p>
          <a:p>
            <a:pPr lvl="1"/>
            <a:r>
              <a:rPr lang="en-US"/>
              <a:t>Course outline review process</a:t>
            </a:r>
          </a:p>
          <a:p>
            <a:pPr lvl="1">
              <a:buFont typeface="Wingdings 2" pitchFamily="-106" charset="2"/>
              <a:buNone/>
            </a:pP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106" charset="-128"/>
                <a:cs typeface="ＭＳ Ｐゴシック" pitchFamily="-106" charset="-128"/>
              </a:rPr>
              <a:t>What does C-ID do?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 bwMode="auto">
          <a:xfrm>
            <a:off x="781192" y="2275840"/>
            <a:ext cx="11437902" cy="6177280"/>
          </a:xfrm>
          <a:noFill/>
          <a:ln>
            <a:miter lim="800000"/>
            <a:headEnd/>
            <a:tailEnd/>
          </a:ln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Provides a numerical </a:t>
            </a:r>
            <a:r>
              <a:rPr lang="ja-JP" altLang="en-US" dirty="0">
                <a:ea typeface="ＭＳ Ｐゴシック" pitchFamily="-106" charset="-128"/>
                <a:cs typeface="ＭＳ Ｐゴシック" pitchFamily="-106" charset="-128"/>
              </a:rPr>
              <a:t>“</a:t>
            </a:r>
            <a:r>
              <a:rPr lang="en-US" altLang="ja-JP" dirty="0">
                <a:ea typeface="ＭＳ Ｐゴシック" pitchFamily="-106" charset="-128"/>
                <a:cs typeface="ＭＳ Ｐゴシック" pitchFamily="-106" charset="-128"/>
              </a:rPr>
              <a:t>tag</a:t>
            </a:r>
            <a:r>
              <a:rPr lang="ja-JP" altLang="en-US" dirty="0">
                <a:ea typeface="ＭＳ Ｐゴシック" pitchFamily="-106" charset="-128"/>
                <a:cs typeface="ＭＳ Ｐゴシック" pitchFamily="-106" charset="-128"/>
              </a:rPr>
              <a:t>”</a:t>
            </a:r>
            <a:r>
              <a:rPr lang="en-US" altLang="ja-JP" dirty="0">
                <a:ea typeface="ＭＳ Ｐゴシック" pitchFamily="-106" charset="-128"/>
                <a:cs typeface="ＭＳ Ｐゴシック" pitchFamily="-106" charset="-128"/>
              </a:rPr>
              <a:t>, a C-ID designation, for courses that match an </a:t>
            </a:r>
            <a:r>
              <a:rPr lang="en-US" altLang="ja-JP" dirty="0" err="1">
                <a:ea typeface="ＭＳ Ｐゴシック" pitchFamily="-106" charset="-128"/>
                <a:cs typeface="ＭＳ Ｐゴシック" pitchFamily="-106" charset="-128"/>
              </a:rPr>
              <a:t>intersegmentally</a:t>
            </a:r>
            <a:r>
              <a:rPr lang="en-US" altLang="ja-JP" dirty="0">
                <a:ea typeface="ＭＳ Ｐゴシック" pitchFamily="-106" charset="-128"/>
                <a:cs typeface="ＭＳ Ｐゴシック" pitchFamily="-106" charset="-128"/>
              </a:rPr>
              <a:t> (or </a:t>
            </a:r>
            <a:r>
              <a:rPr lang="en-US" altLang="ja-JP" dirty="0" err="1">
                <a:ea typeface="ＭＳ Ｐゴシック" pitchFamily="-106" charset="-128"/>
                <a:cs typeface="ＭＳ Ｐゴシック" pitchFamily="-106" charset="-128"/>
              </a:rPr>
              <a:t>intrasegmentally</a:t>
            </a:r>
            <a:r>
              <a:rPr lang="en-US" altLang="ja-JP" dirty="0">
                <a:ea typeface="ＭＳ Ｐゴシック" pitchFamily="-106" charset="-128"/>
                <a:cs typeface="ＭＳ Ｐゴシック" pitchFamily="-106" charset="-128"/>
              </a:rPr>
              <a:t>) developed descriptor</a:t>
            </a:r>
          </a:p>
          <a:p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Provides a means of identifying comparable courses and of ensuring course portability within the </a:t>
            </a:r>
            <a:r>
              <a:rPr lang="en-US" dirty="0" err="1">
                <a:ea typeface="ＭＳ Ｐゴシック" pitchFamily="-106" charset="-128"/>
                <a:cs typeface="ＭＳ Ｐゴシック" pitchFamily="-106" charset="-128"/>
              </a:rPr>
              <a:t>CCCs</a:t>
            </a:r>
            <a:endParaRPr lang="en-US" dirty="0">
              <a:ea typeface="ＭＳ Ｐゴシック" pitchFamily="-106" charset="-128"/>
              <a:cs typeface="ＭＳ Ｐゴシック" pitchFamily="-106" charset="-128"/>
            </a:endParaRPr>
          </a:p>
          <a:p>
            <a:pPr lvl="1"/>
            <a:r>
              <a:rPr lang="en-US" dirty="0"/>
              <a:t>Addresses the need for </a:t>
            </a:r>
            <a:r>
              <a:rPr lang="ja-JP" altLang="en-US" dirty="0">
                <a:ea typeface="ＭＳ Ｐゴシック" pitchFamily="-106" charset="-128"/>
              </a:rPr>
              <a:t>“</a:t>
            </a:r>
            <a:r>
              <a:rPr lang="en-US" altLang="ja-JP" dirty="0"/>
              <a:t>common course numbers</a:t>
            </a:r>
            <a:r>
              <a:rPr lang="ja-JP" altLang="en-US" dirty="0">
                <a:ea typeface="ＭＳ Ｐゴシック" pitchFamily="-106" charset="-128"/>
              </a:rPr>
              <a:t>”</a:t>
            </a:r>
            <a:endParaRPr lang="en-US" altLang="ja-JP" dirty="0"/>
          </a:p>
          <a:p>
            <a:pPr lvl="1"/>
            <a:r>
              <a:rPr lang="en-US" dirty="0"/>
              <a:t>When a college submits a course outline to obtain a C-ID designation, they are agreeing to accept other courses with that C-ID designation in lieu of their native course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106" charset="-128"/>
                <a:cs typeface="ＭＳ Ｐゴシック" pitchFamily="-106" charset="-128"/>
              </a:rPr>
              <a:t>What does C-ID do?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 bwMode="auto">
          <a:xfrm>
            <a:off x="781192" y="2275840"/>
            <a:ext cx="11437902" cy="6177280"/>
          </a:xfrm>
          <a:noFill/>
          <a:ln>
            <a:miter lim="800000"/>
            <a:headEnd/>
            <a:tailEnd/>
          </a:ln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ea typeface="ＭＳ Ｐゴシック" pitchFamily="-106" charset="-128"/>
                <a:cs typeface="ＭＳ Ｐゴシック" pitchFamily="-106" charset="-128"/>
              </a:rPr>
              <a:t>Provides a mechanism for one to many articulation</a:t>
            </a:r>
          </a:p>
          <a:p>
            <a:pPr lvl="1"/>
            <a:r>
              <a:rPr lang="en-US"/>
              <a:t>Any university can opt to articulate C-ID descriptors, effectively granting articulation to all colleges that have a course matching a given descriptor</a:t>
            </a:r>
          </a:p>
          <a:p>
            <a:pPr lvl="1"/>
            <a:r>
              <a:rPr lang="ja-JP" altLang="en-US">
                <a:ea typeface="ＭＳ Ｐゴシック" pitchFamily="-106" charset="-128"/>
              </a:rPr>
              <a:t>“</a:t>
            </a:r>
            <a:r>
              <a:rPr lang="en-US" altLang="ja-JP"/>
              <a:t>descriptor-based</a:t>
            </a:r>
            <a:r>
              <a:rPr lang="ja-JP" altLang="en-US">
                <a:ea typeface="ＭＳ Ｐゴシック" pitchFamily="-106" charset="-128"/>
              </a:rPr>
              <a:t>”</a:t>
            </a:r>
            <a:r>
              <a:rPr lang="en-US" altLang="ja-JP"/>
              <a:t> articulation</a:t>
            </a:r>
          </a:p>
          <a:p>
            <a:r>
              <a:rPr lang="en-US">
                <a:ea typeface="ＭＳ Ｐゴシック" pitchFamily="-106" charset="-128"/>
                <a:cs typeface="ＭＳ Ｐゴシック" pitchFamily="-106" charset="-128"/>
              </a:rPr>
              <a:t>Offers a quality control and model for required courses in the TMCs (transfer model curricula) that are the basis of the statewide response to SB 1440 (associate degrees for transfer; AA-T/AS-T degrees)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ea typeface="ＭＳ Ｐゴシック" pitchFamily="-106" charset="-128"/>
                <a:cs typeface="ＭＳ Ｐゴシック" pitchFamily="-106" charset="-128"/>
              </a:rPr>
              <a:t>How does C-ID relate to SB 1440?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 bwMode="auto">
          <a:xfrm>
            <a:off x="781192" y="2275840"/>
            <a:ext cx="11437902" cy="6177280"/>
          </a:xfrm>
          <a:noFill/>
          <a:ln>
            <a:miter lim="800000"/>
            <a:headEnd/>
            <a:tailEnd/>
          </a:ln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ea typeface="ＭＳ Ｐゴシック" pitchFamily="-106" charset="-128"/>
                <a:cs typeface="ＭＳ Ｐゴシック" pitchFamily="-106" charset="-128"/>
              </a:rPr>
              <a:t>C-ID</a:t>
            </a:r>
            <a:r>
              <a:rPr lang="ja-JP" altLang="en-US">
                <a:ea typeface="ＭＳ Ｐゴシック" pitchFamily="-106" charset="-128"/>
                <a:cs typeface="ＭＳ Ｐゴシック" pitchFamily="-106" charset="-128"/>
              </a:rPr>
              <a:t>’</a:t>
            </a:r>
            <a:r>
              <a:rPr lang="en-US" altLang="ja-JP">
                <a:ea typeface="ＭＳ Ｐゴシック" pitchFamily="-106" charset="-128"/>
                <a:cs typeface="ＭＳ Ｐゴシック" pitchFamily="-106" charset="-128"/>
              </a:rPr>
              <a:t>s products (descriptors) describe the courses that are required in a Transfer Model Curriculum (TMC).</a:t>
            </a:r>
          </a:p>
          <a:p>
            <a:r>
              <a:rPr lang="en-US">
                <a:ea typeface="ＭＳ Ｐゴシック" pitchFamily="-106" charset="-128"/>
                <a:cs typeface="ＭＳ Ｐゴシック" pitchFamily="-106" charset="-128"/>
              </a:rPr>
              <a:t>C-ID descriptors simplify the degree approval process at the CCCCO.</a:t>
            </a:r>
          </a:p>
          <a:p>
            <a:r>
              <a:rPr lang="en-US">
                <a:ea typeface="ＭＳ Ｐゴシック" pitchFamily="-106" charset="-128"/>
                <a:cs typeface="ＭＳ Ｐゴシック" pitchFamily="-106" charset="-128"/>
              </a:rPr>
              <a:t>C-ID facilitates the portability of courses taken as part of AA-T/AS-T degrees.</a:t>
            </a:r>
          </a:p>
          <a:p>
            <a:r>
              <a:rPr lang="en-US">
                <a:ea typeface="ＭＳ Ｐゴシック" pitchFamily="-106" charset="-128"/>
                <a:cs typeface="ＭＳ Ｐゴシック" pitchFamily="-106" charset="-128"/>
              </a:rPr>
              <a:t>C-ID’</a:t>
            </a:r>
            <a:r>
              <a:rPr lang="en-US" altLang="ja-JP">
                <a:ea typeface="ＭＳ Ｐゴシック" pitchFamily="-106" charset="-128"/>
                <a:cs typeface="ＭＳ Ｐゴシック" pitchFamily="-106" charset="-128"/>
              </a:rPr>
              <a:t>s processes are used to develop and vet TMCs.</a:t>
            </a:r>
            <a:endParaRPr lang="en-US"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What </a:t>
            </a:r>
            <a:r>
              <a:rPr lang="en-US" i="1" dirty="0">
                <a:ea typeface="ＭＳ Ｐゴシック" pitchFamily="-106" charset="-128"/>
                <a:cs typeface="ＭＳ Ｐゴシック" pitchFamily="-106" charset="-128"/>
              </a:rPr>
              <a:t>could</a:t>
            </a:r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 else is – or can - C-ID do?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 bwMode="auto">
          <a:xfrm>
            <a:off x="781192" y="2275840"/>
            <a:ext cx="11437902" cy="6177280"/>
          </a:xfrm>
          <a:noFill/>
          <a:ln>
            <a:miter lim="800000"/>
            <a:headEnd/>
            <a:tailEnd/>
          </a:ln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Descriptors developed for courses in CTE disciplines, transfer and non-transfer, where there is statewide consistency in curriculum</a:t>
            </a:r>
          </a:p>
          <a:p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Where CTE programs are transfer programs, clear high school – community college – university pathways can be identified by</a:t>
            </a:r>
          </a:p>
          <a:p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Descriptors developed for basic skills courses</a:t>
            </a:r>
          </a:p>
          <a:p>
            <a:pPr lvl="1"/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Facilitate AB 705 implementation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106" charset="-128"/>
                <a:cs typeface="ＭＳ Ｐゴシック" pitchFamily="-106" charset="-128"/>
              </a:rPr>
              <a:t>What </a:t>
            </a:r>
            <a:r>
              <a:rPr lang="en-US" i="1">
                <a:ea typeface="ＭＳ Ｐゴシック" pitchFamily="-106" charset="-128"/>
                <a:cs typeface="ＭＳ Ｐゴシック" pitchFamily="-106" charset="-128"/>
              </a:rPr>
              <a:t>could</a:t>
            </a:r>
            <a:r>
              <a:rPr lang="en-US">
                <a:ea typeface="ＭＳ Ｐゴシック" pitchFamily="-106" charset="-128"/>
                <a:cs typeface="ＭＳ Ｐゴシック" pitchFamily="-106" charset="-128"/>
              </a:rPr>
              <a:t> C-ID do?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 bwMode="auto">
          <a:xfrm>
            <a:off x="781192" y="2275840"/>
            <a:ext cx="11437902" cy="6177280"/>
          </a:xfrm>
          <a:noFill/>
          <a:ln>
            <a:miter lim="800000"/>
            <a:headEnd/>
            <a:tailEnd/>
          </a:ln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Serve as a vehicle to facilitate growth of emerging fields</a:t>
            </a:r>
          </a:p>
          <a:p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Enable 114 colleges to collaborate effectively to provide online opportunities across the state</a:t>
            </a:r>
          </a:p>
          <a:p>
            <a:pPr>
              <a:buFont typeface="Wingdings 2" pitchFamily="-106" charset="2"/>
              <a:buNone/>
            </a:pPr>
            <a:endParaRPr lang="en-US" dirty="0"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C-</a:t>
            </a:r>
            <a:r>
              <a:rPr lang="en-US" dirty="0" err="1"/>
              <a:t>ID’s</a:t>
            </a:r>
            <a:r>
              <a:rPr lang="en-US" dirty="0"/>
              <a:t> Current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Technology</a:t>
            </a:r>
          </a:p>
          <a:p>
            <a:r>
              <a:rPr lang="en-US" sz="4800" dirty="0"/>
              <a:t>Lack of CSU Reviews</a:t>
            </a:r>
          </a:p>
          <a:p>
            <a:r>
              <a:rPr lang="en-US" sz="4800" dirty="0"/>
              <a:t>CCC adoption/use of </a:t>
            </a:r>
            <a:r>
              <a:rPr lang="en-US" sz="4800" dirty="0" err="1"/>
              <a:t>intrasegmental</a:t>
            </a:r>
            <a:r>
              <a:rPr lang="en-US" sz="4800" dirty="0"/>
              <a:t> descriptors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Why CVC/OEI/C-ID?</a:t>
            </a:r>
          </a:p>
          <a:p>
            <a:r>
              <a:rPr lang="en-US" sz="4400" dirty="0"/>
              <a:t>History</a:t>
            </a:r>
          </a:p>
          <a:p>
            <a:r>
              <a:rPr lang="en-US" sz="4400" dirty="0"/>
              <a:t>CVC-OEI Today</a:t>
            </a:r>
          </a:p>
          <a:p>
            <a:r>
              <a:rPr lang="en-US" sz="4400" dirty="0"/>
              <a:t>C-ID Today</a:t>
            </a:r>
          </a:p>
          <a:p>
            <a:r>
              <a:rPr lang="en-US" sz="4400" dirty="0"/>
              <a:t>Intersections</a:t>
            </a:r>
          </a:p>
          <a:p>
            <a:r>
              <a:rPr lang="en-US" sz="4400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10586475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Intersections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How can these efforts work together to benefit our students and our colleges?</a:t>
            </a:r>
          </a:p>
          <a:p>
            <a:r>
              <a:rPr lang="en-US" sz="4800" dirty="0"/>
              <a:t>Are there C-ID/online opportunities that we should be capitalizing on?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D85AD-579E-9646-B9D2-E722D78BD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Closing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29408-3561-3B4C-A46D-09A2CBE62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Questions…</a:t>
            </a:r>
          </a:p>
          <a:p>
            <a:r>
              <a:rPr lang="en-US" sz="4400" dirty="0"/>
              <a:t>Thoughts…</a:t>
            </a:r>
          </a:p>
          <a:p>
            <a:r>
              <a:rPr lang="en-US" sz="4400" dirty="0"/>
              <a:t>Discussions….</a:t>
            </a:r>
          </a:p>
        </p:txBody>
      </p:sp>
    </p:spTree>
    <p:extLst>
      <p:ext uri="{BB962C8B-B14F-4D97-AF65-F5344CB8AC3E}">
        <p14:creationId xmlns:p14="http://schemas.microsoft.com/office/powerpoint/2010/main" val="27299556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/>
          <p:cNvSpPr>
            <a:spLocks noGrp="1"/>
          </p:cNvSpPr>
          <p:nvPr>
            <p:ph type="title"/>
          </p:nvPr>
        </p:nvSpPr>
        <p:spPr>
          <a:xfrm>
            <a:off x="781192" y="153529"/>
            <a:ext cx="11437902" cy="1482930"/>
          </a:xfrm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b="1" dirty="0">
                <a:ln w="11430"/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Resources and Contacts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 bwMode="auto">
          <a:xfrm>
            <a:off x="1079218" y="2413566"/>
            <a:ext cx="11139876" cy="6795911"/>
          </a:xfrm>
          <a:noFill/>
          <a:ln>
            <a:miter lim="800000"/>
            <a:headEnd/>
            <a:tailEnd/>
          </a:ln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600" dirty="0">
                <a:ea typeface="ＭＳ Ｐゴシック" pitchFamily="-106" charset="-128"/>
                <a:cs typeface="ＭＳ Ｐゴシック" pitchFamily="-106" charset="-128"/>
                <a:hlinkClick r:id="rId3"/>
              </a:rPr>
              <a:t>www.SB1440.org</a:t>
            </a:r>
            <a:endParaRPr lang="en-US" sz="4600" dirty="0">
              <a:ea typeface="ＭＳ Ｐゴシック" pitchFamily="-106" charset="-128"/>
              <a:cs typeface="ＭＳ Ｐゴシック" pitchFamily="-106" charset="-128"/>
              <a:hlinkClick r:id="rId4"/>
            </a:endParaRPr>
          </a:p>
          <a:p>
            <a:pPr eaLnBrk="1" hangingPunct="1"/>
            <a:r>
              <a:rPr lang="en-US" sz="4600" dirty="0">
                <a:ea typeface="ＭＳ Ｐゴシック" pitchFamily="-106" charset="-128"/>
                <a:cs typeface="ＭＳ Ｐゴシック" pitchFamily="-106" charset="-128"/>
                <a:hlinkClick r:id="rId4"/>
              </a:rPr>
              <a:t>www.ASCCC.org</a:t>
            </a:r>
            <a:r>
              <a:rPr lang="en-US" sz="4600" dirty="0">
                <a:ea typeface="ＭＳ Ｐゴシック" pitchFamily="-106" charset="-128"/>
                <a:cs typeface="ＭＳ Ｐゴシック" pitchFamily="-106" charset="-128"/>
              </a:rPr>
              <a:t> </a:t>
            </a:r>
          </a:p>
          <a:p>
            <a:pPr eaLnBrk="1" hangingPunct="1"/>
            <a:r>
              <a:rPr lang="en-US" sz="4600" dirty="0">
                <a:ea typeface="ＭＳ Ｐゴシック" pitchFamily="-106" charset="-128"/>
                <a:cs typeface="ＭＳ Ｐゴシック" pitchFamily="-106" charset="-128"/>
                <a:hlinkClick r:id="rId5"/>
              </a:rPr>
              <a:t>info@asccc.org</a:t>
            </a:r>
            <a:r>
              <a:rPr lang="en-US" sz="4600" dirty="0">
                <a:ea typeface="ＭＳ Ｐゴシック" pitchFamily="-106" charset="-128"/>
                <a:cs typeface="ＭＳ Ｐゴシック" pitchFamily="-106" charset="-128"/>
              </a:rPr>
              <a:t> (email)</a:t>
            </a:r>
          </a:p>
          <a:p>
            <a:pPr eaLnBrk="1" hangingPunct="1"/>
            <a:r>
              <a:rPr lang="en-US" sz="4600" dirty="0">
                <a:ea typeface="ＭＳ Ｐゴシック" pitchFamily="-106" charset="-128"/>
                <a:cs typeface="ＭＳ Ｐゴシック" pitchFamily="-106" charset="-128"/>
                <a:hlinkClick r:id="rId6"/>
              </a:rPr>
              <a:t>www.C-ID.net</a:t>
            </a:r>
            <a:endParaRPr lang="en-US" sz="4600" dirty="0">
              <a:ea typeface="ＭＳ Ｐゴシック" pitchFamily="-106" charset="-128"/>
              <a:cs typeface="ＭＳ Ｐゴシック" pitchFamily="-106" charset="-128"/>
            </a:endParaRPr>
          </a:p>
          <a:p>
            <a:pPr eaLnBrk="1" hangingPunct="1"/>
            <a:r>
              <a:rPr lang="en-US" sz="4600" u="sng" dirty="0">
                <a:ea typeface="ＭＳ Ｐゴシック" pitchFamily="-106" charset="-128"/>
                <a:cs typeface="ＭＳ Ｐゴシック" pitchFamily="-106" charset="-128"/>
                <a:hlinkClick r:id="rId7"/>
              </a:rPr>
              <a:t>www.ADegreeWithAGuarantee.com</a:t>
            </a:r>
          </a:p>
          <a:p>
            <a:pPr eaLnBrk="1" hangingPunct="1"/>
            <a:r>
              <a:rPr lang="en-US" sz="4600" u="sng" dirty="0">
                <a:ea typeface="ＭＳ Ｐゴシック" pitchFamily="-106" charset="-128"/>
                <a:cs typeface="ＭＳ Ｐゴシック" pitchFamily="-106" charset="-128"/>
                <a:hlinkClick r:id="rId8"/>
              </a:rPr>
              <a:t>www.cvc.edu</a:t>
            </a:r>
            <a:r>
              <a:rPr lang="en-US" sz="4600" u="sng" dirty="0">
                <a:ea typeface="ＭＳ Ｐゴシック" pitchFamily="-106" charset="-128"/>
                <a:cs typeface="ＭＳ Ｐゴシック" pitchFamily="-106" charset="-128"/>
                <a:hlinkClick r:id="rId7"/>
              </a:rPr>
              <a:t> </a:t>
            </a:r>
            <a:endParaRPr lang="en-US" sz="4600" u="sng" dirty="0">
              <a:ea typeface="ＭＳ Ｐゴシック" pitchFamily="-106" charset="-128"/>
              <a:cs typeface="ＭＳ Ｐゴシック" pitchFamily="-106" charset="-128"/>
            </a:endParaRPr>
          </a:p>
          <a:p>
            <a:r>
              <a:rPr lang="en-US" sz="4600" dirty="0">
                <a:solidFill>
                  <a:srgbClr val="FF0000"/>
                </a:solidFill>
                <a:ea typeface="ＭＳ Ｐゴシック" pitchFamily="-106" charset="-128"/>
                <a:cs typeface="ＭＳ Ｐゴシック" pitchFamily="-106" charset="-128"/>
                <a:hlinkClick r:id="rId9"/>
              </a:rPr>
              <a:t>https://onlinenetworkofeducators.org/</a:t>
            </a:r>
            <a:endParaRPr lang="en-US" sz="4600" dirty="0">
              <a:solidFill>
                <a:srgbClr val="FF0000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Anna Bruzzese, </a:t>
            </a:r>
            <a:r>
              <a:rPr lang="en-US" dirty="0">
                <a:hlinkClick r:id="rId2"/>
              </a:rPr>
              <a:t>bruzzeaa@piercecollege.edu</a:t>
            </a:r>
            <a:endParaRPr lang="en-US" dirty="0"/>
          </a:p>
          <a:p>
            <a:r>
              <a:rPr lang="en-US" dirty="0"/>
              <a:t>Kate Jordahl, </a:t>
            </a:r>
            <a:r>
              <a:rPr lang="en-US" dirty="0" err="1">
                <a:hlinkClick r:id="rId3"/>
              </a:rPr>
              <a:t>kjordahl@cvc.edu</a:t>
            </a:r>
            <a:endParaRPr lang="en-US" dirty="0"/>
          </a:p>
          <a:p>
            <a:r>
              <a:rPr lang="en-US" dirty="0"/>
              <a:t>Julie Oliver, </a:t>
            </a:r>
            <a:r>
              <a:rPr lang="en-US" dirty="0">
                <a:hlinkClick r:id="rId4"/>
              </a:rPr>
              <a:t>OliverJ@CRC.losrios.edu</a:t>
            </a:r>
            <a:endParaRPr lang="en-US" dirty="0"/>
          </a:p>
          <a:p>
            <a:r>
              <a:rPr lang="en-US" dirty="0"/>
              <a:t>Michelle Pilati, </a:t>
            </a:r>
            <a:r>
              <a:rPr lang="en-US" dirty="0">
                <a:hlinkClick r:id="rId5"/>
              </a:rPr>
              <a:t>mpilati@riohondo.edu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206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75360" y="3581790"/>
            <a:ext cx="11162453" cy="1641058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Why </a:t>
            </a:r>
            <a:r>
              <a:rPr lang="en-US" sz="8800" dirty="0"/>
              <a:t>CVC/OEI/C-ID?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75360" y="5222848"/>
            <a:ext cx="9103360" cy="2492587"/>
          </a:xfrm>
        </p:spPr>
        <p:txBody>
          <a:bodyPr/>
          <a:lstStyle/>
          <a:p>
            <a:r>
              <a:rPr lang="en-US" dirty="0"/>
              <a:t>Why would we be discussing these three efforts at the same time?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History – All dates are approximate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ASSIST - 1985</a:t>
            </a:r>
          </a:p>
          <a:p>
            <a:r>
              <a:rPr lang="en-US" dirty="0"/>
              <a:t>CAN (1982 - 2005)</a:t>
            </a:r>
          </a:p>
          <a:p>
            <a:r>
              <a:rPr lang="en-US" dirty="0"/>
              <a:t>CVC (1999 - ~ 2005)</a:t>
            </a:r>
          </a:p>
          <a:p>
            <a:r>
              <a:rPr lang="en-US" dirty="0"/>
              <a:t>LDTP(2005 - 2009)</a:t>
            </a:r>
          </a:p>
          <a:p>
            <a:r>
              <a:rPr lang="en-US" dirty="0"/>
              <a:t>C-ID – 2007</a:t>
            </a:r>
          </a:p>
          <a:p>
            <a:r>
              <a:rPr lang="en-US" dirty="0"/>
              <a:t>OEI – 2013</a:t>
            </a:r>
          </a:p>
          <a:p>
            <a:r>
              <a:rPr lang="en-US" dirty="0"/>
              <a:t>CVC-OEI – 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ASSIST &gt; CAN &gt; LDTP &gt; C-ID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2275840"/>
            <a:ext cx="12086046" cy="693589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ASSIST – </a:t>
            </a:r>
          </a:p>
          <a:p>
            <a:pPr lvl="1"/>
            <a:r>
              <a:rPr lang="en-US" b="1" dirty="0"/>
              <a:t>A</a:t>
            </a:r>
            <a:r>
              <a:rPr lang="en-US" dirty="0"/>
              <a:t>rticulation </a:t>
            </a:r>
            <a:r>
              <a:rPr lang="en-US" b="1" dirty="0"/>
              <a:t>S</a:t>
            </a:r>
            <a:r>
              <a:rPr lang="en-US" dirty="0"/>
              <a:t>ystem </a:t>
            </a:r>
            <a:r>
              <a:rPr lang="en-US" b="1" dirty="0"/>
              <a:t>S</a:t>
            </a:r>
            <a:r>
              <a:rPr lang="en-US" dirty="0"/>
              <a:t>timulating </a:t>
            </a:r>
            <a:r>
              <a:rPr lang="en-US" b="1" dirty="0"/>
              <a:t>I</a:t>
            </a:r>
            <a:r>
              <a:rPr lang="en-US" dirty="0"/>
              <a:t>nterinstitutional </a:t>
            </a:r>
            <a:r>
              <a:rPr lang="en-US" b="1" dirty="0"/>
              <a:t>S</a:t>
            </a:r>
            <a:r>
              <a:rPr lang="en-US" dirty="0"/>
              <a:t>tudent </a:t>
            </a:r>
            <a:r>
              <a:rPr lang="en-US" b="1" dirty="0"/>
              <a:t>T</a:t>
            </a:r>
            <a:r>
              <a:rPr lang="en-US" dirty="0"/>
              <a:t>ransfer</a:t>
            </a:r>
          </a:p>
          <a:p>
            <a:pPr lvl="1"/>
            <a:r>
              <a:rPr lang="en-US" dirty="0"/>
              <a:t>Continuing to evolve</a:t>
            </a:r>
          </a:p>
          <a:p>
            <a:r>
              <a:rPr lang="en-US" dirty="0"/>
              <a:t>CAN – California Articulation Number System</a:t>
            </a:r>
          </a:p>
          <a:p>
            <a:pPr lvl="1"/>
            <a:r>
              <a:rPr lang="en-US" dirty="0"/>
              <a:t>Voluntary</a:t>
            </a:r>
          </a:p>
          <a:p>
            <a:pPr lvl="1"/>
            <a:r>
              <a:rPr lang="en-US" dirty="0"/>
              <a:t>Lacked quality control </a:t>
            </a:r>
          </a:p>
          <a:p>
            <a:r>
              <a:rPr lang="en-US" dirty="0"/>
              <a:t>LDTP – Lower Division Transfer Pattern</a:t>
            </a:r>
          </a:p>
          <a:p>
            <a:pPr lvl="1"/>
            <a:r>
              <a:rPr lang="en-US" dirty="0"/>
              <a:t>CSU-centric</a:t>
            </a:r>
          </a:p>
          <a:p>
            <a:r>
              <a:rPr lang="en-US" dirty="0"/>
              <a:t>C-ID – Course Identification Numbering System</a:t>
            </a:r>
          </a:p>
          <a:p>
            <a:pPr lvl="1"/>
            <a:r>
              <a:rPr lang="en-US" dirty="0"/>
              <a:t>Initially operated alongside LDTP</a:t>
            </a:r>
          </a:p>
          <a:p>
            <a:pPr lvl="1"/>
            <a:r>
              <a:rPr lang="en-US" dirty="0"/>
              <a:t>Eventually absorbed LDTP work</a:t>
            </a:r>
          </a:p>
          <a:p>
            <a:pPr lvl="1"/>
            <a:r>
              <a:rPr lang="en-US" dirty="0"/>
              <a:t>Status elevated by </a:t>
            </a:r>
            <a:r>
              <a:rPr lang="en-US" dirty="0" err="1"/>
              <a:t>ADTs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/>
          </p:cNvSpPr>
          <p:nvPr>
            <p:ph type="title"/>
          </p:nvPr>
        </p:nvSpPr>
        <p:spPr>
          <a:xfrm>
            <a:off x="952500" y="-76200"/>
            <a:ext cx="11099800" cy="2159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Original CVC</a:t>
            </a:r>
            <a:endParaRPr dirty="0"/>
          </a:p>
        </p:txBody>
      </p:sp>
      <p:sp>
        <p:nvSpPr>
          <p:cNvPr id="132" name="Shape 132"/>
          <p:cNvSpPr>
            <a:spLocks noGrp="1"/>
          </p:cNvSpPr>
          <p:nvPr>
            <p:ph type="body" idx="1"/>
          </p:nvPr>
        </p:nvSpPr>
        <p:spPr>
          <a:xfrm>
            <a:off x="952500" y="1802358"/>
            <a:ext cx="11099800" cy="7570739"/>
          </a:xfrm>
          <a:prstGeom prst="rect">
            <a:avLst/>
          </a:prstGeom>
        </p:spPr>
        <p:txBody>
          <a:bodyPr>
            <a:noAutofit/>
          </a:bodyPr>
          <a:lstStyle/>
          <a:p>
            <a:pPr marL="114517" indent="-114517" defTabSz="406908">
              <a:spcBef>
                <a:spcPts val="0"/>
              </a:spcBef>
              <a:defRPr sz="1602">
                <a:uFill>
                  <a:solidFill>
                    <a:srgbClr val="000000"/>
                  </a:solidFill>
                </a:uFill>
                <a:latin typeface="Hoefler Text"/>
                <a:ea typeface="Hoefler Text"/>
                <a:cs typeface="Hoefler Text"/>
                <a:sym typeface="Hoefler Text"/>
              </a:defRPr>
            </a:pPr>
            <a:endParaRPr sz="2800" dirty="0"/>
          </a:p>
        </p:txBody>
      </p:sp>
      <p:pic>
        <p:nvPicPr>
          <p:cNvPr id="4" name="Picture 3" descr="Screen Shot 2018-10-29 at 5.50.03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55" y="1512629"/>
            <a:ext cx="11758009" cy="7860468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FCA03-A005-3141-97C7-720A95DA8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California Virtual Campus History	</a:t>
            </a:r>
          </a:p>
        </p:txBody>
      </p:sp>
      <p:pic>
        <p:nvPicPr>
          <p:cNvPr id="7" name="CVCHistory02.mp4">
            <a:hlinkClick r:id="" action="ppaction://media"/>
            <a:extLst>
              <a:ext uri="{FF2B5EF4-FFF2-40B4-BE49-F238E27FC236}">
                <a16:creationId xmlns:a16="http://schemas.microsoft.com/office/drawing/2014/main" id="{AD582E4E-4DCF-F645-9244-D7443CD90773}"/>
              </a:ext>
            </a:extLst>
          </p:cNvPr>
          <p:cNvPicPr>
            <a:picLocks noGrp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3251996" cy="9048665"/>
          </a:xfrm>
        </p:spPr>
      </p:pic>
    </p:spTree>
    <p:extLst>
      <p:ext uri="{BB962C8B-B14F-4D97-AF65-F5344CB8AC3E}">
        <p14:creationId xmlns:p14="http://schemas.microsoft.com/office/powerpoint/2010/main" val="248104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Original CVC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203" y="2275840"/>
            <a:ext cx="11704320" cy="6935893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California Virtual Campus Catalog</a:t>
            </a:r>
          </a:p>
          <a:p>
            <a:pPr lvl="1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CVC Professional Development PDC Website</a:t>
            </a:r>
          </a:p>
          <a:p>
            <a:pPr lvl="1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Listserv and Newsletters</a:t>
            </a:r>
          </a:p>
          <a:p>
            <a:pPr lvl="1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CVC prize</a:t>
            </a:r>
          </a:p>
          <a:p>
            <a:pPr lvl="1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Merlot Collaboration</a:t>
            </a:r>
          </a:p>
          <a:p>
            <a:pPr lvl="1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CVC Conferences</a:t>
            </a:r>
          </a:p>
          <a:p>
            <a:pPr lvl="1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Hosting of Online Courses</a:t>
            </a:r>
          </a:p>
          <a:p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algn="r">
              <a:buNone/>
            </a:pPr>
            <a:r>
              <a:rPr lang="en-US" i="1" dirty="0"/>
              <a:t>Spring 2018 new California Virtual Campus-Online Education Initiative Grant is awarded with a new scope and re-focusing of OEI goals.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39138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  <a:ea typeface="Source Sans Pro" panose="020B0503030403020204" charset="0"/>
              </a:rPr>
              <a:t>Current </a:t>
            </a:r>
            <a:r>
              <a:rPr lang="en-US" dirty="0">
                <a:solidFill>
                  <a:schemeClr val="tx1"/>
                </a:solidFill>
                <a:latin typeface="+mj-lt"/>
                <a:ea typeface="Source Sans Pro" panose="020B0503030403020204" charset="0"/>
                <a:cs typeface="+mn-cs"/>
              </a:rPr>
              <a:t>CVC-OEI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>
              <a:spcAft>
                <a:spcPts val="853"/>
              </a:spcAft>
            </a:pPr>
            <a:r>
              <a:rPr lang="en-US" sz="13653" dirty="0">
                <a:latin typeface="Roboto" panose="02000000000000000000" pitchFamily="2" charset="0"/>
                <a:ea typeface="Roboto" panose="02000000000000000000" pitchFamily="2" charset="0"/>
              </a:rPr>
              <a:t>Statewide funding for Canvas Learning Management System ($12M)</a:t>
            </a:r>
          </a:p>
          <a:p>
            <a:pPr>
              <a:spcAft>
                <a:spcPts val="853"/>
              </a:spcAft>
            </a:pPr>
            <a:r>
              <a:rPr lang="en-US" sz="13653" dirty="0">
                <a:latin typeface="Roboto" panose="02000000000000000000" pitchFamily="2" charset="0"/>
                <a:ea typeface="Roboto" panose="02000000000000000000" pitchFamily="2" charset="0"/>
              </a:rPr>
              <a:t>Integrate the OEI, Course Exchange, and CVC into a single project, with a single online portal to help students find, enroll and succeed in high-demand online courses and programs - focus on ADTs ($8M)</a:t>
            </a:r>
          </a:p>
          <a:p>
            <a:pPr>
              <a:spcAft>
                <a:spcPts val="853"/>
              </a:spcAft>
            </a:pPr>
            <a:endParaRPr lang="en-US" sz="3413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3269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theme/theme1.xml><?xml version="1.0" encoding="utf-8"?>
<a:theme xmlns:a="http://schemas.openxmlformats.org/drawingml/2006/main" name="Templat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Template.thmx</Template>
  <TotalTime>4782</TotalTime>
  <Words>854</Words>
  <Application>Microsoft Office PowerPoint</Application>
  <PresentationFormat>Custom</PresentationFormat>
  <Paragraphs>132</Paragraphs>
  <Slides>23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ＭＳ Ｐゴシック</vt:lpstr>
      <vt:lpstr>Arial</vt:lpstr>
      <vt:lpstr>Courier New</vt:lpstr>
      <vt:lpstr>Helvetica Light</vt:lpstr>
      <vt:lpstr>Helvetica Neue</vt:lpstr>
      <vt:lpstr>Hoefler Text</vt:lpstr>
      <vt:lpstr>Mangal</vt:lpstr>
      <vt:lpstr>Roboto</vt:lpstr>
      <vt:lpstr>Source Sans Pro</vt:lpstr>
      <vt:lpstr>Wingdings 2</vt:lpstr>
      <vt:lpstr>Template</vt:lpstr>
      <vt:lpstr>  CVC/OEI/C-ID:  The Intersection of Initiatives</vt:lpstr>
      <vt:lpstr>Overview</vt:lpstr>
      <vt:lpstr>    Why CVC/OEI/C-ID? </vt:lpstr>
      <vt:lpstr>History – All dates are approximate</vt:lpstr>
      <vt:lpstr>ASSIST &gt; CAN &gt; LDTP &gt; C-ID</vt:lpstr>
      <vt:lpstr>Original CVC</vt:lpstr>
      <vt:lpstr>California Virtual Campus History </vt:lpstr>
      <vt:lpstr>Original CVC</vt:lpstr>
      <vt:lpstr>Current CVC-OEI</vt:lpstr>
      <vt:lpstr>Current CVC-OEI</vt:lpstr>
      <vt:lpstr>Updates to CVC Website</vt:lpstr>
      <vt:lpstr>CVC Exchange Update</vt:lpstr>
      <vt:lpstr>What is C-ID?</vt:lpstr>
      <vt:lpstr>What does C-ID do?</vt:lpstr>
      <vt:lpstr>What does C-ID do?</vt:lpstr>
      <vt:lpstr>How does C-ID relate to SB 1440?</vt:lpstr>
      <vt:lpstr>What could else is – or can - C-ID do?</vt:lpstr>
      <vt:lpstr>What could C-ID do?</vt:lpstr>
      <vt:lpstr>C-ID’s Current Challenges</vt:lpstr>
      <vt:lpstr>Intersections</vt:lpstr>
      <vt:lpstr>In Closing</vt:lpstr>
      <vt:lpstr>Resources and Contacts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&amp; ACCJC &amp; YOU</dc:title>
  <dc:creator>Conan McKay</dc:creator>
  <cp:lastModifiedBy>Anna Bruzzese</cp:lastModifiedBy>
  <cp:revision>37</cp:revision>
  <dcterms:created xsi:type="dcterms:W3CDTF">2018-10-31T17:02:44Z</dcterms:created>
  <dcterms:modified xsi:type="dcterms:W3CDTF">2018-10-31T21:06:16Z</dcterms:modified>
</cp:coreProperties>
</file>