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25"/>
  </p:notesMasterIdLst>
  <p:handoutMasterIdLst>
    <p:handoutMasterId r:id="rId26"/>
  </p:handoutMasterIdLst>
  <p:sldIdLst>
    <p:sldId id="256" r:id="rId2"/>
    <p:sldId id="257" r:id="rId3"/>
    <p:sldId id="274" r:id="rId4"/>
    <p:sldId id="275" r:id="rId5"/>
    <p:sldId id="258" r:id="rId6"/>
    <p:sldId id="272" r:id="rId7"/>
    <p:sldId id="261" r:id="rId8"/>
    <p:sldId id="273" r:id="rId9"/>
    <p:sldId id="260" r:id="rId10"/>
    <p:sldId id="259" r:id="rId11"/>
    <p:sldId id="277" r:id="rId12"/>
    <p:sldId id="278" r:id="rId13"/>
    <p:sldId id="262" r:id="rId14"/>
    <p:sldId id="267" r:id="rId15"/>
    <p:sldId id="263" r:id="rId16"/>
    <p:sldId id="271" r:id="rId17"/>
    <p:sldId id="268" r:id="rId18"/>
    <p:sldId id="269" r:id="rId19"/>
    <p:sldId id="264" r:id="rId20"/>
    <p:sldId id="276" r:id="rId21"/>
    <p:sldId id="265" r:id="rId22"/>
    <p:sldId id="270" r:id="rId23"/>
    <p:sldId id="2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55515" autoAdjust="0"/>
  </p:normalViewPr>
  <p:slideViewPr>
    <p:cSldViewPr snapToGrid="0" snapToObjects="1">
      <p:cViewPr varScale="1">
        <p:scale>
          <a:sx n="79" d="100"/>
          <a:sy n="79" d="100"/>
        </p:scale>
        <p:origin x="-1424" y="-104"/>
      </p:cViewPr>
      <p:guideLst>
        <p:guide orient="horz" pos="2160"/>
        <p:guide pos="2880"/>
      </p:guideLst>
    </p:cSldViewPr>
  </p:slideViewPr>
  <p:outlineViewPr>
    <p:cViewPr>
      <p:scale>
        <a:sx n="33" d="100"/>
        <a:sy n="33" d="100"/>
      </p:scale>
      <p:origin x="0" y="161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72C48D-A1E9-F94A-902D-F843E2D3CDC7}" type="datetimeFigureOut">
              <a:rPr lang="en-US" smtClean="0"/>
              <a:t>4/10/15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83F641-A685-A943-B8E8-50AC66E3545E}" type="slidenum">
              <a:rPr lang="en-US" smtClean="0"/>
              <a:t>‹#›</a:t>
            </a:fld>
            <a:endParaRPr lang="en-US"/>
          </a:p>
        </p:txBody>
      </p:sp>
    </p:spTree>
    <p:extLst>
      <p:ext uri="{BB962C8B-B14F-4D97-AF65-F5344CB8AC3E}">
        <p14:creationId xmlns:p14="http://schemas.microsoft.com/office/powerpoint/2010/main" val="2111725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3ED2CA-60C4-174D-915F-871D3B1EF9E0}" type="datetimeFigureOut">
              <a:rPr lang="en-US" smtClean="0"/>
              <a:t>4/10/15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0FCE-42FB-B748-9DD1-95E1DEBB0B51}" type="slidenum">
              <a:rPr lang="en-US" smtClean="0"/>
              <a:t>‹#›</a:t>
            </a:fld>
            <a:endParaRPr lang="en-US"/>
          </a:p>
        </p:txBody>
      </p:sp>
    </p:spTree>
    <p:extLst>
      <p:ext uri="{BB962C8B-B14F-4D97-AF65-F5344CB8AC3E}">
        <p14:creationId xmlns:p14="http://schemas.microsoft.com/office/powerpoint/2010/main" val="26181690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ctd.uscourts.gov/sites/default/files/opinions/032603.JCH_.Kelly_.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9" Type="http://schemas.openxmlformats.org/officeDocument/2006/relationships/hyperlink" Target="http://en.wikipedia.org/wiki/Office_on_Violence_Against_Women" TargetMode="External"/><Relationship Id="rId20" Type="http://schemas.openxmlformats.org/officeDocument/2006/relationships/hyperlink" Target="http://en.wikipedia.org/wiki/United_States_Supreme_Court" TargetMode="External"/><Relationship Id="rId21" Type="http://schemas.openxmlformats.org/officeDocument/2006/relationships/hyperlink" Target="http://en.wikipedia.org/wiki/United_States_v._Morrison" TargetMode="External"/><Relationship Id="rId22" Type="http://schemas.openxmlformats.org/officeDocument/2006/relationships/hyperlink" Target="http://en.wikipedia.org/wiki/Commerce_Clause" TargetMode="External"/><Relationship Id="rId23" Type="http://schemas.openxmlformats.org/officeDocument/2006/relationships/hyperlink" Target="http://en.wikipedia.org/wiki/Violence_Against_Women_Act%23cite_note-cnn-scotus-2" TargetMode="External"/><Relationship Id="rId24" Type="http://schemas.openxmlformats.org/officeDocument/2006/relationships/hyperlink" Target="http://en.wikipedia.org/wiki/Violence_Against_Women_Act%23cite_note-3" TargetMode="External"/><Relationship Id="rId25" Type="http://schemas.openxmlformats.org/officeDocument/2006/relationships/hyperlink" Target="http://en.wikipedia.org/wiki/George_W._Bush" TargetMode="External"/><Relationship Id="rId26" Type="http://schemas.openxmlformats.org/officeDocument/2006/relationships/hyperlink" Target="http://en.wikipedia.org/wiki/Violence_Against_Women_Act%23cite_note-4" TargetMode="External"/><Relationship Id="rId27" Type="http://schemas.openxmlformats.org/officeDocument/2006/relationships/hyperlink" Target="http://en.wikipedia.org/wiki/Conservatism_in_the_United_States" TargetMode="External"/><Relationship Id="rId28" Type="http://schemas.openxmlformats.org/officeDocument/2006/relationships/hyperlink" Target="http://en.wikipedia.org/wiki/Same-sex_relationship" TargetMode="External"/><Relationship Id="rId29" Type="http://schemas.openxmlformats.org/officeDocument/2006/relationships/hyperlink" Target="http://en.wikipedia.org/wiki/Illegal_immigration_to_the_United_States" TargetMode="External"/><Relationship Id="rId30" Type="http://schemas.openxmlformats.org/officeDocument/2006/relationships/hyperlink" Target="http://en.wikipedia.org/wiki/Visa_(document)" TargetMode="External"/><Relationship Id="rId31" Type="http://schemas.openxmlformats.org/officeDocument/2006/relationships/hyperlink" Target="http://en.wikipedia.org/wiki/Violence_Against_Women_Act%23cite_note-vawa-2012-5" TargetMode="External"/><Relationship Id="rId32" Type="http://schemas.openxmlformats.org/officeDocument/2006/relationships/hyperlink" Target="http://en.wikipedia.org/wiki/Violence_Against_Women_Act%23cite_note-6" TargetMode="External"/><Relationship Id="rId10" Type="http://schemas.openxmlformats.org/officeDocument/2006/relationships/hyperlink" Target="http://en.wikipedia.org/wiki/United_States_Department_of_Justice" TargetMode="External"/><Relationship Id="rId11" Type="http://schemas.openxmlformats.org/officeDocument/2006/relationships/hyperlink" Target="http://en.wikipedia.org/wiki/U.S._Senator" TargetMode="External"/><Relationship Id="rId12" Type="http://schemas.openxmlformats.org/officeDocument/2006/relationships/hyperlink" Target="http://en.wikipedia.org/wiki/Joe_Biden" TargetMode="External"/><Relationship Id="rId13" Type="http://schemas.openxmlformats.org/officeDocument/2006/relationships/hyperlink" Target="http://en.wikipedia.org/wiki/Democratic_Party_(United_States)" TargetMode="External"/><Relationship Id="rId14" Type="http://schemas.openxmlformats.org/officeDocument/2006/relationships/hyperlink" Target="http://en.wikipedia.org/wiki/Delaware" TargetMode="External"/><Relationship Id="rId15" Type="http://schemas.openxmlformats.org/officeDocument/2006/relationships/hyperlink" Target="http://en.wikipedia.org/wiki/U.S._Congress" TargetMode="External"/><Relationship Id="rId16" Type="http://schemas.openxmlformats.org/officeDocument/2006/relationships/hyperlink" Target="http://en.wikipedia.org/wiki/United_States_House_of_Representatives" TargetMode="External"/><Relationship Id="rId17" Type="http://schemas.openxmlformats.org/officeDocument/2006/relationships/hyperlink" Target="http://en.wikipedia.org/wiki/United_States_Senate" TargetMode="External"/><Relationship Id="rId18" Type="http://schemas.openxmlformats.org/officeDocument/2006/relationships/hyperlink" Target="http://en.wikipedia.org/wiki/Republican_Party_(United_States)" TargetMode="External"/><Relationship Id="rId19" Type="http://schemas.openxmlformats.org/officeDocument/2006/relationships/hyperlink" Target="http://en.wikipedia.org/wiki/Violence_Against_Women_Act%23cite_note-wp-funding-1"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United_States_federal_law" TargetMode="External"/><Relationship Id="rId4" Type="http://schemas.openxmlformats.org/officeDocument/2006/relationships/hyperlink" Target="http://en.wikipedia.org/wiki/Violent_Crime_Control_and_Law_Enforcement_Act_of_1994" TargetMode="External"/><Relationship Id="rId5" Type="http://schemas.openxmlformats.org/officeDocument/2006/relationships/hyperlink" Target="https://www.congress.gov/bill/103rd-congress/house-bill/3355" TargetMode="External"/><Relationship Id="rId6" Type="http://schemas.openxmlformats.org/officeDocument/2006/relationships/hyperlink" Target="http://legislink.org/us/pl-103-322" TargetMode="External"/><Relationship Id="rId7" Type="http://schemas.openxmlformats.org/officeDocument/2006/relationships/hyperlink" Target="http://en.wikipedia.org/wiki/US_President" TargetMode="External"/><Relationship Id="rId8" Type="http://schemas.openxmlformats.org/officeDocument/2006/relationships/hyperlink" Target="http://en.wikipedia.org/wiki/Bill_Clint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Carolyn</a:t>
            </a:r>
          </a:p>
          <a:p>
            <a:endParaRPr lang="en-US" sz="1200" dirty="0" smtClean="0">
              <a:effectLst/>
            </a:endParaRPr>
          </a:p>
          <a:p>
            <a:r>
              <a:rPr lang="en-US" sz="1200" dirty="0" smtClean="0">
                <a:effectLst/>
              </a:rPr>
              <a:t>Campus Safety and the Violence Against Women Reauthorization Act</a:t>
            </a:r>
            <a:br>
              <a:rPr lang="en-US" sz="1200" dirty="0" smtClean="0">
                <a:effectLst/>
              </a:rPr>
            </a:br>
            <a:r>
              <a:rPr lang="en-US" sz="1200" dirty="0" smtClean="0">
                <a:effectLst/>
              </a:rPr>
              <a:t/>
            </a:r>
            <a:br>
              <a:rPr lang="en-US" sz="1200" dirty="0" smtClean="0">
                <a:effectLst/>
              </a:rPr>
            </a:br>
            <a:r>
              <a:rPr lang="en-US" sz="1200" dirty="0" smtClean="0">
                <a:effectLst/>
              </a:rPr>
              <a:t>Increased national attention on college campus safety has resulted in new requirements for California Community Colleges; both the federal Violence Against Women Reauthorization Act of 2013 and California Ed Code §67386 require us to implement violence prevention and outreach programs in every incoming student’s orientation. This comes at the same time that CCCs are reviewing and revising their orientation programs to meet provisions of our Student Success and Support Program plans. Join us for an overview of these regulations, information about practices known to be effective, a discussion of the roles faculty have in developing and implementing these programs, and a general conversation about campus safety on local campuses.</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1</a:t>
            </a:fld>
            <a:endParaRPr lang="en-US"/>
          </a:p>
        </p:txBody>
      </p:sp>
    </p:spTree>
    <p:extLst>
      <p:ext uri="{BB962C8B-B14F-4D97-AF65-F5344CB8AC3E}">
        <p14:creationId xmlns:p14="http://schemas.microsoft.com/office/powerpoint/2010/main" val="550313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10</a:t>
            </a:fld>
            <a:endParaRPr lang="en-US"/>
          </a:p>
        </p:txBody>
      </p:sp>
    </p:spTree>
    <p:extLst>
      <p:ext uri="{BB962C8B-B14F-4D97-AF65-F5344CB8AC3E}">
        <p14:creationId xmlns:p14="http://schemas.microsoft.com/office/powerpoint/2010/main" val="20056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p>
          <a:p>
            <a:endParaRPr lang="en-US" dirty="0" smtClean="0"/>
          </a:p>
          <a:p>
            <a:r>
              <a:rPr lang="en-US" dirty="0" smtClean="0"/>
              <a:t>SB 967 (</a:t>
            </a:r>
            <a:r>
              <a:rPr lang="en-US" dirty="0" err="1" smtClean="0"/>
              <a:t>DeLeon</a:t>
            </a:r>
            <a:r>
              <a:rPr lang="en-US" dirty="0" smtClean="0"/>
              <a:t>) added</a:t>
            </a:r>
            <a:r>
              <a:rPr lang="en-US" baseline="0" dirty="0" smtClean="0"/>
              <a:t> section 67386 to the CA Ed Code</a:t>
            </a:r>
          </a:p>
          <a:p>
            <a:r>
              <a:rPr lang="en-US" baseline="0" dirty="0" smtClean="0"/>
              <a:t>Filed 9/28/14; effective Jan 1, 2015</a:t>
            </a:r>
            <a:endParaRPr lang="en-US" dirty="0" smtClean="0"/>
          </a:p>
          <a:p>
            <a:r>
              <a:rPr lang="en-US" dirty="0" smtClean="0"/>
              <a:t>The entire section</a:t>
            </a:r>
            <a:r>
              <a:rPr lang="en-US" baseline="0" dirty="0" smtClean="0"/>
              <a:t> affects higher </a:t>
            </a:r>
            <a:r>
              <a:rPr lang="en-US" baseline="0" dirty="0" err="1" smtClean="0"/>
              <a:t>ed</a:t>
            </a:r>
            <a:r>
              <a:rPr lang="en-US" baseline="0" dirty="0" smtClean="0"/>
              <a:t>, but because of mandatory inclusion during orientation, (d) may be most important for faculty involvement in policy setting/program development</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13</a:t>
            </a:fld>
            <a:endParaRPr lang="en-US"/>
          </a:p>
        </p:txBody>
      </p:sp>
    </p:spTree>
    <p:extLst>
      <p:ext uri="{BB962C8B-B14F-4D97-AF65-F5344CB8AC3E}">
        <p14:creationId xmlns:p14="http://schemas.microsoft.com/office/powerpoint/2010/main" val="5858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14</a:t>
            </a:fld>
            <a:endParaRPr lang="en-US"/>
          </a:p>
        </p:txBody>
      </p:sp>
    </p:spTree>
    <p:extLst>
      <p:ext uri="{BB962C8B-B14F-4D97-AF65-F5344CB8AC3E}">
        <p14:creationId xmlns:p14="http://schemas.microsoft.com/office/powerpoint/2010/main" val="3989850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Carolyn</a:t>
            </a:r>
          </a:p>
          <a:p>
            <a:endParaRPr lang="en-US" sz="1200" dirty="0" smtClean="0">
              <a:effectLst/>
            </a:endParaRPr>
          </a:p>
          <a:p>
            <a:r>
              <a:rPr lang="en-US" sz="1200" dirty="0" smtClean="0">
                <a:effectLst/>
              </a:rPr>
              <a:t>A. Help take stock of current program(s), identify what still needs to happen/change</a:t>
            </a:r>
            <a:br>
              <a:rPr lang="en-US" sz="1200" dirty="0" smtClean="0">
                <a:effectLst/>
              </a:rPr>
            </a:br>
            <a:r>
              <a:rPr lang="en-US" sz="1200" dirty="0" smtClean="0">
                <a:effectLst/>
              </a:rPr>
              <a:t>B. Contribute to campus climate of safety, freedom from violence - classroom discussions?</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15</a:t>
            </a:fld>
            <a:endParaRPr lang="en-US"/>
          </a:p>
        </p:txBody>
      </p:sp>
    </p:spTree>
    <p:extLst>
      <p:ext uri="{BB962C8B-B14F-4D97-AF65-F5344CB8AC3E}">
        <p14:creationId xmlns:p14="http://schemas.microsoft.com/office/powerpoint/2010/main" val="287291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16</a:t>
            </a:fld>
            <a:endParaRPr lang="en-US"/>
          </a:p>
        </p:txBody>
      </p:sp>
    </p:spTree>
    <p:extLst>
      <p:ext uri="{BB962C8B-B14F-4D97-AF65-F5344CB8AC3E}">
        <p14:creationId xmlns:p14="http://schemas.microsoft.com/office/powerpoint/2010/main" val="180066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Phil</a:t>
            </a:r>
          </a:p>
          <a:p>
            <a:endParaRPr lang="en-US" sz="1200" b="1" dirty="0" smtClean="0"/>
          </a:p>
          <a:p>
            <a:r>
              <a:rPr lang="en-US" sz="1200" b="1" dirty="0" smtClean="0"/>
              <a:t>Does this mean that campus sexual assaults will be judged by the</a:t>
            </a:r>
            <a:br>
              <a:rPr lang="en-US" sz="1200" b="1" dirty="0" smtClean="0"/>
            </a:br>
            <a:r>
              <a:rPr lang="en-US" sz="1100" b="1" dirty="0" smtClean="0"/>
              <a:t>same standards that the criminal-justice system uses?</a:t>
            </a:r>
            <a:endParaRPr lang="en-US" dirty="0" smtClean="0"/>
          </a:p>
          <a:p>
            <a:r>
              <a:rPr lang="en-US" dirty="0" smtClean="0"/>
              <a:t>No. The group or organization on a campus that eventually determines whether a sexual assault has occurred will use the </a:t>
            </a:r>
            <a:r>
              <a:rPr lang="en-US" dirty="0" smtClean="0">
                <a:solidFill>
                  <a:srgbClr val="0000FF"/>
                </a:solidFill>
              </a:rPr>
              <a:t>"preponderance of evidence" </a:t>
            </a:r>
            <a:r>
              <a:rPr lang="en-US" dirty="0" smtClean="0"/>
              <a:t>standard, common in civil legal actions and grand-jury proceedings, rather than the </a:t>
            </a:r>
            <a:r>
              <a:rPr lang="en-US" dirty="0" smtClean="0">
                <a:solidFill>
                  <a:srgbClr val="0000FF"/>
                </a:solidFill>
              </a:rPr>
              <a:t>"beyond reasonable doubt" </a:t>
            </a:r>
            <a:r>
              <a:rPr lang="en-US" dirty="0" smtClean="0"/>
              <a:t>standard used for </a:t>
            </a:r>
            <a:r>
              <a:rPr lang="en-US" dirty="0" smtClean="0">
                <a:solidFill>
                  <a:srgbClr val="0000FF"/>
                </a:solidFill>
              </a:rPr>
              <a:t>criminal actions.</a:t>
            </a:r>
          </a:p>
          <a:p>
            <a:r>
              <a:rPr lang="en-US" dirty="0" smtClean="0"/>
              <a:t>Under the preponderance-of-evidence standard, a person can be found guilty if it is </a:t>
            </a:r>
            <a:r>
              <a:rPr lang="en-US" dirty="0" smtClean="0">
                <a:solidFill>
                  <a:srgbClr val="0000FF"/>
                </a:solidFill>
              </a:rPr>
              <a:t>"more likely than not" </a:t>
            </a:r>
            <a:r>
              <a:rPr lang="en-US" dirty="0" smtClean="0"/>
              <a:t>that he or she sexually assaulted the victim. Also, the </a:t>
            </a:r>
            <a:r>
              <a:rPr lang="en-US" dirty="0" smtClean="0">
                <a:solidFill>
                  <a:srgbClr val="0000FF"/>
                </a:solidFill>
              </a:rPr>
              <a:t>issue in contest </a:t>
            </a:r>
            <a:r>
              <a:rPr lang="en-US" dirty="0" smtClean="0"/>
              <a:t>is </a:t>
            </a:r>
            <a:r>
              <a:rPr lang="en-US" dirty="0" smtClean="0">
                <a:solidFill>
                  <a:srgbClr val="0000FF"/>
                </a:solidFill>
              </a:rPr>
              <a:t>not force</a:t>
            </a:r>
            <a:r>
              <a:rPr lang="en-US" dirty="0" smtClean="0"/>
              <a:t> but rather </a:t>
            </a:r>
            <a:r>
              <a:rPr lang="en-US" dirty="0" smtClean="0">
                <a:solidFill>
                  <a:srgbClr val="0000FF"/>
                </a:solidFill>
              </a:rPr>
              <a:t>affirmative consent.</a:t>
            </a:r>
            <a:endParaRPr lang="en-US" dirty="0">
              <a:solidFill>
                <a:srgbClr val="0000FF"/>
              </a:solidFill>
            </a:endParaRPr>
          </a:p>
        </p:txBody>
      </p:sp>
      <p:sp>
        <p:nvSpPr>
          <p:cNvPr id="4" name="Slide Number Placeholder 3"/>
          <p:cNvSpPr>
            <a:spLocks noGrp="1"/>
          </p:cNvSpPr>
          <p:nvPr>
            <p:ph type="sldNum" sz="quarter" idx="10"/>
          </p:nvPr>
        </p:nvSpPr>
        <p:spPr/>
        <p:txBody>
          <a:bodyPr/>
          <a:lstStyle/>
          <a:p>
            <a:fld id="{7BA90FCE-42FB-B748-9DD1-95E1DEBB0B51}" type="slidenum">
              <a:rPr lang="en-US" smtClean="0"/>
              <a:t>17</a:t>
            </a:fld>
            <a:endParaRPr lang="en-US"/>
          </a:p>
        </p:txBody>
      </p:sp>
    </p:spTree>
    <p:extLst>
      <p:ext uri="{BB962C8B-B14F-4D97-AF65-F5344CB8AC3E}">
        <p14:creationId xmlns:p14="http://schemas.microsoft.com/office/powerpoint/2010/main" val="2154211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Phil</a:t>
            </a:r>
          </a:p>
          <a:p>
            <a:endParaRPr lang="en-US" sz="1200" b="1" dirty="0" smtClean="0"/>
          </a:p>
          <a:p>
            <a:r>
              <a:rPr lang="en-US" sz="1200" b="1" dirty="0" smtClean="0"/>
              <a:t>But </a:t>
            </a:r>
            <a:r>
              <a:rPr lang="en-US" sz="1200" b="1" dirty="0" smtClean="0">
                <a:solidFill>
                  <a:srgbClr val="0000FF"/>
                </a:solidFill>
              </a:rPr>
              <a:t>does the law say anything </a:t>
            </a:r>
            <a:r>
              <a:rPr lang="en-US" sz="1200" b="1" dirty="0" smtClean="0"/>
              <a:t>about </a:t>
            </a:r>
            <a:r>
              <a:rPr lang="en-US" sz="1200" b="1" dirty="0" smtClean="0">
                <a:solidFill>
                  <a:srgbClr val="0000FF"/>
                </a:solidFill>
              </a:rPr>
              <a:t>how to support victims after they report sexual assault?</a:t>
            </a:r>
          </a:p>
          <a:p>
            <a:r>
              <a:rPr lang="en-US" dirty="0" smtClean="0"/>
              <a:t>Yes, it does. Under the law, </a:t>
            </a:r>
            <a:r>
              <a:rPr lang="en-US" dirty="0" smtClean="0">
                <a:solidFill>
                  <a:srgbClr val="0000FF"/>
                </a:solidFill>
              </a:rPr>
              <a:t>colleges must </a:t>
            </a:r>
            <a:r>
              <a:rPr lang="en-US" dirty="0" smtClean="0"/>
              <a:t>follow an </a:t>
            </a:r>
            <a:r>
              <a:rPr lang="en-US" dirty="0" smtClean="0">
                <a:solidFill>
                  <a:srgbClr val="0000FF"/>
                </a:solidFill>
              </a:rPr>
              <a:t>extensive list of new policies </a:t>
            </a:r>
            <a:r>
              <a:rPr lang="en-US" dirty="0" smtClean="0"/>
              <a:t>meant to support and protect victims of sexual assault, including </a:t>
            </a:r>
            <a:r>
              <a:rPr lang="en-US" dirty="0" smtClean="0">
                <a:solidFill>
                  <a:srgbClr val="0000FF"/>
                </a:solidFill>
              </a:rPr>
              <a:t>privacy protections </a:t>
            </a:r>
            <a:r>
              <a:rPr lang="en-US" dirty="0" smtClean="0"/>
              <a:t>and specific </a:t>
            </a:r>
            <a:r>
              <a:rPr lang="en-US" dirty="0" smtClean="0">
                <a:solidFill>
                  <a:srgbClr val="0000FF"/>
                </a:solidFill>
              </a:rPr>
              <a:t>protocols for interviewing victims </a:t>
            </a:r>
            <a:r>
              <a:rPr lang="en-US" dirty="0" smtClean="0"/>
              <a:t>and </a:t>
            </a:r>
            <a:r>
              <a:rPr lang="en-US" dirty="0" smtClean="0">
                <a:solidFill>
                  <a:srgbClr val="0000FF"/>
                </a:solidFill>
              </a:rPr>
              <a:t>advising them of on- and off campus groups that can provide additional help</a:t>
            </a:r>
            <a:r>
              <a:rPr lang="en-US" dirty="0" smtClean="0"/>
              <a:t> (including law enforcement).</a:t>
            </a:r>
          </a:p>
          <a:p>
            <a:endParaRPr lang="en-US" dirty="0" smtClean="0"/>
          </a:p>
          <a:p>
            <a:r>
              <a:rPr lang="en-US" dirty="0" smtClean="0"/>
              <a:t>The college also </a:t>
            </a:r>
            <a:r>
              <a:rPr lang="en-US" dirty="0" smtClean="0">
                <a:solidFill>
                  <a:srgbClr val="0000FF"/>
                </a:solidFill>
              </a:rPr>
              <a:t>must provide confidential "survivor advocates” </a:t>
            </a:r>
            <a:r>
              <a:rPr lang="en-US" dirty="0" smtClean="0"/>
              <a:t>who are available to help advise and guide victims. </a:t>
            </a:r>
            <a:r>
              <a:rPr lang="en-US" dirty="0" smtClean="0">
                <a:solidFill>
                  <a:srgbClr val="0000FF"/>
                </a:solidFill>
              </a:rPr>
              <a:t>Victims of sexual assault </a:t>
            </a:r>
            <a:r>
              <a:rPr lang="en-US" dirty="0" smtClean="0"/>
              <a:t>are also </a:t>
            </a:r>
            <a:r>
              <a:rPr lang="en-US" dirty="0" smtClean="0">
                <a:solidFill>
                  <a:srgbClr val="0000FF"/>
                </a:solidFill>
              </a:rPr>
              <a:t>given immunity from violations of the college's policies on drugs and alcohol</a:t>
            </a:r>
            <a:r>
              <a:rPr lang="en-US" dirty="0" smtClean="0"/>
              <a:t> in order to encourage them to report sexual assaults </a:t>
            </a:r>
            <a:r>
              <a:rPr lang="en-US" dirty="0" smtClean="0">
                <a:solidFill>
                  <a:srgbClr val="0000FF"/>
                </a:solidFill>
              </a:rPr>
              <a:t>without fear of being punished</a:t>
            </a:r>
            <a:r>
              <a:rPr lang="en-US" dirty="0" smtClean="0"/>
              <a:t>.</a:t>
            </a:r>
          </a:p>
        </p:txBody>
      </p:sp>
      <p:sp>
        <p:nvSpPr>
          <p:cNvPr id="4" name="Slide Number Placeholder 3"/>
          <p:cNvSpPr>
            <a:spLocks noGrp="1"/>
          </p:cNvSpPr>
          <p:nvPr>
            <p:ph type="sldNum" sz="quarter" idx="10"/>
          </p:nvPr>
        </p:nvSpPr>
        <p:spPr/>
        <p:txBody>
          <a:bodyPr/>
          <a:lstStyle/>
          <a:p>
            <a:fld id="{7BA90FCE-42FB-B748-9DD1-95E1DEBB0B51}" type="slidenum">
              <a:rPr lang="en-US" smtClean="0"/>
              <a:t>18</a:t>
            </a:fld>
            <a:endParaRPr lang="en-US"/>
          </a:p>
        </p:txBody>
      </p:sp>
    </p:spTree>
    <p:extLst>
      <p:ext uri="{BB962C8B-B14F-4D97-AF65-F5344CB8AC3E}">
        <p14:creationId xmlns:p14="http://schemas.microsoft.com/office/powerpoint/2010/main" val="2288349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Corinna</a:t>
            </a:r>
            <a:endParaRPr lang="en-US" dirty="0" smtClean="0"/>
          </a:p>
          <a:p>
            <a:endParaRPr lang="en-US" sz="1200" dirty="0" smtClean="0"/>
          </a:p>
          <a:p>
            <a:pPr marL="171450" indent="-171450">
              <a:buFont typeface="Arial"/>
              <a:buChar char="•"/>
            </a:pPr>
            <a:r>
              <a:rPr lang="en-US" sz="1200" dirty="0" smtClean="0"/>
              <a:t>Some plans</a:t>
            </a:r>
            <a:r>
              <a:rPr lang="en-US" sz="1200" baseline="0" dirty="0" smtClean="0"/>
              <a:t> are listed as web pages on college websites</a:t>
            </a:r>
          </a:p>
          <a:p>
            <a:pPr marL="171450" indent="-171450">
              <a:buFont typeface="Arial"/>
              <a:buChar char="•"/>
            </a:pPr>
            <a:r>
              <a:rPr lang="en-US" sz="1200" baseline="0" dirty="0" smtClean="0"/>
              <a:t>Some plans are separate documents</a:t>
            </a:r>
          </a:p>
          <a:p>
            <a:pPr marL="171450" indent="-171450">
              <a:buFont typeface="Arial"/>
              <a:buChar char="•"/>
            </a:pPr>
            <a:r>
              <a:rPr lang="en-US" sz="1200" baseline="0" dirty="0" smtClean="0"/>
              <a:t>What you see listed reflects common elements listed in safety plans from community colleges across the nation</a:t>
            </a:r>
          </a:p>
          <a:p>
            <a:pPr marL="628650" lvl="1" indent="-171450">
              <a:buFont typeface="Arial"/>
              <a:buChar char="•"/>
            </a:pPr>
            <a:r>
              <a:rPr lang="en-US" b="1" dirty="0" smtClean="0"/>
              <a:t>Types of Safety Needs:</a:t>
            </a:r>
          </a:p>
          <a:p>
            <a:pPr marL="1085850" lvl="2" indent="-171450">
              <a:buFont typeface="Arial"/>
              <a:buChar char="•"/>
            </a:pPr>
            <a:r>
              <a:rPr lang="en-US" dirty="0" smtClean="0"/>
              <a:t>Sexual Assault and Harassment Prevention/Workplace Violence</a:t>
            </a:r>
          </a:p>
          <a:p>
            <a:pPr marL="1085850" lvl="2" indent="-171450">
              <a:buFont typeface="Arial"/>
              <a:buChar char="•"/>
            </a:pPr>
            <a:r>
              <a:rPr lang="en-US" dirty="0" smtClean="0"/>
              <a:t>Utility Outages</a:t>
            </a:r>
          </a:p>
          <a:p>
            <a:pPr marL="1085850" lvl="2" indent="-171450">
              <a:buFont typeface="Arial"/>
              <a:buChar char="•"/>
            </a:pPr>
            <a:r>
              <a:rPr lang="en-US" dirty="0" smtClean="0"/>
              <a:t>Fire Safety</a:t>
            </a:r>
          </a:p>
          <a:p>
            <a:pPr marL="1085850" lvl="2" indent="-171450">
              <a:buFont typeface="Arial"/>
              <a:buChar char="•"/>
            </a:pPr>
            <a:r>
              <a:rPr lang="en-US" dirty="0" smtClean="0"/>
              <a:t>Hazardous Materials</a:t>
            </a:r>
          </a:p>
          <a:p>
            <a:pPr marL="1085850" lvl="2" indent="-171450">
              <a:buFont typeface="Arial"/>
              <a:buChar char="•"/>
            </a:pPr>
            <a:r>
              <a:rPr lang="en-US" dirty="0" smtClean="0"/>
              <a:t>Earthquake Safety  (Hurricane, etc. outside of CA) </a:t>
            </a:r>
          </a:p>
          <a:p>
            <a:pPr marL="1085850" lvl="2" indent="-171450">
              <a:buFont typeface="Arial"/>
              <a:buChar char="•"/>
            </a:pPr>
            <a:r>
              <a:rPr lang="en-US" dirty="0" smtClean="0"/>
              <a:t>Equipment, Vehicle, and Electrical Safety</a:t>
            </a:r>
          </a:p>
          <a:p>
            <a:pPr lvl="1"/>
            <a:endParaRPr lang="en-US" dirty="0" smtClean="0"/>
          </a:p>
          <a:p>
            <a:pPr marL="628650" lvl="1" indent="-171450">
              <a:buFont typeface="Arial"/>
              <a:buChar char="•"/>
            </a:pPr>
            <a:r>
              <a:rPr lang="en-US" b="1" dirty="0" smtClean="0"/>
              <a:t>Levels of Response: </a:t>
            </a:r>
          </a:p>
          <a:p>
            <a:pPr marL="1085850" lvl="2" indent="-171450">
              <a:buFont typeface="Arial"/>
              <a:buChar char="•"/>
            </a:pPr>
            <a:r>
              <a:rPr lang="en-US" dirty="0" smtClean="0"/>
              <a:t>Level 1</a:t>
            </a:r>
            <a:r>
              <a:rPr lang="en-US" baseline="0" dirty="0" smtClean="0"/>
              <a:t> </a:t>
            </a:r>
            <a:r>
              <a:rPr lang="en-US" dirty="0" smtClean="0"/>
              <a:t>Minor Incident</a:t>
            </a:r>
          </a:p>
          <a:p>
            <a:pPr marL="1085850" lvl="2" indent="-171450">
              <a:buFont typeface="Arial"/>
              <a:buChar char="•"/>
            </a:pPr>
            <a:r>
              <a:rPr lang="en-US" dirty="0" smtClean="0"/>
              <a:t>Level 2 Emergency</a:t>
            </a:r>
          </a:p>
          <a:p>
            <a:pPr marL="1085850" lvl="2" indent="-171450">
              <a:buFont typeface="Arial"/>
              <a:buChar char="•"/>
            </a:pPr>
            <a:r>
              <a:rPr lang="en-US" dirty="0" smtClean="0"/>
              <a:t>Level</a:t>
            </a:r>
            <a:r>
              <a:rPr lang="en-US" baseline="0" dirty="0" smtClean="0"/>
              <a:t> </a:t>
            </a:r>
            <a:r>
              <a:rPr lang="en-US" dirty="0" smtClean="0"/>
              <a:t>3 Disaster</a:t>
            </a:r>
          </a:p>
          <a:p>
            <a:pPr marL="914400" lvl="2" indent="0">
              <a:buFont typeface="Arial"/>
              <a:buNone/>
            </a:pPr>
            <a:endParaRPr lang="en-US" dirty="0" smtClean="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Prevention Programs: </a:t>
            </a:r>
            <a:endParaRPr lang="en-US" b="0" dirty="0" smtClean="0"/>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Security Awareness and Crime, Drug and Alcohol, Sexual Violence</a:t>
            </a:r>
          </a:p>
          <a:p>
            <a:pPr marL="628650" lvl="1" indent="-171450">
              <a:buFont typeface="Arial"/>
              <a:buChar char="•"/>
            </a:pPr>
            <a:endParaRPr lang="en-US" dirty="0" smtClean="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Appendix</a:t>
            </a:r>
            <a:r>
              <a:rPr lang="en-US" dirty="0" smtClean="0"/>
              <a:t>:</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 Aerial Maps, Monthly Facility Safety Checklist, Various Forms,</a:t>
            </a:r>
            <a:r>
              <a:rPr lang="en-US" baseline="0" dirty="0" smtClean="0"/>
              <a:t> such as </a:t>
            </a:r>
            <a:r>
              <a:rPr lang="en-US" dirty="0" smtClean="0"/>
              <a:t>Incident/Observer, Medical Assist, Fire Alarm Test, Self-Inspection, etc.)</a:t>
            </a:r>
          </a:p>
          <a:p>
            <a:pPr marL="628650" lvl="1" indent="-171450">
              <a:buFont typeface="Arial"/>
              <a:buChar char="•"/>
            </a:pPr>
            <a:endParaRPr lang="en-US" dirty="0" smtClean="0"/>
          </a:p>
          <a:p>
            <a:pPr lvl="1"/>
            <a:endParaRPr lang="en-US" dirty="0" smtClean="0"/>
          </a:p>
          <a:p>
            <a:r>
              <a:rPr lang="en-US" dirty="0" smtClean="0"/>
              <a:t>RSCCD 2014 Annual Security Report</a:t>
            </a:r>
          </a:p>
          <a:p>
            <a:r>
              <a:rPr lang="en-US" dirty="0" smtClean="0"/>
              <a:t>Bishop State Community College Emergency Management and Safety Plan 2013-2014</a:t>
            </a:r>
          </a:p>
          <a:p>
            <a:r>
              <a:rPr lang="en-US" dirty="0" smtClean="0"/>
              <a:t>Tidewater Community College Safety Plan </a:t>
            </a:r>
          </a:p>
          <a:p>
            <a:r>
              <a:rPr lang="en-US" dirty="0" smtClean="0"/>
              <a:t>Linn-Benton Community</a:t>
            </a:r>
            <a:r>
              <a:rPr lang="en-US" baseline="0" dirty="0" smtClean="0"/>
              <a:t> College (https://</a:t>
            </a:r>
            <a:r>
              <a:rPr lang="en-US" baseline="0" dirty="0" err="1" smtClean="0"/>
              <a:t>www.linnbenton.edu</a:t>
            </a:r>
            <a:r>
              <a:rPr lang="en-US" baseline="0" dirty="0" smtClean="0"/>
              <a:t>/faculty-and-staff/</a:t>
            </a:r>
            <a:r>
              <a:rPr lang="en-US" baseline="0" dirty="0" err="1" smtClean="0"/>
              <a:t>hr</a:t>
            </a:r>
            <a:r>
              <a:rPr lang="en-US" baseline="0" dirty="0" smtClean="0"/>
              <a:t>-safety-and-other-services/public-safety-emergency-planning-</a:t>
            </a:r>
            <a:r>
              <a:rPr lang="en-US" baseline="0" dirty="0" err="1" smtClean="0"/>
              <a:t>ehs</a:t>
            </a:r>
            <a:r>
              <a:rPr lang="en-US" baseline="0" dirty="0" smtClean="0"/>
              <a:t>/safety-</a:t>
            </a:r>
            <a:r>
              <a:rPr lang="en-US" baseline="0" dirty="0" err="1" smtClean="0"/>
              <a:t>plansf</a:t>
            </a:r>
            <a:r>
              <a:rPr lang="en-US" baseline="0" dirty="0" smtClean="0"/>
              <a:t>)</a:t>
            </a:r>
          </a:p>
          <a:p>
            <a:r>
              <a:rPr lang="en-US" baseline="0" dirty="0" smtClean="0"/>
              <a:t>South Seattle College (http://</a:t>
            </a:r>
            <a:r>
              <a:rPr lang="en-US" baseline="0" dirty="0" err="1" smtClean="0"/>
              <a:t>www.southseattle.edu</a:t>
            </a:r>
            <a:r>
              <a:rPr lang="en-US" baseline="0" dirty="0" smtClean="0"/>
              <a:t>/safety/campus-safety-</a:t>
            </a:r>
            <a:r>
              <a:rPr lang="en-US" baseline="0" dirty="0" err="1" smtClean="0"/>
              <a:t>plan.aspx</a:t>
            </a:r>
            <a:r>
              <a:rPr lang="en-US" baseline="0" dirty="0" smtClean="0"/>
              <a:t>)</a:t>
            </a:r>
          </a:p>
          <a:p>
            <a:r>
              <a:rPr lang="en-US" baseline="0" dirty="0" smtClean="0"/>
              <a:t>Southside Virginia Community College (http://</a:t>
            </a:r>
            <a:r>
              <a:rPr lang="en-US" baseline="0" dirty="0" err="1" smtClean="0"/>
              <a:t>southside.edu</a:t>
            </a:r>
            <a:r>
              <a:rPr lang="en-US" baseline="0" dirty="0" smtClean="0"/>
              <a:t>/safety-plan)</a:t>
            </a:r>
          </a:p>
          <a:p>
            <a:r>
              <a:rPr lang="en-US" baseline="0" dirty="0" smtClean="0"/>
              <a:t>Houston Community College (http://</a:t>
            </a:r>
            <a:r>
              <a:rPr lang="en-US" baseline="0" dirty="0" err="1" smtClean="0"/>
              <a:t>www.hccs.edu</a:t>
            </a:r>
            <a:r>
              <a:rPr lang="en-US" baseline="0" dirty="0" smtClean="0"/>
              <a:t>/district/about-us/safety/)</a:t>
            </a:r>
          </a:p>
          <a:p>
            <a:r>
              <a:rPr lang="en-US" baseline="0" dirty="0" smtClean="0"/>
              <a:t>Austin Community College District (http://</a:t>
            </a:r>
            <a:r>
              <a:rPr lang="en-US" baseline="0" dirty="0" err="1" smtClean="0"/>
              <a:t>www.austincc.edu</a:t>
            </a:r>
            <a:r>
              <a:rPr lang="en-US" baseline="0" dirty="0" smtClean="0"/>
              <a:t>/emergency-information/campus-safety-plan)</a:t>
            </a:r>
          </a:p>
          <a:p>
            <a:r>
              <a:rPr lang="en-US" baseline="0" dirty="0" smtClean="0"/>
              <a:t>Piedmont Community College (http://</a:t>
            </a:r>
            <a:r>
              <a:rPr lang="en-US" baseline="0" dirty="0" err="1" smtClean="0"/>
              <a:t>www.piedmontcc.edu</a:t>
            </a:r>
            <a:r>
              <a:rPr lang="en-US" baseline="0" dirty="0" smtClean="0"/>
              <a:t>/</a:t>
            </a:r>
            <a:r>
              <a:rPr lang="en-US" baseline="0" dirty="0" err="1" smtClean="0"/>
              <a:t>FutureStudent</a:t>
            </a:r>
            <a:r>
              <a:rPr lang="en-US" baseline="0" dirty="0" smtClean="0"/>
              <a:t>/</a:t>
            </a:r>
            <a:r>
              <a:rPr lang="en-US" baseline="0" dirty="0" err="1" smtClean="0"/>
              <a:t>HighSchoolStudent</a:t>
            </a:r>
            <a:r>
              <a:rPr lang="en-US" baseline="0" dirty="0" smtClean="0"/>
              <a:t>/</a:t>
            </a:r>
            <a:r>
              <a:rPr lang="en-US" baseline="0" dirty="0" err="1" smtClean="0"/>
              <a:t>ForParents</a:t>
            </a:r>
            <a:r>
              <a:rPr lang="en-US" baseline="0" dirty="0" smtClean="0"/>
              <a:t>/</a:t>
            </a:r>
            <a:r>
              <a:rPr lang="en-US" baseline="0" dirty="0" err="1" smtClean="0"/>
              <a:t>CampusSafety.aspx</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19</a:t>
            </a:fld>
            <a:endParaRPr lang="en-US"/>
          </a:p>
        </p:txBody>
      </p:sp>
    </p:spTree>
    <p:extLst>
      <p:ext uri="{BB962C8B-B14F-4D97-AF65-F5344CB8AC3E}">
        <p14:creationId xmlns:p14="http://schemas.microsoft.com/office/powerpoint/2010/main" val="227033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err="1" smtClean="0"/>
              <a:t>Corinna</a:t>
            </a:r>
            <a:endParaRPr lang="en-US" dirty="0" smtClean="0"/>
          </a:p>
          <a:p>
            <a:pPr marL="0" indent="0">
              <a:buFont typeface="Arial"/>
              <a:buNone/>
            </a:pPr>
            <a:endParaRPr lang="en-US" dirty="0" smtClean="0"/>
          </a:p>
          <a:p>
            <a:pPr marL="0" indent="0">
              <a:buFont typeface="Arial"/>
              <a:buNone/>
            </a:pPr>
            <a:r>
              <a:rPr lang="en-US" sz="1200" b="1" dirty="0" smtClean="0"/>
              <a:t>Elements of the Sexual Assault and Harassment Portion of Campus Safety Plans</a:t>
            </a:r>
            <a:endParaRPr lang="en-US" b="1" dirty="0" smtClean="0"/>
          </a:p>
          <a:p>
            <a:pPr marL="171450" indent="-171450">
              <a:buFont typeface="Arial"/>
              <a:buChar char="•"/>
            </a:pPr>
            <a:r>
              <a:rPr lang="en-US" dirty="0" smtClean="0"/>
              <a:t>Sexual Assault and Harassment Education/Prevention</a:t>
            </a:r>
          </a:p>
          <a:p>
            <a:pPr marL="628650" lvl="1" indent="-171450">
              <a:buFont typeface="Arial"/>
              <a:buChar char="•"/>
            </a:pPr>
            <a:r>
              <a:rPr lang="en-US" dirty="0" smtClean="0"/>
              <a:t>Programs and contact information</a:t>
            </a:r>
            <a:r>
              <a:rPr lang="en-US" baseline="0" dirty="0" smtClean="0"/>
              <a:t> for college health centers</a:t>
            </a:r>
            <a:r>
              <a:rPr lang="en-US" dirty="0" smtClean="0"/>
              <a:t> </a:t>
            </a:r>
          </a:p>
          <a:p>
            <a:pPr marL="171450" indent="-171450">
              <a:buFont typeface="Arial"/>
              <a:buChar char="•"/>
            </a:pPr>
            <a:r>
              <a:rPr lang="en-US" dirty="0" smtClean="0"/>
              <a:t>Definitions of Terms</a:t>
            </a:r>
          </a:p>
          <a:p>
            <a:pPr marL="628650" lvl="1" indent="-171450">
              <a:buFont typeface="Arial"/>
              <a:buChar char="•"/>
            </a:pPr>
            <a:r>
              <a:rPr lang="en-US" dirty="0" smtClean="0"/>
              <a:t>Such as, Dating Violence, Rape, Sexual Assault, Domestic Violence,</a:t>
            </a:r>
            <a:r>
              <a:rPr lang="en-US" baseline="0" dirty="0" smtClean="0"/>
              <a:t> Stalking, Sexual Harassment, etc.</a:t>
            </a:r>
            <a:endParaRPr lang="en-US" dirty="0" smtClean="0"/>
          </a:p>
          <a:p>
            <a:pPr marL="171450" indent="-171450">
              <a:buFont typeface="Arial"/>
              <a:buChar char="•"/>
            </a:pPr>
            <a:r>
              <a:rPr lang="en-US" dirty="0" smtClean="0"/>
              <a:t>Assault Case Procedures/Conduct Proceedings</a:t>
            </a:r>
          </a:p>
          <a:p>
            <a:pPr marL="628650" lvl="1" indent="-171450">
              <a:buFont typeface="Arial"/>
              <a:buChar char="•"/>
            </a:pPr>
            <a:r>
              <a:rPr lang="en-US" dirty="0" smtClean="0"/>
              <a:t>What do do when/if. . .</a:t>
            </a:r>
          </a:p>
          <a:p>
            <a:pPr marL="628650" lvl="1" indent="-171450">
              <a:buFont typeface="Arial"/>
              <a:buChar char="•"/>
            </a:pPr>
            <a:r>
              <a:rPr lang="en-US" dirty="0" smtClean="0"/>
              <a:t>Includes</a:t>
            </a:r>
            <a:r>
              <a:rPr lang="en-US" baseline="0" dirty="0" smtClean="0"/>
              <a:t> contact information for individuals who will supervise the proceedings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Includes a list of </a:t>
            </a:r>
            <a:r>
              <a:rPr lang="en-US" dirty="0" smtClean="0"/>
              <a:t>Administrative/Judicial Considerations &amp; possible Disciplinary Actions</a:t>
            </a:r>
          </a:p>
          <a:p>
            <a:pPr marL="171450" indent="-171450">
              <a:buFont typeface="Arial"/>
              <a:buChar char="•"/>
            </a:pPr>
            <a:r>
              <a:rPr lang="en-US" dirty="0" smtClean="0"/>
              <a:t>Procedures Victims Should Follow</a:t>
            </a:r>
          </a:p>
          <a:p>
            <a:pPr marL="628650" lvl="1" indent="-171450">
              <a:buFont typeface="Arial"/>
              <a:buChar char="•"/>
            </a:pPr>
            <a:r>
              <a:rPr lang="en-US" dirty="0" smtClean="0"/>
              <a:t>Includes Preservation of Physical Evidence</a:t>
            </a:r>
          </a:p>
          <a:p>
            <a:pPr marL="171450" indent="-171450">
              <a:buFont typeface="Arial"/>
              <a:buChar char="•"/>
            </a:pPr>
            <a:r>
              <a:rPr lang="en-US" dirty="0" smtClean="0"/>
              <a:t>Campus Sexual Assault Victims’ Bill of Rights/</a:t>
            </a:r>
            <a:r>
              <a:rPr lang="en-US" baseline="0" dirty="0" smtClean="0"/>
              <a:t>Accommodations</a:t>
            </a:r>
          </a:p>
          <a:p>
            <a:pPr marL="628650" lvl="1" indent="-171450">
              <a:buFont typeface="Arial"/>
              <a:buChar char="•"/>
            </a:pPr>
            <a:r>
              <a:rPr lang="en-US" dirty="0" smtClean="0"/>
              <a:t>Stated</a:t>
            </a:r>
            <a:r>
              <a:rPr lang="en-US" baseline="0" dirty="0" smtClean="0"/>
              <a:t> commitment to providing safe learning and working environments to victims</a:t>
            </a:r>
          </a:p>
          <a:p>
            <a:pPr marL="628650" lvl="1" indent="-171450">
              <a:buFont typeface="Arial"/>
              <a:buChar char="•"/>
            </a:pPr>
            <a:r>
              <a:rPr lang="en-US" baseline="0" dirty="0" smtClean="0"/>
              <a:t>Includes contact information</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On &amp; Off Campus</a:t>
            </a:r>
            <a:r>
              <a:rPr lang="en-US" baseline="0" dirty="0" smtClean="0"/>
              <a:t> Resources</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Campus Sex Crimes Prevention Act Info</a:t>
            </a:r>
          </a:p>
          <a:p>
            <a:pPr marL="171450" indent="-171450">
              <a:buFont typeface="Arial"/>
              <a:buChar char="•"/>
            </a:pPr>
            <a:r>
              <a:rPr lang="en-US" dirty="0" err="1" smtClean="0"/>
              <a:t>Clery</a:t>
            </a:r>
            <a:r>
              <a:rPr lang="en-US" dirty="0" smtClean="0"/>
              <a:t> Crime Statistics</a:t>
            </a:r>
          </a:p>
          <a:p>
            <a:endParaRPr lang="en-US" dirty="0" smtClean="0"/>
          </a:p>
          <a:p>
            <a:r>
              <a:rPr lang="en-US" dirty="0" smtClean="0"/>
              <a:t>RSCCD 2014 Annual Security Report</a:t>
            </a:r>
          </a:p>
          <a:p>
            <a:r>
              <a:rPr lang="en-US" dirty="0" smtClean="0"/>
              <a:t>Bishop State Community College Emergency Management and Safety Plan 2013-2014</a:t>
            </a:r>
          </a:p>
          <a:p>
            <a:r>
              <a:rPr lang="en-US" dirty="0" smtClean="0"/>
              <a:t>Tidewater Community College Safety Plan </a:t>
            </a:r>
          </a:p>
          <a:p>
            <a:r>
              <a:rPr lang="en-US" dirty="0" smtClean="0"/>
              <a:t>Linn-Benton Community</a:t>
            </a:r>
            <a:r>
              <a:rPr lang="en-US" baseline="0" dirty="0" smtClean="0"/>
              <a:t> College (https://</a:t>
            </a:r>
            <a:r>
              <a:rPr lang="en-US" baseline="0" dirty="0" err="1" smtClean="0"/>
              <a:t>www.linnbenton.edu</a:t>
            </a:r>
            <a:r>
              <a:rPr lang="en-US" baseline="0" dirty="0" smtClean="0"/>
              <a:t>/faculty-and-staff/</a:t>
            </a:r>
            <a:r>
              <a:rPr lang="en-US" baseline="0" dirty="0" err="1" smtClean="0"/>
              <a:t>hr</a:t>
            </a:r>
            <a:r>
              <a:rPr lang="en-US" baseline="0" dirty="0" smtClean="0"/>
              <a:t>-safety-and-other-services/public-safety-emergency-planning-</a:t>
            </a:r>
            <a:r>
              <a:rPr lang="en-US" baseline="0" dirty="0" err="1" smtClean="0"/>
              <a:t>ehs</a:t>
            </a:r>
            <a:r>
              <a:rPr lang="en-US" baseline="0" dirty="0" smtClean="0"/>
              <a:t>/safety-</a:t>
            </a:r>
            <a:r>
              <a:rPr lang="en-US" baseline="0" dirty="0" err="1" smtClean="0"/>
              <a:t>plansf</a:t>
            </a:r>
            <a:r>
              <a:rPr lang="en-US" baseline="0" dirty="0" smtClean="0"/>
              <a:t>)</a:t>
            </a:r>
          </a:p>
          <a:p>
            <a:r>
              <a:rPr lang="en-US" baseline="0" dirty="0" smtClean="0"/>
              <a:t>South Seattle College (http://</a:t>
            </a:r>
            <a:r>
              <a:rPr lang="en-US" baseline="0" dirty="0" err="1" smtClean="0"/>
              <a:t>www.southseattle.edu</a:t>
            </a:r>
            <a:r>
              <a:rPr lang="en-US" baseline="0" dirty="0" smtClean="0"/>
              <a:t>/safety/campus-safety-</a:t>
            </a:r>
            <a:r>
              <a:rPr lang="en-US" baseline="0" dirty="0" err="1" smtClean="0"/>
              <a:t>plan.aspx</a:t>
            </a:r>
            <a:r>
              <a:rPr lang="en-US" baseline="0" dirty="0" smtClean="0"/>
              <a:t>)</a:t>
            </a:r>
          </a:p>
          <a:p>
            <a:r>
              <a:rPr lang="en-US" baseline="0" dirty="0" smtClean="0"/>
              <a:t>Southside Virginia Community College (http://</a:t>
            </a:r>
            <a:r>
              <a:rPr lang="en-US" baseline="0" dirty="0" err="1" smtClean="0"/>
              <a:t>southside.edu</a:t>
            </a:r>
            <a:r>
              <a:rPr lang="en-US" baseline="0" dirty="0" smtClean="0"/>
              <a:t>/safety-plan)</a:t>
            </a:r>
          </a:p>
          <a:p>
            <a:r>
              <a:rPr lang="en-US" baseline="0" dirty="0" smtClean="0"/>
              <a:t>Houston Community College (http://</a:t>
            </a:r>
            <a:r>
              <a:rPr lang="en-US" baseline="0" dirty="0" err="1" smtClean="0"/>
              <a:t>www.hccs.edu</a:t>
            </a:r>
            <a:r>
              <a:rPr lang="en-US" baseline="0" dirty="0" smtClean="0"/>
              <a:t>/district/about-us/safety/)</a:t>
            </a:r>
          </a:p>
          <a:p>
            <a:r>
              <a:rPr lang="en-US" baseline="0" dirty="0" smtClean="0"/>
              <a:t>Austin Community College District (http://</a:t>
            </a:r>
            <a:r>
              <a:rPr lang="en-US" baseline="0" dirty="0" err="1" smtClean="0"/>
              <a:t>www.austincc.edu</a:t>
            </a:r>
            <a:r>
              <a:rPr lang="en-US" baseline="0" dirty="0" smtClean="0"/>
              <a:t>/emergency-information/campus-safety-plan)</a:t>
            </a:r>
          </a:p>
          <a:p>
            <a:r>
              <a:rPr lang="en-US" baseline="0" dirty="0" smtClean="0"/>
              <a:t>Piedmont Community College (http://</a:t>
            </a:r>
            <a:r>
              <a:rPr lang="en-US" baseline="0" dirty="0" err="1" smtClean="0"/>
              <a:t>www.piedmontcc.edu</a:t>
            </a:r>
            <a:r>
              <a:rPr lang="en-US" baseline="0" dirty="0" smtClean="0"/>
              <a:t>/</a:t>
            </a:r>
            <a:r>
              <a:rPr lang="en-US" baseline="0" dirty="0" err="1" smtClean="0"/>
              <a:t>FutureStudent</a:t>
            </a:r>
            <a:r>
              <a:rPr lang="en-US" baseline="0" dirty="0" smtClean="0"/>
              <a:t>/</a:t>
            </a:r>
            <a:r>
              <a:rPr lang="en-US" baseline="0" dirty="0" err="1" smtClean="0"/>
              <a:t>HighSchoolStudent</a:t>
            </a:r>
            <a:r>
              <a:rPr lang="en-US" baseline="0" dirty="0" smtClean="0"/>
              <a:t>/</a:t>
            </a:r>
            <a:r>
              <a:rPr lang="en-US" baseline="0" dirty="0" err="1" smtClean="0"/>
              <a:t>ForParents</a:t>
            </a:r>
            <a:r>
              <a:rPr lang="en-US" baseline="0" dirty="0" smtClean="0"/>
              <a:t>/</a:t>
            </a:r>
            <a:r>
              <a:rPr lang="en-US" baseline="0" dirty="0" err="1" smtClean="0"/>
              <a:t>CampusSafety.aspx</a:t>
            </a:r>
            <a:r>
              <a:rPr lang="en-US" baseline="0" dirty="0" smtClean="0"/>
              <a:t>)</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20</a:t>
            </a:fld>
            <a:endParaRPr lang="en-US"/>
          </a:p>
        </p:txBody>
      </p:sp>
    </p:spTree>
    <p:extLst>
      <p:ext uri="{BB962C8B-B14F-4D97-AF65-F5344CB8AC3E}">
        <p14:creationId xmlns:p14="http://schemas.microsoft.com/office/powerpoint/2010/main" val="227033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Corinna</a:t>
            </a:r>
            <a:endParaRPr lang="en-US" dirty="0" smtClean="0"/>
          </a:p>
          <a:p>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Actual</a:t>
            </a:r>
            <a:r>
              <a:rPr lang="en-US" baseline="0" dirty="0" smtClean="0"/>
              <a:t> Bill language from the California Legislative Information website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Subject</a:t>
            </a:r>
            <a:r>
              <a:rPr lang="en-US" baseline="0" dirty="0" smtClean="0"/>
              <a:t> of the Information Bulletin from </a:t>
            </a:r>
            <a:r>
              <a:rPr lang="en-US" dirty="0" smtClean="0"/>
              <a:t>Kamala D. Harris, Attorney General</a:t>
            </a:r>
            <a:r>
              <a:rPr lang="en-US" baseline="0" dirty="0" smtClean="0"/>
              <a:t>:</a:t>
            </a:r>
          </a:p>
          <a:p>
            <a:pPr marL="628650" lvl="1" indent="-171450">
              <a:buFont typeface="Arial"/>
              <a:buChar char="•"/>
            </a:pPr>
            <a:r>
              <a:rPr lang="en-US" dirty="0" smtClean="0"/>
              <a:t>New and amended campus</a:t>
            </a:r>
            <a:r>
              <a:rPr lang="en-US" baseline="0" dirty="0" smtClean="0"/>
              <a:t> safety laws; points of collaboration between campus personnel and law enforcement</a:t>
            </a:r>
            <a:endParaRPr lang="en-US" dirty="0" smtClean="0"/>
          </a:p>
          <a:p>
            <a:pPr marL="628650" lvl="1" indent="-171450">
              <a:buFont typeface="Arial"/>
              <a:buChar char="•"/>
            </a:pPr>
            <a:r>
              <a:rPr lang="en-US" dirty="0" smtClean="0"/>
              <a:t>Includes changes</a:t>
            </a:r>
            <a:r>
              <a:rPr lang="en-US" baseline="0" dirty="0" smtClean="0"/>
              <a:t> in CA law, particularly focusing on:</a:t>
            </a:r>
          </a:p>
          <a:p>
            <a:pPr marL="1085850" lvl="2" indent="-171450">
              <a:buFont typeface="Arial"/>
              <a:buChar char="•"/>
            </a:pPr>
            <a:r>
              <a:rPr lang="en-US" baseline="0" dirty="0" smtClean="0"/>
              <a:t>AB 1433: Reporting of Sexual and Hate Violence (</a:t>
            </a:r>
            <a:r>
              <a:rPr lang="en-US" baseline="0" dirty="0" err="1" smtClean="0"/>
              <a:t>Gatto</a:t>
            </a:r>
            <a:r>
              <a:rPr lang="en-US" baseline="0" dirty="0" smtClean="0"/>
              <a:t>, 2014) &amp; </a:t>
            </a:r>
          </a:p>
          <a:p>
            <a:pPr marL="1085850" lvl="2" indent="-171450">
              <a:buFont typeface="Arial"/>
              <a:buChar char="•"/>
            </a:pPr>
            <a:r>
              <a:rPr lang="en-US" baseline="0" dirty="0" smtClean="0"/>
              <a:t>SB 967: Affirmative Consent Law (De Leon, 2014)</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21</a:t>
            </a:fld>
            <a:endParaRPr lang="en-US"/>
          </a:p>
        </p:txBody>
      </p:sp>
    </p:spTree>
    <p:extLst>
      <p:ext uri="{BB962C8B-B14F-4D97-AF65-F5344CB8AC3E}">
        <p14:creationId xmlns:p14="http://schemas.microsoft.com/office/powerpoint/2010/main" val="80566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Corinna</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2</a:t>
            </a:fld>
            <a:endParaRPr lang="en-US"/>
          </a:p>
        </p:txBody>
      </p:sp>
    </p:spTree>
    <p:extLst>
      <p:ext uri="{BB962C8B-B14F-4D97-AF65-F5344CB8AC3E}">
        <p14:creationId xmlns:p14="http://schemas.microsoft.com/office/powerpoint/2010/main" val="42322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Corinna</a:t>
            </a:r>
            <a:endParaRPr lang="en-US" dirty="0" smtClean="0"/>
          </a:p>
          <a:p>
            <a:endParaRPr lang="en-US" dirty="0" smtClean="0"/>
          </a:p>
          <a:p>
            <a:pPr marL="171450" indent="-171450">
              <a:buFont typeface="Arial"/>
              <a:buChar char="•"/>
            </a:pPr>
            <a:r>
              <a:rPr lang="en-US" dirty="0" smtClean="0"/>
              <a:t>Jeanne </a:t>
            </a:r>
            <a:r>
              <a:rPr lang="en-US" dirty="0" err="1" smtClean="0"/>
              <a:t>Clery</a:t>
            </a:r>
            <a:r>
              <a:rPr lang="en-US" dirty="0" smtClean="0"/>
              <a:t> Act Information</a:t>
            </a:r>
          </a:p>
          <a:p>
            <a:pPr marL="628650" lvl="1" indent="-171450">
              <a:buFont typeface="Arial"/>
              <a:buChar char="•"/>
            </a:pPr>
            <a:r>
              <a:rPr lang="en-US" dirty="0" smtClean="0"/>
              <a:t>Includes</a:t>
            </a:r>
            <a:r>
              <a:rPr lang="en-US" baseline="0" dirty="0" smtClean="0"/>
              <a:t> history, amendment, federal link, and related news item information.</a:t>
            </a:r>
            <a:endParaRPr lang="en-US" dirty="0" smtClean="0"/>
          </a:p>
          <a:p>
            <a:pPr marL="171450" indent="-171450">
              <a:buFont typeface="Arial"/>
              <a:buChar char="•"/>
            </a:pPr>
            <a:r>
              <a:rPr lang="en-US" dirty="0" smtClean="0"/>
              <a:t>“Nine Things To Know About</a:t>
            </a:r>
            <a:r>
              <a:rPr lang="en-US" baseline="0" dirty="0" smtClean="0"/>
              <a:t> Title IX”</a:t>
            </a:r>
          </a:p>
          <a:p>
            <a:pPr marL="628650" lvl="1" indent="-171450">
              <a:buFont typeface="Arial"/>
              <a:buChar char="•"/>
            </a:pPr>
            <a:r>
              <a:rPr lang="en-US" dirty="0" smtClean="0"/>
              <a:t>Federal</a:t>
            </a:r>
            <a:r>
              <a:rPr lang="en-US" baseline="0" dirty="0" smtClean="0"/>
              <a:t> Civil Right that prohibits sex discrimination</a:t>
            </a:r>
          </a:p>
          <a:p>
            <a:pPr marL="628650" lvl="1" indent="-171450">
              <a:buFont typeface="Arial"/>
              <a:buChar char="•"/>
            </a:pPr>
            <a:r>
              <a:rPr lang="en-US" baseline="0" dirty="0" smtClean="0"/>
              <a:t>Does not apply to female students only</a:t>
            </a:r>
          </a:p>
          <a:p>
            <a:pPr marL="628650" lvl="1" indent="-171450">
              <a:buFont typeface="Arial"/>
              <a:buChar char="•"/>
            </a:pPr>
            <a:r>
              <a:rPr lang="en-US" baseline="0" dirty="0" smtClean="0"/>
              <a:t>Colleges must be proactive in ensuring that our campuses are free of sex discrimination</a:t>
            </a:r>
          </a:p>
          <a:p>
            <a:pPr marL="628650" lvl="1" indent="-171450">
              <a:buFont typeface="Arial"/>
              <a:buChar char="•"/>
            </a:pPr>
            <a:r>
              <a:rPr lang="en-US" baseline="0" dirty="0" smtClean="0"/>
              <a:t>College must have an established procedure for handling complaints of sex discrimination, sexual harassment, or sexual violence</a:t>
            </a:r>
          </a:p>
          <a:p>
            <a:pPr marL="628650" lvl="1" indent="-171450">
              <a:buFont typeface="Arial"/>
              <a:buChar char="•"/>
            </a:pPr>
            <a:r>
              <a:rPr lang="en-US" baseline="0" dirty="0" smtClean="0"/>
              <a:t>College must take immediate action to ensure a victim can continue her or his education free of ongoing sex discrimination, sexual harassment, or sexual violence.</a:t>
            </a:r>
          </a:p>
          <a:p>
            <a:pPr marL="628650" lvl="1" indent="-171450">
              <a:buFont typeface="Arial"/>
              <a:buChar char="•"/>
            </a:pPr>
            <a:r>
              <a:rPr lang="en-US" baseline="0" dirty="0" smtClean="0"/>
              <a:t>College may not retaliate against someone filing a complaint and must keep a victim safe from other retaliatory harassment or behavior</a:t>
            </a:r>
          </a:p>
          <a:p>
            <a:pPr marL="628650" lvl="1" indent="-171450">
              <a:buFont typeface="Arial"/>
              <a:buChar char="•"/>
            </a:pPr>
            <a:r>
              <a:rPr lang="en-US" baseline="0" dirty="0" smtClean="0"/>
              <a:t>College can issue a no contact directive under Title IX to prevent the accused student from approaching or interacting with the college</a:t>
            </a:r>
          </a:p>
          <a:p>
            <a:pPr marL="628650" lvl="1" indent="-171450">
              <a:buFont typeface="Arial"/>
              <a:buChar char="•"/>
            </a:pPr>
            <a:r>
              <a:rPr lang="en-US" baseline="0" dirty="0" smtClean="0"/>
              <a:t>In cases of sexual violence, our college is prohibited from encouraging or allowing mediation (rather than a formal hearing) of the complaint</a:t>
            </a:r>
          </a:p>
          <a:p>
            <a:pPr marL="628650" lvl="1" indent="-171450">
              <a:buFont typeface="Arial"/>
              <a:buChar char="•"/>
            </a:pPr>
            <a:r>
              <a:rPr lang="en-US" baseline="0" dirty="0" smtClean="0"/>
              <a:t>College should not make students pay the cost of certain accommodations that they require in order to continue their education after experiencing violence</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22</a:t>
            </a:fld>
            <a:endParaRPr lang="en-US"/>
          </a:p>
        </p:txBody>
      </p:sp>
    </p:spTree>
    <p:extLst>
      <p:ext uri="{BB962C8B-B14F-4D97-AF65-F5344CB8AC3E}">
        <p14:creationId xmlns:p14="http://schemas.microsoft.com/office/powerpoint/2010/main" val="30097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Corinna</a:t>
            </a:r>
            <a:endParaRPr lang="en-US" dirty="0" smtClean="0"/>
          </a:p>
          <a:p>
            <a:endParaRPr lang="en-US" dirty="0" smtClean="0"/>
          </a:p>
          <a:p>
            <a:r>
              <a:rPr lang="en-US" dirty="0" smtClean="0"/>
              <a:t>Why the</a:t>
            </a:r>
            <a:r>
              <a:rPr lang="en-US" baseline="0" dirty="0" smtClean="0"/>
              <a:t> focus on sexual violence on America’s College Campuses?</a:t>
            </a:r>
          </a:p>
          <a:p>
            <a:pPr marL="171450" indent="-171450">
              <a:buFont typeface="Arial"/>
              <a:buChar char="•"/>
            </a:pPr>
            <a:r>
              <a:rPr lang="en-US" baseline="0" dirty="0" smtClean="0"/>
              <a:t>Sexual violence is still an issue</a:t>
            </a:r>
          </a:p>
          <a:p>
            <a:pPr marL="628650" lvl="1" indent="-171450">
              <a:buFont typeface="Arial"/>
              <a:buChar char="•"/>
            </a:pPr>
            <a:r>
              <a:rPr lang="en-US" baseline="0" dirty="0" smtClean="0"/>
              <a:t>Striking statistics:</a:t>
            </a:r>
          </a:p>
          <a:p>
            <a:pPr marL="1085850" lvl="2" indent="-171450">
              <a:buFont typeface="Arial"/>
              <a:buChar char="•"/>
            </a:pPr>
            <a:r>
              <a:rPr lang="en-US" baseline="0" dirty="0" smtClean="0"/>
              <a:t>On campus</a:t>
            </a:r>
          </a:p>
          <a:p>
            <a:pPr marL="1543050" lvl="3" indent="-171450">
              <a:buFont typeface="Arial"/>
              <a:buChar char="•"/>
            </a:pPr>
            <a:r>
              <a:rPr lang="en-US" baseline="0" dirty="0" smtClean="0"/>
              <a:t>20-25% of females will be the victims of rape or attempted rape EACH year</a:t>
            </a:r>
          </a:p>
          <a:p>
            <a:pPr marL="1543050" lvl="3" indent="-171450">
              <a:buFont typeface="Arial"/>
              <a:buChar char="•"/>
            </a:pPr>
            <a:r>
              <a:rPr lang="en-US" baseline="0" dirty="0" smtClean="0"/>
              <a:t>90% of victims know their attacker</a:t>
            </a:r>
          </a:p>
          <a:p>
            <a:pPr marL="1085850" lvl="2" indent="-171450">
              <a:buFont typeface="Arial"/>
              <a:buChar char="•"/>
            </a:pPr>
            <a:r>
              <a:rPr lang="en-US" baseline="0" dirty="0" smtClean="0"/>
              <a:t>Off-Campus is even more striking</a:t>
            </a:r>
          </a:p>
          <a:p>
            <a:pPr marL="1543050" lvl="3" indent="-171450">
              <a:buFont typeface="Arial"/>
              <a:buChar char="•"/>
            </a:pPr>
            <a:r>
              <a:rPr lang="en-US" baseline="0" dirty="0" smtClean="0"/>
              <a:t>Rape or attempted rape occurs 66% of the time</a:t>
            </a:r>
          </a:p>
          <a:p>
            <a:pPr marL="1543050" lvl="3" indent="-171450">
              <a:buFont typeface="Arial"/>
              <a:buChar char="•"/>
            </a:pPr>
            <a:r>
              <a:rPr lang="en-US" baseline="0" dirty="0" smtClean="0"/>
              <a:t>Victim alcohol consumption victimization: 43% of the time</a:t>
            </a:r>
          </a:p>
          <a:p>
            <a:pPr marL="1543050" lvl="3" indent="-171450">
              <a:buFont typeface="Arial"/>
              <a:buChar char="•"/>
            </a:pPr>
            <a:r>
              <a:rPr lang="en-US" baseline="0" dirty="0" smtClean="0"/>
              <a:t>Perpetrator victimization: 69% of the time </a:t>
            </a:r>
          </a:p>
        </p:txBody>
      </p:sp>
      <p:sp>
        <p:nvSpPr>
          <p:cNvPr id="4" name="Slide Number Placeholder 3"/>
          <p:cNvSpPr>
            <a:spLocks noGrp="1"/>
          </p:cNvSpPr>
          <p:nvPr>
            <p:ph type="sldNum" sz="quarter" idx="10"/>
          </p:nvPr>
        </p:nvSpPr>
        <p:spPr/>
        <p:txBody>
          <a:bodyPr/>
          <a:lstStyle/>
          <a:p>
            <a:fld id="{7BA90FCE-42FB-B748-9DD1-95E1DEBB0B51}" type="slidenum">
              <a:rPr lang="en-US" smtClean="0"/>
              <a:t>3</a:t>
            </a:fld>
            <a:endParaRPr lang="en-US"/>
          </a:p>
        </p:txBody>
      </p:sp>
    </p:spTree>
    <p:extLst>
      <p:ext uri="{BB962C8B-B14F-4D97-AF65-F5344CB8AC3E}">
        <p14:creationId xmlns:p14="http://schemas.microsoft.com/office/powerpoint/2010/main" val="210833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Corinna</a:t>
            </a:r>
            <a:endParaRPr lang="en-US" dirty="0" smtClean="0"/>
          </a:p>
          <a:p>
            <a:endParaRPr lang="en-US" dirty="0" smtClean="0"/>
          </a:p>
          <a:p>
            <a:r>
              <a:rPr lang="en-US" dirty="0" smtClean="0"/>
              <a:t>In addition, the potential</a:t>
            </a:r>
            <a:r>
              <a:rPr lang="en-US" baseline="0" dirty="0" smtClean="0"/>
              <a:t> for sexual assault on or off campus is a real danger:</a:t>
            </a:r>
          </a:p>
          <a:p>
            <a:pPr marL="171450" indent="-171450">
              <a:buFont typeface="Arial"/>
              <a:buChar char="•"/>
            </a:pPr>
            <a:r>
              <a:rPr lang="en-US" baseline="0" dirty="0" smtClean="0"/>
              <a:t>1 in 5 women are raped while attending college</a:t>
            </a:r>
          </a:p>
          <a:p>
            <a:pPr marL="171450" indent="-171450">
              <a:buFont typeface="Arial"/>
              <a:buChar char="•"/>
            </a:pPr>
            <a:r>
              <a:rPr lang="en-US" baseline="0" dirty="0" smtClean="0"/>
              <a:t>1/3 of sexual assault survivors are freshman students, 17-19 years old</a:t>
            </a:r>
          </a:p>
          <a:p>
            <a:pPr marL="171450" indent="-171450">
              <a:buFont typeface="Arial"/>
              <a:buChar char="•"/>
            </a:pPr>
            <a:r>
              <a:rPr lang="en-US" baseline="0" dirty="0" smtClean="0"/>
              <a:t>Completed rape instances increase late at night: 51.8% occurred on campus after midnight</a:t>
            </a:r>
          </a:p>
          <a:p>
            <a:pPr marL="171450" indent="-171450">
              <a:buFont typeface="Arial"/>
              <a:buChar char="•"/>
            </a:pPr>
            <a:r>
              <a:rPr lang="en-US" baseline="0" dirty="0" smtClean="0"/>
              <a:t>35% of men report some likelihood that they would rape if they could be assured that they wouldn’t be caught or punished</a:t>
            </a:r>
          </a:p>
          <a:p>
            <a:pPr marL="171450" indent="-171450">
              <a:buFont typeface="Arial"/>
              <a:buChar char="•"/>
            </a:pPr>
            <a:endParaRPr lang="en-US" baseline="0" dirty="0" smtClean="0"/>
          </a:p>
          <a:p>
            <a:pPr marL="0" indent="0">
              <a:buFont typeface="Arial"/>
              <a:buNone/>
            </a:pPr>
            <a:r>
              <a:rPr lang="en-US" baseline="0" dirty="0" smtClean="0"/>
              <a:t>Consider the low numbers of attempted/completed instances of sexual assault that are reported to law enforcement:</a:t>
            </a:r>
          </a:p>
          <a:p>
            <a:pPr marL="171450" indent="-171450">
              <a:buFont typeface="Arial"/>
              <a:buChar char="•"/>
            </a:pPr>
            <a:r>
              <a:rPr lang="en-US" baseline="0" dirty="0" smtClean="0"/>
              <a:t>81% of on-campus and 84% of off-campus sexual assaults are not reported to the police</a:t>
            </a:r>
          </a:p>
          <a:p>
            <a:pPr marL="171450" indent="-171450">
              <a:buFont typeface="Arial"/>
              <a:buChar char="•"/>
            </a:pPr>
            <a:r>
              <a:rPr lang="en-US" baseline="0" dirty="0" smtClean="0"/>
              <a:t>Fewer than 5% of attempted/completed rapes are reported to law enforcement</a:t>
            </a:r>
          </a:p>
          <a:p>
            <a:pPr marL="171450" indent="-171450">
              <a:buFont typeface="Arial"/>
              <a:buChar char="•"/>
            </a:pPr>
            <a:endParaRPr lang="en-US" baseline="0" dirty="0" smtClean="0"/>
          </a:p>
          <a:p>
            <a:pPr marL="0" indent="0">
              <a:buFont typeface="Arial"/>
              <a:buNone/>
            </a:pPr>
            <a:r>
              <a:rPr lang="en-US" baseline="0" dirty="0" smtClean="0"/>
              <a:t>We can surmise why this might be</a:t>
            </a:r>
          </a:p>
          <a:p>
            <a:pPr marL="171450" indent="-171450">
              <a:buFont typeface="Arial"/>
              <a:buChar char="•"/>
            </a:pPr>
            <a:r>
              <a:rPr lang="en-US" baseline="0" dirty="0" smtClean="0"/>
              <a:t>Stigma</a:t>
            </a:r>
          </a:p>
          <a:p>
            <a:pPr marL="171450" indent="-171450">
              <a:buFont typeface="Arial"/>
              <a:buChar char="•"/>
            </a:pPr>
            <a:r>
              <a:rPr lang="en-US" baseline="0" dirty="0" smtClean="0"/>
              <a:t>Lack of support for the victim</a:t>
            </a:r>
          </a:p>
          <a:p>
            <a:pPr marL="171450" indent="-171450">
              <a:buFont typeface="Arial"/>
              <a:buChar char="•"/>
            </a:pPr>
            <a:r>
              <a:rPr lang="en-US" baseline="0" dirty="0" smtClean="0"/>
              <a:t>Judgment of the victim rather than of the attacker</a:t>
            </a:r>
          </a:p>
        </p:txBody>
      </p:sp>
      <p:sp>
        <p:nvSpPr>
          <p:cNvPr id="4" name="Slide Number Placeholder 3"/>
          <p:cNvSpPr>
            <a:spLocks noGrp="1"/>
          </p:cNvSpPr>
          <p:nvPr>
            <p:ph type="sldNum" sz="quarter" idx="10"/>
          </p:nvPr>
        </p:nvSpPr>
        <p:spPr/>
        <p:txBody>
          <a:bodyPr/>
          <a:lstStyle/>
          <a:p>
            <a:fld id="{7BA90FCE-42FB-B748-9DD1-95E1DEBB0B51}" type="slidenum">
              <a:rPr lang="en-US" smtClean="0"/>
              <a:t>4</a:t>
            </a:fld>
            <a:endParaRPr lang="en-US"/>
          </a:p>
        </p:txBody>
      </p:sp>
    </p:spTree>
    <p:extLst>
      <p:ext uri="{BB962C8B-B14F-4D97-AF65-F5344CB8AC3E}">
        <p14:creationId xmlns:p14="http://schemas.microsoft.com/office/powerpoint/2010/main" val="221989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Corinna</a:t>
            </a:r>
            <a:endParaRPr lang="en-US" dirty="0" smtClean="0"/>
          </a:p>
          <a:p>
            <a:pPr marL="171450" indent="-171450">
              <a:buFont typeface="Arial"/>
              <a:buChar char="•"/>
            </a:pPr>
            <a:endParaRPr lang="en-US" dirty="0" smtClean="0"/>
          </a:p>
          <a:p>
            <a:pPr marL="171450" indent="-171450">
              <a:buFont typeface="Arial"/>
              <a:buChar char="•"/>
            </a:pPr>
            <a:r>
              <a:rPr lang="en-US" dirty="0" smtClean="0"/>
              <a:t>“Colleges</a:t>
            </a:r>
            <a:r>
              <a:rPr lang="en-US" baseline="0" dirty="0" smtClean="0"/>
              <a:t> are expected to investigate and resolve students’ reports of rape, determining whether their classmates are responsible for assault and, if so, what the punishment should be”—whether or not an alleged victim decides to report the incident to the police)</a:t>
            </a:r>
          </a:p>
          <a:p>
            <a:pPr marL="171450" indent="-171450">
              <a:buFont typeface="Arial"/>
              <a:buChar char="•"/>
            </a:pPr>
            <a:r>
              <a:rPr lang="en-US" baseline="0" dirty="0" smtClean="0"/>
              <a:t>“If colleges do not handle reports promptly and fairly, they may be blamed for violating the rights of alleged victims and creating a hostile environment for learning, according to the U.S. Dept. of Education,” which enforces the law.</a:t>
            </a:r>
          </a:p>
          <a:p>
            <a:pPr marL="171450" indent="-171450">
              <a:buFont typeface="Arial"/>
              <a:buChar char="•"/>
            </a:pPr>
            <a:r>
              <a:rPr lang="en-US" baseline="0" dirty="0" smtClean="0"/>
              <a:t>The article also asks: “How did a law originally meant to prevent gender discrimination morph into one being used to combat rape?</a:t>
            </a:r>
          </a:p>
          <a:p>
            <a:pPr marL="628650" lvl="1" indent="-171450">
              <a:buFont typeface="Arial"/>
              <a:buChar char="•"/>
            </a:pPr>
            <a:r>
              <a:rPr lang="en-US" baseline="0" dirty="0" smtClean="0"/>
              <a:t>Answer: </a:t>
            </a:r>
          </a:p>
          <a:p>
            <a:pPr marL="1085850" lvl="2" indent="-171450">
              <a:buFont typeface="Arial"/>
              <a:buChar char="•"/>
            </a:pPr>
            <a:r>
              <a:rPr lang="en-US" baseline="0" dirty="0" smtClean="0"/>
              <a:t>Gradually, through precedents set through court cases beginning in the early 1980s</a:t>
            </a:r>
          </a:p>
          <a:p>
            <a:pPr marL="1543050" lvl="3" indent="-171450">
              <a:buFont typeface="Arial"/>
              <a:buChar char="•"/>
            </a:pPr>
            <a:r>
              <a:rPr lang="en-US" baseline="0" dirty="0" smtClean="0"/>
              <a:t>Students sued schools for allegedly mishandling complaints of harassment and assault</a:t>
            </a:r>
          </a:p>
          <a:p>
            <a:pPr marL="1543050" lvl="3" indent="-171450">
              <a:buFont typeface="Arial"/>
              <a:buChar char="•"/>
            </a:pPr>
            <a:r>
              <a:rPr lang="en-US" baseline="0" dirty="0" smtClean="0"/>
              <a:t>Rulings established sexual harassment as a form of discrimination with assault being the most severe form</a:t>
            </a:r>
          </a:p>
          <a:p>
            <a:pPr marL="1543050" lvl="3" indent="-171450">
              <a:buFont typeface="Arial"/>
              <a:buChar char="•"/>
            </a:pPr>
            <a:r>
              <a:rPr lang="en-US" baseline="0" dirty="0" smtClean="0"/>
              <a:t>Therefore, victims of rape could be considered subjects of discrimination under Title IX</a:t>
            </a:r>
          </a:p>
          <a:p>
            <a:pPr marL="15430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A federal court ruled on student-on-student sexual assault in a case involving Yale University in 2003</a:t>
            </a:r>
            <a:r>
              <a:rPr lang="en-US" sz="1200" kern="1200" baseline="0" dirty="0" smtClean="0">
                <a:solidFill>
                  <a:schemeClr val="tx1"/>
                </a:solidFill>
                <a:latin typeface="+mn-lt"/>
                <a:ea typeface="+mn-ea"/>
                <a:cs typeface="+mn-cs"/>
              </a:rPr>
              <a:t> that</a:t>
            </a:r>
            <a:r>
              <a:rPr lang="en-US" sz="1200" kern="1200" dirty="0" smtClean="0">
                <a:solidFill>
                  <a:schemeClr val="tx1"/>
                </a:solidFill>
                <a:latin typeface="+mn-lt"/>
                <a:ea typeface="+mn-ea"/>
                <a:cs typeface="+mn-cs"/>
              </a:rPr>
              <a:t> "There is no question that a rape," </a:t>
            </a:r>
            <a:r>
              <a:rPr lang="en-US" sz="1200" kern="1200" dirty="0" smtClean="0">
                <a:solidFill>
                  <a:schemeClr val="tx1"/>
                </a:solidFill>
                <a:latin typeface="+mn-lt"/>
                <a:ea typeface="+mn-ea"/>
                <a:cs typeface="+mn-cs"/>
                <a:hlinkClick r:id="rId3"/>
              </a:rPr>
              <a:t>the ruling held, </a:t>
            </a:r>
            <a:r>
              <a:rPr lang="en-US" sz="1200" kern="1200" dirty="0" smtClean="0">
                <a:solidFill>
                  <a:schemeClr val="tx2"/>
                </a:solidFill>
                <a:latin typeface="+mn-lt"/>
                <a:ea typeface="+mn-ea"/>
                <a:cs typeface="+mn-cs"/>
                <a:hlinkClick r:id="rId3"/>
              </a:rPr>
              <a:t>"constitutes severe and objectively offensive sexual harassment.”</a:t>
            </a:r>
            <a:r>
              <a:rPr lang="en-US" sz="1200" kern="1200" dirty="0" smtClean="0">
                <a:solidFill>
                  <a:schemeClr val="tx2"/>
                </a:solidFill>
                <a:latin typeface="+mn-lt"/>
                <a:ea typeface="+mn-ea"/>
                <a:cs typeface="+mn-cs"/>
              </a:rPr>
              <a:t> (Kelly v. Yale U)</a:t>
            </a:r>
            <a:endParaRPr lang="en-US" baseline="0" dirty="0" smtClean="0"/>
          </a:p>
          <a:p>
            <a:pPr marL="1085850" lvl="2" indent="-171450">
              <a:buFont typeface="Arial"/>
              <a:buChar char="•"/>
            </a:pPr>
            <a:r>
              <a:rPr lang="en-US" baseline="0" dirty="0" smtClean="0"/>
              <a:t>Thus, campuses instituted formal procedures that allowed students to file complaints about sexual harassment and assault</a:t>
            </a:r>
          </a:p>
          <a:p>
            <a:pPr marL="1085850" lvl="2" indent="-171450">
              <a:buFont typeface="Arial"/>
              <a:buChar char="•"/>
            </a:pPr>
            <a:r>
              <a:rPr lang="en-US" baseline="0" dirty="0" smtClean="0"/>
              <a:t>However, many students “said that colleges minimized such complaints, botched investigations, and failed to protect the women from the men that they said had assaulted them.”</a:t>
            </a:r>
          </a:p>
          <a:p>
            <a:pPr marL="1085850" lvl="2" indent="-171450">
              <a:buFont typeface="Arial"/>
              <a:buChar char="•"/>
            </a:pPr>
            <a:r>
              <a:rPr lang="en-US" baseline="0" dirty="0" smtClean="0"/>
              <a:t>The 2011Edcuation Department’s Office for Civil Rights “Dear Colleague” letter (that was “designed to clarify Title IX regulations” as it “provides a detailed overview of institutions’ existing responsibilities under Title IX when dealing with complaints of sexual harassment and sexual violence” caused colleges to take their investigative and resolution efforts more seriously (http://</a:t>
            </a:r>
            <a:r>
              <a:rPr lang="en-US" baseline="0" dirty="0" err="1" smtClean="0"/>
              <a:t>chronicle.com</a:t>
            </a:r>
            <a:r>
              <a:rPr lang="en-US" baseline="0" dirty="0" smtClean="0"/>
              <a:t>/article/Education-</a:t>
            </a:r>
            <a:r>
              <a:rPr lang="en-US" baseline="0" dirty="0" err="1" smtClean="0"/>
              <a:t>Dept</a:t>
            </a:r>
            <a:r>
              <a:rPr lang="en-US" baseline="0" dirty="0" smtClean="0"/>
              <a:t>-Issues-New/127004/).</a:t>
            </a:r>
          </a:p>
          <a:p>
            <a:pPr marL="171450" indent="-171450">
              <a:buFont typeface="Arial"/>
              <a:buChar char="•"/>
            </a:pPr>
            <a:r>
              <a:rPr lang="en-US" sz="1200" kern="1200" dirty="0" smtClean="0">
                <a:solidFill>
                  <a:schemeClr val="tx1"/>
                </a:solidFill>
                <a:latin typeface="+mn-lt"/>
                <a:ea typeface="+mn-ea"/>
                <a:cs typeface="+mn-cs"/>
              </a:rPr>
              <a:t>The article provides a clear timeline citing the specific court cases that provided</a:t>
            </a:r>
            <a:r>
              <a:rPr lang="en-US" sz="1200" kern="1200" baseline="0" dirty="0" smtClean="0">
                <a:solidFill>
                  <a:schemeClr val="tx1"/>
                </a:solidFill>
                <a:latin typeface="+mn-lt"/>
                <a:ea typeface="+mn-ea"/>
                <a:cs typeface="+mn-cs"/>
              </a:rPr>
              <a:t> the impetus for the broadened view of Title IX.</a:t>
            </a:r>
          </a:p>
          <a:p>
            <a:pPr marL="171450" indent="-171450">
              <a:buFont typeface="Arial"/>
              <a:buChar char="•"/>
            </a:pPr>
            <a:r>
              <a:rPr lang="en-US" sz="1200" kern="1200" baseline="0" dirty="0" smtClean="0">
                <a:solidFill>
                  <a:schemeClr val="tx1"/>
                </a:solidFill>
                <a:latin typeface="+mn-lt"/>
                <a:ea typeface="+mn-ea"/>
                <a:cs typeface="+mn-cs"/>
              </a:rPr>
              <a:t>In order to better combat this “epidemic of sexual assault,” colleges will have to catch up to “society’s redefining of this public-health issue.”</a:t>
            </a:r>
          </a:p>
        </p:txBody>
      </p:sp>
      <p:sp>
        <p:nvSpPr>
          <p:cNvPr id="4" name="Slide Number Placeholder 3"/>
          <p:cNvSpPr>
            <a:spLocks noGrp="1"/>
          </p:cNvSpPr>
          <p:nvPr>
            <p:ph type="sldNum" sz="quarter" idx="10"/>
          </p:nvPr>
        </p:nvSpPr>
        <p:spPr/>
        <p:txBody>
          <a:bodyPr/>
          <a:lstStyle/>
          <a:p>
            <a:fld id="{7BA90FCE-42FB-B748-9DD1-95E1DEBB0B51}" type="slidenum">
              <a:rPr lang="en-US" smtClean="0"/>
              <a:t>5</a:t>
            </a:fld>
            <a:endParaRPr lang="en-US"/>
          </a:p>
        </p:txBody>
      </p:sp>
    </p:spTree>
    <p:extLst>
      <p:ext uri="{BB962C8B-B14F-4D97-AF65-F5344CB8AC3E}">
        <p14:creationId xmlns:p14="http://schemas.microsoft.com/office/powerpoint/2010/main" val="279346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6</a:t>
            </a:fld>
            <a:endParaRPr lang="en-US"/>
          </a:p>
        </p:txBody>
      </p:sp>
    </p:spTree>
    <p:extLst>
      <p:ext uri="{BB962C8B-B14F-4D97-AF65-F5344CB8AC3E}">
        <p14:creationId xmlns:p14="http://schemas.microsoft.com/office/powerpoint/2010/main" val="279346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p>
          <a:p>
            <a:endParaRPr lang="en-US" dirty="0" smtClean="0"/>
          </a:p>
          <a:p>
            <a:r>
              <a:rPr lang="en-US" dirty="0" smtClean="0"/>
              <a:t>Enforced by US </a:t>
            </a:r>
            <a:r>
              <a:rPr lang="en-US" dirty="0" err="1" smtClean="0"/>
              <a:t>Dept</a:t>
            </a:r>
            <a:r>
              <a:rPr lang="en-US" dirty="0" smtClean="0"/>
              <a:t> of Ed Requires higher </a:t>
            </a:r>
            <a:r>
              <a:rPr lang="en-US" dirty="0" err="1" smtClean="0"/>
              <a:t>ed</a:t>
            </a:r>
            <a:r>
              <a:rPr lang="en-US" dirty="0" smtClean="0"/>
              <a:t> campuses to:</a:t>
            </a:r>
          </a:p>
          <a:p>
            <a:pPr lvl="1"/>
            <a:r>
              <a:rPr lang="en-US" dirty="0" smtClean="0"/>
              <a:t>Disclose campus safety info (crime stats): Annual Security Report (ASR)</a:t>
            </a:r>
          </a:p>
          <a:p>
            <a:pPr lvl="1"/>
            <a:r>
              <a:rPr lang="en-US" dirty="0" smtClean="0"/>
              <a:t>impose certain basic requirements for handling sexual violence, emergencies</a:t>
            </a:r>
          </a:p>
          <a:p>
            <a:endParaRPr lang="en-US" dirty="0" smtClean="0"/>
          </a:p>
          <a:p>
            <a:r>
              <a:rPr lang="en-US" dirty="0" smtClean="0"/>
              <a:t>The </a:t>
            </a:r>
            <a:r>
              <a:rPr lang="en-US" dirty="0" err="1" smtClean="0"/>
              <a:t>Clery</a:t>
            </a:r>
            <a:r>
              <a:rPr lang="en-US" dirty="0" smtClean="0"/>
              <a:t> Act is named in memory of Jeanne </a:t>
            </a:r>
            <a:r>
              <a:rPr lang="en-US" dirty="0" err="1" smtClean="0"/>
              <a:t>Clery</a:t>
            </a:r>
            <a:r>
              <a:rPr lang="en-US" dirty="0" smtClean="0"/>
              <a:t>, a freshman at Lehigh University who was murdered in her dorm room in 1986. Her killer went through three propped-open doors in order to get to her room. If the college would have made this information available to students, Jeanne would have been aware of the 38 violent on-campus crimes that happened in the three years before her murder, as well as the 181 occurrences of propped-open doors in the dorm in the four months preceding her death. </a:t>
            </a:r>
            <a:br>
              <a:rPr lang="en-US" dirty="0" smtClean="0"/>
            </a:br>
            <a:r>
              <a:rPr lang="en-US" dirty="0" smtClean="0"/>
              <a:t/>
            </a:r>
            <a:br>
              <a:rPr lang="en-US" dirty="0" smtClean="0"/>
            </a:br>
            <a:r>
              <a:rPr lang="en-US" dirty="0" smtClean="0"/>
              <a:t>The </a:t>
            </a:r>
            <a:r>
              <a:rPr lang="en-US" dirty="0" err="1" smtClean="0"/>
              <a:t>Clery</a:t>
            </a:r>
            <a:r>
              <a:rPr lang="en-US" dirty="0" smtClean="0"/>
              <a:t> Act requires that all universities and colleges that participate in federal financial aid programs must disclose information about crime that occurs on campus, in off-campus buildings, or property owned or controlled by the college. </a:t>
            </a:r>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7</a:t>
            </a:fld>
            <a:endParaRPr lang="en-US"/>
          </a:p>
        </p:txBody>
      </p:sp>
    </p:spTree>
    <p:extLst>
      <p:ext uri="{BB962C8B-B14F-4D97-AF65-F5344CB8AC3E}">
        <p14:creationId xmlns:p14="http://schemas.microsoft.com/office/powerpoint/2010/main" val="191859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8</a:t>
            </a:fld>
            <a:endParaRPr lang="en-US"/>
          </a:p>
        </p:txBody>
      </p:sp>
    </p:spTree>
    <p:extLst>
      <p:ext uri="{BB962C8B-B14F-4D97-AF65-F5344CB8AC3E}">
        <p14:creationId xmlns:p14="http://schemas.microsoft.com/office/powerpoint/2010/main" val="158304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p>
          <a:p>
            <a:endParaRPr lang="en-US" dirty="0" smtClean="0"/>
          </a:p>
          <a:p>
            <a:r>
              <a:rPr lang="en-US" dirty="0" smtClean="0"/>
              <a:t>The </a:t>
            </a:r>
            <a:r>
              <a:rPr lang="en-US" b="1" dirty="0" smtClean="0"/>
              <a:t>Violence Against Women Act of 1994</a:t>
            </a:r>
            <a:r>
              <a:rPr lang="en-US" dirty="0" smtClean="0"/>
              <a:t> (</a:t>
            </a:r>
            <a:r>
              <a:rPr lang="en-US" b="1" dirty="0" smtClean="0"/>
              <a:t>VAWA</a:t>
            </a:r>
            <a:r>
              <a:rPr lang="en-US" dirty="0" smtClean="0"/>
              <a:t>) is a </a:t>
            </a:r>
            <a:r>
              <a:rPr lang="en-US" dirty="0" smtClean="0">
                <a:hlinkClick r:id="rId3" tooltip="United States federal law"/>
              </a:rPr>
              <a:t>United States federal law</a:t>
            </a:r>
            <a:r>
              <a:rPr lang="en-US" dirty="0" smtClean="0"/>
              <a:t> (Title IV, sec. 40001-40703 of the </a:t>
            </a:r>
            <a:r>
              <a:rPr lang="en-US" dirty="0" smtClean="0">
                <a:hlinkClick r:id="rId4" tooltip="Violent Crime Control and Law Enforcement Act of 1994"/>
              </a:rPr>
              <a:t>Violent Crime Control and Law Enforcement Act of 1994</a:t>
            </a:r>
            <a:r>
              <a:rPr lang="en-US" dirty="0" smtClean="0"/>
              <a:t>, </a:t>
            </a:r>
            <a:r>
              <a:rPr lang="en-US" dirty="0" smtClean="0">
                <a:hlinkClick r:id="rId5"/>
              </a:rPr>
              <a:t>H.R. 3355</a:t>
            </a:r>
            <a:r>
              <a:rPr lang="en-US" dirty="0" smtClean="0"/>
              <a:t>) signed as </a:t>
            </a:r>
            <a:r>
              <a:rPr lang="en-US" dirty="0" smtClean="0">
                <a:hlinkClick r:id="rId6"/>
              </a:rPr>
              <a:t>Pub.L. 103–322</a:t>
            </a:r>
            <a:r>
              <a:rPr lang="en-US" dirty="0" smtClean="0"/>
              <a:t> by </a:t>
            </a:r>
            <a:r>
              <a:rPr lang="en-US" dirty="0" smtClean="0">
                <a:hlinkClick r:id="rId7" tooltip="US President"/>
              </a:rPr>
              <a:t>President</a:t>
            </a:r>
            <a:r>
              <a:rPr lang="en-US" dirty="0" smtClean="0"/>
              <a:t> </a:t>
            </a:r>
            <a:r>
              <a:rPr lang="en-US" dirty="0" smtClean="0">
                <a:hlinkClick r:id="rId8" tooltip="Bill Clinton"/>
              </a:rPr>
              <a:t>Bill Clinton</a:t>
            </a:r>
            <a:r>
              <a:rPr lang="en-US" dirty="0" smtClean="0"/>
              <a:t> on September 13, 1994 (codified in part at 42 U.S.C. sections 13701 through 14040). The Act provides $1.6 billion toward investigation and prosecution of violent crimes against women, imposes automatic and mandatory restitution on those convicted, and allows civil redress in cases prosecutors chose to leave un-prosecuted. The Act also establishes the </a:t>
            </a:r>
            <a:r>
              <a:rPr lang="en-US" dirty="0" smtClean="0">
                <a:hlinkClick r:id="rId9" tooltip="Office on Violence Against Women"/>
              </a:rPr>
              <a:t>Office on Violence Against Women</a:t>
            </a:r>
            <a:r>
              <a:rPr lang="en-US" dirty="0" smtClean="0"/>
              <a:t> within the </a:t>
            </a:r>
            <a:r>
              <a:rPr lang="en-US" dirty="0" smtClean="0">
                <a:hlinkClick r:id="rId10" tooltip="United States Department of Justice"/>
              </a:rPr>
              <a:t>Department of Justice</a:t>
            </a:r>
            <a:r>
              <a:rPr lang="en-US" dirty="0" smtClean="0"/>
              <a:t>.</a:t>
            </a:r>
          </a:p>
          <a:p>
            <a:endParaRPr lang="en-US" dirty="0" smtClean="0"/>
          </a:p>
          <a:p>
            <a:r>
              <a:rPr lang="en-US" dirty="0" smtClean="0"/>
              <a:t>VAWA was drafted by the office of </a:t>
            </a:r>
            <a:r>
              <a:rPr lang="en-US" dirty="0" smtClean="0">
                <a:hlinkClick r:id="rId11" tooltip="U.S. Senator"/>
              </a:rPr>
              <a:t>Senator</a:t>
            </a:r>
            <a:r>
              <a:rPr lang="en-US" dirty="0" smtClean="0"/>
              <a:t> </a:t>
            </a:r>
            <a:r>
              <a:rPr lang="en-US" dirty="0" smtClean="0">
                <a:hlinkClick r:id="rId12" tooltip="Joe Biden"/>
              </a:rPr>
              <a:t>Joe Biden</a:t>
            </a:r>
            <a:r>
              <a:rPr lang="en-US" dirty="0" smtClean="0"/>
              <a:t> (</a:t>
            </a:r>
            <a:r>
              <a:rPr lang="en-US" dirty="0" smtClean="0">
                <a:hlinkClick r:id="rId13" tooltip="Democratic Party (United States)"/>
              </a:rPr>
              <a:t>D</a:t>
            </a:r>
            <a:r>
              <a:rPr lang="en-US" dirty="0" smtClean="0"/>
              <a:t>-</a:t>
            </a:r>
            <a:r>
              <a:rPr lang="en-US" dirty="0" smtClean="0">
                <a:hlinkClick r:id="rId14" tooltip="Delaware"/>
              </a:rPr>
              <a:t>DE</a:t>
            </a:r>
            <a:r>
              <a:rPr lang="en-US" dirty="0" smtClean="0"/>
              <a:t>), with support from a broad coalition of advocacy groups. The Act passed through </a:t>
            </a:r>
            <a:r>
              <a:rPr lang="en-US" dirty="0" smtClean="0">
                <a:hlinkClick r:id="rId15" tooltip="U.S. Congress"/>
              </a:rPr>
              <a:t>Congress</a:t>
            </a:r>
            <a:r>
              <a:rPr lang="en-US" dirty="0" smtClean="0"/>
              <a:t> with bipartisan support in 1994, clearing the </a:t>
            </a:r>
            <a:r>
              <a:rPr lang="en-US" dirty="0" smtClean="0">
                <a:hlinkClick r:id="rId16" tooltip="United States House of Representatives"/>
              </a:rPr>
              <a:t>United States House of Representatives</a:t>
            </a:r>
            <a:r>
              <a:rPr lang="en-US" dirty="0" smtClean="0"/>
              <a:t> by a vote of 235–195 and the </a:t>
            </a:r>
            <a:r>
              <a:rPr lang="en-US" dirty="0" smtClean="0">
                <a:hlinkClick r:id="rId17" tooltip="United States Senate"/>
              </a:rPr>
              <a:t>Senate</a:t>
            </a:r>
            <a:r>
              <a:rPr lang="en-US" dirty="0" smtClean="0"/>
              <a:t> by a vote of 61–38, although the following year House </a:t>
            </a:r>
            <a:r>
              <a:rPr lang="en-US" dirty="0" smtClean="0">
                <a:hlinkClick r:id="rId18" tooltip="Republican Party (United States)"/>
              </a:rPr>
              <a:t>Republicans</a:t>
            </a:r>
            <a:r>
              <a:rPr lang="en-US" dirty="0" smtClean="0"/>
              <a:t> attempted to cut the Act's funding.</a:t>
            </a:r>
            <a:r>
              <a:rPr lang="en-US" baseline="30000" dirty="0" smtClean="0">
                <a:hlinkClick r:id="rId19"/>
              </a:rPr>
              <a:t>[1]</a:t>
            </a:r>
            <a:r>
              <a:rPr lang="en-US" dirty="0" smtClean="0"/>
              <a:t> In the 2000 </a:t>
            </a:r>
            <a:r>
              <a:rPr lang="en-US" dirty="0" smtClean="0">
                <a:hlinkClick r:id="rId20" tooltip="United States Supreme Court"/>
              </a:rPr>
              <a:t>Supreme Court</a:t>
            </a:r>
            <a:r>
              <a:rPr lang="en-US" dirty="0" smtClean="0"/>
              <a:t> case </a:t>
            </a:r>
            <a:r>
              <a:rPr lang="en-US" i="1" dirty="0" smtClean="0">
                <a:hlinkClick r:id="rId21" tooltip="United States v. Morrison"/>
              </a:rPr>
              <a:t>United States v. Morrison</a:t>
            </a:r>
            <a:r>
              <a:rPr lang="en-US" dirty="0" smtClean="0"/>
              <a:t>, a sharply divided Court struck down the VAWA provision allowing women the right to sue their attackers in federal court. By a 5–4 majority, the Court's conservative wing overturned the provision as exceeding the federal government's powers under the </a:t>
            </a:r>
            <a:r>
              <a:rPr lang="en-US" dirty="0" smtClean="0">
                <a:hlinkClick r:id="rId22" tooltip="Commerce Clause"/>
              </a:rPr>
              <a:t>Commerce Clause</a:t>
            </a:r>
            <a:r>
              <a:rPr lang="en-US" dirty="0" smtClean="0"/>
              <a:t>.</a:t>
            </a:r>
            <a:r>
              <a:rPr lang="en-US" baseline="30000" dirty="0" smtClean="0">
                <a:hlinkClick r:id="rId23"/>
              </a:rPr>
              <a:t>[2]</a:t>
            </a:r>
            <a:r>
              <a:rPr lang="en-US" baseline="30000" dirty="0" smtClean="0">
                <a:hlinkClick r:id="rId24"/>
              </a:rPr>
              <a:t>[3]</a:t>
            </a:r>
            <a:endParaRPr lang="en-US" baseline="30000" dirty="0" smtClean="0"/>
          </a:p>
          <a:p>
            <a:endParaRPr lang="en-US" dirty="0" smtClean="0"/>
          </a:p>
          <a:p>
            <a:r>
              <a:rPr lang="en-US" dirty="0" smtClean="0"/>
              <a:t>VAWA was reauthorized by bipartisan majorities in Congress in 2000, and again in December 2005, and signed by President </a:t>
            </a:r>
            <a:r>
              <a:rPr lang="en-US" dirty="0" smtClean="0">
                <a:hlinkClick r:id="rId25" tooltip="George W. Bush"/>
              </a:rPr>
              <a:t>George W. Bush</a:t>
            </a:r>
            <a:r>
              <a:rPr lang="en-US" dirty="0" smtClean="0"/>
              <a:t>.</a:t>
            </a:r>
            <a:r>
              <a:rPr lang="en-US" baseline="30000" dirty="0" smtClean="0">
                <a:hlinkClick r:id="rId26"/>
              </a:rPr>
              <a:t>[4]</a:t>
            </a:r>
            <a:r>
              <a:rPr lang="en-US" dirty="0" smtClean="0"/>
              <a:t> The Act's 2012 renewal was opposed by </a:t>
            </a:r>
            <a:r>
              <a:rPr lang="en-US" dirty="0" smtClean="0">
                <a:hlinkClick r:id="rId27" tooltip="Conservatism in the United States"/>
              </a:rPr>
              <a:t>conservative</a:t>
            </a:r>
            <a:r>
              <a:rPr lang="en-US" dirty="0" smtClean="0"/>
              <a:t> Republicans, who objected to extending the Act's protections to </a:t>
            </a:r>
            <a:r>
              <a:rPr lang="en-US" dirty="0" smtClean="0">
                <a:hlinkClick r:id="rId28" tooltip="Same-sex relationship"/>
              </a:rPr>
              <a:t>same-sex couples</a:t>
            </a:r>
            <a:r>
              <a:rPr lang="en-US" dirty="0" smtClean="0"/>
              <a:t> and to provisions allowing battered </a:t>
            </a:r>
            <a:r>
              <a:rPr lang="en-US" dirty="0" smtClean="0">
                <a:hlinkClick r:id="rId29" tooltip="Illegal immigration to the United States"/>
              </a:rPr>
              <a:t>illegal immigrants</a:t>
            </a:r>
            <a:r>
              <a:rPr lang="en-US" dirty="0" smtClean="0"/>
              <a:t> to claim </a:t>
            </a:r>
            <a:r>
              <a:rPr lang="en-US" dirty="0" smtClean="0">
                <a:hlinkClick r:id="rId30" tooltip="Visa (document)"/>
              </a:rPr>
              <a:t>temporary visas</a:t>
            </a:r>
            <a:r>
              <a:rPr lang="en-US" dirty="0" smtClean="0"/>
              <a:t>.</a:t>
            </a:r>
            <a:r>
              <a:rPr lang="en-US" baseline="30000" dirty="0" smtClean="0">
                <a:hlinkClick r:id="rId31"/>
              </a:rPr>
              <a:t>[5]</a:t>
            </a:r>
            <a:r>
              <a:rPr lang="en-US" dirty="0" smtClean="0"/>
              <a:t> Ultimately, VAWA was again reauthorized in 2013, after a long legislative battle throughout 2012–2013.</a:t>
            </a:r>
            <a:r>
              <a:rPr lang="en-US" baseline="30000" dirty="0" smtClean="0">
                <a:hlinkClick r:id="rId32"/>
              </a:rPr>
              <a:t>[6]</a:t>
            </a:r>
            <a:endParaRPr lang="en-US" dirty="0" smtClean="0"/>
          </a:p>
          <a:p>
            <a:endParaRPr lang="en-US" dirty="0"/>
          </a:p>
        </p:txBody>
      </p:sp>
      <p:sp>
        <p:nvSpPr>
          <p:cNvPr id="4" name="Slide Number Placeholder 3"/>
          <p:cNvSpPr>
            <a:spLocks noGrp="1"/>
          </p:cNvSpPr>
          <p:nvPr>
            <p:ph type="sldNum" sz="quarter" idx="10"/>
          </p:nvPr>
        </p:nvSpPr>
        <p:spPr/>
        <p:txBody>
          <a:bodyPr/>
          <a:lstStyle/>
          <a:p>
            <a:fld id="{7BA90FCE-42FB-B748-9DD1-95E1DEBB0B51}" type="slidenum">
              <a:rPr lang="en-US" smtClean="0"/>
              <a:t>9</a:t>
            </a:fld>
            <a:endParaRPr lang="en-US"/>
          </a:p>
        </p:txBody>
      </p:sp>
    </p:spTree>
    <p:extLst>
      <p:ext uri="{BB962C8B-B14F-4D97-AF65-F5344CB8AC3E}">
        <p14:creationId xmlns:p14="http://schemas.microsoft.com/office/powerpoint/2010/main" val="295903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ASCCC Spring Plenary Session,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ASCCC Spring Plenary Session,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ASCCC Spring Plenary Session,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ASCCC Spring Plenary Session,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ASCCC Spring Plenary Session, 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ASCCC Spring Plenary Session, 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ASCCC Spring Plenary Session, 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ASCCC Spring Plenary Session,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t>ASCCC Spring Plenary Session, 2015</a:t>
            </a:r>
            <a:endParaRPr lang="en-US"/>
          </a:p>
        </p:txBody>
      </p:sp>
      <p:sp>
        <p:nvSpPr>
          <p:cNvPr id="9" name="Slide Number Placeholder 8"/>
          <p:cNvSpPr>
            <a:spLocks noGrp="1"/>
          </p:cNvSpPr>
          <p:nvPr>
            <p:ph type="sldNum" sz="quarter" idx="11"/>
          </p:nvPr>
        </p:nvSpPr>
        <p:spPr/>
        <p:txBody>
          <a:bodyPr/>
          <a:lstStyle/>
          <a:p>
            <a:fld id="{D7E63A33-8271-4DD0-9C48-789913D7C11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7E63A33-8271-4DD0-9C48-789913D7C115}"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US" smtClean="0"/>
              <a:t>ASCCC Spring Plenary Session, 2015</a:t>
            </a:r>
            <a:endParaRPr lang="en-US" dirty="0" smtClean="0"/>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hf sldNum="0"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3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0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s://oag.ca.gov/sites/all/files/agweb/pdfs/law_enforcement/info-bulletin-dle-2015-01.pdf"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s://leginfo.legislature.ca.gov/faces/billNavClient.xhtml?bill_id=201320140SB967" TargetMode="External"/><Relationship Id="rId4" Type="http://schemas.openxmlformats.org/officeDocument/2006/relationships/hyperlink" Target="https://oag.ca.gov/sites/all/files/agweb/pdfs/law_enforcement/info-bulletin-dle-2015-01.pdf"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www.cleryact.info/" TargetMode="External"/><Relationship Id="rId4" Type="http://schemas.openxmlformats.org/officeDocument/2006/relationships/hyperlink" Target="http://knowyourix.org/title-ix/title-ix-the-basics/"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vett_corinna@sccollege.edu" TargetMode="External"/><Relationship Id="rId3" Type="http://schemas.openxmlformats.org/officeDocument/2006/relationships/hyperlink" Target="mailto:holcroftcarolyn@foothill.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chronicle.com/article/Why-Colleges-Are-on-the-Hook/14694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titleix.info/History/History-Overview.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7581" y="1427250"/>
            <a:ext cx="7470448" cy="2690623"/>
          </a:xfrm>
        </p:spPr>
        <p:txBody>
          <a:bodyPr>
            <a:normAutofit/>
          </a:bodyPr>
          <a:lstStyle/>
          <a:p>
            <a:r>
              <a:rPr lang="en-US" sz="4800" dirty="0" smtClean="0">
                <a:effectLst/>
              </a:rPr>
              <a:t>Campus Safety and the Violence Against Women Reauthorization Act</a:t>
            </a:r>
            <a:endParaRPr lang="en-US" sz="4800" dirty="0">
              <a:effectLst/>
            </a:endParaRPr>
          </a:p>
        </p:txBody>
      </p:sp>
      <p:sp>
        <p:nvSpPr>
          <p:cNvPr id="2" name="Subtitle 1"/>
          <p:cNvSpPr>
            <a:spLocks noGrp="1"/>
          </p:cNvSpPr>
          <p:nvPr>
            <p:ph type="subTitle" idx="1"/>
          </p:nvPr>
        </p:nvSpPr>
        <p:spPr>
          <a:xfrm>
            <a:off x="817581" y="4925457"/>
            <a:ext cx="7291718" cy="1454434"/>
          </a:xfrm>
        </p:spPr>
        <p:txBody>
          <a:bodyPr>
            <a:normAutofit lnSpcReduction="10000"/>
          </a:bodyPr>
          <a:lstStyle/>
          <a:p>
            <a:r>
              <a:rPr lang="en-US" dirty="0" smtClean="0">
                <a:solidFill>
                  <a:schemeClr val="bg2">
                    <a:lumMod val="50000"/>
                  </a:schemeClr>
                </a:solidFill>
              </a:rPr>
              <a:t>Phil Crawford, San Jose City College</a:t>
            </a:r>
          </a:p>
          <a:p>
            <a:r>
              <a:rPr lang="en-US" dirty="0" err="1" smtClean="0">
                <a:solidFill>
                  <a:schemeClr val="bg2">
                    <a:lumMod val="50000"/>
                  </a:schemeClr>
                </a:solidFill>
              </a:rPr>
              <a:t>Corinna</a:t>
            </a:r>
            <a:r>
              <a:rPr lang="en-US" dirty="0" smtClean="0">
                <a:solidFill>
                  <a:schemeClr val="bg2">
                    <a:lumMod val="50000"/>
                  </a:schemeClr>
                </a:solidFill>
              </a:rPr>
              <a:t> </a:t>
            </a:r>
            <a:r>
              <a:rPr lang="en-US" dirty="0" err="1" smtClean="0">
                <a:solidFill>
                  <a:schemeClr val="bg2">
                    <a:lumMod val="50000"/>
                  </a:schemeClr>
                </a:solidFill>
              </a:rPr>
              <a:t>Evett</a:t>
            </a:r>
            <a:r>
              <a:rPr lang="en-US" dirty="0" smtClean="0">
                <a:solidFill>
                  <a:schemeClr val="bg2">
                    <a:lumMod val="50000"/>
                  </a:schemeClr>
                </a:solidFill>
              </a:rPr>
              <a:t>, Santiago Canyon College</a:t>
            </a:r>
          </a:p>
          <a:p>
            <a:r>
              <a:rPr lang="en-US" dirty="0" smtClean="0">
                <a:solidFill>
                  <a:schemeClr val="bg2">
                    <a:lumMod val="50000"/>
                  </a:schemeClr>
                </a:solidFill>
              </a:rPr>
              <a:t>Carolyn Holcroft, Foothill College</a:t>
            </a:r>
          </a:p>
          <a:p>
            <a:r>
              <a:rPr lang="en-US" dirty="0" smtClean="0">
                <a:solidFill>
                  <a:schemeClr val="bg2">
                    <a:lumMod val="50000"/>
                  </a:schemeClr>
                </a:solidFill>
              </a:rPr>
              <a:t>James Todd, Modesto Junior College</a:t>
            </a:r>
          </a:p>
          <a:p>
            <a:endParaRPr lang="en-US" dirty="0">
              <a:solidFill>
                <a:schemeClr val="bg2">
                  <a:lumMod val="50000"/>
                </a:schemeClr>
              </a:solidFill>
            </a:endParaRPr>
          </a:p>
        </p:txBody>
      </p:sp>
      <p:sp>
        <p:nvSpPr>
          <p:cNvPr id="5" name="Date Placeholder 4"/>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42595451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800" decel="100000"/>
                                        <p:tgtEl>
                                          <p:spTgt spid="2">
                                            <p:txEl>
                                              <p:pRg st="0" end="0"/>
                                            </p:txEl>
                                          </p:spTgt>
                                        </p:tgtEl>
                                      </p:cBhvr>
                                    </p:animEffect>
                                    <p:anim calcmode="lin" valueType="num">
                                      <p:cBhvr>
                                        <p:cTn id="15"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800" decel="100000"/>
                                        <p:tgtEl>
                                          <p:spTgt spid="2">
                                            <p:txEl>
                                              <p:pRg st="1" end="1"/>
                                            </p:txEl>
                                          </p:spTgt>
                                        </p:tgtEl>
                                      </p:cBhvr>
                                    </p:animEffect>
                                    <p:anim calcmode="lin" valueType="num">
                                      <p:cBhvr>
                                        <p:cTn id="24"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800" decel="100000"/>
                                        <p:tgtEl>
                                          <p:spTgt spid="2">
                                            <p:txEl>
                                              <p:pRg st="2" end="2"/>
                                            </p:txEl>
                                          </p:spTgt>
                                        </p:tgtEl>
                                      </p:cBhvr>
                                    </p:animEffect>
                                    <p:anim calcmode="lin" valueType="num">
                                      <p:cBhvr>
                                        <p:cTn id="33"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fade">
                                      <p:cBhvr>
                                        <p:cTn id="41" dur="800" decel="100000"/>
                                        <p:tgtEl>
                                          <p:spTgt spid="2">
                                            <p:txEl>
                                              <p:pRg st="3" end="3"/>
                                            </p:txEl>
                                          </p:spTgt>
                                        </p:tgtEl>
                                      </p:cBhvr>
                                    </p:animEffect>
                                    <p:anim calcmode="lin" valueType="num">
                                      <p:cBhvr>
                                        <p:cTn id="42"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a:t>
            </a:r>
            <a:r>
              <a:rPr lang="en-US" dirty="0" err="1" smtClean="0"/>
              <a:t>SaVE</a:t>
            </a:r>
            <a:r>
              <a:rPr lang="en-US" dirty="0" smtClean="0"/>
              <a:t> Act</a:t>
            </a:r>
            <a:endParaRPr lang="en-US" dirty="0"/>
          </a:p>
        </p:txBody>
      </p:sp>
      <p:sp>
        <p:nvSpPr>
          <p:cNvPr id="3" name="Content Placeholder 2"/>
          <p:cNvSpPr>
            <a:spLocks noGrp="1"/>
          </p:cNvSpPr>
          <p:nvPr>
            <p:ph idx="1"/>
          </p:nvPr>
        </p:nvSpPr>
        <p:spPr>
          <a:xfrm>
            <a:off x="457200" y="1417638"/>
            <a:ext cx="7620000" cy="4983162"/>
          </a:xfrm>
        </p:spPr>
        <p:txBody>
          <a:bodyPr/>
          <a:lstStyle/>
          <a:p>
            <a:r>
              <a:rPr lang="en-US" dirty="0" smtClean="0"/>
              <a:t>“Campus Sexual Violence Elimination Act”</a:t>
            </a:r>
          </a:p>
          <a:p>
            <a:r>
              <a:rPr lang="en-US" dirty="0" smtClean="0"/>
              <a:t>Provision of VAWA (thus amends </a:t>
            </a:r>
            <a:r>
              <a:rPr lang="en-US" dirty="0" err="1" smtClean="0"/>
              <a:t>Clery</a:t>
            </a:r>
            <a:r>
              <a:rPr lang="en-US" dirty="0" smtClean="0"/>
              <a:t>)</a:t>
            </a:r>
          </a:p>
          <a:p>
            <a:r>
              <a:rPr lang="en-US" dirty="0" smtClean="0"/>
              <a:t>Requires higher </a:t>
            </a:r>
            <a:r>
              <a:rPr lang="en-US" dirty="0" err="1" smtClean="0"/>
              <a:t>ed</a:t>
            </a:r>
            <a:r>
              <a:rPr lang="en-US" dirty="0" smtClean="0"/>
              <a:t> to:</a:t>
            </a:r>
          </a:p>
          <a:p>
            <a:pPr lvl="1"/>
            <a:r>
              <a:rPr lang="en-US" dirty="0" smtClean="0"/>
              <a:t>increase transparency re: sexual violence on campus</a:t>
            </a:r>
          </a:p>
          <a:p>
            <a:pPr lvl="1"/>
            <a:r>
              <a:rPr lang="en-US" dirty="0" smtClean="0"/>
              <a:t>guarantee enhanced rights for victims</a:t>
            </a:r>
          </a:p>
          <a:p>
            <a:pPr lvl="1"/>
            <a:r>
              <a:rPr lang="en-US" dirty="0" smtClean="0"/>
              <a:t>meet standards in conduct proceedings</a:t>
            </a:r>
          </a:p>
          <a:p>
            <a:pPr lvl="1"/>
            <a:r>
              <a:rPr lang="en-US" dirty="0" smtClean="0"/>
              <a:t>provide prevention programming</a:t>
            </a:r>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
        <p:nvSpPr>
          <p:cNvPr id="6" name="TextBox 5"/>
          <p:cNvSpPr txBox="1"/>
          <p:nvPr/>
        </p:nvSpPr>
        <p:spPr>
          <a:xfrm>
            <a:off x="2069740" y="6345159"/>
            <a:ext cx="6517930" cy="461665"/>
          </a:xfrm>
          <a:prstGeom prst="rect">
            <a:avLst/>
          </a:prstGeom>
          <a:noFill/>
        </p:spPr>
        <p:txBody>
          <a:bodyPr wrap="square" rtlCol="0">
            <a:spAutoFit/>
          </a:bodyPr>
          <a:lstStyle/>
          <a:p>
            <a:r>
              <a:rPr lang="en-US" sz="2400" dirty="0">
                <a:solidFill>
                  <a:schemeClr val="bg2">
                    <a:lumMod val="50000"/>
                  </a:schemeClr>
                </a:solidFill>
              </a:rPr>
              <a:t>http://</a:t>
            </a:r>
            <a:r>
              <a:rPr lang="en-US" sz="2400" dirty="0" err="1">
                <a:solidFill>
                  <a:schemeClr val="bg2">
                    <a:lumMod val="50000"/>
                  </a:schemeClr>
                </a:solidFill>
              </a:rPr>
              <a:t>www.cleryact.info</a:t>
            </a:r>
            <a:r>
              <a:rPr lang="en-US" sz="2400" dirty="0">
                <a:solidFill>
                  <a:schemeClr val="bg2">
                    <a:lumMod val="50000"/>
                  </a:schemeClr>
                </a:solidFill>
              </a:rPr>
              <a:t>/campus-save-</a:t>
            </a:r>
            <a:r>
              <a:rPr lang="en-US" sz="2400" dirty="0" err="1">
                <a:solidFill>
                  <a:schemeClr val="bg2">
                    <a:lumMod val="50000"/>
                  </a:schemeClr>
                </a:solidFill>
              </a:rPr>
              <a:t>act.html</a:t>
            </a:r>
            <a:endParaRPr lang="en-US" sz="2400" dirty="0">
              <a:solidFill>
                <a:schemeClr val="bg2">
                  <a:lumMod val="50000"/>
                </a:schemeClr>
              </a:solidFill>
            </a:endParaRPr>
          </a:p>
        </p:txBody>
      </p:sp>
    </p:spTree>
    <p:extLst>
      <p:ext uri="{BB962C8B-B14F-4D97-AF65-F5344CB8AC3E}">
        <p14:creationId xmlns:p14="http://schemas.microsoft.com/office/powerpoint/2010/main" val="786431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30"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800" decel="100000"/>
                                        <p:tgtEl>
                                          <p:spTgt spid="3">
                                            <p:txEl>
                                              <p:pRg st="4" end="4"/>
                                            </p:txEl>
                                          </p:spTgt>
                                        </p:tgtEl>
                                      </p:cBhvr>
                                    </p:animEffect>
                                    <p:anim calcmode="lin" valueType="num">
                                      <p:cBhvr>
                                        <p:cTn id="51"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56" fill="hold">
                            <p:stCondLst>
                              <p:cond delay="6000"/>
                            </p:stCondLst>
                            <p:childTnLst>
                              <p:par>
                                <p:cTn id="57" presetID="30" presetClass="entr" presetSubtype="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800" decel="100000"/>
                                        <p:tgtEl>
                                          <p:spTgt spid="3">
                                            <p:txEl>
                                              <p:pRg st="5" end="5"/>
                                            </p:txEl>
                                          </p:spTgt>
                                        </p:tgtEl>
                                      </p:cBhvr>
                                    </p:animEffect>
                                    <p:anim calcmode="lin" valueType="num">
                                      <p:cBhvr>
                                        <p:cTn id="60"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800" decel="100000"/>
                                        <p:tgtEl>
                                          <p:spTgt spid="3">
                                            <p:txEl>
                                              <p:pRg st="6" end="6"/>
                                            </p:txEl>
                                          </p:spTgt>
                                        </p:tgtEl>
                                      </p:cBhvr>
                                    </p:animEffect>
                                    <p:anim calcmode="lin" valueType="num">
                                      <p:cBhvr>
                                        <p:cTn id="69"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30" presetClass="entr" presetSubtype="0"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800" decel="100000"/>
                                        <p:tgtEl>
                                          <p:spTgt spid="6"/>
                                        </p:tgtEl>
                                      </p:cBhvr>
                                    </p:animEffect>
                                    <p:anim calcmode="lin" valueType="num">
                                      <p:cBhvr>
                                        <p:cTn id="78" dur="800" decel="100000" fill="hold"/>
                                        <p:tgtEl>
                                          <p:spTgt spid="6"/>
                                        </p:tgtEl>
                                        <p:attrNameLst>
                                          <p:attrName>style.rotation</p:attrName>
                                        </p:attrNameLst>
                                      </p:cBhvr>
                                      <p:tavLst>
                                        <p:tav tm="0">
                                          <p:val>
                                            <p:fltVal val="-90"/>
                                          </p:val>
                                        </p:tav>
                                        <p:tav tm="100000">
                                          <p:val>
                                            <p:fltVal val="0"/>
                                          </p:val>
                                        </p:tav>
                                      </p:tavLst>
                                    </p:anim>
                                    <p:anim calcmode="lin" valueType="num">
                                      <p:cBhvr>
                                        <p:cTn id="79" dur="800" decel="100000" fill="hold"/>
                                        <p:tgtEl>
                                          <p:spTgt spid="6"/>
                                        </p:tgtEl>
                                        <p:attrNameLst>
                                          <p:attrName>ppt_x</p:attrName>
                                        </p:attrNameLst>
                                      </p:cBhvr>
                                      <p:tavLst>
                                        <p:tav tm="0">
                                          <p:val>
                                            <p:strVal val="#ppt_x+0.4"/>
                                          </p:val>
                                        </p:tav>
                                        <p:tav tm="100000">
                                          <p:val>
                                            <p:strVal val="#ppt_x-0.05"/>
                                          </p:val>
                                        </p:tav>
                                      </p:tavLst>
                                    </p:anim>
                                    <p:anim calcmode="lin" valueType="num">
                                      <p:cBhvr>
                                        <p:cTn id="80" dur="800" decel="100000" fill="hold"/>
                                        <p:tgtEl>
                                          <p:spTgt spid="6"/>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133" r="-416" b="50518"/>
          <a:stretch/>
        </p:blipFill>
        <p:spPr>
          <a:xfrm>
            <a:off x="369781" y="323286"/>
            <a:ext cx="4889904" cy="6122792"/>
          </a:xfrm>
        </p:spPr>
      </p:pic>
      <p:sp>
        <p:nvSpPr>
          <p:cNvPr id="4" name="Date Placeholder 3"/>
          <p:cNvSpPr>
            <a:spLocks noGrp="1"/>
          </p:cNvSpPr>
          <p:nvPr>
            <p:ph type="dt" sz="half" idx="10"/>
          </p:nvPr>
        </p:nvSpPr>
        <p:spPr/>
        <p:txBody>
          <a:bodyPr/>
          <a:lstStyle/>
          <a:p>
            <a:r>
              <a:rPr lang="en-US" smtClean="0"/>
              <a:t>ASCCC Spring Plenary Session, 2015</a:t>
            </a:r>
            <a:endParaRPr lang="en-US" dirty="0"/>
          </a:p>
        </p:txBody>
      </p:sp>
      <p:sp>
        <p:nvSpPr>
          <p:cNvPr id="7" name="TextBox 6"/>
          <p:cNvSpPr txBox="1"/>
          <p:nvPr/>
        </p:nvSpPr>
        <p:spPr>
          <a:xfrm>
            <a:off x="2733152" y="6446078"/>
            <a:ext cx="5327099" cy="369332"/>
          </a:xfrm>
          <a:prstGeom prst="rect">
            <a:avLst/>
          </a:prstGeom>
          <a:noFill/>
        </p:spPr>
        <p:txBody>
          <a:bodyPr wrap="none" rtlCol="0">
            <a:spAutoFit/>
          </a:bodyPr>
          <a:lstStyle/>
          <a:p>
            <a:r>
              <a:rPr lang="en-US" dirty="0"/>
              <a:t>http://</a:t>
            </a:r>
            <a:r>
              <a:rPr lang="en-US" dirty="0" err="1"/>
              <a:t>clerycenter.org</a:t>
            </a:r>
            <a:r>
              <a:rPr lang="en-US" dirty="0"/>
              <a:t>/article/</a:t>
            </a:r>
            <a:r>
              <a:rPr lang="en-US" dirty="0" err="1"/>
              <a:t>vawa</a:t>
            </a:r>
            <a:r>
              <a:rPr lang="en-US" dirty="0"/>
              <a:t>-amendments-</a:t>
            </a:r>
            <a:r>
              <a:rPr lang="en-US" dirty="0" err="1"/>
              <a:t>clery</a:t>
            </a:r>
            <a:endParaRPr lang="en-US" dirty="0"/>
          </a:p>
        </p:txBody>
      </p:sp>
    </p:spTree>
    <p:extLst>
      <p:ext uri="{BB962C8B-B14F-4D97-AF65-F5344CB8AC3E}">
        <p14:creationId xmlns:p14="http://schemas.microsoft.com/office/powerpoint/2010/main" val="33642391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132" t="51492" r="443"/>
          <a:stretch/>
        </p:blipFill>
        <p:spPr>
          <a:xfrm>
            <a:off x="836022" y="160601"/>
            <a:ext cx="5321607" cy="6588027"/>
          </a:xfrm>
        </p:spPr>
      </p:pic>
      <p:sp>
        <p:nvSpPr>
          <p:cNvPr id="4" name="Date Placeholder 3"/>
          <p:cNvSpPr>
            <a:spLocks noGrp="1"/>
          </p:cNvSpPr>
          <p:nvPr>
            <p:ph type="dt" sz="half" idx="10"/>
          </p:nvPr>
        </p:nvSpPr>
        <p:spPr/>
        <p:txBody>
          <a:bodyPr/>
          <a:lstStyle/>
          <a:p>
            <a:r>
              <a:rPr lang="en-US" smtClean="0"/>
              <a:t>ASCCC Spring Plenary Session, 2015</a:t>
            </a:r>
            <a:endParaRPr lang="en-US" dirty="0"/>
          </a:p>
        </p:txBody>
      </p:sp>
      <p:sp>
        <p:nvSpPr>
          <p:cNvPr id="2" name="TextBox 1"/>
          <p:cNvSpPr txBox="1"/>
          <p:nvPr/>
        </p:nvSpPr>
        <p:spPr>
          <a:xfrm>
            <a:off x="7750161" y="1219153"/>
            <a:ext cx="461665" cy="5234766"/>
          </a:xfrm>
          <a:prstGeom prst="rect">
            <a:avLst/>
          </a:prstGeom>
          <a:noFill/>
        </p:spPr>
        <p:txBody>
          <a:bodyPr vert="vert270" wrap="none" rtlCol="0">
            <a:spAutoFit/>
          </a:bodyPr>
          <a:lstStyle/>
          <a:p>
            <a:r>
              <a:rPr lang="en-US" dirty="0"/>
              <a:t>http://</a:t>
            </a:r>
            <a:r>
              <a:rPr lang="en-US" dirty="0" err="1"/>
              <a:t>clerycenter.org</a:t>
            </a:r>
            <a:r>
              <a:rPr lang="en-US" dirty="0"/>
              <a:t>/article/</a:t>
            </a:r>
            <a:r>
              <a:rPr lang="en-US" dirty="0" err="1"/>
              <a:t>vawa</a:t>
            </a:r>
            <a:r>
              <a:rPr lang="en-US" dirty="0"/>
              <a:t>-amendments-</a:t>
            </a:r>
            <a:r>
              <a:rPr lang="en-US" dirty="0" err="1"/>
              <a:t>clery</a:t>
            </a:r>
            <a:endParaRPr lang="en-US" dirty="0"/>
          </a:p>
        </p:txBody>
      </p:sp>
    </p:spTree>
    <p:extLst>
      <p:ext uri="{BB962C8B-B14F-4D97-AF65-F5344CB8AC3E}">
        <p14:creationId xmlns:p14="http://schemas.microsoft.com/office/powerpoint/2010/main" val="3686197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68757" cy="1143000"/>
          </a:xfrm>
        </p:spPr>
        <p:txBody>
          <a:bodyPr/>
          <a:lstStyle/>
          <a:p>
            <a:r>
              <a:rPr lang="en-US" sz="4400" dirty="0" smtClean="0"/>
              <a:t>Affirmative Consent Law added California Ed Code </a:t>
            </a:r>
            <a:r>
              <a:rPr lang="en-US" sz="4400" dirty="0"/>
              <a:t>§</a:t>
            </a:r>
            <a:r>
              <a:rPr lang="en-US" sz="4400" dirty="0" smtClean="0"/>
              <a:t>67386</a:t>
            </a:r>
            <a:endParaRPr lang="en-US" sz="4400" dirty="0"/>
          </a:p>
        </p:txBody>
      </p:sp>
      <p:sp>
        <p:nvSpPr>
          <p:cNvPr id="3" name="Content Placeholder 2"/>
          <p:cNvSpPr>
            <a:spLocks noGrp="1"/>
          </p:cNvSpPr>
          <p:nvPr>
            <p:ph idx="1"/>
          </p:nvPr>
        </p:nvSpPr>
        <p:spPr>
          <a:xfrm>
            <a:off x="307275" y="1793798"/>
            <a:ext cx="8018681" cy="4677890"/>
          </a:xfrm>
        </p:spPr>
        <p:txBody>
          <a:bodyPr>
            <a:normAutofit/>
          </a:bodyPr>
          <a:lstStyle/>
          <a:p>
            <a:pPr lvl="1"/>
            <a:r>
              <a:rPr lang="en-US" dirty="0" smtClean="0"/>
              <a:t>(a)(1-4) Campus Policy re: “Yes Means Yes”</a:t>
            </a:r>
          </a:p>
          <a:p>
            <a:pPr lvl="1"/>
            <a:r>
              <a:rPr lang="en-US" dirty="0" smtClean="0"/>
              <a:t>(b)(1-13) Victim-centered </a:t>
            </a:r>
            <a:r>
              <a:rPr lang="en-US" dirty="0"/>
              <a:t>c</a:t>
            </a:r>
            <a:r>
              <a:rPr lang="en-US" dirty="0" smtClean="0"/>
              <a:t>ampus policies/protocols re: sexual assault, domestic violence, dating violence, and stalking</a:t>
            </a:r>
          </a:p>
          <a:p>
            <a:pPr lvl="1"/>
            <a:r>
              <a:rPr lang="en-US" dirty="0" smtClean="0"/>
              <a:t>(c) Provide or refer student services</a:t>
            </a:r>
          </a:p>
          <a:p>
            <a:pPr lvl="1"/>
            <a:r>
              <a:rPr lang="en-US" dirty="0" smtClean="0"/>
              <a:t>(d) Campus implementation of prevention and outreach programs </a:t>
            </a:r>
            <a:r>
              <a:rPr lang="en-US" u="sng" dirty="0" smtClean="0"/>
              <a:t>including during orientation</a:t>
            </a:r>
            <a:endParaRPr lang="en-US" dirty="0" smtClean="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
        <p:nvSpPr>
          <p:cNvPr id="5" name="5-Point Star 4"/>
          <p:cNvSpPr/>
          <p:nvPr/>
        </p:nvSpPr>
        <p:spPr>
          <a:xfrm>
            <a:off x="4730274" y="4951805"/>
            <a:ext cx="523065" cy="45898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7275" y="6333946"/>
            <a:ext cx="8111415" cy="369332"/>
          </a:xfrm>
          <a:prstGeom prst="rect">
            <a:avLst/>
          </a:prstGeom>
          <a:noFill/>
        </p:spPr>
        <p:txBody>
          <a:bodyPr wrap="none" rtlCol="0">
            <a:spAutoFit/>
          </a:bodyPr>
          <a:lstStyle/>
          <a:p>
            <a:r>
              <a:rPr lang="en-US" dirty="0"/>
              <a:t>https://</a:t>
            </a:r>
            <a:r>
              <a:rPr lang="en-US" dirty="0" err="1"/>
              <a:t>leginfo.legislature.ca.gov</a:t>
            </a:r>
            <a:r>
              <a:rPr lang="en-US" dirty="0"/>
              <a:t>/faces/</a:t>
            </a:r>
            <a:r>
              <a:rPr lang="en-US" dirty="0" err="1"/>
              <a:t>billNavClient.xhtml?bill_id</a:t>
            </a:r>
            <a:r>
              <a:rPr lang="en-US" dirty="0"/>
              <a:t>=201320140SB967</a:t>
            </a:r>
          </a:p>
        </p:txBody>
      </p:sp>
    </p:spTree>
    <p:extLst>
      <p:ext uri="{BB962C8B-B14F-4D97-AF65-F5344CB8AC3E}">
        <p14:creationId xmlns:p14="http://schemas.microsoft.com/office/powerpoint/2010/main" val="32269199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49" presetClass="entr" presetSubtype="0" decel="10000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 calcmode="lin" valueType="num">
                                      <p:cBhvr>
                                        <p:cTn id="52" dur="500" fill="hold"/>
                                        <p:tgtEl>
                                          <p:spTgt spid="5"/>
                                        </p:tgtEl>
                                        <p:attrNameLst>
                                          <p:attrName>style.rotation</p:attrName>
                                        </p:attrNameLst>
                                      </p:cBhvr>
                                      <p:tavLst>
                                        <p:tav tm="0">
                                          <p:val>
                                            <p:fltVal val="360"/>
                                          </p:val>
                                        </p:tav>
                                        <p:tav tm="100000">
                                          <p:val>
                                            <p:fltVal val="0"/>
                                          </p:val>
                                        </p:tav>
                                      </p:tavLst>
                                    </p:anim>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help here, please?</a:t>
            </a:r>
            <a:endParaRPr lang="en-US" dirty="0"/>
          </a:p>
        </p:txBody>
      </p:sp>
      <p:sp>
        <p:nvSpPr>
          <p:cNvPr id="3" name="Content Placeholder 2"/>
          <p:cNvSpPr>
            <a:spLocks noGrp="1"/>
          </p:cNvSpPr>
          <p:nvPr>
            <p:ph idx="1"/>
          </p:nvPr>
        </p:nvSpPr>
        <p:spPr>
          <a:xfrm>
            <a:off x="704156" y="1600200"/>
            <a:ext cx="6466347" cy="4800600"/>
          </a:xfrm>
        </p:spPr>
        <p:txBody>
          <a:bodyPr>
            <a:normAutofit/>
          </a:bodyPr>
          <a:lstStyle/>
          <a:p>
            <a:r>
              <a:rPr lang="en-US" dirty="0" smtClean="0"/>
              <a:t>CA first state to </a:t>
            </a:r>
            <a:r>
              <a:rPr lang="en-US" dirty="0" smtClean="0"/>
              <a:t>adopt affirmative consent standard</a:t>
            </a:r>
            <a:endParaRPr lang="en-US" dirty="0" smtClean="0"/>
          </a:p>
          <a:p>
            <a:r>
              <a:rPr lang="en-US" dirty="0" smtClean="0"/>
              <a:t>Still waiting for legislation/guidance from state re: implementation/enforcement</a:t>
            </a:r>
          </a:p>
          <a:p>
            <a:r>
              <a:rPr lang="en-US" dirty="0"/>
              <a:t>Information bulletin from CA Attorney </a:t>
            </a:r>
            <a:r>
              <a:rPr lang="en-US" dirty="0" smtClean="0"/>
              <a:t>General (1/27/15): </a:t>
            </a:r>
            <a:r>
              <a:rPr lang="en-US" sz="1800" dirty="0">
                <a:hlinkClick r:id="rId3"/>
              </a:rPr>
              <a:t>https://oag.ca.gov/sites/all/files/agweb/pdfs/law_enforcement/info-bulletin-dle-2015-01.pdf</a:t>
            </a:r>
            <a:r>
              <a:rPr lang="en-US" sz="1800" dirty="0"/>
              <a:t> </a:t>
            </a:r>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5828383" y="3520427"/>
            <a:ext cx="2684239" cy="2880373"/>
          </a:xfrm>
          <a:prstGeom prst="rect">
            <a:avLst/>
          </a:prstGeom>
        </p:spPr>
      </p:pic>
    </p:spTree>
    <p:extLst>
      <p:ext uri="{BB962C8B-B14F-4D97-AF65-F5344CB8AC3E}">
        <p14:creationId xmlns:p14="http://schemas.microsoft.com/office/powerpoint/2010/main" val="3857746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15"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1958437"/>
          </a:xfrm>
        </p:spPr>
        <p:txBody>
          <a:bodyPr/>
          <a:lstStyle/>
          <a:p>
            <a:r>
              <a:rPr lang="en-US" sz="4400" dirty="0" smtClean="0"/>
              <a:t>Faculty Role in Prevention Program Development/Implementation (</a:t>
            </a:r>
            <a:r>
              <a:rPr lang="en-US" sz="4400" dirty="0"/>
              <a:t>§</a:t>
            </a:r>
            <a:r>
              <a:rPr lang="en-US" sz="4400" dirty="0" smtClean="0"/>
              <a:t>67386(d))</a:t>
            </a:r>
            <a:endParaRPr lang="en-US" sz="4400" dirty="0"/>
          </a:p>
        </p:txBody>
      </p:sp>
      <p:sp>
        <p:nvSpPr>
          <p:cNvPr id="3" name="Content Placeholder 2"/>
          <p:cNvSpPr>
            <a:spLocks noGrp="1"/>
          </p:cNvSpPr>
          <p:nvPr>
            <p:ph idx="1"/>
          </p:nvPr>
        </p:nvSpPr>
        <p:spPr>
          <a:xfrm>
            <a:off x="457200" y="2383122"/>
            <a:ext cx="7620000" cy="4017678"/>
          </a:xfrm>
        </p:spPr>
        <p:txBody>
          <a:bodyPr>
            <a:normAutofit fontScale="92500" lnSpcReduction="10000"/>
          </a:bodyPr>
          <a:lstStyle/>
          <a:p>
            <a:r>
              <a:rPr lang="en-US" dirty="0" smtClean="0"/>
              <a:t>Contribute to assessment of current campus program(s)</a:t>
            </a:r>
          </a:p>
          <a:p>
            <a:pPr lvl="1"/>
            <a:r>
              <a:rPr lang="en-US" dirty="0"/>
              <a:t>L</a:t>
            </a:r>
            <a:r>
              <a:rPr lang="en-US" dirty="0" smtClean="0"/>
              <a:t>ocate your campus data/plan/programs on your web site?</a:t>
            </a:r>
          </a:p>
          <a:p>
            <a:r>
              <a:rPr lang="en-US" dirty="0" smtClean="0"/>
              <a:t>Help identify any needed additions/revisions to comply with </a:t>
            </a:r>
            <a:r>
              <a:rPr lang="en-US" dirty="0" err="1" smtClean="0"/>
              <a:t>ed</a:t>
            </a:r>
            <a:r>
              <a:rPr lang="en-US" dirty="0" smtClean="0"/>
              <a:t> code</a:t>
            </a:r>
          </a:p>
          <a:p>
            <a:r>
              <a:rPr lang="en-US" dirty="0" smtClean="0"/>
              <a:t>Facilitate/participate in discussions about integration with orientation programs</a:t>
            </a:r>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4224333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else should local senates do?</a:t>
            </a:r>
            <a:endParaRPr lang="en-US" sz="4000" dirty="0"/>
          </a:p>
        </p:txBody>
      </p:sp>
      <p:sp>
        <p:nvSpPr>
          <p:cNvPr id="3" name="Content Placeholder 2"/>
          <p:cNvSpPr>
            <a:spLocks noGrp="1"/>
          </p:cNvSpPr>
          <p:nvPr>
            <p:ph idx="1"/>
          </p:nvPr>
        </p:nvSpPr>
        <p:spPr/>
        <p:txBody>
          <a:bodyPr/>
          <a:lstStyle/>
          <a:p>
            <a:pPr marL="342900" lvl="1">
              <a:buClr>
                <a:schemeClr val="accent1"/>
              </a:buClr>
            </a:pPr>
            <a:r>
              <a:rPr lang="en-US" dirty="0"/>
              <a:t>Determine level of collaboration between Title IX officer and Campus Security (whoever responsible for </a:t>
            </a:r>
            <a:r>
              <a:rPr lang="en-US" dirty="0" err="1" smtClean="0"/>
              <a:t>Clery</a:t>
            </a:r>
            <a:r>
              <a:rPr lang="en-US" dirty="0" smtClean="0"/>
              <a:t> Act’s Annual Security Report)</a:t>
            </a:r>
            <a:endParaRPr lang="en-US" dirty="0"/>
          </a:p>
          <a:p>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3613586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Means Yes (§</a:t>
            </a:r>
            <a:r>
              <a:rPr lang="en-US" dirty="0"/>
              <a:t>67386(a</a:t>
            </a:r>
            <a:r>
              <a:rPr lang="en-US" dirty="0" smtClean="0"/>
              <a:t>))</a:t>
            </a:r>
            <a:endParaRPr lang="en-US" dirty="0"/>
          </a:p>
        </p:txBody>
      </p:sp>
      <p:sp>
        <p:nvSpPr>
          <p:cNvPr id="3" name="Content Placeholder 2"/>
          <p:cNvSpPr>
            <a:spLocks noGrp="1"/>
          </p:cNvSpPr>
          <p:nvPr>
            <p:ph idx="1"/>
          </p:nvPr>
        </p:nvSpPr>
        <p:spPr>
          <a:xfrm>
            <a:off x="457200" y="1417638"/>
            <a:ext cx="7839232" cy="4983162"/>
          </a:xfrm>
        </p:spPr>
        <p:txBody>
          <a:bodyPr>
            <a:normAutofit fontScale="92500"/>
          </a:bodyPr>
          <a:lstStyle/>
          <a:p>
            <a:r>
              <a:rPr lang="en-US" dirty="0" smtClean="0"/>
              <a:t>Requires campus adoption of “Affirmative Consent” standard</a:t>
            </a:r>
          </a:p>
          <a:p>
            <a:r>
              <a:rPr lang="en-US" dirty="0"/>
              <a:t>M</a:t>
            </a:r>
            <a:r>
              <a:rPr lang="en-US" dirty="0" smtClean="0"/>
              <a:t>ust actively signal willingness to engage</a:t>
            </a:r>
          </a:p>
          <a:p>
            <a:r>
              <a:rPr lang="en-US" dirty="0" smtClean="0"/>
              <a:t>Accused must prove accuser clearly consented</a:t>
            </a:r>
          </a:p>
          <a:p>
            <a:r>
              <a:rPr lang="en-US" dirty="0" smtClean="0"/>
              <a:t>Campus to use “preponderance of evidence” standard (not “beyond reasonable doubt”)</a:t>
            </a:r>
          </a:p>
          <a:p>
            <a:pPr lvl="1"/>
            <a:r>
              <a:rPr lang="en-US" dirty="0" smtClean="0"/>
              <a:t>Accuser guilty if “more likely than not” that they assaulted the victim</a:t>
            </a:r>
          </a:p>
          <a:p>
            <a:pPr lvl="1"/>
            <a:r>
              <a:rPr lang="en-US" dirty="0" smtClean="0"/>
              <a:t>Issue = </a:t>
            </a:r>
            <a:r>
              <a:rPr lang="en-US" b="1" dirty="0" smtClean="0"/>
              <a:t>consent</a:t>
            </a:r>
            <a:r>
              <a:rPr lang="en-US" dirty="0" smtClean="0"/>
              <a:t> rather than </a:t>
            </a:r>
            <a:r>
              <a:rPr lang="en-US" b="1" dirty="0" smtClean="0"/>
              <a:t>force</a:t>
            </a:r>
            <a:endParaRPr lang="en-US" b="1"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41427017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30"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800" decel="100000"/>
                                        <p:tgtEl>
                                          <p:spTgt spid="3">
                                            <p:txEl>
                                              <p:pRg st="4" end="4"/>
                                            </p:txEl>
                                          </p:spTgt>
                                        </p:tgtEl>
                                      </p:cBhvr>
                                    </p:animEffect>
                                    <p:anim calcmode="lin" valueType="num">
                                      <p:cBhvr>
                                        <p:cTn id="51"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56" fill="hold">
                            <p:stCondLst>
                              <p:cond delay="6000"/>
                            </p:stCondLst>
                            <p:childTnLst>
                              <p:par>
                                <p:cTn id="57" presetID="30" presetClass="entr" presetSubtype="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800" decel="100000"/>
                                        <p:tgtEl>
                                          <p:spTgt spid="3">
                                            <p:txEl>
                                              <p:pRg st="5" end="5"/>
                                            </p:txEl>
                                          </p:spTgt>
                                        </p:tgtEl>
                                      </p:cBhvr>
                                    </p:animEffect>
                                    <p:anim calcmode="lin" valueType="num">
                                      <p:cBhvr>
                                        <p:cTn id="60"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Services </a:t>
            </a:r>
            <a:r>
              <a:rPr lang="en-US" sz="4000" dirty="0" smtClean="0"/>
              <a:t>(</a:t>
            </a:r>
            <a:r>
              <a:rPr lang="en-US" sz="4000" dirty="0"/>
              <a:t>§67386</a:t>
            </a:r>
            <a:r>
              <a:rPr lang="en-US" sz="4000" dirty="0" smtClean="0"/>
              <a:t>(b)</a:t>
            </a:r>
            <a:r>
              <a:rPr lang="en-US" sz="4000" dirty="0"/>
              <a:t>)</a:t>
            </a:r>
          </a:p>
        </p:txBody>
      </p:sp>
      <p:sp>
        <p:nvSpPr>
          <p:cNvPr id="3" name="Content Placeholder 2"/>
          <p:cNvSpPr>
            <a:spLocks noGrp="1"/>
          </p:cNvSpPr>
          <p:nvPr>
            <p:ph idx="1"/>
          </p:nvPr>
        </p:nvSpPr>
        <p:spPr>
          <a:xfrm>
            <a:off x="457199" y="1417638"/>
            <a:ext cx="7777777" cy="4983162"/>
          </a:xfrm>
        </p:spPr>
        <p:txBody>
          <a:bodyPr>
            <a:normAutofit fontScale="92500" lnSpcReduction="10000"/>
          </a:bodyPr>
          <a:lstStyle/>
          <a:p>
            <a:r>
              <a:rPr lang="en-US" dirty="0" smtClean="0"/>
              <a:t>Campus must provide for student support services:</a:t>
            </a:r>
          </a:p>
          <a:p>
            <a:pPr lvl="1"/>
            <a:r>
              <a:rPr lang="en-US" dirty="0"/>
              <a:t>C</a:t>
            </a:r>
            <a:r>
              <a:rPr lang="en-US" dirty="0" smtClean="0"/>
              <a:t>ounseling</a:t>
            </a:r>
          </a:p>
          <a:p>
            <a:pPr lvl="1"/>
            <a:r>
              <a:rPr lang="en-US" dirty="0" smtClean="0"/>
              <a:t>Health (physical/mental)</a:t>
            </a:r>
          </a:p>
          <a:p>
            <a:pPr lvl="1"/>
            <a:r>
              <a:rPr lang="en-US" dirty="0" smtClean="0"/>
              <a:t>Victim advocacy</a:t>
            </a:r>
          </a:p>
          <a:p>
            <a:pPr lvl="1"/>
            <a:r>
              <a:rPr lang="en-US" dirty="0" smtClean="0"/>
              <a:t>Legal assistance</a:t>
            </a:r>
          </a:p>
          <a:p>
            <a:r>
              <a:rPr lang="en-US" dirty="0" smtClean="0"/>
              <a:t>Students = victim and/or accused</a:t>
            </a:r>
          </a:p>
          <a:p>
            <a:r>
              <a:rPr lang="en-US" dirty="0" smtClean="0"/>
              <a:t>Can partner with community-based organizations to provide services e.g. rape crisis centers</a:t>
            </a:r>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5118060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30"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800" decel="100000"/>
                                        <p:tgtEl>
                                          <p:spTgt spid="3">
                                            <p:txEl>
                                              <p:pRg st="4" end="4"/>
                                            </p:txEl>
                                          </p:spTgt>
                                        </p:tgtEl>
                                      </p:cBhvr>
                                    </p:animEffect>
                                    <p:anim calcmode="lin" valueType="num">
                                      <p:cBhvr>
                                        <p:cTn id="51"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56" fill="hold">
                            <p:stCondLst>
                              <p:cond delay="6000"/>
                            </p:stCondLst>
                            <p:childTnLst>
                              <p:par>
                                <p:cTn id="57" presetID="30" presetClass="entr" presetSubtype="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800" decel="100000"/>
                                        <p:tgtEl>
                                          <p:spTgt spid="3">
                                            <p:txEl>
                                              <p:pRg st="5" end="5"/>
                                            </p:txEl>
                                          </p:spTgt>
                                        </p:tgtEl>
                                      </p:cBhvr>
                                    </p:animEffect>
                                    <p:anim calcmode="lin" valueType="num">
                                      <p:cBhvr>
                                        <p:cTn id="60"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800" decel="100000"/>
                                        <p:tgtEl>
                                          <p:spTgt spid="3">
                                            <p:txEl>
                                              <p:pRg st="6" end="6"/>
                                            </p:txEl>
                                          </p:spTgt>
                                        </p:tgtEl>
                                      </p:cBhvr>
                                    </p:animEffect>
                                    <p:anim calcmode="lin" valueType="num">
                                      <p:cBhvr>
                                        <p:cTn id="69"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20" y="135228"/>
            <a:ext cx="7832980" cy="639246"/>
          </a:xfrm>
        </p:spPr>
        <p:txBody>
          <a:bodyPr/>
          <a:lstStyle/>
          <a:p>
            <a:r>
              <a:rPr lang="en-US" sz="3000" dirty="0" smtClean="0"/>
              <a:t>Basic Elements of an Effective Campus Safety Plan</a:t>
            </a:r>
            <a:endParaRPr lang="en-US" sz="3000" dirty="0"/>
          </a:p>
        </p:txBody>
      </p:sp>
      <p:sp>
        <p:nvSpPr>
          <p:cNvPr id="3" name="Content Placeholder 2"/>
          <p:cNvSpPr>
            <a:spLocks noGrp="1"/>
          </p:cNvSpPr>
          <p:nvPr>
            <p:ph idx="1"/>
          </p:nvPr>
        </p:nvSpPr>
        <p:spPr>
          <a:xfrm>
            <a:off x="457200" y="913884"/>
            <a:ext cx="7620000" cy="5824072"/>
          </a:xfrm>
        </p:spPr>
        <p:txBody>
          <a:bodyPr>
            <a:normAutofit fontScale="85000" lnSpcReduction="10000"/>
          </a:bodyPr>
          <a:lstStyle/>
          <a:p>
            <a:r>
              <a:rPr lang="en-US" dirty="0" smtClean="0"/>
              <a:t>Introduction</a:t>
            </a:r>
          </a:p>
          <a:p>
            <a:r>
              <a:rPr lang="en-US" dirty="0" smtClean="0"/>
              <a:t>Purpose</a:t>
            </a:r>
          </a:p>
          <a:p>
            <a:r>
              <a:rPr lang="en-US" dirty="0" smtClean="0"/>
              <a:t>Scope</a:t>
            </a:r>
          </a:p>
          <a:p>
            <a:r>
              <a:rPr lang="en-US" dirty="0" smtClean="0"/>
              <a:t>Mission</a:t>
            </a:r>
          </a:p>
          <a:p>
            <a:r>
              <a:rPr lang="en-US" dirty="0" smtClean="0"/>
              <a:t>List of Safety Organization/College Safety Group Members</a:t>
            </a:r>
          </a:p>
          <a:p>
            <a:r>
              <a:rPr lang="en-US" dirty="0" smtClean="0"/>
              <a:t>Types of Safety Needs</a:t>
            </a:r>
          </a:p>
          <a:p>
            <a:r>
              <a:rPr lang="en-US" dirty="0" smtClean="0"/>
              <a:t>Levels of Response</a:t>
            </a:r>
          </a:p>
          <a:p>
            <a:r>
              <a:rPr lang="en-US" dirty="0" smtClean="0"/>
              <a:t>Training, Drills, and Exercises</a:t>
            </a:r>
          </a:p>
          <a:p>
            <a:r>
              <a:rPr lang="en-US" dirty="0" smtClean="0"/>
              <a:t>Prevention Programs</a:t>
            </a:r>
          </a:p>
          <a:p>
            <a:r>
              <a:rPr lang="en-US" dirty="0" smtClean="0"/>
              <a:t>Campus Coordinators</a:t>
            </a:r>
          </a:p>
          <a:p>
            <a:r>
              <a:rPr lang="en-US" dirty="0" smtClean="0"/>
              <a:t>Recovery Process</a:t>
            </a:r>
          </a:p>
          <a:p>
            <a:r>
              <a:rPr lang="en-US" dirty="0" smtClean="0"/>
              <a:t>Appendix</a:t>
            </a:r>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3730412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30"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800" decel="100000"/>
                                        <p:tgtEl>
                                          <p:spTgt spid="3">
                                            <p:txEl>
                                              <p:pRg st="4" end="4"/>
                                            </p:txEl>
                                          </p:spTgt>
                                        </p:tgtEl>
                                      </p:cBhvr>
                                    </p:animEffect>
                                    <p:anim calcmode="lin" valueType="num">
                                      <p:cBhvr>
                                        <p:cTn id="51"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56" fill="hold">
                            <p:stCondLst>
                              <p:cond delay="6000"/>
                            </p:stCondLst>
                            <p:childTnLst>
                              <p:par>
                                <p:cTn id="57" presetID="30" presetClass="entr" presetSubtype="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800" decel="100000"/>
                                        <p:tgtEl>
                                          <p:spTgt spid="3">
                                            <p:txEl>
                                              <p:pRg st="5" end="5"/>
                                            </p:txEl>
                                          </p:spTgt>
                                        </p:tgtEl>
                                      </p:cBhvr>
                                    </p:animEffect>
                                    <p:anim calcmode="lin" valueType="num">
                                      <p:cBhvr>
                                        <p:cTn id="60"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800" decel="100000"/>
                                        <p:tgtEl>
                                          <p:spTgt spid="3">
                                            <p:txEl>
                                              <p:pRg st="6" end="6"/>
                                            </p:txEl>
                                          </p:spTgt>
                                        </p:tgtEl>
                                      </p:cBhvr>
                                    </p:animEffect>
                                    <p:anim calcmode="lin" valueType="num">
                                      <p:cBhvr>
                                        <p:cTn id="69"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30" presetClass="entr" presetSubtype="0" fill="hold" grpId="0" nodeType="after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800" decel="100000"/>
                                        <p:tgtEl>
                                          <p:spTgt spid="3">
                                            <p:txEl>
                                              <p:pRg st="7" end="7"/>
                                            </p:txEl>
                                          </p:spTgt>
                                        </p:tgtEl>
                                      </p:cBhvr>
                                    </p:animEffect>
                                    <p:anim calcmode="lin" valueType="num">
                                      <p:cBhvr>
                                        <p:cTn id="7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par>
                          <p:cTn id="83" fill="hold">
                            <p:stCondLst>
                              <p:cond delay="9000"/>
                            </p:stCondLst>
                            <p:childTnLst>
                              <p:par>
                                <p:cTn id="84" presetID="30" presetClass="entr" presetSubtype="0" fill="hold" grpId="0" nodeType="afterEffect">
                                  <p:stCondLst>
                                    <p:cond delay="0"/>
                                  </p:stCondLst>
                                  <p:childTnLst>
                                    <p:set>
                                      <p:cBhvr>
                                        <p:cTn id="85" dur="1" fill="hold">
                                          <p:stCondLst>
                                            <p:cond delay="0"/>
                                          </p:stCondLst>
                                        </p:cTn>
                                        <p:tgtEl>
                                          <p:spTgt spid="3">
                                            <p:txEl>
                                              <p:pRg st="8" end="8"/>
                                            </p:txEl>
                                          </p:spTgt>
                                        </p:tgtEl>
                                        <p:attrNameLst>
                                          <p:attrName>style.visibility</p:attrName>
                                        </p:attrNameLst>
                                      </p:cBhvr>
                                      <p:to>
                                        <p:strVal val="visible"/>
                                      </p:to>
                                    </p:set>
                                    <p:animEffect transition="in" filter="fade">
                                      <p:cBhvr>
                                        <p:cTn id="86" dur="800" decel="100000"/>
                                        <p:tgtEl>
                                          <p:spTgt spid="3">
                                            <p:txEl>
                                              <p:pRg st="8" end="8"/>
                                            </p:txEl>
                                          </p:spTgt>
                                        </p:tgtEl>
                                      </p:cBhvr>
                                    </p:animEffect>
                                    <p:anim calcmode="lin" valueType="num">
                                      <p:cBhvr>
                                        <p:cTn id="87"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88"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89"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par>
                          <p:cTn id="92" fill="hold">
                            <p:stCondLst>
                              <p:cond delay="10000"/>
                            </p:stCondLst>
                            <p:childTnLst>
                              <p:par>
                                <p:cTn id="93" presetID="30" presetClass="entr" presetSubtype="0" fill="hold" grpId="0" nodeType="after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Effect transition="in" filter="fade">
                                      <p:cBhvr>
                                        <p:cTn id="95" dur="800" decel="100000"/>
                                        <p:tgtEl>
                                          <p:spTgt spid="3">
                                            <p:txEl>
                                              <p:pRg st="9" end="9"/>
                                            </p:txEl>
                                          </p:spTgt>
                                        </p:tgtEl>
                                      </p:cBhvr>
                                    </p:animEffect>
                                    <p:anim calcmode="lin" valueType="num">
                                      <p:cBhvr>
                                        <p:cTn id="96"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97"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98"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par>
                          <p:cTn id="101" fill="hold">
                            <p:stCondLst>
                              <p:cond delay="11000"/>
                            </p:stCondLst>
                            <p:childTnLst>
                              <p:par>
                                <p:cTn id="102" presetID="30" presetClass="entr" presetSubtype="0" fill="hold" grpId="0" nodeType="afterEffect">
                                  <p:stCondLst>
                                    <p:cond delay="0"/>
                                  </p:stCondLst>
                                  <p:childTnLst>
                                    <p:set>
                                      <p:cBhvr>
                                        <p:cTn id="103" dur="1" fill="hold">
                                          <p:stCondLst>
                                            <p:cond delay="0"/>
                                          </p:stCondLst>
                                        </p:cTn>
                                        <p:tgtEl>
                                          <p:spTgt spid="3">
                                            <p:txEl>
                                              <p:pRg st="10" end="10"/>
                                            </p:txEl>
                                          </p:spTgt>
                                        </p:tgtEl>
                                        <p:attrNameLst>
                                          <p:attrName>style.visibility</p:attrName>
                                        </p:attrNameLst>
                                      </p:cBhvr>
                                      <p:to>
                                        <p:strVal val="visible"/>
                                      </p:to>
                                    </p:set>
                                    <p:animEffect transition="in" filter="fade">
                                      <p:cBhvr>
                                        <p:cTn id="104" dur="800" decel="100000"/>
                                        <p:tgtEl>
                                          <p:spTgt spid="3">
                                            <p:txEl>
                                              <p:pRg st="10" end="10"/>
                                            </p:txEl>
                                          </p:spTgt>
                                        </p:tgtEl>
                                      </p:cBhvr>
                                    </p:animEffect>
                                    <p:anim calcmode="lin" valueType="num">
                                      <p:cBhvr>
                                        <p:cTn id="105" dur="800" decel="100000" fill="hold"/>
                                        <p:tgtEl>
                                          <p:spTgt spid="3">
                                            <p:txEl>
                                              <p:pRg st="10" end="10"/>
                                            </p:txEl>
                                          </p:spTgt>
                                        </p:tgtEl>
                                        <p:attrNameLst>
                                          <p:attrName>style.rotation</p:attrName>
                                        </p:attrNameLst>
                                      </p:cBhvr>
                                      <p:tavLst>
                                        <p:tav tm="0">
                                          <p:val>
                                            <p:fltVal val="-90"/>
                                          </p:val>
                                        </p:tav>
                                        <p:tav tm="100000">
                                          <p:val>
                                            <p:fltVal val="0"/>
                                          </p:val>
                                        </p:tav>
                                      </p:tavLst>
                                    </p:anim>
                                    <p:anim calcmode="lin" valueType="num">
                                      <p:cBhvr>
                                        <p:cTn id="106" dur="800" decel="100000" fill="hold"/>
                                        <p:tgtEl>
                                          <p:spTgt spid="3">
                                            <p:txEl>
                                              <p:pRg st="10" end="10"/>
                                            </p:txEl>
                                          </p:spTgt>
                                        </p:tgtEl>
                                        <p:attrNameLst>
                                          <p:attrName>ppt_x</p:attrName>
                                        </p:attrNameLst>
                                      </p:cBhvr>
                                      <p:tavLst>
                                        <p:tav tm="0">
                                          <p:val>
                                            <p:strVal val="#ppt_x+0.4"/>
                                          </p:val>
                                        </p:tav>
                                        <p:tav tm="100000">
                                          <p:val>
                                            <p:strVal val="#ppt_x-0.05"/>
                                          </p:val>
                                        </p:tav>
                                      </p:tavLst>
                                    </p:anim>
                                    <p:anim calcmode="lin" valueType="num">
                                      <p:cBhvr>
                                        <p:cTn id="107" dur="800" decel="100000" fill="hold"/>
                                        <p:tgtEl>
                                          <p:spTgt spid="3">
                                            <p:txEl>
                                              <p:pRg st="10" end="10"/>
                                            </p:txEl>
                                          </p:spTgt>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3">
                                            <p:txEl>
                                              <p:pRg st="10" end="10"/>
                                            </p:txEl>
                                          </p:spTgt>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3">
                                            <p:txEl>
                                              <p:pRg st="10" end="10"/>
                                            </p:txEl>
                                          </p:spTgt>
                                        </p:tgtEl>
                                        <p:attrNameLst>
                                          <p:attrName>ppt_y</p:attrName>
                                        </p:attrNameLst>
                                      </p:cBhvr>
                                      <p:tavLst>
                                        <p:tav tm="0">
                                          <p:val>
                                            <p:strVal val="#ppt_y+0.1"/>
                                          </p:val>
                                        </p:tav>
                                        <p:tav tm="100000">
                                          <p:val>
                                            <p:strVal val="#ppt_y"/>
                                          </p:val>
                                        </p:tav>
                                      </p:tavLst>
                                    </p:anim>
                                  </p:childTnLst>
                                </p:cTn>
                              </p:par>
                            </p:childTnLst>
                          </p:cTn>
                        </p:par>
                        <p:par>
                          <p:cTn id="110" fill="hold">
                            <p:stCondLst>
                              <p:cond delay="12000"/>
                            </p:stCondLst>
                            <p:childTnLst>
                              <p:par>
                                <p:cTn id="111" presetID="30" presetClass="entr" presetSubtype="0" fill="hold" grpId="0" nodeType="afterEffect">
                                  <p:stCondLst>
                                    <p:cond delay="0"/>
                                  </p:stCondLst>
                                  <p:childTnLst>
                                    <p:set>
                                      <p:cBhvr>
                                        <p:cTn id="112" dur="1" fill="hold">
                                          <p:stCondLst>
                                            <p:cond delay="0"/>
                                          </p:stCondLst>
                                        </p:cTn>
                                        <p:tgtEl>
                                          <p:spTgt spid="3">
                                            <p:txEl>
                                              <p:pRg st="11" end="11"/>
                                            </p:txEl>
                                          </p:spTgt>
                                        </p:tgtEl>
                                        <p:attrNameLst>
                                          <p:attrName>style.visibility</p:attrName>
                                        </p:attrNameLst>
                                      </p:cBhvr>
                                      <p:to>
                                        <p:strVal val="visible"/>
                                      </p:to>
                                    </p:set>
                                    <p:animEffect transition="in" filter="fade">
                                      <p:cBhvr>
                                        <p:cTn id="113" dur="800" decel="100000"/>
                                        <p:tgtEl>
                                          <p:spTgt spid="3">
                                            <p:txEl>
                                              <p:pRg st="11" end="11"/>
                                            </p:txEl>
                                          </p:spTgt>
                                        </p:tgtEl>
                                      </p:cBhvr>
                                    </p:animEffect>
                                    <p:anim calcmode="lin" valueType="num">
                                      <p:cBhvr>
                                        <p:cTn id="114" dur="800" decel="100000" fill="hold"/>
                                        <p:tgtEl>
                                          <p:spTgt spid="3">
                                            <p:txEl>
                                              <p:pRg st="11" end="11"/>
                                            </p:txEl>
                                          </p:spTgt>
                                        </p:tgtEl>
                                        <p:attrNameLst>
                                          <p:attrName>style.rotation</p:attrName>
                                        </p:attrNameLst>
                                      </p:cBhvr>
                                      <p:tavLst>
                                        <p:tav tm="0">
                                          <p:val>
                                            <p:fltVal val="-90"/>
                                          </p:val>
                                        </p:tav>
                                        <p:tav tm="100000">
                                          <p:val>
                                            <p:fltVal val="0"/>
                                          </p:val>
                                        </p:tav>
                                      </p:tavLst>
                                    </p:anim>
                                    <p:anim calcmode="lin" valueType="num">
                                      <p:cBhvr>
                                        <p:cTn id="115" dur="800" decel="100000" fill="hold"/>
                                        <p:tgtEl>
                                          <p:spTgt spid="3">
                                            <p:txEl>
                                              <p:pRg st="11" end="11"/>
                                            </p:txEl>
                                          </p:spTgt>
                                        </p:tgtEl>
                                        <p:attrNameLst>
                                          <p:attrName>ppt_x</p:attrName>
                                        </p:attrNameLst>
                                      </p:cBhvr>
                                      <p:tavLst>
                                        <p:tav tm="0">
                                          <p:val>
                                            <p:strVal val="#ppt_x+0.4"/>
                                          </p:val>
                                        </p:tav>
                                        <p:tav tm="100000">
                                          <p:val>
                                            <p:strVal val="#ppt_x-0.05"/>
                                          </p:val>
                                        </p:tav>
                                      </p:tavLst>
                                    </p:anim>
                                    <p:anim calcmode="lin" valueType="num">
                                      <p:cBhvr>
                                        <p:cTn id="116" dur="800" decel="100000" fill="hold"/>
                                        <p:tgtEl>
                                          <p:spTgt spid="3">
                                            <p:txEl>
                                              <p:pRg st="11" end="11"/>
                                            </p:txEl>
                                          </p:spTgt>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3">
                                            <p:txEl>
                                              <p:pRg st="11" end="11"/>
                                            </p:txEl>
                                          </p:spTgt>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3">
                                            <p:txEl>
                                              <p:pRg st="11" end="1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Session Overview</a:t>
            </a:r>
            <a:endParaRPr lang="en-US" sz="4800" dirty="0"/>
          </a:p>
        </p:txBody>
      </p:sp>
      <p:sp>
        <p:nvSpPr>
          <p:cNvPr id="3" name="Content Placeholder 2"/>
          <p:cNvSpPr>
            <a:spLocks noGrp="1"/>
          </p:cNvSpPr>
          <p:nvPr>
            <p:ph idx="1"/>
          </p:nvPr>
        </p:nvSpPr>
        <p:spPr/>
        <p:txBody>
          <a:bodyPr>
            <a:normAutofit/>
          </a:bodyPr>
          <a:lstStyle/>
          <a:p>
            <a:r>
              <a:rPr lang="en-US" sz="3600" dirty="0" smtClean="0"/>
              <a:t>Important Regulations:</a:t>
            </a:r>
          </a:p>
          <a:p>
            <a:pPr lvl="1"/>
            <a:r>
              <a:rPr lang="en-US" sz="3600" dirty="0" smtClean="0"/>
              <a:t>What are they?</a:t>
            </a:r>
          </a:p>
          <a:p>
            <a:pPr lvl="1"/>
            <a:r>
              <a:rPr lang="en-US" sz="3600" dirty="0" smtClean="0"/>
              <a:t>Where are they coming from?</a:t>
            </a:r>
          </a:p>
          <a:p>
            <a:pPr lvl="1"/>
            <a:r>
              <a:rPr lang="en-US" sz="3600" dirty="0" smtClean="0"/>
              <a:t>How do they relate to one another?</a:t>
            </a:r>
          </a:p>
          <a:p>
            <a:pPr lvl="1"/>
            <a:r>
              <a:rPr lang="en-US" sz="3600" dirty="0" smtClean="0"/>
              <a:t>What can/should you do about them?</a:t>
            </a:r>
            <a:endParaRPr lang="en-US" sz="3600"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3838295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30"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800" decel="100000"/>
                                        <p:tgtEl>
                                          <p:spTgt spid="3">
                                            <p:txEl>
                                              <p:pRg st="4" end="4"/>
                                            </p:txEl>
                                          </p:spTgt>
                                        </p:tgtEl>
                                      </p:cBhvr>
                                    </p:animEffect>
                                    <p:anim calcmode="lin" valueType="num">
                                      <p:cBhvr>
                                        <p:cTn id="51"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47"/>
            <a:ext cx="7620000" cy="995505"/>
          </a:xfrm>
        </p:spPr>
        <p:txBody>
          <a:bodyPr/>
          <a:lstStyle/>
          <a:p>
            <a:r>
              <a:rPr lang="en-US" sz="3200" dirty="0" smtClean="0"/>
              <a:t>Elements of the Sexual Assault and Harassment Portion of Campus Safety Plans</a:t>
            </a:r>
            <a:endParaRPr lang="en-US" sz="3200" dirty="0"/>
          </a:p>
        </p:txBody>
      </p:sp>
      <p:sp>
        <p:nvSpPr>
          <p:cNvPr id="3" name="Content Placeholder 2"/>
          <p:cNvSpPr>
            <a:spLocks noGrp="1"/>
          </p:cNvSpPr>
          <p:nvPr>
            <p:ph idx="1"/>
          </p:nvPr>
        </p:nvSpPr>
        <p:spPr>
          <a:xfrm>
            <a:off x="457200" y="1285633"/>
            <a:ext cx="7620000" cy="5291535"/>
          </a:xfrm>
        </p:spPr>
        <p:txBody>
          <a:bodyPr>
            <a:normAutofit fontScale="92500" lnSpcReduction="10000"/>
          </a:bodyPr>
          <a:lstStyle/>
          <a:p>
            <a:r>
              <a:rPr lang="en-US" dirty="0" smtClean="0"/>
              <a:t>Sexual Assault and Harassment Education/Prevention </a:t>
            </a:r>
          </a:p>
          <a:p>
            <a:r>
              <a:rPr lang="en-US" dirty="0" smtClean="0"/>
              <a:t>Definitions of Terms</a:t>
            </a:r>
          </a:p>
          <a:p>
            <a:r>
              <a:rPr lang="en-US" dirty="0" smtClean="0"/>
              <a:t>Assault Case Procedures/Conduct Proceedings </a:t>
            </a:r>
          </a:p>
          <a:p>
            <a:r>
              <a:rPr lang="en-US" dirty="0" smtClean="0"/>
              <a:t>Procedures Victims Should Follow</a:t>
            </a:r>
          </a:p>
          <a:p>
            <a:r>
              <a:rPr lang="en-US" dirty="0" smtClean="0"/>
              <a:t>Campus Sexual Assault Victims’ Bill of Rights/Accommodations</a:t>
            </a:r>
          </a:p>
          <a:p>
            <a:r>
              <a:rPr lang="en-US" dirty="0" smtClean="0"/>
              <a:t>On &amp; Off Campus Resources</a:t>
            </a:r>
          </a:p>
          <a:p>
            <a:r>
              <a:rPr lang="en-US" dirty="0" smtClean="0"/>
              <a:t>Campus Sex Crimes Prevention Act Info</a:t>
            </a:r>
          </a:p>
          <a:p>
            <a:r>
              <a:rPr lang="en-US" dirty="0" err="1" smtClean="0"/>
              <a:t>Clery</a:t>
            </a:r>
            <a:r>
              <a:rPr lang="en-US" dirty="0" smtClean="0"/>
              <a:t> Crime Statistics</a:t>
            </a:r>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33763602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30"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800" decel="100000"/>
                                        <p:tgtEl>
                                          <p:spTgt spid="3">
                                            <p:txEl>
                                              <p:pRg st="4" end="4"/>
                                            </p:txEl>
                                          </p:spTgt>
                                        </p:tgtEl>
                                      </p:cBhvr>
                                    </p:animEffect>
                                    <p:anim calcmode="lin" valueType="num">
                                      <p:cBhvr>
                                        <p:cTn id="51"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56" fill="hold">
                            <p:stCondLst>
                              <p:cond delay="6000"/>
                            </p:stCondLst>
                            <p:childTnLst>
                              <p:par>
                                <p:cTn id="57" presetID="30" presetClass="entr" presetSubtype="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800" decel="100000"/>
                                        <p:tgtEl>
                                          <p:spTgt spid="3">
                                            <p:txEl>
                                              <p:pRg st="5" end="5"/>
                                            </p:txEl>
                                          </p:spTgt>
                                        </p:tgtEl>
                                      </p:cBhvr>
                                    </p:animEffect>
                                    <p:anim calcmode="lin" valueType="num">
                                      <p:cBhvr>
                                        <p:cTn id="60"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800" decel="100000"/>
                                        <p:tgtEl>
                                          <p:spTgt spid="3">
                                            <p:txEl>
                                              <p:pRg st="6" end="6"/>
                                            </p:txEl>
                                          </p:spTgt>
                                        </p:tgtEl>
                                      </p:cBhvr>
                                    </p:animEffect>
                                    <p:anim calcmode="lin" valueType="num">
                                      <p:cBhvr>
                                        <p:cTn id="69"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30" presetClass="entr" presetSubtype="0" fill="hold" grpId="0" nodeType="after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800" decel="100000"/>
                                        <p:tgtEl>
                                          <p:spTgt spid="3">
                                            <p:txEl>
                                              <p:pRg st="7" end="7"/>
                                            </p:txEl>
                                          </p:spTgt>
                                        </p:tgtEl>
                                      </p:cBhvr>
                                    </p:animEffect>
                                    <p:anim calcmode="lin" valueType="num">
                                      <p:cBhvr>
                                        <p:cTn id="7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Text of SB 967 available at: </a:t>
            </a:r>
            <a:r>
              <a:rPr lang="en-US" dirty="0" smtClean="0">
                <a:hlinkClick r:id="rId3"/>
              </a:rPr>
              <a:t>https</a:t>
            </a:r>
            <a:r>
              <a:rPr lang="en-US" dirty="0">
                <a:hlinkClick r:id="rId3"/>
              </a:rPr>
              <a:t>://leginfo.legislature.ca.gov/faces/billNavClient.xhtml?bill_id=</a:t>
            </a:r>
            <a:r>
              <a:rPr lang="en-US" dirty="0" smtClean="0">
                <a:hlinkClick r:id="rId3"/>
              </a:rPr>
              <a:t>201320140SB967</a:t>
            </a:r>
            <a:endParaRPr lang="en-US" dirty="0" smtClean="0"/>
          </a:p>
          <a:p>
            <a:r>
              <a:rPr lang="en-US" dirty="0" smtClean="0"/>
              <a:t>Information bulletin from CA </a:t>
            </a:r>
            <a:r>
              <a:rPr lang="en-US" dirty="0"/>
              <a:t>Attorney General: </a:t>
            </a:r>
            <a:r>
              <a:rPr lang="en-US" dirty="0">
                <a:hlinkClick r:id="rId4"/>
              </a:rPr>
              <a:t>https://oag.ca.gov/sites/all/files/agweb/pdfs/law_enforcement/info-bulletin-dle-2015-01.</a:t>
            </a:r>
            <a:r>
              <a:rPr lang="en-US" dirty="0" smtClean="0">
                <a:hlinkClick r:id="rId4"/>
              </a:rPr>
              <a:t>pdf</a:t>
            </a:r>
            <a:r>
              <a:rPr lang="en-US" dirty="0" smtClean="0"/>
              <a:t> </a:t>
            </a:r>
          </a:p>
          <a:p>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30000853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a:hlinkClick r:id="rId3"/>
              </a:rPr>
              <a:t>http://www.cleryact.info</a:t>
            </a:r>
            <a:r>
              <a:rPr lang="en-US" dirty="0" smtClean="0">
                <a:hlinkClick r:id="rId3"/>
              </a:rPr>
              <a:t>/</a:t>
            </a:r>
            <a:endParaRPr lang="en-US" dirty="0" smtClean="0"/>
          </a:p>
          <a:p>
            <a:r>
              <a:rPr lang="en-US" dirty="0">
                <a:hlinkClick r:id="rId4"/>
              </a:rPr>
              <a:t>http://knowyourix.org/title-ix/title-ix-the-basics</a:t>
            </a:r>
            <a:r>
              <a:rPr lang="en-US" dirty="0" smtClean="0">
                <a:hlinkClick r:id="rId4"/>
              </a:rPr>
              <a:t>/</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32272482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r>
              <a:rPr lang="en-US" dirty="0" smtClean="0"/>
              <a:t>Phil Crawford</a:t>
            </a:r>
          </a:p>
          <a:p>
            <a:r>
              <a:rPr lang="en-US" dirty="0" err="1" smtClean="0"/>
              <a:t>Corinna</a:t>
            </a:r>
            <a:r>
              <a:rPr lang="en-US" dirty="0" smtClean="0"/>
              <a:t> </a:t>
            </a:r>
            <a:r>
              <a:rPr lang="en-US" dirty="0" err="1" smtClean="0"/>
              <a:t>Evett</a:t>
            </a:r>
            <a:r>
              <a:rPr lang="en-US" dirty="0" smtClean="0"/>
              <a:t>: </a:t>
            </a:r>
            <a:r>
              <a:rPr lang="en-US" dirty="0" smtClean="0">
                <a:hlinkClick r:id="rId2"/>
              </a:rPr>
              <a:t>evett_corinna@sccollege.edu</a:t>
            </a:r>
            <a:r>
              <a:rPr lang="en-US" dirty="0" smtClean="0"/>
              <a:t> </a:t>
            </a:r>
          </a:p>
          <a:p>
            <a:r>
              <a:rPr lang="en-US" dirty="0" smtClean="0"/>
              <a:t>Carolyn Holcroft: </a:t>
            </a:r>
            <a:r>
              <a:rPr lang="en-US" dirty="0" smtClean="0">
                <a:hlinkClick r:id="rId3"/>
              </a:rPr>
              <a:t>holcroftcarolyn@foothill.edu</a:t>
            </a:r>
            <a:r>
              <a:rPr lang="en-US" dirty="0" smtClean="0"/>
              <a:t> </a:t>
            </a:r>
          </a:p>
          <a:p>
            <a:r>
              <a:rPr lang="en-US" dirty="0" smtClean="0"/>
              <a:t>James Todd</a:t>
            </a:r>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33225339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pic>
        <p:nvPicPr>
          <p:cNvPr id="5" name="Picture 4"/>
          <p:cNvPicPr>
            <a:picLocks noChangeAspect="1"/>
          </p:cNvPicPr>
          <p:nvPr/>
        </p:nvPicPr>
        <p:blipFill rotWithShape="1">
          <a:blip r:embed="rId3"/>
          <a:srcRect b="84528"/>
          <a:stretch/>
        </p:blipFill>
        <p:spPr>
          <a:xfrm>
            <a:off x="1948250" y="274638"/>
            <a:ext cx="4888549" cy="6072439"/>
          </a:xfrm>
          <a:prstGeom prst="rect">
            <a:avLst/>
          </a:prstGeom>
        </p:spPr>
      </p:pic>
      <p:sp>
        <p:nvSpPr>
          <p:cNvPr id="6" name="TextBox 5"/>
          <p:cNvSpPr txBox="1"/>
          <p:nvPr/>
        </p:nvSpPr>
        <p:spPr>
          <a:xfrm>
            <a:off x="208757" y="6471273"/>
            <a:ext cx="4660250" cy="369332"/>
          </a:xfrm>
          <a:prstGeom prst="rect">
            <a:avLst/>
          </a:prstGeom>
          <a:noFill/>
        </p:spPr>
        <p:txBody>
          <a:bodyPr wrap="none" rtlCol="0">
            <a:spAutoFit/>
          </a:bodyPr>
          <a:lstStyle/>
          <a:p>
            <a:r>
              <a:rPr lang="en-US" dirty="0"/>
              <a:t>http://</a:t>
            </a:r>
            <a:r>
              <a:rPr lang="en-US" dirty="0" err="1"/>
              <a:t>www.campusanswers.com</a:t>
            </a:r>
            <a:r>
              <a:rPr lang="en-US" dirty="0"/>
              <a:t>/</a:t>
            </a:r>
            <a:r>
              <a:rPr lang="en-US" dirty="0" err="1"/>
              <a:t>infographics</a:t>
            </a:r>
            <a:r>
              <a:rPr lang="en-US" dirty="0"/>
              <a:t>/</a:t>
            </a:r>
          </a:p>
        </p:txBody>
      </p:sp>
    </p:spTree>
    <p:extLst>
      <p:ext uri="{BB962C8B-B14F-4D97-AF65-F5344CB8AC3E}">
        <p14:creationId xmlns:p14="http://schemas.microsoft.com/office/powerpoint/2010/main" val="2124990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decel="100000"/>
                                        <p:tgtEl>
                                          <p:spTgt spid="6"/>
                                        </p:tgtEl>
                                      </p:cBhvr>
                                    </p:animEffect>
                                    <p:anim calcmode="lin" valueType="num">
                                      <p:cBhvr>
                                        <p:cTn id="15" dur="800" decel="100000" fill="hold"/>
                                        <p:tgtEl>
                                          <p:spTgt spid="6"/>
                                        </p:tgtEl>
                                        <p:attrNameLst>
                                          <p:attrName>style.rotation</p:attrName>
                                        </p:attrNameLst>
                                      </p:cBhvr>
                                      <p:tavLst>
                                        <p:tav tm="0">
                                          <p:val>
                                            <p:fltVal val="-90"/>
                                          </p:val>
                                        </p:tav>
                                        <p:tav tm="100000">
                                          <p:val>
                                            <p:fltVal val="0"/>
                                          </p:val>
                                        </p:tav>
                                      </p:tavLst>
                                    </p:anim>
                                    <p:anim calcmode="lin" valueType="num">
                                      <p:cBhvr>
                                        <p:cTn id="16" dur="800" decel="100000" fill="hold"/>
                                        <p:tgtEl>
                                          <p:spTgt spid="6"/>
                                        </p:tgtEl>
                                        <p:attrNameLst>
                                          <p:attrName>ppt_x</p:attrName>
                                        </p:attrNameLst>
                                      </p:cBhvr>
                                      <p:tavLst>
                                        <p:tav tm="0">
                                          <p:val>
                                            <p:strVal val="#ppt_x+0.4"/>
                                          </p:val>
                                        </p:tav>
                                        <p:tav tm="100000">
                                          <p:val>
                                            <p:strVal val="#ppt_x-0.05"/>
                                          </p:val>
                                        </p:tav>
                                      </p:tavLst>
                                    </p:anim>
                                    <p:anim calcmode="lin" valueType="num">
                                      <p:cBhvr>
                                        <p:cTn id="17" dur="800" decel="100000" fill="hold"/>
                                        <p:tgtEl>
                                          <p:spTgt spid="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ASCCC Spring Plenary Session, 2015</a:t>
            </a:r>
            <a:endParaRPr lang="en-US" dirty="0"/>
          </a:p>
        </p:txBody>
      </p:sp>
      <p:pic>
        <p:nvPicPr>
          <p:cNvPr id="5" name="Picture 4"/>
          <p:cNvPicPr>
            <a:picLocks noChangeAspect="1"/>
          </p:cNvPicPr>
          <p:nvPr/>
        </p:nvPicPr>
        <p:blipFill rotWithShape="1">
          <a:blip r:embed="rId3"/>
          <a:srcRect t="15902" b="64823"/>
          <a:stretch/>
        </p:blipFill>
        <p:spPr>
          <a:xfrm>
            <a:off x="2209344" y="113896"/>
            <a:ext cx="4279522" cy="6622339"/>
          </a:xfrm>
          <a:prstGeom prst="rect">
            <a:avLst/>
          </a:prstGeom>
        </p:spPr>
      </p:pic>
      <p:sp>
        <p:nvSpPr>
          <p:cNvPr id="6" name="TextBox 5"/>
          <p:cNvSpPr txBox="1"/>
          <p:nvPr/>
        </p:nvSpPr>
        <p:spPr>
          <a:xfrm>
            <a:off x="52189" y="6575330"/>
            <a:ext cx="4660250" cy="369332"/>
          </a:xfrm>
          <a:prstGeom prst="rect">
            <a:avLst/>
          </a:prstGeom>
          <a:noFill/>
        </p:spPr>
        <p:txBody>
          <a:bodyPr wrap="none" rtlCol="0">
            <a:spAutoFit/>
          </a:bodyPr>
          <a:lstStyle/>
          <a:p>
            <a:r>
              <a:rPr lang="en-US" dirty="0"/>
              <a:t>http://</a:t>
            </a:r>
            <a:r>
              <a:rPr lang="en-US" dirty="0" err="1"/>
              <a:t>www.campusanswers.com</a:t>
            </a:r>
            <a:r>
              <a:rPr lang="en-US" dirty="0"/>
              <a:t>/</a:t>
            </a:r>
            <a:r>
              <a:rPr lang="en-US" dirty="0" err="1"/>
              <a:t>infographics</a:t>
            </a:r>
            <a:r>
              <a:rPr lang="en-US" dirty="0"/>
              <a:t>/</a:t>
            </a:r>
          </a:p>
        </p:txBody>
      </p:sp>
    </p:spTree>
    <p:extLst>
      <p:ext uri="{BB962C8B-B14F-4D97-AF65-F5344CB8AC3E}">
        <p14:creationId xmlns:p14="http://schemas.microsoft.com/office/powerpoint/2010/main" val="36514953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800" decel="100000"/>
                                        <p:tgtEl>
                                          <p:spTgt spid="6"/>
                                        </p:tgtEl>
                                      </p:cBhvr>
                                    </p:animEffect>
                                    <p:anim calcmode="lin" valueType="num">
                                      <p:cBhvr>
                                        <p:cTn id="15" dur="800" decel="100000" fill="hold"/>
                                        <p:tgtEl>
                                          <p:spTgt spid="6"/>
                                        </p:tgtEl>
                                        <p:attrNameLst>
                                          <p:attrName>style.rotation</p:attrName>
                                        </p:attrNameLst>
                                      </p:cBhvr>
                                      <p:tavLst>
                                        <p:tav tm="0">
                                          <p:val>
                                            <p:fltVal val="-90"/>
                                          </p:val>
                                        </p:tav>
                                        <p:tav tm="100000">
                                          <p:val>
                                            <p:fltVal val="0"/>
                                          </p:val>
                                        </p:tav>
                                      </p:tavLst>
                                    </p:anim>
                                    <p:anim calcmode="lin" valueType="num">
                                      <p:cBhvr>
                                        <p:cTn id="16" dur="800" decel="100000" fill="hold"/>
                                        <p:tgtEl>
                                          <p:spTgt spid="6"/>
                                        </p:tgtEl>
                                        <p:attrNameLst>
                                          <p:attrName>ppt_x</p:attrName>
                                        </p:attrNameLst>
                                      </p:cBhvr>
                                      <p:tavLst>
                                        <p:tav tm="0">
                                          <p:val>
                                            <p:strVal val="#ppt_x+0.4"/>
                                          </p:val>
                                        </p:tav>
                                        <p:tav tm="100000">
                                          <p:val>
                                            <p:strVal val="#ppt_x-0.05"/>
                                          </p:val>
                                        </p:tav>
                                      </p:tavLst>
                                    </p:anim>
                                    <p:anim calcmode="lin" valueType="num">
                                      <p:cBhvr>
                                        <p:cTn id="17" dur="800" decel="100000" fill="hold"/>
                                        <p:tgtEl>
                                          <p:spTgt spid="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a:t>
            </a:r>
            <a:endParaRPr lang="en-US" dirty="0"/>
          </a:p>
        </p:txBody>
      </p:sp>
      <p:sp>
        <p:nvSpPr>
          <p:cNvPr id="3" name="Content Placeholder 2"/>
          <p:cNvSpPr>
            <a:spLocks noGrp="1"/>
          </p:cNvSpPr>
          <p:nvPr>
            <p:ph idx="1"/>
          </p:nvPr>
        </p:nvSpPr>
        <p:spPr>
          <a:xfrm>
            <a:off x="457200" y="1417638"/>
            <a:ext cx="7620000" cy="4800600"/>
          </a:xfrm>
        </p:spPr>
        <p:txBody>
          <a:bodyPr/>
          <a:lstStyle/>
          <a:p>
            <a:r>
              <a:rPr lang="en-US" dirty="0" smtClean="0"/>
              <a:t>Federal law passed in 1972</a:t>
            </a:r>
          </a:p>
          <a:p>
            <a:r>
              <a:rPr lang="en-US" dirty="0" smtClean="0"/>
              <a:t>Requires gender equity in every educational program that receives federal $$$</a:t>
            </a:r>
          </a:p>
          <a:p>
            <a:r>
              <a:rPr lang="en-US" dirty="0" smtClean="0"/>
              <a:t>Requires schools to combat sex discrimination in education</a:t>
            </a:r>
          </a:p>
          <a:p>
            <a:pPr lvl="1"/>
            <a:r>
              <a:rPr lang="en-US" sz="2800" dirty="0" smtClean="0"/>
              <a:t>Requires schools to prevent and respond to reports of sexual violence (whether or not alleged victim files a police report)</a:t>
            </a:r>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
        <p:nvSpPr>
          <p:cNvPr id="6" name="TextBox 5"/>
          <p:cNvSpPr txBox="1"/>
          <p:nvPr/>
        </p:nvSpPr>
        <p:spPr>
          <a:xfrm>
            <a:off x="243551" y="6027003"/>
            <a:ext cx="8124134" cy="830997"/>
          </a:xfrm>
          <a:prstGeom prst="rect">
            <a:avLst/>
          </a:prstGeom>
          <a:noFill/>
        </p:spPr>
        <p:txBody>
          <a:bodyPr wrap="square" rtlCol="0">
            <a:spAutoFit/>
          </a:bodyPr>
          <a:lstStyle/>
          <a:p>
            <a:r>
              <a:rPr lang="en-US" sz="2400" dirty="0">
                <a:hlinkClick r:id="rId3"/>
              </a:rPr>
              <a:t>http://chronicle.com/article/Why-Colleges-Are-on-the-Hook/</a:t>
            </a:r>
            <a:r>
              <a:rPr lang="en-US" sz="2400" dirty="0" smtClean="0">
                <a:hlinkClick r:id="rId3"/>
              </a:rPr>
              <a:t>146943</a:t>
            </a:r>
            <a:endParaRPr lang="en-US" sz="2400" dirty="0" smtClean="0"/>
          </a:p>
        </p:txBody>
      </p:sp>
    </p:spTree>
    <p:extLst>
      <p:ext uri="{BB962C8B-B14F-4D97-AF65-F5344CB8AC3E}">
        <p14:creationId xmlns:p14="http://schemas.microsoft.com/office/powerpoint/2010/main" val="1909680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3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800" decel="100000"/>
                                        <p:tgtEl>
                                          <p:spTgt spid="6"/>
                                        </p:tgtEl>
                                      </p:cBhvr>
                                    </p:animEffect>
                                    <p:anim calcmode="lin" valueType="num">
                                      <p:cBhvr>
                                        <p:cTn id="51" dur="800" decel="100000" fill="hold"/>
                                        <p:tgtEl>
                                          <p:spTgt spid="6"/>
                                        </p:tgtEl>
                                        <p:attrNameLst>
                                          <p:attrName>style.rotation</p:attrName>
                                        </p:attrNameLst>
                                      </p:cBhvr>
                                      <p:tavLst>
                                        <p:tav tm="0">
                                          <p:val>
                                            <p:fltVal val="-90"/>
                                          </p:val>
                                        </p:tav>
                                        <p:tav tm="100000">
                                          <p:val>
                                            <p:fltVal val="0"/>
                                          </p:val>
                                        </p:tav>
                                      </p:tavLst>
                                    </p:anim>
                                    <p:anim calcmode="lin" valueType="num">
                                      <p:cBhvr>
                                        <p:cTn id="52" dur="800" decel="100000" fill="hold"/>
                                        <p:tgtEl>
                                          <p:spTgt spid="6"/>
                                        </p:tgtEl>
                                        <p:attrNameLst>
                                          <p:attrName>ppt_x</p:attrName>
                                        </p:attrNameLst>
                                      </p:cBhvr>
                                      <p:tavLst>
                                        <p:tav tm="0">
                                          <p:val>
                                            <p:strVal val="#ppt_x+0.4"/>
                                          </p:val>
                                        </p:tav>
                                        <p:tav tm="100000">
                                          <p:val>
                                            <p:strVal val="#ppt_x-0.05"/>
                                          </p:val>
                                        </p:tav>
                                      </p:tavLst>
                                    </p:anim>
                                    <p:anim calcmode="lin" valueType="num">
                                      <p:cBhvr>
                                        <p:cTn id="53" dur="800" decel="100000" fill="hold"/>
                                        <p:tgtEl>
                                          <p:spTgt spid="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1192"/>
            <a:ext cx="7858295" cy="1325707"/>
          </a:xfrm>
        </p:spPr>
        <p:txBody>
          <a:bodyPr/>
          <a:lstStyle/>
          <a:p>
            <a:r>
              <a:rPr lang="en-US" sz="4400" dirty="0" smtClean="0"/>
              <a:t>Title IX does </a:t>
            </a:r>
            <a:r>
              <a:rPr lang="en-US" sz="4400" dirty="0"/>
              <a:t>NOT only apply to sports</a:t>
            </a:r>
            <a:r>
              <a:rPr lang="en-US" sz="4400" dirty="0" smtClean="0"/>
              <a:t>!</a:t>
            </a:r>
            <a:endParaRPr lang="en-US" sz="4400" dirty="0"/>
          </a:p>
        </p:txBody>
      </p:sp>
      <p:sp>
        <p:nvSpPr>
          <p:cNvPr id="3" name="Content Placeholder 2"/>
          <p:cNvSpPr>
            <a:spLocks noGrp="1"/>
          </p:cNvSpPr>
          <p:nvPr>
            <p:ph idx="1"/>
          </p:nvPr>
        </p:nvSpPr>
        <p:spPr>
          <a:xfrm>
            <a:off x="191361" y="2009935"/>
            <a:ext cx="8124133" cy="4478733"/>
          </a:xfrm>
        </p:spPr>
        <p:txBody>
          <a:bodyPr numCol="2">
            <a:normAutofit lnSpcReduction="10000"/>
          </a:bodyPr>
          <a:lstStyle/>
          <a:p>
            <a:pPr lvl="1"/>
            <a:r>
              <a:rPr lang="en-US" dirty="0" smtClean="0"/>
              <a:t>Access to higher </a:t>
            </a:r>
            <a:r>
              <a:rPr lang="en-US" dirty="0" err="1" smtClean="0"/>
              <a:t>ed</a:t>
            </a:r>
            <a:endParaRPr lang="en-US" dirty="0" smtClean="0"/>
          </a:p>
          <a:p>
            <a:pPr lvl="1"/>
            <a:r>
              <a:rPr lang="en-US" dirty="0" smtClean="0"/>
              <a:t>Career </a:t>
            </a:r>
            <a:r>
              <a:rPr lang="en-US" dirty="0" err="1" smtClean="0"/>
              <a:t>ed</a:t>
            </a:r>
            <a:endParaRPr lang="en-US" dirty="0" smtClean="0"/>
          </a:p>
          <a:p>
            <a:pPr lvl="1"/>
            <a:r>
              <a:rPr lang="en-US" dirty="0" smtClean="0"/>
              <a:t>Ed for pregnant/parenting students</a:t>
            </a:r>
          </a:p>
          <a:p>
            <a:pPr lvl="1"/>
            <a:r>
              <a:rPr lang="en-US" dirty="0" smtClean="0"/>
              <a:t>Employment</a:t>
            </a:r>
          </a:p>
          <a:p>
            <a:pPr lvl="1"/>
            <a:r>
              <a:rPr lang="en-US" dirty="0" smtClean="0"/>
              <a:t>Learning environment</a:t>
            </a:r>
          </a:p>
          <a:p>
            <a:pPr lvl="1"/>
            <a:endParaRPr lang="en-US" dirty="0" smtClean="0"/>
          </a:p>
          <a:p>
            <a:pPr lvl="1"/>
            <a:r>
              <a:rPr lang="en-US" dirty="0" smtClean="0"/>
              <a:t>Math and science</a:t>
            </a:r>
          </a:p>
          <a:p>
            <a:pPr lvl="1"/>
            <a:r>
              <a:rPr lang="en-US" dirty="0" smtClean="0"/>
              <a:t>Sexual harassment</a:t>
            </a:r>
          </a:p>
          <a:p>
            <a:pPr lvl="1"/>
            <a:r>
              <a:rPr lang="en-US" dirty="0"/>
              <a:t>S</a:t>
            </a:r>
            <a:r>
              <a:rPr lang="en-US" dirty="0" smtClean="0"/>
              <a:t>tandardized testing</a:t>
            </a:r>
          </a:p>
          <a:p>
            <a:pPr lvl="1"/>
            <a:r>
              <a:rPr lang="en-US" dirty="0" smtClean="0"/>
              <a:t>Technology</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
        <p:nvSpPr>
          <p:cNvPr id="6" name="TextBox 5"/>
          <p:cNvSpPr txBox="1"/>
          <p:nvPr/>
        </p:nvSpPr>
        <p:spPr>
          <a:xfrm>
            <a:off x="3036059" y="6488668"/>
            <a:ext cx="5279435" cy="369332"/>
          </a:xfrm>
          <a:prstGeom prst="rect">
            <a:avLst/>
          </a:prstGeom>
          <a:noFill/>
        </p:spPr>
        <p:txBody>
          <a:bodyPr wrap="none" rtlCol="0">
            <a:spAutoFit/>
          </a:bodyPr>
          <a:lstStyle/>
          <a:p>
            <a:r>
              <a:rPr lang="en-US" dirty="0">
                <a:hlinkClick r:id="rId3"/>
              </a:rPr>
              <a:t>http://www.titleix.info/History/History-</a:t>
            </a:r>
            <a:r>
              <a:rPr lang="en-US" dirty="0" smtClean="0">
                <a:hlinkClick r:id="rId3"/>
              </a:rPr>
              <a:t>Overview.aspx</a:t>
            </a:r>
            <a:endParaRPr lang="en-US" dirty="0" smtClean="0"/>
          </a:p>
        </p:txBody>
      </p:sp>
    </p:spTree>
    <p:extLst>
      <p:ext uri="{BB962C8B-B14F-4D97-AF65-F5344CB8AC3E}">
        <p14:creationId xmlns:p14="http://schemas.microsoft.com/office/powerpoint/2010/main" val="23117154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Clery</a:t>
            </a:r>
            <a:r>
              <a:rPr lang="en-US" dirty="0" smtClean="0"/>
              <a:t> Act</a:t>
            </a:r>
            <a:endParaRPr lang="en-US" dirty="0"/>
          </a:p>
        </p:txBody>
      </p:sp>
      <p:sp>
        <p:nvSpPr>
          <p:cNvPr id="3" name="Content Placeholder 2"/>
          <p:cNvSpPr>
            <a:spLocks noGrp="1"/>
          </p:cNvSpPr>
          <p:nvPr>
            <p:ph idx="1"/>
          </p:nvPr>
        </p:nvSpPr>
        <p:spPr>
          <a:xfrm>
            <a:off x="457200" y="1417638"/>
            <a:ext cx="7620000" cy="4800600"/>
          </a:xfrm>
        </p:spPr>
        <p:txBody>
          <a:bodyPr>
            <a:normAutofit/>
          </a:bodyPr>
          <a:lstStyle/>
          <a:p>
            <a:r>
              <a:rPr lang="en-US" dirty="0" smtClean="0"/>
              <a:t>Federal law: “Jeanne </a:t>
            </a:r>
            <a:r>
              <a:rPr lang="en-US" dirty="0" err="1" smtClean="0"/>
              <a:t>Clery</a:t>
            </a:r>
            <a:r>
              <a:rPr lang="en-US" dirty="0" smtClean="0"/>
              <a:t> Disclosure of Campus Security Policy and Campus Crime Statistics Act” </a:t>
            </a:r>
            <a:r>
              <a:rPr lang="en-US" dirty="0" smtClean="0">
                <a:solidFill>
                  <a:schemeClr val="accent5"/>
                </a:solidFill>
              </a:rPr>
              <a:t>first enacted in 1990</a:t>
            </a:r>
          </a:p>
          <a:p>
            <a:r>
              <a:rPr lang="en-US" dirty="0" smtClean="0"/>
              <a:t>Requires higher </a:t>
            </a:r>
            <a:r>
              <a:rPr lang="en-US" dirty="0" err="1" smtClean="0"/>
              <a:t>ed</a:t>
            </a:r>
            <a:r>
              <a:rPr lang="en-US" dirty="0" smtClean="0"/>
              <a:t> campuses to file an Annual Security Report (ASR) including:</a:t>
            </a:r>
          </a:p>
          <a:p>
            <a:pPr lvl="1"/>
            <a:r>
              <a:rPr lang="en-US" dirty="0" smtClean="0"/>
              <a:t>statements of policy (must impose certain basic requirements for handling sexual violence, emergencies)</a:t>
            </a:r>
          </a:p>
          <a:p>
            <a:pPr lvl="1"/>
            <a:r>
              <a:rPr lang="en-US" dirty="0" smtClean="0"/>
              <a:t>campus crime stats</a:t>
            </a:r>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
        <p:nvSpPr>
          <p:cNvPr id="6" name="TextBox 5"/>
          <p:cNvSpPr txBox="1"/>
          <p:nvPr/>
        </p:nvSpPr>
        <p:spPr>
          <a:xfrm>
            <a:off x="2925856" y="6269646"/>
            <a:ext cx="4790607" cy="369332"/>
          </a:xfrm>
          <a:prstGeom prst="rect">
            <a:avLst/>
          </a:prstGeom>
          <a:noFill/>
        </p:spPr>
        <p:txBody>
          <a:bodyPr wrap="none" rtlCol="0">
            <a:spAutoFit/>
          </a:bodyPr>
          <a:lstStyle/>
          <a:p>
            <a:r>
              <a:rPr lang="en-US" dirty="0"/>
              <a:t>http://</a:t>
            </a:r>
            <a:r>
              <a:rPr lang="en-US" dirty="0" err="1"/>
              <a:t>clerycenter.org</a:t>
            </a:r>
            <a:r>
              <a:rPr lang="en-US" dirty="0"/>
              <a:t>/summary-</a:t>
            </a:r>
            <a:r>
              <a:rPr lang="en-US" dirty="0" err="1"/>
              <a:t>jeanne</a:t>
            </a:r>
            <a:r>
              <a:rPr lang="en-US" dirty="0"/>
              <a:t>-</a:t>
            </a:r>
            <a:r>
              <a:rPr lang="en-US" dirty="0" err="1"/>
              <a:t>clery</a:t>
            </a:r>
            <a:r>
              <a:rPr lang="en-US" dirty="0"/>
              <a:t>-act</a:t>
            </a:r>
          </a:p>
        </p:txBody>
      </p:sp>
    </p:spTree>
    <p:extLst>
      <p:ext uri="{BB962C8B-B14F-4D97-AF65-F5344CB8AC3E}">
        <p14:creationId xmlns:p14="http://schemas.microsoft.com/office/powerpoint/2010/main" val="3861796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75691" cy="1143000"/>
          </a:xfrm>
        </p:spPr>
        <p:txBody>
          <a:bodyPr/>
          <a:lstStyle/>
          <a:p>
            <a:r>
              <a:rPr lang="en-US" sz="4400" dirty="0" smtClean="0"/>
              <a:t>Title IX &amp; </a:t>
            </a:r>
            <a:r>
              <a:rPr lang="en-US" sz="4400" dirty="0" err="1" smtClean="0"/>
              <a:t>Clery</a:t>
            </a:r>
            <a:r>
              <a:rPr lang="en-US" sz="4400" dirty="0" smtClean="0"/>
              <a:t> Act Intersections</a:t>
            </a:r>
            <a:endParaRPr lang="en-US" sz="4400" dirty="0"/>
          </a:p>
        </p:txBody>
      </p:sp>
      <p:sp>
        <p:nvSpPr>
          <p:cNvPr id="3" name="Content Placeholder 2"/>
          <p:cNvSpPr>
            <a:spLocks noGrp="1"/>
          </p:cNvSpPr>
          <p:nvPr>
            <p:ph idx="1"/>
          </p:nvPr>
        </p:nvSpPr>
        <p:spPr/>
        <p:txBody>
          <a:bodyPr/>
          <a:lstStyle/>
          <a:p>
            <a:r>
              <a:rPr lang="en-US" dirty="0" smtClean="0"/>
              <a:t>Both require:</a:t>
            </a:r>
          </a:p>
          <a:p>
            <a:pPr lvl="1"/>
            <a:r>
              <a:rPr lang="en-US" dirty="0" smtClean="0"/>
              <a:t>Campus disclosure of policy/procedures</a:t>
            </a:r>
          </a:p>
          <a:p>
            <a:pPr lvl="1"/>
            <a:r>
              <a:rPr lang="en-US" dirty="0" smtClean="0"/>
              <a:t>Prompt corrective action</a:t>
            </a:r>
          </a:p>
          <a:p>
            <a:pPr lvl="1"/>
            <a:r>
              <a:rPr lang="en-US" dirty="0" smtClean="0"/>
              <a:t>Accused/accuser both notified of outcome at same time/manner (Title IX specifies must be in writing)</a:t>
            </a:r>
          </a:p>
          <a:p>
            <a:pPr lvl="1"/>
            <a:r>
              <a:rPr lang="en-US" dirty="0" smtClean="0"/>
              <a:t>Campus disclosure of any sanctions imposed</a:t>
            </a:r>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30598191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82262"/>
          </a:xfrm>
        </p:spPr>
        <p:txBody>
          <a:bodyPr/>
          <a:lstStyle/>
          <a:p>
            <a:r>
              <a:rPr lang="en-US" dirty="0" smtClean="0"/>
              <a:t>VAWA (Violence Against Women Reauthorization Act)</a:t>
            </a:r>
            <a:endParaRPr lang="en-US" dirty="0"/>
          </a:p>
        </p:txBody>
      </p:sp>
      <p:sp>
        <p:nvSpPr>
          <p:cNvPr id="3" name="Content Placeholder 2"/>
          <p:cNvSpPr>
            <a:spLocks noGrp="1"/>
          </p:cNvSpPr>
          <p:nvPr>
            <p:ph idx="1"/>
          </p:nvPr>
        </p:nvSpPr>
        <p:spPr>
          <a:xfrm>
            <a:off x="457200" y="1756900"/>
            <a:ext cx="7806106" cy="4818430"/>
          </a:xfrm>
        </p:spPr>
        <p:txBody>
          <a:bodyPr>
            <a:normAutofit lnSpcReduction="10000"/>
          </a:bodyPr>
          <a:lstStyle/>
          <a:p>
            <a:r>
              <a:rPr lang="en-US" dirty="0" smtClean="0"/>
              <a:t>Federal law originally signed by President Clinton in 1994</a:t>
            </a:r>
          </a:p>
          <a:p>
            <a:r>
              <a:rPr lang="en-US" dirty="0"/>
              <a:t>Broadly addresses crimes against </a:t>
            </a:r>
            <a:r>
              <a:rPr lang="en-US" dirty="0" smtClean="0"/>
              <a:t>women including provisions for investigation, prosecution</a:t>
            </a:r>
          </a:p>
          <a:p>
            <a:r>
              <a:rPr lang="en-US" dirty="0" smtClean="0"/>
              <a:t>President Obama reauthorized in 2013</a:t>
            </a:r>
          </a:p>
          <a:p>
            <a:pPr lvl="1"/>
            <a:r>
              <a:rPr lang="en-US" dirty="0" smtClean="0"/>
              <a:t>Amends </a:t>
            </a:r>
            <a:r>
              <a:rPr lang="en-US" dirty="0" err="1" smtClean="0"/>
              <a:t>Clery</a:t>
            </a:r>
            <a:r>
              <a:rPr lang="en-US" dirty="0" smtClean="0"/>
              <a:t> Act effective July 1, 2015</a:t>
            </a:r>
          </a:p>
          <a:p>
            <a:r>
              <a:rPr lang="en-US" dirty="0" smtClean="0"/>
              <a:t>Our focus today is on its </a:t>
            </a:r>
            <a:r>
              <a:rPr lang="en-US" dirty="0" err="1" smtClean="0"/>
              <a:t>SaVE</a:t>
            </a:r>
            <a:r>
              <a:rPr lang="en-US" dirty="0" smtClean="0"/>
              <a:t> Act provision…</a:t>
            </a:r>
            <a:endParaRPr lang="en-US" dirty="0"/>
          </a:p>
        </p:txBody>
      </p:sp>
      <p:sp>
        <p:nvSpPr>
          <p:cNvPr id="4" name="Date Placeholder 3"/>
          <p:cNvSpPr>
            <a:spLocks noGrp="1"/>
          </p:cNvSpPr>
          <p:nvPr>
            <p:ph type="dt" sz="half" idx="10"/>
          </p:nvPr>
        </p:nvSpPr>
        <p:spPr/>
        <p:txBody>
          <a:bodyPr/>
          <a:lstStyle/>
          <a:p>
            <a:r>
              <a:rPr lang="en-US" smtClean="0"/>
              <a:t>ASCCC Spring Plenary Session, 2015</a:t>
            </a:r>
            <a:endParaRPr lang="en-US" dirty="0"/>
          </a:p>
        </p:txBody>
      </p:sp>
    </p:spTree>
    <p:extLst>
      <p:ext uri="{BB962C8B-B14F-4D97-AF65-F5344CB8AC3E}">
        <p14:creationId xmlns:p14="http://schemas.microsoft.com/office/powerpoint/2010/main" val="23796809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30"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30"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800" decel="100000"/>
                                        <p:tgtEl>
                                          <p:spTgt spid="3">
                                            <p:txEl>
                                              <p:pRg st="4" end="4"/>
                                            </p:txEl>
                                          </p:spTgt>
                                        </p:tgtEl>
                                      </p:cBhvr>
                                    </p:animEffect>
                                    <p:anim calcmode="lin" valueType="num">
                                      <p:cBhvr>
                                        <p:cTn id="51"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313A52"/>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971</TotalTime>
  <Words>3393</Words>
  <Application>Microsoft Macintosh PowerPoint</Application>
  <PresentationFormat>On-screen Show (4:3)</PresentationFormat>
  <Paragraphs>339</Paragraphs>
  <Slides>23</Slides>
  <Notes>20</Notes>
  <HiddenSlides>2</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Campus Safety and the Violence Against Women Reauthorization Act</vt:lpstr>
      <vt:lpstr>Session Overview</vt:lpstr>
      <vt:lpstr>PowerPoint Presentation</vt:lpstr>
      <vt:lpstr>PowerPoint Presentation</vt:lpstr>
      <vt:lpstr>Title IX</vt:lpstr>
      <vt:lpstr>Title IX does NOT only apply to sports!</vt:lpstr>
      <vt:lpstr>Clery Act</vt:lpstr>
      <vt:lpstr>Title IX &amp; Clery Act Intersections</vt:lpstr>
      <vt:lpstr>VAWA (Violence Against Women Reauthorization Act)</vt:lpstr>
      <vt:lpstr>Campus SaVE Act</vt:lpstr>
      <vt:lpstr>PowerPoint Presentation</vt:lpstr>
      <vt:lpstr>PowerPoint Presentation</vt:lpstr>
      <vt:lpstr>Affirmative Consent Law added California Ed Code §67386</vt:lpstr>
      <vt:lpstr>A little help here, please?</vt:lpstr>
      <vt:lpstr>Faculty Role in Prevention Program Development/Implementation (§67386(d))</vt:lpstr>
      <vt:lpstr>What else should local senates do?</vt:lpstr>
      <vt:lpstr>Yes Means Yes (§67386(a))</vt:lpstr>
      <vt:lpstr>Support Services (§67386(b))</vt:lpstr>
      <vt:lpstr>Basic Elements of an Effective Campus Safety Plan</vt:lpstr>
      <vt:lpstr>Elements of the Sexual Assault and Harassment Portion of Campus Safety Plans</vt:lpstr>
      <vt:lpstr>Resources</vt:lpstr>
      <vt:lpstr>Additional Resources</vt:lpstr>
      <vt:lpstr>Contacts</vt:lpstr>
    </vt:vector>
  </TitlesOfParts>
  <Company>Foothill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Safety and the Violence Against Women Reauthorization Act</dc:title>
  <dc:creator>Carolyn Holcroft</dc:creator>
  <cp:lastModifiedBy>Carolyn Holcroft</cp:lastModifiedBy>
  <cp:revision>202</cp:revision>
  <dcterms:created xsi:type="dcterms:W3CDTF">2015-03-31T21:45:56Z</dcterms:created>
  <dcterms:modified xsi:type="dcterms:W3CDTF">2015-04-10T20:13:20Z</dcterms:modified>
</cp:coreProperties>
</file>