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8" r:id="rId2"/>
    <p:sldId id="259" r:id="rId3"/>
    <p:sldId id="260" r:id="rId4"/>
    <p:sldId id="261" r:id="rId5"/>
    <p:sldId id="263" r:id="rId6"/>
    <p:sldId id="262" r:id="rId7"/>
    <p:sldId id="270" r:id="rId8"/>
    <p:sldId id="274" r:id="rId9"/>
    <p:sldId id="275" r:id="rId10"/>
    <p:sldId id="276" r:id="rId11"/>
    <p:sldId id="277" r:id="rId12"/>
    <p:sldId id="278" r:id="rId13"/>
    <p:sldId id="279" r:id="rId14"/>
    <p:sldId id="280" r:id="rId15"/>
    <p:sldId id="290" r:id="rId16"/>
    <p:sldId id="265" r:id="rId17"/>
    <p:sldId id="264" r:id="rId18"/>
    <p:sldId id="266" r:id="rId19"/>
    <p:sldId id="267" r:id="rId20"/>
    <p:sldId id="272" r:id="rId21"/>
    <p:sldId id="271" r:id="rId22"/>
    <p:sldId id="273" r:id="rId23"/>
    <p:sldId id="268" r:id="rId24"/>
    <p:sldId id="269" r:id="rId25"/>
    <p:sldId id="281" r:id="rId26"/>
    <p:sldId id="282" r:id="rId27"/>
    <p:sldId id="283" r:id="rId28"/>
    <p:sldId id="284" r:id="rId29"/>
    <p:sldId id="287" r:id="rId30"/>
    <p:sldId id="285" r:id="rId31"/>
    <p:sldId id="291" r:id="rId32"/>
    <p:sldId id="286" r:id="rId33"/>
    <p:sldId id="288"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6098"/>
  </p:normalViewPr>
  <p:slideViewPr>
    <p:cSldViewPr snapToGrid="0" snapToObjects="1">
      <p:cViewPr varScale="1">
        <p:scale>
          <a:sx n="77" d="100"/>
          <a:sy n="77" d="100"/>
        </p:scale>
        <p:origin x="594" y="90"/>
      </p:cViewPr>
      <p:guideLst/>
    </p:cSldViewPr>
  </p:slideViewPr>
  <p:notesTextViewPr>
    <p:cViewPr>
      <p:scale>
        <a:sx n="1" d="1"/>
        <a:sy n="1" d="1"/>
      </p:scale>
      <p:origin x="0" y="0"/>
    </p:cViewPr>
  </p:notesTextViewPr>
  <p:sorterViewPr>
    <p:cViewPr varScale="1">
      <p:scale>
        <a:sx n="1" d="1"/>
        <a:sy n="1" d="1"/>
      </p:scale>
      <p:origin x="0" y="-1398"/>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D1AA54-FC80-1747-806F-5831F8970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C7BFAA4-815D-C24E-8152-16E94FABE0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FF0BBF-0D95-0B43-B94C-C2BD398ECDEE}" type="datetimeFigureOut">
              <a:rPr lang="en-US"/>
              <a:pPr>
                <a:defRPr/>
              </a:pPr>
              <a:t>4/30/2021</a:t>
            </a:fld>
            <a:endParaRPr lang="en-US"/>
          </a:p>
        </p:txBody>
      </p:sp>
      <p:sp>
        <p:nvSpPr>
          <p:cNvPr id="4" name="Footer Placeholder 3">
            <a:extLst>
              <a:ext uri="{FF2B5EF4-FFF2-40B4-BE49-F238E27FC236}">
                <a16:creationId xmlns:a16="http://schemas.microsoft.com/office/drawing/2014/main" id="{9044CEC2-90C8-4842-AFFE-B6DB0AA73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64ADF84-F17B-F644-9C76-1636F6C0F55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41416F6-4916-4744-B419-4FC58D79013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8298B4-0FC4-3548-BAFA-C86B436840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BDE44BD-FBCE-C34F-A4AA-E52259B1E4F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96C3B21-0680-4A49-AC0D-EA65E1574030}" type="datetimeFigureOut">
              <a:rPr lang="en-US"/>
              <a:pPr>
                <a:defRPr/>
              </a:pPr>
              <a:t>4/30/2021</a:t>
            </a:fld>
            <a:endParaRPr lang="en-US"/>
          </a:p>
        </p:txBody>
      </p:sp>
      <p:sp>
        <p:nvSpPr>
          <p:cNvPr id="4" name="Slide Image Placeholder 3">
            <a:extLst>
              <a:ext uri="{FF2B5EF4-FFF2-40B4-BE49-F238E27FC236}">
                <a16:creationId xmlns:a16="http://schemas.microsoft.com/office/drawing/2014/main" id="{3FE0EB47-C290-E244-A30D-F2D0B202A89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F1CA7DA-A92A-8F49-9922-F7E8C281829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7EC2FD-1BF0-A349-828A-7B74C7773D0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B3F788D-9B5B-D947-9A63-D57B20C3F6C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1B73912-B9B7-084A-B299-4C4347CA0E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762307" y="914401"/>
            <a:ext cx="4805916" cy="5018566"/>
          </a:xfrm>
        </p:spPr>
        <p:txBody>
          <a:bodyPr>
            <a:normAutofit/>
          </a:bodyPr>
          <a:lstStyle>
            <a:lvl1pPr algn="ctr">
              <a:lnSpc>
                <a:spcPct val="100000"/>
              </a:lnSpc>
              <a:defRPr sz="4400">
                <a:solidFill>
                  <a:srgbClr val="E89576"/>
                </a:solidFill>
              </a:defRPr>
            </a:lvl1pPr>
          </a:lstStyle>
          <a:p>
            <a:r>
              <a:rPr lang="en-US"/>
              <a:t>Click to edit Master title style</a:t>
            </a:r>
            <a:endParaRPr lang="en-US" dirty="0"/>
          </a:p>
        </p:txBody>
      </p:sp>
    </p:spTree>
    <p:extLst>
      <p:ext uri="{BB962C8B-B14F-4D97-AF65-F5344CB8AC3E}">
        <p14:creationId xmlns:p14="http://schemas.microsoft.com/office/powerpoint/2010/main" val="64658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1AD57-F60C-F749-9693-138E001B8B0B}"/>
              </a:ext>
            </a:extLst>
          </p:cNvPr>
          <p:cNvPicPr>
            <a:picLocks noChangeAspect="1"/>
          </p:cNvPicPr>
          <p:nvPr userDrawn="1"/>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6B4FD5C8-AF9E-4B43-85A6-7F29A5C3DD76}"/>
              </a:ext>
            </a:extLst>
          </p:cNvPr>
          <p:cNvSpPr/>
          <p:nvPr userDrawn="1"/>
        </p:nvSpPr>
        <p:spPr>
          <a:xfrm>
            <a:off x="-22225" y="1130300"/>
            <a:ext cx="4071938" cy="4559300"/>
          </a:xfrm>
          <a:prstGeom prst="rect">
            <a:avLst/>
          </a:prstGeom>
          <a:solidFill>
            <a:schemeClr val="tx1">
              <a:alpha val="73000"/>
            </a:schemeClr>
          </a:solidFill>
          <a:ln>
            <a:noFill/>
          </a:ln>
          <a:effectLst>
            <a:outerShdw blurRad="393700" dist="50800" dir="11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8DC3EA67-449B-E54A-B080-2F627FEBEAA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A63843A6-5FC2-5945-B8A0-15B5398A01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rgbClr val="E8957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2D6B7F86-9CD6-CC46-BDBD-C2764BFA59AC}"/>
              </a:ext>
            </a:extLst>
          </p:cNvPr>
          <p:cNvSpPr>
            <a:spLocks noGrp="1"/>
          </p:cNvSpPr>
          <p:nvPr>
            <p:ph type="sldNum" sz="quarter" idx="10"/>
          </p:nvPr>
        </p:nvSpPr>
        <p:spPr>
          <a:xfrm>
            <a:off x="9890125" y="6356350"/>
            <a:ext cx="1143000" cy="368300"/>
          </a:xfrm>
        </p:spPr>
        <p:txBody>
          <a:bodyPr/>
          <a:lstStyle>
            <a:lvl1pPr>
              <a:defRPr/>
            </a:lvl1pPr>
          </a:lstStyle>
          <a:p>
            <a:pPr>
              <a:defRPr/>
            </a:pPr>
            <a:fld id="{911D56BD-FF35-5845-A858-DD99D8FD6DD4}" type="slidenum">
              <a:rPr lang="en-US" altLang="en-US"/>
              <a:pPr>
                <a:defRPr/>
              </a:pPr>
              <a:t>‹#›</a:t>
            </a:fld>
            <a:endParaRPr lang="en-US" altLang="en-US"/>
          </a:p>
        </p:txBody>
      </p:sp>
    </p:spTree>
    <p:extLst>
      <p:ext uri="{BB962C8B-B14F-4D97-AF65-F5344CB8AC3E}">
        <p14:creationId xmlns:p14="http://schemas.microsoft.com/office/powerpoint/2010/main" val="74090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42F4D-D2A0-E241-91CA-FF1303E1921B}"/>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C505B35A-51E7-874B-8EBA-35A23CC7FB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0C18BB47-3698-1F48-9C72-E54FE4C7CD29}"/>
              </a:ext>
            </a:extLst>
          </p:cNvPr>
          <p:cNvSpPr>
            <a:spLocks noGrp="1"/>
          </p:cNvSpPr>
          <p:nvPr>
            <p:ph type="sldNum" sz="quarter" idx="10"/>
          </p:nvPr>
        </p:nvSpPr>
        <p:spPr/>
        <p:txBody>
          <a:bodyPr/>
          <a:lstStyle>
            <a:lvl1pPr>
              <a:defRPr/>
            </a:lvl1pPr>
          </a:lstStyle>
          <a:p>
            <a:pPr>
              <a:defRPr/>
            </a:pPr>
            <a:fld id="{0CEB0572-8CBC-9C44-9FF9-48B53DED16CB}" type="slidenum">
              <a:rPr lang="en-US" altLang="en-US"/>
              <a:pPr>
                <a:defRPr/>
              </a:pPr>
              <a:t>‹#›</a:t>
            </a:fld>
            <a:endParaRPr lang="en-US" altLang="en-US"/>
          </a:p>
        </p:txBody>
      </p:sp>
    </p:spTree>
    <p:extLst>
      <p:ext uri="{BB962C8B-B14F-4D97-AF65-F5344CB8AC3E}">
        <p14:creationId xmlns:p14="http://schemas.microsoft.com/office/powerpoint/2010/main" val="351618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AE0868-9C06-B248-BC15-466B850955E3}"/>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CA7657D-9BC4-AD4B-A8C3-7AB11BF096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90EE004-67D3-AE41-94D9-04B36B6B28D8}"/>
              </a:ext>
            </a:extLst>
          </p:cNvPr>
          <p:cNvSpPr>
            <a:spLocks noGrp="1"/>
          </p:cNvSpPr>
          <p:nvPr>
            <p:ph type="sldNum" sz="quarter" idx="10"/>
          </p:nvPr>
        </p:nvSpPr>
        <p:spPr/>
        <p:txBody>
          <a:bodyPr/>
          <a:lstStyle>
            <a:lvl1pPr>
              <a:defRPr/>
            </a:lvl1pPr>
          </a:lstStyle>
          <a:p>
            <a:pPr>
              <a:defRPr/>
            </a:pPr>
            <a:fld id="{B5AAC240-3AD5-A24F-966A-E5C017D52667}" type="slidenum">
              <a:rPr lang="en-US" altLang="en-US"/>
              <a:pPr>
                <a:defRPr/>
              </a:pPr>
              <a:t>‹#›</a:t>
            </a:fld>
            <a:endParaRPr lang="en-US" altLang="en-US"/>
          </a:p>
        </p:txBody>
      </p:sp>
    </p:spTree>
    <p:extLst>
      <p:ext uri="{BB962C8B-B14F-4D97-AF65-F5344CB8AC3E}">
        <p14:creationId xmlns:p14="http://schemas.microsoft.com/office/powerpoint/2010/main" val="37901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D64E7467-753A-584F-A4C1-6BB5CFBF9F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5B2B3-CE76-6D45-923E-8D8B8D7721EE}"/>
              </a:ext>
            </a:extLst>
          </p:cNvPr>
          <p:cNvSpPr>
            <a:spLocks noGrp="1"/>
          </p:cNvSpPr>
          <p:nvPr>
            <p:ph type="sldNum" sz="quarter" idx="10"/>
          </p:nvPr>
        </p:nvSpPr>
        <p:spPr>
          <a:xfrm>
            <a:off x="10298113" y="6356350"/>
            <a:ext cx="1055687" cy="365125"/>
          </a:xfrm>
        </p:spPr>
        <p:txBody>
          <a:bodyPr/>
          <a:lstStyle>
            <a:lvl1pPr>
              <a:defRPr/>
            </a:lvl1pPr>
          </a:lstStyle>
          <a:p>
            <a:pPr>
              <a:defRPr/>
            </a:pPr>
            <a:fld id="{C4825D2C-70F7-7749-8A8E-BF06BD5FF79E}" type="slidenum">
              <a:rPr lang="en-US" altLang="en-US"/>
              <a:pPr>
                <a:defRPr/>
              </a:pPr>
              <a:t>‹#›</a:t>
            </a:fld>
            <a:endParaRPr lang="en-US" altLang="en-US"/>
          </a:p>
        </p:txBody>
      </p:sp>
    </p:spTree>
    <p:extLst>
      <p:ext uri="{BB962C8B-B14F-4D97-AF65-F5344CB8AC3E}">
        <p14:creationId xmlns:p14="http://schemas.microsoft.com/office/powerpoint/2010/main" val="3924443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184014-C0D6-B442-AEF0-2C9019B3B67C}"/>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D35299-580B-0D44-9DD9-BE1637AD3F8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B89D5817-12ED-374B-8017-4F45996639E5}"/>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644421B9-2206-154B-8E3A-A23E2A737D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dt="0"/>
  <p:txStyles>
    <p:titleStyle>
      <a:lvl1pPr algn="l" rtl="0" eaLnBrk="1" fontAlgn="base" hangingPunct="1">
        <a:lnSpc>
          <a:spcPct val="90000"/>
        </a:lnSpc>
        <a:spcBef>
          <a:spcPct val="0"/>
        </a:spcBef>
        <a:spcAft>
          <a:spcPct val="0"/>
        </a:spcAft>
        <a:defRPr sz="4400" kern="1200">
          <a:solidFill>
            <a:srgbClr val="10476C"/>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anice.offenbach@reedleycollege.edu" TargetMode="External"/><Relationship Id="rId2" Type="http://schemas.openxmlformats.org/officeDocument/2006/relationships/hyperlink" Target="https://www.cccco.edu/About-Us/Chancellors-Office/Divisions/Workforce-and-Economic-Development/crconsortium.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lrswanberg@pipeline.sbcc.edu" TargetMode="External"/><Relationship Id="rId2" Type="http://schemas.openxmlformats.org/officeDocument/2006/relationships/hyperlink" Target="http://sccrcolleges.org/" TargetMode="External"/><Relationship Id="rId1" Type="http://schemas.openxmlformats.org/officeDocument/2006/relationships/slideLayout" Target="../slideLayouts/slideLayout2.xml"/><Relationship Id="rId4" Type="http://schemas.openxmlformats.org/officeDocument/2006/relationships/hyperlink" Target="mailto:diane.hollems@gmail.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mollie.smith@gcccd.edu" TargetMode="External"/><Relationship Id="rId2" Type="http://schemas.openxmlformats.org/officeDocument/2006/relationships/hyperlink" Target="https://www.cccco.edu/About-Us/Chancellors-Office/Divisions/Workforce-and-Economic-Development/myworkforceconnection.org" TargetMode="External"/><Relationship Id="rId1" Type="http://schemas.openxmlformats.org/officeDocument/2006/relationships/slideLayout" Target="../slideLayouts/slideLayout2.xml"/><Relationship Id="rId4" Type="http://schemas.openxmlformats.org/officeDocument/2006/relationships/hyperlink" Target="mailt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julie.pehkonen@rcc.edu" TargetMode="External"/><Relationship Id="rId2" Type="http://schemas.openxmlformats.org/officeDocument/2006/relationships/hyperlink" Target="https://www.cccco.edu/About-Us/Chancellors-Office/Divisions/Workforce-and-Economic-Development/www.desertcolleges.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hilders_Audrey@rsccd.edu" TargetMode="External"/><Relationship Id="rId2" Type="http://schemas.openxmlformats.org/officeDocument/2006/relationships/hyperlink" Target="https://www.cccco.edu/About-Us/Chancellors-Office/Divisions/Workforce-and-Economic-Development/www.laocrc.org" TargetMode="External"/><Relationship Id="rId1" Type="http://schemas.openxmlformats.org/officeDocument/2006/relationships/slideLayout" Target="../slideLayouts/slideLayout2.xml"/><Relationship Id="rId4" Type="http://schemas.openxmlformats.org/officeDocument/2006/relationships/hyperlink" Target="mailto:chamorro_gustavo@rsccd.edu"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coeccc.co1.qualtrics.com/jfe/form/SV_cMWNEHrgXEjy8E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ccco.edu/About-Us/Chancellors-Office/Divisions/Workforce-and-Economic-Development/Technical-Assistance-Providers" TargetMode="External"/><Relationship Id="rId2" Type="http://schemas.openxmlformats.org/officeDocument/2006/relationships/hyperlink" Target="https://sectorsnapshots.weebly.com/contact.html" TargetMode="External"/><Relationship Id="rId1" Type="http://schemas.openxmlformats.org/officeDocument/2006/relationships/slideLayout" Target="../slideLayouts/slideLayout2.xml"/><Relationship Id="rId4" Type="http://schemas.openxmlformats.org/officeDocument/2006/relationships/hyperlink" Target="https://www.asccc.org/sites/default/files/ADAversion_CTEMinQualsToolkit.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regionalcte.org/about" TargetMode="External"/><Relationship Id="rId2" Type="http://schemas.openxmlformats.org/officeDocument/2006/relationships/hyperlink" Target="https://caihub.foundationccc.org/Resourc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hawlynn@gmail.com"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 Id="rId5" Type="http://schemas.openxmlformats.org/officeDocument/2006/relationships/hyperlink" Target="mailto:christy@miracosta.edu" TargetMode="External"/><Relationship Id="rId4" Type="http://schemas.openxmlformats.org/officeDocument/2006/relationships/hyperlink" Target="mailto:kperkins@chabotcollege.ed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formacioncontinua.ufm.edu/taller/taller-preguntas-fantasticas-y-donde-encontrarlas/"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egionalct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uthor.cccco.edu/About-Us/Chancellors-Office/Divisions/Workforce-and-Economic-Development/" TargetMode="External"/><Relationship Id="rId2" Type="http://schemas.openxmlformats.org/officeDocument/2006/relationships/hyperlink" Target="http://nfnrc.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ock@baccc.net" TargetMode="External"/><Relationship Id="rId2" Type="http://schemas.openxmlformats.org/officeDocument/2006/relationships/hyperlink" Target="http://baccc.net/" TargetMode="External"/><Relationship Id="rId1" Type="http://schemas.openxmlformats.org/officeDocument/2006/relationships/slideLayout" Target="../slideLayouts/slideLayout2.xml"/><Relationship Id="rId4" Type="http://schemas.openxmlformats.org/officeDocument/2006/relationships/hyperlink" Target="mailto:kitodoherty@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5C1C-665F-3341-9B83-B2B9ACF78ACD}"/>
              </a:ext>
            </a:extLst>
          </p:cNvPr>
          <p:cNvSpPr>
            <a:spLocks noGrp="1"/>
          </p:cNvSpPr>
          <p:nvPr>
            <p:ph type="title"/>
          </p:nvPr>
        </p:nvSpPr>
        <p:spPr/>
        <p:txBody>
          <a:bodyPr>
            <a:normAutofit fontScale="90000"/>
          </a:bodyPr>
          <a:lstStyle/>
          <a:p>
            <a:r>
              <a:rPr lang="en-US" b="1" dirty="0"/>
              <a:t>Career &amp; Technical Education (CTE) 101 </a:t>
            </a:r>
            <a:br>
              <a:rPr lang="en-US" b="1" dirty="0"/>
            </a:br>
            <a:br>
              <a:rPr lang="en-US" b="1" dirty="0"/>
            </a:br>
            <a:r>
              <a:rPr lang="en-US" sz="2200" b="1" dirty="0"/>
              <a:t>Kristina Perkins, CTELC</a:t>
            </a:r>
            <a:br>
              <a:rPr lang="en-US" sz="2200" b="1" dirty="0"/>
            </a:br>
            <a:r>
              <a:rPr lang="en-US" sz="2200" b="1" dirty="0"/>
              <a:t>Lynn Shaw, CTE Curriculum Chair</a:t>
            </a:r>
            <a:br>
              <a:rPr lang="en-US" sz="2200" b="1" dirty="0"/>
            </a:br>
            <a:r>
              <a:rPr lang="en-US" sz="2200" b="1" dirty="0"/>
              <a:t>Career Noncredit Institute9-10am </a:t>
            </a:r>
            <a:br>
              <a:rPr lang="en-US" sz="2200" b="1" dirty="0"/>
            </a:br>
            <a:r>
              <a:rPr lang="en-US" sz="2200" b="1" dirty="0"/>
              <a:t>Christy Coobatis, CTELC</a:t>
            </a:r>
            <a:br>
              <a:rPr lang="en-US" sz="2200" b="1" dirty="0"/>
            </a:br>
            <a:r>
              <a:rPr lang="en-US" sz="2200" b="1" dirty="0"/>
              <a:t>April 30, 2010</a:t>
            </a:r>
            <a:endParaRPr lang="en-US" sz="2200" dirty="0"/>
          </a:p>
        </p:txBody>
      </p:sp>
    </p:spTree>
    <p:extLst>
      <p:ext uri="{BB962C8B-B14F-4D97-AF65-F5344CB8AC3E}">
        <p14:creationId xmlns:p14="http://schemas.microsoft.com/office/powerpoint/2010/main" val="220029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76D-EDDE-4AC2-9B30-47793B3866A1}"/>
              </a:ext>
            </a:extLst>
          </p:cNvPr>
          <p:cNvSpPr>
            <a:spLocks noGrp="1"/>
          </p:cNvSpPr>
          <p:nvPr>
            <p:ph type="title"/>
          </p:nvPr>
        </p:nvSpPr>
        <p:spPr/>
        <p:txBody>
          <a:bodyPr/>
          <a:lstStyle/>
          <a:p>
            <a:r>
              <a:rPr lang="en-US" dirty="0"/>
              <a:t>Region C</a:t>
            </a:r>
          </a:p>
        </p:txBody>
      </p:sp>
      <p:sp>
        <p:nvSpPr>
          <p:cNvPr id="3" name="Content Placeholder 2">
            <a:extLst>
              <a:ext uri="{FF2B5EF4-FFF2-40B4-BE49-F238E27FC236}">
                <a16:creationId xmlns:a16="http://schemas.microsoft.com/office/drawing/2014/main" id="{08ECDDAB-D701-46FD-8C42-315AD64773F4}"/>
              </a:ext>
            </a:extLst>
          </p:cNvPr>
          <p:cNvSpPr>
            <a:spLocks noGrp="1"/>
          </p:cNvSpPr>
          <p:nvPr>
            <p:ph idx="1"/>
          </p:nvPr>
        </p:nvSpPr>
        <p:spPr/>
        <p:txBody>
          <a:bodyPr/>
          <a:lstStyle/>
          <a:p>
            <a:pPr marL="0" marR="0" indent="0" algn="ctr" rtl="0" fontAlgn="ctr" latinLnBrk="0">
              <a:spcBef>
                <a:spcPts val="0"/>
              </a:spcBef>
              <a:spcAft>
                <a:spcPts val="0"/>
              </a:spcAft>
            </a:pPr>
            <a:br>
              <a:rPr lang="en-US" sz="1800" b="0" i="0" u="none" strike="noStrike" spc="0" baseline="0" dirty="0">
                <a:ln>
                  <a:noFill/>
                </a:ln>
                <a:solidFill>
                  <a:srgbClr val="000000"/>
                </a:solidFill>
                <a:effectLst/>
                <a:latin typeface="Helvetica Neue"/>
                <a:ea typeface="Helvetica Neue"/>
                <a:cs typeface="Helvetica Neue"/>
              </a:rPr>
            </a:br>
            <a:br>
              <a:rPr lang="en-US" sz="1800" b="0" i="0" u="none" strike="noStrike" spc="0" baseline="0" dirty="0">
                <a:ln>
                  <a:noFill/>
                </a:ln>
                <a:solidFill>
                  <a:srgbClr val="000000"/>
                </a:solidFill>
                <a:effectLst/>
                <a:latin typeface="Helvetica Neue"/>
                <a:ea typeface="Helvetica Neue"/>
                <a:cs typeface="Helvetica Neue"/>
              </a:rPr>
            </a:br>
            <a:r>
              <a:rPr lang="en-US" sz="3600" b="0" i="0" u="none" strike="noStrike" spc="0" baseline="0" dirty="0">
                <a:ln>
                  <a:noFill/>
                </a:ln>
                <a:solidFill>
                  <a:srgbClr val="000000"/>
                </a:solidFill>
                <a:effectLst/>
                <a:ea typeface="Helvetica Neue"/>
                <a:cs typeface="Helvetica Neue"/>
              </a:rPr>
              <a:t>Regional Consortia Website:</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2"/>
              </a:rPr>
              <a:t>crconsortium.com </a:t>
            </a:r>
            <a:endParaRPr lang="en-US" sz="3600" b="0" i="0" u="none" strike="noStrike" dirty="0">
              <a:effectLst/>
            </a:endParaRPr>
          </a:p>
          <a:p>
            <a:pPr marL="0" marR="0" indent="0" algn="ctr" rtl="0" fontAlgn="ctr" latinLnBrk="0">
              <a:spcBef>
                <a:spcPts val="0"/>
              </a:spcBef>
              <a:spcAft>
                <a:spcPts val="0"/>
              </a:spcAft>
            </a:pPr>
            <a:endParaRPr lang="en-US" sz="3600" b="0" i="0" u="none" strike="noStrike" spc="0" baseline="0" dirty="0">
              <a:ln>
                <a:noFill/>
              </a:ln>
              <a:solidFill>
                <a:srgbClr val="000000"/>
              </a:solidFill>
              <a:effectLst/>
              <a:ea typeface="Helvetica Neue"/>
              <a:cs typeface="Helvetica Neue"/>
            </a:endParaRPr>
          </a:p>
          <a:p>
            <a:pPr marL="0" marR="0" indent="0" algn="ctr" rtl="0" fontAlgn="ctr" latinLnBrk="0">
              <a:spcBef>
                <a:spcPts val="0"/>
              </a:spcBef>
              <a:spcAft>
                <a:spcPts val="0"/>
              </a:spcAft>
            </a:pPr>
            <a:r>
              <a:rPr lang="en-US" sz="3600" b="0" i="0" u="none" strike="noStrike" spc="0" baseline="0" dirty="0">
                <a:ln>
                  <a:noFill/>
                </a:ln>
                <a:solidFill>
                  <a:srgbClr val="000000"/>
                </a:solidFill>
                <a:effectLst/>
                <a:ea typeface="Helvetica Neue"/>
                <a:cs typeface="Helvetica Neue"/>
              </a:rPr>
              <a:t>Janice Offenbach</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3"/>
              </a:rPr>
              <a:t>janice.offenbach@reedleycollege.edu</a:t>
            </a:r>
            <a:endParaRPr lang="en-US" sz="3600" b="0" i="0" u="none" strike="noStrike" dirty="0">
              <a:effectLst/>
            </a:endParaRPr>
          </a:p>
          <a:p>
            <a:endParaRPr lang="en-US" dirty="0"/>
          </a:p>
        </p:txBody>
      </p:sp>
      <p:sp>
        <p:nvSpPr>
          <p:cNvPr id="4" name="Text Placeholder 3">
            <a:extLst>
              <a:ext uri="{FF2B5EF4-FFF2-40B4-BE49-F238E27FC236}">
                <a16:creationId xmlns:a16="http://schemas.microsoft.com/office/drawing/2014/main" id="{FB25E8E8-D71F-49E3-9168-F3C24F1F4295}"/>
              </a:ext>
            </a:extLst>
          </p:cNvPr>
          <p:cNvSpPr>
            <a:spLocks noGrp="1"/>
          </p:cNvSpPr>
          <p:nvPr>
            <p:ph type="body" sz="half" idx="2"/>
          </p:nvPr>
        </p:nvSpPr>
        <p:spPr/>
        <p:txBody>
          <a:bodyPr/>
          <a:lstStyle/>
          <a:p>
            <a:r>
              <a:rPr lang="en-US" sz="2800" dirty="0"/>
              <a:t>Central Valley</a:t>
            </a:r>
          </a:p>
          <a:p>
            <a:r>
              <a:rPr lang="en-US" sz="2800" dirty="0"/>
              <a:t>Mother Lode</a:t>
            </a:r>
            <a:endParaRPr lang="en-US" dirty="0"/>
          </a:p>
        </p:txBody>
      </p:sp>
      <p:sp>
        <p:nvSpPr>
          <p:cNvPr id="5" name="Slide Number Placeholder 4">
            <a:extLst>
              <a:ext uri="{FF2B5EF4-FFF2-40B4-BE49-F238E27FC236}">
                <a16:creationId xmlns:a16="http://schemas.microsoft.com/office/drawing/2014/main" id="{4A0FC6E2-4C7D-4812-A7B3-048C052010DB}"/>
              </a:ext>
            </a:extLst>
          </p:cNvPr>
          <p:cNvSpPr>
            <a:spLocks noGrp="1"/>
          </p:cNvSpPr>
          <p:nvPr>
            <p:ph type="sldNum" sz="quarter" idx="10"/>
          </p:nvPr>
        </p:nvSpPr>
        <p:spPr/>
        <p:txBody>
          <a:bodyPr/>
          <a:lstStyle/>
          <a:p>
            <a:pPr>
              <a:defRPr/>
            </a:pPr>
            <a:fld id="{911D56BD-FF35-5845-A858-DD99D8FD6DD4}" type="slidenum">
              <a:rPr lang="en-US" altLang="en-US" smtClean="0"/>
              <a:pPr>
                <a:defRPr/>
              </a:pPr>
              <a:t>10</a:t>
            </a:fld>
            <a:endParaRPr lang="en-US" altLang="en-US"/>
          </a:p>
        </p:txBody>
      </p:sp>
    </p:spTree>
    <p:extLst>
      <p:ext uri="{BB962C8B-B14F-4D97-AF65-F5344CB8AC3E}">
        <p14:creationId xmlns:p14="http://schemas.microsoft.com/office/powerpoint/2010/main" val="333802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60A6-25D2-4CF8-BECC-C699B6428D8E}"/>
              </a:ext>
            </a:extLst>
          </p:cNvPr>
          <p:cNvSpPr>
            <a:spLocks noGrp="1"/>
          </p:cNvSpPr>
          <p:nvPr>
            <p:ph type="title"/>
          </p:nvPr>
        </p:nvSpPr>
        <p:spPr/>
        <p:txBody>
          <a:bodyPr/>
          <a:lstStyle/>
          <a:p>
            <a:r>
              <a:rPr lang="en-US" dirty="0"/>
              <a:t>Region D</a:t>
            </a:r>
          </a:p>
        </p:txBody>
      </p:sp>
      <p:sp>
        <p:nvSpPr>
          <p:cNvPr id="3" name="Content Placeholder 2">
            <a:extLst>
              <a:ext uri="{FF2B5EF4-FFF2-40B4-BE49-F238E27FC236}">
                <a16:creationId xmlns:a16="http://schemas.microsoft.com/office/drawing/2014/main" id="{D8FA0212-6757-4A4E-A55B-2733CEB2BF77}"/>
              </a:ext>
            </a:extLst>
          </p:cNvPr>
          <p:cNvSpPr>
            <a:spLocks noGrp="1"/>
          </p:cNvSpPr>
          <p:nvPr>
            <p:ph idx="1"/>
          </p:nvPr>
        </p:nvSpPr>
        <p:spPr>
          <a:xfrm>
            <a:off x="4360759" y="636247"/>
            <a:ext cx="6672648" cy="5475304"/>
          </a:xfrm>
        </p:spPr>
        <p:txBody>
          <a:bodyPr/>
          <a:lstStyle/>
          <a:p>
            <a:pPr marL="0" marR="0" indent="0" algn="ctr" rtl="0" fontAlgn="ctr" latinLnBrk="0">
              <a:spcBef>
                <a:spcPts val="0"/>
              </a:spcBef>
              <a:spcAft>
                <a:spcPts val="0"/>
              </a:spcAft>
            </a:pPr>
            <a:br>
              <a:rPr lang="en-US" sz="1800" b="0" i="0" u="none" strike="noStrike" spc="0" baseline="0" dirty="0">
                <a:ln>
                  <a:noFill/>
                </a:ln>
                <a:solidFill>
                  <a:srgbClr val="000000"/>
                </a:solidFill>
                <a:effectLst/>
                <a:latin typeface="Helvetica Neue"/>
                <a:ea typeface="Helvetica Neue"/>
                <a:cs typeface="Helvetica Neue"/>
              </a:rPr>
            </a:br>
            <a:r>
              <a:rPr lang="en-US" sz="3600" b="0" i="0" u="none" strike="noStrike" spc="0" baseline="0" dirty="0">
                <a:ln>
                  <a:noFill/>
                </a:ln>
                <a:solidFill>
                  <a:srgbClr val="000000"/>
                </a:solidFill>
                <a:effectLst/>
                <a:ea typeface="Helvetica Neue"/>
                <a:cs typeface="Helvetica Neue"/>
              </a:rPr>
              <a:t>Regional Consortia Website:</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2"/>
              </a:rPr>
              <a:t>http://sccrcolleges.org/ </a:t>
            </a:r>
            <a:endParaRPr lang="en-US" sz="3600" b="0" i="0" u="none" strike="noStrike" dirty="0">
              <a:effectLst/>
            </a:endParaRPr>
          </a:p>
          <a:p>
            <a:pPr marL="0" marR="0" indent="0" algn="ctr" rtl="0" fontAlgn="ctr" latinLnBrk="0">
              <a:spcBef>
                <a:spcPts val="0"/>
              </a:spcBef>
              <a:spcAft>
                <a:spcPts val="0"/>
              </a:spcAft>
            </a:pPr>
            <a:endParaRPr lang="en-US" sz="3600" b="0" i="0" u="none" strike="noStrike" spc="0" baseline="0" dirty="0">
              <a:ln>
                <a:noFill/>
              </a:ln>
              <a:solidFill>
                <a:srgbClr val="000000"/>
              </a:solidFill>
              <a:effectLst/>
              <a:ea typeface="Helvetica Neue"/>
              <a:cs typeface="Helvetica Neue"/>
            </a:endParaRPr>
          </a:p>
          <a:p>
            <a:pPr marL="0" marR="0" indent="0" algn="ctr" rtl="0" fontAlgn="ctr" latinLnBrk="0">
              <a:spcBef>
                <a:spcPts val="0"/>
              </a:spcBef>
              <a:spcAft>
                <a:spcPts val="0"/>
              </a:spcAft>
            </a:pPr>
            <a:r>
              <a:rPr lang="en-US" sz="3600" dirty="0">
                <a:solidFill>
                  <a:srgbClr val="000000"/>
                </a:solidFill>
                <a:ea typeface="Helvetica Neue"/>
                <a:cs typeface="Helvetica Neue"/>
              </a:rPr>
              <a:t>Co-</a:t>
            </a:r>
            <a:r>
              <a:rPr lang="en-US" sz="3600" b="0" i="0" u="none" strike="noStrike" spc="0" baseline="0" dirty="0">
                <a:ln>
                  <a:noFill/>
                </a:ln>
                <a:solidFill>
                  <a:srgbClr val="000000"/>
                </a:solidFill>
                <a:effectLst/>
                <a:ea typeface="Helvetica Neue"/>
                <a:cs typeface="Helvetica Neue"/>
              </a:rPr>
              <a:t>Chair: Luann </a:t>
            </a:r>
            <a:r>
              <a:rPr lang="en-US" sz="3600" b="0" i="0" u="none" strike="noStrike" spc="0" baseline="0" dirty="0" err="1">
                <a:ln>
                  <a:noFill/>
                </a:ln>
                <a:solidFill>
                  <a:srgbClr val="000000"/>
                </a:solidFill>
                <a:effectLst/>
                <a:ea typeface="Helvetica Neue"/>
                <a:cs typeface="Helvetica Neue"/>
              </a:rPr>
              <a:t>Swanberg</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rPr>
              <a:t>805.479.7670</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3"/>
              </a:rPr>
              <a:t>lrswanberg@pipeline.sbcc.edu</a:t>
            </a:r>
            <a:endParaRPr lang="en-US" sz="3600" b="0" i="0" u="none" strike="noStrike" dirty="0">
              <a:effectLst/>
            </a:endParaRPr>
          </a:p>
          <a:p>
            <a:pPr marL="0" marR="0" indent="0" algn="ctr" rtl="0" fontAlgn="ctr" latinLnBrk="0">
              <a:spcBef>
                <a:spcPts val="0"/>
              </a:spcBef>
              <a:spcAft>
                <a:spcPts val="0"/>
              </a:spcAft>
            </a:pPr>
            <a:endParaRPr lang="en-US" sz="3600" b="0" i="0" u="none" strike="noStrike" spc="0" baseline="0" dirty="0">
              <a:ln>
                <a:noFill/>
              </a:ln>
              <a:solidFill>
                <a:srgbClr val="000000"/>
              </a:solidFill>
              <a:effectLst/>
              <a:ea typeface="Helvetica Neue"/>
              <a:cs typeface="Helvetica Neue"/>
            </a:endParaRPr>
          </a:p>
          <a:p>
            <a:pPr marL="0" marR="0" indent="0" algn="ctr" rtl="0" fontAlgn="ctr" latinLnBrk="0">
              <a:spcBef>
                <a:spcPts val="0"/>
              </a:spcBef>
              <a:spcAft>
                <a:spcPts val="0"/>
              </a:spcAft>
            </a:pPr>
            <a:r>
              <a:rPr lang="en-US" sz="3600" b="0" i="0" u="none" strike="noStrike" spc="0" baseline="0" dirty="0">
                <a:ln>
                  <a:noFill/>
                </a:ln>
                <a:solidFill>
                  <a:srgbClr val="000000"/>
                </a:solidFill>
                <a:effectLst/>
                <a:ea typeface="Helvetica Neue"/>
                <a:cs typeface="Helvetica Neue"/>
              </a:rPr>
              <a:t>Co-Chair: Diane </a:t>
            </a:r>
            <a:r>
              <a:rPr lang="en-US" sz="3600" b="0" i="0" u="none" strike="noStrike" spc="0" baseline="0" dirty="0" err="1">
                <a:ln>
                  <a:noFill/>
                </a:ln>
                <a:solidFill>
                  <a:srgbClr val="000000"/>
                </a:solidFill>
                <a:effectLst/>
                <a:ea typeface="Helvetica Neue"/>
                <a:cs typeface="Helvetica Neue"/>
              </a:rPr>
              <a:t>Hollems</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rPr>
              <a:t>805.448.2106</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4"/>
              </a:rPr>
              <a:t>diane.hollems@gmail.com</a:t>
            </a:r>
            <a:endParaRPr lang="en-US" sz="3600" b="0" i="0" u="none" strike="noStrike" dirty="0">
              <a:effectLst/>
            </a:endParaRPr>
          </a:p>
          <a:p>
            <a:endParaRPr lang="en-US" dirty="0"/>
          </a:p>
        </p:txBody>
      </p:sp>
      <p:sp>
        <p:nvSpPr>
          <p:cNvPr id="4" name="Text Placeholder 3">
            <a:extLst>
              <a:ext uri="{FF2B5EF4-FFF2-40B4-BE49-F238E27FC236}">
                <a16:creationId xmlns:a16="http://schemas.microsoft.com/office/drawing/2014/main" id="{A7043E28-6CAE-4D0B-8C20-7030CDD16B5C}"/>
              </a:ext>
            </a:extLst>
          </p:cNvPr>
          <p:cNvSpPr>
            <a:spLocks noGrp="1"/>
          </p:cNvSpPr>
          <p:nvPr>
            <p:ph type="body" sz="half" idx="2"/>
          </p:nvPr>
        </p:nvSpPr>
        <p:spPr/>
        <p:txBody>
          <a:bodyPr/>
          <a:lstStyle/>
          <a:p>
            <a:r>
              <a:rPr lang="en-US" sz="2800" dirty="0"/>
              <a:t>South Central Coast</a:t>
            </a:r>
            <a:endParaRPr lang="en-US" dirty="0"/>
          </a:p>
        </p:txBody>
      </p:sp>
      <p:sp>
        <p:nvSpPr>
          <p:cNvPr id="5" name="Slide Number Placeholder 4">
            <a:extLst>
              <a:ext uri="{FF2B5EF4-FFF2-40B4-BE49-F238E27FC236}">
                <a16:creationId xmlns:a16="http://schemas.microsoft.com/office/drawing/2014/main" id="{6683F005-7E6C-44C0-954D-87B19110B169}"/>
              </a:ext>
            </a:extLst>
          </p:cNvPr>
          <p:cNvSpPr>
            <a:spLocks noGrp="1"/>
          </p:cNvSpPr>
          <p:nvPr>
            <p:ph type="sldNum" sz="quarter" idx="10"/>
          </p:nvPr>
        </p:nvSpPr>
        <p:spPr/>
        <p:txBody>
          <a:bodyPr/>
          <a:lstStyle/>
          <a:p>
            <a:pPr>
              <a:defRPr/>
            </a:pPr>
            <a:fld id="{911D56BD-FF35-5845-A858-DD99D8FD6DD4}" type="slidenum">
              <a:rPr lang="en-US" altLang="en-US" smtClean="0"/>
              <a:pPr>
                <a:defRPr/>
              </a:pPr>
              <a:t>11</a:t>
            </a:fld>
            <a:endParaRPr lang="en-US" altLang="en-US"/>
          </a:p>
        </p:txBody>
      </p:sp>
    </p:spTree>
    <p:extLst>
      <p:ext uri="{BB962C8B-B14F-4D97-AF65-F5344CB8AC3E}">
        <p14:creationId xmlns:p14="http://schemas.microsoft.com/office/powerpoint/2010/main" val="204236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DA5-3A70-45E3-B8FF-4AF4537BBAAF}"/>
              </a:ext>
            </a:extLst>
          </p:cNvPr>
          <p:cNvSpPr>
            <a:spLocks noGrp="1"/>
          </p:cNvSpPr>
          <p:nvPr>
            <p:ph type="title"/>
          </p:nvPr>
        </p:nvSpPr>
        <p:spPr/>
        <p:txBody>
          <a:bodyPr/>
          <a:lstStyle/>
          <a:p>
            <a:r>
              <a:rPr lang="en-US" dirty="0"/>
              <a:t>Region E</a:t>
            </a:r>
          </a:p>
        </p:txBody>
      </p:sp>
      <p:sp>
        <p:nvSpPr>
          <p:cNvPr id="3" name="Content Placeholder 2">
            <a:extLst>
              <a:ext uri="{FF2B5EF4-FFF2-40B4-BE49-F238E27FC236}">
                <a16:creationId xmlns:a16="http://schemas.microsoft.com/office/drawing/2014/main" id="{D747FF97-8FE9-4DB8-89E3-27B3F7BDB7DD}"/>
              </a:ext>
            </a:extLst>
          </p:cNvPr>
          <p:cNvSpPr>
            <a:spLocks noGrp="1"/>
          </p:cNvSpPr>
          <p:nvPr>
            <p:ph idx="1"/>
          </p:nvPr>
        </p:nvSpPr>
        <p:spPr/>
        <p:txBody>
          <a:bodyPr/>
          <a:lstStyle/>
          <a:p>
            <a:pPr marL="0" marR="0" indent="0" algn="ctr" rtl="0" fontAlgn="ctr" latinLnBrk="0">
              <a:spcBef>
                <a:spcPts val="0"/>
              </a:spcBef>
              <a:spcAft>
                <a:spcPts val="0"/>
              </a:spcAft>
            </a:pPr>
            <a:br>
              <a:rPr lang="en-US" sz="1800" b="0" i="0" u="none" strike="noStrike" spc="0" baseline="0" dirty="0">
                <a:ln>
                  <a:noFill/>
                </a:ln>
                <a:solidFill>
                  <a:srgbClr val="000000"/>
                </a:solidFill>
                <a:effectLst/>
                <a:latin typeface="Helvetica Neue"/>
                <a:ea typeface="Helvetica Neue"/>
                <a:cs typeface="Helvetica Neue"/>
              </a:rPr>
            </a:br>
            <a:r>
              <a:rPr lang="en-US" sz="3600" b="0" i="0" u="none" strike="noStrike" spc="0" baseline="0" dirty="0">
                <a:ln>
                  <a:noFill/>
                </a:ln>
                <a:solidFill>
                  <a:srgbClr val="000000"/>
                </a:solidFill>
                <a:effectLst/>
                <a:ea typeface="Helvetica Neue"/>
                <a:cs typeface="Helvetica Neue"/>
              </a:rPr>
              <a:t>Regional Consortia Website:</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2"/>
              </a:rPr>
              <a:t>myworkforceconnection.org </a:t>
            </a:r>
            <a:endParaRPr lang="en-US" sz="3600" b="0" i="0" u="none" strike="noStrike" dirty="0">
              <a:effectLst/>
            </a:endParaRPr>
          </a:p>
          <a:p>
            <a:pPr marL="0" marR="0" indent="0" algn="ctr" rtl="0" fontAlgn="ctr" latinLnBrk="0">
              <a:spcBef>
                <a:spcPts val="0"/>
              </a:spcBef>
              <a:spcAft>
                <a:spcPts val="0"/>
              </a:spcAft>
            </a:pPr>
            <a:endParaRPr lang="en-US" sz="3600" b="0" i="0" u="none" strike="noStrike" spc="0" baseline="0" dirty="0">
              <a:ln>
                <a:noFill/>
              </a:ln>
              <a:solidFill>
                <a:srgbClr val="000000"/>
              </a:solidFill>
              <a:effectLst/>
              <a:ea typeface="Helvetica Neue"/>
              <a:cs typeface="Helvetica Neue"/>
            </a:endParaRPr>
          </a:p>
          <a:p>
            <a:pPr marL="0" marR="0" indent="0" algn="ctr" rtl="0" fontAlgn="ctr" latinLnBrk="0">
              <a:spcBef>
                <a:spcPts val="0"/>
              </a:spcBef>
              <a:spcAft>
                <a:spcPts val="0"/>
              </a:spcAft>
            </a:pPr>
            <a:r>
              <a:rPr lang="en-US" sz="3600" b="0" i="0" u="none" strike="noStrike" spc="0" baseline="0" dirty="0">
                <a:ln>
                  <a:noFill/>
                </a:ln>
                <a:solidFill>
                  <a:srgbClr val="000000"/>
                </a:solidFill>
                <a:effectLst/>
                <a:ea typeface="Helvetica Neue"/>
                <a:cs typeface="Helvetica Neue"/>
              </a:rPr>
              <a:t>Co-Chair: Mollie Smith</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rPr>
              <a:t>619.644.7815</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3"/>
              </a:rPr>
              <a:t>mollie.smith@gcccd.edu </a:t>
            </a:r>
            <a:br>
              <a:rPr lang="en-US" sz="3600" b="0" i="0" u="none" strike="noStrike" spc="0" baseline="0" dirty="0">
                <a:ln>
                  <a:noFill/>
                </a:ln>
                <a:solidFill>
                  <a:srgbClr val="000000"/>
                </a:solidFill>
                <a:effectLst/>
                <a:ea typeface="Helvetica Neue"/>
                <a:cs typeface="Helvetica Neue"/>
                <a:hlinkClick r:id="rId3"/>
              </a:rPr>
            </a:br>
            <a:br>
              <a:rPr lang="en-US" sz="3600" b="0" i="0" u="none" strike="noStrike" spc="0" baseline="0" dirty="0">
                <a:ln>
                  <a:noFill/>
                </a:ln>
                <a:solidFill>
                  <a:srgbClr val="000000"/>
                </a:solidFill>
                <a:effectLst/>
                <a:ea typeface="Helvetica Neue"/>
                <a:cs typeface="Helvetica Neue"/>
                <a:hlinkClick r:id="rId3"/>
              </a:rPr>
            </a:br>
            <a:r>
              <a:rPr lang="en-US" sz="3600" b="0" i="0" u="none" strike="noStrike" spc="0" baseline="0" dirty="0">
                <a:ln>
                  <a:noFill/>
                </a:ln>
                <a:solidFill>
                  <a:srgbClr val="000000"/>
                </a:solidFill>
                <a:effectLst/>
                <a:ea typeface="Helvetica Neue"/>
                <a:cs typeface="Helvetica Neue"/>
              </a:rPr>
              <a:t>Co-Chair: </a:t>
            </a:r>
            <a:r>
              <a:rPr lang="en-US" sz="3600" b="0" i="0" u="none" strike="noStrike" spc="0" baseline="0" dirty="0" err="1">
                <a:ln>
                  <a:noFill/>
                </a:ln>
                <a:solidFill>
                  <a:srgbClr val="000000"/>
                </a:solidFill>
                <a:effectLst/>
                <a:ea typeface="Helvetica Neue"/>
                <a:cs typeface="Helvetica Neue"/>
              </a:rPr>
              <a:t>Danene</a:t>
            </a:r>
            <a:r>
              <a:rPr lang="en-US" sz="3600" b="0" i="0" u="none" strike="noStrike" spc="0" baseline="0" dirty="0">
                <a:ln>
                  <a:noFill/>
                </a:ln>
                <a:solidFill>
                  <a:srgbClr val="000000"/>
                </a:solidFill>
                <a:effectLst/>
                <a:ea typeface="Helvetica Neue"/>
                <a:cs typeface="Helvetica Neue"/>
              </a:rPr>
              <a:t> Brown</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4"/>
              </a:rPr>
              <a:t>dmbrown@sdccd.edu</a:t>
            </a:r>
            <a:endParaRPr lang="en-US" sz="3600" b="0" i="0" u="none" strike="noStrike" dirty="0">
              <a:effectLst/>
            </a:endParaRPr>
          </a:p>
          <a:p>
            <a:endParaRPr lang="en-US" dirty="0"/>
          </a:p>
        </p:txBody>
      </p:sp>
      <p:sp>
        <p:nvSpPr>
          <p:cNvPr id="4" name="Text Placeholder 3">
            <a:extLst>
              <a:ext uri="{FF2B5EF4-FFF2-40B4-BE49-F238E27FC236}">
                <a16:creationId xmlns:a16="http://schemas.microsoft.com/office/drawing/2014/main" id="{6EE8F6A7-BF4F-465F-A578-499B5A64D7C8}"/>
              </a:ext>
            </a:extLst>
          </p:cNvPr>
          <p:cNvSpPr>
            <a:spLocks noGrp="1"/>
          </p:cNvSpPr>
          <p:nvPr>
            <p:ph type="body" sz="half" idx="2"/>
          </p:nvPr>
        </p:nvSpPr>
        <p:spPr/>
        <p:txBody>
          <a:bodyPr/>
          <a:lstStyle/>
          <a:p>
            <a:r>
              <a:rPr lang="en-US" sz="2800" dirty="0"/>
              <a:t>San Diego/Imperial</a:t>
            </a:r>
            <a:endParaRPr lang="en-US" dirty="0"/>
          </a:p>
        </p:txBody>
      </p:sp>
      <p:sp>
        <p:nvSpPr>
          <p:cNvPr id="5" name="Slide Number Placeholder 4">
            <a:extLst>
              <a:ext uri="{FF2B5EF4-FFF2-40B4-BE49-F238E27FC236}">
                <a16:creationId xmlns:a16="http://schemas.microsoft.com/office/drawing/2014/main" id="{03CE32C8-821F-4EC7-BCAA-BE5226222089}"/>
              </a:ext>
            </a:extLst>
          </p:cNvPr>
          <p:cNvSpPr>
            <a:spLocks noGrp="1"/>
          </p:cNvSpPr>
          <p:nvPr>
            <p:ph type="sldNum" sz="quarter" idx="10"/>
          </p:nvPr>
        </p:nvSpPr>
        <p:spPr/>
        <p:txBody>
          <a:bodyPr/>
          <a:lstStyle/>
          <a:p>
            <a:pPr>
              <a:defRPr/>
            </a:pPr>
            <a:fld id="{911D56BD-FF35-5845-A858-DD99D8FD6DD4}" type="slidenum">
              <a:rPr lang="en-US" altLang="en-US" smtClean="0"/>
              <a:pPr>
                <a:defRPr/>
              </a:pPr>
              <a:t>12</a:t>
            </a:fld>
            <a:endParaRPr lang="en-US" altLang="en-US"/>
          </a:p>
        </p:txBody>
      </p:sp>
    </p:spTree>
    <p:extLst>
      <p:ext uri="{BB962C8B-B14F-4D97-AF65-F5344CB8AC3E}">
        <p14:creationId xmlns:p14="http://schemas.microsoft.com/office/powerpoint/2010/main" val="394676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F46E-CE10-4E8B-986E-990D276FF7BC}"/>
              </a:ext>
            </a:extLst>
          </p:cNvPr>
          <p:cNvSpPr>
            <a:spLocks noGrp="1"/>
          </p:cNvSpPr>
          <p:nvPr>
            <p:ph type="title"/>
          </p:nvPr>
        </p:nvSpPr>
        <p:spPr/>
        <p:txBody>
          <a:bodyPr/>
          <a:lstStyle/>
          <a:p>
            <a:r>
              <a:rPr lang="en-US" dirty="0"/>
              <a:t>Region F </a:t>
            </a:r>
          </a:p>
        </p:txBody>
      </p:sp>
      <p:sp>
        <p:nvSpPr>
          <p:cNvPr id="3" name="Content Placeholder 2">
            <a:extLst>
              <a:ext uri="{FF2B5EF4-FFF2-40B4-BE49-F238E27FC236}">
                <a16:creationId xmlns:a16="http://schemas.microsoft.com/office/drawing/2014/main" id="{D0683104-BF5F-4C9E-B703-4E4C2A4A84AA}"/>
              </a:ext>
            </a:extLst>
          </p:cNvPr>
          <p:cNvSpPr>
            <a:spLocks noGrp="1"/>
          </p:cNvSpPr>
          <p:nvPr>
            <p:ph idx="1"/>
          </p:nvPr>
        </p:nvSpPr>
        <p:spPr/>
        <p:txBody>
          <a:bodyPr/>
          <a:lstStyle/>
          <a:p>
            <a:pPr marL="0" marR="0" indent="0" algn="ctr" rtl="0" fontAlgn="ctr" latinLnBrk="0">
              <a:spcBef>
                <a:spcPts val="0"/>
              </a:spcBef>
              <a:spcAft>
                <a:spcPts val="0"/>
              </a:spcAft>
            </a:pPr>
            <a:br>
              <a:rPr lang="en-US" sz="1800" b="0" i="0" u="none" strike="noStrike" spc="0" baseline="0" dirty="0">
                <a:ln>
                  <a:noFill/>
                </a:ln>
                <a:solidFill>
                  <a:srgbClr val="000000"/>
                </a:solidFill>
                <a:effectLst/>
                <a:latin typeface="Helvetica Neue"/>
                <a:ea typeface="Helvetica Neue"/>
                <a:cs typeface="Helvetica Neue"/>
              </a:rPr>
            </a:br>
            <a:br>
              <a:rPr lang="en-US" sz="1800" b="0" i="0" u="none" strike="noStrike" spc="0" baseline="0" dirty="0">
                <a:ln>
                  <a:noFill/>
                </a:ln>
                <a:solidFill>
                  <a:srgbClr val="000000"/>
                </a:solidFill>
                <a:effectLst/>
                <a:latin typeface="Helvetica Neue"/>
                <a:ea typeface="Helvetica Neue"/>
                <a:cs typeface="Helvetica Neue"/>
              </a:rPr>
            </a:br>
            <a:r>
              <a:rPr lang="en-US" sz="3600" b="0" i="0" u="none" strike="noStrike" spc="0" baseline="0" dirty="0">
                <a:ln>
                  <a:noFill/>
                </a:ln>
                <a:solidFill>
                  <a:srgbClr val="000000"/>
                </a:solidFill>
                <a:effectLst/>
                <a:ea typeface="Helvetica Neue"/>
                <a:cs typeface="Helvetica Neue"/>
              </a:rPr>
              <a:t>Regional Consortia Website:</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2"/>
              </a:rPr>
              <a:t>www.desertcolleges.org </a:t>
            </a:r>
            <a:endParaRPr lang="en-US" sz="3600" b="0" i="0" u="none" strike="noStrike" dirty="0">
              <a:effectLst/>
            </a:endParaRPr>
          </a:p>
          <a:p>
            <a:pPr marL="0" marR="0" indent="0" algn="ctr" rtl="0" fontAlgn="ctr" latinLnBrk="0">
              <a:spcBef>
                <a:spcPts val="0"/>
              </a:spcBef>
              <a:spcAft>
                <a:spcPts val="0"/>
              </a:spcAft>
            </a:pPr>
            <a:endParaRPr lang="en-US" sz="3600" b="0" i="0" u="none" strike="noStrike" spc="0" baseline="0" dirty="0">
              <a:ln>
                <a:noFill/>
              </a:ln>
              <a:solidFill>
                <a:srgbClr val="000000"/>
              </a:solidFill>
              <a:effectLst/>
              <a:ea typeface="Helvetica Neue"/>
              <a:cs typeface="Helvetica Neue"/>
            </a:endParaRPr>
          </a:p>
          <a:p>
            <a:pPr marL="0" marR="0" indent="0" algn="ctr" rtl="0" fontAlgn="ctr" latinLnBrk="0">
              <a:spcBef>
                <a:spcPts val="0"/>
              </a:spcBef>
              <a:spcAft>
                <a:spcPts val="0"/>
              </a:spcAft>
            </a:pPr>
            <a:r>
              <a:rPr lang="en-US" sz="3600" b="0" i="0" u="none" strike="noStrike" spc="0" baseline="0" dirty="0">
                <a:ln>
                  <a:noFill/>
                </a:ln>
                <a:solidFill>
                  <a:srgbClr val="000000"/>
                </a:solidFill>
                <a:effectLst/>
                <a:ea typeface="Helvetica Neue"/>
                <a:cs typeface="Helvetica Neue"/>
              </a:rPr>
              <a:t>Chair: Julie </a:t>
            </a:r>
            <a:r>
              <a:rPr lang="en-US" sz="3600" b="0" i="0" u="none" strike="noStrike" spc="0" baseline="0" dirty="0" err="1">
                <a:ln>
                  <a:noFill/>
                </a:ln>
                <a:solidFill>
                  <a:srgbClr val="000000"/>
                </a:solidFill>
                <a:effectLst/>
                <a:ea typeface="Helvetica Neue"/>
                <a:cs typeface="Helvetica Neue"/>
              </a:rPr>
              <a:t>Pehkonen</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rPr>
              <a:t>951.222.8026</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3"/>
              </a:rPr>
              <a:t>julie.pehkonen@rcc.edu </a:t>
            </a:r>
            <a:endParaRPr lang="en-US" sz="3600" b="0" i="0" u="none" strike="noStrike" dirty="0">
              <a:effectLst/>
            </a:endParaRPr>
          </a:p>
          <a:p>
            <a:endParaRPr lang="en-US" dirty="0"/>
          </a:p>
        </p:txBody>
      </p:sp>
      <p:sp>
        <p:nvSpPr>
          <p:cNvPr id="4" name="Text Placeholder 3">
            <a:extLst>
              <a:ext uri="{FF2B5EF4-FFF2-40B4-BE49-F238E27FC236}">
                <a16:creationId xmlns:a16="http://schemas.microsoft.com/office/drawing/2014/main" id="{0B857E0A-542E-4CFC-84DC-BDB9CB3AD7D2}"/>
              </a:ext>
            </a:extLst>
          </p:cNvPr>
          <p:cNvSpPr>
            <a:spLocks noGrp="1"/>
          </p:cNvSpPr>
          <p:nvPr>
            <p:ph type="body" sz="half" idx="2"/>
          </p:nvPr>
        </p:nvSpPr>
        <p:spPr/>
        <p:txBody>
          <a:bodyPr/>
          <a:lstStyle/>
          <a:p>
            <a:r>
              <a:rPr lang="en-US" sz="2800" dirty="0"/>
              <a:t>Inland Empire, Desert</a:t>
            </a:r>
            <a:endParaRPr lang="en-US" dirty="0"/>
          </a:p>
        </p:txBody>
      </p:sp>
      <p:sp>
        <p:nvSpPr>
          <p:cNvPr id="5" name="Slide Number Placeholder 4">
            <a:extLst>
              <a:ext uri="{FF2B5EF4-FFF2-40B4-BE49-F238E27FC236}">
                <a16:creationId xmlns:a16="http://schemas.microsoft.com/office/drawing/2014/main" id="{90C7740C-A675-432B-8366-0558AC50C73C}"/>
              </a:ext>
            </a:extLst>
          </p:cNvPr>
          <p:cNvSpPr>
            <a:spLocks noGrp="1"/>
          </p:cNvSpPr>
          <p:nvPr>
            <p:ph type="sldNum" sz="quarter" idx="10"/>
          </p:nvPr>
        </p:nvSpPr>
        <p:spPr/>
        <p:txBody>
          <a:bodyPr/>
          <a:lstStyle/>
          <a:p>
            <a:pPr>
              <a:defRPr/>
            </a:pPr>
            <a:fld id="{911D56BD-FF35-5845-A858-DD99D8FD6DD4}" type="slidenum">
              <a:rPr lang="en-US" altLang="en-US" smtClean="0"/>
              <a:pPr>
                <a:defRPr/>
              </a:pPr>
              <a:t>13</a:t>
            </a:fld>
            <a:endParaRPr lang="en-US" altLang="en-US"/>
          </a:p>
        </p:txBody>
      </p:sp>
    </p:spTree>
    <p:extLst>
      <p:ext uri="{BB962C8B-B14F-4D97-AF65-F5344CB8AC3E}">
        <p14:creationId xmlns:p14="http://schemas.microsoft.com/office/powerpoint/2010/main" val="337331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A562-62F3-4E9C-A9C2-DB3DFC2A322A}"/>
              </a:ext>
            </a:extLst>
          </p:cNvPr>
          <p:cNvSpPr>
            <a:spLocks noGrp="1"/>
          </p:cNvSpPr>
          <p:nvPr>
            <p:ph type="title"/>
          </p:nvPr>
        </p:nvSpPr>
        <p:spPr/>
        <p:txBody>
          <a:bodyPr/>
          <a:lstStyle/>
          <a:p>
            <a:r>
              <a:rPr lang="en-US" dirty="0"/>
              <a:t>Region G</a:t>
            </a:r>
          </a:p>
        </p:txBody>
      </p:sp>
      <p:sp>
        <p:nvSpPr>
          <p:cNvPr id="3" name="Content Placeholder 2">
            <a:extLst>
              <a:ext uri="{FF2B5EF4-FFF2-40B4-BE49-F238E27FC236}">
                <a16:creationId xmlns:a16="http://schemas.microsoft.com/office/drawing/2014/main" id="{F173E6EE-38BF-4434-AE0B-26C30B178B57}"/>
              </a:ext>
            </a:extLst>
          </p:cNvPr>
          <p:cNvSpPr>
            <a:spLocks noGrp="1"/>
          </p:cNvSpPr>
          <p:nvPr>
            <p:ph idx="1"/>
          </p:nvPr>
        </p:nvSpPr>
        <p:spPr>
          <a:xfrm>
            <a:off x="4360759" y="401214"/>
            <a:ext cx="6672648" cy="5955136"/>
          </a:xfrm>
        </p:spPr>
        <p:txBody>
          <a:bodyPr/>
          <a:lstStyle/>
          <a:p>
            <a:pPr marL="0" marR="0" indent="0" algn="ctr" rtl="0" fontAlgn="ctr" latinLnBrk="0">
              <a:spcBef>
                <a:spcPts val="0"/>
              </a:spcBef>
              <a:spcAft>
                <a:spcPts val="0"/>
              </a:spcAft>
            </a:pPr>
            <a:r>
              <a:rPr lang="en-US" sz="3600" b="0" i="0" u="none" strike="noStrike" spc="0" baseline="0" dirty="0">
                <a:ln>
                  <a:noFill/>
                </a:ln>
                <a:solidFill>
                  <a:srgbClr val="000000"/>
                </a:solidFill>
                <a:effectLst/>
                <a:ea typeface="Helvetica Neue"/>
                <a:cs typeface="Helvetica Neue"/>
              </a:rPr>
              <a:t>Regional Consortia Website:</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2"/>
              </a:rPr>
              <a:t>www.laocrc.org </a:t>
            </a:r>
            <a:endParaRPr lang="en-US" sz="3600" b="0" i="0" u="none" strike="noStrike" spc="0" baseline="0" dirty="0">
              <a:ln>
                <a:noFill/>
              </a:ln>
              <a:solidFill>
                <a:srgbClr val="000000"/>
              </a:solidFill>
              <a:effectLst/>
              <a:ea typeface="Helvetica Neue"/>
              <a:cs typeface="Helvetica Neue"/>
            </a:endParaRPr>
          </a:p>
          <a:p>
            <a:pPr marL="0" marR="0" indent="0" algn="ctr" rtl="0" fontAlgn="ctr" latinLnBrk="0">
              <a:spcBef>
                <a:spcPts val="0"/>
              </a:spcBef>
              <a:spcAft>
                <a:spcPts val="0"/>
              </a:spcAft>
            </a:pPr>
            <a:endParaRPr lang="en-US" sz="3600" b="0" i="0" u="none" strike="noStrike" dirty="0">
              <a:effectLst/>
            </a:endParaRPr>
          </a:p>
          <a:p>
            <a:pPr marL="0" marR="0" indent="0" algn="ctr" rtl="0" fontAlgn="ctr" latinLnBrk="0">
              <a:spcBef>
                <a:spcPts val="0"/>
              </a:spcBef>
              <a:spcAft>
                <a:spcPts val="0"/>
              </a:spcAft>
            </a:pPr>
            <a:r>
              <a:rPr lang="en-US" sz="3600" b="0" i="0" u="none" strike="noStrike" spc="0" baseline="0" dirty="0">
                <a:ln>
                  <a:noFill/>
                </a:ln>
                <a:solidFill>
                  <a:srgbClr val="000000"/>
                </a:solidFill>
                <a:effectLst/>
                <a:ea typeface="Helvetica Neue"/>
                <a:cs typeface="Helvetica Neue"/>
              </a:rPr>
              <a:t>Co-Chair-Los Angeles:</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rPr>
              <a:t>Audrey Childers</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rPr>
              <a:t>714.564.5771</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3"/>
              </a:rPr>
              <a:t>Childers_Audrey@rsccd.edu</a:t>
            </a:r>
            <a:endParaRPr lang="en-US" sz="3600" b="0" i="0" u="none" strike="noStrike" spc="0" baseline="0" dirty="0">
              <a:ln>
                <a:noFill/>
              </a:ln>
              <a:solidFill>
                <a:srgbClr val="000000"/>
              </a:solidFill>
              <a:effectLst/>
              <a:ea typeface="Helvetica Neue"/>
              <a:cs typeface="Helvetica Neue"/>
            </a:endParaRPr>
          </a:p>
          <a:p>
            <a:pPr marL="0" marR="0" indent="0" algn="ctr" rtl="0" fontAlgn="ctr" latinLnBrk="0">
              <a:spcBef>
                <a:spcPts val="0"/>
              </a:spcBef>
              <a:spcAft>
                <a:spcPts val="0"/>
              </a:spcAft>
            </a:pPr>
            <a:endParaRPr lang="en-US" sz="3600" b="0" i="0" u="none" strike="noStrike" dirty="0">
              <a:effectLst/>
            </a:endParaRPr>
          </a:p>
          <a:p>
            <a:pPr marL="0" marR="0" indent="0" algn="ctr" rtl="0" fontAlgn="ctr" latinLnBrk="0">
              <a:spcBef>
                <a:spcPts val="0"/>
              </a:spcBef>
              <a:spcAft>
                <a:spcPts val="0"/>
              </a:spcAft>
            </a:pPr>
            <a:r>
              <a:rPr lang="en-US" sz="3600" b="0" i="0" u="none" strike="noStrike" spc="0" baseline="0" dirty="0">
                <a:ln>
                  <a:noFill/>
                </a:ln>
                <a:solidFill>
                  <a:srgbClr val="000000"/>
                </a:solidFill>
                <a:effectLst/>
                <a:ea typeface="Helvetica Neue"/>
                <a:cs typeface="Helvetica Neue"/>
              </a:rPr>
              <a:t>Co-Chair-Orange County:</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rPr>
              <a:t>Gustavo Chamorro</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rPr>
              <a:t>714.564.5521</a:t>
            </a:r>
            <a:br>
              <a:rPr lang="en-US" sz="3600" b="0" i="0" u="none" strike="noStrike" spc="0" baseline="0" dirty="0">
                <a:ln>
                  <a:noFill/>
                </a:ln>
                <a:solidFill>
                  <a:srgbClr val="000000"/>
                </a:solidFill>
                <a:effectLst/>
                <a:ea typeface="Helvetica Neue"/>
                <a:cs typeface="Helvetica Neue"/>
              </a:rPr>
            </a:br>
            <a:r>
              <a:rPr lang="en-US" sz="3600" b="0" i="0" u="none" strike="noStrike" spc="0" baseline="0" dirty="0">
                <a:ln>
                  <a:noFill/>
                </a:ln>
                <a:solidFill>
                  <a:srgbClr val="000000"/>
                </a:solidFill>
                <a:effectLst/>
                <a:ea typeface="Helvetica Neue"/>
                <a:cs typeface="Helvetica Neue"/>
                <a:hlinkClick r:id="rId4"/>
              </a:rPr>
              <a:t>chamorro_gustavo@rsccd.edu</a:t>
            </a:r>
            <a:endParaRPr lang="en-US" sz="3600" b="0" i="0" u="none" strike="noStrike" dirty="0">
              <a:effectLst/>
            </a:endParaRPr>
          </a:p>
          <a:p>
            <a:endParaRPr lang="en-US" dirty="0"/>
          </a:p>
        </p:txBody>
      </p:sp>
      <p:sp>
        <p:nvSpPr>
          <p:cNvPr id="4" name="Text Placeholder 3">
            <a:extLst>
              <a:ext uri="{FF2B5EF4-FFF2-40B4-BE49-F238E27FC236}">
                <a16:creationId xmlns:a16="http://schemas.microsoft.com/office/drawing/2014/main" id="{113A8673-3629-47CC-BD3C-D885A4B0C63D}"/>
              </a:ext>
            </a:extLst>
          </p:cNvPr>
          <p:cNvSpPr>
            <a:spLocks noGrp="1"/>
          </p:cNvSpPr>
          <p:nvPr>
            <p:ph type="body" sz="half" idx="2"/>
          </p:nvPr>
        </p:nvSpPr>
        <p:spPr/>
        <p:txBody>
          <a:bodyPr/>
          <a:lstStyle/>
          <a:p>
            <a:r>
              <a:rPr lang="en-US" sz="2800" dirty="0"/>
              <a:t>Los Angeles,</a:t>
            </a:r>
            <a:br>
              <a:rPr lang="en-US" sz="2800" dirty="0"/>
            </a:br>
            <a:r>
              <a:rPr lang="en-US" sz="2800" dirty="0"/>
              <a:t>Orange County</a:t>
            </a:r>
            <a:endParaRPr lang="en-US" dirty="0"/>
          </a:p>
        </p:txBody>
      </p:sp>
      <p:sp>
        <p:nvSpPr>
          <p:cNvPr id="5" name="Slide Number Placeholder 4">
            <a:extLst>
              <a:ext uri="{FF2B5EF4-FFF2-40B4-BE49-F238E27FC236}">
                <a16:creationId xmlns:a16="http://schemas.microsoft.com/office/drawing/2014/main" id="{40D3D9A6-1765-4CED-8901-929ACEC5558B}"/>
              </a:ext>
            </a:extLst>
          </p:cNvPr>
          <p:cNvSpPr>
            <a:spLocks noGrp="1"/>
          </p:cNvSpPr>
          <p:nvPr>
            <p:ph type="sldNum" sz="quarter" idx="10"/>
          </p:nvPr>
        </p:nvSpPr>
        <p:spPr/>
        <p:txBody>
          <a:bodyPr/>
          <a:lstStyle/>
          <a:p>
            <a:pPr>
              <a:defRPr/>
            </a:pPr>
            <a:fld id="{911D56BD-FF35-5845-A858-DD99D8FD6DD4}" type="slidenum">
              <a:rPr lang="en-US" altLang="en-US" smtClean="0"/>
              <a:pPr>
                <a:defRPr/>
              </a:pPr>
              <a:t>14</a:t>
            </a:fld>
            <a:endParaRPr lang="en-US" altLang="en-US"/>
          </a:p>
        </p:txBody>
      </p:sp>
    </p:spTree>
    <p:extLst>
      <p:ext uri="{BB962C8B-B14F-4D97-AF65-F5344CB8AC3E}">
        <p14:creationId xmlns:p14="http://schemas.microsoft.com/office/powerpoint/2010/main" val="175663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C5AE-51F6-45B2-91C0-E6D6D83E7550}"/>
              </a:ext>
            </a:extLst>
          </p:cNvPr>
          <p:cNvSpPr>
            <a:spLocks noGrp="1"/>
          </p:cNvSpPr>
          <p:nvPr>
            <p:ph type="title"/>
          </p:nvPr>
        </p:nvSpPr>
        <p:spPr/>
        <p:txBody>
          <a:bodyPr/>
          <a:lstStyle/>
          <a:p>
            <a:r>
              <a:rPr lang="en-US" dirty="0"/>
              <a:t>New Programs</a:t>
            </a:r>
          </a:p>
        </p:txBody>
      </p:sp>
      <p:sp>
        <p:nvSpPr>
          <p:cNvPr id="3" name="Content Placeholder 2">
            <a:extLst>
              <a:ext uri="{FF2B5EF4-FFF2-40B4-BE49-F238E27FC236}">
                <a16:creationId xmlns:a16="http://schemas.microsoft.com/office/drawing/2014/main" id="{C33A56CD-2A6F-4D16-BA34-8A380207F2A3}"/>
              </a:ext>
            </a:extLst>
          </p:cNvPr>
          <p:cNvSpPr>
            <a:spLocks noGrp="1"/>
          </p:cNvSpPr>
          <p:nvPr>
            <p:ph idx="1"/>
          </p:nvPr>
        </p:nvSpPr>
        <p:spPr/>
        <p:txBody>
          <a:bodyPr/>
          <a:lstStyle/>
          <a:p>
            <a:r>
              <a:rPr lang="en-US" dirty="0"/>
              <a:t>All new proposals must include a Labor Market Report. The link to request the report can be accessed from the main regional link or it can be accessed through this link: </a:t>
            </a:r>
            <a:r>
              <a:rPr lang="en-US" dirty="0">
                <a:hlinkClick r:id="rId2"/>
              </a:rPr>
              <a:t>https://coeccc.co1.qualtrics.com/jfe/form/SV_cMWNEHrgXEjy8E5</a:t>
            </a:r>
            <a:endParaRPr lang="en-US" dirty="0"/>
          </a:p>
          <a:p>
            <a:r>
              <a:rPr lang="en-US" dirty="0"/>
              <a:t>Typically takes 2-4 weeks to get.</a:t>
            </a:r>
          </a:p>
          <a:p>
            <a:r>
              <a:rPr lang="en-US" dirty="0"/>
              <a:t>Once this is received, the new program proposal can be put through the regional process. </a:t>
            </a:r>
          </a:p>
          <a:p>
            <a:endParaRPr lang="en-US" dirty="0"/>
          </a:p>
        </p:txBody>
      </p:sp>
      <p:sp>
        <p:nvSpPr>
          <p:cNvPr id="4" name="Text Placeholder 3">
            <a:extLst>
              <a:ext uri="{FF2B5EF4-FFF2-40B4-BE49-F238E27FC236}">
                <a16:creationId xmlns:a16="http://schemas.microsoft.com/office/drawing/2014/main" id="{A2A97B83-0343-4CD8-991F-D1B4F1F1C4C5}"/>
              </a:ext>
            </a:extLst>
          </p:cNvPr>
          <p:cNvSpPr>
            <a:spLocks noGrp="1"/>
          </p:cNvSpPr>
          <p:nvPr>
            <p:ph type="body" sz="half" idx="2"/>
          </p:nvPr>
        </p:nvSpPr>
        <p:spPr/>
        <p:txBody>
          <a:bodyPr/>
          <a:lstStyle/>
          <a:p>
            <a:r>
              <a:rPr lang="en-US" dirty="0"/>
              <a:t>Data</a:t>
            </a:r>
          </a:p>
        </p:txBody>
      </p:sp>
      <p:sp>
        <p:nvSpPr>
          <p:cNvPr id="5" name="Slide Number Placeholder 4">
            <a:extLst>
              <a:ext uri="{FF2B5EF4-FFF2-40B4-BE49-F238E27FC236}">
                <a16:creationId xmlns:a16="http://schemas.microsoft.com/office/drawing/2014/main" id="{03E33077-23CB-4FC2-8B1F-A088A03C029E}"/>
              </a:ext>
            </a:extLst>
          </p:cNvPr>
          <p:cNvSpPr>
            <a:spLocks noGrp="1"/>
          </p:cNvSpPr>
          <p:nvPr>
            <p:ph type="sldNum" sz="quarter" idx="10"/>
          </p:nvPr>
        </p:nvSpPr>
        <p:spPr/>
        <p:txBody>
          <a:bodyPr/>
          <a:lstStyle/>
          <a:p>
            <a:pPr>
              <a:defRPr/>
            </a:pPr>
            <a:fld id="{911D56BD-FF35-5845-A858-DD99D8FD6DD4}" type="slidenum">
              <a:rPr lang="en-US" altLang="en-US" smtClean="0"/>
              <a:pPr>
                <a:defRPr/>
              </a:pPr>
              <a:t>15</a:t>
            </a:fld>
            <a:endParaRPr lang="en-US" altLang="en-US"/>
          </a:p>
        </p:txBody>
      </p:sp>
    </p:spTree>
    <p:extLst>
      <p:ext uri="{BB962C8B-B14F-4D97-AF65-F5344CB8AC3E}">
        <p14:creationId xmlns:p14="http://schemas.microsoft.com/office/powerpoint/2010/main" val="95140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CFEE-43C9-44BC-AAD4-EE8B10E70E16}"/>
              </a:ext>
            </a:extLst>
          </p:cNvPr>
          <p:cNvSpPr>
            <a:spLocks noGrp="1"/>
          </p:cNvSpPr>
          <p:nvPr>
            <p:ph type="title"/>
          </p:nvPr>
        </p:nvSpPr>
        <p:spPr/>
        <p:txBody>
          <a:bodyPr/>
          <a:lstStyle/>
          <a:p>
            <a:r>
              <a:rPr lang="en-US" dirty="0"/>
              <a:t>Cal-Pass</a:t>
            </a:r>
          </a:p>
        </p:txBody>
      </p:sp>
      <p:sp>
        <p:nvSpPr>
          <p:cNvPr id="3" name="Content Placeholder 2">
            <a:extLst>
              <a:ext uri="{FF2B5EF4-FFF2-40B4-BE49-F238E27FC236}">
                <a16:creationId xmlns:a16="http://schemas.microsoft.com/office/drawing/2014/main" id="{7961EA0A-2772-4155-91A5-E470D458F6FC}"/>
              </a:ext>
            </a:extLst>
          </p:cNvPr>
          <p:cNvSpPr>
            <a:spLocks noGrp="1"/>
          </p:cNvSpPr>
          <p:nvPr>
            <p:ph idx="1"/>
          </p:nvPr>
        </p:nvSpPr>
        <p:spPr/>
        <p:txBody>
          <a:bodyPr/>
          <a:lstStyle/>
          <a:p>
            <a:pPr algn="l"/>
            <a:r>
              <a:rPr lang="en-US" b="0" i="0" dirty="0">
                <a:solidFill>
                  <a:srgbClr val="444444"/>
                </a:solidFill>
                <a:effectLst/>
                <a:latin typeface="SourceSansPro-Bold"/>
              </a:rPr>
              <a:t>Actionable Data on Education: </a:t>
            </a:r>
            <a:r>
              <a:rPr lang="en-US" b="0" i="0" dirty="0">
                <a:solidFill>
                  <a:srgbClr val="444444"/>
                </a:solidFill>
                <a:effectLst/>
                <a:latin typeface="SourceSansPro-Regular"/>
              </a:rPr>
              <a:t>Cal-PASS Plus is a FREE statewide clearinghouse of longitudinal data following students from K-12 into the workforce</a:t>
            </a:r>
          </a:p>
          <a:p>
            <a:endParaRPr lang="en-US" dirty="0"/>
          </a:p>
        </p:txBody>
      </p:sp>
      <p:sp>
        <p:nvSpPr>
          <p:cNvPr id="4" name="Text Placeholder 3">
            <a:extLst>
              <a:ext uri="{FF2B5EF4-FFF2-40B4-BE49-F238E27FC236}">
                <a16:creationId xmlns:a16="http://schemas.microsoft.com/office/drawing/2014/main" id="{AF60E2A6-5690-4DDE-B466-AABB7C36B390}"/>
              </a:ext>
            </a:extLst>
          </p:cNvPr>
          <p:cNvSpPr>
            <a:spLocks noGrp="1"/>
          </p:cNvSpPr>
          <p:nvPr>
            <p:ph type="body" sz="half" idx="2"/>
          </p:nvPr>
        </p:nvSpPr>
        <p:spPr/>
        <p:txBody>
          <a:bodyPr/>
          <a:lstStyle/>
          <a:p>
            <a:r>
              <a:rPr lang="en-US" dirty="0"/>
              <a:t>Data</a:t>
            </a:r>
          </a:p>
        </p:txBody>
      </p:sp>
      <p:sp>
        <p:nvSpPr>
          <p:cNvPr id="5" name="Slide Number Placeholder 4">
            <a:extLst>
              <a:ext uri="{FF2B5EF4-FFF2-40B4-BE49-F238E27FC236}">
                <a16:creationId xmlns:a16="http://schemas.microsoft.com/office/drawing/2014/main" id="{5888FC60-254B-44A3-B9B8-550FC8329336}"/>
              </a:ext>
            </a:extLst>
          </p:cNvPr>
          <p:cNvSpPr>
            <a:spLocks noGrp="1"/>
          </p:cNvSpPr>
          <p:nvPr>
            <p:ph type="sldNum" sz="quarter" idx="10"/>
          </p:nvPr>
        </p:nvSpPr>
        <p:spPr/>
        <p:txBody>
          <a:bodyPr/>
          <a:lstStyle/>
          <a:p>
            <a:pPr>
              <a:defRPr/>
            </a:pPr>
            <a:fld id="{911D56BD-FF35-5845-A858-DD99D8FD6DD4}" type="slidenum">
              <a:rPr lang="en-US" altLang="en-US" smtClean="0"/>
              <a:pPr>
                <a:defRPr/>
              </a:pPr>
              <a:t>16</a:t>
            </a:fld>
            <a:endParaRPr lang="en-US" altLang="en-US"/>
          </a:p>
        </p:txBody>
      </p:sp>
    </p:spTree>
    <p:extLst>
      <p:ext uri="{BB962C8B-B14F-4D97-AF65-F5344CB8AC3E}">
        <p14:creationId xmlns:p14="http://schemas.microsoft.com/office/powerpoint/2010/main" val="2103878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CFA8-2EF3-4C2D-9AC2-FCA9488F373F}"/>
              </a:ext>
            </a:extLst>
          </p:cNvPr>
          <p:cNvSpPr>
            <a:spLocks noGrp="1"/>
          </p:cNvSpPr>
          <p:nvPr>
            <p:ph type="title"/>
          </p:nvPr>
        </p:nvSpPr>
        <p:spPr/>
        <p:txBody>
          <a:bodyPr/>
          <a:lstStyle/>
          <a:p>
            <a:r>
              <a:rPr lang="en-US" dirty="0" err="1"/>
              <a:t>LaunchBoard</a:t>
            </a:r>
            <a:endParaRPr lang="en-US" dirty="0"/>
          </a:p>
        </p:txBody>
      </p:sp>
      <p:sp>
        <p:nvSpPr>
          <p:cNvPr id="3" name="Content Placeholder 2">
            <a:extLst>
              <a:ext uri="{FF2B5EF4-FFF2-40B4-BE49-F238E27FC236}">
                <a16:creationId xmlns:a16="http://schemas.microsoft.com/office/drawing/2014/main" id="{BCD0C9B8-0E0A-474A-BDC5-99FC7490C3C5}"/>
              </a:ext>
            </a:extLst>
          </p:cNvPr>
          <p:cNvSpPr>
            <a:spLocks noGrp="1"/>
          </p:cNvSpPr>
          <p:nvPr>
            <p:ph idx="1"/>
          </p:nvPr>
        </p:nvSpPr>
        <p:spPr>
          <a:xfrm>
            <a:off x="4360758" y="298580"/>
            <a:ext cx="6490743" cy="5905272"/>
          </a:xfrm>
        </p:spPr>
        <p:txBody>
          <a:bodyPr/>
          <a:lstStyle/>
          <a:p>
            <a:r>
              <a:rPr lang="en-US" b="0" i="0" spc="20" dirty="0">
                <a:solidFill>
                  <a:srgbClr val="364048"/>
                </a:solidFill>
                <a:effectLst/>
                <a:latin typeface="Open Sans" panose="020B0606030504020204" pitchFamily="34" charset="0"/>
              </a:rPr>
              <a:t>The </a:t>
            </a:r>
            <a:r>
              <a:rPr lang="en-US" b="0" i="0" spc="20" dirty="0" err="1">
                <a:solidFill>
                  <a:srgbClr val="364048"/>
                </a:solidFill>
                <a:effectLst/>
                <a:latin typeface="Open Sans" panose="020B0606030504020204" pitchFamily="34" charset="0"/>
              </a:rPr>
              <a:t>LaunchBoard</a:t>
            </a:r>
            <a:r>
              <a:rPr lang="en-US" b="0" i="0" spc="20" dirty="0">
                <a:solidFill>
                  <a:srgbClr val="364048"/>
                </a:solidFill>
                <a:effectLst/>
                <a:latin typeface="Open Sans" panose="020B0606030504020204" pitchFamily="34" charset="0"/>
              </a:rPr>
              <a:t>, a statewide data system supported by the California Community Colleges Chancellor's Office and hosted by Cal-PASS Plus, provides data on progress, success, employment, and earnings outcomes for California community college students.</a:t>
            </a:r>
            <a:endParaRPr lang="en-US" spc="20" dirty="0"/>
          </a:p>
        </p:txBody>
      </p:sp>
      <p:sp>
        <p:nvSpPr>
          <p:cNvPr id="4" name="Text Placeholder 3">
            <a:extLst>
              <a:ext uri="{FF2B5EF4-FFF2-40B4-BE49-F238E27FC236}">
                <a16:creationId xmlns:a16="http://schemas.microsoft.com/office/drawing/2014/main" id="{4B66A17B-176E-49C3-B89A-65E25B4E0E52}"/>
              </a:ext>
            </a:extLst>
          </p:cNvPr>
          <p:cNvSpPr>
            <a:spLocks noGrp="1"/>
          </p:cNvSpPr>
          <p:nvPr>
            <p:ph type="body" sz="half" idx="2"/>
          </p:nvPr>
        </p:nvSpPr>
        <p:spPr/>
        <p:txBody>
          <a:bodyPr/>
          <a:lstStyle/>
          <a:p>
            <a:r>
              <a:rPr lang="en-US" dirty="0"/>
              <a:t>Data</a:t>
            </a:r>
          </a:p>
        </p:txBody>
      </p:sp>
      <p:sp>
        <p:nvSpPr>
          <p:cNvPr id="5" name="Slide Number Placeholder 4">
            <a:extLst>
              <a:ext uri="{FF2B5EF4-FFF2-40B4-BE49-F238E27FC236}">
                <a16:creationId xmlns:a16="http://schemas.microsoft.com/office/drawing/2014/main" id="{A781C861-71CA-42FF-901D-88D43C98B6FA}"/>
              </a:ext>
            </a:extLst>
          </p:cNvPr>
          <p:cNvSpPr>
            <a:spLocks noGrp="1"/>
          </p:cNvSpPr>
          <p:nvPr>
            <p:ph type="sldNum" sz="quarter" idx="10"/>
          </p:nvPr>
        </p:nvSpPr>
        <p:spPr/>
        <p:txBody>
          <a:bodyPr/>
          <a:lstStyle/>
          <a:p>
            <a:pPr>
              <a:defRPr/>
            </a:pPr>
            <a:fld id="{911D56BD-FF35-5845-A858-DD99D8FD6DD4}" type="slidenum">
              <a:rPr lang="en-US" altLang="en-US" smtClean="0"/>
              <a:pPr>
                <a:defRPr/>
              </a:pPr>
              <a:t>17</a:t>
            </a:fld>
            <a:endParaRPr lang="en-US" altLang="en-US"/>
          </a:p>
        </p:txBody>
      </p:sp>
    </p:spTree>
    <p:extLst>
      <p:ext uri="{BB962C8B-B14F-4D97-AF65-F5344CB8AC3E}">
        <p14:creationId xmlns:p14="http://schemas.microsoft.com/office/powerpoint/2010/main" val="122877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E799-B159-4F80-9F40-8C9B96A81920}"/>
              </a:ext>
            </a:extLst>
          </p:cNvPr>
          <p:cNvSpPr>
            <a:spLocks noGrp="1"/>
          </p:cNvSpPr>
          <p:nvPr>
            <p:ph type="title"/>
          </p:nvPr>
        </p:nvSpPr>
        <p:spPr/>
        <p:txBody>
          <a:bodyPr/>
          <a:lstStyle/>
          <a:p>
            <a:r>
              <a:rPr lang="en-US" dirty="0" err="1"/>
              <a:t>LaunchBoard</a:t>
            </a:r>
            <a:endParaRPr lang="en-US" dirty="0"/>
          </a:p>
        </p:txBody>
      </p:sp>
      <p:sp>
        <p:nvSpPr>
          <p:cNvPr id="5" name="Slide Number Placeholder 4">
            <a:extLst>
              <a:ext uri="{FF2B5EF4-FFF2-40B4-BE49-F238E27FC236}">
                <a16:creationId xmlns:a16="http://schemas.microsoft.com/office/drawing/2014/main" id="{29F83F6B-AB11-423F-9001-30AC771C42E8}"/>
              </a:ext>
            </a:extLst>
          </p:cNvPr>
          <p:cNvSpPr>
            <a:spLocks noGrp="1"/>
          </p:cNvSpPr>
          <p:nvPr>
            <p:ph type="sldNum" sz="quarter" idx="10"/>
          </p:nvPr>
        </p:nvSpPr>
        <p:spPr/>
        <p:txBody>
          <a:bodyPr/>
          <a:lstStyle/>
          <a:p>
            <a:pPr>
              <a:defRPr/>
            </a:pPr>
            <a:fld id="{911D56BD-FF35-5845-A858-DD99D8FD6DD4}" type="slidenum">
              <a:rPr lang="en-US" altLang="en-US" smtClean="0"/>
              <a:pPr>
                <a:defRPr/>
              </a:pPr>
              <a:t>18</a:t>
            </a:fld>
            <a:endParaRPr lang="en-US" altLang="en-US"/>
          </a:p>
        </p:txBody>
      </p:sp>
      <p:pic>
        <p:nvPicPr>
          <p:cNvPr id="10" name="Content Placeholder 6">
            <a:extLst>
              <a:ext uri="{FF2B5EF4-FFF2-40B4-BE49-F238E27FC236}">
                <a16:creationId xmlns:a16="http://schemas.microsoft.com/office/drawing/2014/main" id="{6EAFB548-CD0C-4EA5-A353-5FC248FFC7AC}"/>
              </a:ext>
            </a:extLst>
          </p:cNvPr>
          <p:cNvPicPr>
            <a:picLocks noGrp="1" noChangeAspect="1"/>
          </p:cNvPicPr>
          <p:nvPr>
            <p:ph idx="1"/>
          </p:nvPr>
        </p:nvPicPr>
        <p:blipFill rotWithShape="1">
          <a:blip r:embed="rId2"/>
          <a:srcRect l="45997" t="11310" r="46293" b="14324"/>
          <a:stretch/>
        </p:blipFill>
        <p:spPr bwMode="auto">
          <a:xfrm>
            <a:off x="5976897" y="0"/>
            <a:ext cx="3833341" cy="697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64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C8B5-90E4-4A0A-9595-2AD54F39E21C}"/>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BEC55962-0235-4A6C-8E37-7B21715D03F1}"/>
              </a:ext>
            </a:extLst>
          </p:cNvPr>
          <p:cNvSpPr>
            <a:spLocks noGrp="1"/>
          </p:cNvSpPr>
          <p:nvPr>
            <p:ph idx="1"/>
          </p:nvPr>
        </p:nvSpPr>
        <p:spPr>
          <a:xfrm>
            <a:off x="4786603" y="1112108"/>
            <a:ext cx="6246803" cy="5091744"/>
          </a:xfrm>
        </p:spPr>
        <p:txBody>
          <a:bodyPr/>
          <a:lstStyle/>
          <a:p>
            <a:pPr marL="0" marR="0" lvl="0" indent="0" algn="l" defTabSz="584200" rtl="0" eaLnBrk="1" fontAlgn="auto" latinLnBrk="0" hangingPunct="0">
              <a:lnSpc>
                <a:spcPct val="100000"/>
              </a:lnSpc>
              <a:spcBef>
                <a:spcPts val="60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Helvetica Light"/>
                <a:sym typeface="Helvetica Light"/>
              </a:rPr>
              <a:t>Types of Funding</a:t>
            </a:r>
          </a:p>
          <a:p>
            <a:pPr marL="0" marR="0" lvl="0" indent="0" algn="l" defTabSz="584200" rtl="0" eaLnBrk="1" fontAlgn="auto" latinLnBrk="0" hangingPunct="0">
              <a:lnSpc>
                <a:spcPct val="10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Helvetica Light"/>
              <a:sym typeface="Helvetica Light"/>
            </a:endParaRPr>
          </a:p>
          <a:p>
            <a:pPr marL="457200" marR="0" lvl="0" indent="-4572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0000"/>
                </a:solidFill>
                <a:effectLst/>
                <a:uLnTx/>
                <a:uFillTx/>
                <a:latin typeface="Helvetica Light"/>
                <a:sym typeface="Helvetica Light"/>
              </a:rPr>
              <a:t>Competitive Grants</a:t>
            </a:r>
          </a:p>
          <a:p>
            <a:pPr marL="457200" marR="0" lvl="0" indent="-4572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0000"/>
                </a:solidFill>
                <a:effectLst/>
                <a:uLnTx/>
                <a:uFillTx/>
                <a:latin typeface="Helvetica Light"/>
                <a:sym typeface="Helvetica Light"/>
              </a:rPr>
              <a:t>Collaborative</a:t>
            </a:r>
          </a:p>
          <a:p>
            <a:pPr marL="457200" marR="0" lvl="0" indent="-4572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0000"/>
                </a:solidFill>
                <a:effectLst/>
                <a:uLnTx/>
                <a:uFillTx/>
                <a:latin typeface="Helvetica Light"/>
                <a:sym typeface="Helvetica Light"/>
              </a:rPr>
              <a:t>Allocations</a:t>
            </a:r>
          </a:p>
          <a:p>
            <a:pPr marL="457200" marR="0" lvl="0" indent="-4572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0000"/>
                </a:solidFill>
                <a:effectLst/>
                <a:uLnTx/>
                <a:uFillTx/>
                <a:latin typeface="Helvetica Light"/>
                <a:sym typeface="Helvetica Light"/>
              </a:rPr>
              <a:t>Categorical</a:t>
            </a:r>
          </a:p>
          <a:p>
            <a:pPr marL="457200" marR="0" lvl="0" indent="-4572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0000"/>
                </a:solidFill>
                <a:effectLst/>
                <a:uLnTx/>
                <a:uFillTx/>
                <a:latin typeface="Helvetica Light"/>
                <a:sym typeface="Helvetica Light"/>
              </a:rPr>
              <a:t>Non restricted</a:t>
            </a:r>
          </a:p>
          <a:p>
            <a:pPr marL="457200" marR="0" lvl="0" indent="-4572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0000"/>
                </a:solidFill>
                <a:effectLst/>
                <a:uLnTx/>
                <a:uFillTx/>
                <a:latin typeface="Helvetica Light"/>
                <a:sym typeface="Helvetica Light"/>
              </a:rPr>
              <a:t>Foundation</a:t>
            </a:r>
          </a:p>
          <a:p>
            <a:pPr marL="457200" marR="0" lvl="0" indent="-4572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0000"/>
                </a:solidFill>
                <a:effectLst/>
                <a:uLnTx/>
                <a:uFillTx/>
                <a:latin typeface="Helvetica Light"/>
                <a:sym typeface="Helvetica Light"/>
              </a:rPr>
              <a:t>Internal Funding</a:t>
            </a:r>
          </a:p>
          <a:p>
            <a:pPr marL="457200" marR="0" lvl="0" indent="-4572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0000"/>
                </a:solidFill>
                <a:effectLst/>
                <a:uLnTx/>
                <a:uFillTx/>
                <a:latin typeface="Helvetica Light"/>
                <a:sym typeface="Helvetica Light"/>
              </a:rPr>
              <a:t>External Funding</a:t>
            </a:r>
            <a:endParaRPr kumimoji="0" lang="en-US" sz="2400" b="0" i="0" u="none" strike="noStrike" kern="0" cap="none" spc="0" normalizeH="0" baseline="0" noProof="0" dirty="0">
              <a:ln>
                <a:noFill/>
              </a:ln>
              <a:solidFill>
                <a:srgbClr val="000000"/>
              </a:solidFill>
              <a:effectLst/>
              <a:uLnTx/>
              <a:uFillTx/>
              <a:latin typeface="Helvetica Light"/>
              <a:sym typeface="Helvetica Light"/>
            </a:endParaRPr>
          </a:p>
          <a:p>
            <a:endParaRPr lang="en-US" dirty="0"/>
          </a:p>
        </p:txBody>
      </p:sp>
      <p:sp>
        <p:nvSpPr>
          <p:cNvPr id="5" name="Slide Number Placeholder 4">
            <a:extLst>
              <a:ext uri="{FF2B5EF4-FFF2-40B4-BE49-F238E27FC236}">
                <a16:creationId xmlns:a16="http://schemas.microsoft.com/office/drawing/2014/main" id="{9D299B91-7A65-4F33-882A-C4463A9C1CD3}"/>
              </a:ext>
            </a:extLst>
          </p:cNvPr>
          <p:cNvSpPr>
            <a:spLocks noGrp="1"/>
          </p:cNvSpPr>
          <p:nvPr>
            <p:ph type="sldNum" sz="quarter" idx="10"/>
          </p:nvPr>
        </p:nvSpPr>
        <p:spPr/>
        <p:txBody>
          <a:bodyPr/>
          <a:lstStyle/>
          <a:p>
            <a:pPr>
              <a:defRPr/>
            </a:pPr>
            <a:fld id="{911D56BD-FF35-5845-A858-DD99D8FD6DD4}" type="slidenum">
              <a:rPr lang="en-US" altLang="en-US" smtClean="0"/>
              <a:pPr>
                <a:defRPr/>
              </a:pPr>
              <a:t>19</a:t>
            </a:fld>
            <a:endParaRPr lang="en-US" altLang="en-US"/>
          </a:p>
        </p:txBody>
      </p:sp>
      <p:pic>
        <p:nvPicPr>
          <p:cNvPr id="6" name="Picture 5">
            <a:extLst>
              <a:ext uri="{FF2B5EF4-FFF2-40B4-BE49-F238E27FC236}">
                <a16:creationId xmlns:a16="http://schemas.microsoft.com/office/drawing/2014/main" id="{BA6A13B9-2CDE-4965-9D57-C9DA7AD46633}"/>
              </a:ext>
            </a:extLst>
          </p:cNvPr>
          <p:cNvPicPr>
            <a:picLocks noChangeAspect="1"/>
          </p:cNvPicPr>
          <p:nvPr/>
        </p:nvPicPr>
        <p:blipFill>
          <a:blip r:embed="rId2"/>
          <a:stretch>
            <a:fillRect/>
          </a:stretch>
        </p:blipFill>
        <p:spPr>
          <a:xfrm>
            <a:off x="598576" y="3008525"/>
            <a:ext cx="2880577" cy="2269185"/>
          </a:xfrm>
          <a:prstGeom prst="rect">
            <a:avLst/>
          </a:prstGeom>
        </p:spPr>
      </p:pic>
    </p:spTree>
    <p:extLst>
      <p:ext uri="{BB962C8B-B14F-4D97-AF65-F5344CB8AC3E}">
        <p14:creationId xmlns:p14="http://schemas.microsoft.com/office/powerpoint/2010/main" val="177553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A8FF-BA6A-4ED3-B13F-2AA9B4DAD2C2}"/>
              </a:ext>
            </a:extLst>
          </p:cNvPr>
          <p:cNvSpPr>
            <a:spLocks noGrp="1"/>
          </p:cNvSpPr>
          <p:nvPr>
            <p:ph type="title"/>
          </p:nvPr>
        </p:nvSpPr>
        <p:spPr>
          <a:xfrm>
            <a:off x="247135" y="1335091"/>
            <a:ext cx="3583461" cy="2405636"/>
          </a:xfrm>
        </p:spPr>
        <p:txBody>
          <a:bodyPr/>
          <a:lstStyle/>
          <a:p>
            <a:r>
              <a:rPr lang="en-US" dirty="0"/>
              <a:t>Session Description</a:t>
            </a:r>
          </a:p>
        </p:txBody>
      </p:sp>
      <p:sp>
        <p:nvSpPr>
          <p:cNvPr id="3" name="Content Placeholder 2">
            <a:extLst>
              <a:ext uri="{FF2B5EF4-FFF2-40B4-BE49-F238E27FC236}">
                <a16:creationId xmlns:a16="http://schemas.microsoft.com/office/drawing/2014/main" id="{03F1947C-4E28-4349-8467-C327F32DCE60}"/>
              </a:ext>
            </a:extLst>
          </p:cNvPr>
          <p:cNvSpPr>
            <a:spLocks noGrp="1"/>
          </p:cNvSpPr>
          <p:nvPr>
            <p:ph idx="1"/>
          </p:nvPr>
        </p:nvSpPr>
        <p:spPr/>
        <p:txBody>
          <a:bodyPr/>
          <a:lstStyle/>
          <a:p>
            <a:r>
              <a:rPr lang="en-US" dirty="0">
                <a:solidFill>
                  <a:schemeClr val="tx1"/>
                </a:solidFill>
              </a:rPr>
              <a:t>This session is a discussion of the history and practices of Career Technical Education.</a:t>
            </a:r>
          </a:p>
          <a:p>
            <a:endParaRPr lang="en-US" dirty="0"/>
          </a:p>
        </p:txBody>
      </p:sp>
      <p:sp>
        <p:nvSpPr>
          <p:cNvPr id="5" name="Slide Number Placeholder 4">
            <a:extLst>
              <a:ext uri="{FF2B5EF4-FFF2-40B4-BE49-F238E27FC236}">
                <a16:creationId xmlns:a16="http://schemas.microsoft.com/office/drawing/2014/main" id="{D2FB025D-E2C9-4205-A170-CEE9E1423EC1}"/>
              </a:ext>
            </a:extLst>
          </p:cNvPr>
          <p:cNvSpPr>
            <a:spLocks noGrp="1"/>
          </p:cNvSpPr>
          <p:nvPr>
            <p:ph type="sldNum" sz="quarter" idx="10"/>
          </p:nvPr>
        </p:nvSpPr>
        <p:spPr/>
        <p:txBody>
          <a:bodyPr/>
          <a:lstStyle/>
          <a:p>
            <a:pPr>
              <a:defRPr/>
            </a:pPr>
            <a:fld id="{911D56BD-FF35-5845-A858-DD99D8FD6DD4}" type="slidenum">
              <a:rPr lang="en-US" altLang="en-US" smtClean="0"/>
              <a:pPr>
                <a:defRPr/>
              </a:pPr>
              <a:t>2</a:t>
            </a:fld>
            <a:endParaRPr lang="en-US" altLang="en-US"/>
          </a:p>
        </p:txBody>
      </p:sp>
    </p:spTree>
    <p:extLst>
      <p:ext uri="{BB962C8B-B14F-4D97-AF65-F5344CB8AC3E}">
        <p14:creationId xmlns:p14="http://schemas.microsoft.com/office/powerpoint/2010/main" val="1135462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1E59-EEE7-49BA-A2A2-045A9691D176}"/>
              </a:ext>
            </a:extLst>
          </p:cNvPr>
          <p:cNvSpPr>
            <a:spLocks noGrp="1"/>
          </p:cNvSpPr>
          <p:nvPr>
            <p:ph type="title"/>
          </p:nvPr>
        </p:nvSpPr>
        <p:spPr/>
        <p:txBody>
          <a:bodyPr/>
          <a:lstStyle/>
          <a:p>
            <a:r>
              <a:rPr lang="en-US" dirty="0"/>
              <a:t>Perkins V</a:t>
            </a:r>
          </a:p>
        </p:txBody>
      </p:sp>
      <p:sp>
        <p:nvSpPr>
          <p:cNvPr id="3" name="Content Placeholder 2">
            <a:extLst>
              <a:ext uri="{FF2B5EF4-FFF2-40B4-BE49-F238E27FC236}">
                <a16:creationId xmlns:a16="http://schemas.microsoft.com/office/drawing/2014/main" id="{E7876940-09D4-416A-9F9F-16589181F4DF}"/>
              </a:ext>
            </a:extLst>
          </p:cNvPr>
          <p:cNvSpPr>
            <a:spLocks noGrp="1"/>
          </p:cNvSpPr>
          <p:nvPr>
            <p:ph idx="1"/>
          </p:nvPr>
        </p:nvSpPr>
        <p:spPr/>
        <p:txBody>
          <a:bodyPr/>
          <a:lstStyle/>
          <a:p>
            <a:pPr marL="0" marR="0" indent="0" algn="l" defTabSz="584200" rtl="0" fontAlgn="auto" latinLnBrk="0" hangingPunct="0">
              <a:lnSpc>
                <a:spcPct val="100000"/>
              </a:lnSpc>
              <a:spcBef>
                <a:spcPts val="600"/>
              </a:spcBef>
              <a:spcAft>
                <a:spcPts val="0"/>
              </a:spcAft>
              <a:buClrTx/>
              <a:buSzTx/>
              <a:buFontTx/>
              <a:buNone/>
              <a:tabLst/>
            </a:pPr>
            <a:r>
              <a:rPr lang="en-US" sz="2800" b="1" baseline="0" dirty="0"/>
              <a:t>Carl D. Perkins </a:t>
            </a:r>
          </a:p>
          <a:p>
            <a:pPr marL="0" marR="0" indent="0" algn="l" defTabSz="584200" rtl="0" fontAlgn="auto" latinLnBrk="0" hangingPunct="0">
              <a:lnSpc>
                <a:spcPct val="100000"/>
              </a:lnSpc>
              <a:spcBef>
                <a:spcPts val="600"/>
              </a:spcBef>
              <a:spcAft>
                <a:spcPts val="0"/>
              </a:spcAft>
              <a:buClrTx/>
              <a:buSzTx/>
              <a:buFontTx/>
              <a:buNone/>
              <a:tabLst/>
            </a:pPr>
            <a:r>
              <a:rPr lang="en-US" sz="2800" b="1" baseline="0" dirty="0"/>
              <a:t>Career Technical Education Improvement Act</a:t>
            </a:r>
          </a:p>
          <a:p>
            <a:pPr marL="0" marR="0" indent="0" algn="l" defTabSz="584200" rtl="0" fontAlgn="auto" latinLnBrk="0" hangingPunct="0">
              <a:lnSpc>
                <a:spcPct val="100000"/>
              </a:lnSpc>
              <a:spcBef>
                <a:spcPts val="600"/>
              </a:spcBef>
              <a:spcAft>
                <a:spcPts val="0"/>
              </a:spcAft>
              <a:buClrTx/>
              <a:buSzTx/>
              <a:buFontTx/>
              <a:buNone/>
              <a:tabLst/>
            </a:pPr>
            <a:endParaRPr lang="en-US" sz="2800" baseline="0" dirty="0"/>
          </a:p>
          <a:p>
            <a:pPr algn="l">
              <a:spcBef>
                <a:spcPts val="600"/>
              </a:spcBef>
            </a:pPr>
            <a:r>
              <a:rPr lang="en-US" sz="2800" baseline="0" dirty="0"/>
              <a:t>Federal act established to improve career-technical education programs, integrate academic and career-technical instruction, serve special populations, and meet gender equity needs</a:t>
            </a:r>
            <a:endParaRPr lang="en-US" sz="2800" dirty="0"/>
          </a:p>
        </p:txBody>
      </p:sp>
      <p:sp>
        <p:nvSpPr>
          <p:cNvPr id="4" name="Text Placeholder 3">
            <a:extLst>
              <a:ext uri="{FF2B5EF4-FFF2-40B4-BE49-F238E27FC236}">
                <a16:creationId xmlns:a16="http://schemas.microsoft.com/office/drawing/2014/main" id="{D55BA620-79F5-4E27-9331-32A9DA087A8F}"/>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3CE7D9FC-FA5A-418D-ACAD-D295AB475103}"/>
              </a:ext>
            </a:extLst>
          </p:cNvPr>
          <p:cNvSpPr>
            <a:spLocks noGrp="1"/>
          </p:cNvSpPr>
          <p:nvPr>
            <p:ph type="sldNum" sz="quarter" idx="10"/>
          </p:nvPr>
        </p:nvSpPr>
        <p:spPr/>
        <p:txBody>
          <a:bodyPr/>
          <a:lstStyle/>
          <a:p>
            <a:pPr>
              <a:defRPr/>
            </a:pPr>
            <a:fld id="{911D56BD-FF35-5845-A858-DD99D8FD6DD4}" type="slidenum">
              <a:rPr lang="en-US" altLang="en-US" smtClean="0"/>
              <a:pPr>
                <a:defRPr/>
              </a:pPr>
              <a:t>20</a:t>
            </a:fld>
            <a:endParaRPr lang="en-US" altLang="en-US"/>
          </a:p>
        </p:txBody>
      </p:sp>
    </p:spTree>
    <p:extLst>
      <p:ext uri="{BB962C8B-B14F-4D97-AF65-F5344CB8AC3E}">
        <p14:creationId xmlns:p14="http://schemas.microsoft.com/office/powerpoint/2010/main" val="46998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6CD0-0EBA-471C-AFF7-C2F77FCE71A3}"/>
              </a:ext>
            </a:extLst>
          </p:cNvPr>
          <p:cNvSpPr>
            <a:spLocks noGrp="1"/>
          </p:cNvSpPr>
          <p:nvPr>
            <p:ph type="title"/>
          </p:nvPr>
        </p:nvSpPr>
        <p:spPr/>
        <p:txBody>
          <a:bodyPr/>
          <a:lstStyle/>
          <a:p>
            <a:r>
              <a:rPr lang="en-US" dirty="0"/>
              <a:t>Perkins V</a:t>
            </a:r>
          </a:p>
        </p:txBody>
      </p:sp>
      <p:sp>
        <p:nvSpPr>
          <p:cNvPr id="3" name="Content Placeholder 2">
            <a:extLst>
              <a:ext uri="{FF2B5EF4-FFF2-40B4-BE49-F238E27FC236}">
                <a16:creationId xmlns:a16="http://schemas.microsoft.com/office/drawing/2014/main" id="{236487C4-7D33-490C-BBE9-7AF37996AF15}"/>
              </a:ext>
            </a:extLst>
          </p:cNvPr>
          <p:cNvSpPr>
            <a:spLocks noGrp="1"/>
          </p:cNvSpPr>
          <p:nvPr>
            <p:ph idx="1"/>
          </p:nvPr>
        </p:nvSpPr>
        <p:spPr/>
        <p:txBody>
          <a:bodyPr/>
          <a:lstStyle/>
          <a:p>
            <a:pPr marL="0" marR="0" lvl="0" indent="0" algn="l" defTabSz="584200" rtl="0" eaLnBrk="1" fontAlgn="auto" latinLnBrk="0" hangingPunct="0">
              <a:lnSpc>
                <a:spcPct val="100000"/>
              </a:lnSpc>
              <a:spcBef>
                <a:spcPts val="60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Helvetica Light"/>
                <a:sym typeface="Helvetica Light"/>
              </a:rPr>
              <a:t>Carl D. Perkins </a:t>
            </a:r>
          </a:p>
          <a:p>
            <a:pPr marL="0" marR="0" lvl="0" indent="0" algn="l" defTabSz="584200" rtl="0" eaLnBrk="1" fontAlgn="auto" latinLnBrk="0" hangingPunct="0">
              <a:lnSpc>
                <a:spcPct val="100000"/>
              </a:lnSpc>
              <a:spcBef>
                <a:spcPts val="60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Helvetica Light"/>
                <a:sym typeface="Helvetica Light"/>
              </a:rPr>
              <a:t>Career Technical Education Improvement Act</a:t>
            </a:r>
          </a:p>
          <a:p>
            <a:pPr marL="0" marR="0" lvl="0" indent="0" algn="l" defTabSz="584200" rtl="0" eaLnBrk="1" fontAlgn="auto" latinLnBrk="0" hangingPunct="0">
              <a:lnSpc>
                <a:spcPct val="100000"/>
              </a:lnSpc>
              <a:spcBef>
                <a:spcPts val="60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Helvetica Light"/>
              <a:sym typeface="Helvetica Light"/>
            </a:endParaRPr>
          </a:p>
          <a:p>
            <a:pPr marL="571500" marR="0" lvl="0" indent="-5715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800" b="0" i="0" u="none" strike="noStrike" kern="0" cap="none" spc="0" normalizeH="0" baseline="0" noProof="0" dirty="0">
                <a:ln>
                  <a:noFill/>
                </a:ln>
                <a:solidFill>
                  <a:srgbClr val="000000"/>
                </a:solidFill>
                <a:effectLst/>
                <a:uLnTx/>
                <a:uFillTx/>
                <a:latin typeface="Helvetica Light"/>
                <a:sym typeface="Helvetica Light"/>
              </a:rPr>
              <a:t>Purpose</a:t>
            </a:r>
          </a:p>
          <a:p>
            <a:pPr marL="571500" marR="0" lvl="0" indent="-5715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800" b="0" i="0" u="none" strike="noStrike" kern="0" cap="none" spc="0" normalizeH="0" baseline="0" noProof="0" dirty="0">
                <a:ln>
                  <a:noFill/>
                </a:ln>
                <a:solidFill>
                  <a:srgbClr val="000000"/>
                </a:solidFill>
                <a:effectLst/>
                <a:uLnTx/>
                <a:uFillTx/>
                <a:latin typeface="Helvetica Light"/>
                <a:sym typeface="Helvetica Light"/>
              </a:rPr>
              <a:t>Formula funded</a:t>
            </a:r>
          </a:p>
          <a:p>
            <a:pPr marL="571500" marR="0" lvl="0" indent="-5715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8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rPr>
              <a:t>Required uses vs. permissive use</a:t>
            </a:r>
          </a:p>
          <a:p>
            <a:pPr marL="571500" marR="0" lvl="0" indent="-571500" algn="l" defTabSz="5842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en-US" sz="2800" b="0" i="0" u="none" strike="noStrike" kern="0" cap="none" spc="0" normalizeH="0" baseline="0" noProof="0" dirty="0">
                <a:ln>
                  <a:noFill/>
                </a:ln>
                <a:solidFill>
                  <a:srgbClr val="000000"/>
                </a:solidFill>
                <a:effectLst/>
                <a:uLnTx/>
                <a:uFillTx/>
                <a:latin typeface="Helvetica Light"/>
                <a:sym typeface="Helvetica Light"/>
              </a:rPr>
              <a:t>The next iteration of the Act and alignment with SWP and other state initiatives</a:t>
            </a:r>
            <a:endParaRPr kumimoji="0" lang="en-US" sz="28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a:p>
            <a:endParaRPr lang="en-US" dirty="0"/>
          </a:p>
          <a:p>
            <a:endParaRPr lang="en-US" dirty="0"/>
          </a:p>
        </p:txBody>
      </p:sp>
      <p:sp>
        <p:nvSpPr>
          <p:cNvPr id="4" name="Text Placeholder 3">
            <a:extLst>
              <a:ext uri="{FF2B5EF4-FFF2-40B4-BE49-F238E27FC236}">
                <a16:creationId xmlns:a16="http://schemas.microsoft.com/office/drawing/2014/main" id="{3A1764D4-F200-4F8D-83E1-8C9EE841CED8}"/>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57B01DA2-C8F6-4C69-AA14-B1290D4145FD}"/>
              </a:ext>
            </a:extLst>
          </p:cNvPr>
          <p:cNvSpPr>
            <a:spLocks noGrp="1"/>
          </p:cNvSpPr>
          <p:nvPr>
            <p:ph type="sldNum" sz="quarter" idx="10"/>
          </p:nvPr>
        </p:nvSpPr>
        <p:spPr/>
        <p:txBody>
          <a:bodyPr/>
          <a:lstStyle/>
          <a:p>
            <a:pPr>
              <a:defRPr/>
            </a:pPr>
            <a:fld id="{911D56BD-FF35-5845-A858-DD99D8FD6DD4}" type="slidenum">
              <a:rPr lang="en-US" altLang="en-US" smtClean="0"/>
              <a:pPr>
                <a:defRPr/>
              </a:pPr>
              <a:t>21</a:t>
            </a:fld>
            <a:endParaRPr lang="en-US" altLang="en-US"/>
          </a:p>
        </p:txBody>
      </p:sp>
    </p:spTree>
    <p:extLst>
      <p:ext uri="{BB962C8B-B14F-4D97-AF65-F5344CB8AC3E}">
        <p14:creationId xmlns:p14="http://schemas.microsoft.com/office/powerpoint/2010/main" val="1362368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1E95-BDA5-46A4-B145-DC0AC88E8832}"/>
              </a:ext>
            </a:extLst>
          </p:cNvPr>
          <p:cNvSpPr>
            <a:spLocks noGrp="1"/>
          </p:cNvSpPr>
          <p:nvPr>
            <p:ph type="title"/>
          </p:nvPr>
        </p:nvSpPr>
        <p:spPr/>
        <p:txBody>
          <a:bodyPr/>
          <a:lstStyle/>
          <a:p>
            <a:r>
              <a:rPr lang="en-US" sz="3600" dirty="0"/>
              <a:t>The Perkins Formula</a:t>
            </a:r>
            <a:endParaRPr lang="en-US" dirty="0"/>
          </a:p>
        </p:txBody>
      </p:sp>
      <p:sp>
        <p:nvSpPr>
          <p:cNvPr id="4" name="Text Placeholder 3">
            <a:extLst>
              <a:ext uri="{FF2B5EF4-FFF2-40B4-BE49-F238E27FC236}">
                <a16:creationId xmlns:a16="http://schemas.microsoft.com/office/drawing/2014/main" id="{FB789887-A64E-43AD-8EA4-9B9F071CA1B8}"/>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F94DBED4-E7A0-4A39-B80A-9F07306DDE4E}"/>
              </a:ext>
            </a:extLst>
          </p:cNvPr>
          <p:cNvSpPr>
            <a:spLocks noGrp="1"/>
          </p:cNvSpPr>
          <p:nvPr>
            <p:ph type="sldNum" sz="quarter" idx="10"/>
          </p:nvPr>
        </p:nvSpPr>
        <p:spPr/>
        <p:txBody>
          <a:bodyPr/>
          <a:lstStyle/>
          <a:p>
            <a:pPr>
              <a:defRPr/>
            </a:pPr>
            <a:fld id="{911D56BD-FF35-5845-A858-DD99D8FD6DD4}" type="slidenum">
              <a:rPr lang="en-US" altLang="en-US" smtClean="0"/>
              <a:pPr>
                <a:defRPr/>
              </a:pPr>
              <a:t>22</a:t>
            </a:fld>
            <a:endParaRPr lang="en-US" altLang="en-US"/>
          </a:p>
        </p:txBody>
      </p:sp>
      <p:pic>
        <p:nvPicPr>
          <p:cNvPr id="6" name="Picture 2" descr="Image result for complicated formula">
            <a:extLst>
              <a:ext uri="{FF2B5EF4-FFF2-40B4-BE49-F238E27FC236}">
                <a16:creationId xmlns:a16="http://schemas.microsoft.com/office/drawing/2014/main" id="{B0CE5F43-4174-43E8-A8C1-C35D2BB6CB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8013" y="997667"/>
            <a:ext cx="6305112" cy="44640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467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8CD6-495D-4D01-A0F0-5626B0D25090}"/>
              </a:ext>
            </a:extLst>
          </p:cNvPr>
          <p:cNvSpPr>
            <a:spLocks noGrp="1"/>
          </p:cNvSpPr>
          <p:nvPr>
            <p:ph type="title"/>
          </p:nvPr>
        </p:nvSpPr>
        <p:spPr/>
        <p:txBody>
          <a:bodyPr/>
          <a:lstStyle/>
          <a:p>
            <a:r>
              <a:rPr lang="en-US" sz="3600" dirty="0"/>
              <a:t>The Perkins Formula</a:t>
            </a:r>
            <a:endParaRPr lang="en-US" dirty="0"/>
          </a:p>
        </p:txBody>
      </p:sp>
      <p:sp>
        <p:nvSpPr>
          <p:cNvPr id="3" name="Content Placeholder 2">
            <a:extLst>
              <a:ext uri="{FF2B5EF4-FFF2-40B4-BE49-F238E27FC236}">
                <a16:creationId xmlns:a16="http://schemas.microsoft.com/office/drawing/2014/main" id="{CDEC16A5-CCD6-418D-A049-5671B5CC80B1}"/>
              </a:ext>
            </a:extLst>
          </p:cNvPr>
          <p:cNvSpPr>
            <a:spLocks noGrp="1"/>
          </p:cNvSpPr>
          <p:nvPr>
            <p:ph idx="1"/>
          </p:nvPr>
        </p:nvSpPr>
        <p:spPr/>
        <p:txBody>
          <a:bodyPr/>
          <a:lstStyle/>
          <a:p>
            <a:pPr defTabSz="584200" hangingPunct="0">
              <a:lnSpc>
                <a:spcPct val="100000"/>
              </a:lnSpc>
              <a:spcBef>
                <a:spcPts val="600"/>
              </a:spcBef>
            </a:pPr>
            <a:r>
              <a:rPr lang="en-US" sz="2800" b="1" dirty="0"/>
              <a:t>The Formula</a:t>
            </a:r>
          </a:p>
          <a:p>
            <a:pPr defTabSz="584200" hangingPunct="0">
              <a:lnSpc>
                <a:spcPct val="100000"/>
              </a:lnSpc>
              <a:spcBef>
                <a:spcPts val="600"/>
              </a:spcBef>
            </a:pPr>
            <a:r>
              <a:rPr lang="en-US" sz="2800" dirty="0"/>
              <a:t>Districts receive Perkins funds based on the number of economically disadvantaged students enrolled in a SAMS A-D course.</a:t>
            </a:r>
          </a:p>
          <a:p>
            <a:pPr defTabSz="584200" hangingPunct="0">
              <a:lnSpc>
                <a:spcPct val="100000"/>
              </a:lnSpc>
              <a:spcBef>
                <a:spcPts val="600"/>
              </a:spcBef>
            </a:pPr>
            <a:r>
              <a:rPr lang="en-US" b="1" dirty="0"/>
              <a:t>SAM CODES</a:t>
            </a:r>
            <a:endParaRPr lang="en-US" dirty="0"/>
          </a:p>
          <a:p>
            <a:pPr marL="571500" indent="-571500">
              <a:buFont typeface="Wingdings" panose="05000000000000000000" pitchFamily="2" charset="2"/>
              <a:buChar char="ü"/>
            </a:pPr>
            <a:r>
              <a:rPr lang="en-US" sz="2000" b="1" dirty="0"/>
              <a:t>A</a:t>
            </a:r>
            <a:r>
              <a:rPr lang="en-US" sz="2000" dirty="0"/>
              <a:t> - Apprenticeship (offered to apprentices only)</a:t>
            </a:r>
          </a:p>
          <a:p>
            <a:pPr marL="571500" indent="-571500">
              <a:buFont typeface="Wingdings" panose="05000000000000000000" pitchFamily="2" charset="2"/>
              <a:buChar char="ü"/>
            </a:pPr>
            <a:r>
              <a:rPr lang="en-US" sz="2000" b="1" dirty="0"/>
              <a:t>B</a:t>
            </a:r>
            <a:r>
              <a:rPr lang="en-US" sz="2000" dirty="0"/>
              <a:t> - Advanced Occupational (not limited to apprentices)</a:t>
            </a:r>
          </a:p>
          <a:p>
            <a:pPr marL="571500" indent="-571500">
              <a:buFont typeface="Wingdings" panose="05000000000000000000" pitchFamily="2" charset="2"/>
              <a:buChar char="ü"/>
            </a:pPr>
            <a:r>
              <a:rPr lang="en-US" sz="2000" b="1" dirty="0"/>
              <a:t>C</a:t>
            </a:r>
            <a:r>
              <a:rPr lang="en-US" sz="2000" dirty="0"/>
              <a:t> - Clearly Occupational (but not advanced)</a:t>
            </a:r>
          </a:p>
          <a:p>
            <a:pPr marL="571500" indent="-571500">
              <a:buFont typeface="Wingdings" panose="05000000000000000000" pitchFamily="2" charset="2"/>
              <a:buChar char="ü"/>
            </a:pPr>
            <a:r>
              <a:rPr lang="en-US" sz="2000" b="1" dirty="0"/>
              <a:t>D</a:t>
            </a:r>
            <a:r>
              <a:rPr lang="en-US" sz="2000" dirty="0"/>
              <a:t> - Possibly Occupational</a:t>
            </a:r>
          </a:p>
          <a:p>
            <a:pPr marL="571500" indent="-571500">
              <a:buFont typeface="Wingdings" panose="05000000000000000000" pitchFamily="2" charset="2"/>
              <a:buChar char="ü"/>
            </a:pPr>
            <a:r>
              <a:rPr lang="en-US" sz="2000" b="1" dirty="0"/>
              <a:t>E</a:t>
            </a:r>
            <a:r>
              <a:rPr lang="en-US" sz="2000" dirty="0"/>
              <a:t> - Non-Occupational</a:t>
            </a:r>
          </a:p>
        </p:txBody>
      </p:sp>
      <p:sp>
        <p:nvSpPr>
          <p:cNvPr id="4" name="Text Placeholder 3">
            <a:extLst>
              <a:ext uri="{FF2B5EF4-FFF2-40B4-BE49-F238E27FC236}">
                <a16:creationId xmlns:a16="http://schemas.microsoft.com/office/drawing/2014/main" id="{C651B098-6E51-4BD4-A947-A4D812D423BE}"/>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385412DE-DAE1-4599-A1AF-DE72DD9E61D2}"/>
              </a:ext>
            </a:extLst>
          </p:cNvPr>
          <p:cNvSpPr>
            <a:spLocks noGrp="1"/>
          </p:cNvSpPr>
          <p:nvPr>
            <p:ph type="sldNum" sz="quarter" idx="10"/>
          </p:nvPr>
        </p:nvSpPr>
        <p:spPr/>
        <p:txBody>
          <a:bodyPr/>
          <a:lstStyle/>
          <a:p>
            <a:pPr>
              <a:defRPr/>
            </a:pPr>
            <a:fld id="{911D56BD-FF35-5845-A858-DD99D8FD6DD4}" type="slidenum">
              <a:rPr lang="en-US" altLang="en-US" smtClean="0"/>
              <a:pPr>
                <a:defRPr/>
              </a:pPr>
              <a:t>23</a:t>
            </a:fld>
            <a:endParaRPr lang="en-US" altLang="en-US"/>
          </a:p>
        </p:txBody>
      </p:sp>
    </p:spTree>
    <p:extLst>
      <p:ext uri="{BB962C8B-B14F-4D97-AF65-F5344CB8AC3E}">
        <p14:creationId xmlns:p14="http://schemas.microsoft.com/office/powerpoint/2010/main" val="332274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968-17C3-4C20-8EA2-BA67A6CD0BDF}"/>
              </a:ext>
            </a:extLst>
          </p:cNvPr>
          <p:cNvSpPr>
            <a:spLocks noGrp="1"/>
          </p:cNvSpPr>
          <p:nvPr>
            <p:ph type="title"/>
          </p:nvPr>
        </p:nvSpPr>
        <p:spPr/>
        <p:txBody>
          <a:bodyPr/>
          <a:lstStyle/>
          <a:p>
            <a:r>
              <a:rPr lang="en-US" dirty="0"/>
              <a:t>Responsive Curriculum</a:t>
            </a:r>
          </a:p>
        </p:txBody>
      </p:sp>
      <p:sp>
        <p:nvSpPr>
          <p:cNvPr id="3" name="Content Placeholder 2">
            <a:extLst>
              <a:ext uri="{FF2B5EF4-FFF2-40B4-BE49-F238E27FC236}">
                <a16:creationId xmlns:a16="http://schemas.microsoft.com/office/drawing/2014/main" id="{C0BBFF14-886E-4B7C-858F-44B9922A2A02}"/>
              </a:ext>
            </a:extLst>
          </p:cNvPr>
          <p:cNvSpPr>
            <a:spLocks noGrp="1"/>
          </p:cNvSpPr>
          <p:nvPr>
            <p:ph idx="1"/>
          </p:nvPr>
        </p:nvSpPr>
        <p:spPr/>
        <p:txBody>
          <a:bodyPr/>
          <a:lstStyle/>
          <a:p>
            <a:r>
              <a:rPr lang="en-US" sz="2800" dirty="0">
                <a:solidFill>
                  <a:schemeClr val="tx1"/>
                </a:solidFill>
              </a:rPr>
              <a:t>California community colleges play a significant role preparing people for the workforce and helping them advance in their careers. </a:t>
            </a:r>
          </a:p>
          <a:p>
            <a:r>
              <a:rPr lang="en-US" sz="2800" dirty="0">
                <a:solidFill>
                  <a:schemeClr val="tx1"/>
                </a:solidFill>
              </a:rPr>
              <a:t>CTE curriculum needs to be responsive to societal racial and cultural needs.  </a:t>
            </a:r>
          </a:p>
          <a:p>
            <a:r>
              <a:rPr lang="en-US" sz="2800" dirty="0">
                <a:solidFill>
                  <a:schemeClr val="tx1"/>
                </a:solidFill>
              </a:rPr>
              <a:t>CTE programs can drive social change, equity, and workforce development</a:t>
            </a:r>
            <a:endParaRPr lang="en-US" sz="2800" dirty="0"/>
          </a:p>
        </p:txBody>
      </p:sp>
      <p:sp>
        <p:nvSpPr>
          <p:cNvPr id="4" name="Text Placeholder 3">
            <a:extLst>
              <a:ext uri="{FF2B5EF4-FFF2-40B4-BE49-F238E27FC236}">
                <a16:creationId xmlns:a16="http://schemas.microsoft.com/office/drawing/2014/main" id="{13671AB9-EC08-4795-A768-3433D021B3A9}"/>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5695456E-DA1C-447D-A4A7-BBDE57F731B1}"/>
              </a:ext>
            </a:extLst>
          </p:cNvPr>
          <p:cNvSpPr>
            <a:spLocks noGrp="1"/>
          </p:cNvSpPr>
          <p:nvPr>
            <p:ph type="sldNum" sz="quarter" idx="10"/>
          </p:nvPr>
        </p:nvSpPr>
        <p:spPr/>
        <p:txBody>
          <a:bodyPr/>
          <a:lstStyle/>
          <a:p>
            <a:pPr>
              <a:defRPr/>
            </a:pPr>
            <a:fld id="{911D56BD-FF35-5845-A858-DD99D8FD6DD4}" type="slidenum">
              <a:rPr lang="en-US" altLang="en-US" smtClean="0"/>
              <a:pPr>
                <a:defRPr/>
              </a:pPr>
              <a:t>24</a:t>
            </a:fld>
            <a:endParaRPr lang="en-US" altLang="en-US"/>
          </a:p>
        </p:txBody>
      </p:sp>
    </p:spTree>
    <p:extLst>
      <p:ext uri="{BB962C8B-B14F-4D97-AF65-F5344CB8AC3E}">
        <p14:creationId xmlns:p14="http://schemas.microsoft.com/office/powerpoint/2010/main" val="364688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99C6-50B3-4A2D-B382-010DE204F3B8}"/>
              </a:ext>
            </a:extLst>
          </p:cNvPr>
          <p:cNvSpPr>
            <a:spLocks noGrp="1"/>
          </p:cNvSpPr>
          <p:nvPr>
            <p:ph type="title"/>
          </p:nvPr>
        </p:nvSpPr>
        <p:spPr>
          <a:xfrm>
            <a:off x="247135" y="1335091"/>
            <a:ext cx="3583461" cy="3022305"/>
          </a:xfrm>
        </p:spPr>
        <p:txBody>
          <a:bodyPr>
            <a:normAutofit/>
          </a:bodyPr>
          <a:lstStyle/>
          <a:p>
            <a:r>
              <a:rPr lang="en-US" dirty="0"/>
              <a:t>CTE Faculty Minimum Qualifications Toolkit</a:t>
            </a:r>
          </a:p>
        </p:txBody>
      </p:sp>
      <p:sp>
        <p:nvSpPr>
          <p:cNvPr id="5" name="Slide Number Placeholder 4">
            <a:extLst>
              <a:ext uri="{FF2B5EF4-FFF2-40B4-BE49-F238E27FC236}">
                <a16:creationId xmlns:a16="http://schemas.microsoft.com/office/drawing/2014/main" id="{E97C4C9A-A60E-4B90-A53D-3586611E94E9}"/>
              </a:ext>
            </a:extLst>
          </p:cNvPr>
          <p:cNvSpPr>
            <a:spLocks noGrp="1"/>
          </p:cNvSpPr>
          <p:nvPr>
            <p:ph type="sldNum" sz="quarter" idx="10"/>
          </p:nvPr>
        </p:nvSpPr>
        <p:spPr/>
        <p:txBody>
          <a:bodyPr/>
          <a:lstStyle/>
          <a:p>
            <a:pPr>
              <a:defRPr/>
            </a:pPr>
            <a:fld id="{911D56BD-FF35-5845-A858-DD99D8FD6DD4}" type="slidenum">
              <a:rPr lang="en-US" altLang="en-US" smtClean="0"/>
              <a:pPr>
                <a:defRPr/>
              </a:pPr>
              <a:t>25</a:t>
            </a:fld>
            <a:endParaRPr lang="en-US" altLang="en-US"/>
          </a:p>
        </p:txBody>
      </p:sp>
      <p:pic>
        <p:nvPicPr>
          <p:cNvPr id="6" name="Content Placeholder 6">
            <a:extLst>
              <a:ext uri="{FF2B5EF4-FFF2-40B4-BE49-F238E27FC236}">
                <a16:creationId xmlns:a16="http://schemas.microsoft.com/office/drawing/2014/main" id="{A0DC35A1-B927-4F1C-9492-1CFB3E95AD31}"/>
              </a:ext>
            </a:extLst>
          </p:cNvPr>
          <p:cNvPicPr>
            <a:picLocks noGrp="1" noChangeAspect="1"/>
          </p:cNvPicPr>
          <p:nvPr>
            <p:ph idx="1"/>
          </p:nvPr>
        </p:nvPicPr>
        <p:blipFill>
          <a:blip r:embed="rId2"/>
          <a:stretch>
            <a:fillRect/>
          </a:stretch>
        </p:blipFill>
        <p:spPr>
          <a:xfrm>
            <a:off x="5655951" y="466791"/>
            <a:ext cx="4533077" cy="5924418"/>
          </a:xfrm>
          <a:prstGeom prst="rect">
            <a:avLst/>
          </a:prstGeom>
        </p:spPr>
      </p:pic>
    </p:spTree>
    <p:extLst>
      <p:ext uri="{BB962C8B-B14F-4D97-AF65-F5344CB8AC3E}">
        <p14:creationId xmlns:p14="http://schemas.microsoft.com/office/powerpoint/2010/main" val="3167079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399F-D8F3-4709-8E74-D605823C27BE}"/>
              </a:ext>
            </a:extLst>
          </p:cNvPr>
          <p:cNvSpPr>
            <a:spLocks noGrp="1"/>
          </p:cNvSpPr>
          <p:nvPr>
            <p:ph type="title"/>
          </p:nvPr>
        </p:nvSpPr>
        <p:spPr>
          <a:xfrm>
            <a:off x="247135" y="1335091"/>
            <a:ext cx="3583461" cy="2928999"/>
          </a:xfrm>
        </p:spPr>
        <p:txBody>
          <a:bodyPr>
            <a:normAutofit/>
          </a:bodyPr>
          <a:lstStyle/>
          <a:p>
            <a:r>
              <a:rPr lang="en-US" dirty="0"/>
              <a:t>CTE Faculty Minimum Qualifications Toolkit</a:t>
            </a:r>
          </a:p>
        </p:txBody>
      </p:sp>
      <p:sp>
        <p:nvSpPr>
          <p:cNvPr id="3" name="Content Placeholder 2">
            <a:extLst>
              <a:ext uri="{FF2B5EF4-FFF2-40B4-BE49-F238E27FC236}">
                <a16:creationId xmlns:a16="http://schemas.microsoft.com/office/drawing/2014/main" id="{56306957-B1D9-4C1A-A4CD-7EB1C46BD898}"/>
              </a:ext>
            </a:extLst>
          </p:cNvPr>
          <p:cNvSpPr>
            <a:spLocks noGrp="1"/>
          </p:cNvSpPr>
          <p:nvPr>
            <p:ph idx="1"/>
          </p:nvPr>
        </p:nvSpPr>
        <p:spPr>
          <a:xfrm>
            <a:off x="4142792" y="1112108"/>
            <a:ext cx="7389845" cy="5091744"/>
          </a:xfrm>
        </p:spPr>
        <p:txBody>
          <a:bodyPr/>
          <a:lstStyle/>
          <a:p>
            <a:pPr algn="ctr"/>
            <a:r>
              <a:rPr lang="en-US" sz="3200" b="1" dirty="0"/>
              <a:t>Sample Contents</a:t>
            </a:r>
          </a:p>
          <a:p>
            <a:pPr marL="342900" indent="-342900">
              <a:buFont typeface="Arial" panose="020B0604020202020204" pitchFamily="34" charset="0"/>
              <a:buChar char="•"/>
            </a:pPr>
            <a:r>
              <a:rPr lang="en-US" sz="2400" dirty="0"/>
              <a:t>Pre-planning checklist for Equivalency by   Department</a:t>
            </a:r>
          </a:p>
          <a:p>
            <a:pPr marL="342900" indent="-342900">
              <a:buFont typeface="Arial" panose="020B0604020202020204" pitchFamily="34" charset="0"/>
              <a:buChar char="•"/>
            </a:pPr>
            <a:r>
              <a:rPr lang="en-US" sz="2400" dirty="0"/>
              <a:t>Equivalency Checklist for Human Resources Departments</a:t>
            </a:r>
          </a:p>
          <a:p>
            <a:pPr marL="342900" indent="-342900">
              <a:buFont typeface="Arial" panose="020B0604020202020204" pitchFamily="34" charset="0"/>
              <a:buChar char="•"/>
            </a:pPr>
            <a:r>
              <a:rPr lang="en-US" dirty="0"/>
              <a:t>Model Equivalency Committees Composition and Policies</a:t>
            </a:r>
          </a:p>
          <a:p>
            <a:pPr marL="342900" indent="-342900">
              <a:buFont typeface="Arial" panose="020B0604020202020204" pitchFamily="34" charset="0"/>
              <a:buChar char="•"/>
            </a:pPr>
            <a:r>
              <a:rPr lang="en-US" sz="2400" dirty="0"/>
              <a:t>Information and Checklist for </a:t>
            </a:r>
            <a:r>
              <a:rPr lang="en-US" dirty="0"/>
              <a:t>P</a:t>
            </a:r>
            <a:r>
              <a:rPr lang="en-US" sz="2400" dirty="0"/>
              <a:t>otential    </a:t>
            </a:r>
          </a:p>
          <a:p>
            <a:pPr marL="342900" indent="-342900">
              <a:buFont typeface="Arial" panose="020B0604020202020204" pitchFamily="34" charset="0"/>
              <a:buChar char="•"/>
            </a:pPr>
            <a:r>
              <a:rPr lang="en-US" sz="2400" dirty="0"/>
              <a:t>Equivalency Applicants</a:t>
            </a:r>
          </a:p>
          <a:p>
            <a:pPr marL="342900" indent="-342900">
              <a:buFont typeface="Arial" panose="020B0604020202020204" pitchFamily="34" charset="0"/>
              <a:buChar char="•"/>
            </a:pPr>
            <a:r>
              <a:rPr lang="en-US" sz="2400" dirty="0"/>
              <a:t>Credit for Prior Learning</a:t>
            </a:r>
          </a:p>
          <a:p>
            <a:endParaRPr lang="en-US" dirty="0"/>
          </a:p>
        </p:txBody>
      </p:sp>
      <p:sp>
        <p:nvSpPr>
          <p:cNvPr id="5" name="Slide Number Placeholder 4">
            <a:extLst>
              <a:ext uri="{FF2B5EF4-FFF2-40B4-BE49-F238E27FC236}">
                <a16:creationId xmlns:a16="http://schemas.microsoft.com/office/drawing/2014/main" id="{76BE1842-BB15-41FE-91C3-B6F73B2F67EA}"/>
              </a:ext>
            </a:extLst>
          </p:cNvPr>
          <p:cNvSpPr>
            <a:spLocks noGrp="1"/>
          </p:cNvSpPr>
          <p:nvPr>
            <p:ph type="sldNum" sz="quarter" idx="10"/>
          </p:nvPr>
        </p:nvSpPr>
        <p:spPr/>
        <p:txBody>
          <a:bodyPr/>
          <a:lstStyle/>
          <a:p>
            <a:pPr>
              <a:defRPr/>
            </a:pPr>
            <a:fld id="{911D56BD-FF35-5845-A858-DD99D8FD6DD4}" type="slidenum">
              <a:rPr lang="en-US" altLang="en-US" smtClean="0"/>
              <a:pPr>
                <a:defRPr/>
              </a:pPr>
              <a:t>26</a:t>
            </a:fld>
            <a:endParaRPr lang="en-US" altLang="en-US"/>
          </a:p>
        </p:txBody>
      </p:sp>
    </p:spTree>
    <p:extLst>
      <p:ext uri="{BB962C8B-B14F-4D97-AF65-F5344CB8AC3E}">
        <p14:creationId xmlns:p14="http://schemas.microsoft.com/office/powerpoint/2010/main" val="4182337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3020-4DF6-4728-81D1-49CB3661C8F1}"/>
              </a:ext>
            </a:extLst>
          </p:cNvPr>
          <p:cNvSpPr>
            <a:spLocks noGrp="1"/>
          </p:cNvSpPr>
          <p:nvPr>
            <p:ph type="title"/>
          </p:nvPr>
        </p:nvSpPr>
        <p:spPr/>
        <p:txBody>
          <a:bodyPr>
            <a:normAutofit fontScale="90000"/>
          </a:bodyPr>
          <a:lstStyle/>
          <a:p>
            <a:r>
              <a:rPr lang="en-US" dirty="0"/>
              <a:t>CTE Faculty Minimum Qualifications Toolkit</a:t>
            </a:r>
          </a:p>
        </p:txBody>
      </p:sp>
      <p:sp>
        <p:nvSpPr>
          <p:cNvPr id="3" name="Content Placeholder 2">
            <a:extLst>
              <a:ext uri="{FF2B5EF4-FFF2-40B4-BE49-F238E27FC236}">
                <a16:creationId xmlns:a16="http://schemas.microsoft.com/office/drawing/2014/main" id="{1DEAE6DC-DC7D-436A-AAEF-1B1B7E64D63C}"/>
              </a:ext>
            </a:extLst>
          </p:cNvPr>
          <p:cNvSpPr>
            <a:spLocks noGrp="1"/>
          </p:cNvSpPr>
          <p:nvPr>
            <p:ph idx="1"/>
          </p:nvPr>
        </p:nvSpPr>
        <p:spPr/>
        <p:txBody>
          <a:bodyPr/>
          <a:lstStyle/>
          <a:p>
            <a:pPr algn="l">
              <a:buFont typeface="Arial" charset="0"/>
              <a:buChar char="•"/>
            </a:pPr>
            <a:r>
              <a:rPr lang="en-US" sz="2800" dirty="0"/>
              <a:t>Equivalency</a:t>
            </a:r>
          </a:p>
          <a:p>
            <a:pPr algn="l"/>
            <a:endParaRPr lang="en-US" sz="2800" dirty="0"/>
          </a:p>
          <a:p>
            <a:pPr algn="l">
              <a:buFont typeface="Arial" charset="0"/>
              <a:buChar char="•"/>
            </a:pPr>
            <a:r>
              <a:rPr lang="en-US" sz="2800" dirty="0"/>
              <a:t>Faculty Internship</a:t>
            </a:r>
          </a:p>
          <a:p>
            <a:pPr algn="l"/>
            <a:endParaRPr lang="en-US" sz="2800" dirty="0"/>
          </a:p>
          <a:p>
            <a:pPr algn="l">
              <a:buFont typeface="Arial" charset="0"/>
              <a:buChar char="•"/>
            </a:pPr>
            <a:r>
              <a:rPr lang="en-US" sz="2800" dirty="0"/>
              <a:t>Apprenticeship Minimum Qualifications</a:t>
            </a:r>
          </a:p>
          <a:p>
            <a:endParaRPr lang="en-US" dirty="0"/>
          </a:p>
        </p:txBody>
      </p:sp>
      <p:sp>
        <p:nvSpPr>
          <p:cNvPr id="4" name="Text Placeholder 3">
            <a:extLst>
              <a:ext uri="{FF2B5EF4-FFF2-40B4-BE49-F238E27FC236}">
                <a16:creationId xmlns:a16="http://schemas.microsoft.com/office/drawing/2014/main" id="{5EEF32B7-ADBB-4D18-8705-725C8D78CDD8}"/>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C784E3C4-31A8-4B10-A40A-150297E8DD39}"/>
              </a:ext>
            </a:extLst>
          </p:cNvPr>
          <p:cNvSpPr>
            <a:spLocks noGrp="1"/>
          </p:cNvSpPr>
          <p:nvPr>
            <p:ph type="sldNum" sz="quarter" idx="10"/>
          </p:nvPr>
        </p:nvSpPr>
        <p:spPr/>
        <p:txBody>
          <a:bodyPr/>
          <a:lstStyle/>
          <a:p>
            <a:pPr>
              <a:defRPr/>
            </a:pPr>
            <a:fld id="{911D56BD-FF35-5845-A858-DD99D8FD6DD4}" type="slidenum">
              <a:rPr lang="en-US" altLang="en-US" smtClean="0"/>
              <a:pPr>
                <a:defRPr/>
              </a:pPr>
              <a:t>27</a:t>
            </a:fld>
            <a:endParaRPr lang="en-US" altLang="en-US"/>
          </a:p>
        </p:txBody>
      </p:sp>
    </p:spTree>
    <p:extLst>
      <p:ext uri="{BB962C8B-B14F-4D97-AF65-F5344CB8AC3E}">
        <p14:creationId xmlns:p14="http://schemas.microsoft.com/office/powerpoint/2010/main" val="1569771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3FE1-6634-4144-8937-B1E67E03CA5F}"/>
              </a:ext>
            </a:extLst>
          </p:cNvPr>
          <p:cNvSpPr>
            <a:spLocks noGrp="1"/>
          </p:cNvSpPr>
          <p:nvPr>
            <p:ph type="title"/>
          </p:nvPr>
        </p:nvSpPr>
        <p:spPr/>
        <p:txBody>
          <a:bodyPr/>
          <a:lstStyle/>
          <a:p>
            <a:r>
              <a:rPr lang="en-US" dirty="0"/>
              <a:t>Tools</a:t>
            </a:r>
          </a:p>
        </p:txBody>
      </p:sp>
      <p:sp>
        <p:nvSpPr>
          <p:cNvPr id="3" name="Content Placeholder 2">
            <a:extLst>
              <a:ext uri="{FF2B5EF4-FFF2-40B4-BE49-F238E27FC236}">
                <a16:creationId xmlns:a16="http://schemas.microsoft.com/office/drawing/2014/main" id="{3CF32FDD-915B-4E20-B848-51F132FD7161}"/>
              </a:ext>
            </a:extLst>
          </p:cNvPr>
          <p:cNvSpPr>
            <a:spLocks noGrp="1"/>
          </p:cNvSpPr>
          <p:nvPr>
            <p:ph idx="1"/>
          </p:nvPr>
        </p:nvSpPr>
        <p:spPr/>
        <p:txBody>
          <a:bodyPr/>
          <a:lstStyle/>
          <a:p>
            <a:pPr algn="ctr"/>
            <a:r>
              <a:rPr lang="en-US" b="1" dirty="0"/>
              <a:t>CTE Faculty Diversification:</a:t>
            </a:r>
            <a:r>
              <a:rPr lang="en-US" b="1" dirty="0">
                <a:sym typeface="Wingdings" pitchFamily="2" charset="2"/>
              </a:rPr>
              <a:t> Equivalency</a:t>
            </a:r>
            <a:r>
              <a:rPr lang="en-US" b="1" dirty="0"/>
              <a:t> </a:t>
            </a:r>
          </a:p>
          <a:p>
            <a:pPr algn="ctr"/>
            <a:r>
              <a:rPr lang="en-US" b="1" dirty="0"/>
              <a:t>Hiring Industry Experts </a:t>
            </a:r>
          </a:p>
          <a:p>
            <a:pPr algn="ctr"/>
            <a:r>
              <a:rPr lang="en-US" b="1" dirty="0"/>
              <a:t>for your Programs</a:t>
            </a:r>
          </a:p>
          <a:p>
            <a:r>
              <a:rPr lang="en-US" dirty="0"/>
              <a:t>“…recognize that faculty applicants may prepare in various ways for employment and may meet qualifications in different ways depending on their disciplines” </a:t>
            </a:r>
          </a:p>
          <a:p>
            <a:r>
              <a:rPr lang="en-US" dirty="0"/>
              <a:t>“…use of equivalency to create deep, diverse, and qualified pools of industry expert candidates for our career technical education programs.</a:t>
            </a:r>
          </a:p>
          <a:p>
            <a:endParaRPr lang="en-US" dirty="0"/>
          </a:p>
        </p:txBody>
      </p:sp>
      <p:sp>
        <p:nvSpPr>
          <p:cNvPr id="4" name="Text Placeholder 3">
            <a:extLst>
              <a:ext uri="{FF2B5EF4-FFF2-40B4-BE49-F238E27FC236}">
                <a16:creationId xmlns:a16="http://schemas.microsoft.com/office/drawing/2014/main" id="{0D7938D1-2250-4E77-A4C4-B32D6A24DE94}"/>
              </a:ext>
            </a:extLst>
          </p:cNvPr>
          <p:cNvSpPr>
            <a:spLocks noGrp="1"/>
          </p:cNvSpPr>
          <p:nvPr>
            <p:ph type="body" sz="half" idx="2"/>
          </p:nvPr>
        </p:nvSpPr>
        <p:spPr/>
        <p:txBody>
          <a:bodyPr/>
          <a:lstStyle/>
          <a:p>
            <a:r>
              <a:rPr lang="en-US" dirty="0"/>
              <a:t>Examine local processes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8D52B818-DF9E-4DD5-BDD5-7555D98178B9}"/>
              </a:ext>
            </a:extLst>
          </p:cNvPr>
          <p:cNvSpPr>
            <a:spLocks noGrp="1"/>
          </p:cNvSpPr>
          <p:nvPr>
            <p:ph type="sldNum" sz="quarter" idx="10"/>
          </p:nvPr>
        </p:nvSpPr>
        <p:spPr/>
        <p:txBody>
          <a:bodyPr/>
          <a:lstStyle/>
          <a:p>
            <a:pPr>
              <a:defRPr/>
            </a:pPr>
            <a:fld id="{911D56BD-FF35-5845-A858-DD99D8FD6DD4}" type="slidenum">
              <a:rPr lang="en-US" altLang="en-US" smtClean="0"/>
              <a:pPr>
                <a:defRPr/>
              </a:pPr>
              <a:t>28</a:t>
            </a:fld>
            <a:endParaRPr lang="en-US" altLang="en-US"/>
          </a:p>
        </p:txBody>
      </p:sp>
    </p:spTree>
    <p:extLst>
      <p:ext uri="{BB962C8B-B14F-4D97-AF65-F5344CB8AC3E}">
        <p14:creationId xmlns:p14="http://schemas.microsoft.com/office/powerpoint/2010/main" val="779193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EB0B-0263-4457-8842-4813CC6BB8A1}"/>
              </a:ext>
            </a:extLst>
          </p:cNvPr>
          <p:cNvSpPr>
            <a:spLocks noGrp="1"/>
          </p:cNvSpPr>
          <p:nvPr>
            <p:ph type="title"/>
          </p:nvPr>
        </p:nvSpPr>
        <p:spPr/>
        <p:txBody>
          <a:bodyPr/>
          <a:lstStyle/>
          <a:p>
            <a:r>
              <a:rPr lang="en-US" dirty="0"/>
              <a:t>Tools</a:t>
            </a:r>
          </a:p>
        </p:txBody>
      </p:sp>
      <p:sp>
        <p:nvSpPr>
          <p:cNvPr id="3" name="Content Placeholder 2">
            <a:extLst>
              <a:ext uri="{FF2B5EF4-FFF2-40B4-BE49-F238E27FC236}">
                <a16:creationId xmlns:a16="http://schemas.microsoft.com/office/drawing/2014/main" id="{781F4544-BBA5-4B31-A4AF-DB4E9B55E328}"/>
              </a:ext>
            </a:extLst>
          </p:cNvPr>
          <p:cNvSpPr>
            <a:spLocks noGrp="1"/>
          </p:cNvSpPr>
          <p:nvPr>
            <p:ph idx="1"/>
          </p:nvPr>
        </p:nvSpPr>
        <p:spPr/>
        <p:txBody>
          <a:bodyPr/>
          <a:lstStyle/>
          <a:p>
            <a:r>
              <a:rPr lang="en-US" b="1" dirty="0"/>
              <a:t>Developing successful partnerships: </a:t>
            </a:r>
          </a:p>
          <a:p>
            <a:r>
              <a:rPr lang="en-US" dirty="0"/>
              <a:t>“Successful partnerships combine an entrepreneurial approach to convening and organizing key stakeholders, disciplined organizational development, and persistent attention to the needs of their two main customers: employers and workers.”</a:t>
            </a:r>
          </a:p>
          <a:p>
            <a:endParaRPr lang="en-US" dirty="0"/>
          </a:p>
          <a:p>
            <a:r>
              <a:rPr lang="en-US" dirty="0"/>
              <a:t>Overspecialized programs, producing workers with skills that don’t match available jobs</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27E10EB8-6A06-45F3-94C6-E0B6ED83F1A4}"/>
              </a:ext>
            </a:extLst>
          </p:cNvPr>
          <p:cNvSpPr>
            <a:spLocks noGrp="1"/>
          </p:cNvSpPr>
          <p:nvPr>
            <p:ph type="body" sz="half" idx="2"/>
          </p:nvPr>
        </p:nvSpPr>
        <p:spPr/>
        <p:txBody>
          <a:bodyPr/>
          <a:lstStyle/>
          <a:p>
            <a:r>
              <a:rPr lang="en-US" dirty="0"/>
              <a:t>Examine workforce partnerships  </a:t>
            </a:r>
          </a:p>
          <a:p>
            <a:endParaRPr lang="en-US" dirty="0"/>
          </a:p>
        </p:txBody>
      </p:sp>
      <p:sp>
        <p:nvSpPr>
          <p:cNvPr id="5" name="Slide Number Placeholder 4">
            <a:extLst>
              <a:ext uri="{FF2B5EF4-FFF2-40B4-BE49-F238E27FC236}">
                <a16:creationId xmlns:a16="http://schemas.microsoft.com/office/drawing/2014/main" id="{6B7EB830-698C-458A-A105-40686A8A1C85}"/>
              </a:ext>
            </a:extLst>
          </p:cNvPr>
          <p:cNvSpPr>
            <a:spLocks noGrp="1"/>
          </p:cNvSpPr>
          <p:nvPr>
            <p:ph type="sldNum" sz="quarter" idx="10"/>
          </p:nvPr>
        </p:nvSpPr>
        <p:spPr/>
        <p:txBody>
          <a:bodyPr/>
          <a:lstStyle/>
          <a:p>
            <a:pPr>
              <a:defRPr/>
            </a:pPr>
            <a:fld id="{911D56BD-FF35-5845-A858-DD99D8FD6DD4}" type="slidenum">
              <a:rPr lang="en-US" altLang="en-US" smtClean="0"/>
              <a:pPr>
                <a:defRPr/>
              </a:pPr>
              <a:t>29</a:t>
            </a:fld>
            <a:endParaRPr lang="en-US" altLang="en-US"/>
          </a:p>
        </p:txBody>
      </p:sp>
    </p:spTree>
    <p:extLst>
      <p:ext uri="{BB962C8B-B14F-4D97-AF65-F5344CB8AC3E}">
        <p14:creationId xmlns:p14="http://schemas.microsoft.com/office/powerpoint/2010/main" val="37716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557D-D1DF-431F-8AD9-93CF8B1B2AF4}"/>
              </a:ext>
            </a:extLst>
          </p:cNvPr>
          <p:cNvSpPr>
            <a:spLocks noGrp="1"/>
          </p:cNvSpPr>
          <p:nvPr>
            <p:ph type="title"/>
          </p:nvPr>
        </p:nvSpPr>
        <p:spPr>
          <a:xfrm>
            <a:off x="247135" y="1335091"/>
            <a:ext cx="3583461" cy="2627309"/>
          </a:xfrm>
        </p:spPr>
        <p:txBody>
          <a:bodyPr/>
          <a:lstStyle/>
          <a:p>
            <a:r>
              <a:rPr lang="en-US" dirty="0"/>
              <a:t>History Highlights of CTE</a:t>
            </a:r>
          </a:p>
        </p:txBody>
      </p:sp>
      <p:sp>
        <p:nvSpPr>
          <p:cNvPr id="3" name="Content Placeholder 2">
            <a:extLst>
              <a:ext uri="{FF2B5EF4-FFF2-40B4-BE49-F238E27FC236}">
                <a16:creationId xmlns:a16="http://schemas.microsoft.com/office/drawing/2014/main" id="{152E3EB6-7B26-4675-B7BA-F6F751CC55CE}"/>
              </a:ext>
            </a:extLst>
          </p:cNvPr>
          <p:cNvSpPr>
            <a:spLocks noGrp="1"/>
          </p:cNvSpPr>
          <p:nvPr>
            <p:ph idx="1"/>
          </p:nvPr>
        </p:nvSpPr>
        <p:spPr>
          <a:xfrm>
            <a:off x="4360759" y="387927"/>
            <a:ext cx="6672648" cy="5968423"/>
          </a:xfrm>
        </p:spPr>
        <p:txBody>
          <a:bodyPr/>
          <a:lstStyle/>
          <a:p>
            <a:r>
              <a:rPr lang="en-US" dirty="0">
                <a:solidFill>
                  <a:schemeClr val="tx1"/>
                </a:solidFill>
              </a:rPr>
              <a:t>1917: Smith Hughes National Vocational Act First federal investment in the areas of agriculture, homemaking, trades, and industrial education.</a:t>
            </a:r>
          </a:p>
          <a:p>
            <a:r>
              <a:rPr lang="en-US" dirty="0">
                <a:solidFill>
                  <a:schemeClr val="tx1"/>
                </a:solidFill>
              </a:rPr>
              <a:t>1956: nursing, fishery occupations were added to the list </a:t>
            </a:r>
          </a:p>
          <a:p>
            <a:r>
              <a:rPr lang="en-US" dirty="0">
                <a:solidFill>
                  <a:schemeClr val="tx1"/>
                </a:solidFill>
              </a:rPr>
              <a:t>1968: first official reference to post secondary vocational education</a:t>
            </a:r>
          </a:p>
          <a:p>
            <a:r>
              <a:rPr lang="en-US" dirty="0">
                <a:solidFill>
                  <a:schemeClr val="tx1"/>
                </a:solidFill>
              </a:rPr>
              <a:t>1984: Vocational Education Act was named  for Carl Perkins, a representative of Kentucky</a:t>
            </a:r>
          </a:p>
          <a:p>
            <a:r>
              <a:rPr lang="en-US" dirty="0">
                <a:solidFill>
                  <a:schemeClr val="tx1"/>
                </a:solidFill>
              </a:rPr>
              <a:t>1990: Contemporary vocational education started to take shape, accountability, academic integration and business partnerships</a:t>
            </a:r>
          </a:p>
          <a:p>
            <a:r>
              <a:rPr lang="en-US" dirty="0">
                <a:solidFill>
                  <a:schemeClr val="tx1"/>
                </a:solidFill>
              </a:rPr>
              <a:t>2006: Vocational Education became Career Technical Education</a:t>
            </a:r>
          </a:p>
          <a:p>
            <a:endParaRPr lang="en-US" dirty="0"/>
          </a:p>
        </p:txBody>
      </p:sp>
      <p:sp>
        <p:nvSpPr>
          <p:cNvPr id="5" name="Slide Number Placeholder 4">
            <a:extLst>
              <a:ext uri="{FF2B5EF4-FFF2-40B4-BE49-F238E27FC236}">
                <a16:creationId xmlns:a16="http://schemas.microsoft.com/office/drawing/2014/main" id="{C190B906-501F-48CD-ABCA-EBDB067DF898}"/>
              </a:ext>
            </a:extLst>
          </p:cNvPr>
          <p:cNvSpPr>
            <a:spLocks noGrp="1"/>
          </p:cNvSpPr>
          <p:nvPr>
            <p:ph type="sldNum" sz="quarter" idx="10"/>
          </p:nvPr>
        </p:nvSpPr>
        <p:spPr/>
        <p:txBody>
          <a:bodyPr/>
          <a:lstStyle/>
          <a:p>
            <a:pPr>
              <a:defRPr/>
            </a:pPr>
            <a:fld id="{911D56BD-FF35-5845-A858-DD99D8FD6DD4}" type="slidenum">
              <a:rPr lang="en-US" altLang="en-US" smtClean="0"/>
              <a:pPr>
                <a:defRPr/>
              </a:pPr>
              <a:t>3</a:t>
            </a:fld>
            <a:endParaRPr lang="en-US" altLang="en-US" dirty="0"/>
          </a:p>
        </p:txBody>
      </p:sp>
    </p:spTree>
    <p:extLst>
      <p:ext uri="{BB962C8B-B14F-4D97-AF65-F5344CB8AC3E}">
        <p14:creationId xmlns:p14="http://schemas.microsoft.com/office/powerpoint/2010/main" val="549524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4FB-2BE8-42D1-9AF4-A6357B2DE289}"/>
              </a:ext>
            </a:extLst>
          </p:cNvPr>
          <p:cNvSpPr>
            <a:spLocks noGrp="1"/>
          </p:cNvSpPr>
          <p:nvPr>
            <p:ph type="title"/>
          </p:nvPr>
        </p:nvSpPr>
        <p:spPr>
          <a:xfrm>
            <a:off x="247135" y="1335091"/>
            <a:ext cx="3583461" cy="2093909"/>
          </a:xfrm>
        </p:spPr>
        <p:txBody>
          <a:bodyPr/>
          <a:lstStyle/>
          <a:p>
            <a:r>
              <a:rPr lang="en-US" dirty="0"/>
              <a:t>Additional Resources</a:t>
            </a:r>
          </a:p>
        </p:txBody>
      </p:sp>
      <p:sp>
        <p:nvSpPr>
          <p:cNvPr id="3" name="Content Placeholder 2">
            <a:extLst>
              <a:ext uri="{FF2B5EF4-FFF2-40B4-BE49-F238E27FC236}">
                <a16:creationId xmlns:a16="http://schemas.microsoft.com/office/drawing/2014/main" id="{361A9385-EC5A-4D21-9A4F-0B2A59F192F7}"/>
              </a:ext>
            </a:extLst>
          </p:cNvPr>
          <p:cNvSpPr>
            <a:spLocks noGrp="1"/>
          </p:cNvSpPr>
          <p:nvPr>
            <p:ph idx="1"/>
          </p:nvPr>
        </p:nvSpPr>
        <p:spPr/>
        <p:txBody>
          <a:bodyPr/>
          <a:lstStyle/>
          <a:p>
            <a:r>
              <a:rPr lang="en-US" i="1" dirty="0"/>
              <a:t>Career Technical Education Faculty Minimum Qualifications Toolkit</a:t>
            </a:r>
          </a:p>
          <a:p>
            <a:endParaRPr lang="en-US" dirty="0">
              <a:solidFill>
                <a:schemeClr val="tx1"/>
              </a:solidFill>
              <a:hlinkClick r:id="rId2">
                <a:extLst>
                  <a:ext uri="{A12FA001-AC4F-418D-AE19-62706E023703}">
                    <ahyp:hlinkClr xmlns:ahyp="http://schemas.microsoft.com/office/drawing/2018/hyperlinkcolor" val="tx"/>
                  </a:ext>
                </a:extLst>
              </a:hlinkClick>
            </a:endParaRPr>
          </a:p>
          <a:p>
            <a:r>
              <a:rPr lang="en-US" dirty="0">
                <a:hlinkClick r:id="rId3"/>
              </a:rPr>
              <a:t>https://www.cccco.edu/About-Us/Chancellors-Office/Divisions/Workforce-and-Economic-Development/Technical-Assistance-Providers</a:t>
            </a:r>
            <a:br>
              <a:rPr lang="en-US" dirty="0"/>
            </a:br>
            <a:endParaRPr lang="en-US" dirty="0">
              <a:solidFill>
                <a:schemeClr val="accent5">
                  <a:lumMod val="60000"/>
                  <a:lumOff val="40000"/>
                </a:schemeClr>
              </a:solidFill>
            </a:endParaRPr>
          </a:p>
          <a:p>
            <a:r>
              <a:rPr lang="en-US" i="1" dirty="0"/>
              <a:t>Career Technical Education Faculty Minimum Qualifications Toolkit</a:t>
            </a:r>
          </a:p>
          <a:p>
            <a:r>
              <a:rPr lang="en-US" dirty="0">
                <a:solidFill>
                  <a:schemeClr val="accent5">
                    <a:lumMod val="75000"/>
                  </a:schemeClr>
                </a:solidFill>
                <a:hlinkClick r:id="rId4">
                  <a:extLst>
                    <a:ext uri="{A12FA001-AC4F-418D-AE19-62706E023703}">
                      <ahyp:hlinkClr xmlns:ahyp="http://schemas.microsoft.com/office/drawing/2018/hyperlinkcolor" val="tx"/>
                    </a:ext>
                  </a:extLst>
                </a:hlinkClick>
              </a:rPr>
              <a:t>https://www.asccc.org/sites/default/files/ADAversion_CTEMinQualsToolkit.pdf</a:t>
            </a:r>
            <a:endParaRPr lang="en-US" dirty="0">
              <a:solidFill>
                <a:schemeClr val="accent5">
                  <a:lumMod val="75000"/>
                </a:schemeClr>
              </a:solidFill>
            </a:endParaRPr>
          </a:p>
          <a:p>
            <a:endParaRPr lang="en-US" dirty="0"/>
          </a:p>
          <a:p>
            <a:endParaRPr lang="en-US" dirty="0"/>
          </a:p>
        </p:txBody>
      </p:sp>
      <p:sp>
        <p:nvSpPr>
          <p:cNvPr id="5" name="Slide Number Placeholder 4">
            <a:extLst>
              <a:ext uri="{FF2B5EF4-FFF2-40B4-BE49-F238E27FC236}">
                <a16:creationId xmlns:a16="http://schemas.microsoft.com/office/drawing/2014/main" id="{7EDC2CAF-1B27-44F9-B4AC-7B504A6DFDC2}"/>
              </a:ext>
            </a:extLst>
          </p:cNvPr>
          <p:cNvSpPr>
            <a:spLocks noGrp="1"/>
          </p:cNvSpPr>
          <p:nvPr>
            <p:ph type="sldNum" sz="quarter" idx="10"/>
          </p:nvPr>
        </p:nvSpPr>
        <p:spPr/>
        <p:txBody>
          <a:bodyPr/>
          <a:lstStyle/>
          <a:p>
            <a:pPr>
              <a:defRPr/>
            </a:pPr>
            <a:fld id="{911D56BD-FF35-5845-A858-DD99D8FD6DD4}" type="slidenum">
              <a:rPr lang="en-US" altLang="en-US" smtClean="0"/>
              <a:pPr>
                <a:defRPr/>
              </a:pPr>
              <a:t>30</a:t>
            </a:fld>
            <a:endParaRPr lang="en-US" altLang="en-US"/>
          </a:p>
        </p:txBody>
      </p:sp>
    </p:spTree>
    <p:extLst>
      <p:ext uri="{BB962C8B-B14F-4D97-AF65-F5344CB8AC3E}">
        <p14:creationId xmlns:p14="http://schemas.microsoft.com/office/powerpoint/2010/main" val="2439301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7A3F-5F63-4934-9664-BA538282F2E6}"/>
              </a:ext>
            </a:extLst>
          </p:cNvPr>
          <p:cNvSpPr>
            <a:spLocks noGrp="1"/>
          </p:cNvSpPr>
          <p:nvPr>
            <p:ph type="title"/>
          </p:nvPr>
        </p:nvSpPr>
        <p:spPr>
          <a:xfrm>
            <a:off x="247135" y="1335091"/>
            <a:ext cx="3583461" cy="2093909"/>
          </a:xfrm>
        </p:spPr>
        <p:txBody>
          <a:bodyPr/>
          <a:lstStyle/>
          <a:p>
            <a:r>
              <a:rPr lang="en-US" dirty="0"/>
              <a:t>Additional Resources</a:t>
            </a:r>
          </a:p>
        </p:txBody>
      </p:sp>
      <p:sp>
        <p:nvSpPr>
          <p:cNvPr id="3" name="Content Placeholder 2">
            <a:extLst>
              <a:ext uri="{FF2B5EF4-FFF2-40B4-BE49-F238E27FC236}">
                <a16:creationId xmlns:a16="http://schemas.microsoft.com/office/drawing/2014/main" id="{D4E9C539-8AD3-4234-9663-A942CF86E46F}"/>
              </a:ext>
            </a:extLst>
          </p:cNvPr>
          <p:cNvSpPr>
            <a:spLocks noGrp="1"/>
          </p:cNvSpPr>
          <p:nvPr>
            <p:ph idx="1"/>
          </p:nvPr>
        </p:nvSpPr>
        <p:spPr/>
        <p:txBody>
          <a:bodyPr/>
          <a:lstStyle/>
          <a:p>
            <a:r>
              <a:rPr lang="en-US" dirty="0"/>
              <a:t>Apprenticeships: </a:t>
            </a:r>
            <a:r>
              <a:rPr lang="en-US" dirty="0">
                <a:hlinkClick r:id="rId2"/>
              </a:rPr>
              <a:t>https://caihub.foundationccc.org/Resources</a:t>
            </a:r>
            <a:endParaRPr lang="en-US" dirty="0"/>
          </a:p>
          <a:p>
            <a:endParaRPr lang="en-US" dirty="0"/>
          </a:p>
          <a:p>
            <a:r>
              <a:rPr lang="en-US" dirty="0"/>
              <a:t>New Program Recommendation Process</a:t>
            </a:r>
          </a:p>
          <a:p>
            <a:r>
              <a:rPr lang="en-US" dirty="0">
                <a:hlinkClick r:id="rId3"/>
              </a:rPr>
              <a:t>https://www.regionalcte.org/about</a:t>
            </a:r>
            <a:endParaRPr lang="en-US" dirty="0"/>
          </a:p>
          <a:p>
            <a:endParaRPr lang="en-US" dirty="0"/>
          </a:p>
        </p:txBody>
      </p:sp>
      <p:sp>
        <p:nvSpPr>
          <p:cNvPr id="5" name="Slide Number Placeholder 4">
            <a:extLst>
              <a:ext uri="{FF2B5EF4-FFF2-40B4-BE49-F238E27FC236}">
                <a16:creationId xmlns:a16="http://schemas.microsoft.com/office/drawing/2014/main" id="{D36E330D-CED4-484B-A16F-91443DF794A9}"/>
              </a:ext>
            </a:extLst>
          </p:cNvPr>
          <p:cNvSpPr>
            <a:spLocks noGrp="1"/>
          </p:cNvSpPr>
          <p:nvPr>
            <p:ph type="sldNum" sz="quarter" idx="10"/>
          </p:nvPr>
        </p:nvSpPr>
        <p:spPr/>
        <p:txBody>
          <a:bodyPr/>
          <a:lstStyle/>
          <a:p>
            <a:pPr>
              <a:defRPr/>
            </a:pPr>
            <a:fld id="{911D56BD-FF35-5845-A858-DD99D8FD6DD4}" type="slidenum">
              <a:rPr lang="en-US" altLang="en-US" smtClean="0"/>
              <a:pPr>
                <a:defRPr/>
              </a:pPr>
              <a:t>31</a:t>
            </a:fld>
            <a:endParaRPr lang="en-US" altLang="en-US"/>
          </a:p>
        </p:txBody>
      </p:sp>
    </p:spTree>
    <p:extLst>
      <p:ext uri="{BB962C8B-B14F-4D97-AF65-F5344CB8AC3E}">
        <p14:creationId xmlns:p14="http://schemas.microsoft.com/office/powerpoint/2010/main" val="1528991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782E-A476-4769-8DB4-3A6FC16CE2D2}"/>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E6CB51CE-D014-4C7F-BAC7-E0305069D9A0}"/>
              </a:ext>
            </a:extLst>
          </p:cNvPr>
          <p:cNvSpPr>
            <a:spLocks noGrp="1"/>
          </p:cNvSpPr>
          <p:nvPr>
            <p:ph idx="1"/>
          </p:nvPr>
        </p:nvSpPr>
        <p:spPr/>
        <p:txBody>
          <a:bodyPr/>
          <a:lstStyle/>
          <a:p>
            <a:pPr algn="ctr"/>
            <a:r>
              <a:rPr lang="en-US" sz="2400" dirty="0"/>
              <a:t>Technical Assistance for the Senate: </a:t>
            </a:r>
            <a:r>
              <a:rPr lang="en-US" sz="2400" dirty="0">
                <a:hlinkClick r:id="rId2"/>
              </a:rPr>
              <a:t>info@asccc.org</a:t>
            </a:r>
            <a:endParaRPr lang="en-US" sz="2400" dirty="0"/>
          </a:p>
          <a:p>
            <a:pPr algn="ctr"/>
            <a:endParaRPr lang="en-US" sz="2400" dirty="0"/>
          </a:p>
          <a:p>
            <a:pPr algn="ctr"/>
            <a:r>
              <a:rPr lang="en-US" sz="2400" dirty="0"/>
              <a:t>Lynn Shaw</a:t>
            </a:r>
          </a:p>
          <a:p>
            <a:pPr algn="ctr"/>
            <a:r>
              <a:rPr lang="en-US" sz="2400" u="sng" dirty="0">
                <a:solidFill>
                  <a:srgbClr val="00B0F0"/>
                </a:solidFill>
                <a:hlinkClick r:id="rId3"/>
              </a:rPr>
              <a:t>shawlynn@gmail.com</a:t>
            </a:r>
            <a:endParaRPr lang="en-US" sz="2400" u="sng" dirty="0">
              <a:solidFill>
                <a:srgbClr val="00B0F0"/>
              </a:solidFill>
            </a:endParaRPr>
          </a:p>
          <a:p>
            <a:pPr algn="ctr"/>
            <a:endParaRPr lang="en-US" sz="2400" u="sng" dirty="0">
              <a:solidFill>
                <a:srgbClr val="00B0F0"/>
              </a:solidFill>
            </a:endParaRPr>
          </a:p>
          <a:p>
            <a:pPr algn="ctr"/>
            <a:r>
              <a:rPr lang="en-US" sz="2400" dirty="0"/>
              <a:t>Kristina Perkins</a:t>
            </a:r>
          </a:p>
          <a:p>
            <a:pPr algn="ctr"/>
            <a:r>
              <a:rPr lang="en-US" sz="2400" dirty="0">
                <a:solidFill>
                  <a:srgbClr val="00B0F0"/>
                </a:solidFill>
                <a:hlinkClick r:id="rId4">
                  <a:extLst>
                    <a:ext uri="{A12FA001-AC4F-418D-AE19-62706E023703}">
                      <ahyp:hlinkClr xmlns:ahyp="http://schemas.microsoft.com/office/drawing/2018/hyperlinkcolor" val="tx"/>
                    </a:ext>
                  </a:extLst>
                </a:hlinkClick>
              </a:rPr>
              <a:t>kperkins@chabotcollege.edu</a:t>
            </a:r>
            <a:endParaRPr lang="en-US" sz="2400" dirty="0">
              <a:solidFill>
                <a:srgbClr val="00B0F0"/>
              </a:solidFill>
            </a:endParaRPr>
          </a:p>
          <a:p>
            <a:pPr algn="ctr"/>
            <a:endParaRPr lang="en-US" sz="2400" dirty="0"/>
          </a:p>
          <a:p>
            <a:pPr algn="ctr"/>
            <a:r>
              <a:rPr lang="en-US" sz="2400" dirty="0"/>
              <a:t>Christy Coobatis</a:t>
            </a:r>
          </a:p>
          <a:p>
            <a:pPr algn="ctr"/>
            <a:r>
              <a:rPr lang="en-US" sz="2400" dirty="0">
                <a:solidFill>
                  <a:srgbClr val="00B0F0"/>
                </a:solidFill>
                <a:hlinkClick r:id="rId5">
                  <a:extLst>
                    <a:ext uri="{A12FA001-AC4F-418D-AE19-62706E023703}">
                      <ahyp:hlinkClr xmlns:ahyp="http://schemas.microsoft.com/office/drawing/2018/hyperlinkcolor" val="tx"/>
                    </a:ext>
                  </a:extLst>
                </a:hlinkClick>
              </a:rPr>
              <a:t>christy@miracosta.edu</a:t>
            </a:r>
            <a:endParaRPr lang="en-US" sz="2400" dirty="0">
              <a:solidFill>
                <a:srgbClr val="00B0F0"/>
              </a:solidFill>
            </a:endParaRPr>
          </a:p>
          <a:p>
            <a:endParaRPr lang="en-US" dirty="0"/>
          </a:p>
        </p:txBody>
      </p:sp>
      <p:sp>
        <p:nvSpPr>
          <p:cNvPr id="4" name="Text Placeholder 3">
            <a:extLst>
              <a:ext uri="{FF2B5EF4-FFF2-40B4-BE49-F238E27FC236}">
                <a16:creationId xmlns:a16="http://schemas.microsoft.com/office/drawing/2014/main" id="{5DA28754-4FC7-4665-901D-111F59C6FAC7}"/>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171BFB27-2DA6-459D-A2EF-A54BA37E9B13}"/>
              </a:ext>
            </a:extLst>
          </p:cNvPr>
          <p:cNvSpPr>
            <a:spLocks noGrp="1"/>
          </p:cNvSpPr>
          <p:nvPr>
            <p:ph type="sldNum" sz="quarter" idx="10"/>
          </p:nvPr>
        </p:nvSpPr>
        <p:spPr/>
        <p:txBody>
          <a:bodyPr/>
          <a:lstStyle/>
          <a:p>
            <a:pPr>
              <a:defRPr/>
            </a:pPr>
            <a:fld id="{911D56BD-FF35-5845-A858-DD99D8FD6DD4}" type="slidenum">
              <a:rPr lang="en-US" altLang="en-US" smtClean="0"/>
              <a:pPr>
                <a:defRPr/>
              </a:pPr>
              <a:t>32</a:t>
            </a:fld>
            <a:endParaRPr lang="en-US" altLang="en-US"/>
          </a:p>
        </p:txBody>
      </p:sp>
    </p:spTree>
    <p:extLst>
      <p:ext uri="{BB962C8B-B14F-4D97-AF65-F5344CB8AC3E}">
        <p14:creationId xmlns:p14="http://schemas.microsoft.com/office/powerpoint/2010/main" val="2263857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F669-39A9-4341-AA82-88D35EF3717E}"/>
              </a:ext>
            </a:extLst>
          </p:cNvPr>
          <p:cNvSpPr>
            <a:spLocks noGrp="1"/>
          </p:cNvSpPr>
          <p:nvPr>
            <p:ph type="title"/>
          </p:nvPr>
        </p:nvSpPr>
        <p:spPr/>
        <p:txBody>
          <a:bodyPr/>
          <a:lstStyle/>
          <a:p>
            <a:r>
              <a:rPr lang="en-US" dirty="0"/>
              <a:t>Questions?</a:t>
            </a:r>
          </a:p>
        </p:txBody>
      </p:sp>
      <p:pic>
        <p:nvPicPr>
          <p:cNvPr id="7" name="Content Placeholder 6">
            <a:extLst>
              <a:ext uri="{FF2B5EF4-FFF2-40B4-BE49-F238E27FC236}">
                <a16:creationId xmlns:a16="http://schemas.microsoft.com/office/drawing/2014/main" id="{9455BA9B-9A75-4D91-8501-7E0C1B160F0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360863" y="1157111"/>
            <a:ext cx="6672262" cy="5002565"/>
          </a:xfrm>
        </p:spPr>
      </p:pic>
      <p:sp>
        <p:nvSpPr>
          <p:cNvPr id="5" name="Slide Number Placeholder 4">
            <a:extLst>
              <a:ext uri="{FF2B5EF4-FFF2-40B4-BE49-F238E27FC236}">
                <a16:creationId xmlns:a16="http://schemas.microsoft.com/office/drawing/2014/main" id="{C527423F-CA1D-40A0-B99E-FF530366A6E8}"/>
              </a:ext>
            </a:extLst>
          </p:cNvPr>
          <p:cNvSpPr>
            <a:spLocks noGrp="1"/>
          </p:cNvSpPr>
          <p:nvPr>
            <p:ph type="sldNum" sz="quarter" idx="10"/>
          </p:nvPr>
        </p:nvSpPr>
        <p:spPr/>
        <p:txBody>
          <a:bodyPr/>
          <a:lstStyle/>
          <a:p>
            <a:pPr>
              <a:defRPr/>
            </a:pPr>
            <a:fld id="{911D56BD-FF35-5845-A858-DD99D8FD6DD4}" type="slidenum">
              <a:rPr lang="en-US" altLang="en-US" smtClean="0"/>
              <a:pPr>
                <a:defRPr/>
              </a:pPr>
              <a:t>33</a:t>
            </a:fld>
            <a:endParaRPr lang="en-US" altLang="en-US"/>
          </a:p>
        </p:txBody>
      </p:sp>
      <p:sp>
        <p:nvSpPr>
          <p:cNvPr id="8" name="TextBox 7">
            <a:extLst>
              <a:ext uri="{FF2B5EF4-FFF2-40B4-BE49-F238E27FC236}">
                <a16:creationId xmlns:a16="http://schemas.microsoft.com/office/drawing/2014/main" id="{93092F26-DE98-4DAF-8435-77AA03F28824}"/>
              </a:ext>
            </a:extLst>
          </p:cNvPr>
          <p:cNvSpPr txBox="1"/>
          <p:nvPr/>
        </p:nvSpPr>
        <p:spPr>
          <a:xfrm>
            <a:off x="4360863" y="6159676"/>
            <a:ext cx="6672262" cy="230832"/>
          </a:xfrm>
          <a:prstGeom prst="rect">
            <a:avLst/>
          </a:prstGeom>
          <a:noFill/>
        </p:spPr>
        <p:txBody>
          <a:bodyPr wrap="square" rtlCol="0">
            <a:spAutoFit/>
          </a:bodyPr>
          <a:lstStyle/>
          <a:p>
            <a:r>
              <a:rPr lang="en-US" sz="900">
                <a:hlinkClick r:id="rId3" tooltip="https://formacioncontinua.ufm.edu/taller/taller-preguntas-fantasticas-y-donde-encontrarla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99759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0A7F-352E-43BF-897A-DD252E97609E}"/>
              </a:ext>
            </a:extLst>
          </p:cNvPr>
          <p:cNvSpPr>
            <a:spLocks noGrp="1"/>
          </p:cNvSpPr>
          <p:nvPr>
            <p:ph type="title"/>
          </p:nvPr>
        </p:nvSpPr>
        <p:spPr>
          <a:xfrm>
            <a:off x="331111" y="2045985"/>
            <a:ext cx="3583461" cy="1611995"/>
          </a:xfrm>
        </p:spPr>
        <p:txBody>
          <a:bodyPr/>
          <a:lstStyle/>
          <a:p>
            <a:r>
              <a:rPr lang="en-US" dirty="0"/>
              <a:t>Definition of CTE</a:t>
            </a:r>
          </a:p>
        </p:txBody>
      </p:sp>
      <p:sp>
        <p:nvSpPr>
          <p:cNvPr id="3" name="Content Placeholder 2">
            <a:extLst>
              <a:ext uri="{FF2B5EF4-FFF2-40B4-BE49-F238E27FC236}">
                <a16:creationId xmlns:a16="http://schemas.microsoft.com/office/drawing/2014/main" id="{2EEC99BD-7455-43BF-96BF-202EC40013C3}"/>
              </a:ext>
            </a:extLst>
          </p:cNvPr>
          <p:cNvSpPr>
            <a:spLocks noGrp="1"/>
          </p:cNvSpPr>
          <p:nvPr>
            <p:ph idx="1"/>
          </p:nvPr>
        </p:nvSpPr>
        <p:spPr/>
        <p:txBody>
          <a:bodyPr/>
          <a:lstStyle/>
          <a:p>
            <a:r>
              <a:rPr lang="en-US" dirty="0"/>
              <a:t>A program of study that involves a multiyear sequence of courses that integrates core academic knowledge with technical and occupational knowledge to provide students with a pathway to postsecondary education and careers.</a:t>
            </a:r>
          </a:p>
          <a:p>
            <a:r>
              <a:rPr lang="en-US" dirty="0"/>
              <a:t> </a:t>
            </a:r>
          </a:p>
          <a:p>
            <a:pPr algn="r"/>
            <a:r>
              <a:rPr lang="en-US" sz="2000" i="1" dirty="0"/>
              <a:t>California Department of Education</a:t>
            </a:r>
          </a:p>
        </p:txBody>
      </p:sp>
      <p:sp>
        <p:nvSpPr>
          <p:cNvPr id="5" name="Slide Number Placeholder 4">
            <a:extLst>
              <a:ext uri="{FF2B5EF4-FFF2-40B4-BE49-F238E27FC236}">
                <a16:creationId xmlns:a16="http://schemas.microsoft.com/office/drawing/2014/main" id="{A3A3BB6F-5BCC-4D0E-A585-1D77455C8E87}"/>
              </a:ext>
            </a:extLst>
          </p:cNvPr>
          <p:cNvSpPr>
            <a:spLocks noGrp="1"/>
          </p:cNvSpPr>
          <p:nvPr>
            <p:ph type="sldNum" sz="quarter" idx="10"/>
          </p:nvPr>
        </p:nvSpPr>
        <p:spPr/>
        <p:txBody>
          <a:bodyPr/>
          <a:lstStyle/>
          <a:p>
            <a:pPr>
              <a:defRPr/>
            </a:pPr>
            <a:fld id="{911D56BD-FF35-5845-A858-DD99D8FD6DD4}" type="slidenum">
              <a:rPr lang="en-US" altLang="en-US" smtClean="0"/>
              <a:pPr>
                <a:defRPr/>
              </a:pPr>
              <a:t>4</a:t>
            </a:fld>
            <a:endParaRPr lang="en-US" altLang="en-US"/>
          </a:p>
        </p:txBody>
      </p:sp>
    </p:spTree>
    <p:extLst>
      <p:ext uri="{BB962C8B-B14F-4D97-AF65-F5344CB8AC3E}">
        <p14:creationId xmlns:p14="http://schemas.microsoft.com/office/powerpoint/2010/main" val="143951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3044-E10F-4600-A309-363B388B7D48}"/>
              </a:ext>
            </a:extLst>
          </p:cNvPr>
          <p:cNvSpPr>
            <a:spLocks noGrp="1"/>
          </p:cNvSpPr>
          <p:nvPr>
            <p:ph type="title"/>
          </p:nvPr>
        </p:nvSpPr>
        <p:spPr>
          <a:xfrm>
            <a:off x="247135" y="1817005"/>
            <a:ext cx="3583461" cy="1611995"/>
          </a:xfrm>
        </p:spPr>
        <p:txBody>
          <a:bodyPr/>
          <a:lstStyle/>
          <a:p>
            <a:r>
              <a:rPr lang="en-US" dirty="0"/>
              <a:t>Definition of CTE</a:t>
            </a:r>
          </a:p>
        </p:txBody>
      </p:sp>
      <p:sp>
        <p:nvSpPr>
          <p:cNvPr id="3" name="Content Placeholder 2">
            <a:extLst>
              <a:ext uri="{FF2B5EF4-FFF2-40B4-BE49-F238E27FC236}">
                <a16:creationId xmlns:a16="http://schemas.microsoft.com/office/drawing/2014/main" id="{35428294-7D93-4148-AC0C-540D65DCC998}"/>
              </a:ext>
            </a:extLst>
          </p:cNvPr>
          <p:cNvSpPr>
            <a:spLocks noGrp="1"/>
          </p:cNvSpPr>
          <p:nvPr>
            <p:ph idx="1"/>
          </p:nvPr>
        </p:nvSpPr>
        <p:spPr/>
        <p:txBody>
          <a:bodyPr/>
          <a:lstStyle/>
          <a:p>
            <a:r>
              <a:rPr lang="en-US" dirty="0">
                <a:solidFill>
                  <a:schemeClr val="tx1"/>
                </a:solidFill>
              </a:rPr>
              <a:t>“Today’s cutting edge, rigorous, and relevant career and technical education (CTE) prepares youth and adults for high-wage, high-skill in demand careers in established and emerging industries.”</a:t>
            </a:r>
          </a:p>
          <a:p>
            <a:endParaRPr lang="en-US" dirty="0"/>
          </a:p>
          <a:p>
            <a:pPr algn="r"/>
            <a:r>
              <a:rPr lang="en-US" sz="2000" i="1" dirty="0"/>
              <a:t>https://www.acteonline.org/cte-today/</a:t>
            </a:r>
          </a:p>
          <a:p>
            <a:pPr algn="r"/>
            <a:endParaRPr lang="en-US" dirty="0"/>
          </a:p>
        </p:txBody>
      </p:sp>
      <p:sp>
        <p:nvSpPr>
          <p:cNvPr id="5" name="Slide Number Placeholder 4">
            <a:extLst>
              <a:ext uri="{FF2B5EF4-FFF2-40B4-BE49-F238E27FC236}">
                <a16:creationId xmlns:a16="http://schemas.microsoft.com/office/drawing/2014/main" id="{E50AA72C-55E8-476F-B687-58765CCB8538}"/>
              </a:ext>
            </a:extLst>
          </p:cNvPr>
          <p:cNvSpPr>
            <a:spLocks noGrp="1"/>
          </p:cNvSpPr>
          <p:nvPr>
            <p:ph type="sldNum" sz="quarter" idx="10"/>
          </p:nvPr>
        </p:nvSpPr>
        <p:spPr/>
        <p:txBody>
          <a:bodyPr/>
          <a:lstStyle/>
          <a:p>
            <a:pPr>
              <a:defRPr/>
            </a:pPr>
            <a:fld id="{911D56BD-FF35-5845-A858-DD99D8FD6DD4}" type="slidenum">
              <a:rPr lang="en-US" altLang="en-US" smtClean="0"/>
              <a:pPr>
                <a:defRPr/>
              </a:pPr>
              <a:t>5</a:t>
            </a:fld>
            <a:endParaRPr lang="en-US" altLang="en-US"/>
          </a:p>
        </p:txBody>
      </p:sp>
    </p:spTree>
    <p:extLst>
      <p:ext uri="{BB962C8B-B14F-4D97-AF65-F5344CB8AC3E}">
        <p14:creationId xmlns:p14="http://schemas.microsoft.com/office/powerpoint/2010/main" val="402923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A0F4-A75C-44AB-9D95-14AA92A3DB21}"/>
              </a:ext>
            </a:extLst>
          </p:cNvPr>
          <p:cNvSpPr>
            <a:spLocks noGrp="1"/>
          </p:cNvSpPr>
          <p:nvPr>
            <p:ph type="title"/>
          </p:nvPr>
        </p:nvSpPr>
        <p:spPr>
          <a:xfrm>
            <a:off x="247135" y="1836480"/>
            <a:ext cx="3583461" cy="1611995"/>
          </a:xfrm>
        </p:spPr>
        <p:txBody>
          <a:bodyPr/>
          <a:lstStyle/>
          <a:p>
            <a:r>
              <a:rPr lang="en-US" dirty="0"/>
              <a:t>Definition of CTE</a:t>
            </a:r>
          </a:p>
        </p:txBody>
      </p:sp>
      <p:sp>
        <p:nvSpPr>
          <p:cNvPr id="3" name="Content Placeholder 2">
            <a:extLst>
              <a:ext uri="{FF2B5EF4-FFF2-40B4-BE49-F238E27FC236}">
                <a16:creationId xmlns:a16="http://schemas.microsoft.com/office/drawing/2014/main" id="{EEA0236F-56B1-4BC8-A6CE-7008E60ED63B}"/>
              </a:ext>
            </a:extLst>
          </p:cNvPr>
          <p:cNvSpPr>
            <a:spLocks noGrp="1"/>
          </p:cNvSpPr>
          <p:nvPr>
            <p:ph idx="1"/>
          </p:nvPr>
        </p:nvSpPr>
        <p:spPr/>
        <p:txBody>
          <a:bodyPr/>
          <a:lstStyle/>
          <a:p>
            <a:r>
              <a:rPr lang="en-US" dirty="0">
                <a:solidFill>
                  <a:schemeClr val="tx1"/>
                </a:solidFill>
              </a:rPr>
              <a:t>“Individuals with an associate degree in CTE fields of study can earn $10,000 more per year than those with associate degrees in other  areas.”</a:t>
            </a:r>
          </a:p>
          <a:p>
            <a:r>
              <a:rPr kumimoji="0" lang="en-US" sz="2400" b="0" i="0" u="none" strike="noStrike" cap="none" spc="0" normalizeH="0" dirty="0">
                <a:ln>
                  <a:noFill/>
                </a:ln>
                <a:solidFill>
                  <a:srgbClr val="000000"/>
                </a:solidFill>
                <a:effectLst/>
                <a:uFillTx/>
                <a:latin typeface="Helvetica Light"/>
                <a:ea typeface="Helvetica Light"/>
                <a:cs typeface="Helvetica Light"/>
                <a:sym typeface="Helvetica Light"/>
              </a:rPr>
              <a:t>Georgetown University Center on Education and Workforce, 2020</a:t>
            </a:r>
          </a:p>
          <a:p>
            <a:endParaRPr lang="en-US" dirty="0"/>
          </a:p>
        </p:txBody>
      </p:sp>
      <p:sp>
        <p:nvSpPr>
          <p:cNvPr id="5" name="Slide Number Placeholder 4">
            <a:extLst>
              <a:ext uri="{FF2B5EF4-FFF2-40B4-BE49-F238E27FC236}">
                <a16:creationId xmlns:a16="http://schemas.microsoft.com/office/drawing/2014/main" id="{196F656F-6C5C-402D-9B1A-CDF9C21A9E82}"/>
              </a:ext>
            </a:extLst>
          </p:cNvPr>
          <p:cNvSpPr>
            <a:spLocks noGrp="1"/>
          </p:cNvSpPr>
          <p:nvPr>
            <p:ph type="sldNum" sz="quarter" idx="10"/>
          </p:nvPr>
        </p:nvSpPr>
        <p:spPr/>
        <p:txBody>
          <a:bodyPr/>
          <a:lstStyle/>
          <a:p>
            <a:pPr>
              <a:defRPr/>
            </a:pPr>
            <a:fld id="{911D56BD-FF35-5845-A858-DD99D8FD6DD4}" type="slidenum">
              <a:rPr lang="en-US" altLang="en-US" smtClean="0"/>
              <a:pPr>
                <a:defRPr/>
              </a:pPr>
              <a:t>6</a:t>
            </a:fld>
            <a:endParaRPr lang="en-US" altLang="en-US"/>
          </a:p>
        </p:txBody>
      </p:sp>
    </p:spTree>
    <p:extLst>
      <p:ext uri="{BB962C8B-B14F-4D97-AF65-F5344CB8AC3E}">
        <p14:creationId xmlns:p14="http://schemas.microsoft.com/office/powerpoint/2010/main" val="189353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ECF7-256F-4C76-9254-FBF0FDAE4EFB}"/>
              </a:ext>
            </a:extLst>
          </p:cNvPr>
          <p:cNvSpPr>
            <a:spLocks noGrp="1"/>
          </p:cNvSpPr>
          <p:nvPr>
            <p:ph type="title"/>
          </p:nvPr>
        </p:nvSpPr>
        <p:spPr/>
        <p:txBody>
          <a:bodyPr/>
          <a:lstStyle/>
          <a:p>
            <a:r>
              <a:rPr lang="en-US" dirty="0"/>
              <a:t>California Regional Consortia</a:t>
            </a:r>
          </a:p>
        </p:txBody>
      </p:sp>
      <p:sp>
        <p:nvSpPr>
          <p:cNvPr id="3" name="Content Placeholder 2">
            <a:extLst>
              <a:ext uri="{FF2B5EF4-FFF2-40B4-BE49-F238E27FC236}">
                <a16:creationId xmlns:a16="http://schemas.microsoft.com/office/drawing/2014/main" id="{D5B614B0-80B7-470E-AB11-F0CB8DBEF6EB}"/>
              </a:ext>
            </a:extLst>
          </p:cNvPr>
          <p:cNvSpPr>
            <a:spLocks noGrp="1"/>
          </p:cNvSpPr>
          <p:nvPr>
            <p:ph idx="1"/>
          </p:nvPr>
        </p:nvSpPr>
        <p:spPr/>
        <p:txBody>
          <a:bodyPr/>
          <a:lstStyle/>
          <a:p>
            <a:r>
              <a:rPr lang="en-US" dirty="0"/>
              <a:t>115 Community Colleges</a:t>
            </a:r>
          </a:p>
          <a:p>
            <a:r>
              <a:rPr lang="en-US" dirty="0"/>
              <a:t>7 Regions</a:t>
            </a:r>
          </a:p>
          <a:p>
            <a:r>
              <a:rPr lang="en-US" dirty="0"/>
              <a:t>Main Website: </a:t>
            </a:r>
            <a:r>
              <a:rPr lang="en-US" dirty="0">
                <a:hlinkClick r:id="rId2"/>
              </a:rPr>
              <a:t>https://www.regionalcte.org/</a:t>
            </a:r>
            <a:endParaRPr lang="en-US" dirty="0"/>
          </a:p>
          <a:p>
            <a:endParaRPr lang="en-US" dirty="0"/>
          </a:p>
          <a:p>
            <a:r>
              <a:rPr lang="en-US" b="0" i="0" dirty="0">
                <a:solidFill>
                  <a:srgbClr val="545454"/>
                </a:solidFill>
                <a:effectLst/>
                <a:latin typeface="open sans" panose="020B0606030504020204" pitchFamily="34" charset="0"/>
              </a:rPr>
              <a:t>Proposals for credit CTE programs must include a recommendation from the appropriate CTE Regional Consortium as per title 5, section 55130(b)(8)E. The community colleges in California are organized into ten economic regions, served by seven consortia of CTE faculty and administrators from community colleges in that region.</a:t>
            </a:r>
            <a:endParaRPr lang="en-US" dirty="0"/>
          </a:p>
          <a:p>
            <a:endParaRPr lang="en-US" dirty="0"/>
          </a:p>
        </p:txBody>
      </p:sp>
      <p:sp>
        <p:nvSpPr>
          <p:cNvPr id="4" name="Text Placeholder 3">
            <a:extLst>
              <a:ext uri="{FF2B5EF4-FFF2-40B4-BE49-F238E27FC236}">
                <a16:creationId xmlns:a16="http://schemas.microsoft.com/office/drawing/2014/main" id="{529579AF-70B1-4D28-8C39-41F9224AB861}"/>
              </a:ext>
            </a:extLst>
          </p:cNvPr>
          <p:cNvSpPr>
            <a:spLocks noGrp="1"/>
          </p:cNvSpPr>
          <p:nvPr>
            <p:ph type="body" sz="half" idx="2"/>
          </p:nvPr>
        </p:nvSpPr>
        <p:spPr/>
        <p:txBody>
          <a:bodyPr>
            <a:normAutofit/>
          </a:bodyPr>
          <a:lstStyle/>
          <a:p>
            <a:br>
              <a:rPr lang="en-US" sz="2800" dirty="0"/>
            </a:br>
            <a:br>
              <a:rPr lang="en-US" sz="2800" dirty="0"/>
            </a:br>
            <a:br>
              <a:rPr lang="en-US" sz="2800" dirty="0"/>
            </a:br>
            <a:endParaRPr lang="en-US" dirty="0"/>
          </a:p>
        </p:txBody>
      </p:sp>
      <p:sp>
        <p:nvSpPr>
          <p:cNvPr id="5" name="Slide Number Placeholder 4">
            <a:extLst>
              <a:ext uri="{FF2B5EF4-FFF2-40B4-BE49-F238E27FC236}">
                <a16:creationId xmlns:a16="http://schemas.microsoft.com/office/drawing/2014/main" id="{24F89E1D-2C64-46DD-95B4-E050D8A2E5D9}"/>
              </a:ext>
            </a:extLst>
          </p:cNvPr>
          <p:cNvSpPr>
            <a:spLocks noGrp="1"/>
          </p:cNvSpPr>
          <p:nvPr>
            <p:ph type="sldNum" sz="quarter" idx="10"/>
          </p:nvPr>
        </p:nvSpPr>
        <p:spPr/>
        <p:txBody>
          <a:bodyPr/>
          <a:lstStyle/>
          <a:p>
            <a:pPr>
              <a:defRPr/>
            </a:pPr>
            <a:fld id="{911D56BD-FF35-5845-A858-DD99D8FD6DD4}" type="slidenum">
              <a:rPr lang="en-US" altLang="en-US" smtClean="0"/>
              <a:pPr>
                <a:defRPr/>
              </a:pPr>
              <a:t>7</a:t>
            </a:fld>
            <a:endParaRPr lang="en-US" altLang="en-US"/>
          </a:p>
        </p:txBody>
      </p:sp>
    </p:spTree>
    <p:extLst>
      <p:ext uri="{BB962C8B-B14F-4D97-AF65-F5344CB8AC3E}">
        <p14:creationId xmlns:p14="http://schemas.microsoft.com/office/powerpoint/2010/main" val="103045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58D0-3AF6-4C07-81A1-17380CD3A75D}"/>
              </a:ext>
            </a:extLst>
          </p:cNvPr>
          <p:cNvSpPr>
            <a:spLocks noGrp="1"/>
          </p:cNvSpPr>
          <p:nvPr>
            <p:ph type="title"/>
          </p:nvPr>
        </p:nvSpPr>
        <p:spPr/>
        <p:txBody>
          <a:bodyPr/>
          <a:lstStyle/>
          <a:p>
            <a:r>
              <a:rPr lang="en-US" dirty="0"/>
              <a:t>Region A</a:t>
            </a:r>
          </a:p>
        </p:txBody>
      </p:sp>
      <p:sp>
        <p:nvSpPr>
          <p:cNvPr id="3" name="Content Placeholder 2">
            <a:extLst>
              <a:ext uri="{FF2B5EF4-FFF2-40B4-BE49-F238E27FC236}">
                <a16:creationId xmlns:a16="http://schemas.microsoft.com/office/drawing/2014/main" id="{C758E2E7-D130-42B2-8534-76F6C3A0F876}"/>
              </a:ext>
            </a:extLst>
          </p:cNvPr>
          <p:cNvSpPr>
            <a:spLocks noGrp="1"/>
          </p:cNvSpPr>
          <p:nvPr>
            <p:ph idx="1"/>
          </p:nvPr>
        </p:nvSpPr>
        <p:spPr/>
        <p:txBody>
          <a:bodyPr/>
          <a:lstStyle/>
          <a:p>
            <a:pPr algn="ctr"/>
            <a:endParaRPr lang="en-US" dirty="0"/>
          </a:p>
          <a:p>
            <a:pPr algn="ctr"/>
            <a:endParaRPr lang="en-US" dirty="0"/>
          </a:p>
          <a:p>
            <a:pPr algn="ctr"/>
            <a:r>
              <a:rPr lang="en-US" sz="3600" dirty="0"/>
              <a:t>Regional Consortia Website:</a:t>
            </a:r>
            <a:br>
              <a:rPr lang="en-US" sz="3600" dirty="0"/>
            </a:br>
            <a:r>
              <a:rPr lang="en-US" sz="3600" dirty="0">
                <a:hlinkClick r:id="rId2" tooltip="external link"/>
              </a:rPr>
              <a:t>http://nfnrc.org/</a:t>
            </a:r>
            <a:endParaRPr lang="en-US" sz="3600" dirty="0"/>
          </a:p>
          <a:p>
            <a:pPr algn="ctr"/>
            <a:endParaRPr lang="en-US" sz="3600" dirty="0"/>
          </a:p>
          <a:p>
            <a:pPr algn="ctr"/>
            <a:r>
              <a:rPr lang="en-US" sz="3600" dirty="0"/>
              <a:t>Chair: Blaine Smith</a:t>
            </a:r>
            <a:br>
              <a:rPr lang="en-US" sz="3600" dirty="0"/>
            </a:br>
            <a:r>
              <a:rPr lang="en-US" sz="3600" dirty="0"/>
              <a:t>916.563.3209</a:t>
            </a:r>
            <a:br>
              <a:rPr lang="en-US" sz="3600" dirty="0"/>
            </a:br>
            <a:r>
              <a:rPr lang="en-US" sz="3600" dirty="0">
                <a:hlinkClick r:id="rId3"/>
              </a:rPr>
              <a:t>smithbl@butte.edu</a:t>
            </a:r>
            <a:r>
              <a:rPr lang="en-US" sz="3600" dirty="0"/>
              <a:t> </a:t>
            </a:r>
            <a:endParaRPr kumimoji="0" lang="en-US" sz="36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a:p>
            <a:endParaRPr lang="en-US" dirty="0"/>
          </a:p>
        </p:txBody>
      </p:sp>
      <p:sp>
        <p:nvSpPr>
          <p:cNvPr id="4" name="Text Placeholder 3">
            <a:extLst>
              <a:ext uri="{FF2B5EF4-FFF2-40B4-BE49-F238E27FC236}">
                <a16:creationId xmlns:a16="http://schemas.microsoft.com/office/drawing/2014/main" id="{BC84EAED-EE20-496B-9DFD-38D5E479B68D}"/>
              </a:ext>
            </a:extLst>
          </p:cNvPr>
          <p:cNvSpPr>
            <a:spLocks noGrp="1"/>
          </p:cNvSpPr>
          <p:nvPr>
            <p:ph type="body" sz="half" idx="2"/>
          </p:nvPr>
        </p:nvSpPr>
        <p:spPr/>
        <p:txBody>
          <a:bodyPr>
            <a:normAutofit/>
          </a:bodyPr>
          <a:lstStyle/>
          <a:p>
            <a:r>
              <a:rPr lang="en-US" sz="2800" dirty="0"/>
              <a:t>Northern Inland</a:t>
            </a:r>
          </a:p>
          <a:p>
            <a:r>
              <a:rPr lang="en-US" sz="2800" dirty="0"/>
              <a:t>Northern Coastal</a:t>
            </a:r>
          </a:p>
          <a:p>
            <a:r>
              <a:rPr lang="en-US" sz="2800" dirty="0"/>
              <a:t>Greater Sacramento</a:t>
            </a:r>
          </a:p>
        </p:txBody>
      </p:sp>
      <p:sp>
        <p:nvSpPr>
          <p:cNvPr id="5" name="Slide Number Placeholder 4">
            <a:extLst>
              <a:ext uri="{FF2B5EF4-FFF2-40B4-BE49-F238E27FC236}">
                <a16:creationId xmlns:a16="http://schemas.microsoft.com/office/drawing/2014/main" id="{297D430D-B037-4E41-B92F-F45CFC5F6D44}"/>
              </a:ext>
            </a:extLst>
          </p:cNvPr>
          <p:cNvSpPr>
            <a:spLocks noGrp="1"/>
          </p:cNvSpPr>
          <p:nvPr>
            <p:ph type="sldNum" sz="quarter" idx="10"/>
          </p:nvPr>
        </p:nvSpPr>
        <p:spPr/>
        <p:txBody>
          <a:bodyPr/>
          <a:lstStyle/>
          <a:p>
            <a:pPr>
              <a:defRPr/>
            </a:pPr>
            <a:fld id="{911D56BD-FF35-5845-A858-DD99D8FD6DD4}" type="slidenum">
              <a:rPr lang="en-US" altLang="en-US" smtClean="0"/>
              <a:pPr>
                <a:defRPr/>
              </a:pPr>
              <a:t>8</a:t>
            </a:fld>
            <a:endParaRPr lang="en-US" altLang="en-US"/>
          </a:p>
        </p:txBody>
      </p:sp>
    </p:spTree>
    <p:extLst>
      <p:ext uri="{BB962C8B-B14F-4D97-AF65-F5344CB8AC3E}">
        <p14:creationId xmlns:p14="http://schemas.microsoft.com/office/powerpoint/2010/main" val="289502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299A-A3D6-4E3C-B486-2F31261ECBFF}"/>
              </a:ext>
            </a:extLst>
          </p:cNvPr>
          <p:cNvSpPr>
            <a:spLocks noGrp="1"/>
          </p:cNvSpPr>
          <p:nvPr>
            <p:ph type="title"/>
          </p:nvPr>
        </p:nvSpPr>
        <p:spPr/>
        <p:txBody>
          <a:bodyPr/>
          <a:lstStyle/>
          <a:p>
            <a:r>
              <a:rPr lang="en-US" sz="3600" dirty="0"/>
              <a:t>Region B</a:t>
            </a:r>
            <a:endParaRPr lang="en-US" dirty="0"/>
          </a:p>
        </p:txBody>
      </p:sp>
      <p:sp>
        <p:nvSpPr>
          <p:cNvPr id="3" name="Content Placeholder 2">
            <a:extLst>
              <a:ext uri="{FF2B5EF4-FFF2-40B4-BE49-F238E27FC236}">
                <a16:creationId xmlns:a16="http://schemas.microsoft.com/office/drawing/2014/main" id="{41A561AD-C538-4E9F-8773-84D111BC2A5F}"/>
              </a:ext>
            </a:extLst>
          </p:cNvPr>
          <p:cNvSpPr>
            <a:spLocks noGrp="1"/>
          </p:cNvSpPr>
          <p:nvPr>
            <p:ph idx="1"/>
          </p:nvPr>
        </p:nvSpPr>
        <p:spPr/>
        <p:txBody>
          <a:bodyPr/>
          <a:lstStyle/>
          <a:p>
            <a:pPr algn="ctr"/>
            <a:r>
              <a:rPr lang="en-US" sz="3600" baseline="0" dirty="0">
                <a:effectLst/>
              </a:rPr>
              <a:t>Regional Consortia Website:</a:t>
            </a:r>
            <a:br>
              <a:rPr lang="en-US" sz="3600" baseline="0" dirty="0">
                <a:effectLst/>
              </a:rPr>
            </a:br>
            <a:r>
              <a:rPr lang="en-US" sz="3600" baseline="0" dirty="0">
                <a:effectLst/>
                <a:hlinkClick r:id="rId2" tooltip="external link"/>
              </a:rPr>
              <a:t>http://baccc.net</a:t>
            </a:r>
            <a:endParaRPr lang="en-US" sz="3600" baseline="0" dirty="0">
              <a:effectLst/>
            </a:endParaRPr>
          </a:p>
          <a:p>
            <a:pPr algn="ctr"/>
            <a:endParaRPr lang="en-US" sz="3600" baseline="0" dirty="0"/>
          </a:p>
          <a:p>
            <a:pPr algn="ctr"/>
            <a:r>
              <a:rPr lang="en-US" sz="3600" baseline="0" dirty="0"/>
              <a:t>Chair: Rock </a:t>
            </a:r>
            <a:r>
              <a:rPr lang="en-US" sz="3600" baseline="0" dirty="0" err="1"/>
              <a:t>Pfotenhauer</a:t>
            </a:r>
            <a:br>
              <a:rPr lang="en-US" sz="3600" baseline="0" dirty="0"/>
            </a:br>
            <a:r>
              <a:rPr lang="en-US" sz="3600" baseline="0" dirty="0"/>
              <a:t>831.479.6482</a:t>
            </a:r>
            <a:br>
              <a:rPr lang="en-US" sz="3600" baseline="0" dirty="0"/>
            </a:br>
            <a:r>
              <a:rPr lang="en-US" sz="3600" baseline="0" dirty="0">
                <a:hlinkClick r:id="rId3"/>
              </a:rPr>
              <a:t>rock@baccc.net</a:t>
            </a:r>
            <a:endParaRPr lang="en-US" sz="3600" baseline="0" dirty="0"/>
          </a:p>
          <a:p>
            <a:pPr algn="ctr"/>
            <a:r>
              <a:rPr lang="en-US" sz="3600" baseline="0" dirty="0"/>
              <a:t>Director: Kit </a:t>
            </a:r>
            <a:r>
              <a:rPr lang="en-US" sz="3600" baseline="0" dirty="0" err="1"/>
              <a:t>O’Doherty</a:t>
            </a:r>
            <a:br>
              <a:rPr lang="en-US" sz="3600" baseline="0" dirty="0"/>
            </a:br>
            <a:r>
              <a:rPr lang="en-US" sz="3600" baseline="0" dirty="0"/>
              <a:t>650.560.9798</a:t>
            </a:r>
            <a:br>
              <a:rPr lang="en-US" sz="3600" baseline="0" dirty="0"/>
            </a:br>
            <a:r>
              <a:rPr lang="en-US" sz="3600" baseline="0" dirty="0">
                <a:hlinkClick r:id="rId4"/>
              </a:rPr>
              <a:t>kitodoherty@gmail.com</a:t>
            </a:r>
            <a:endParaRPr lang="en-US" sz="3600" baseline="0" dirty="0"/>
          </a:p>
          <a:p>
            <a:endParaRPr lang="en-US" dirty="0"/>
          </a:p>
        </p:txBody>
      </p:sp>
      <p:sp>
        <p:nvSpPr>
          <p:cNvPr id="4" name="Text Placeholder 3">
            <a:extLst>
              <a:ext uri="{FF2B5EF4-FFF2-40B4-BE49-F238E27FC236}">
                <a16:creationId xmlns:a16="http://schemas.microsoft.com/office/drawing/2014/main" id="{09F2C189-CE95-4805-8735-F86657DD3807}"/>
              </a:ext>
            </a:extLst>
          </p:cNvPr>
          <p:cNvSpPr>
            <a:spLocks noGrp="1"/>
          </p:cNvSpPr>
          <p:nvPr>
            <p:ph type="body" sz="half" idx="2"/>
          </p:nvPr>
        </p:nvSpPr>
        <p:spPr/>
        <p:txBody>
          <a:bodyPr>
            <a:noAutofit/>
          </a:bodyPr>
          <a:lstStyle/>
          <a:p>
            <a:r>
              <a:rPr lang="en-US" sz="2800" dirty="0"/>
              <a:t>SF/San Mateo </a:t>
            </a:r>
          </a:p>
          <a:p>
            <a:r>
              <a:rPr lang="en-US" sz="2800" dirty="0"/>
              <a:t>East Bay</a:t>
            </a:r>
          </a:p>
          <a:p>
            <a:r>
              <a:rPr lang="en-US" sz="2800" dirty="0"/>
              <a:t>Silicon Valley </a:t>
            </a:r>
          </a:p>
          <a:p>
            <a:r>
              <a:rPr lang="en-US" sz="2800" dirty="0"/>
              <a:t>North Bay</a:t>
            </a:r>
          </a:p>
          <a:p>
            <a:r>
              <a:rPr lang="en-US" sz="2800" dirty="0"/>
              <a:t>Santa Cruz/Monterey</a:t>
            </a:r>
          </a:p>
        </p:txBody>
      </p:sp>
      <p:sp>
        <p:nvSpPr>
          <p:cNvPr id="5" name="Slide Number Placeholder 4">
            <a:extLst>
              <a:ext uri="{FF2B5EF4-FFF2-40B4-BE49-F238E27FC236}">
                <a16:creationId xmlns:a16="http://schemas.microsoft.com/office/drawing/2014/main" id="{81E4CBA3-8091-4AF0-BCEE-2AAB7E50A96B}"/>
              </a:ext>
            </a:extLst>
          </p:cNvPr>
          <p:cNvSpPr>
            <a:spLocks noGrp="1"/>
          </p:cNvSpPr>
          <p:nvPr>
            <p:ph type="sldNum" sz="quarter" idx="10"/>
          </p:nvPr>
        </p:nvSpPr>
        <p:spPr/>
        <p:txBody>
          <a:bodyPr/>
          <a:lstStyle/>
          <a:p>
            <a:pPr>
              <a:defRPr/>
            </a:pPr>
            <a:fld id="{911D56BD-FF35-5845-A858-DD99D8FD6DD4}" type="slidenum">
              <a:rPr lang="en-US" altLang="en-US" smtClean="0"/>
              <a:pPr>
                <a:defRPr/>
              </a:pPr>
              <a:t>9</a:t>
            </a:fld>
            <a:endParaRPr lang="en-US" altLang="en-US"/>
          </a:p>
        </p:txBody>
      </p:sp>
    </p:spTree>
    <p:extLst>
      <p:ext uri="{BB962C8B-B14F-4D97-AF65-F5344CB8AC3E}">
        <p14:creationId xmlns:p14="http://schemas.microsoft.com/office/powerpoint/2010/main" val="3010315187"/>
      </p:ext>
    </p:extLst>
  </p:cSld>
  <p:clrMapOvr>
    <a:masterClrMapping/>
  </p:clrMapOvr>
</p:sld>
</file>

<file path=ppt/theme/theme1.xml><?xml version="1.0" encoding="utf-8"?>
<a:theme xmlns:a="http://schemas.openxmlformats.org/drawingml/2006/main" name="ASCCC Curriculum Inst. 2020 Theme">
  <a:themeElements>
    <a:clrScheme name="ASCCC CNEI 3">
      <a:dk1>
        <a:srgbClr val="0A3D57"/>
      </a:dk1>
      <a:lt1>
        <a:srgbClr val="FFFFFF"/>
      </a:lt1>
      <a:dk2>
        <a:srgbClr val="1B83A7"/>
      </a:dk2>
      <a:lt2>
        <a:srgbClr val="EFC38F"/>
      </a:lt2>
      <a:accent1>
        <a:srgbClr val="409C94"/>
      </a:accent1>
      <a:accent2>
        <a:srgbClr val="DB5F75"/>
      </a:accent2>
      <a:accent3>
        <a:srgbClr val="B196DA"/>
      </a:accent3>
      <a:accent4>
        <a:srgbClr val="E89575"/>
      </a:accent4>
      <a:accent5>
        <a:srgbClr val="8AC1D3"/>
      </a:accent5>
      <a:accent6>
        <a:srgbClr val="0A3D57"/>
      </a:accent6>
      <a:hlink>
        <a:srgbClr val="1A83A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NEI 2021 ppt template 2" id="{2AE1E680-6FBF-634F-983A-65F23EFC29DD}" vid="{F134717E-33D8-B840-B219-321B234C9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CNEI 2021 ppt template 2</Template>
  <TotalTime>508</TotalTime>
  <Words>1287</Words>
  <Application>Microsoft Office PowerPoint</Application>
  <PresentationFormat>Widescreen</PresentationFormat>
  <Paragraphs>213</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Helvetica Light</vt:lpstr>
      <vt:lpstr>Helvetica Neue</vt:lpstr>
      <vt:lpstr>Palatino</vt:lpstr>
      <vt:lpstr>SourceSansPro-Bold</vt:lpstr>
      <vt:lpstr>SourceSansPro-Regular</vt:lpstr>
      <vt:lpstr>Arial</vt:lpstr>
      <vt:lpstr>Calibri</vt:lpstr>
      <vt:lpstr>open sans</vt:lpstr>
      <vt:lpstr>open sans</vt:lpstr>
      <vt:lpstr>Wingdings</vt:lpstr>
      <vt:lpstr>ASCCC Curriculum Inst. 2020 Theme</vt:lpstr>
      <vt:lpstr>Career &amp; Technical Education (CTE) 101   Kristina Perkins, CTELC Lynn Shaw, CTE Curriculum Chair Career Noncredit Institute9-10am  Christy Coobatis, CTELC April 30, 2010</vt:lpstr>
      <vt:lpstr>Session Description</vt:lpstr>
      <vt:lpstr>History Highlights of CTE</vt:lpstr>
      <vt:lpstr>Definition of CTE</vt:lpstr>
      <vt:lpstr>Definition of CTE</vt:lpstr>
      <vt:lpstr>Definition of CTE</vt:lpstr>
      <vt:lpstr>California Regional Consortia</vt:lpstr>
      <vt:lpstr>Region A</vt:lpstr>
      <vt:lpstr>Region B</vt:lpstr>
      <vt:lpstr>Region C</vt:lpstr>
      <vt:lpstr>Region D</vt:lpstr>
      <vt:lpstr>Region E</vt:lpstr>
      <vt:lpstr>Region F </vt:lpstr>
      <vt:lpstr>Region G</vt:lpstr>
      <vt:lpstr>New Programs</vt:lpstr>
      <vt:lpstr>Cal-Pass</vt:lpstr>
      <vt:lpstr>LaunchBoard</vt:lpstr>
      <vt:lpstr>LaunchBoard</vt:lpstr>
      <vt:lpstr>Funding</vt:lpstr>
      <vt:lpstr>Perkins V</vt:lpstr>
      <vt:lpstr>Perkins V</vt:lpstr>
      <vt:lpstr>The Perkins Formula</vt:lpstr>
      <vt:lpstr>The Perkins Formula</vt:lpstr>
      <vt:lpstr>Responsive Curriculum</vt:lpstr>
      <vt:lpstr>CTE Faculty Minimum Qualifications Toolkit</vt:lpstr>
      <vt:lpstr>CTE Faculty Minimum Qualifications Toolkit</vt:lpstr>
      <vt:lpstr>CTE Faculty Minimum Qualifications Toolkit</vt:lpstr>
      <vt:lpstr>Tools</vt:lpstr>
      <vt:lpstr>Tools</vt:lpstr>
      <vt:lpstr>Additional Resources</vt:lpstr>
      <vt:lpstr>Additional Resources</vt:lpstr>
      <vt:lpstr>For More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&amp; Technical Education (CTE) 101   Kristina Perkins, CTELC Lynn Shaw, CTE Curriculum Chair Career Noncredit Institute9-10am  Christy Coobatis, CTELC April 30, 2010</dc:title>
  <dc:creator>Kristina Perkins</dc:creator>
  <cp:lastModifiedBy>Kyoko Hatano</cp:lastModifiedBy>
  <cp:revision>11</cp:revision>
  <cp:lastPrinted>2020-11-24T19:39:26Z</cp:lastPrinted>
  <dcterms:created xsi:type="dcterms:W3CDTF">2021-04-29T03:46:01Z</dcterms:created>
  <dcterms:modified xsi:type="dcterms:W3CDTF">2021-04-30T19:48:36Z</dcterms:modified>
</cp:coreProperties>
</file>