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320" r:id="rId3"/>
    <p:sldId id="303" r:id="rId4"/>
    <p:sldId id="326" r:id="rId5"/>
    <p:sldId id="304" r:id="rId6"/>
    <p:sldId id="319" r:id="rId7"/>
    <p:sldId id="323" r:id="rId8"/>
    <p:sldId id="324" r:id="rId9"/>
    <p:sldId id="325" r:id="rId10"/>
    <p:sldId id="321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0"/>
    <p:restoredTop sz="79884" autoAdjust="0"/>
  </p:normalViewPr>
  <p:slideViewPr>
    <p:cSldViewPr>
      <p:cViewPr varScale="1">
        <p:scale>
          <a:sx n="61" d="100"/>
          <a:sy n="61" d="100"/>
        </p:scale>
        <p:origin x="-1736" y="-1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39B8D-BE4C-431E-9F68-FC35D2DAE5AA}" type="datetimeFigureOut">
              <a:rPr lang="en-US" smtClean="0"/>
              <a:t>7/19/17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3BB34-7A27-4CAC-AA8A-5ABC1E416D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226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3BB34-7A27-4CAC-AA8A-5ABC1E416DA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81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5C029-5E50-4781-9B35-C454C2BED9F4}" type="datetimeFigureOut">
              <a:rPr lang="en-US" smtClean="0"/>
              <a:t>7/19/17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0010-E065-4399-B15A-1EC00457C89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5C029-5E50-4781-9B35-C454C2BED9F4}" type="datetimeFigureOut">
              <a:rPr lang="en-US" smtClean="0"/>
              <a:t>7/19/17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0010-E065-4399-B15A-1EC00457C8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5C029-5E50-4781-9B35-C454C2BED9F4}" type="datetimeFigureOut">
              <a:rPr lang="en-US" smtClean="0"/>
              <a:t>7/19/17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0010-E065-4399-B15A-1EC00457C8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5C029-5E50-4781-9B35-C454C2BED9F4}" type="datetimeFigureOut">
              <a:rPr lang="en-US" smtClean="0"/>
              <a:t>7/19/17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0010-E065-4399-B15A-1EC00457C8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5C029-5E50-4781-9B35-C454C2BED9F4}" type="datetimeFigureOut">
              <a:rPr lang="en-US" smtClean="0"/>
              <a:t>7/19/17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0010-E065-4399-B15A-1EC00457C89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5C029-5E50-4781-9B35-C454C2BED9F4}" type="datetimeFigureOut">
              <a:rPr lang="en-US" smtClean="0"/>
              <a:t>7/19/17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0010-E065-4399-B15A-1EC00457C8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5C029-5E50-4781-9B35-C454C2BED9F4}" type="datetimeFigureOut">
              <a:rPr lang="en-US" smtClean="0"/>
              <a:t>7/19/17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0010-E065-4399-B15A-1EC00457C89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5C029-5E50-4781-9B35-C454C2BED9F4}" type="datetimeFigureOut">
              <a:rPr lang="en-US" smtClean="0"/>
              <a:t>7/19/17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0010-E065-4399-B15A-1EC00457C8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5C029-5E50-4781-9B35-C454C2BED9F4}" type="datetimeFigureOut">
              <a:rPr lang="en-US" smtClean="0"/>
              <a:t>7/19/17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0010-E065-4399-B15A-1EC00457C8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5C029-5E50-4781-9B35-C454C2BED9F4}" type="datetimeFigureOut">
              <a:rPr lang="en-US" smtClean="0"/>
              <a:t>7/19/17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0010-E065-4399-B15A-1EC00457C89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5C029-5E50-4781-9B35-C454C2BED9F4}" type="datetimeFigureOut">
              <a:rPr lang="en-US" smtClean="0"/>
              <a:t>7/19/17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0010-E065-4399-B15A-1EC00457C8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0F5C029-5E50-4781-9B35-C454C2BED9F4}" type="datetimeFigureOut">
              <a:rPr lang="en-US" smtClean="0"/>
              <a:t>7/19/17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72E0010-E065-4399-B15A-1EC00457C89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708" y="1295400"/>
            <a:ext cx="7848600" cy="1927225"/>
          </a:xfrm>
        </p:spPr>
        <p:txBody>
          <a:bodyPr/>
          <a:lstStyle/>
          <a:p>
            <a:r>
              <a:rPr lang="en-US" sz="4000" dirty="0" smtClean="0"/>
              <a:t>Training on Chancellor’s Office Certification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038600"/>
            <a:ext cx="8001000" cy="2209800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 smtClean="0"/>
              <a:t>Curriculum Institute 2017</a:t>
            </a:r>
          </a:p>
          <a:p>
            <a:endParaRPr lang="en-US" sz="2000" b="1" dirty="0"/>
          </a:p>
          <a:p>
            <a:r>
              <a:rPr lang="en-US" sz="2000" b="1" dirty="0" smtClean="0"/>
              <a:t>Dolores Davison, ASCCC 2016-2017 Curriculum Chair; 5C Co-Chair</a:t>
            </a:r>
          </a:p>
          <a:p>
            <a:r>
              <a:rPr lang="en-US" sz="2000" b="1" dirty="0" smtClean="0"/>
              <a:t>Jackie </a:t>
            </a:r>
            <a:r>
              <a:rPr lang="en-US" sz="2000" b="1" dirty="0" err="1" smtClean="0"/>
              <a:t>Escajeda</a:t>
            </a:r>
            <a:r>
              <a:rPr lang="en-US" sz="2000" b="1" dirty="0" smtClean="0"/>
              <a:t>, Dean, Chancellor’s Office</a:t>
            </a:r>
          </a:p>
          <a:p>
            <a:r>
              <a:rPr lang="en-US" sz="2000" b="1" dirty="0" smtClean="0"/>
              <a:t>Virginia Guleff, CIO, Butte College; 5C Co-chair</a:t>
            </a:r>
          </a:p>
          <a:p>
            <a:r>
              <a:rPr lang="en-US" sz="2000" b="1" dirty="0" smtClean="0"/>
              <a:t>Pam Walker, Vice-Chancellor, Chancellor’s Office</a:t>
            </a:r>
          </a:p>
        </p:txBody>
      </p:sp>
    </p:spTree>
    <p:extLst>
      <p:ext uri="{BB962C8B-B14F-4D97-AF65-F5344CB8AC3E}">
        <p14:creationId xmlns:p14="http://schemas.microsoft.com/office/powerpoint/2010/main" val="1949815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Reminder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All curriculum (courses and programs, credit and non credit, standalone, </a:t>
            </a:r>
            <a:r>
              <a:rPr lang="en-US" sz="3200" dirty="0" err="1" smtClean="0"/>
              <a:t>etc</a:t>
            </a:r>
            <a:r>
              <a:rPr lang="en-US" sz="3200" dirty="0" smtClean="0"/>
              <a:t>) must still be submitted to the Chancellor’s Office Curriculum Inventory for chaptering!!!</a:t>
            </a:r>
          </a:p>
          <a:p>
            <a:r>
              <a:rPr lang="en-US" sz="3200" dirty="0" smtClean="0"/>
              <a:t>For colleges that have signed the certification, credit courses will receive automated approval; for those colleges that don’t sign, their courses will go into the queue.</a:t>
            </a:r>
          </a:p>
          <a:p>
            <a:r>
              <a:rPr lang="en-US" sz="3200" dirty="0" smtClean="0"/>
              <a:t>All other curriculum pieces (for the moment) will go into the queue for approval by the Chancellor’s Office.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9028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Continuing Steps: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Curriculum Streamlining White Paper Distributed</a:t>
            </a:r>
          </a:p>
          <a:p>
            <a:r>
              <a:rPr lang="en-US" sz="2800" dirty="0" smtClean="0"/>
              <a:t>Title 5 changes to support streamlining </a:t>
            </a:r>
          </a:p>
          <a:p>
            <a:r>
              <a:rPr lang="en-US" sz="2800" dirty="0" smtClean="0"/>
              <a:t>Chancellor’s Office Curriculum Inventory</a:t>
            </a:r>
          </a:p>
          <a:p>
            <a:r>
              <a:rPr lang="en-US" sz="2800" dirty="0" smtClean="0"/>
              <a:t>Publication of </a:t>
            </a:r>
            <a:r>
              <a:rPr lang="en-US" sz="2800" dirty="0"/>
              <a:t>the 6</a:t>
            </a:r>
            <a:r>
              <a:rPr lang="en-US" sz="2800" baseline="30000" dirty="0"/>
              <a:t>th</a:t>
            </a:r>
            <a:r>
              <a:rPr lang="en-US" sz="2800" dirty="0"/>
              <a:t> </a:t>
            </a:r>
            <a:r>
              <a:rPr lang="en-US" sz="2800" dirty="0" smtClean="0"/>
              <a:t>Edition </a:t>
            </a:r>
            <a:r>
              <a:rPr lang="en-US" sz="2800" dirty="0"/>
              <a:t>of the PCAH </a:t>
            </a:r>
            <a:endParaRPr lang="en-US" sz="2800" dirty="0" smtClean="0"/>
          </a:p>
          <a:p>
            <a:r>
              <a:rPr lang="en-US" sz="2800" dirty="0" smtClean="0"/>
              <a:t>Substantial and Nonsubstantial Changes to Credit Programs</a:t>
            </a:r>
          </a:p>
          <a:p>
            <a:r>
              <a:rPr lang="en-US" sz="2800" dirty="0" smtClean="0"/>
              <a:t>Examine potential local approval of new </a:t>
            </a:r>
            <a:r>
              <a:rPr lang="en-US" sz="2800" dirty="0"/>
              <a:t>c</a:t>
            </a:r>
            <a:r>
              <a:rPr lang="en-US" sz="2800" dirty="0" smtClean="0"/>
              <a:t>redit programs</a:t>
            </a:r>
            <a:endParaRPr lang="en-US" sz="2800" dirty="0"/>
          </a:p>
          <a:p>
            <a:r>
              <a:rPr lang="en-US" sz="2800" dirty="0" smtClean="0"/>
              <a:t>ADTs and Noncredit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08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00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Actions:  Credit Course 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Annual Credit Courses Certification</a:t>
            </a:r>
          </a:p>
          <a:p>
            <a:pPr lvl="1"/>
            <a:r>
              <a:rPr lang="en-US" sz="2400" dirty="0" smtClean="0"/>
              <a:t>Initial document was due December 16, 2016</a:t>
            </a:r>
          </a:p>
          <a:p>
            <a:pPr lvl="2"/>
            <a:r>
              <a:rPr lang="en-US" sz="2200" dirty="0" smtClean="0"/>
              <a:t>112 of 113 colleges have now signed the certification </a:t>
            </a:r>
          </a:p>
          <a:p>
            <a:pPr lvl="1"/>
            <a:r>
              <a:rPr lang="en-US" sz="2400" dirty="0" smtClean="0"/>
              <a:t>CIO and Curriculum Chair signature </a:t>
            </a:r>
          </a:p>
          <a:p>
            <a:pPr lvl="1"/>
            <a:r>
              <a:rPr lang="en-US" sz="2400" dirty="0" smtClean="0"/>
              <a:t>Will be due annually on 1 October beginning in 2017</a:t>
            </a:r>
          </a:p>
          <a:p>
            <a:pPr lvl="2"/>
            <a:r>
              <a:rPr lang="en-US" sz="2200" dirty="0" smtClean="0"/>
              <a:t>Adding CEO and Senate President signature</a:t>
            </a:r>
          </a:p>
          <a:p>
            <a:pPr lvl="2"/>
            <a:r>
              <a:rPr lang="en-US" sz="2200" dirty="0" smtClean="0"/>
              <a:t>New courses to new programs</a:t>
            </a:r>
          </a:p>
          <a:p>
            <a:pPr lvl="1"/>
            <a:endParaRPr lang="en-US" sz="1000" dirty="0"/>
          </a:p>
          <a:p>
            <a:r>
              <a:rPr lang="en-US" sz="3000" dirty="0"/>
              <a:t>This certification applies to the </a:t>
            </a:r>
            <a:r>
              <a:rPr lang="en-US" sz="3000" dirty="0" smtClean="0"/>
              <a:t>following: </a:t>
            </a:r>
            <a:endParaRPr lang="en-US" sz="3000" dirty="0"/>
          </a:p>
          <a:p>
            <a:pPr lvl="1"/>
            <a:r>
              <a:rPr lang="en-US" dirty="0"/>
              <a:t>1. </a:t>
            </a:r>
            <a:r>
              <a:rPr lang="en-US" sz="2400" dirty="0"/>
              <a:t>New </a:t>
            </a:r>
            <a:r>
              <a:rPr lang="en-US" sz="2400" dirty="0" smtClean="0"/>
              <a:t>course proposals </a:t>
            </a:r>
            <a:r>
              <a:rPr lang="en-US" sz="2400" dirty="0"/>
              <a:t>to existing approved credit programs </a:t>
            </a:r>
          </a:p>
          <a:p>
            <a:pPr lvl="1"/>
            <a:r>
              <a:rPr lang="en-US" sz="2400" dirty="0"/>
              <a:t>2. Substantial change proposals </a:t>
            </a:r>
            <a:r>
              <a:rPr lang="en-US" sz="2400" dirty="0" smtClean="0"/>
              <a:t>for credit courses</a:t>
            </a:r>
            <a:endParaRPr lang="en-US" sz="2400" dirty="0"/>
          </a:p>
          <a:p>
            <a:pPr lvl="1"/>
            <a:r>
              <a:rPr lang="en-US" sz="2400" dirty="0"/>
              <a:t>3. Stand-alone proposals </a:t>
            </a:r>
          </a:p>
          <a:p>
            <a:pPr lvl="1"/>
            <a:r>
              <a:rPr lang="en-US" sz="2400" dirty="0"/>
              <a:t>4. Nonsubstantial change proposals</a:t>
            </a:r>
            <a:r>
              <a:rPr lang="en-US" dirty="0"/>
              <a:t> </a:t>
            </a:r>
            <a:r>
              <a:rPr lang="en-US" sz="2400" dirty="0" smtClean="0"/>
              <a:t>for credit courses </a:t>
            </a:r>
            <a:endParaRPr lang="en-US" sz="2400" dirty="0"/>
          </a:p>
          <a:p>
            <a:pPr marL="236538" lvl="1" indent="-182563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47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Credit Course Certification</a:t>
            </a:r>
          </a:p>
          <a:p>
            <a:pPr lvl="1"/>
            <a:r>
              <a:rPr lang="en-US" dirty="0" smtClean="0"/>
              <a:t>New proposals to new programs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proposals to existing approved credit programs</a:t>
            </a:r>
          </a:p>
          <a:p>
            <a:pPr lvl="1"/>
            <a:r>
              <a:rPr lang="en-US" dirty="0"/>
              <a:t>Substantial change proposals</a:t>
            </a:r>
          </a:p>
          <a:p>
            <a:pPr lvl="1"/>
            <a:r>
              <a:rPr lang="en-US" dirty="0"/>
              <a:t>Stand-alone proposals</a:t>
            </a:r>
          </a:p>
          <a:p>
            <a:pPr lvl="1"/>
            <a:r>
              <a:rPr lang="en-US" dirty="0" err="1"/>
              <a:t>Nonsubstantial</a:t>
            </a:r>
            <a:r>
              <a:rPr lang="en-US" dirty="0"/>
              <a:t> change proposals</a:t>
            </a:r>
          </a:p>
          <a:p>
            <a:r>
              <a:rPr lang="en-US" dirty="0" smtClean="0"/>
              <a:t>Credit Program Certification</a:t>
            </a:r>
          </a:p>
          <a:p>
            <a:pPr lvl="1"/>
            <a:r>
              <a:rPr lang="en-US" dirty="0" smtClean="0"/>
              <a:t>Timeline?</a:t>
            </a:r>
          </a:p>
          <a:p>
            <a:pPr lvl="1"/>
            <a:r>
              <a:rPr lang="en-US" dirty="0" err="1" smtClean="0"/>
              <a:t>Nonsubstantial</a:t>
            </a:r>
            <a:r>
              <a:rPr lang="en-US" dirty="0" smtClean="0"/>
              <a:t> change proposals</a:t>
            </a:r>
          </a:p>
          <a:p>
            <a:r>
              <a:rPr lang="en-US" dirty="0" smtClean="0"/>
              <a:t>Non Credit Courses and Programs</a:t>
            </a:r>
          </a:p>
          <a:p>
            <a:pPr lvl="1"/>
            <a:r>
              <a:rPr lang="en-US" dirty="0" smtClean="0"/>
              <a:t>Timeline?</a:t>
            </a:r>
          </a:p>
        </p:txBody>
      </p:sp>
    </p:spTree>
    <p:extLst>
      <p:ext uri="{BB962C8B-B14F-4D97-AF65-F5344CB8AC3E}">
        <p14:creationId xmlns:p14="http://schemas.microsoft.com/office/powerpoint/2010/main" val="3781468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Credit </a:t>
            </a:r>
            <a:r>
              <a:rPr lang="en-US" dirty="0" smtClean="0"/>
              <a:t>Courses Need to Demonstrate that the Documents Below Were Used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31" y="1676070"/>
            <a:ext cx="7611538" cy="472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661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"/>
            <a:ext cx="914400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178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 Training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600" b="1" dirty="0">
              <a:solidFill>
                <a:srgbClr val="000000"/>
              </a:solidFill>
              <a:latin typeface="Trebuchet MS"/>
            </a:endParaRPr>
          </a:p>
          <a:p>
            <a:r>
              <a:rPr lang="en-US" sz="1600" b="1" dirty="0">
                <a:solidFill>
                  <a:srgbClr val="000000"/>
                </a:solidFill>
              </a:rPr>
              <a:t>Macro Level</a:t>
            </a:r>
            <a:r>
              <a:rPr lang="en-US" sz="1600" b="1" dirty="0" smtClean="0">
                <a:solidFill>
                  <a:srgbClr val="000000"/>
                </a:solidFill>
              </a:rPr>
              <a:t>:  Compliance Certification Signatories</a:t>
            </a:r>
            <a:endParaRPr lang="en-US" sz="1600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Academic Senate President, Curriculum Chair, Chief Executive Officer, Chief Instructional Officer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Review of four areas of credit course certification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Review of local policy to ensure that it contains local specification of the accepted relationship between contact hours, outside-of-class hours and credit for calculating credit hours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Discussion of when / how Governing Board approval of curriculum occurs</a:t>
            </a:r>
          </a:p>
          <a:p>
            <a:pPr lvl="2"/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b="1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507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Certification Training Template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 err="1">
                <a:solidFill>
                  <a:srgbClr val="000000"/>
                </a:solidFill>
              </a:rPr>
              <a:t>Meso</a:t>
            </a:r>
            <a:r>
              <a:rPr lang="en-US" sz="1600" b="1" dirty="0">
                <a:solidFill>
                  <a:srgbClr val="000000"/>
                </a:solidFill>
              </a:rPr>
              <a:t> level:  Curriculum Committee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Review of the following as early on as possible: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Five areas of credit course certification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PCAH, 6</a:t>
            </a:r>
            <a:r>
              <a:rPr lang="en-US" baseline="30000" dirty="0" smtClean="0">
                <a:solidFill>
                  <a:srgbClr val="000000"/>
                </a:solidFill>
              </a:rPr>
              <a:t>th</a:t>
            </a:r>
            <a:r>
              <a:rPr lang="en-US" dirty="0" smtClean="0">
                <a:solidFill>
                  <a:srgbClr val="000000"/>
                </a:solidFill>
              </a:rPr>
              <a:t> Edition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CCCO Course Calculation paper – 2015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Curriculum Institute PPTs</a:t>
            </a:r>
          </a:p>
          <a:p>
            <a:pPr lvl="4"/>
            <a:r>
              <a:rPr lang="en-US" dirty="0" smtClean="0">
                <a:solidFill>
                  <a:srgbClr val="000000"/>
                </a:solidFill>
              </a:rPr>
              <a:t>Credit Hour Calculations</a:t>
            </a:r>
          </a:p>
          <a:p>
            <a:pPr lvl="4"/>
            <a:r>
              <a:rPr lang="en-US" dirty="0" smtClean="0">
                <a:solidFill>
                  <a:srgbClr val="000000"/>
                </a:solidFill>
              </a:rPr>
              <a:t>Training the Curriculum Committee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Changes to title 5 and implications for local policies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L</a:t>
            </a:r>
            <a:r>
              <a:rPr lang="en-US" dirty="0" smtClean="0">
                <a:solidFill>
                  <a:srgbClr val="000000"/>
                </a:solidFill>
              </a:rPr>
              <a:t>ocal Curriculum Handbook</a:t>
            </a:r>
          </a:p>
          <a:p>
            <a:pPr lvl="3"/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5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 Training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Micro level: Tech </a:t>
            </a:r>
            <a:r>
              <a:rPr lang="en-US" sz="1600" b="1" dirty="0" smtClean="0">
                <a:solidFill>
                  <a:srgbClr val="000000"/>
                </a:solidFill>
              </a:rPr>
              <a:t>Review and Curriculum Analyst</a:t>
            </a:r>
            <a:endParaRPr lang="en-US" sz="1600" dirty="0">
              <a:solidFill>
                <a:srgbClr val="000000"/>
              </a:solidFill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Review of the following: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6</a:t>
            </a:r>
            <a:r>
              <a:rPr lang="en-US" baseline="30000" dirty="0" smtClean="0">
                <a:solidFill>
                  <a:srgbClr val="000000"/>
                </a:solidFill>
              </a:rPr>
              <a:t>th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Edition, PCAH</a:t>
            </a:r>
          </a:p>
          <a:p>
            <a:pPr lvl="3"/>
            <a:r>
              <a:rPr lang="en-US" dirty="0">
                <a:solidFill>
                  <a:srgbClr val="000000"/>
                </a:solidFill>
              </a:rPr>
              <a:t>CCCCO Course Calculations</a:t>
            </a:r>
          </a:p>
          <a:p>
            <a:pPr lvl="3"/>
            <a:r>
              <a:rPr lang="en-US" dirty="0">
                <a:solidFill>
                  <a:srgbClr val="000000"/>
                </a:solidFill>
              </a:rPr>
              <a:t>Local Policy for awarding </a:t>
            </a:r>
            <a:r>
              <a:rPr lang="en-US" dirty="0" smtClean="0">
                <a:solidFill>
                  <a:srgbClr val="000000"/>
                </a:solidFill>
              </a:rPr>
              <a:t>credit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CA Ed Code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Title 5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Guidelines for Repetition and Repeatability</a:t>
            </a:r>
            <a:endParaRPr lang="en-US" dirty="0">
              <a:solidFill>
                <a:srgbClr val="000000"/>
              </a:solidFill>
            </a:endParaRPr>
          </a:p>
          <a:p>
            <a:pPr lvl="3"/>
            <a:r>
              <a:rPr lang="en-US" altLang="en-US" dirty="0" smtClean="0"/>
              <a:t>ASCCC papers and reference guides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en-US" altLang="en-US" sz="1600" dirty="0" smtClean="0"/>
              <a:t>Papers </a:t>
            </a:r>
            <a:r>
              <a:rPr lang="en-US" altLang="en-US" sz="1600" dirty="0"/>
              <a:t>on COR, effective approval processes, etc. See Resource slides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Potential development of Tech Review Checklist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Hours and units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Required attachments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Pre-requisites and pro-</a:t>
            </a:r>
            <a:r>
              <a:rPr lang="en-US" dirty="0" err="1" smtClean="0">
                <a:solidFill>
                  <a:srgbClr val="000000"/>
                </a:solidFill>
              </a:rPr>
              <a:t>requisetes</a:t>
            </a:r>
            <a:endParaRPr lang="en-US" dirty="0" smtClean="0">
              <a:solidFill>
                <a:srgbClr val="000000"/>
              </a:solidFill>
            </a:endParaRPr>
          </a:p>
          <a:p>
            <a:pPr lvl="3"/>
            <a:r>
              <a:rPr lang="en-US" smtClean="0">
                <a:solidFill>
                  <a:srgbClr val="000000"/>
                </a:solidFill>
              </a:rPr>
              <a:t>CTE requirements </a:t>
            </a:r>
            <a:endParaRPr lang="en-US" dirty="0" smtClean="0">
              <a:solidFill>
                <a:srgbClr val="000000"/>
              </a:solidFill>
            </a:endParaRPr>
          </a:p>
          <a:p>
            <a:pPr lvl="3"/>
            <a:endParaRPr lang="en-US" dirty="0">
              <a:solidFill>
                <a:srgbClr val="000000"/>
              </a:solidFill>
            </a:endParaRPr>
          </a:p>
          <a:p>
            <a:pPr lvl="3"/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6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2470</TotalTime>
  <Words>478</Words>
  <Application>Microsoft Macintosh PowerPoint</Application>
  <PresentationFormat>On-screen Show (4:3)</PresentationFormat>
  <Paragraphs>86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Training on Chancellor’s Office Certification</vt:lpstr>
      <vt:lpstr>PowerPoint Presentation</vt:lpstr>
      <vt:lpstr>First Actions:  Credit Course Certification</vt:lpstr>
      <vt:lpstr>Certification Timeline</vt:lpstr>
      <vt:lpstr>Credit Courses Need to Demonstrate that the Documents Below Were Used</vt:lpstr>
      <vt:lpstr>PowerPoint Presentation</vt:lpstr>
      <vt:lpstr>Certification Training Template</vt:lpstr>
      <vt:lpstr>Certification Training Template </vt:lpstr>
      <vt:lpstr>Certification Training Template</vt:lpstr>
      <vt:lpstr>A Quick Reminder</vt:lpstr>
      <vt:lpstr>Continuing Steps:</vt:lpstr>
    </vt:vector>
  </TitlesOfParts>
  <Company>Chancellor's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 Great Power comes great responsibility: New Ideas in Curriculum</dc:title>
  <dc:creator>Escajeda, Jacqueline</dc:creator>
  <cp:lastModifiedBy>Dolores Davison</cp:lastModifiedBy>
  <cp:revision>95</cp:revision>
  <dcterms:created xsi:type="dcterms:W3CDTF">2016-11-02T23:48:05Z</dcterms:created>
  <dcterms:modified xsi:type="dcterms:W3CDTF">2017-07-19T16:16:25Z</dcterms:modified>
</cp:coreProperties>
</file>