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43"/>
  </p:notesMasterIdLst>
  <p:handoutMasterIdLst>
    <p:handoutMasterId r:id="rId44"/>
  </p:handoutMasterIdLst>
  <p:sldIdLst>
    <p:sldId id="257" r:id="rId5"/>
    <p:sldId id="275" r:id="rId6"/>
    <p:sldId id="277" r:id="rId7"/>
    <p:sldId id="278" r:id="rId8"/>
    <p:sldId id="296" r:id="rId9"/>
    <p:sldId id="297" r:id="rId10"/>
    <p:sldId id="295" r:id="rId11"/>
    <p:sldId id="287" r:id="rId12"/>
    <p:sldId id="274" r:id="rId13"/>
    <p:sldId id="276" r:id="rId14"/>
    <p:sldId id="279" r:id="rId15"/>
    <p:sldId id="261" r:id="rId16"/>
    <p:sldId id="280" r:id="rId17"/>
    <p:sldId id="285" r:id="rId18"/>
    <p:sldId id="316" r:id="rId19"/>
    <p:sldId id="300" r:id="rId20"/>
    <p:sldId id="303" r:id="rId21"/>
    <p:sldId id="301" r:id="rId22"/>
    <p:sldId id="302" r:id="rId23"/>
    <p:sldId id="304" r:id="rId24"/>
    <p:sldId id="307" r:id="rId25"/>
    <p:sldId id="319" r:id="rId26"/>
    <p:sldId id="306" r:id="rId27"/>
    <p:sldId id="320" r:id="rId28"/>
    <p:sldId id="321" r:id="rId29"/>
    <p:sldId id="305" r:id="rId30"/>
    <p:sldId id="322" r:id="rId31"/>
    <p:sldId id="309" r:id="rId32"/>
    <p:sldId id="286" r:id="rId33"/>
    <p:sldId id="289" r:id="rId34"/>
    <p:sldId id="298" r:id="rId35"/>
    <p:sldId id="313" r:id="rId36"/>
    <p:sldId id="314" r:id="rId37"/>
    <p:sldId id="312" r:id="rId38"/>
    <p:sldId id="283" r:id="rId39"/>
    <p:sldId id="262" r:id="rId40"/>
    <p:sldId id="308" r:id="rId41"/>
    <p:sldId id="282" r:id="rId42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A50021"/>
    <a:srgbClr val="3DA3E1"/>
    <a:srgbClr val="1EA2FF"/>
    <a:srgbClr val="F0F1DC"/>
    <a:srgbClr val="30C8E9"/>
    <a:srgbClr val="C8E5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87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624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an Sanders" userId="05dc24d1-5411-40bd-808f-3ceb27f2562b" providerId="ADAL" clId="{7FA4A46A-959C-48D3-A694-440A92A19D2C}"/>
    <pc:docChg chg="custSel modSld">
      <pc:chgData name="Brian Sanders" userId="05dc24d1-5411-40bd-808f-3ceb27f2562b" providerId="ADAL" clId="{7FA4A46A-959C-48D3-A694-440A92A19D2C}" dt="2022-02-18T19:01:49.742" v="760" actId="20577"/>
      <pc:docMkLst>
        <pc:docMk/>
      </pc:docMkLst>
      <pc:sldChg chg="addSp delSp modSp modAnim">
        <pc:chgData name="Brian Sanders" userId="05dc24d1-5411-40bd-808f-3ceb27f2562b" providerId="ADAL" clId="{7FA4A46A-959C-48D3-A694-440A92A19D2C}" dt="2022-02-18T18:58:30.705" v="222" actId="113"/>
        <pc:sldMkLst>
          <pc:docMk/>
          <pc:sldMk cId="1880114633" sldId="316"/>
        </pc:sldMkLst>
        <pc:spChg chg="add mod">
          <ac:chgData name="Brian Sanders" userId="05dc24d1-5411-40bd-808f-3ceb27f2562b" providerId="ADAL" clId="{7FA4A46A-959C-48D3-A694-440A92A19D2C}" dt="2022-02-18T18:58:30.705" v="222" actId="113"/>
          <ac:spMkLst>
            <pc:docMk/>
            <pc:sldMk cId="1880114633" sldId="316"/>
            <ac:spMk id="2" creationId="{2317B084-4B56-4D84-A86F-EDD20CF066A1}"/>
          </ac:spMkLst>
        </pc:spChg>
        <pc:spChg chg="mod">
          <ac:chgData name="Brian Sanders" userId="05dc24d1-5411-40bd-808f-3ceb27f2562b" providerId="ADAL" clId="{7FA4A46A-959C-48D3-A694-440A92A19D2C}" dt="2022-02-18T18:57:55.452" v="216" actId="113"/>
          <ac:spMkLst>
            <pc:docMk/>
            <pc:sldMk cId="1880114633" sldId="316"/>
            <ac:spMk id="6" creationId="{197E275A-86D4-4369-AD96-6A79BC254D49}"/>
          </ac:spMkLst>
        </pc:spChg>
        <pc:spChg chg="add del">
          <ac:chgData name="Brian Sanders" userId="05dc24d1-5411-40bd-808f-3ceb27f2562b" providerId="ADAL" clId="{7FA4A46A-959C-48D3-A694-440A92A19D2C}" dt="2022-02-18T18:57:54.139" v="215"/>
          <ac:spMkLst>
            <pc:docMk/>
            <pc:sldMk cId="1880114633" sldId="316"/>
            <ac:spMk id="7" creationId="{011F041F-0F15-4845-BBA3-65FDAAC41484}"/>
          </ac:spMkLst>
        </pc:spChg>
      </pc:sldChg>
      <pc:sldChg chg="addSp modSp modAnim">
        <pc:chgData name="Brian Sanders" userId="05dc24d1-5411-40bd-808f-3ceb27f2562b" providerId="ADAL" clId="{7FA4A46A-959C-48D3-A694-440A92A19D2C}" dt="2022-02-18T19:00:00.530" v="421" actId="20577"/>
        <pc:sldMkLst>
          <pc:docMk/>
          <pc:sldMk cId="2357287064" sldId="319"/>
        </pc:sldMkLst>
        <pc:spChg chg="mod">
          <ac:chgData name="Brian Sanders" userId="05dc24d1-5411-40bd-808f-3ceb27f2562b" providerId="ADAL" clId="{7FA4A46A-959C-48D3-A694-440A92A19D2C}" dt="2022-02-18T18:58:03.435" v="217" actId="113"/>
          <ac:spMkLst>
            <pc:docMk/>
            <pc:sldMk cId="2357287064" sldId="319"/>
            <ac:spMk id="6" creationId="{197E275A-86D4-4369-AD96-6A79BC254D49}"/>
          </ac:spMkLst>
        </pc:spChg>
        <pc:spChg chg="add mod">
          <ac:chgData name="Brian Sanders" userId="05dc24d1-5411-40bd-808f-3ceb27f2562b" providerId="ADAL" clId="{7FA4A46A-959C-48D3-A694-440A92A19D2C}" dt="2022-02-18T19:00:00.530" v="421" actId="20577"/>
          <ac:spMkLst>
            <pc:docMk/>
            <pc:sldMk cId="2357287064" sldId="319"/>
            <ac:spMk id="7" creationId="{554463A3-2B33-4C1E-A7B4-DBF3DCEFBFEE}"/>
          </ac:spMkLst>
        </pc:spChg>
      </pc:sldChg>
      <pc:sldChg chg="addSp modSp modAnim">
        <pc:chgData name="Brian Sanders" userId="05dc24d1-5411-40bd-808f-3ceb27f2562b" providerId="ADAL" clId="{7FA4A46A-959C-48D3-A694-440A92A19D2C}" dt="2022-02-18T19:01:49.742" v="760" actId="20577"/>
        <pc:sldMkLst>
          <pc:docMk/>
          <pc:sldMk cId="4051938336" sldId="320"/>
        </pc:sldMkLst>
        <pc:spChg chg="mod">
          <ac:chgData name="Brian Sanders" userId="05dc24d1-5411-40bd-808f-3ceb27f2562b" providerId="ADAL" clId="{7FA4A46A-959C-48D3-A694-440A92A19D2C}" dt="2022-02-18T19:00:16.814" v="423" actId="14100"/>
          <ac:spMkLst>
            <pc:docMk/>
            <pc:sldMk cId="4051938336" sldId="320"/>
            <ac:spMk id="6" creationId="{197E275A-86D4-4369-AD96-6A79BC254D49}"/>
          </ac:spMkLst>
        </pc:spChg>
        <pc:spChg chg="add mod">
          <ac:chgData name="Brian Sanders" userId="05dc24d1-5411-40bd-808f-3ceb27f2562b" providerId="ADAL" clId="{7FA4A46A-959C-48D3-A694-440A92A19D2C}" dt="2022-02-18T19:01:49.742" v="760" actId="20577"/>
          <ac:spMkLst>
            <pc:docMk/>
            <pc:sldMk cId="4051938336" sldId="320"/>
            <ac:spMk id="7" creationId="{29311BA6-08F7-4903-9940-8F215A33075D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D5CB547-D8BB-5C48-8462-FD0CB901A9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683E5D-00DF-F041-A84B-D6F1E6295ED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CCC4D2D-8C89-0644-B639-64734A9AF3D2}" type="datetimeFigureOut">
              <a:rPr lang="en-US"/>
              <a:pPr>
                <a:defRPr/>
              </a:pPr>
              <a:t>2/18/2022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55CACD-274B-DE4E-99EE-46077CD0BC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ASCCC Academic Academy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1FC012-AC68-714B-9724-7A479BC42B1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1355F52-F447-F54A-961B-8E00CCF7250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0T20:33:18.39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76,'90'-20,"-57"16,0 1,1 2,-1 1,0 1,0 2,0 1,17 6,195 11,-172-11,1-3,0-3,0-4,58-7,109-19,173 12,173 3,-293-15,39 11,-313 12,0 0,0 1,0 1,1 1,-1 1,0 1,0 0,0 2,3 1,284 16,-192-2,-98-12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0T20:33:22.54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74,'1406'0,"-1095"-26,-76 11,92 2,-202 16,215-23,-307 18,-1 2,0 1,0 1,0 1,-1 2,28 8,52 8,274-18,65-3,-423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02-10T20:33:35.10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53,'510'-16,"-29"4,-304 14,96-3,-136-23,208 24,-187 26,293-27,-210-25,-98 31,-123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C915D97-8592-FF4E-9875-358BF4973D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F2FB98-4577-9543-8172-332ACAD91FC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0A2E8F5-E4C1-6249-8084-6F16D0B19D74}" type="datetimeFigureOut">
              <a:rPr lang="en-US"/>
              <a:pPr>
                <a:defRPr/>
              </a:pPr>
              <a:t>2/18/2022</a:t>
            </a:fld>
            <a:endParaRPr lang="en-US" dirty="0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F9F6430-99A5-C04A-A795-F657A57272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1A5CFA7-3E9F-FA48-842F-93F2B10560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0F7AEB-216D-7346-A3DF-4423C420B26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ASCCC Academic Academy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EF5396A-B27A-3E44-8659-67897C8AAD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900586E-ECDB-F44A-B6A8-2831118B7B4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i="1" dirty="0">
                <a:cs typeface="Gill Sans"/>
              </a:rPr>
              <a:t>Scene 1: 4:00 am. Writing in a darkened den with the glow of a monitor illuminating Brian’s face...</a:t>
            </a:r>
            <a:endParaRPr lang="en-US" sz="12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00586E-ECDB-F44A-B6A8-2831118B7B4F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66969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00586E-ECDB-F44A-B6A8-2831118B7B4F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08258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28700" lvl="1" indent="-342900"/>
            <a:r>
              <a:rPr lang="en-US" dirty="0"/>
              <a:t>Not quite clear what was involved in the task at hand</a:t>
            </a:r>
          </a:p>
          <a:p>
            <a:pPr marL="1028700" lvl="1" indent="-342900"/>
            <a:r>
              <a:rPr lang="en-US" dirty="0"/>
              <a:t>There were no directions or guidelines on how to proceed</a:t>
            </a:r>
          </a:p>
          <a:p>
            <a:pPr marL="1028700" lvl="1" indent="-342900"/>
            <a:r>
              <a:rPr lang="en-US" dirty="0"/>
              <a:t>But knew they all could contribute effectively (unknowingly)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900586E-ECDB-F44A-B6A8-2831118B7B4F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36575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59005" y="4683512"/>
            <a:ext cx="10432249" cy="1736660"/>
          </a:xfrm>
        </p:spPr>
        <p:txBody>
          <a:bodyPr anchor="ctr"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35617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88E9CC-3E5C-1A42-8F10-1C5F7D6F7DCB}"/>
              </a:ext>
            </a:extLst>
          </p:cNvPr>
          <p:cNvSpPr/>
          <p:nvPr userDrawn="1"/>
        </p:nvSpPr>
        <p:spPr>
          <a:xfrm>
            <a:off x="2352691" y="0"/>
            <a:ext cx="9839310" cy="235269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83F7ED-ADA5-0F4A-8BE2-B1987E86E8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352690" cy="2352690"/>
          </a:xfrm>
          <a:prstGeom prst="rect">
            <a:avLst/>
          </a:prstGeom>
        </p:spPr>
      </p:pic>
      <p:pic>
        <p:nvPicPr>
          <p:cNvPr id="6" name="Picture 6">
            <a:extLst>
              <a:ext uri="{FF2B5EF4-FFF2-40B4-BE49-F238E27FC236}">
                <a16:creationId xmlns:a16="http://schemas.microsoft.com/office/drawing/2014/main" id="{1E2055A4-D301-6F44-BF4D-9C69B0BAC2A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6376988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5515" y="403412"/>
            <a:ext cx="8058283" cy="1685768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9994" y="2662568"/>
            <a:ext cx="10523806" cy="356941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12">
            <a:extLst>
              <a:ext uri="{FF2B5EF4-FFF2-40B4-BE49-F238E27FC236}">
                <a16:creationId xmlns:a16="http://schemas.microsoft.com/office/drawing/2014/main" id="{3C4D22D1-B652-3642-A8BF-57EE1D580DA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9F06C-3E18-7D4A-8620-170A4BF7191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23142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F53B915-8011-0845-8F57-66B3733FFCA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6376988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06C4B8-BC79-8641-AAD2-E2366060EF0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6" y="5355"/>
            <a:ext cx="821412" cy="6852645"/>
          </a:xfrm>
          <a:prstGeom prst="rect">
            <a:avLst/>
          </a:prstGeom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7650" y="1798320"/>
            <a:ext cx="4922537" cy="43913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8259" y="1798320"/>
            <a:ext cx="4948881" cy="439134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4E3D54CA-1BB6-5248-84C6-D1720C6901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79332-CAD7-7B44-A441-F122C39CA06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84963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FC30B6C9-9E5E-B142-BE67-0050E11B83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938" y="6376988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277650" y="1798320"/>
            <a:ext cx="10058400" cy="4419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BFE2F8CC-2327-B946-B58B-7820E3757D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4297E-07AE-1449-BCEE-4C04EBDD19BF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9881A1-1F1D-AA41-BB20-C1C41694142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6" y="5355"/>
            <a:ext cx="821412" cy="6852645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142394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9C82E804-7C62-714B-934D-34CB036820A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6376988"/>
            <a:ext cx="377825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3B9883AA-8376-3E4F-941E-9AB6024803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298113" y="6356350"/>
            <a:ext cx="10556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80EA95-3868-B04B-BC44-37A0E4E4BD83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33829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9F61EA3-B5F0-3549-9CDE-ACB3094957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7938" y="365125"/>
            <a:ext cx="10075862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3E075BF-353E-F148-AA68-3CA99C93E8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89050" y="1825625"/>
            <a:ext cx="1006475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– Remember to ad alt text to all imported graphics and images.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185FCD8D-1E30-B240-9C71-F2AE6C6B82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7813" y="6356350"/>
            <a:ext cx="915987" cy="365125"/>
          </a:xfrm>
          <a:prstGeom prst="rect">
            <a:avLst/>
          </a:prstGeom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24BE405D-08E2-8A46-B448-98EC89699F6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Palatino" pitchFamily="2" charset="77"/>
          <a:ea typeface="Palatino" pitchFamily="2" charset="77"/>
          <a:cs typeface="Palatino" pitchFamily="2" charset="77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" pitchFamily="2" charset="77"/>
          <a:ea typeface="Palatino" pitchFamily="2" charset="77"/>
          <a:cs typeface="Palatino" pitchFamily="2" charset="77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" pitchFamily="2" charset="77"/>
          <a:ea typeface="Palatino" pitchFamily="2" charset="77"/>
          <a:cs typeface="Palatino" pitchFamily="2" charset="77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" pitchFamily="2" charset="77"/>
          <a:ea typeface="Palatino" pitchFamily="2" charset="77"/>
          <a:cs typeface="Palatino" pitchFamily="2" charset="77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Palatino" pitchFamily="2" charset="77"/>
          <a:ea typeface="Palatino" pitchFamily="2" charset="77"/>
          <a:cs typeface="Palatino" pitchFamily="2" charset="77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0.png"/><Relationship Id="rId11" Type="http://schemas.openxmlformats.org/officeDocument/2006/relationships/hyperlink" Target="https://creativecommons.org/licenses/by-nc-nd/3.0/" TargetMode="External"/><Relationship Id="rId5" Type="http://schemas.openxmlformats.org/officeDocument/2006/relationships/customXml" Target="../ink/ink2.xml"/><Relationship Id="rId10" Type="http://schemas.openxmlformats.org/officeDocument/2006/relationships/hyperlink" Target="https://veganmos.com/chocolate-chunk-cookies/" TargetMode="External"/><Relationship Id="rId4" Type="http://schemas.openxmlformats.org/officeDocument/2006/relationships/image" Target="../media/image160.png"/><Relationship Id="rId9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all.com/hiking-png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reativecommons.org/licenses/by-nc/3.0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columbia.edu/student_services/integrity.php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mandelman.ml-implode.com/2013/07/why-i-havent-written-about-the-declarations-by-ex-bank-of-america-employees/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microsoft.com/office/2007/relationships/hdphoto" Target="../media/hdphoto2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veganmos.com/chocolate-chunk-cooki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itle 1">
            <a:extLst>
              <a:ext uri="{FF2B5EF4-FFF2-40B4-BE49-F238E27FC236}">
                <a16:creationId xmlns:a16="http://schemas.microsoft.com/office/drawing/2014/main" id="{4B549F50-4B9B-4D4D-9C9A-6CB9930169B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8850" y="4798535"/>
            <a:ext cx="10433050" cy="1736725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Story from the Foothills: </a:t>
            </a:r>
            <a:br>
              <a:rPr lang="en-US" altLang="en-US" dirty="0"/>
            </a:br>
            <a:r>
              <a:rPr lang="en-US" altLang="en-US" dirty="0"/>
              <a:t>How the “Chunking” Process Effectively Reviewed and Improved Our Catalog</a:t>
            </a:r>
            <a:br>
              <a:rPr lang="en-US" altLang="en-US" dirty="0"/>
            </a:br>
            <a:endParaRPr lang="en-US" alt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E253D-D59C-432D-AF6D-E5179F1E8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Main Characters (Chunkers)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8350F09-D19E-4418-9E3B-84DDCB3827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B9F06C-3E18-7D4A-8620-170A4BF71910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pic>
        <p:nvPicPr>
          <p:cNvPr id="5" name="Picture 2" descr="Columbia College Office of the VP of Instruction">
            <a:extLst>
              <a:ext uri="{FF2B5EF4-FFF2-40B4-BE49-F238E27FC236}">
                <a16:creationId xmlns:a16="http://schemas.microsoft.com/office/drawing/2014/main" id="{122AF9C3-69FC-4C46-9BBB-B8EB59FFB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833" y="2505140"/>
            <a:ext cx="1645141" cy="2418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Torri Keever - Program Specialist- Career and Technicial Education  Apprenticeships - Columbia College | LinkedIn">
            <a:extLst>
              <a:ext uri="{FF2B5EF4-FFF2-40B4-BE49-F238E27FC236}">
                <a16:creationId xmlns:a16="http://schemas.microsoft.com/office/drawing/2014/main" id="{768B1F39-6022-4174-9B13-200021707F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4"/>
          <a:stretch/>
        </p:blipFill>
        <p:spPr bwMode="auto">
          <a:xfrm>
            <a:off x="5126693" y="4949734"/>
            <a:ext cx="1674469" cy="164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olumbia College Student Success Stories">
            <a:extLst>
              <a:ext uri="{FF2B5EF4-FFF2-40B4-BE49-F238E27FC236}">
                <a16:creationId xmlns:a16="http://schemas.microsoft.com/office/drawing/2014/main" id="{BC5144E1-8104-45FF-AF0B-694FAE4B49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4" t="27291" r="75665" b="33673"/>
          <a:stretch/>
        </p:blipFill>
        <p:spPr bwMode="auto">
          <a:xfrm>
            <a:off x="0" y="3764633"/>
            <a:ext cx="1254523" cy="237020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906CF3-42F9-4968-9164-F2EFAF499243}"/>
              </a:ext>
            </a:extLst>
          </p:cNvPr>
          <p:cNvSpPr txBox="1"/>
          <p:nvPr/>
        </p:nvSpPr>
        <p:spPr>
          <a:xfrm>
            <a:off x="1422137" y="5211504"/>
            <a:ext cx="22626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Jill Olson (retired), Counselor and Instructor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19BDD8-36E4-4B50-9823-3E8D152B7B80}"/>
              </a:ext>
            </a:extLst>
          </p:cNvPr>
          <p:cNvSpPr txBox="1"/>
          <p:nvPr/>
        </p:nvSpPr>
        <p:spPr>
          <a:xfrm>
            <a:off x="4598633" y="2473061"/>
            <a:ext cx="27305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Elissa Creighton, Curriculum Specialist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B2B3D51-FDED-41B9-9AB9-C53B7BEB87C5}"/>
              </a:ext>
            </a:extLst>
          </p:cNvPr>
          <p:cNvSpPr txBox="1"/>
          <p:nvPr/>
        </p:nvSpPr>
        <p:spPr>
          <a:xfrm>
            <a:off x="6968776" y="5673169"/>
            <a:ext cx="24430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Torri Keever, Admissions &amp; Records Specialist</a:t>
            </a:r>
          </a:p>
        </p:txBody>
      </p:sp>
      <p:pic>
        <p:nvPicPr>
          <p:cNvPr id="2054" name="Picture 6" descr="Columbia College Arts, Sciences &amp; Human Performance Division (ASHP) and  Athletics">
            <a:extLst>
              <a:ext uri="{FF2B5EF4-FFF2-40B4-BE49-F238E27FC236}">
                <a16:creationId xmlns:a16="http://schemas.microsoft.com/office/drawing/2014/main" id="{4777C505-FC3F-48BD-9B4E-8D86E8A24C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1" t="8559" r="13800" b="22780"/>
          <a:stretch/>
        </p:blipFill>
        <p:spPr bwMode="auto">
          <a:xfrm>
            <a:off x="7391982" y="2505140"/>
            <a:ext cx="1645141" cy="2416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D84FD32-EC02-4E09-87D8-5A6AE362E5EC}"/>
              </a:ext>
            </a:extLst>
          </p:cNvPr>
          <p:cNvSpPr txBox="1"/>
          <p:nvPr/>
        </p:nvSpPr>
        <p:spPr>
          <a:xfrm>
            <a:off x="9125845" y="3998700"/>
            <a:ext cx="28882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Raelene Juarez, </a:t>
            </a:r>
          </a:p>
          <a:p>
            <a:r>
              <a:rPr lang="en-US" dirty="0"/>
              <a:t>Dean of Arts, Sciences, and Human Performance</a:t>
            </a:r>
          </a:p>
        </p:txBody>
      </p:sp>
    </p:spTree>
    <p:extLst>
      <p:ext uri="{BB962C8B-B14F-4D97-AF65-F5344CB8AC3E}">
        <p14:creationId xmlns:p14="http://schemas.microsoft.com/office/powerpoint/2010/main" val="480079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DE5A1-DA54-4C98-BC88-2028299F1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650" y="365125"/>
            <a:ext cx="10429668" cy="1325563"/>
          </a:xfrm>
        </p:spPr>
        <p:txBody>
          <a:bodyPr/>
          <a:lstStyle/>
          <a:p>
            <a:r>
              <a:rPr lang="en-US" dirty="0"/>
              <a:t>Mapping the Path - </a:t>
            </a:r>
            <a:br>
              <a:rPr lang="en-US" dirty="0"/>
            </a:br>
            <a:r>
              <a:rPr lang="en-US" dirty="0"/>
              <a:t>Sections or Chunks Identified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AACEDF8-A924-4573-8183-A0BA3D90DD1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056558" y="1798320"/>
            <a:ext cx="3232702" cy="4391025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BE6D0A7-C26C-4944-9EF1-E71FDA5D53E2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>
                <a:cs typeface="Gill Sans"/>
              </a:rPr>
              <a:t>Academic Policies &amp; Procedures</a:t>
            </a:r>
          </a:p>
          <a:p>
            <a:endParaRPr lang="en-US" dirty="0"/>
          </a:p>
          <a:p>
            <a:r>
              <a:rPr lang="en-US" dirty="0">
                <a:cs typeface="Gill Sans"/>
              </a:rPr>
              <a:t>College Policies &amp; Procedures</a:t>
            </a:r>
          </a:p>
          <a:p>
            <a:endParaRPr lang="en-US" dirty="0"/>
          </a:p>
          <a:p>
            <a:r>
              <a:rPr lang="en-US" dirty="0"/>
              <a:t>Applying for Admission </a:t>
            </a:r>
            <a:br>
              <a:rPr lang="en-US" dirty="0"/>
            </a:br>
            <a:endParaRPr lang="en-US" sz="1800" i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D5727D-DA8B-47EE-A5E1-261C3254DC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B9F06C-3E18-7D4A-8620-170A4BF71910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506FD50-9DAD-4ACF-8EC6-566A4C302CE1}"/>
                  </a:ext>
                </a:extLst>
              </p14:cNvPr>
              <p14:cNvContentPartPr/>
              <p14:nvPr/>
            </p14:nvContentPartPr>
            <p14:xfrm>
              <a:off x="2262789" y="4064160"/>
              <a:ext cx="1280520" cy="39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506FD50-9DAD-4ACF-8EC6-566A4C302CE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08789" y="3956160"/>
                <a:ext cx="1388160" cy="25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EBF66F0-EA6E-425F-95D3-0F81016A5292}"/>
                  </a:ext>
                </a:extLst>
              </p14:cNvPr>
              <p14:cNvContentPartPr/>
              <p14:nvPr/>
            </p14:nvContentPartPr>
            <p14:xfrm>
              <a:off x="2244069" y="4295640"/>
              <a:ext cx="1428840" cy="270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EBF66F0-EA6E-425F-95D3-0F81016A529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90429" y="4188000"/>
                <a:ext cx="153648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BC1FDCD-52A2-4971-94F5-FF01F34563A5}"/>
                  </a:ext>
                </a:extLst>
              </p14:cNvPr>
              <p14:cNvContentPartPr/>
              <p14:nvPr/>
            </p14:nvContentPartPr>
            <p14:xfrm>
              <a:off x="2225709" y="3407520"/>
              <a:ext cx="1056960" cy="190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BC1FDCD-52A2-4971-94F5-FF01F34563A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71709" y="3299880"/>
                <a:ext cx="1164600" cy="234720"/>
              </a:xfrm>
              <a:prstGeom prst="rect">
                <a:avLst/>
              </a:prstGeom>
            </p:spPr>
          </p:pic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CB049EF0-FF70-460B-AD1D-64D08CF4F05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04166" y="0"/>
            <a:ext cx="2648298" cy="220691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059ABAC-EDAC-42E1-BD6E-E860934907A4}"/>
              </a:ext>
            </a:extLst>
          </p:cNvPr>
          <p:cNvSpPr txBox="1"/>
          <p:nvPr/>
        </p:nvSpPr>
        <p:spPr>
          <a:xfrm>
            <a:off x="1713389" y="6305793"/>
            <a:ext cx="176092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10" tooltip="https://veganmos.com/chocolate-chunk-cookies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11" tooltip="https://creativecommons.org/licenses/by-nc-nd/3.0/"/>
              </a:rPr>
              <a:t>CC BY-NC-ND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507165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6ACF9-BD5D-4A97-B941-6926760CA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3845" y="136525"/>
            <a:ext cx="10046043" cy="1325563"/>
          </a:xfrm>
        </p:spPr>
        <p:txBody>
          <a:bodyPr/>
          <a:lstStyle/>
          <a:p>
            <a:r>
              <a:rPr lang="en-US" dirty="0"/>
              <a:t>Mapping the Path - </a:t>
            </a:r>
            <a:br>
              <a:rPr lang="en-US" dirty="0"/>
            </a:br>
            <a:r>
              <a:rPr lang="en-US" dirty="0"/>
              <a:t>Content Experts Identified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7959B-A96F-4A3A-A757-208CF7AD9A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23845" y="1510823"/>
            <a:ext cx="4922537" cy="439134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Compliance</a:t>
            </a:r>
          </a:p>
          <a:p>
            <a:pPr marL="1143000" lvl="1" indent="-457200"/>
            <a:r>
              <a:rPr lang="en-US" dirty="0"/>
              <a:t>Accreditation</a:t>
            </a:r>
          </a:p>
          <a:p>
            <a:pPr marL="1143000" lvl="1" indent="-457200"/>
            <a:r>
              <a:rPr lang="en-US" dirty="0"/>
              <a:t>Board Policy</a:t>
            </a:r>
          </a:p>
          <a:p>
            <a:pPr marL="1143000" lvl="1" indent="-457200"/>
            <a:r>
              <a:rPr lang="en-US" dirty="0"/>
              <a:t>Ed Code – laws </a:t>
            </a:r>
          </a:p>
          <a:p>
            <a:pPr marL="1143000" lvl="1" indent="-457200"/>
            <a:r>
              <a:rPr lang="en-US" dirty="0">
                <a:cs typeface="Gill Sans"/>
              </a:rPr>
              <a:t>Title 5 – regulations 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8BB000-7F87-4B99-90CC-E4D4A92754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B9F06C-3E18-7D4A-8620-170A4BF71910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pic>
        <p:nvPicPr>
          <p:cNvPr id="1026" name="Picture 1" descr="image001">
            <a:extLst>
              <a:ext uri="{FF2B5EF4-FFF2-40B4-BE49-F238E27FC236}">
                <a16:creationId xmlns:a16="http://schemas.microsoft.com/office/drawing/2014/main" id="{28F5BF08-6A49-4DA3-8B26-C27DDDB50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6582" y="3591085"/>
            <a:ext cx="10153651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3933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B7F09-B19A-4F90-95E5-EACE4A730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the Path - </a:t>
            </a:r>
            <a:br>
              <a:rPr lang="en-US" dirty="0"/>
            </a:br>
            <a:r>
              <a:rPr lang="en-US" dirty="0"/>
              <a:t>Questions to Ask on the Journey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4F995F-1CF3-4107-B2A3-D3D0B02218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77650" y="1798321"/>
            <a:ext cx="8851088" cy="2498472"/>
          </a:xfrm>
        </p:spPr>
        <p:txBody>
          <a:bodyPr/>
          <a:lstStyle/>
          <a:p>
            <a:pPr marL="342900" indent="-342900">
              <a:spcAft>
                <a:spcPts val="600"/>
              </a:spcAft>
            </a:pPr>
            <a:r>
              <a:rPr lang="en-US" dirty="0"/>
              <a:t>Is policy accurate and being followed?</a:t>
            </a:r>
          </a:p>
          <a:p>
            <a:pPr marL="342900" indent="-342900">
              <a:spcAft>
                <a:spcPts val="600"/>
              </a:spcAft>
            </a:pPr>
            <a:r>
              <a:rPr lang="en-US" dirty="0"/>
              <a:t>Does it pose barriers to students?</a:t>
            </a:r>
          </a:p>
          <a:p>
            <a:pPr marL="342900" indent="-342900">
              <a:spcAft>
                <a:spcPts val="600"/>
              </a:spcAft>
            </a:pPr>
            <a:r>
              <a:rPr lang="en-US" dirty="0"/>
              <a:t>Is it clear to the average reader?</a:t>
            </a:r>
          </a:p>
          <a:p>
            <a:pPr marL="342900" indent="-342900">
              <a:spcAft>
                <a:spcPts val="600"/>
              </a:spcAft>
            </a:pPr>
            <a:r>
              <a:rPr lang="en-US" dirty="0"/>
              <a:t>Is it compliant?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C3291B-F25B-4C47-B23B-C281B748AD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979332-CAD7-7B44-A441-F122C39CA061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F62E36-757B-4703-A21D-DA4B7B59FCD8}"/>
              </a:ext>
            </a:extLst>
          </p:cNvPr>
          <p:cNvSpPr txBox="1"/>
          <p:nvPr/>
        </p:nvSpPr>
        <p:spPr>
          <a:xfrm>
            <a:off x="3952787" y="4404426"/>
            <a:ext cx="66471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The “</a:t>
            </a:r>
            <a:r>
              <a:rPr lang="en-US" sz="2800" dirty="0" err="1"/>
              <a:t>Chunkers</a:t>
            </a:r>
            <a:r>
              <a:rPr lang="en-US" sz="2800" dirty="0"/>
              <a:t>” are positive, </a:t>
            </a:r>
            <a:br>
              <a:rPr lang="en-US" sz="2800" dirty="0"/>
            </a:br>
            <a:r>
              <a:rPr lang="en-US" sz="2800" dirty="0"/>
              <a:t>yet embark on the journey!</a:t>
            </a:r>
          </a:p>
          <a:p>
            <a:endParaRPr lang="en-US" sz="2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4F0094-225F-4E65-B2CB-F70DCEF915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907816" y="3798332"/>
            <a:ext cx="1886876" cy="25300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DC14675-F962-4C4E-9FAE-D8E7A830227D}"/>
              </a:ext>
            </a:extLst>
          </p:cNvPr>
          <p:cNvSpPr txBox="1"/>
          <p:nvPr/>
        </p:nvSpPr>
        <p:spPr>
          <a:xfrm>
            <a:off x="1752414" y="6360959"/>
            <a:ext cx="1886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www.pngall.com/hiking-pn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-nc/3.0/"/>
              </a:rPr>
              <a:t>CC BY-NC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729309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61110-E2C4-4845-AF8A-951406E04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Palatino"/>
              </a:rPr>
              <a:t>One Success Story - </a:t>
            </a:r>
            <a:br>
              <a:rPr lang="en-US" dirty="0">
                <a:latin typeface="Palatino"/>
              </a:rPr>
            </a:br>
            <a:r>
              <a:rPr lang="en-US" dirty="0">
                <a:latin typeface="Palatino"/>
              </a:rPr>
              <a:t>Academic Integrity Policy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CC42FF-3DB3-4959-A79A-57456D204F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979332-CAD7-7B44-A441-F122C39CA061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F91AAE85-4E9E-4E46-A68B-DD650393E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340" y="2888419"/>
            <a:ext cx="5177050" cy="302596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4984174-E615-4FC6-AFED-695B774FAAAC}"/>
              </a:ext>
            </a:extLst>
          </p:cNvPr>
          <p:cNvSpPr txBox="1"/>
          <p:nvPr/>
        </p:nvSpPr>
        <p:spPr>
          <a:xfrm>
            <a:off x="1277650" y="2076980"/>
            <a:ext cx="4513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B40538-E915-4436-A353-E039A817F88C}"/>
              </a:ext>
            </a:extLst>
          </p:cNvPr>
          <p:cNvSpPr txBox="1"/>
          <p:nvPr/>
        </p:nvSpPr>
        <p:spPr>
          <a:xfrm>
            <a:off x="6891740" y="2076980"/>
            <a:ext cx="30545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17C7D8-9FF4-45CA-9C2B-7DD8F5ED3B29}"/>
              </a:ext>
            </a:extLst>
          </p:cNvPr>
          <p:cNvSpPr txBox="1"/>
          <p:nvPr/>
        </p:nvSpPr>
        <p:spPr>
          <a:xfrm>
            <a:off x="6731942" y="2893679"/>
            <a:ext cx="533036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rgbClr val="404040"/>
                </a:solidFill>
              </a:rPr>
              <a:t>Violations</a:t>
            </a:r>
          </a:p>
          <a:p>
            <a:r>
              <a:rPr lang="en-US" sz="1400" dirty="0">
                <a:solidFill>
                  <a:srgbClr val="404040"/>
                </a:solidFill>
              </a:rPr>
              <a:t>Examples of violations are listed below. Professors may define additional specific guidelines within their courses; refer to the course syllabus.</a:t>
            </a:r>
          </a:p>
          <a:p>
            <a:endParaRPr lang="en-US" sz="1400" dirty="0">
              <a:solidFill>
                <a:srgbClr val="404040"/>
              </a:solidFill>
            </a:endParaRPr>
          </a:p>
          <a:p>
            <a:r>
              <a:rPr lang="en-US" sz="1400" b="1" dirty="0">
                <a:solidFill>
                  <a:srgbClr val="404040"/>
                </a:solidFill>
              </a:rPr>
              <a:t>CHEATING</a:t>
            </a:r>
            <a:endParaRPr lang="en-US" sz="1400" dirty="0">
              <a:solidFill>
                <a:srgbClr val="40404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404040"/>
                </a:solidFill>
              </a:rPr>
              <a:t>copying from someone else’s assignment, homework, or exam or allowing others to copy you;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404040"/>
                </a:solidFill>
              </a:rPr>
              <a:t>altering or interfering with grading;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404040"/>
                </a:solidFill>
              </a:rPr>
              <a:t>using resources during an exam that are not allowed;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404040"/>
                </a:solidFill>
              </a:rPr>
              <a:t>consulting with someone other than the professor or proctor during an exam; 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404040"/>
                </a:solidFill>
              </a:rPr>
              <a:t>making or taking a copy of an exam with the intention of sharing with other students.</a:t>
            </a:r>
          </a:p>
          <a:p>
            <a:endParaRPr lang="en-US" sz="14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2638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3B2FB6B-BD62-46CC-B1D8-4B34C509E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Moment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7E275A-86D4-4369-AD96-6A79BC254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0318" y="2662569"/>
            <a:ext cx="7300046" cy="2849418"/>
          </a:xfrm>
        </p:spPr>
        <p:txBody>
          <a:bodyPr/>
          <a:lstStyle/>
          <a:p>
            <a:pPr algn="ctr"/>
            <a:endParaRPr lang="en-US" sz="3200" dirty="0"/>
          </a:p>
          <a:p>
            <a:pPr algn="ctr"/>
            <a:r>
              <a:rPr lang="en-US" sz="3200" dirty="0"/>
              <a:t>Can you find your Academic Integrity Policy in your </a:t>
            </a:r>
            <a:r>
              <a:rPr lang="en-US" sz="3200" b="1" dirty="0"/>
              <a:t>Catalog</a:t>
            </a:r>
            <a:r>
              <a:rPr lang="en-US" sz="3200" dirty="0"/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D22337-4519-4920-A5EE-1F43C6DB6F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54297E-07AE-1449-BCEE-4C04EBDD19BF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7598FBC-84D6-4424-92BD-336FFCE5B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7652" y="2927927"/>
            <a:ext cx="3133630" cy="2849417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317B084-4B56-4D84-A86F-EDD20CF066A1}"/>
              </a:ext>
            </a:extLst>
          </p:cNvPr>
          <p:cNvSpPr/>
          <p:nvPr/>
        </p:nvSpPr>
        <p:spPr>
          <a:xfrm>
            <a:off x="752475" y="4734594"/>
            <a:ext cx="7467889" cy="20809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Poll #1 </a:t>
            </a:r>
            <a:r>
              <a:rPr lang="en-US" dirty="0"/>
              <a:t>(In </a:t>
            </a:r>
            <a:r>
              <a:rPr lang="en-US" dirty="0" err="1"/>
              <a:t>Pathables</a:t>
            </a:r>
            <a:r>
              <a:rPr lang="en-US" dirty="0"/>
              <a:t> environment) – </a:t>
            </a:r>
            <a:br>
              <a:rPr lang="en-US" dirty="0"/>
            </a:br>
            <a:r>
              <a:rPr lang="en-US" b="1" dirty="0"/>
              <a:t>When was your college policy last reviewed?</a:t>
            </a:r>
          </a:p>
          <a:p>
            <a:pPr marL="800100" lvl="1" indent="-342900">
              <a:buAutoNum type="alphaUcPeriod"/>
            </a:pPr>
            <a:r>
              <a:rPr lang="en-US" dirty="0"/>
              <a:t>1-2 years ago</a:t>
            </a:r>
          </a:p>
          <a:p>
            <a:pPr marL="800100" lvl="1" indent="-342900">
              <a:buAutoNum type="alphaUcPeriod"/>
            </a:pPr>
            <a:r>
              <a:rPr lang="en-US" dirty="0"/>
              <a:t>3-5 years ago</a:t>
            </a:r>
          </a:p>
          <a:p>
            <a:pPr marL="800100" lvl="1" indent="-342900">
              <a:buAutoNum type="alphaUcPeriod"/>
            </a:pPr>
            <a:r>
              <a:rPr lang="en-US" dirty="0"/>
              <a:t>5-10 year ago</a:t>
            </a:r>
          </a:p>
          <a:p>
            <a:pPr marL="800100" lvl="1" indent="-342900">
              <a:buAutoNum type="alphaUcPeriod"/>
            </a:pPr>
            <a:r>
              <a:rPr lang="en-US" dirty="0"/>
              <a:t>Over 10 years ago</a:t>
            </a:r>
          </a:p>
          <a:p>
            <a:pPr marL="800100" lvl="1" indent="-342900">
              <a:buAutoNum type="alphaUcPeriod"/>
            </a:pPr>
            <a:r>
              <a:rPr lang="en-US" dirty="0"/>
              <a:t>Impossible to tell – no date is listed </a:t>
            </a:r>
          </a:p>
        </p:txBody>
      </p:sp>
    </p:spTree>
    <p:extLst>
      <p:ext uri="{BB962C8B-B14F-4D97-AF65-F5344CB8AC3E}">
        <p14:creationId xmlns:p14="http://schemas.microsoft.com/office/powerpoint/2010/main" val="188011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6FBDB-43AF-451F-BDAD-69F8481FA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Nugget Found - </a:t>
            </a:r>
            <a:br>
              <a:rPr lang="en-US" dirty="0"/>
            </a:br>
            <a:r>
              <a:rPr lang="en-US" dirty="0"/>
              <a:t>Use Consistent Wording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9C70F48-A5DE-4AE0-B4D8-5080A89D09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531276" y="3599740"/>
            <a:ext cx="5557259" cy="70799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03F7DC-80E6-4C27-8912-888FFE75E77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979332-CAD7-7B44-A441-F122C39CA061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E98986D-185D-4867-A996-76F4A3DE19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0022" y="4820045"/>
            <a:ext cx="3299975" cy="75594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5F2EFE3-F11C-4FE1-9874-194F895B171C}"/>
              </a:ext>
            </a:extLst>
          </p:cNvPr>
          <p:cNvGrpSpPr/>
          <p:nvPr/>
        </p:nvGrpSpPr>
        <p:grpSpPr>
          <a:xfrm>
            <a:off x="7241309" y="322460"/>
            <a:ext cx="4197984" cy="2500074"/>
            <a:chOff x="6519314" y="3429000"/>
            <a:chExt cx="4804379" cy="2861207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0F01ACA-A720-4417-83A2-9F46C71F773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19314" y="3429000"/>
              <a:ext cx="4804379" cy="2861207"/>
            </a:xfrm>
            <a:prstGeom prst="rect">
              <a:avLst/>
            </a:prstGeom>
          </p:spPr>
        </p:pic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5F80A8E9-FFC3-4A5C-94B5-F832B127CD34}"/>
                </a:ext>
              </a:extLst>
            </p:cNvPr>
            <p:cNvSpPr/>
            <p:nvPr/>
          </p:nvSpPr>
          <p:spPr>
            <a:xfrm>
              <a:off x="8214749" y="4406013"/>
              <a:ext cx="2794995" cy="239877"/>
            </a:xfrm>
            <a:prstGeom prst="roundRect">
              <a:avLst/>
            </a:prstGeom>
            <a:solidFill>
              <a:schemeClr val="accent3">
                <a:alpha val="38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1EA0328A-70CB-41F4-B6B3-19A58ED7BD36}"/>
                </a:ext>
              </a:extLst>
            </p:cNvPr>
            <p:cNvSpPr/>
            <p:nvPr/>
          </p:nvSpPr>
          <p:spPr>
            <a:xfrm>
              <a:off x="7241864" y="4645890"/>
              <a:ext cx="3767880" cy="239877"/>
            </a:xfrm>
            <a:prstGeom prst="roundRect">
              <a:avLst/>
            </a:prstGeom>
            <a:solidFill>
              <a:schemeClr val="accent3">
                <a:alpha val="38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F7B70E77-B243-46C9-9348-8BD25B7A9BD9}"/>
                </a:ext>
              </a:extLst>
            </p:cNvPr>
            <p:cNvSpPr/>
            <p:nvPr/>
          </p:nvSpPr>
          <p:spPr>
            <a:xfrm>
              <a:off x="7241865" y="4885767"/>
              <a:ext cx="775300" cy="239877"/>
            </a:xfrm>
            <a:prstGeom prst="roundRect">
              <a:avLst/>
            </a:prstGeom>
            <a:solidFill>
              <a:schemeClr val="accent3">
                <a:alpha val="38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4B206225-FDD5-4965-8153-889C97913926}"/>
              </a:ext>
            </a:extLst>
          </p:cNvPr>
          <p:cNvSpPr/>
          <p:nvPr/>
        </p:nvSpPr>
        <p:spPr>
          <a:xfrm>
            <a:off x="7111908" y="203198"/>
            <a:ext cx="4267200" cy="2770909"/>
          </a:xfrm>
          <a:prstGeom prst="rect">
            <a:avLst/>
          </a:prstGeom>
          <a:noFill/>
          <a:ln>
            <a:solidFill>
              <a:srgbClr val="3DA3E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D9FA15A-FF60-41EB-AD95-12EF97D7C1ED}"/>
              </a:ext>
            </a:extLst>
          </p:cNvPr>
          <p:cNvCxnSpPr/>
          <p:nvPr/>
        </p:nvCxnSpPr>
        <p:spPr>
          <a:xfrm flipV="1">
            <a:off x="9088535" y="2974107"/>
            <a:ext cx="0" cy="625633"/>
          </a:xfrm>
          <a:prstGeom prst="line">
            <a:avLst/>
          </a:prstGeom>
          <a:ln>
            <a:solidFill>
              <a:srgbClr val="3DA3E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113B801A-A211-4010-A99F-A3B2D239D6BC}"/>
              </a:ext>
            </a:extLst>
          </p:cNvPr>
          <p:cNvSpPr/>
          <p:nvPr/>
        </p:nvSpPr>
        <p:spPr>
          <a:xfrm>
            <a:off x="4027051" y="4710541"/>
            <a:ext cx="3592946" cy="1042883"/>
          </a:xfrm>
          <a:prstGeom prst="rect">
            <a:avLst/>
          </a:prstGeom>
          <a:noFill/>
          <a:ln>
            <a:solidFill>
              <a:srgbClr val="3DA3E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E021973-635F-4BD6-B4C6-22A12DC3DC8C}"/>
              </a:ext>
            </a:extLst>
          </p:cNvPr>
          <p:cNvCxnSpPr/>
          <p:nvPr/>
        </p:nvCxnSpPr>
        <p:spPr>
          <a:xfrm flipV="1">
            <a:off x="7415417" y="4084908"/>
            <a:ext cx="0" cy="625633"/>
          </a:xfrm>
          <a:prstGeom prst="line">
            <a:avLst/>
          </a:prstGeom>
          <a:ln>
            <a:solidFill>
              <a:srgbClr val="3DA3E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73D3B020-4F4F-4F55-9B1A-1A81C7EE6F9B}"/>
              </a:ext>
            </a:extLst>
          </p:cNvPr>
          <p:cNvSpPr/>
          <p:nvPr/>
        </p:nvSpPr>
        <p:spPr>
          <a:xfrm>
            <a:off x="7426039" y="4073238"/>
            <a:ext cx="1673109" cy="59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11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F305B6-987A-4BD9-9D2D-BA8C8DE155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Nugget Found – </a:t>
            </a:r>
            <a:br>
              <a:rPr lang="en-US" dirty="0"/>
            </a:br>
            <a:r>
              <a:rPr lang="en-US" dirty="0"/>
              <a:t>Use Understandable Language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144E06-6FBA-4913-B6F8-0704E3D8BB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979332-CAD7-7B44-A441-F122C39CA061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E134990-CB05-40F6-BAEA-06986C540E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8246" y="2223504"/>
            <a:ext cx="787717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810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FEE6D-68AF-4229-B89C-83000C355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Nugget Found - </a:t>
            </a:r>
            <a:br>
              <a:rPr lang="en-US" dirty="0"/>
            </a:br>
            <a:r>
              <a:rPr lang="en-US" dirty="0"/>
              <a:t>Define Policy (or link to it)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8B4F3E-7DD1-4610-AE0F-1B7D5C0068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979332-CAD7-7B44-A441-F122C39CA061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71B9D41-4FCC-4E6C-9281-EF9FD7E643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6950" y="2615334"/>
            <a:ext cx="7658100" cy="249555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338B603-C97D-423B-A53E-5D1A916BA489}"/>
              </a:ext>
            </a:extLst>
          </p:cNvPr>
          <p:cNvSpPr/>
          <p:nvPr/>
        </p:nvSpPr>
        <p:spPr>
          <a:xfrm>
            <a:off x="6031345" y="3685309"/>
            <a:ext cx="3893705" cy="1425575"/>
          </a:xfrm>
          <a:prstGeom prst="rect">
            <a:avLst/>
          </a:prstGeom>
          <a:noFill/>
          <a:ln>
            <a:solidFill>
              <a:srgbClr val="A5002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7C787E4-E6CA-40D3-83B9-F02479EF4D25}"/>
              </a:ext>
            </a:extLst>
          </p:cNvPr>
          <p:cNvCxnSpPr/>
          <p:nvPr/>
        </p:nvCxnSpPr>
        <p:spPr>
          <a:xfrm flipV="1">
            <a:off x="9458036" y="2900218"/>
            <a:ext cx="0" cy="785091"/>
          </a:xfrm>
          <a:prstGeom prst="line">
            <a:avLst/>
          </a:prstGeom>
          <a:ln>
            <a:solidFill>
              <a:srgbClr val="A5002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36701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A27CED0-ADC9-4E5E-B76B-B449B8737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Nugget Found - </a:t>
            </a:r>
            <a:br>
              <a:rPr lang="en-US" dirty="0"/>
            </a:br>
            <a:r>
              <a:rPr lang="en-US" dirty="0"/>
              <a:t>Use an Equity and Inclusivity Lens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13DA24-B0F4-47D6-9B8E-C5BF29748F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979332-CAD7-7B44-A441-F122C39CA061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BF7372A-6686-40AF-9A38-4FC673C5E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925" y="2500312"/>
            <a:ext cx="805815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262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B20F1-E830-4541-BBF4-B19B0395D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Chunking at Columbia:</a:t>
            </a:r>
            <a:br>
              <a:rPr lang="en-US" dirty="0"/>
            </a:br>
            <a:r>
              <a:rPr lang="en-US" sz="2800" dirty="0"/>
              <a:t>Why might you listen</a:t>
            </a:r>
            <a:r>
              <a:rPr lang="en-US" dirty="0"/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5B4591-AC25-44F5-9412-6AC194572A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B9F06C-3E18-7D4A-8620-170A4BF71910}" type="slidenum">
              <a:rPr lang="en-US" altLang="en-US"/>
              <a:pPr>
                <a:defRPr/>
              </a:pPr>
              <a:t>2</a:t>
            </a:fld>
            <a:endParaRPr lang="en-US" alt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86B695F-3B55-450E-82B6-81684665B396}"/>
              </a:ext>
            </a:extLst>
          </p:cNvPr>
          <p:cNvSpPr/>
          <p:nvPr/>
        </p:nvSpPr>
        <p:spPr>
          <a:xfrm>
            <a:off x="290945" y="2625436"/>
            <a:ext cx="5181600" cy="96981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4C0061"/>
                </a:solidFill>
              </a:rPr>
              <a:t>Policy &amp; Procedure Review</a:t>
            </a:r>
          </a:p>
        </p:txBody>
      </p:sp>
      <p:sp>
        <p:nvSpPr>
          <p:cNvPr id="7" name="Arrow: Bent-Up 6">
            <a:extLst>
              <a:ext uri="{FF2B5EF4-FFF2-40B4-BE49-F238E27FC236}">
                <a16:creationId xmlns:a16="http://schemas.microsoft.com/office/drawing/2014/main" id="{1CE7A974-5916-41F4-B95C-BDAB93C71D71}"/>
              </a:ext>
            </a:extLst>
          </p:cNvPr>
          <p:cNvSpPr/>
          <p:nvPr/>
        </p:nvSpPr>
        <p:spPr>
          <a:xfrm rot="5400000">
            <a:off x="941207" y="4069427"/>
            <a:ext cx="928253" cy="595745"/>
          </a:xfrm>
          <a:prstGeom prst="bentUpArrow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F9B2FA-E4A7-4188-99E5-F5EBB0DE30D0}"/>
              </a:ext>
            </a:extLst>
          </p:cNvPr>
          <p:cNvSpPr/>
          <p:nvPr/>
        </p:nvSpPr>
        <p:spPr>
          <a:xfrm>
            <a:off x="1982739" y="3897161"/>
            <a:ext cx="6767442" cy="155460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rgbClr val="4C0061"/>
                </a:solidFill>
              </a:rPr>
              <a:t>Policies become better for students</a:t>
            </a:r>
            <a:endParaRPr lang="en-US" dirty="0">
              <a:solidFill>
                <a:srgbClr val="FFFFFF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rgbClr val="4C0061"/>
                </a:solidFill>
              </a:rPr>
              <a:t>Easier</a:t>
            </a:r>
            <a:r>
              <a:rPr lang="en-US" sz="2800" dirty="0">
                <a:solidFill>
                  <a:srgbClr val="4C0061"/>
                </a:solidFill>
                <a:cs typeface="Arial" panose="020B0604020202020204"/>
              </a:rPr>
              <a:t> to find and use</a:t>
            </a:r>
            <a:endParaRPr lang="en-US" dirty="0">
              <a:solidFill>
                <a:srgbClr val="FFFFFF"/>
              </a:solidFill>
              <a:cs typeface="Arial" panose="020B0604020202020204"/>
            </a:endParaRPr>
          </a:p>
          <a:p>
            <a:pPr marL="457200" indent="-457200">
              <a:buFont typeface="Arial"/>
              <a:buChar char="•"/>
            </a:pPr>
            <a:r>
              <a:rPr lang="en-US" sz="2800" dirty="0">
                <a:solidFill>
                  <a:srgbClr val="4C0061"/>
                </a:solidFill>
                <a:cs typeface="Arial" panose="020B0604020202020204"/>
              </a:rPr>
              <a:t>Ensure currency w/ regs &amp; standards </a:t>
            </a:r>
            <a:endParaRPr lang="en-US">
              <a:solidFill>
                <a:srgbClr val="FFFFFF"/>
              </a:solidFill>
              <a:cs typeface="Arial" panose="020B0604020202020204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E645760-81C6-4187-A6F1-9ACB3DA01FB9}"/>
              </a:ext>
            </a:extLst>
          </p:cNvPr>
          <p:cNvSpPr/>
          <p:nvPr/>
        </p:nvSpPr>
        <p:spPr>
          <a:xfrm>
            <a:off x="4184071" y="5687290"/>
            <a:ext cx="4405746" cy="762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2800" dirty="0">
                <a:solidFill>
                  <a:srgbClr val="4C0061"/>
                </a:solidFill>
                <a:cs typeface="Arial"/>
              </a:rPr>
              <a:t>Healthier College</a:t>
            </a:r>
          </a:p>
        </p:txBody>
      </p:sp>
      <p:sp>
        <p:nvSpPr>
          <p:cNvPr id="11" name="Arrow: Bent-Up 10">
            <a:extLst>
              <a:ext uri="{FF2B5EF4-FFF2-40B4-BE49-F238E27FC236}">
                <a16:creationId xmlns:a16="http://schemas.microsoft.com/office/drawing/2014/main" id="{5817DB64-8D7B-479B-A2AB-C9763AC215F5}"/>
              </a:ext>
            </a:extLst>
          </p:cNvPr>
          <p:cNvSpPr/>
          <p:nvPr/>
        </p:nvSpPr>
        <p:spPr>
          <a:xfrm rot="5400000">
            <a:off x="3116371" y="5621136"/>
            <a:ext cx="623453" cy="595745"/>
          </a:xfrm>
          <a:prstGeom prst="bentUpArrow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457A0556-F02A-4939-A064-1E17DBC26ECB}"/>
              </a:ext>
            </a:extLst>
          </p:cNvPr>
          <p:cNvSpPr/>
          <p:nvPr/>
        </p:nvSpPr>
        <p:spPr>
          <a:xfrm>
            <a:off x="8746755" y="3954606"/>
            <a:ext cx="360218" cy="2493818"/>
          </a:xfrm>
          <a:prstGeom prst="rightBrace">
            <a:avLst/>
          </a:prstGeom>
          <a:ln w="57150"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87D3B6-FD77-4F32-93E8-876DAA3E5E75}"/>
              </a:ext>
            </a:extLst>
          </p:cNvPr>
          <p:cNvSpPr txBox="1"/>
          <p:nvPr/>
        </p:nvSpPr>
        <p:spPr>
          <a:xfrm>
            <a:off x="9175173" y="4665968"/>
            <a:ext cx="2951018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200" b="1" dirty="0">
                <a:solidFill>
                  <a:srgbClr val="6C008A"/>
                </a:solidFill>
                <a:latin typeface="Arial"/>
                <a:cs typeface="Arial"/>
              </a:rPr>
              <a:t>Accreditation Expectations</a:t>
            </a:r>
            <a:endParaRPr lang="en-US" sz="3200" b="1" dirty="0">
              <a:solidFill>
                <a:srgbClr val="6C008A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008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A340EC-9DF7-4DFE-AF34-58DE270A0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Nugget Found - </a:t>
            </a:r>
            <a:br>
              <a:rPr lang="en-US" dirty="0"/>
            </a:br>
            <a:r>
              <a:rPr lang="en-US" dirty="0"/>
              <a:t>Remove Unnecessary Wording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AC8C38-DAB6-451E-B886-D5FD6C04D7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54297E-07AE-1449-BCEE-4C04EBDD19BF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2AE7CBA-A4C2-4D18-99FA-808F167CC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641" y="2147125"/>
            <a:ext cx="9048750" cy="351472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F857A7F-888B-4340-A2DE-FCACA3E3FB37}"/>
              </a:ext>
            </a:extLst>
          </p:cNvPr>
          <p:cNvSpPr/>
          <p:nvPr/>
        </p:nvSpPr>
        <p:spPr>
          <a:xfrm>
            <a:off x="6224016" y="4434840"/>
            <a:ext cx="4524375" cy="1227010"/>
          </a:xfrm>
          <a:prstGeom prst="rect">
            <a:avLst/>
          </a:prstGeom>
          <a:noFill/>
          <a:ln>
            <a:solidFill>
              <a:srgbClr val="A5002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D695F16-A7DD-463C-AAC9-7A393A602578}"/>
              </a:ext>
            </a:extLst>
          </p:cNvPr>
          <p:cNvCxnSpPr/>
          <p:nvPr/>
        </p:nvCxnSpPr>
        <p:spPr>
          <a:xfrm>
            <a:off x="9707418" y="3278909"/>
            <a:ext cx="0" cy="1155931"/>
          </a:xfrm>
          <a:prstGeom prst="line">
            <a:avLst/>
          </a:prstGeom>
          <a:ln>
            <a:solidFill>
              <a:srgbClr val="A5002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5148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2FD3F1-7A02-4062-B5BC-B4B20DEE9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Wandering Off the Path - </a:t>
            </a:r>
            <a:br>
              <a:rPr lang="en-US" dirty="0"/>
            </a:br>
            <a:r>
              <a:rPr lang="en-US" dirty="0"/>
              <a:t>Academic Integrity on Website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0F085F-AD6C-4D29-ADF6-4152DE17E8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979332-CAD7-7B44-A441-F122C39CA061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6D9F49-6B99-466D-B9A2-774C36F39EBC}"/>
              </a:ext>
            </a:extLst>
          </p:cNvPr>
          <p:cNvSpPr/>
          <p:nvPr/>
        </p:nvSpPr>
        <p:spPr>
          <a:xfrm>
            <a:off x="1247543" y="1690688"/>
            <a:ext cx="1007615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dirty="0">
                <a:solidFill>
                  <a:srgbClr val="444444"/>
                </a:solidFill>
                <a:latin typeface="Helvetica Neue"/>
                <a:ea typeface="Times New Roman" panose="02020603050405020304" pitchFamily="18" charset="0"/>
              </a:rPr>
              <a:t>Student shall be given notice by the faculty member in charge of the class or the activity on the </a:t>
            </a:r>
            <a:r>
              <a:rPr lang="en-US" dirty="0">
                <a:solidFill>
                  <a:srgbClr val="444444"/>
                </a:solidFill>
                <a:highlight>
                  <a:srgbClr val="FFFF00"/>
                </a:highlight>
                <a:latin typeface="Helvetica Neue"/>
                <a:ea typeface="Times New Roman" panose="02020603050405020304" pitchFamily="18" charset="0"/>
              </a:rPr>
              <a:t>Academic Integrity Violation Form</a:t>
            </a:r>
            <a:r>
              <a:rPr lang="en-US" dirty="0">
                <a:solidFill>
                  <a:srgbClr val="444444"/>
                </a:solidFill>
                <a:latin typeface="Helvetica Neue"/>
                <a:ea typeface="Times New Roman" panose="02020603050405020304" pitchFamily="18" charset="0"/>
              </a:rPr>
              <a:t>, available on the college website.</a:t>
            </a:r>
            <a:endParaRPr lang="en-US" dirty="0">
              <a:solidFill>
                <a:srgbClr val="444444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dirty="0">
                <a:solidFill>
                  <a:srgbClr val="444444"/>
                </a:solidFill>
                <a:highlight>
                  <a:srgbClr val="FFFF00"/>
                </a:highlight>
                <a:latin typeface="Helvetica Neue"/>
                <a:ea typeface="Times New Roman" panose="02020603050405020304" pitchFamily="18" charset="0"/>
              </a:rPr>
              <a:t>Copies of this form will be given to the professor, the student, the appropriate division dean </a:t>
            </a:r>
            <a:r>
              <a:rPr lang="en-US" dirty="0">
                <a:solidFill>
                  <a:srgbClr val="444444"/>
                </a:solidFill>
                <a:latin typeface="Helvetica Neue"/>
                <a:ea typeface="Times New Roman" panose="02020603050405020304" pitchFamily="18" charset="0"/>
              </a:rPr>
              <a:t>for the class where the violation occurred, Dean of Arts, Sciences &amp; HHP, Dean of Career Technical Education, or the Dean of Student Services.</a:t>
            </a:r>
            <a:endParaRPr lang="en-US" dirty="0">
              <a:solidFill>
                <a:srgbClr val="444444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914400" algn="l"/>
              </a:tabLst>
            </a:pPr>
            <a:r>
              <a:rPr lang="en-US" dirty="0">
                <a:solidFill>
                  <a:srgbClr val="444444"/>
                </a:solidFill>
                <a:highlight>
                  <a:srgbClr val="FFFF00"/>
                </a:highlight>
                <a:latin typeface="Helvetica Neue"/>
                <a:ea typeface="Times New Roman" panose="02020603050405020304" pitchFamily="18" charset="0"/>
              </a:rPr>
              <a:t>The Dean of Student Services will be given a copy to have a record in the student’s conduct file. </a:t>
            </a:r>
            <a:r>
              <a:rPr lang="en-US" dirty="0">
                <a:solidFill>
                  <a:srgbClr val="444444"/>
                </a:solidFill>
                <a:latin typeface="Helvetica Neue"/>
                <a:ea typeface="Times New Roman" panose="02020603050405020304" pitchFamily="18" charset="0"/>
              </a:rPr>
              <a:t>If needed, the violation will be evaluated against the Student Code of Conduct policy and further action taken.</a:t>
            </a:r>
            <a:endParaRPr lang="en-US" dirty="0">
              <a:solidFill>
                <a:srgbClr val="444444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  <a:tabLst>
                <a:tab pos="457200" algn="l"/>
              </a:tabLst>
            </a:pPr>
            <a:r>
              <a:rPr lang="en-US" dirty="0">
                <a:solidFill>
                  <a:srgbClr val="444444"/>
                </a:solidFill>
                <a:latin typeface="Helvetica Neue"/>
                <a:ea typeface="Times New Roman" panose="02020603050405020304" pitchFamily="18" charset="0"/>
              </a:rPr>
              <a:t>If the student disagrees with the faculty’s accusation, the appropriate Dean will investigate and render a decision within </a:t>
            </a:r>
            <a:r>
              <a:rPr lang="en-US" dirty="0">
                <a:solidFill>
                  <a:srgbClr val="444444"/>
                </a:solidFill>
                <a:highlight>
                  <a:srgbClr val="FFFF00"/>
                </a:highlight>
                <a:latin typeface="Helvetica Neue"/>
                <a:ea typeface="Times New Roman" panose="02020603050405020304" pitchFamily="18" charset="0"/>
              </a:rPr>
              <a:t>15 college business days</a:t>
            </a:r>
            <a:r>
              <a:rPr lang="en-US" dirty="0">
                <a:solidFill>
                  <a:srgbClr val="444444"/>
                </a:solidFill>
                <a:latin typeface="Helvetica Neue"/>
                <a:ea typeface="Times New Roman" panose="02020603050405020304" pitchFamily="18" charset="0"/>
              </a:rPr>
              <a:t>. Student will be informed in writing of the results of the investigation.</a:t>
            </a:r>
            <a:endParaRPr lang="en-US" dirty="0">
              <a:solidFill>
                <a:srgbClr val="444444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  <a:tabLst>
                <a:tab pos="457200" algn="l"/>
              </a:tabLst>
            </a:pPr>
            <a:r>
              <a:rPr lang="en-US" dirty="0">
                <a:solidFill>
                  <a:srgbClr val="444444"/>
                </a:solidFill>
                <a:latin typeface="Helvetica Neue"/>
                <a:ea typeface="Times New Roman" panose="02020603050405020304" pitchFamily="18" charset="0"/>
              </a:rPr>
              <a:t>Student may challenge the findings within </a:t>
            </a:r>
            <a:r>
              <a:rPr lang="en-US" dirty="0">
                <a:solidFill>
                  <a:srgbClr val="444444"/>
                </a:solidFill>
                <a:highlight>
                  <a:srgbClr val="FFFF00"/>
                </a:highlight>
                <a:latin typeface="Helvetica Neue"/>
                <a:ea typeface="Times New Roman" panose="02020603050405020304" pitchFamily="18" charset="0"/>
              </a:rPr>
              <a:t>5 college business days </a:t>
            </a:r>
            <a:r>
              <a:rPr lang="en-US" dirty="0">
                <a:solidFill>
                  <a:srgbClr val="444444"/>
                </a:solidFill>
                <a:latin typeface="Helvetica Neue"/>
                <a:ea typeface="Times New Roman" panose="02020603050405020304" pitchFamily="18" charset="0"/>
              </a:rPr>
              <a:t>by contacting the Vice President of Student Services.</a:t>
            </a:r>
            <a:endParaRPr lang="en-US" dirty="0">
              <a:solidFill>
                <a:srgbClr val="444444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  <a:tabLst>
                <a:tab pos="457200" algn="l"/>
              </a:tabLst>
            </a:pPr>
            <a:r>
              <a:rPr lang="en-US" dirty="0">
                <a:solidFill>
                  <a:srgbClr val="444444"/>
                </a:solidFill>
                <a:latin typeface="Helvetica Neue"/>
                <a:ea typeface="Times New Roman" panose="02020603050405020304" pitchFamily="18" charset="0"/>
              </a:rPr>
              <a:t>The Vice President’s decision is final.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  <a:tabLst>
                <a:tab pos="457200" algn="l"/>
              </a:tabLst>
            </a:pPr>
            <a:endParaRPr lang="en-US" dirty="0">
              <a:solidFill>
                <a:srgbClr val="444444"/>
              </a:solidFill>
              <a:effectLst/>
              <a:latin typeface="Helvetica Neue"/>
              <a:ea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	</a:t>
            </a:r>
            <a:r>
              <a:rPr lang="en-US" i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From </a:t>
            </a:r>
            <a:r>
              <a:rPr lang="en-US" i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https://www.gocolumbia.edu/student_services/integrity.php</a:t>
            </a:r>
            <a:r>
              <a:rPr lang="en-US" i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 (no longer available)</a:t>
            </a:r>
            <a:endParaRPr lang="en-US" i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 startAt="3"/>
              <a:tabLst>
                <a:tab pos="457200" algn="l"/>
              </a:tabLst>
            </a:pPr>
            <a:endParaRPr lang="en-US" dirty="0">
              <a:solidFill>
                <a:srgbClr val="444444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746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3B2FB6B-BD62-46CC-B1D8-4B34C509E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Moment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7E275A-86D4-4369-AD96-6A79BC254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0318" y="2662569"/>
            <a:ext cx="7300046" cy="2849418"/>
          </a:xfrm>
        </p:spPr>
        <p:txBody>
          <a:bodyPr/>
          <a:lstStyle/>
          <a:p>
            <a:pPr algn="ctr"/>
            <a:endParaRPr lang="en-US" sz="3200" dirty="0"/>
          </a:p>
          <a:p>
            <a:pPr algn="ctr"/>
            <a:r>
              <a:rPr lang="en-US" sz="3200" dirty="0"/>
              <a:t>Can you find your Academic Integrity Policy on the </a:t>
            </a:r>
            <a:r>
              <a:rPr lang="en-US" sz="3200" b="1" dirty="0"/>
              <a:t>college website</a:t>
            </a:r>
            <a:r>
              <a:rPr lang="en-US" sz="3200" dirty="0"/>
              <a:t>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D22337-4519-4920-A5EE-1F43C6DB6F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54297E-07AE-1449-BCEE-4C04EBDD19BF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7598FBC-84D6-4424-92BD-336FFCE5B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7652" y="2927927"/>
            <a:ext cx="3133630" cy="284941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54463A3-2B33-4C1E-A7B4-DBF3DCEFBFEE}"/>
              </a:ext>
            </a:extLst>
          </p:cNvPr>
          <p:cNvSpPr/>
          <p:nvPr/>
        </p:nvSpPr>
        <p:spPr>
          <a:xfrm>
            <a:off x="752475" y="4734594"/>
            <a:ext cx="7467889" cy="20809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Poll #2 </a:t>
            </a:r>
            <a:r>
              <a:rPr lang="en-US" dirty="0"/>
              <a:t>(In </a:t>
            </a:r>
            <a:r>
              <a:rPr lang="en-US" dirty="0" err="1"/>
              <a:t>Pathables</a:t>
            </a:r>
            <a:r>
              <a:rPr lang="en-US" dirty="0"/>
              <a:t> environment) – </a:t>
            </a:r>
            <a:br>
              <a:rPr lang="en-US" dirty="0"/>
            </a:br>
            <a:r>
              <a:rPr lang="en-US" dirty="0"/>
              <a:t>How well does your </a:t>
            </a:r>
            <a:r>
              <a:rPr lang="en-US" b="1" dirty="0"/>
              <a:t>catalog policy</a:t>
            </a:r>
            <a:r>
              <a:rPr lang="en-US" dirty="0"/>
              <a:t> align with your </a:t>
            </a:r>
            <a:r>
              <a:rPr lang="en-US" b="1" dirty="0"/>
              <a:t>website</a:t>
            </a:r>
            <a:r>
              <a:rPr lang="en-US" dirty="0"/>
              <a:t>?</a:t>
            </a:r>
          </a:p>
          <a:p>
            <a:pPr marL="800100" lvl="1" indent="-342900">
              <a:buAutoNum type="alphaUcPeriod"/>
            </a:pPr>
            <a:r>
              <a:rPr lang="en-US" dirty="0"/>
              <a:t>Verbatim – word for word exact!</a:t>
            </a:r>
          </a:p>
          <a:p>
            <a:pPr marL="800100" lvl="1" indent="-342900">
              <a:buAutoNum type="alphaUcPeriod"/>
            </a:pPr>
            <a:r>
              <a:rPr lang="en-US" dirty="0"/>
              <a:t>Almost identical</a:t>
            </a:r>
          </a:p>
          <a:p>
            <a:pPr marL="800100" lvl="1" indent="-342900">
              <a:buAutoNum type="alphaUcPeriod"/>
            </a:pPr>
            <a:r>
              <a:rPr lang="en-US" dirty="0"/>
              <a:t>Clearly written from the same source document</a:t>
            </a:r>
          </a:p>
          <a:p>
            <a:pPr marL="800100" lvl="1" indent="-342900">
              <a:buAutoNum type="alphaUcPeriod"/>
            </a:pPr>
            <a:r>
              <a:rPr lang="en-US" dirty="0"/>
              <a:t>Distant cousins</a:t>
            </a:r>
          </a:p>
          <a:p>
            <a:pPr marL="800100" lvl="1" indent="-342900">
              <a:buAutoNum type="alphaUcPeriod"/>
            </a:pPr>
            <a:r>
              <a:rPr lang="en-US" dirty="0"/>
              <a:t>Written on different planets</a:t>
            </a:r>
          </a:p>
        </p:txBody>
      </p:sp>
    </p:spTree>
    <p:extLst>
      <p:ext uri="{BB962C8B-B14F-4D97-AF65-F5344CB8AC3E}">
        <p14:creationId xmlns:p14="http://schemas.microsoft.com/office/powerpoint/2010/main" val="235728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CA8DDB-963C-44FA-9302-005787749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Further Off the Path - </a:t>
            </a:r>
            <a:br>
              <a:rPr lang="en-US" dirty="0"/>
            </a:br>
            <a:r>
              <a:rPr lang="en-US" dirty="0"/>
              <a:t>Academic Integrity in Student Code of Conduct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18DAD9-2537-428B-AFE6-1333BABDD79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979332-CAD7-7B44-A441-F122C39CA061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D8E3DE-6B79-4E3B-B8AA-B11281B3D27A}"/>
              </a:ext>
            </a:extLst>
          </p:cNvPr>
          <p:cNvSpPr txBox="1"/>
          <p:nvPr/>
        </p:nvSpPr>
        <p:spPr>
          <a:xfrm>
            <a:off x="2543908" y="4979610"/>
            <a:ext cx="82178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Student Code of Conduct violations are reported through Online Reporting System (</a:t>
            </a:r>
            <a:r>
              <a:rPr lang="en-US" sz="2800" dirty="0" err="1"/>
              <a:t>Maxient</a:t>
            </a:r>
            <a:r>
              <a:rPr lang="en-US" sz="2800" dirty="0"/>
              <a:t>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3C3E4B-4CE2-4119-A625-9F80FCAD0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400" y="2268627"/>
            <a:ext cx="5229225" cy="9048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BCB7BB9-74CD-470A-A6D2-60A82F57F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3854" y="3365428"/>
            <a:ext cx="5158315" cy="63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8199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3B2FB6B-BD62-46CC-B1D8-4B34C509E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Moment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7E275A-86D4-4369-AD96-6A79BC254D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0318" y="2662568"/>
            <a:ext cx="7300046" cy="2204707"/>
          </a:xfrm>
        </p:spPr>
        <p:txBody>
          <a:bodyPr/>
          <a:lstStyle/>
          <a:p>
            <a:pPr algn="ctr"/>
            <a:endParaRPr lang="en-US" sz="3200" dirty="0"/>
          </a:p>
          <a:p>
            <a:pPr algn="ctr"/>
            <a:r>
              <a:rPr lang="en-US" sz="3200" dirty="0"/>
              <a:t>What does your Student Code of Conduct say about Academic Integrity?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D22337-4519-4920-A5EE-1F43C6DB6F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54297E-07AE-1449-BCEE-4C04EBDD19BF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7598FBC-84D6-4424-92BD-336FFCE5B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7652" y="2927927"/>
            <a:ext cx="3133630" cy="2849417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9311BA6-08F7-4903-9940-8F215A33075D}"/>
              </a:ext>
            </a:extLst>
          </p:cNvPr>
          <p:cNvSpPr/>
          <p:nvPr/>
        </p:nvSpPr>
        <p:spPr>
          <a:xfrm>
            <a:off x="752475" y="4734594"/>
            <a:ext cx="7467889" cy="20809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/>
              <a:t>Poll #3 </a:t>
            </a:r>
            <a:r>
              <a:rPr lang="en-US" dirty="0"/>
              <a:t>(In </a:t>
            </a:r>
            <a:r>
              <a:rPr lang="en-US" dirty="0" err="1"/>
              <a:t>Pathables</a:t>
            </a:r>
            <a:r>
              <a:rPr lang="en-US" dirty="0"/>
              <a:t> environment) – How well does your </a:t>
            </a:r>
            <a:r>
              <a:rPr lang="en-US" b="1" dirty="0"/>
              <a:t>Student Code of Conduct </a:t>
            </a:r>
            <a:r>
              <a:rPr lang="en-US" dirty="0"/>
              <a:t>align with your </a:t>
            </a:r>
            <a:r>
              <a:rPr lang="en-US" b="1" dirty="0"/>
              <a:t>Academic Integrity Policy</a:t>
            </a:r>
            <a:r>
              <a:rPr lang="en-US" dirty="0"/>
              <a:t>?</a:t>
            </a:r>
          </a:p>
          <a:p>
            <a:pPr marL="800100" lvl="1" indent="-342900">
              <a:buAutoNum type="alphaUcPeriod"/>
            </a:pPr>
            <a:r>
              <a:rPr lang="en-US" dirty="0"/>
              <a:t>They are well-aligned – not exactly the same words, but pointed in the same direction.</a:t>
            </a:r>
          </a:p>
          <a:p>
            <a:pPr marL="800100" lvl="1" indent="-342900">
              <a:buAutoNum type="alphaUcPeriod"/>
            </a:pPr>
            <a:r>
              <a:rPr lang="en-US" dirty="0"/>
              <a:t>It’s a little fuzzy. They align well in some ways but not others.</a:t>
            </a:r>
          </a:p>
          <a:p>
            <a:pPr marL="800100" lvl="1" indent="-342900">
              <a:buAutoNum type="alphaUcPeriod"/>
            </a:pPr>
            <a:r>
              <a:rPr lang="en-US" dirty="0"/>
              <a:t>Diametrically opposed – as though the two documents have never been reviewed side-by-side.</a:t>
            </a:r>
          </a:p>
        </p:txBody>
      </p:sp>
    </p:spTree>
    <p:extLst>
      <p:ext uri="{BB962C8B-B14F-4D97-AF65-F5344CB8AC3E}">
        <p14:creationId xmlns:p14="http://schemas.microsoft.com/office/powerpoint/2010/main" val="405193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A4468-C377-4138-85B9-BFAA8D786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</p:spPr>
        <p:txBody>
          <a:bodyPr>
            <a:normAutofit/>
          </a:bodyPr>
          <a:lstStyle/>
          <a:p>
            <a:r>
              <a:rPr lang="en-US" dirty="0"/>
              <a:t>Finding Our Way - </a:t>
            </a:r>
            <a:br>
              <a:rPr lang="en-US" dirty="0"/>
            </a:br>
            <a:r>
              <a:rPr lang="en-US" dirty="0"/>
              <a:t>Content Experts to the Rescue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EC8F85-CD53-4608-BF19-D16874E98D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979332-CAD7-7B44-A441-F122C39CA061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58FB424-D1E0-434B-BBB1-76152129054D}"/>
              </a:ext>
            </a:extLst>
          </p:cNvPr>
          <p:cNvSpPr/>
          <p:nvPr/>
        </p:nvSpPr>
        <p:spPr>
          <a:xfrm>
            <a:off x="7639951" y="1554738"/>
            <a:ext cx="2092145" cy="1325563"/>
          </a:xfrm>
          <a:prstGeom prst="ellipse">
            <a:avLst/>
          </a:prstGeom>
          <a:solidFill>
            <a:schemeClr val="bg2">
              <a:lumMod val="60000"/>
              <a:lumOff val="4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 Services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6432BA2-E80B-4198-ACE6-CB6F64D1A660}"/>
              </a:ext>
            </a:extLst>
          </p:cNvPr>
          <p:cNvSpPr/>
          <p:nvPr/>
        </p:nvSpPr>
        <p:spPr>
          <a:xfrm>
            <a:off x="2546925" y="2766720"/>
            <a:ext cx="2092145" cy="1325563"/>
          </a:xfrm>
          <a:prstGeom prst="ellipse">
            <a:avLst/>
          </a:prstGeom>
          <a:solidFill>
            <a:schemeClr val="accent6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Academic Senate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EDC1C0C-D46F-4C4C-8ED2-A3C1A477D996}"/>
              </a:ext>
            </a:extLst>
          </p:cNvPr>
          <p:cNvSpPr/>
          <p:nvPr/>
        </p:nvSpPr>
        <p:spPr>
          <a:xfrm>
            <a:off x="7753826" y="3978701"/>
            <a:ext cx="2092145" cy="1325563"/>
          </a:xfrm>
          <a:prstGeom prst="ellipse">
            <a:avLst/>
          </a:prstGeom>
          <a:solidFill>
            <a:schemeClr val="accent1">
              <a:lumMod val="40000"/>
              <a:lumOff val="60000"/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40404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Instructional Deans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FCCD3F-12CE-4ACA-B67B-20D374E0E4AB}"/>
              </a:ext>
            </a:extLst>
          </p:cNvPr>
          <p:cNvSpPr txBox="1"/>
          <p:nvPr/>
        </p:nvSpPr>
        <p:spPr>
          <a:xfrm>
            <a:off x="911839" y="4341688"/>
            <a:ext cx="50655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/>
              <a:t>Work-group reviewed: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Catalog Policy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Website with reference to Original Form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Student Code of Conduct</a:t>
            </a:r>
          </a:p>
          <a:p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94DFB52-2ABF-40DD-BBC6-2746EE9F80A6}"/>
              </a:ext>
            </a:extLst>
          </p:cNvPr>
          <p:cNvCxnSpPr/>
          <p:nvPr/>
        </p:nvCxnSpPr>
        <p:spPr>
          <a:xfrm>
            <a:off x="4849093" y="3410814"/>
            <a:ext cx="2152073" cy="0"/>
          </a:xfrm>
          <a:prstGeom prst="line">
            <a:avLst/>
          </a:prstGeom>
          <a:ln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F7DE5AB-553B-4F93-9F51-A52D260390D1}"/>
              </a:ext>
            </a:extLst>
          </p:cNvPr>
          <p:cNvCxnSpPr>
            <a:cxnSpLocks/>
          </p:cNvCxnSpPr>
          <p:nvPr/>
        </p:nvCxnSpPr>
        <p:spPr>
          <a:xfrm flipV="1">
            <a:off x="7001166" y="2766720"/>
            <a:ext cx="768089" cy="644094"/>
          </a:xfrm>
          <a:prstGeom prst="line">
            <a:avLst/>
          </a:prstGeom>
          <a:ln>
            <a:solidFill>
              <a:srgbClr val="40404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369F4FE-902C-4EB6-A349-FF2998FADD4E}"/>
              </a:ext>
            </a:extLst>
          </p:cNvPr>
          <p:cNvCxnSpPr>
            <a:cxnSpLocks/>
          </p:cNvCxnSpPr>
          <p:nvPr/>
        </p:nvCxnSpPr>
        <p:spPr>
          <a:xfrm rot="4920000" flipV="1">
            <a:off x="6981985" y="3428510"/>
            <a:ext cx="768089" cy="644094"/>
          </a:xfrm>
          <a:prstGeom prst="line">
            <a:avLst/>
          </a:prstGeom>
          <a:ln>
            <a:solidFill>
              <a:srgbClr val="404040"/>
            </a:solidFill>
            <a:tailEnd type="stealth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577491C9-526E-4D6D-ADFF-18537F64D6D7}"/>
              </a:ext>
            </a:extLst>
          </p:cNvPr>
          <p:cNvSpPr txBox="1"/>
          <p:nvPr/>
        </p:nvSpPr>
        <p:spPr>
          <a:xfrm>
            <a:off x="9046233" y="2911587"/>
            <a:ext cx="3362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Shared process for Student Code of Conduct (Online Reporting)</a:t>
            </a:r>
          </a:p>
          <a:p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47030C9-6B1D-4BC3-902E-A07196402D76}"/>
              </a:ext>
            </a:extLst>
          </p:cNvPr>
          <p:cNvSpPr txBox="1"/>
          <p:nvPr/>
        </p:nvSpPr>
        <p:spPr>
          <a:xfrm>
            <a:off x="9046233" y="5304264"/>
            <a:ext cx="2172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Shared perspective</a:t>
            </a:r>
          </a:p>
          <a:p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BA6DDF1-F367-456C-AFCB-4AE924B35804}"/>
              </a:ext>
            </a:extLst>
          </p:cNvPr>
          <p:cNvSpPr txBox="1"/>
          <p:nvPr/>
        </p:nvSpPr>
        <p:spPr>
          <a:xfrm>
            <a:off x="5342223" y="3002263"/>
            <a:ext cx="1351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Meets with: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00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21" grpId="0"/>
      <p:bldP spid="22" grpId="0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95CF7-B1D5-43B1-B006-D44C7E0E0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 - </a:t>
            </a:r>
            <a:br>
              <a:rPr lang="en-US" dirty="0"/>
            </a:br>
            <a:r>
              <a:rPr lang="en-US" dirty="0"/>
              <a:t>Clearer Pathway!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BA0F7-8925-4AC2-A009-E5C32E7B5F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903750" y="1813719"/>
            <a:ext cx="9419943" cy="4419600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/>
              <a:t>Catalog Chunking Committee Report &amp; Action Plan  10/5/18 (revised 10/10/18 with input from the IEC)</a:t>
            </a:r>
          </a:p>
          <a:p>
            <a:pPr marL="0" indent="0">
              <a:buNone/>
            </a:pPr>
            <a:r>
              <a:rPr lang="en-US" sz="1600" dirty="0"/>
              <a:t>The committee reviewed the catalog to identify internal and external policies and the person/area responsible for each policy. The committee now proposes to review each of the catalog sections in order to launch a more in-depth editing process:</a:t>
            </a:r>
            <a:br>
              <a:rPr lang="en-US" sz="1600" dirty="0"/>
            </a:br>
            <a:endParaRPr lang="en-US" sz="1600" dirty="0"/>
          </a:p>
          <a:p>
            <a:pPr>
              <a:spcBef>
                <a:spcPts val="600"/>
              </a:spcBef>
              <a:buFont typeface="Symbol" panose="05050102010706020507" pitchFamily="18" charset="2"/>
              <a:buChar char=""/>
            </a:pPr>
            <a:r>
              <a:rPr lang="en-US" sz="1600" dirty="0"/>
              <a:t>Academic Schedule/Calendar</a:t>
            </a:r>
          </a:p>
          <a:p>
            <a:pPr>
              <a:spcBef>
                <a:spcPts val="600"/>
              </a:spcBef>
              <a:buFont typeface="Symbol" panose="05050102010706020507" pitchFamily="18" charset="2"/>
              <a:buChar char=""/>
            </a:pPr>
            <a:r>
              <a:rPr lang="en-US" sz="1600" dirty="0"/>
              <a:t>About Columbia College</a:t>
            </a:r>
          </a:p>
          <a:p>
            <a:pPr>
              <a:spcBef>
                <a:spcPts val="600"/>
              </a:spcBef>
              <a:buFont typeface="Symbol" panose="05050102010706020507" pitchFamily="18" charset="2"/>
              <a:buChar char=""/>
            </a:pPr>
            <a:r>
              <a:rPr lang="en-US" sz="1600" dirty="0">
                <a:highlight>
                  <a:srgbClr val="FFFF00"/>
                </a:highlight>
              </a:rPr>
              <a:t>Applying for Admission</a:t>
            </a:r>
          </a:p>
          <a:p>
            <a:pPr>
              <a:spcBef>
                <a:spcPts val="600"/>
              </a:spcBef>
              <a:buFont typeface="Symbol" panose="05050102010706020507" pitchFamily="18" charset="2"/>
              <a:buChar char=""/>
            </a:pPr>
            <a:r>
              <a:rPr lang="en-US" sz="1600" dirty="0"/>
              <a:t>Services for Students</a:t>
            </a:r>
          </a:p>
          <a:p>
            <a:pPr>
              <a:spcBef>
                <a:spcPts val="600"/>
              </a:spcBef>
              <a:buFont typeface="Symbol" panose="05050102010706020507" pitchFamily="18" charset="2"/>
              <a:buChar char=""/>
            </a:pPr>
            <a:r>
              <a:rPr lang="en-US" sz="1600" dirty="0"/>
              <a:t>Activities &amp; Student Life</a:t>
            </a:r>
          </a:p>
          <a:p>
            <a:pPr>
              <a:spcBef>
                <a:spcPts val="600"/>
              </a:spcBef>
              <a:buFont typeface="Symbol" panose="05050102010706020507" pitchFamily="18" charset="2"/>
              <a:buChar char=""/>
            </a:pPr>
            <a:r>
              <a:rPr lang="en-US" sz="1600" dirty="0">
                <a:highlight>
                  <a:srgbClr val="FFFF00"/>
                </a:highlight>
              </a:rPr>
              <a:t>College Policies &amp; Procedures</a:t>
            </a:r>
          </a:p>
          <a:p>
            <a:pPr>
              <a:spcBef>
                <a:spcPts val="600"/>
              </a:spcBef>
              <a:buFont typeface="Symbol" panose="05050102010706020507" pitchFamily="18" charset="2"/>
              <a:buChar char=""/>
            </a:pPr>
            <a:r>
              <a:rPr lang="en-US" sz="1600" dirty="0">
                <a:highlight>
                  <a:srgbClr val="FFFF00"/>
                </a:highlight>
              </a:rPr>
              <a:t>Academic Policies &amp; Procedures</a:t>
            </a:r>
          </a:p>
          <a:p>
            <a:pPr>
              <a:spcBef>
                <a:spcPts val="600"/>
              </a:spcBef>
              <a:buFont typeface="Symbol" panose="05050102010706020507" pitchFamily="18" charset="2"/>
              <a:buChar char=""/>
            </a:pPr>
            <a:r>
              <a:rPr lang="en-US" sz="1600" dirty="0"/>
              <a:t>College Fees &amp; Expenses</a:t>
            </a:r>
          </a:p>
          <a:p>
            <a:pPr>
              <a:spcBef>
                <a:spcPts val="600"/>
              </a:spcBef>
              <a:buFont typeface="Symbol" panose="05050102010706020507" pitchFamily="18" charset="2"/>
              <a:buChar char=""/>
            </a:pPr>
            <a:r>
              <a:rPr lang="en-US" sz="1600" dirty="0"/>
              <a:t>Educational Planning Resources</a:t>
            </a:r>
          </a:p>
          <a:p>
            <a:pPr>
              <a:spcBef>
                <a:spcPts val="600"/>
              </a:spcBef>
              <a:buFont typeface="Symbol" panose="05050102010706020507" pitchFamily="18" charset="2"/>
              <a:buChar char=""/>
            </a:pPr>
            <a:r>
              <a:rPr lang="en-US" sz="1600" dirty="0"/>
              <a:t>Course Descriptions (</a:t>
            </a:r>
            <a:r>
              <a:rPr lang="en-US" sz="1600" dirty="0" err="1"/>
              <a:t>pg</a:t>
            </a:r>
            <a:r>
              <a:rPr lang="en-US" sz="1600" dirty="0"/>
              <a:t> 148)</a:t>
            </a:r>
          </a:p>
          <a:p>
            <a:pPr>
              <a:spcBef>
                <a:spcPts val="600"/>
              </a:spcBef>
              <a:buFont typeface="Symbol" panose="05050102010706020507" pitchFamily="18" charset="2"/>
              <a:buChar char=""/>
            </a:pPr>
            <a:r>
              <a:rPr lang="en-US" sz="1600" dirty="0"/>
              <a:t>any other IEC identified priorities (i.e. Field Trips and Credit by Examination)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523EC8-DF42-49C7-A01E-524FD0C04C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54297E-07AE-1449-BCEE-4C04EBDD19BF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D4F21D9-E83C-4406-82F3-EF0FD7A6D841}"/>
              </a:ext>
            </a:extLst>
          </p:cNvPr>
          <p:cNvSpPr txBox="1"/>
          <p:nvPr/>
        </p:nvSpPr>
        <p:spPr>
          <a:xfrm>
            <a:off x="8901976" y="4225143"/>
            <a:ext cx="2632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404040"/>
                </a:solidFill>
              </a:rPr>
              <a:t>= completed after 3 </a:t>
            </a:r>
            <a:r>
              <a:rPr lang="en-US" dirty="0" err="1">
                <a:solidFill>
                  <a:srgbClr val="404040"/>
                </a:solidFill>
              </a:rPr>
              <a:t>yrs</a:t>
            </a:r>
            <a:endParaRPr lang="en-US" dirty="0">
              <a:solidFill>
                <a:srgbClr val="40404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B75686-CF4C-46E0-BB70-6383EF030E5F}"/>
              </a:ext>
            </a:extLst>
          </p:cNvPr>
          <p:cNvSpPr/>
          <p:nvPr/>
        </p:nvSpPr>
        <p:spPr>
          <a:xfrm>
            <a:off x="8691246" y="4314547"/>
            <a:ext cx="213064" cy="22194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6537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BF2B7-12CB-4CC6-A4D2-8FF9ACA96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Journey Continued!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643170-922A-4409-9E05-1CB998271D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979332-CAD7-7B44-A441-F122C39CA061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5932831-85F3-42DE-A00B-6A9BD5DB596A}"/>
              </a:ext>
            </a:extLst>
          </p:cNvPr>
          <p:cNvSpPr/>
          <p:nvPr/>
        </p:nvSpPr>
        <p:spPr>
          <a:xfrm>
            <a:off x="3861786" y="2632737"/>
            <a:ext cx="4327728" cy="3906175"/>
          </a:xfrm>
          <a:prstGeom prst="ellipse">
            <a:avLst/>
          </a:prstGeom>
          <a:noFill/>
          <a:ln>
            <a:solidFill>
              <a:schemeClr val="accent6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F48C21-7AE0-4A3B-8227-EF9BECE13067}"/>
              </a:ext>
            </a:extLst>
          </p:cNvPr>
          <p:cNvSpPr txBox="1"/>
          <p:nvPr/>
        </p:nvSpPr>
        <p:spPr>
          <a:xfrm rot="3481973">
            <a:off x="3939549" y="517718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draft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0C40A97-E13B-4983-A1A1-0F44D0B0DFF4}"/>
              </a:ext>
            </a:extLst>
          </p:cNvPr>
          <p:cNvSpPr txBox="1"/>
          <p:nvPr/>
        </p:nvSpPr>
        <p:spPr>
          <a:xfrm>
            <a:off x="5599892" y="2645708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review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52E1F9-F359-4660-B48B-BC89368B64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 flipH="1">
            <a:off x="4700587" y="3766674"/>
            <a:ext cx="2790825" cy="16383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477E6A-FA5E-4445-892A-833E63737B0D}"/>
              </a:ext>
            </a:extLst>
          </p:cNvPr>
          <p:cNvSpPr txBox="1"/>
          <p:nvPr/>
        </p:nvSpPr>
        <p:spPr>
          <a:xfrm>
            <a:off x="1211663" y="6356350"/>
            <a:ext cx="27908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 tooltip="http://mandelman.ml-implode.com/2013/07/why-i-havent-written-about-the-declarations-by-ex-bank-of-america-employees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4" tooltip="https://creativecommons.org/licenses/by/3.0/"/>
              </a:rPr>
              <a:t>CC BY</a:t>
            </a:r>
            <a:endParaRPr lang="en-US" sz="900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CC0A83D-0951-4806-A3BE-A315C1F970FF}"/>
              </a:ext>
            </a:extLst>
          </p:cNvPr>
          <p:cNvSpPr/>
          <p:nvPr/>
        </p:nvSpPr>
        <p:spPr>
          <a:xfrm>
            <a:off x="5035429" y="5839972"/>
            <a:ext cx="2085118" cy="881503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404040"/>
                </a:solidFill>
              </a:rPr>
              <a:t>Chunkers</a:t>
            </a:r>
            <a:endParaRPr lang="en-US" sz="3200" dirty="0">
              <a:solidFill>
                <a:srgbClr val="404040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B327A25B-4593-4385-9E75-F12EE476A033}"/>
              </a:ext>
            </a:extLst>
          </p:cNvPr>
          <p:cNvSpPr/>
          <p:nvPr/>
        </p:nvSpPr>
        <p:spPr>
          <a:xfrm>
            <a:off x="2979631" y="2782365"/>
            <a:ext cx="2085118" cy="881503"/>
          </a:xfrm>
          <a:prstGeom prst="roundRect">
            <a:avLst/>
          </a:prstGeom>
          <a:solidFill>
            <a:schemeClr val="accent3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404040"/>
                </a:solidFill>
              </a:rPr>
              <a:t>Content Experts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1C5B6A65-0B9F-4CC3-8185-B52EA9464644}"/>
              </a:ext>
            </a:extLst>
          </p:cNvPr>
          <p:cNvSpPr/>
          <p:nvPr/>
        </p:nvSpPr>
        <p:spPr>
          <a:xfrm>
            <a:off x="7006635" y="2776835"/>
            <a:ext cx="2085118" cy="881503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404040"/>
                </a:solidFill>
              </a:rPr>
              <a:t>IEC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B10178A-1EEB-4409-B28D-FF6928627548}"/>
              </a:ext>
            </a:extLst>
          </p:cNvPr>
          <p:cNvSpPr txBox="1"/>
          <p:nvPr/>
        </p:nvSpPr>
        <p:spPr>
          <a:xfrm rot="18004977">
            <a:off x="7347553" y="4987779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approve</a:t>
            </a:r>
          </a:p>
        </p:txBody>
      </p:sp>
      <p:sp>
        <p:nvSpPr>
          <p:cNvPr id="14" name="Half Frame 13">
            <a:extLst>
              <a:ext uri="{FF2B5EF4-FFF2-40B4-BE49-F238E27FC236}">
                <a16:creationId xmlns:a16="http://schemas.microsoft.com/office/drawing/2014/main" id="{08BB8E21-D6A1-402B-821E-210CB149D524}"/>
              </a:ext>
            </a:extLst>
          </p:cNvPr>
          <p:cNvSpPr/>
          <p:nvPr/>
        </p:nvSpPr>
        <p:spPr>
          <a:xfrm>
            <a:off x="4364493" y="5839972"/>
            <a:ext cx="166254" cy="182997"/>
          </a:xfrm>
          <a:prstGeom prst="halfFrame">
            <a:avLst/>
          </a:prstGeom>
          <a:solidFill>
            <a:schemeClr val="accent6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Half Frame 25">
            <a:extLst>
              <a:ext uri="{FF2B5EF4-FFF2-40B4-BE49-F238E27FC236}">
                <a16:creationId xmlns:a16="http://schemas.microsoft.com/office/drawing/2014/main" id="{E48AC7A3-396B-4DE6-A62E-DA40F0754F74}"/>
              </a:ext>
            </a:extLst>
          </p:cNvPr>
          <p:cNvSpPr/>
          <p:nvPr/>
        </p:nvSpPr>
        <p:spPr>
          <a:xfrm rot="7602112">
            <a:off x="5296081" y="2623500"/>
            <a:ext cx="166254" cy="182997"/>
          </a:xfrm>
          <a:prstGeom prst="halfFrame">
            <a:avLst/>
          </a:prstGeom>
          <a:solidFill>
            <a:schemeClr val="accent6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7" name="Half Frame 26">
            <a:extLst>
              <a:ext uri="{FF2B5EF4-FFF2-40B4-BE49-F238E27FC236}">
                <a16:creationId xmlns:a16="http://schemas.microsoft.com/office/drawing/2014/main" id="{3D75EAC2-3333-4FAB-8944-BC9D5C09D713}"/>
              </a:ext>
            </a:extLst>
          </p:cNvPr>
          <p:cNvSpPr/>
          <p:nvPr/>
        </p:nvSpPr>
        <p:spPr>
          <a:xfrm rot="12560137">
            <a:off x="8030161" y="3928105"/>
            <a:ext cx="166254" cy="182997"/>
          </a:xfrm>
          <a:prstGeom prst="halfFrame">
            <a:avLst/>
          </a:prstGeom>
          <a:solidFill>
            <a:schemeClr val="accent6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3494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79DE1-024C-4AE2-AFCB-5CB4FB8D7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Nuggets Found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06347-A9FE-460A-BFA1-96869B3543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77650" y="1798320"/>
            <a:ext cx="5079923" cy="4391343"/>
          </a:xfrm>
        </p:spPr>
        <p:txBody>
          <a:bodyPr/>
          <a:lstStyle/>
          <a:p>
            <a:r>
              <a:rPr lang="en-US" dirty="0"/>
              <a:t>Provide sequential steps in a process</a:t>
            </a:r>
          </a:p>
          <a:p>
            <a:r>
              <a:rPr lang="en-US" dirty="0"/>
              <a:t>Check the flow from section to section</a:t>
            </a:r>
          </a:p>
          <a:p>
            <a:r>
              <a:rPr lang="en-US" dirty="0"/>
              <a:t>Rearrange content to appropriate sections</a:t>
            </a:r>
          </a:p>
          <a:p>
            <a:r>
              <a:rPr lang="en-US" dirty="0"/>
              <a:t>Eliminate redundancy</a:t>
            </a:r>
          </a:p>
          <a:p>
            <a:r>
              <a:rPr lang="en-US" strike="sngStrike" dirty="0"/>
              <a:t>Eliminate redundancy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FCE412-6690-452C-BFA2-33597E185E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54297E-07AE-1449-BCEE-4C04EBDD19BF}" type="slidenum">
              <a:rPr lang="en-US" altLang="en-US" smtClean="0"/>
              <a:pPr>
                <a:defRPr/>
              </a:pPr>
              <a:t>28</a:t>
            </a:fld>
            <a:endParaRPr lang="en-US" altLang="en-US" dirty="0"/>
          </a:p>
        </p:txBody>
      </p:sp>
      <p:pic>
        <p:nvPicPr>
          <p:cNvPr id="2052" name="Picture 4" descr="The Golden Girls': Memorable Images from the Iconic 1980s Series | IndieWire">
            <a:extLst>
              <a:ext uri="{FF2B5EF4-FFF2-40B4-BE49-F238E27FC236}">
                <a16:creationId xmlns:a16="http://schemas.microsoft.com/office/drawing/2014/main" id="{D9842675-9463-4937-B145-26155E71E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813" y="1798320"/>
            <a:ext cx="22860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2FAD206-22BC-4CB9-A98A-D820C9A5A899}"/>
              </a:ext>
            </a:extLst>
          </p:cNvPr>
          <p:cNvSpPr txBox="1"/>
          <p:nvPr/>
        </p:nvSpPr>
        <p:spPr>
          <a:xfrm>
            <a:off x="6904626" y="4071422"/>
            <a:ext cx="47803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three years,</a:t>
            </a:r>
          </a:p>
          <a:p>
            <a:pPr algn="ctr"/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“Chunking” Committee still looking positive!</a:t>
            </a:r>
          </a:p>
        </p:txBody>
      </p:sp>
    </p:spTree>
    <p:extLst>
      <p:ext uri="{BB962C8B-B14F-4D97-AF65-F5344CB8AC3E}">
        <p14:creationId xmlns:p14="http://schemas.microsoft.com/office/powerpoint/2010/main" val="29508408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16236-E0F3-42A9-B877-2BDF35F79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Fork in the Road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02BFE0-47A9-47D8-81B2-DA3AF290A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993" y="2662568"/>
            <a:ext cx="10895841" cy="4195432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cs typeface="Gill Sans"/>
              </a:rPr>
              <a:t>Website and Catalog continue not to match</a:t>
            </a: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cs typeface="Gill Sans"/>
              </a:rPr>
              <a:t>Another consideration, catalog moving from “paper” to online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cs typeface="Gill Sans"/>
              </a:rPr>
              <a:t>Question – What to keep in the catalog and online?</a:t>
            </a:r>
          </a:p>
          <a:p>
            <a:endParaRPr lang="en-US" sz="2800" dirty="0"/>
          </a:p>
          <a:p>
            <a:pPr marL="1143000" lvl="1" indent="-457200">
              <a:buFont typeface="Wingdings" panose="05000000000000000000" pitchFamily="2" charset="2"/>
              <a:buChar char="Ø"/>
            </a:pPr>
            <a:r>
              <a:rPr lang="en-US" dirty="0">
                <a:cs typeface="Gill Sans"/>
              </a:rPr>
              <a:t>Thus, the Catalog Website Sorting Committee was formed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C55C61-CC5B-4C5A-AB66-DD63111B987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B9F06C-3E18-7D4A-8620-170A4BF71910}" type="slidenum">
              <a:rPr lang="en-US" altLang="en-US" smtClean="0"/>
              <a:pPr>
                <a:defRPr/>
              </a:pPr>
              <a:t>29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27228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BFBD64-38E2-4A47-BC3A-AD849EB77E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7813" y="6356350"/>
            <a:ext cx="915987" cy="36512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68B9F06C-3E18-7D4A-8620-170A4BF71910}" type="slidenum">
              <a:rPr lang="en-US" altLang="en-US" smtClean="0"/>
              <a:pPr>
                <a:spcAft>
                  <a:spcPts val="600"/>
                </a:spcAft>
                <a:defRPr/>
              </a:pPr>
              <a:t>3</a:t>
            </a:fld>
            <a:endParaRPr lang="en-US" altLang="en-US" dirty="0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A16A01EF-B3B8-47ED-A2E7-416AF13DF0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044" y="2172338"/>
            <a:ext cx="10435086" cy="357698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AB18676-216F-4AC0-8A2F-E6D1F59191F5}"/>
              </a:ext>
            </a:extLst>
          </p:cNvPr>
          <p:cNvSpPr txBox="1"/>
          <p:nvPr/>
        </p:nvSpPr>
        <p:spPr>
          <a:xfrm>
            <a:off x="1376045" y="678873"/>
            <a:ext cx="9880840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4400" dirty="0">
                <a:latin typeface="Arial"/>
                <a:cs typeface="Arial"/>
              </a:rPr>
              <a:t>Sharing the Story Today from Columbia College</a:t>
            </a:r>
            <a:endParaRPr lang="en-US" sz="4400" dirty="0"/>
          </a:p>
        </p:txBody>
      </p:sp>
      <p:pic>
        <p:nvPicPr>
          <p:cNvPr id="2" name="Picture 5" descr="Logo, Columbia College">
            <a:extLst>
              <a:ext uri="{FF2B5EF4-FFF2-40B4-BE49-F238E27FC236}">
                <a16:creationId xmlns:a16="http://schemas.microsoft.com/office/drawing/2014/main" id="{015D5730-C066-469F-8E67-DFC87194B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5683" y="32150"/>
            <a:ext cx="2155135" cy="200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9044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160A0-2775-4706-96B7-AC7583DC2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Others On the Path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19262-A14D-49DC-834C-2BD8B0BFE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994" y="2662568"/>
            <a:ext cx="10219006" cy="356941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cs typeface="Gill Sans"/>
              </a:rPr>
              <a:t>The “</a:t>
            </a:r>
            <a:r>
              <a:rPr lang="en-US" sz="2800" dirty="0" err="1">
                <a:cs typeface="Gill Sans"/>
              </a:rPr>
              <a:t>Chunkers</a:t>
            </a:r>
            <a:r>
              <a:rPr lang="en-US" sz="2800" dirty="0">
                <a:cs typeface="Gill Sans"/>
              </a:rPr>
              <a:t>” struggled with authority and accountability</a:t>
            </a:r>
          </a:p>
          <a:p>
            <a:pPr marL="1143000" lvl="1" indent="-457200">
              <a:buFont typeface="Courier New" panose="02070309020205020404" pitchFamily="49" charset="0"/>
              <a:buChar char="o"/>
            </a:pPr>
            <a:r>
              <a:rPr lang="en-US" sz="2800" dirty="0">
                <a:cs typeface="Gill Sans"/>
              </a:rPr>
              <a:t>Folks were ‘rubber stamping’ and not deep reviewing</a:t>
            </a:r>
          </a:p>
          <a:p>
            <a:endParaRPr lang="en-US" sz="2800" dirty="0">
              <a:cs typeface="Gill Sans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cs typeface="Gill Sans"/>
              </a:rPr>
              <a:t>Institutional Effectiveness Council became the muscle</a:t>
            </a:r>
          </a:p>
          <a:p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cs typeface="Gill Sans"/>
              </a:rPr>
              <a:t>However, the bigger question was who would continue to lead the journey and how to implement...???</a:t>
            </a: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2D8FE1-7051-4360-A53F-1474DDE8F9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B9F06C-3E18-7D4A-8620-170A4BF71910}" type="slidenum">
              <a:rPr lang="en-US" altLang="en-US" smtClean="0"/>
              <a:pPr>
                <a:defRPr/>
              </a:pPr>
              <a:t>30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5636737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2D80B-6D23-4ECD-959F-088300338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5515" y="403412"/>
            <a:ext cx="8322744" cy="1685768"/>
          </a:xfrm>
        </p:spPr>
        <p:txBody>
          <a:bodyPr/>
          <a:lstStyle/>
          <a:p>
            <a:r>
              <a:rPr lang="en-US" dirty="0"/>
              <a:t>The “Chunking” Journey Ends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E97FA-AD4F-45AF-A13C-2B32AD82A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644" y="2712830"/>
            <a:ext cx="5399356" cy="3519157"/>
          </a:xfrm>
        </p:spPr>
        <p:txBody>
          <a:bodyPr/>
          <a:lstStyle/>
          <a:p>
            <a:r>
              <a:rPr lang="en-US" sz="2800" dirty="0"/>
              <a:t>IEC - Establishes Process</a:t>
            </a:r>
          </a:p>
          <a:p>
            <a:endParaRPr lang="en-US" dirty="0"/>
          </a:p>
          <a:p>
            <a:pPr lvl="1"/>
            <a:r>
              <a:rPr lang="en-US" b="1" dirty="0"/>
              <a:t>Regular Review – </a:t>
            </a:r>
            <a:r>
              <a:rPr lang="en-US" dirty="0"/>
              <a:t>Annual review and update of pages for accuracy</a:t>
            </a:r>
          </a:p>
          <a:p>
            <a:pPr lvl="1" indent="0">
              <a:buNone/>
            </a:pPr>
            <a:r>
              <a:rPr lang="en-US" dirty="0"/>
              <a:t>	</a:t>
            </a:r>
          </a:p>
          <a:p>
            <a:pPr lvl="1"/>
            <a:r>
              <a:rPr lang="en-US" b="1" dirty="0"/>
              <a:t>Deep Review – </a:t>
            </a:r>
            <a:r>
              <a:rPr lang="en-US" dirty="0"/>
              <a:t>Every three years at minimum, each area will conduct a thorough review by checking beyond accuracy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0AA260-DC5A-47A6-926C-F3B1E2A669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B9F06C-3E18-7D4A-8620-170A4BF71910}" type="slidenum">
              <a:rPr lang="en-US" altLang="en-US" smtClean="0"/>
              <a:pPr>
                <a:defRPr/>
              </a:pPr>
              <a:t>31</a:t>
            </a:fld>
            <a:endParaRPr lang="en-US" altLang="en-US" dirty="0"/>
          </a:p>
        </p:txBody>
      </p:sp>
      <p:pic>
        <p:nvPicPr>
          <p:cNvPr id="1026" name="Picture 2" descr="17,671 Woman Standing On Mountain Top Stock Photos, Pictures &amp;amp; Royalty-Free  Images - iStock">
            <a:extLst>
              <a:ext uri="{FF2B5EF4-FFF2-40B4-BE49-F238E27FC236}">
                <a16:creationId xmlns:a16="http://schemas.microsoft.com/office/drawing/2014/main" id="{D944B720-0668-4EDB-B71E-089739569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975" y="2652712"/>
            <a:ext cx="58293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11913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E7570-8A99-457E-B4C0-BC18D5A30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and Answers?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7A8E1D-6BC0-4D79-B843-57C0965103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B9F06C-3E18-7D4A-8620-170A4BF71910}" type="slidenum">
              <a:rPr lang="en-US" altLang="en-US" smtClean="0"/>
              <a:pPr>
                <a:defRPr/>
              </a:pPr>
              <a:t>32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092109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8507C-82B2-4ADD-AD2F-1B8363A60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F0F7C3-7623-4230-9597-7FA61456E14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16B295-7A54-4E4D-9250-DCDF91F83D13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2DC46B-2AEC-426B-9AAB-1240BC6DDB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979332-CAD7-7B44-A441-F122C39CA061}" type="slidenum">
              <a:rPr lang="en-US" altLang="en-US" smtClean="0"/>
              <a:pPr>
                <a:defRPr/>
              </a:pPr>
              <a:t>33</a:t>
            </a:fld>
            <a:endParaRPr lang="en-US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72B76-5356-4B1E-B364-7C8F03EA8F87}"/>
              </a:ext>
            </a:extLst>
          </p:cNvPr>
          <p:cNvSpPr/>
          <p:nvPr/>
        </p:nvSpPr>
        <p:spPr>
          <a:xfrm>
            <a:off x="-62459" y="1"/>
            <a:ext cx="12192000" cy="6858000"/>
          </a:xfrm>
          <a:prstGeom prst="rect">
            <a:avLst/>
          </a:prstGeom>
          <a:solidFill>
            <a:srgbClr val="4040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Remaining slides for use during Q&amp;A if necessary</a:t>
            </a:r>
          </a:p>
        </p:txBody>
      </p:sp>
    </p:spTree>
    <p:extLst>
      <p:ext uri="{BB962C8B-B14F-4D97-AF65-F5344CB8AC3E}">
        <p14:creationId xmlns:p14="http://schemas.microsoft.com/office/powerpoint/2010/main" val="40692712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3158632-4625-42BC-98E6-5E115916B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Review Process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40855-2F41-44BD-870C-0919B00290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7650" y="1798320"/>
            <a:ext cx="10774442" cy="4419600"/>
          </a:xfrm>
        </p:spPr>
        <p:txBody>
          <a:bodyPr/>
          <a:lstStyle/>
          <a:p>
            <a:r>
              <a:rPr lang="en-US" dirty="0"/>
              <a:t>Organized and understandable to the average reader	</a:t>
            </a:r>
          </a:p>
          <a:p>
            <a:r>
              <a:rPr lang="en-US" dirty="0"/>
              <a:t>Reflects current YCCD and external agency policy/procedure </a:t>
            </a:r>
          </a:p>
          <a:p>
            <a:r>
              <a:rPr lang="en-US" dirty="0"/>
              <a:t>Policy numbers (internal/external) are included and correct</a:t>
            </a:r>
          </a:p>
          <a:p>
            <a:r>
              <a:rPr lang="en-US" dirty="0"/>
              <a:t>Links work and go to appropriate webpage</a:t>
            </a:r>
          </a:p>
          <a:p>
            <a:r>
              <a:rPr lang="en-US" dirty="0"/>
              <a:t>In line with content on college webpages, avoiding duplication when possible </a:t>
            </a:r>
          </a:p>
          <a:p>
            <a:pPr lvl="1"/>
            <a:r>
              <a:rPr lang="en-US" b="1" dirty="0"/>
              <a:t>See ACCJC Catalog Requirements before removing info from catalog</a:t>
            </a:r>
          </a:p>
          <a:p>
            <a:r>
              <a:rPr lang="en-US" dirty="0"/>
              <a:t>Check that policies are equitable and inclusive – Contact DEI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Note: Curriculum Specialist will brings edits to the Catalog Committee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35B2F5-8349-4966-BB6B-0FC4C09EC5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B9F06C-3E18-7D4A-8620-170A4BF71910}" type="slidenum">
              <a:rPr lang="en-US" altLang="en-US" smtClean="0"/>
              <a:pPr>
                <a:defRPr/>
              </a:pPr>
              <a:t>34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832520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1DBC3-A99F-4B6F-B513-FB2E9CD3B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Journey Eliminated Barriers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ABE51-6913-4532-B0EF-4BA76E7A7B8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Example – Pass/No Pass Policy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Title V: 55022 (b) states,</a:t>
            </a:r>
            <a:br>
              <a:rPr lang="en-US" dirty="0"/>
            </a:br>
            <a:r>
              <a:rPr lang="en-US" i="1" dirty="0"/>
              <a:t>All units of credit earned on a “pass-no pass” or “credit-no credit” basis in accredited California institutions of higher education or equivalent out-of-state institutions shall be counted in satisfaction of community college curriculum requirements.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790056-F5BF-401C-B491-CAC3D5CD0A9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Previous Catalog Policy Read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r>
              <a:rPr lang="en-US" dirty="0"/>
              <a:t>Students may only </a:t>
            </a:r>
            <a:r>
              <a:rPr lang="en-US" b="1" i="1" dirty="0"/>
              <a:t>choose </a:t>
            </a:r>
            <a:r>
              <a:rPr lang="en-US" dirty="0"/>
              <a:t>P/NP grading in </a:t>
            </a:r>
            <a:r>
              <a:rPr lang="en-US" b="1" dirty="0">
                <a:solidFill>
                  <a:srgbClr val="C00000"/>
                </a:solidFill>
              </a:rPr>
              <a:t>one class per semester</a:t>
            </a:r>
            <a:r>
              <a:rPr lang="en-US" dirty="0"/>
              <a:t>. </a:t>
            </a:r>
          </a:p>
          <a:p>
            <a:r>
              <a:rPr lang="en-US" dirty="0"/>
              <a:t>Students may enroll in as many courses designated as “P/NP only” as they choose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3E8299-BA12-4208-860C-F626DD7298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979332-CAD7-7B44-A441-F122C39CA061}" type="slidenum">
              <a:rPr lang="en-US" altLang="en-US" smtClean="0"/>
              <a:pPr>
                <a:defRPr/>
              </a:pPr>
              <a:t>35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114431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DEDC0-FD1D-473D-8400-B6EF44EA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Journey Brought Clarity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D0F3D-4CC8-484C-8157-DF30DAD0E49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Example – Policy on Earning Multiple Degrees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4BDE54-4849-4E72-9110-56AE135BAC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B9F06C-3E18-7D4A-8620-170A4BF71910}" type="slidenum">
              <a:rPr lang="en-US" altLang="en-US" smtClean="0"/>
              <a:pPr>
                <a:defRPr/>
              </a:pPr>
              <a:t>36</a:t>
            </a:fld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76D4CEC-5548-4EB7-A6C5-D2C806440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085" y="2593308"/>
            <a:ext cx="6220353" cy="1941397"/>
          </a:xfrm>
          <a:prstGeom prst="rect">
            <a:avLst/>
          </a:prstGeom>
        </p:spPr>
      </p:pic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73FA85A-B7E3-46BF-B432-A502F4F5121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3952820" y="4772561"/>
            <a:ext cx="7971341" cy="1416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333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A4468-C377-4138-85B9-BFAA8D786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Finding Our Way - </a:t>
            </a:r>
            <a:br>
              <a:rPr lang="en-US" dirty="0"/>
            </a:br>
            <a:r>
              <a:rPr lang="en-US" dirty="0"/>
              <a:t>Content Experts to the Rescue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10438-8DC5-49D6-85D1-459DC3EBE8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77650" y="2149298"/>
            <a:ext cx="4922537" cy="439134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Academic Senate</a:t>
            </a:r>
          </a:p>
          <a:p>
            <a:pPr lvl="1"/>
            <a:r>
              <a:rPr lang="en-US" dirty="0"/>
              <a:t>Formed a Workgroup</a:t>
            </a:r>
          </a:p>
          <a:p>
            <a:pPr lvl="1"/>
            <a:r>
              <a:rPr lang="en-US" dirty="0"/>
              <a:t>Reviewed Info</a:t>
            </a:r>
          </a:p>
          <a:p>
            <a:pPr lvl="2"/>
            <a:r>
              <a:rPr lang="en-US" dirty="0"/>
              <a:t>Catalog Policy</a:t>
            </a:r>
          </a:p>
          <a:p>
            <a:pPr lvl="2"/>
            <a:r>
              <a:rPr lang="en-US" dirty="0"/>
              <a:t>Website with reference to Original Form</a:t>
            </a:r>
          </a:p>
          <a:p>
            <a:pPr lvl="2"/>
            <a:r>
              <a:rPr lang="en-US" dirty="0"/>
              <a:t>Student Code of Conduct</a:t>
            </a:r>
          </a:p>
          <a:p>
            <a:pPr lvl="1"/>
            <a:r>
              <a:rPr lang="en-US" dirty="0"/>
              <a:t>Met with Student Services &amp; Instructional Deans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E8E4C2-701E-4378-B989-53E9CDA81B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8259" y="2149298"/>
            <a:ext cx="5184148" cy="439134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Student Services </a:t>
            </a:r>
          </a:p>
          <a:p>
            <a:pPr lvl="1"/>
            <a:r>
              <a:rPr lang="en-US" dirty="0"/>
              <a:t>Shared process for Student Code of Conduct (Online Reporting)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/>
              <a:t>Instructional Deans</a:t>
            </a:r>
          </a:p>
          <a:p>
            <a:pPr lvl="1"/>
            <a:r>
              <a:rPr lang="en-US" dirty="0"/>
              <a:t>Shared perspective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EC8F85-CD53-4608-BF19-D16874E98D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979332-CAD7-7B44-A441-F122C39CA061}" type="slidenum">
              <a:rPr lang="en-US" altLang="en-US" smtClean="0"/>
              <a:pPr>
                <a:defRPr/>
              </a:pPr>
              <a:t>37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32834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BF2B7-12CB-4CC6-A4D2-8FF9ACA96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Journey Continued!</a:t>
            </a:r>
          </a:p>
        </p:txBody>
      </p:sp>
      <p:pic>
        <p:nvPicPr>
          <p:cNvPr id="4098" name="Picture 2" descr="If Sales Are Slow… Print &amp; Copy Factory Blog">
            <a:extLst>
              <a:ext uri="{FF2B5EF4-FFF2-40B4-BE49-F238E27FC236}">
                <a16:creationId xmlns:a16="http://schemas.microsoft.com/office/drawing/2014/main" id="{70BF27EB-E2B1-47B9-881B-73643190DE2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5886" y="2759725"/>
            <a:ext cx="245745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643170-922A-4409-9E05-1CB998271D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7979332-CAD7-7B44-A441-F122C39CA061}" type="slidenum">
              <a:rPr lang="en-US" altLang="en-US" smtClean="0"/>
              <a:pPr>
                <a:defRPr/>
              </a:pPr>
              <a:t>38</a:t>
            </a:fld>
            <a:endParaRPr lang="en-US" altLang="en-US" dirty="0"/>
          </a:p>
        </p:txBody>
      </p:sp>
      <p:pic>
        <p:nvPicPr>
          <p:cNvPr id="4100" name="Picture 4" descr="Tedious Complex Like a Puzzle - Pictured As Word Tedious on a Puzzle Pieces  To Show that Tedious Can Be Difficult and Needs Stock Illustration -  Illustration of object, demanding: 164219482">
            <a:extLst>
              <a:ext uri="{FF2B5EF4-FFF2-40B4-BE49-F238E27FC236}">
                <a16:creationId xmlns:a16="http://schemas.microsoft.com/office/drawing/2014/main" id="{2355B807-64AA-4185-A46D-2D4AF50DE8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1010" y="5348305"/>
            <a:ext cx="2380095" cy="133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Adventures In Storytime (and Beyond): One Step Forward, and Two Steps Back ...">
            <a:extLst>
              <a:ext uri="{FF2B5EF4-FFF2-40B4-BE49-F238E27FC236}">
                <a16:creationId xmlns:a16="http://schemas.microsoft.com/office/drawing/2014/main" id="{58662630-847C-453D-BE98-965F45F45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921" y="5218961"/>
            <a:ext cx="2219326" cy="94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Clock, manage, resolutions, schedule, time, watch, work Free Icon - Icon- Icons.com">
            <a:extLst>
              <a:ext uri="{FF2B5EF4-FFF2-40B4-BE49-F238E27FC236}">
                <a16:creationId xmlns:a16="http://schemas.microsoft.com/office/drawing/2014/main" id="{AF6D92E7-B650-482F-8889-D1A65D038A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510" y="2652653"/>
            <a:ext cx="1625024" cy="162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Hello Bunny - Home | Facebook">
            <a:extLst>
              <a:ext uri="{FF2B5EF4-FFF2-40B4-BE49-F238E27FC236}">
                <a16:creationId xmlns:a16="http://schemas.microsoft.com/office/drawing/2014/main" id="{49874C5F-1B6B-40E8-99BC-BA737E63E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978" y="4922452"/>
            <a:ext cx="1853969" cy="171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 descr="Four persons Pictures, Four persons Stock Photos &amp; Images | Depositphotos®">
            <a:extLst>
              <a:ext uri="{FF2B5EF4-FFF2-40B4-BE49-F238E27FC236}">
                <a16:creationId xmlns:a16="http://schemas.microsoft.com/office/drawing/2014/main" id="{2CA6138D-2FAE-47A2-938E-957333558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3429000"/>
            <a:ext cx="2514600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4" name="Picture 28" descr="Help Icon, Transparent Help.PNG Images &amp; Vector - FreeIconsPNG">
            <a:extLst>
              <a:ext uri="{FF2B5EF4-FFF2-40B4-BE49-F238E27FC236}">
                <a16:creationId xmlns:a16="http://schemas.microsoft.com/office/drawing/2014/main" id="{EA64D718-8BBF-410F-97D0-1B7D4F874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978" y="2442317"/>
            <a:ext cx="2225171" cy="124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849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Promise Header">
            <a:extLst>
              <a:ext uri="{FF2B5EF4-FFF2-40B4-BE49-F238E27FC236}">
                <a16:creationId xmlns:a16="http://schemas.microsoft.com/office/drawing/2014/main" id="{D75C606C-34AB-44E0-B812-B20851B52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336" y="5273109"/>
            <a:ext cx="7102136" cy="301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ollege History &amp; Heritage">
            <a:extLst>
              <a:ext uri="{FF2B5EF4-FFF2-40B4-BE49-F238E27FC236}">
                <a16:creationId xmlns:a16="http://schemas.microsoft.com/office/drawing/2014/main" id="{8E797559-C4C7-4B83-8E85-B0E915018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409" y="288662"/>
            <a:ext cx="8096250" cy="3000375"/>
          </a:xfrm>
          <a:prstGeom prst="rect">
            <a:avLst/>
          </a:prstGeom>
          <a:noFill/>
          <a:ln w="76200"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Student Organizations">
            <a:extLst>
              <a:ext uri="{FF2B5EF4-FFF2-40B4-BE49-F238E27FC236}">
                <a16:creationId xmlns:a16="http://schemas.microsoft.com/office/drawing/2014/main" id="{051EA859-9179-4A59-8D1F-CD8EA0D75C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694" y="3076995"/>
            <a:ext cx="5612291" cy="2196114"/>
          </a:xfrm>
          <a:prstGeom prst="rect">
            <a:avLst/>
          </a:prstGeom>
          <a:noFill/>
          <a:ln w="76200"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639C9B-609D-4D91-A0BA-76A6B3401C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54297E-07AE-1449-BCEE-4C04EBDD19BF}" type="slidenum">
              <a:rPr lang="en-US" altLang="en-US"/>
              <a:pPr>
                <a:defRPr/>
              </a:pPr>
              <a:t>4</a:t>
            </a:fld>
            <a:endParaRPr lang="en-US" altLang="en-US" dirty="0"/>
          </a:p>
        </p:txBody>
      </p:sp>
      <p:pic>
        <p:nvPicPr>
          <p:cNvPr id="5" name="Picture 5" descr="Map&#10;&#10;Description automatically generated">
            <a:extLst>
              <a:ext uri="{FF2B5EF4-FFF2-40B4-BE49-F238E27FC236}">
                <a16:creationId xmlns:a16="http://schemas.microsoft.com/office/drawing/2014/main" id="{CF6A7C50-FF7C-4143-BD53-1CCA3BAFF6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06341" y="761402"/>
            <a:ext cx="5314043" cy="4447052"/>
          </a:xfrm>
          <a:prstGeom prst="rect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2" name="Picture 5" descr="Logo, Columbia College">
            <a:extLst>
              <a:ext uri="{FF2B5EF4-FFF2-40B4-BE49-F238E27FC236}">
                <a16:creationId xmlns:a16="http://schemas.microsoft.com/office/drawing/2014/main" id="{5A73DAA8-2082-4BA0-8B1C-FB785FCC1DB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72531" y="-981"/>
            <a:ext cx="1716157" cy="159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844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303F827-D9DF-408A-901A-32FC7F85EA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5540" y="1373388"/>
            <a:ext cx="8029953" cy="52937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D1A958A-2E8A-4ED1-A008-82884936D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650" y="310652"/>
            <a:ext cx="10046043" cy="847309"/>
          </a:xfrm>
        </p:spPr>
        <p:txBody>
          <a:bodyPr/>
          <a:lstStyle/>
          <a:p>
            <a:r>
              <a:rPr lang="en-US" b="1" i="1" dirty="0">
                <a:solidFill>
                  <a:schemeClr val="accent6">
                    <a:lumMod val="25000"/>
                  </a:schemeClr>
                </a:solidFill>
                <a:latin typeface="Palatino"/>
              </a:rPr>
              <a:t>Ah Ha </a:t>
            </a:r>
            <a:r>
              <a:rPr lang="en-US" dirty="0"/>
              <a:t>Moment!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54349-427B-4F09-A580-BE76552DE0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91206" y="1631341"/>
            <a:ext cx="6172461" cy="4089317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sz="2800" dirty="0">
                <a:cs typeface="Gill Sans"/>
              </a:rPr>
              <a:t>Cyclical review of policies is an expectation of the ACCJC Standards </a:t>
            </a:r>
          </a:p>
          <a:p>
            <a:endParaRPr lang="en-US" sz="2000" dirty="0">
              <a:cs typeface="Gill Sans"/>
            </a:endParaRPr>
          </a:p>
          <a:p>
            <a:r>
              <a:rPr lang="en-US" sz="2000" dirty="0">
                <a:cs typeface="Gill Sans"/>
              </a:rPr>
              <a:t>Term “Policy” or "Policies" appears </a:t>
            </a:r>
            <a:r>
              <a:rPr lang="en-US" sz="2000" i="1" u="sng" dirty="0">
                <a:cs typeface="Gill Sans"/>
              </a:rPr>
              <a:t>58 times</a:t>
            </a:r>
            <a:r>
              <a:rPr lang="en-US" sz="2000" dirty="0">
                <a:cs typeface="Gill Sans"/>
              </a:rPr>
              <a:t>!</a:t>
            </a:r>
            <a:endParaRPr lang="en-US" sz="2000" dirty="0">
              <a:ea typeface="+mj-lt"/>
              <a:cs typeface="+mj-lt"/>
            </a:endParaRPr>
          </a:p>
          <a:p>
            <a:r>
              <a:rPr lang="en-US" sz="2000" dirty="0">
                <a:ea typeface="+mj-lt"/>
                <a:cs typeface="+mj-lt"/>
              </a:rPr>
              <a:t>YCCD has a robust and established </a:t>
            </a:r>
            <a:br>
              <a:rPr lang="en-US" sz="2000" dirty="0">
                <a:ea typeface="+mj-lt"/>
                <a:cs typeface="+mj-lt"/>
              </a:rPr>
            </a:br>
            <a:r>
              <a:rPr lang="en-US" sz="2000" dirty="0">
                <a:ea typeface="+mj-lt"/>
                <a:cs typeface="+mj-lt"/>
              </a:rPr>
              <a:t>cycle for reviewing all Board P&amp;P</a:t>
            </a:r>
            <a:endParaRPr lang="en-US" dirty="0"/>
          </a:p>
          <a:p>
            <a:endParaRPr lang="en-US" sz="2000" dirty="0">
              <a:cs typeface="Gill San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05488-7842-427B-B90D-E19BD9BA82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54297E-07AE-1449-BCEE-4C04EBDD19BF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C212CC6C-B776-467D-857C-D86AD7576E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6836" y="211509"/>
            <a:ext cx="1701627" cy="121396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06E1D6F-C55A-4F76-9426-2E136AED1834}"/>
              </a:ext>
            </a:extLst>
          </p:cNvPr>
          <p:cNvSpPr txBox="1"/>
          <p:nvPr/>
        </p:nvSpPr>
        <p:spPr>
          <a:xfrm>
            <a:off x="1145002" y="4105692"/>
            <a:ext cx="4009870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400" b="1" i="1" dirty="0">
                <a:latin typeface="Arial"/>
                <a:cs typeface="Gill Sans"/>
              </a:rPr>
              <a:t>CHECK!  </a:t>
            </a:r>
            <a:endParaRPr lang="en-US" dirty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US" sz="2400" b="1" i="1" dirty="0">
                <a:latin typeface="Arial"/>
                <a:cs typeface="Gill Sans"/>
              </a:rPr>
              <a:t>We've got this!</a:t>
            </a:r>
            <a:endParaRPr lang="en-US" dirty="0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50B28B4F-50E4-4E5C-AD5E-E46E62CB9B0B}"/>
              </a:ext>
            </a:extLst>
          </p:cNvPr>
          <p:cNvSpPr/>
          <p:nvPr/>
        </p:nvSpPr>
        <p:spPr>
          <a:xfrm>
            <a:off x="2567684" y="5394188"/>
            <a:ext cx="974360" cy="48718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6747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70F2A-5E7C-4BCB-88AA-4A95FF4D50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118" y="151037"/>
            <a:ext cx="10046043" cy="1016843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chemeClr val="accent6">
                    <a:lumMod val="25000"/>
                  </a:schemeClr>
                </a:solidFill>
                <a:latin typeface="Palatino"/>
              </a:rPr>
              <a:t>Uh Oh </a:t>
            </a:r>
            <a:r>
              <a:rPr lang="en-US" dirty="0">
                <a:latin typeface="Palatino"/>
              </a:rPr>
              <a:t>Moment!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C1B3A3-8FEC-4254-823D-4F69547CB8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91953" y="1798320"/>
            <a:ext cx="3923930" cy="4391343"/>
          </a:xfrm>
        </p:spPr>
        <p:txBody>
          <a:bodyPr/>
          <a:lstStyle/>
          <a:p>
            <a:pPr marL="457200" indent="-457200" algn="ctr">
              <a:buAutoNum type="arabicPeriod"/>
            </a:pPr>
            <a:endParaRPr lang="en-US" sz="2000" i="1" dirty="0"/>
          </a:p>
          <a:p>
            <a:pPr marL="0" indent="0">
              <a:buNone/>
            </a:pPr>
            <a:r>
              <a:rPr lang="en-US" dirty="0">
                <a:cs typeface="Gill Sans"/>
              </a:rPr>
              <a:t>Do we </a:t>
            </a:r>
            <a:r>
              <a:rPr lang="en-US" b="1" i="1" dirty="0">
                <a:cs typeface="Gill Sans"/>
              </a:rPr>
              <a:t>have</a:t>
            </a:r>
            <a:r>
              <a:rPr lang="en-US" dirty="0">
                <a:cs typeface="Gill Sans"/>
              </a:rPr>
              <a:t> a good review cycle for policies stated in the college catalog???</a:t>
            </a:r>
          </a:p>
          <a:p>
            <a:pPr marL="0" indent="0" algn="ctr">
              <a:buNone/>
            </a:pPr>
            <a:endParaRPr lang="en-US" sz="2800" b="1" dirty="0">
              <a:cs typeface="Gill San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A9E424-DA15-43CA-8857-7D0F10136B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B9F06C-3E18-7D4A-8620-170A4BF71910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7844A6-855A-4D9B-A3CD-8F1A069F7E40}"/>
              </a:ext>
            </a:extLst>
          </p:cNvPr>
          <p:cNvSpPr txBox="1"/>
          <p:nvPr/>
        </p:nvSpPr>
        <p:spPr>
          <a:xfrm>
            <a:off x="818425" y="4853965"/>
            <a:ext cx="4009870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400" b="1" i="1" dirty="0">
                <a:latin typeface="Arial"/>
                <a:cs typeface="Gill Sans"/>
              </a:rPr>
              <a:t>Action Plan Time!</a:t>
            </a:r>
            <a:endParaRPr lang="en-US" dirty="0"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4C4E7E-CEF0-43FC-8B83-7E90279B1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2120" y="1320425"/>
            <a:ext cx="6865603" cy="5179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6220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D942C-339A-449E-86E8-0FDFB1C33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55812" cy="758948"/>
          </a:xfrm>
        </p:spPr>
        <p:txBody>
          <a:bodyPr/>
          <a:lstStyle/>
          <a:p>
            <a:r>
              <a:rPr lang="en-US" dirty="0">
                <a:latin typeface="Palatino"/>
              </a:rPr>
              <a:t>Framing the Problem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C50B0C-3524-4DA2-B2E8-238522001D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5062" y="1530411"/>
            <a:ext cx="10462236" cy="4419600"/>
          </a:xfrm>
        </p:spPr>
        <p:txBody>
          <a:bodyPr/>
          <a:lstStyle/>
          <a:p>
            <a:pPr marL="0" indent="0">
              <a:spcAft>
                <a:spcPts val="0"/>
              </a:spcAft>
              <a:buNone/>
            </a:pPr>
            <a:r>
              <a:rPr lang="en-US" dirty="0">
                <a:cs typeface="Arial"/>
              </a:rPr>
              <a:t>ACCJC Accreditation Standards (June 2014) require catalogs to contain </a:t>
            </a:r>
            <a:endParaRPr lang="en-US" dirty="0"/>
          </a:p>
          <a:p>
            <a:pPr marL="457200" lvl="1" indent="0">
              <a:spcAft>
                <a:spcPts val="0"/>
              </a:spcAft>
              <a:buNone/>
            </a:pPr>
            <a:r>
              <a:rPr lang="en-US" dirty="0">
                <a:cs typeface="Arial"/>
              </a:rPr>
              <a:t>“</a:t>
            </a:r>
            <a:r>
              <a:rPr lang="en-US" sz="2100" b="1" i="1" dirty="0">
                <a:cs typeface="Arial"/>
              </a:rPr>
              <a:t>major policies and procedures affecting students” </a:t>
            </a:r>
            <a:r>
              <a:rPr lang="en-US" sz="2100" dirty="0">
                <a:cs typeface="Arial"/>
              </a:rPr>
              <a:t>and</a:t>
            </a:r>
            <a:r>
              <a:rPr lang="en-US" sz="2100" b="1" i="1" dirty="0">
                <a:cs typeface="Arial"/>
              </a:rPr>
              <a:t> </a:t>
            </a:r>
            <a:br>
              <a:rPr lang="en-US" sz="2100" b="1" i="1" dirty="0">
                <a:cs typeface="Arial"/>
              </a:rPr>
            </a:br>
            <a:r>
              <a:rPr lang="en-US" sz="2100" b="1" i="1" dirty="0">
                <a:cs typeface="Arial"/>
              </a:rPr>
              <a:t>“locations or publications where other policies may be found.</a:t>
            </a:r>
            <a:r>
              <a:rPr lang="en-US" dirty="0">
                <a:cs typeface="Arial"/>
              </a:rPr>
              <a:t>”</a:t>
            </a:r>
            <a:endParaRPr lang="en-US" dirty="0"/>
          </a:p>
          <a:p>
            <a:pPr>
              <a:spcBef>
                <a:spcPts val="2400"/>
              </a:spcBef>
              <a:spcAft>
                <a:spcPts val="0"/>
              </a:spcAft>
              <a:buNone/>
            </a:pPr>
            <a:r>
              <a:rPr lang="en-US" dirty="0">
                <a:ea typeface="+mj-lt"/>
                <a:cs typeface="+mj-lt"/>
              </a:rPr>
              <a:t>Many catalog policies are specific and directed toward students</a:t>
            </a:r>
            <a:endParaRPr lang="en-US" dirty="0"/>
          </a:p>
          <a:p>
            <a:pPr lvl="1">
              <a:spcAft>
                <a:spcPts val="0"/>
              </a:spcAft>
            </a:pPr>
            <a:r>
              <a:rPr lang="en-US" sz="1800" dirty="0">
                <a:ea typeface="+mj-lt"/>
                <a:cs typeface="+mj-lt"/>
              </a:rPr>
              <a:t>Aligned with Board Policies</a:t>
            </a:r>
          </a:p>
          <a:p>
            <a:pPr lvl="1">
              <a:spcAft>
                <a:spcPts val="0"/>
              </a:spcAft>
            </a:pPr>
            <a:r>
              <a:rPr lang="en-US" sz="1800" dirty="0">
                <a:ea typeface="+mj-lt"/>
                <a:cs typeface="+mj-lt"/>
              </a:rPr>
              <a:t>Paraphrased for students</a:t>
            </a:r>
          </a:p>
          <a:p>
            <a:pPr lvl="1">
              <a:spcAft>
                <a:spcPts val="0"/>
              </a:spcAft>
            </a:pPr>
            <a:r>
              <a:rPr lang="en-US" sz="1800" dirty="0">
                <a:ea typeface="+mj-lt"/>
                <a:cs typeface="+mj-lt"/>
              </a:rPr>
              <a:t>Affect students</a:t>
            </a:r>
            <a:endParaRPr lang="en-US" sz="1800" dirty="0"/>
          </a:p>
          <a:p>
            <a:pPr marL="0" indent="0">
              <a:spcBef>
                <a:spcPts val="2400"/>
              </a:spcBef>
              <a:spcAft>
                <a:spcPts val="0"/>
              </a:spcAft>
              <a:buNone/>
            </a:pPr>
            <a:r>
              <a:rPr lang="en-US" sz="1800" i="1" dirty="0">
                <a:cs typeface="Arial"/>
              </a:rPr>
              <a:t>Therefore…</a:t>
            </a:r>
            <a:br>
              <a:rPr lang="en-US" sz="1800" i="1" dirty="0">
                <a:cs typeface="Arial"/>
              </a:rPr>
            </a:br>
            <a:r>
              <a:rPr lang="en-US" dirty="0">
                <a:cs typeface="Arial"/>
              </a:rPr>
              <a:t>Need a review cycle for catalog policies</a:t>
            </a:r>
            <a:endParaRPr lang="en-US" sz="1800" dirty="0">
              <a:cs typeface="Arial"/>
            </a:endParaRPr>
          </a:p>
          <a:p>
            <a:pPr lvl="1">
              <a:spcAft>
                <a:spcPts val="0"/>
              </a:spcAft>
            </a:pPr>
            <a:r>
              <a:rPr lang="en-US" sz="1800" dirty="0">
                <a:cs typeface="Arial"/>
              </a:rPr>
              <a:t>Assuming "someone else" is doing is unsafe</a:t>
            </a:r>
          </a:p>
          <a:p>
            <a:pPr lvl="1">
              <a:spcAft>
                <a:spcPts val="0"/>
              </a:spcAft>
            </a:pPr>
            <a:r>
              <a:rPr lang="en-US" sz="1800" dirty="0">
                <a:cs typeface="Arial"/>
              </a:rPr>
              <a:t>Unexamined Policies and Procedures (P&amp;P) may result in institutional racism; DEI opportunity</a:t>
            </a:r>
          </a:p>
          <a:p>
            <a:pPr lvl="1">
              <a:spcAft>
                <a:spcPts val="0"/>
              </a:spcAft>
            </a:pPr>
            <a:r>
              <a:rPr lang="en-US" sz="1800" dirty="0">
                <a:cs typeface="Arial"/>
              </a:rPr>
              <a:t>Updated catalog P&amp;P must reflect updated Board P&amp;P, Title 5, Ed Code, &amp; ACCJC standards</a:t>
            </a:r>
            <a:endParaRPr lang="en-US" dirty="0">
              <a:cs typeface="Arial"/>
            </a:endParaRPr>
          </a:p>
          <a:p>
            <a:pPr marL="0" indent="0">
              <a:buNone/>
            </a:pPr>
            <a:endParaRPr lang="en-US" dirty="0"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3FA697-768F-4A5C-907A-89A4588137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54297E-07AE-1449-BCEE-4C04EBDD19BF}" type="slidenum">
              <a:rPr lang="en-US" altLang="en-US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57067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AF9018-1E7C-4570-B520-D3FDF9B01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Journey Begins!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B0670-AE82-46D3-9DEE-93299D43E3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1136" y="2663902"/>
            <a:ext cx="10244784" cy="3000051"/>
          </a:xfrm>
        </p:spPr>
        <p:txBody>
          <a:bodyPr/>
          <a:lstStyle/>
          <a:p>
            <a:r>
              <a:rPr lang="en-US" sz="2800" dirty="0">
                <a:cs typeface="Gill Sans"/>
              </a:rPr>
              <a:t>Issue brought forward to the Institutional Effectiveness Council.</a:t>
            </a:r>
          </a:p>
          <a:p>
            <a:r>
              <a:rPr lang="en-US" sz="2800" dirty="0">
                <a:cs typeface="Gill Sans"/>
              </a:rPr>
              <a:t>IEC found:</a:t>
            </a:r>
            <a:br>
              <a:rPr lang="en-US" dirty="0">
                <a:cs typeface="Gill Sans"/>
              </a:rPr>
            </a:br>
            <a:endParaRPr lang="en-US" dirty="0"/>
          </a:p>
          <a:p>
            <a:pPr marL="342900" indent="-342900">
              <a:buChar char="•"/>
            </a:pPr>
            <a:r>
              <a:rPr lang="en-US" sz="2000" dirty="0">
                <a:cs typeface="Gill Sans"/>
              </a:rPr>
              <a:t>“</a:t>
            </a:r>
            <a:r>
              <a:rPr lang="en-US" sz="2000" b="1" i="1" dirty="0">
                <a:cs typeface="Gill Sans"/>
              </a:rPr>
              <a:t>Regular evaluation of policies and practices</a:t>
            </a:r>
            <a:r>
              <a:rPr lang="en-US" sz="2000" dirty="0">
                <a:cs typeface="Gill Sans"/>
              </a:rPr>
              <a:t>” is haphazard (I.B.7)</a:t>
            </a:r>
            <a:endParaRPr lang="en-US" sz="2000" dirty="0"/>
          </a:p>
          <a:p>
            <a:pPr marL="342900" indent="-342900">
              <a:buChar char="•"/>
            </a:pPr>
            <a:r>
              <a:rPr lang="en-US" sz="2000" dirty="0">
                <a:cs typeface="Gill Sans"/>
              </a:rPr>
              <a:t>Student-facing polices differ in their “</a:t>
            </a:r>
            <a:r>
              <a:rPr lang="en-US" sz="2000" b="1" i="1" dirty="0">
                <a:cs typeface="Gill Sans"/>
              </a:rPr>
              <a:t>integrity and effectiveness</a:t>
            </a:r>
            <a:r>
              <a:rPr lang="en-US" sz="2000" dirty="0">
                <a:cs typeface="Gill Sans"/>
              </a:rPr>
              <a:t>.” (IV.A.7)</a:t>
            </a:r>
            <a:br>
              <a:rPr lang="en-US" sz="2000" dirty="0">
                <a:cs typeface="Gill Sans"/>
              </a:rPr>
            </a:br>
            <a:endParaRPr lang="en-US" sz="2000" dirty="0"/>
          </a:p>
          <a:p>
            <a:pPr marL="1028700" lvl="1" indent="-342900">
              <a:buFont typeface="Wingdings" panose="020B0604020202020204" pitchFamily="34" charset="0"/>
              <a:buChar char="Ø"/>
            </a:pPr>
            <a:r>
              <a:rPr lang="en-US" sz="2000" dirty="0">
                <a:cs typeface="Gill Sans"/>
              </a:rPr>
              <a:t>Result – Workgroup formed to review policies in the catalog:</a:t>
            </a:r>
            <a:r>
              <a:rPr lang="en-US" sz="2000" i="1" dirty="0">
                <a:cs typeface="Gill Sans"/>
              </a:rPr>
              <a:t> </a:t>
            </a:r>
            <a:r>
              <a:rPr lang="en-US" sz="2000" dirty="0">
                <a:cs typeface="Gill Sans"/>
              </a:rPr>
              <a:t>   	</a:t>
            </a:r>
            <a:br>
              <a:rPr lang="en-US" sz="2000" dirty="0">
                <a:cs typeface="Gill Sans"/>
              </a:rPr>
            </a:br>
            <a:r>
              <a:rPr lang="en-US" sz="2800" dirty="0">
                <a:cs typeface="Gill Sans"/>
              </a:rPr>
              <a:t>	</a:t>
            </a:r>
            <a:endParaRPr lang="en-US" sz="2800" b="1" dirty="0"/>
          </a:p>
          <a:p>
            <a:pPr lvl="2" indent="0">
              <a:buNone/>
            </a:pPr>
            <a:r>
              <a:rPr lang="en-US" sz="2800" b="1" dirty="0">
                <a:cs typeface="Gill Sans"/>
              </a:rPr>
              <a:t>  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428C6-66CF-4557-9A18-9BDFF2C3CC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B9F06C-3E18-7D4A-8620-170A4BF71910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9DC563-28EC-4DAF-864E-71235D757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6502" y="4090432"/>
            <a:ext cx="1691196" cy="16911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62CEEE-E87C-4D43-A104-0F39A8C11236}"/>
              </a:ext>
            </a:extLst>
          </p:cNvPr>
          <p:cNvSpPr txBox="1"/>
          <p:nvPr/>
        </p:nvSpPr>
        <p:spPr>
          <a:xfrm>
            <a:off x="3337419" y="5584805"/>
            <a:ext cx="607730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cs typeface="Gill Sans"/>
              </a:rPr>
              <a:t>The Catalog Chunking Committee!</a:t>
            </a:r>
            <a:endParaRPr lang="en-US" sz="2800" b="1" dirty="0"/>
          </a:p>
          <a:p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11429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39EA5-84A2-4FCB-BE02-40BEBBEB2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Catalog “Chunking” Committee?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3C282-03A5-43C0-95DA-6F4D7BBCAF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308" y="3053185"/>
            <a:ext cx="8210873" cy="2699545"/>
          </a:xfrm>
        </p:spPr>
        <p:txBody>
          <a:bodyPr/>
          <a:lstStyle/>
          <a:p>
            <a:r>
              <a:rPr lang="en-US" dirty="0">
                <a:cs typeface="Gill Sans"/>
              </a:rPr>
              <a:t>Word “Chunking” evolved for a lack of a better term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>
                <a:cs typeface="Gill Sans"/>
              </a:rPr>
              <a:t>Existing Catalog Committee annually works on catalog and makes updates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>
                <a:cs typeface="Gill Sans"/>
              </a:rPr>
              <a:t>Chunking Committee decided to review the catalog in “Chunks” (sections)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EB29F4-8BBC-47E6-94FE-DDA8AD53AF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8B9F06C-3E18-7D4A-8620-170A4BF71910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9D02A2-6F72-4516-A9CD-A464246A24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490227" y="3316659"/>
            <a:ext cx="1760923" cy="23478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AA08C0-DCF5-434A-A476-6EAFDA5DE383}"/>
              </a:ext>
            </a:extLst>
          </p:cNvPr>
          <p:cNvSpPr txBox="1"/>
          <p:nvPr/>
        </p:nvSpPr>
        <p:spPr>
          <a:xfrm>
            <a:off x="1420426" y="6356350"/>
            <a:ext cx="176092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s://veganmos.com/chocolate-chunk-cookies/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-nc-nd/3.0/"/>
              </a:rPr>
              <a:t>CC BY-NC-ND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675528408"/>
      </p:ext>
    </p:extLst>
  </p:cSld>
  <p:clrMapOvr>
    <a:masterClrMapping/>
  </p:clrMapOvr>
</p:sld>
</file>

<file path=ppt/theme/theme1.xml><?xml version="1.0" encoding="utf-8"?>
<a:theme xmlns:a="http://schemas.openxmlformats.org/drawingml/2006/main" name="ASCCC Curriculum Inst. 2020 Theme">
  <a:themeElements>
    <a:clrScheme name="ASCCC Ai 2022 2">
      <a:dk1>
        <a:srgbClr val="4C0061"/>
      </a:dk1>
      <a:lt1>
        <a:srgbClr val="FFFFFF"/>
      </a:lt1>
      <a:dk2>
        <a:srgbClr val="8A528C"/>
      </a:dk2>
      <a:lt2>
        <a:srgbClr val="48A6B3"/>
      </a:lt2>
      <a:accent1>
        <a:srgbClr val="EF6873"/>
      </a:accent1>
      <a:accent2>
        <a:srgbClr val="BF75E7"/>
      </a:accent2>
      <a:accent3>
        <a:srgbClr val="FBF39F"/>
      </a:accent3>
      <a:accent4>
        <a:srgbClr val="AEDA7E"/>
      </a:accent4>
      <a:accent5>
        <a:srgbClr val="8ED4CE"/>
      </a:accent5>
      <a:accent6>
        <a:srgbClr val="D0AAEE"/>
      </a:accent6>
      <a:hlink>
        <a:srgbClr val="8A528C"/>
      </a:hlink>
      <a:folHlink>
        <a:srgbClr val="A375B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ASCCC AI 2022 ppt layout 1" id="{94C3D8B1-7C66-F54A-8D09-75CC90F3B9E7}" vid="{57358102-F10B-BD47-8E49-9FF61B1B201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C8C6FFAB0130479CC34A26D1FEA144" ma:contentTypeVersion="14" ma:contentTypeDescription="Create a new document." ma:contentTypeScope="" ma:versionID="3ca2cae0ed870c117b7676d53bdc5659">
  <xsd:schema xmlns:xsd="http://www.w3.org/2001/XMLSchema" xmlns:xs="http://www.w3.org/2001/XMLSchema" xmlns:p="http://schemas.microsoft.com/office/2006/metadata/properties" xmlns:ns3="c8b2d7e2-3ace-4dea-964f-b2d7369d83c3" xmlns:ns4="3937772c-f5cf-4240-8535-afbad1742fa9" targetNamespace="http://schemas.microsoft.com/office/2006/metadata/properties" ma:root="true" ma:fieldsID="0dfe7d648479adae4b7a914ae1279104" ns3:_="" ns4:_="">
    <xsd:import namespace="c8b2d7e2-3ace-4dea-964f-b2d7369d83c3"/>
    <xsd:import namespace="3937772c-f5cf-4240-8535-afbad1742fa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b2d7e2-3ace-4dea-964f-b2d7369d83c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37772c-f5cf-4240-8535-afbad1742f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FD7012-941C-4B9E-97B8-6B32F40E3DF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DEB0848-E095-4C67-A284-2D041B655D37}">
  <ds:schemaRefs>
    <ds:schemaRef ds:uri="3937772c-f5cf-4240-8535-afbad1742fa9"/>
    <ds:schemaRef ds:uri="c8b2d7e2-3ace-4dea-964f-b2d7369d83c3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DBEC665-E476-42FA-BC3A-F5B692F646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b2d7e2-3ace-4dea-964f-b2d7369d83c3"/>
    <ds:schemaRef ds:uri="3937772c-f5cf-4240-8535-afbad1742f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ASCCC AI 2022 ppt template 1</Template>
  <TotalTime>2101</TotalTime>
  <Words>1844</Words>
  <Application>Microsoft Office PowerPoint</Application>
  <PresentationFormat>Widescreen</PresentationFormat>
  <Paragraphs>273</Paragraphs>
  <Slides>38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Arial</vt:lpstr>
      <vt:lpstr>Calibri</vt:lpstr>
      <vt:lpstr>Courier New</vt:lpstr>
      <vt:lpstr>Gill Sans</vt:lpstr>
      <vt:lpstr>Helvetica Neue</vt:lpstr>
      <vt:lpstr>Palatino</vt:lpstr>
      <vt:lpstr>Symbol</vt:lpstr>
      <vt:lpstr>Times New Roman</vt:lpstr>
      <vt:lpstr>Wingdings</vt:lpstr>
      <vt:lpstr>ASCCC Curriculum Inst. 2020 Theme</vt:lpstr>
      <vt:lpstr>Story from the Foothills:  How the “Chunking” Process Effectively Reviewed and Improved Our Catalog </vt:lpstr>
      <vt:lpstr>Chunking at Columbia: Why might you listen?</vt:lpstr>
      <vt:lpstr>PowerPoint Presentation</vt:lpstr>
      <vt:lpstr>PowerPoint Presentation</vt:lpstr>
      <vt:lpstr>Ah Ha Moment!</vt:lpstr>
      <vt:lpstr>Uh Oh Moment!</vt:lpstr>
      <vt:lpstr>Framing the Problem</vt:lpstr>
      <vt:lpstr>The Journey Begins!</vt:lpstr>
      <vt:lpstr>Why Catalog “Chunking” Committee?</vt:lpstr>
      <vt:lpstr>The Main Characters (Chunkers)</vt:lpstr>
      <vt:lpstr>Mapping the Path -  Sections or Chunks Identified</vt:lpstr>
      <vt:lpstr>Mapping the Path -  Content Experts Identified</vt:lpstr>
      <vt:lpstr>Mapping the Path -  Questions to Ask on the Journey</vt:lpstr>
      <vt:lpstr>One Success Story -  Academic Integrity Policy</vt:lpstr>
      <vt:lpstr>Interactive Moment</vt:lpstr>
      <vt:lpstr>Nugget Found -  Use Consistent Wording</vt:lpstr>
      <vt:lpstr>Nugget Found –  Use Understandable Language</vt:lpstr>
      <vt:lpstr>Nugget Found -  Define Policy (or link to it)</vt:lpstr>
      <vt:lpstr>Nugget Found -  Use an Equity and Inclusivity Lens</vt:lpstr>
      <vt:lpstr>Nugget Found -  Remove Unnecessary Wording</vt:lpstr>
      <vt:lpstr>Wandering Off the Path -  Academic Integrity on Website</vt:lpstr>
      <vt:lpstr>Interactive Moment</vt:lpstr>
      <vt:lpstr>Further Off the Path -  Academic Integrity in Student Code of Conduct </vt:lpstr>
      <vt:lpstr>Interactive Moment</vt:lpstr>
      <vt:lpstr>Finding Our Way -  Content Experts to the Rescue</vt:lpstr>
      <vt:lpstr>Result -  Clearer Pathway!</vt:lpstr>
      <vt:lpstr>The Journey Continued!</vt:lpstr>
      <vt:lpstr>Other Nuggets Found</vt:lpstr>
      <vt:lpstr>Another Fork in the Road</vt:lpstr>
      <vt:lpstr>Getting Others On the Path</vt:lpstr>
      <vt:lpstr>The “Chunking” Journey Ends</vt:lpstr>
      <vt:lpstr>Questions and Answers?</vt:lpstr>
      <vt:lpstr>PowerPoint Presentation</vt:lpstr>
      <vt:lpstr>Deep Review Process </vt:lpstr>
      <vt:lpstr>The Journey Eliminated Barriers</vt:lpstr>
      <vt:lpstr>The Journey Brought Clarity</vt:lpstr>
      <vt:lpstr>Finding Our Way -  Content Experts to the Rescue</vt:lpstr>
      <vt:lpstr>The Journey Continued!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Chunking in the Foothills: Overturning Stones and Finding Riches</dc:title>
  <dc:creator>Colin Thomas</dc:creator>
  <cp:lastModifiedBy>Brian Sanders</cp:lastModifiedBy>
  <cp:revision>515</cp:revision>
  <cp:lastPrinted>2020-11-24T19:39:26Z</cp:lastPrinted>
  <dcterms:created xsi:type="dcterms:W3CDTF">2022-02-06T17:18:19Z</dcterms:created>
  <dcterms:modified xsi:type="dcterms:W3CDTF">2022-02-18T19:02:05Z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0x01010066C8C6FFAB0130479CC34A26D1FEA144</vt:lpwstr>
  </property>
</Properties>
</file>