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5143500" cx="9144000"/>
  <p:notesSz cx="6858000" cy="9144000"/>
  <p:embeddedFontLst>
    <p:embeddedFont>
      <p:font typeface="Roboto Slab"/>
      <p:regular r:id="rId20"/>
      <p:bold r:id="rId21"/>
    </p:embeddedFont>
    <p:embeddedFont>
      <p:font typeface="Robo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Slab-regular.fntdata"/><Relationship Id="rId22" Type="http://schemas.openxmlformats.org/officeDocument/2006/relationships/font" Target="fonts/Roboto-regular.fntdata"/><Relationship Id="rId21" Type="http://schemas.openxmlformats.org/officeDocument/2006/relationships/font" Target="fonts/RobotoSlab-bold.fntdata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schemas.openxmlformats.org/officeDocument/2006/relationships/font" Target="fonts/Robot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24800" y="672605"/>
            <a:ext cx="1081625" cy="1124949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1" name="Shape 11"/>
          <p:cNvSpPr/>
          <p:nvPr/>
        </p:nvSpPr>
        <p:spPr>
          <a:xfrm rot="10800000">
            <a:off x="6537562" y="33429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/>
            <a:headEnd len="med" w="med" type="none"/>
            <a:tailEnd len="med" w="med" type="none"/>
          </a:ln>
        </p:spPr>
      </p:sp>
      <p:cxnSp>
        <p:nvCxnSpPr>
          <p:cNvPr id="12" name="Shape 12"/>
          <p:cNvCxnSpPr/>
          <p:nvPr/>
        </p:nvCxnSpPr>
        <p:spPr>
          <a:xfrm>
            <a:off x="4359601" y="2817463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" name="Shape 13"/>
          <p:cNvSpPr txBox="1"/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000"/>
            </a:lvl1pPr>
            <a:lvl2pPr lvl="1" algn="ctr">
              <a:spcBef>
                <a:spcPts val="0"/>
              </a:spcBef>
              <a:buSzPct val="100000"/>
              <a:defRPr sz="4000"/>
            </a:lvl2pPr>
            <a:lvl3pPr lvl="2" algn="ctr">
              <a:spcBef>
                <a:spcPts val="0"/>
              </a:spcBef>
              <a:buSzPct val="100000"/>
              <a:defRPr sz="4000"/>
            </a:lvl3pPr>
            <a:lvl4pPr lvl="3" algn="ctr">
              <a:spcBef>
                <a:spcPts val="0"/>
              </a:spcBef>
              <a:buSzPct val="100000"/>
              <a:defRPr sz="4000"/>
            </a:lvl4pPr>
            <a:lvl5pPr lvl="4" algn="ctr">
              <a:spcBef>
                <a:spcPts val="0"/>
              </a:spcBef>
              <a:buSzPct val="100000"/>
              <a:defRPr sz="4000"/>
            </a:lvl5pPr>
            <a:lvl6pPr lvl="5" algn="ctr">
              <a:spcBef>
                <a:spcPts val="0"/>
              </a:spcBef>
              <a:buSzPct val="100000"/>
              <a:defRPr sz="4000"/>
            </a:lvl6pPr>
            <a:lvl7pPr lvl="6" algn="ctr">
              <a:spcBef>
                <a:spcPts val="0"/>
              </a:spcBef>
              <a:buSzPct val="100000"/>
              <a:defRPr sz="4000"/>
            </a:lvl7pPr>
            <a:lvl8pPr lvl="7" algn="ctr">
              <a:spcBef>
                <a:spcPts val="0"/>
              </a:spcBef>
              <a:buSzPct val="100000"/>
              <a:defRPr sz="4000"/>
            </a:lvl8pPr>
            <a:lvl9pPr lvl="8" algn="ctr">
              <a:spcBef>
                <a:spcPts val="0"/>
              </a:spcBef>
              <a:buSzPct val="100000"/>
              <a:defRPr sz="4000"/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" name="Shape 54"/>
          <p:cNvSpPr txBox="1"/>
          <p:nvPr>
            <p:ph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">
    <p:bg>
      <p:bgPr>
        <a:solidFill>
          <a:srgbClr val="FFFFFF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0" y="0"/>
            <a:ext cx="9144000" cy="3460200"/>
          </a:xfrm>
          <a:prstGeom prst="rect">
            <a:avLst/>
          </a:prstGeom>
          <a:solidFill>
            <a:srgbClr val="0F9D5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" name="Shape 62"/>
          <p:cNvSpPr/>
          <p:nvPr/>
        </p:nvSpPr>
        <p:spPr>
          <a:xfrm rot="10800000">
            <a:off x="7697100" y="-25"/>
            <a:ext cx="962400" cy="3460200"/>
          </a:xfrm>
          <a:prstGeom prst="rect">
            <a:avLst/>
          </a:prstGeom>
          <a:solidFill>
            <a:srgbClr val="57BB8A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" name="Shape 63"/>
          <p:cNvSpPr/>
          <p:nvPr/>
        </p:nvSpPr>
        <p:spPr>
          <a:xfrm rot="10800000">
            <a:off x="5750475" y="-25"/>
            <a:ext cx="1946700" cy="3460200"/>
          </a:xfrm>
          <a:prstGeom prst="rect">
            <a:avLst/>
          </a:prstGeom>
          <a:solidFill>
            <a:srgbClr val="33AC7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" name="Shape 64"/>
          <p:cNvSpPr/>
          <p:nvPr/>
        </p:nvSpPr>
        <p:spPr>
          <a:xfrm flipH="1" rot="10800000">
            <a:off x="8659499" y="-25"/>
            <a:ext cx="484500" cy="3460200"/>
          </a:xfrm>
          <a:prstGeom prst="rect">
            <a:avLst/>
          </a:prstGeom>
          <a:solidFill>
            <a:srgbClr val="87CEA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" name="Shape 65"/>
          <p:cNvSpPr txBox="1"/>
          <p:nvPr>
            <p:ph type="title"/>
          </p:nvPr>
        </p:nvSpPr>
        <p:spPr>
          <a:xfrm>
            <a:off x="324475" y="465975"/>
            <a:ext cx="5124300" cy="2841600"/>
          </a:xfrm>
          <a:prstGeom prst="rect">
            <a:avLst/>
          </a:prstGeom>
          <a:noFill/>
        </p:spPr>
        <p:txBody>
          <a:bodyPr anchorCtr="0" anchor="b" bIns="91425" lIns="91425" rIns="91425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" type="subTitle"/>
          </p:nvPr>
        </p:nvSpPr>
        <p:spPr>
          <a:xfrm>
            <a:off x="324475" y="3612601"/>
            <a:ext cx="5124300" cy="13026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1800">
                <a:solidFill>
                  <a:srgbClr val="61616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1616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 1">
    <p:bg>
      <p:bgPr>
        <a:solidFill>
          <a:srgbClr val="FFFFFF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-29" y="0"/>
            <a:ext cx="9144000" cy="1741500"/>
          </a:xfrm>
          <a:prstGeom prst="rect">
            <a:avLst/>
          </a:prstGeom>
          <a:solidFill>
            <a:srgbClr val="0F9D5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" name="Shape 71"/>
          <p:cNvSpPr/>
          <p:nvPr/>
        </p:nvSpPr>
        <p:spPr>
          <a:xfrm rot="10800000">
            <a:off x="7697100" y="-25"/>
            <a:ext cx="962400" cy="1741500"/>
          </a:xfrm>
          <a:prstGeom prst="rect">
            <a:avLst/>
          </a:prstGeom>
          <a:solidFill>
            <a:srgbClr val="57BB8A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" name="Shape 72"/>
          <p:cNvSpPr/>
          <p:nvPr/>
        </p:nvSpPr>
        <p:spPr>
          <a:xfrm rot="10800000">
            <a:off x="5750475" y="-25"/>
            <a:ext cx="1946700" cy="1741500"/>
          </a:xfrm>
          <a:prstGeom prst="rect">
            <a:avLst/>
          </a:prstGeom>
          <a:solidFill>
            <a:srgbClr val="33AC7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" name="Shape 73"/>
          <p:cNvSpPr/>
          <p:nvPr/>
        </p:nvSpPr>
        <p:spPr>
          <a:xfrm flipH="1" rot="10800000">
            <a:off x="8659499" y="-25"/>
            <a:ext cx="484500" cy="1741500"/>
          </a:xfrm>
          <a:prstGeom prst="rect">
            <a:avLst/>
          </a:prstGeom>
          <a:solidFill>
            <a:srgbClr val="87CEA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" name="Shape 74"/>
          <p:cNvSpPr txBox="1"/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  <a:noFill/>
        </p:spPr>
        <p:txBody>
          <a:bodyPr anchorCtr="0" anchor="b" bIns="91425" lIns="91425" rIns="91425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buSzPct val="100000"/>
              <a:defRPr sz="1800">
                <a:solidFill>
                  <a:srgbClr val="61616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1616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 2">
    <p:bg>
      <p:bgPr>
        <a:solidFill>
          <a:srgbClr val="FFFFFF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-29" y="0"/>
            <a:ext cx="9144000" cy="1741500"/>
          </a:xfrm>
          <a:prstGeom prst="rect">
            <a:avLst/>
          </a:prstGeom>
          <a:solidFill>
            <a:srgbClr val="0F9D5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" name="Shape 80"/>
          <p:cNvSpPr/>
          <p:nvPr/>
        </p:nvSpPr>
        <p:spPr>
          <a:xfrm rot="10800000">
            <a:off x="7697100" y="-25"/>
            <a:ext cx="962400" cy="1741500"/>
          </a:xfrm>
          <a:prstGeom prst="rect">
            <a:avLst/>
          </a:prstGeom>
          <a:solidFill>
            <a:srgbClr val="57BB8A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" name="Shape 81"/>
          <p:cNvSpPr/>
          <p:nvPr/>
        </p:nvSpPr>
        <p:spPr>
          <a:xfrm rot="10800000">
            <a:off x="5750475" y="-25"/>
            <a:ext cx="1946700" cy="1741500"/>
          </a:xfrm>
          <a:prstGeom prst="rect">
            <a:avLst/>
          </a:prstGeom>
          <a:solidFill>
            <a:srgbClr val="33AC7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/>
          <p:nvPr/>
        </p:nvSpPr>
        <p:spPr>
          <a:xfrm flipH="1" rot="10800000">
            <a:off x="8659499" y="-25"/>
            <a:ext cx="484500" cy="1741500"/>
          </a:xfrm>
          <a:prstGeom prst="rect">
            <a:avLst/>
          </a:prstGeom>
          <a:solidFill>
            <a:srgbClr val="87CEA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" name="Shape 83"/>
          <p:cNvSpPr txBox="1"/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  <a:noFill/>
        </p:spPr>
        <p:txBody>
          <a:bodyPr anchorCtr="0" anchor="b" bIns="91425" lIns="91425" rIns="91425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buSzPct val="100000"/>
              <a:defRPr sz="1800">
                <a:solidFill>
                  <a:srgbClr val="61616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1616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359601" y="2817463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" name="Shape 18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492562" y="1260283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" name="Shape 2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492562" y="1260283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" name="Shape 2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489218" y="1412276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" name="Shape 36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4" name="Shape 44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" name="Shape 45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/>
        </p:txBody>
      </p:sp>
      <p:sp>
        <p:nvSpPr>
          <p:cNvPr id="46" name="Shape 46"/>
          <p:cNvSpPr txBox="1"/>
          <p:nvPr>
            <p:ph idx="1" type="subTitle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5.jpg"/><Relationship Id="rId4" Type="http://schemas.openxmlformats.org/officeDocument/2006/relationships/image" Target="../media/image07.jpg"/><Relationship Id="rId5" Type="http://schemas.openxmlformats.org/officeDocument/2006/relationships/image" Target="../media/image0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ulistac.org/" TargetMode="External"/><Relationship Id="rId4" Type="http://schemas.openxmlformats.org/officeDocument/2006/relationships/image" Target="../media/image0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chowkaren@deanza.edu" TargetMode="External"/><Relationship Id="rId4" Type="http://schemas.openxmlformats.org/officeDocument/2006/relationships/hyperlink" Target="mailto:coronadomarc@deanza.edu" TargetMode="External"/><Relationship Id="rId5" Type="http://schemas.openxmlformats.org/officeDocument/2006/relationships/hyperlink" Target="mailto:detoroalicia@deanza.edu" TargetMode="External"/><Relationship Id="rId6" Type="http://schemas.openxmlformats.org/officeDocument/2006/relationships/hyperlink" Target="mailto:nguyenjames@deanza.ed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2.jp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324475" y="465975"/>
            <a:ext cx="5124300" cy="284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Civic Engagement As a Component of Discipline Instruction (De Anza College)</a:t>
            </a:r>
          </a:p>
        </p:txBody>
      </p:sp>
      <p:sp>
        <p:nvSpPr>
          <p:cNvPr id="91" name="Shape 91"/>
          <p:cNvSpPr txBox="1"/>
          <p:nvPr>
            <p:ph idx="1" type="subTitle"/>
          </p:nvPr>
        </p:nvSpPr>
        <p:spPr>
          <a:xfrm>
            <a:off x="324475" y="3612601"/>
            <a:ext cx="5124300" cy="130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Karen Chow, Marc Coronado, Alicia De Toro, and Jim Nguyen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Civic Engagement in Environmental Science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2524" y="253025"/>
            <a:ext cx="3079802" cy="230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450" y="1997249"/>
            <a:ext cx="3691679" cy="276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2529" y="2620850"/>
            <a:ext cx="3079802" cy="2309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Civic Engagement in Environmental Science</a:t>
            </a:r>
          </a:p>
        </p:txBody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324475" y="1920450"/>
            <a:ext cx="4245300" cy="2704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212121"/>
                </a:solidFill>
                <a:highlight>
                  <a:srgbClr val="FFFFFF"/>
                </a:highlight>
              </a:rPr>
              <a:t>Restoration ecology is process of assisting the recovery of an ecosystem that has been degraded, damaged or destroyed.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http://www.ulistac.org/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212121"/>
              </a:solidFill>
              <a:highlight>
                <a:srgbClr val="FFFFFF"/>
              </a:highlight>
            </a:endParaRPr>
          </a:p>
        </p:txBody>
      </p:sp>
      <p:pic>
        <p:nvPicPr>
          <p:cNvPr id="160" name="Shape 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1625" y="1920449"/>
            <a:ext cx="3757500" cy="281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Civic Engagement in Political Science</a:t>
            </a:r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Political Science 1: VIDA and Service Learning (12 hour requirement)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2016 election, campaign work, post-election 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"/>
              <a:t>Voter Registration Drives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"/>
              <a:t>Campaign Issues and Candidates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"/>
              <a:t>Post-election issues: immigration protections, labor rights, hate crimes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Public Policy School - training students for visits to DC and Sacramento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Political Science Internships for Course Credit - with local legislative reps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Overall impact: increased civic capacity and agency, success and retention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FACCC/Public Policy School Legislative Visits March 2017</a:t>
            </a:r>
          </a:p>
        </p:txBody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Public Policy Students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With Asm. Evan Low</a:t>
            </a:r>
          </a:p>
        </p:txBody>
      </p:sp>
      <p:pic>
        <p:nvPicPr>
          <p:cNvPr descr="evanlowpps.jpg"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5000" y="2004624"/>
            <a:ext cx="3661099" cy="254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Group Discussion/Activity</a:t>
            </a:r>
          </a:p>
        </p:txBody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Attendees will join panelists in a discussion/small group breakouts to discuss how they can incorporate civic learning into their disciplines.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Thank you!!</a:t>
            </a:r>
          </a:p>
        </p:txBody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For more information about the civic engagement initiatives covered today: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Karen Chow: </a:t>
            </a:r>
            <a:r>
              <a:rPr lang="en" u="sng">
                <a:solidFill>
                  <a:schemeClr val="hlink"/>
                </a:solidFill>
                <a:hlinkClick r:id="rId3"/>
              </a:rPr>
              <a:t>chowkaren@deanza.edu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Marc Coronado: </a:t>
            </a:r>
            <a:r>
              <a:rPr lang="en" u="sng">
                <a:solidFill>
                  <a:schemeClr val="hlink"/>
                </a:solidFill>
                <a:hlinkClick r:id="rId4"/>
              </a:rPr>
              <a:t>coronadomarc@deanza.edu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Alicia De Toro: </a:t>
            </a:r>
            <a:r>
              <a:rPr lang="en" u="sng">
                <a:solidFill>
                  <a:schemeClr val="hlink"/>
                </a:solidFill>
                <a:hlinkClick r:id="rId5"/>
              </a:rPr>
              <a:t>detoroalicia@deanza.edu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Jim Nguyen: </a:t>
            </a:r>
            <a:r>
              <a:rPr lang="en" u="sng">
                <a:solidFill>
                  <a:schemeClr val="hlink"/>
                </a:solidFill>
                <a:hlinkClick r:id="rId6"/>
              </a:rPr>
              <a:t>nguyenjames@deanza.edu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Civic Engagement in English Composition </a:t>
            </a:r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EWRT 211 (1 level below 1A):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Dia de los Muertos Altars on the Main Quad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Global Issues Conference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Civic Engagement  in English Composition </a:t>
            </a:r>
          </a:p>
        </p:txBody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324475" y="1920450"/>
            <a:ext cx="8494800" cy="309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EWRT 1A &amp; 2</a:t>
            </a:r>
          </a:p>
          <a:p>
            <a:pPr lvl="0">
              <a:spcBef>
                <a:spcPts val="0"/>
              </a:spcBef>
              <a:buNone/>
            </a:pPr>
            <a:r>
              <a:rPr lang="en" sz="1400"/>
              <a:t>Ham 4 Ham</a:t>
            </a:r>
          </a:p>
          <a:p>
            <a:pPr lvl="0">
              <a:spcBef>
                <a:spcPts val="0"/>
              </a:spcBef>
              <a:buNone/>
            </a:pPr>
            <a:r>
              <a:rPr lang="en" sz="1400"/>
              <a:t>Global Issues Workshop</a:t>
            </a:r>
          </a:p>
          <a:p>
            <a:pPr indent="-317500" lvl="0" marL="457200">
              <a:spcBef>
                <a:spcPts val="0"/>
              </a:spcBef>
              <a:buSzPct val="100000"/>
              <a:buChar char="●"/>
            </a:pPr>
            <a:r>
              <a:rPr lang="en" sz="1400"/>
              <a:t>Women and Children Incarcerated in Prison Industrial Complex as well as in Immigration Detention Centers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Proposals For Change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Artist visits/discussions: 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John Jung and artist Flo Oy Wong: social history of Chinese restaurants in the U.S. as documented in "Sweet and Sour: Life in Chinese Family Restaurants."</a:t>
            </a:r>
          </a:p>
          <a:p>
            <a:pPr indent="-317500" lvl="0" marL="457200">
              <a:spcBef>
                <a:spcPts val="0"/>
              </a:spcBef>
              <a:buSzPct val="116666"/>
              <a:buChar char="●"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Civic Engagement  in English Composition </a:t>
            </a:r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324475" y="1920450"/>
            <a:ext cx="8494800" cy="309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EWRT 1A &amp; 2 (continued) </a:t>
            </a:r>
          </a:p>
          <a:p>
            <a:pPr lvl="0">
              <a:spcBef>
                <a:spcPts val="0"/>
              </a:spcBef>
              <a:buNone/>
            </a:pPr>
            <a:r>
              <a:rPr lang="en" sz="1400"/>
              <a:t>Cross-Disciplinary Faculty and Student Teach-Ins</a:t>
            </a:r>
          </a:p>
          <a:p>
            <a:pPr indent="-317500" lvl="0" marL="457200">
              <a:spcBef>
                <a:spcPts val="0"/>
              </a:spcBef>
              <a:buSzPct val="100000"/>
              <a:buChar char="●"/>
            </a:pPr>
            <a:r>
              <a:rPr lang="en" sz="1400"/>
              <a:t>Unnatural Disasters</a:t>
            </a:r>
          </a:p>
          <a:p>
            <a:pPr indent="-317500" lvl="0" marL="457200" rtl="0">
              <a:spcBef>
                <a:spcPts val="0"/>
              </a:spcBef>
              <a:buSzPct val="100000"/>
              <a:buChar char="●"/>
            </a:pPr>
            <a:r>
              <a:rPr lang="en" sz="1400"/>
              <a:t>Civil Liberties</a:t>
            </a:r>
          </a:p>
          <a:p>
            <a:pPr lvl="0">
              <a:spcBef>
                <a:spcPts val="0"/>
              </a:spcBef>
              <a:buNone/>
            </a:pPr>
            <a:r>
              <a:rPr lang="en" sz="1400"/>
              <a:t>Artist visits/discussions: </a:t>
            </a:r>
          </a:p>
          <a:p>
            <a:pPr indent="-304800" lvl="0" marL="457200" rtl="0">
              <a:spcBef>
                <a:spcPts val="0"/>
              </a:spcBef>
              <a:buClr>
                <a:srgbClr val="222222"/>
              </a:buClr>
              <a:buSzPct val="100000"/>
              <a:buFont typeface="Arial"/>
              <a:buChar char="●"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John Jung and artist Flo Oy Wong: social history of Chinese restaurants in the U.S. as documented in "Sweet and Sour: Life in Chinese Family Restaurants."</a:t>
            </a:r>
          </a:p>
          <a:p>
            <a:pPr indent="-304800" lvl="0" marL="457200" rtl="0">
              <a:spcBef>
                <a:spcPts val="0"/>
              </a:spcBef>
              <a:buClr>
                <a:srgbClr val="222222"/>
              </a:buClr>
              <a:buSzPct val="100000"/>
              <a:buFont typeface="Arial"/>
              <a:buChar char="●"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Austin Willacy, “Song,  Telling Our Own Stories, and Telling Someone Else’s Story (Coffee and Tea)”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Civic Engagement in Women’s Studies</a:t>
            </a:r>
          </a:p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It’s a natural fit.</a:t>
            </a:r>
          </a:p>
          <a:p>
            <a:pPr lvl="0">
              <a:spcBef>
                <a:spcPts val="0"/>
              </a:spcBef>
              <a:buNone/>
            </a:pPr>
            <a:r>
              <a:rPr b="1" lang="en"/>
              <a:t>Praxis: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Study and issue and propose a project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Take part in solving a problem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Reflect on that process</a:t>
            </a:r>
          </a:p>
        </p:txBody>
      </p:sp>
      <p:pic>
        <p:nvPicPr>
          <p:cNvPr descr="13092189_10154198056659974_3617312405860661457_n.jpg"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9824" y="1957925"/>
            <a:ext cx="2619449" cy="262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idx="1" type="body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Issue:</a:t>
            </a:r>
            <a:r>
              <a:rPr lang="en"/>
              <a:t>  Homeless women and victims of domestic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violence lack funds to purchase needed products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research:</a:t>
            </a:r>
            <a:r>
              <a:rPr lang="en"/>
              <a:t>  Read about situation in prisons, shelters, etc.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project:</a:t>
            </a:r>
            <a:r>
              <a:rPr lang="en"/>
              <a:t>  Collect products and educate community,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donate to local shelter, learn about the shelter and resources.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reflection: </a:t>
            </a:r>
            <a:r>
              <a:rPr lang="en"/>
              <a:t>  Few people know much about their own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bodies, about the tax on these products or the resources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available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4424" y="1938225"/>
            <a:ext cx="2367200" cy="266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Pad Me!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Rebel Stitches</a:t>
            </a:r>
          </a:p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issue </a:t>
            </a:r>
            <a:r>
              <a:rPr lang="en"/>
              <a:t>- lack of opportunities to build community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research</a:t>
            </a:r>
            <a:r>
              <a:rPr lang="en"/>
              <a:t> - How have women traditionally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created community and solidarity?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project</a:t>
            </a:r>
            <a:r>
              <a:rPr lang="en"/>
              <a:t> - Teach Queer Scouts to make hats and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neckwarmers,  organize Rebel Stitches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reflection</a:t>
            </a:r>
            <a:r>
              <a:rPr lang="en"/>
              <a:t> - To come</a:t>
            </a:r>
          </a:p>
        </p:txBody>
      </p:sp>
      <p:pic>
        <p:nvPicPr>
          <p:cNvPr descr="16265275_10154995193029974_6829867522160070413_n.jpg"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8923" y="1947262"/>
            <a:ext cx="2709024" cy="265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Civic Engagement in Environmental Science</a:t>
            </a: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6476" y="499125"/>
            <a:ext cx="2890350" cy="4145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0" y="1761475"/>
            <a:ext cx="5428500" cy="24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Dia de los Muertos Altars on the Main Quad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100000"/>
              <a:buFont typeface="Roboto"/>
              <a:buChar char="●"/>
            </a:pPr>
            <a:r>
              <a:rPr lang="en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In class group assignment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100000"/>
              <a:buFont typeface="Roboto"/>
              <a:buChar char="●"/>
            </a:pPr>
            <a:r>
              <a:rPr lang="en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Integration of cultural understanding and ESCI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100000"/>
              <a:buFont typeface="Roboto"/>
              <a:buChar char="●"/>
            </a:pPr>
            <a:r>
              <a:rPr lang="en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Students researched Dia de los Muertos history and altars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100000"/>
              <a:buFont typeface="Roboto"/>
              <a:buChar char="●"/>
            </a:pPr>
            <a:r>
              <a:rPr lang="en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Selected an extinct species and began to create altar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Civic Engagement in Environmental Science</a:t>
            </a: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 b="16415" l="16801" r="13570" t="0"/>
          <a:stretch/>
        </p:blipFill>
        <p:spPr>
          <a:xfrm>
            <a:off x="5366475" y="148225"/>
            <a:ext cx="2545046" cy="229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4">
            <a:alphaModFix/>
          </a:blip>
          <a:srcRect b="17915" l="11664" r="12588" t="23208"/>
          <a:stretch/>
        </p:blipFill>
        <p:spPr>
          <a:xfrm>
            <a:off x="233899" y="1650750"/>
            <a:ext cx="4247671" cy="247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 rotWithShape="1">
          <a:blip r:embed="rId5">
            <a:alphaModFix/>
          </a:blip>
          <a:srcRect b="16351" l="3793" r="3673" t="27262"/>
          <a:stretch/>
        </p:blipFill>
        <p:spPr>
          <a:xfrm>
            <a:off x="3905425" y="2687475"/>
            <a:ext cx="5153578" cy="235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