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86" r:id="rId2"/>
    <p:sldId id="287" r:id="rId3"/>
    <p:sldId id="288" r:id="rId4"/>
    <p:sldId id="289" r:id="rId5"/>
    <p:sldId id="297" r:id="rId6"/>
    <p:sldId id="290" r:id="rId7"/>
    <p:sldId id="291" r:id="rId8"/>
    <p:sldId id="292" r:id="rId9"/>
    <p:sldId id="293" r:id="rId10"/>
    <p:sldId id="298" r:id="rId11"/>
    <p:sldId id="271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63" r:id="rId22"/>
    <p:sldId id="262" r:id="rId23"/>
    <p:sldId id="294" r:id="rId24"/>
    <p:sldId id="258" r:id="rId25"/>
    <p:sldId id="259" r:id="rId26"/>
    <p:sldId id="260" r:id="rId27"/>
    <p:sldId id="261" r:id="rId28"/>
    <p:sldId id="285" r:id="rId29"/>
    <p:sldId id="296" r:id="rId30"/>
    <p:sldId id="269" r:id="rId31"/>
    <p:sldId id="272" r:id="rId32"/>
    <p:sldId id="295" r:id="rId33"/>
    <p:sldId id="27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5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NOT MUCH</c:v>
                </c:pt>
                <c:pt idx="1">
                  <c:v>A LITTLE</c:v>
                </c:pt>
                <c:pt idx="2">
                  <c:v>SOME</c:v>
                </c:pt>
                <c:pt idx="3">
                  <c:v>A LOT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0.06</c:v>
                </c:pt>
                <c:pt idx="1">
                  <c:v>0.15</c:v>
                </c:pt>
                <c:pt idx="2">
                  <c:v>0.48</c:v>
                </c:pt>
                <c:pt idx="3">
                  <c:v>0.31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NOT MUCH</c:v>
                </c:pt>
                <c:pt idx="1">
                  <c:v>A LITTLE</c:v>
                </c:pt>
                <c:pt idx="2">
                  <c:v>SOME</c:v>
                </c:pt>
                <c:pt idx="3">
                  <c:v>A LOT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6663528"/>
        <c:axId val="2079394488"/>
      </c:barChart>
      <c:catAx>
        <c:axId val="2116663528"/>
        <c:scaling>
          <c:orientation val="minMax"/>
        </c:scaling>
        <c:delete val="0"/>
        <c:axPos val="l"/>
        <c:majorTickMark val="out"/>
        <c:minorTickMark val="none"/>
        <c:tickLblPos val="nextTo"/>
        <c:crossAx val="2079394488"/>
        <c:crosses val="autoZero"/>
        <c:auto val="1"/>
        <c:lblAlgn val="ctr"/>
        <c:lblOffset val="100"/>
        <c:noMultiLvlLbl val="0"/>
      </c:catAx>
      <c:valAx>
        <c:axId val="20793944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116663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NONE</c:v>
                </c:pt>
                <c:pt idx="1">
                  <c:v>SOME</c:v>
                </c:pt>
                <c:pt idx="2">
                  <c:v>FAIR AMOUNT</c:v>
                </c:pt>
                <c:pt idx="3">
                  <c:v>MOST</c:v>
                </c:pt>
                <c:pt idx="4">
                  <c:v>ALL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0.33</c:v>
                </c:pt>
                <c:pt idx="2">
                  <c:v>0.22</c:v>
                </c:pt>
                <c:pt idx="3">
                  <c:v>0.14</c:v>
                </c:pt>
                <c:pt idx="4">
                  <c:v>0.28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NONE</c:v>
                </c:pt>
                <c:pt idx="1">
                  <c:v>SOME</c:v>
                </c:pt>
                <c:pt idx="2">
                  <c:v>FAIR AMOUNT</c:v>
                </c:pt>
                <c:pt idx="3">
                  <c:v>MOST</c:v>
                </c:pt>
                <c:pt idx="4">
                  <c:v>ALL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6507960"/>
        <c:axId val="2116502584"/>
      </c:barChart>
      <c:catAx>
        <c:axId val="2116507960"/>
        <c:scaling>
          <c:orientation val="minMax"/>
        </c:scaling>
        <c:delete val="0"/>
        <c:axPos val="l"/>
        <c:majorTickMark val="out"/>
        <c:minorTickMark val="none"/>
        <c:tickLblPos val="nextTo"/>
        <c:crossAx val="2116502584"/>
        <c:crosses val="autoZero"/>
        <c:auto val="1"/>
        <c:lblAlgn val="ctr"/>
        <c:lblOffset val="100"/>
        <c:noMultiLvlLbl val="0"/>
      </c:catAx>
      <c:valAx>
        <c:axId val="21165025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116507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2"/>
                <c:pt idx="0">
                  <c:v>In high School or College</c:v>
                </c:pt>
                <c:pt idx="1">
                  <c:v>On my own since high school or college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0.67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2"/>
                <c:pt idx="0">
                  <c:v>Constitution still works today</c:v>
                </c:pt>
                <c:pt idx="1">
                  <c:v>Time for a new Constitution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0.88</c:v>
                </c:pt>
                <c:pt idx="1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 LOT </c:v>
                </c:pt>
                <c:pt idx="1">
                  <c:v>SOME</c:v>
                </c:pt>
                <c:pt idx="2">
                  <c:v>A LITTLE</c:v>
                </c:pt>
                <c:pt idx="3">
                  <c:v>NOT MUCH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0.66</c:v>
                </c:pt>
                <c:pt idx="1">
                  <c:v>0.2</c:v>
                </c:pt>
                <c:pt idx="2">
                  <c:v>0.06</c:v>
                </c:pt>
                <c:pt idx="3">
                  <c:v>0.14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DISAGREE</c:v>
                </c:pt>
                <c:pt idx="2">
                  <c:v>UNSURE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0.55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DISAGREE</c:v>
                </c:pt>
                <c:pt idx="2">
                  <c:v>UNSURE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0.44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INDIVIDUALS POSSESS NATURAL RIGHTS</c:v>
                </c:pt>
                <c:pt idx="1">
                  <c:v>THEY ARE GRANTED BY THE GOVERNMENT</c:v>
                </c:pt>
                <c:pt idx="2">
                  <c:v>UNSURE</c:v>
                </c:pt>
                <c:pt idx="3">
                  <c:v>BOTH (vounteered)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0.68</c:v>
                </c:pt>
                <c:pt idx="1">
                  <c:v>0.16</c:v>
                </c:pt>
                <c:pt idx="2">
                  <c:v>0.04</c:v>
                </c:pt>
                <c:pt idx="3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798CA-584D-8A46-BB3D-E54681DFC34C}" type="datetimeFigureOut">
              <a:rPr lang="en-US" smtClean="0"/>
              <a:t>7/9/15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39C96-0529-1849-96FD-FD86A137E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8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39C96-0529-1849-96FD-FD86A137E5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9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CE88D-7719-6D48-B5E1-14765F5327F5}" type="datetimeFigureOut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567D-8B42-C84B-B756-940D8C83C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CE88D-7719-6D48-B5E1-14765F5327F5}" type="datetimeFigureOut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567D-8B42-C84B-B756-940D8C83C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CE88D-7719-6D48-B5E1-14765F5327F5}" type="datetimeFigureOut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567D-8B42-C84B-B756-940D8C83C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4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CE88D-7719-6D48-B5E1-14765F5327F5}" type="datetimeFigureOut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567D-8B42-C84B-B756-940D8C83C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3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CE88D-7719-6D48-B5E1-14765F5327F5}" type="datetimeFigureOut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567D-8B42-C84B-B756-940D8C83C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CE88D-7719-6D48-B5E1-14765F5327F5}" type="datetimeFigureOut">
              <a:rPr lang="en-US" smtClean="0"/>
              <a:t>7/9/15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567D-8B42-C84B-B756-940D8C83C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9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CE88D-7719-6D48-B5E1-14765F5327F5}" type="datetimeFigureOut">
              <a:rPr lang="en-US" smtClean="0"/>
              <a:t>7/9/15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567D-8B42-C84B-B756-940D8C83C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2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CE88D-7719-6D48-B5E1-14765F5327F5}" type="datetimeFigureOut">
              <a:rPr lang="en-US" smtClean="0"/>
              <a:t>7/9/15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567D-8B42-C84B-B756-940D8C83C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CE88D-7719-6D48-B5E1-14765F5327F5}" type="datetimeFigureOut">
              <a:rPr lang="en-US" smtClean="0"/>
              <a:t>7/9/15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567D-8B42-C84B-B756-940D8C83C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1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CE88D-7719-6D48-B5E1-14765F5327F5}" type="datetimeFigureOut">
              <a:rPr lang="en-US" smtClean="0"/>
              <a:t>7/9/15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567D-8B42-C84B-B756-940D8C83C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9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CE88D-7719-6D48-B5E1-14765F5327F5}" type="datetimeFigureOut">
              <a:rPr lang="en-US" smtClean="0"/>
              <a:t>7/9/15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567D-8B42-C84B-B756-940D8C83C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5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19CE88D-7719-6D48-B5E1-14765F5327F5}" type="datetimeFigureOut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C75567D-8B42-C84B-B756-940D8C83CF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ivicsrenewalnetwork.org/" TargetMode="External"/><Relationship Id="rId4" Type="http://schemas.openxmlformats.org/officeDocument/2006/relationships/hyperlink" Target="http://onekit.enr-corp.com/1006938/Executive%20Summary%20Revised%20BVM%2009.16.2010%5B6%5D%5B4%5D.pdf" TargetMode="External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nenbergpublicpolicycenter.org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onstitutionday.us/" TargetMode="External"/><Relationship Id="rId4" Type="http://schemas.openxmlformats.org/officeDocument/2006/relationships/hyperlink" Target="http://www.ctc.ca.gov/notices/coded/2011/1101.pdf" TargetMode="External"/><Relationship Id="rId5" Type="http://schemas.openxmlformats.org/officeDocument/2006/relationships/hyperlink" Target="http://www.pewresearch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ivicsrenewalnetwork.org/partner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cc.org" TargetMode="External"/><Relationship Id="rId4" Type="http://schemas.openxmlformats.org/officeDocument/2006/relationships/hyperlink" Target="http://thedemocracycommitment.org" TargetMode="External"/><Relationship Id="rId5" Type="http://schemas.openxmlformats.org/officeDocument/2006/relationships/hyperlink" Target="http://www.annenbergpublicpolicycenter.org/political-communication/leonore-annenberg-institute-for-civics/" TargetMode="External"/><Relationship Id="rId6" Type="http://schemas.openxmlformats.org/officeDocument/2006/relationships/hyperlink" Target="https://www.aacu.org/clde" TargetMode="External"/><Relationship Id="rId7" Type="http://schemas.openxmlformats.org/officeDocument/2006/relationships/hyperlink" Target="http://www.asccc.org/events/2015-07-09-170000-2015-07-11-190000/2015-curriculum-institut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bruno@sierracollege.edu" TargetMode="External"/><Relationship Id="rId4" Type="http://schemas.openxmlformats.org/officeDocument/2006/relationships/hyperlink" Target="mailto:schapin@msjc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Baca@riohondo.edu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3795"/>
            <a:ext cx="7772400" cy="2345638"/>
          </a:xfrm>
        </p:spPr>
        <p:txBody>
          <a:bodyPr/>
          <a:lstStyle/>
          <a:p>
            <a:r>
              <a:rPr lang="en-US" dirty="0" smtClean="0"/>
              <a:t>Curriculum Innovation: </a:t>
            </a:r>
            <a:br>
              <a:rPr lang="en-US" dirty="0" smtClean="0"/>
            </a:br>
            <a:r>
              <a:rPr lang="en-US" dirty="0" smtClean="0"/>
              <a:t>Civic Engagement Across the 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7" y="3295766"/>
            <a:ext cx="8406885" cy="2116550"/>
          </a:xfrm>
        </p:spPr>
        <p:txBody>
          <a:bodyPr/>
          <a:lstStyle/>
          <a:p>
            <a:r>
              <a:rPr lang="en-US" sz="2800" dirty="0" smtClean="0"/>
              <a:t>Manuel Baca, Political Science, Rio Hondo College</a:t>
            </a:r>
          </a:p>
          <a:p>
            <a:r>
              <a:rPr lang="en-US" sz="2800" dirty="0" smtClean="0"/>
              <a:t>Julie Bruno, Communication Studies, Sierra College</a:t>
            </a:r>
          </a:p>
          <a:p>
            <a:r>
              <a:rPr lang="en-US" sz="2800" dirty="0" smtClean="0"/>
              <a:t>Stacey </a:t>
            </a:r>
            <a:r>
              <a:rPr lang="en-US" sz="2800" dirty="0" err="1" smtClean="0"/>
              <a:t>Searl</a:t>
            </a:r>
            <a:r>
              <a:rPr lang="en-US" sz="2800" dirty="0" smtClean="0"/>
              <a:t>-Chapin, Political Science, Mt. San Jacinto College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050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4122"/>
            <a:ext cx="7772400" cy="1731434"/>
          </a:xfrm>
        </p:spPr>
        <p:txBody>
          <a:bodyPr/>
          <a:lstStyle/>
          <a:p>
            <a:pPr algn="ctr"/>
            <a:r>
              <a:rPr lang="en-US" i="1" cap="none" dirty="0" smtClean="0"/>
              <a:t>The Constitution: </a:t>
            </a:r>
            <a:br>
              <a:rPr lang="en-US" i="1" cap="none" dirty="0" smtClean="0"/>
            </a:br>
            <a:r>
              <a:rPr lang="en-US" i="1" cap="none" dirty="0" smtClean="0"/>
              <a:t>Awareness and Understanding</a:t>
            </a:r>
            <a:br>
              <a:rPr lang="en-US" i="1" cap="none" dirty="0" smtClean="0"/>
            </a:br>
            <a:endParaRPr lang="en-US" i="1" cap="none" dirty="0"/>
          </a:p>
        </p:txBody>
      </p:sp>
    </p:spTree>
    <p:extLst>
      <p:ext uri="{BB962C8B-B14F-4D97-AF65-F5344CB8AC3E}">
        <p14:creationId xmlns:p14="http://schemas.microsoft.com/office/powerpoint/2010/main" val="237412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838201"/>
            <a:ext cx="80772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US" smtClean="0">
                <a:solidFill>
                  <a:schemeClr val="accent4">
                    <a:lumMod val="50000"/>
                  </a:schemeClr>
                </a:solidFill>
              </a:rPr>
              <a:t>National Survey of Americans’ Awareness and Understanding of the Constitution and Constitutional Concepts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143000" y="3886200"/>
            <a:ext cx="6629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Sponsored by the Claude Moore Charitable Foundation &amp; conducted by the Center for the Constitution at James Madison’s Montpelier (2010)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038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US" sz="3600" dirty="0" smtClean="0"/>
              <a:t>How much of the Constitution do you understand?</a:t>
            </a:r>
            <a:endParaRPr lang="en-US" sz="3600" dirty="0"/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4465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911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US" sz="3200" dirty="0" smtClean="0"/>
              <a:t>How much of the </a:t>
            </a:r>
            <a:r>
              <a:rPr lang="en-US" sz="3600" dirty="0" smtClean="0"/>
              <a:t>Constitution</a:t>
            </a:r>
            <a:r>
              <a:rPr lang="en-US" sz="3200" dirty="0" smtClean="0"/>
              <a:t> have you read?</a:t>
            </a:r>
            <a:endParaRPr lang="en-US" sz="3200" dirty="0"/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4625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0233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US" sz="3200" dirty="0" smtClean="0"/>
              <a:t>How recently have you read the Constitution?</a:t>
            </a:r>
            <a:endParaRPr lang="en-US" sz="3200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7567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865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US" sz="3200" dirty="0" smtClean="0"/>
              <a:t>Does the Constitution still work, or is it time for a new Constitution?</a:t>
            </a:r>
            <a:endParaRPr lang="en-US" sz="32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295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7481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74638"/>
            <a:ext cx="8686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On a day-to-day basis, how much would you say the Constitution affects you?</a:t>
            </a:r>
            <a:endParaRPr lang="en-US" sz="3200" b="1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4232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72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US" sz="3200" smtClean="0"/>
              <a:t>The American Constitutional system is one in </a:t>
            </a:r>
            <a:br>
              <a:rPr lang="en-US" sz="3200" smtClean="0"/>
            </a:br>
            <a:r>
              <a:rPr lang="en-US" sz="3200" smtClean="0"/>
              <a:t>which the powers of government are limited.</a:t>
            </a:r>
            <a:endParaRPr lang="en-US" sz="32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0665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2475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US" sz="3200" smtClean="0"/>
              <a:t>The American Constitutional system is one in which government is empowered to act for the common good.</a:t>
            </a:r>
            <a:endParaRPr lang="en-US" sz="32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1531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2076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144000" cy="868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US" sz="3200" smtClean="0"/>
              <a:t>The American Constitutional system is one in which your rights are yours because . . . </a:t>
            </a:r>
            <a:endParaRPr lang="en-US" sz="32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590676"/>
              </p:ext>
            </p:extLst>
          </p:nvPr>
        </p:nvGraphicFramePr>
        <p:xfrm>
          <a:off x="381000" y="1295400"/>
          <a:ext cx="8458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536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dirty="0" smtClean="0"/>
              <a:t>Preview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990599"/>
            <a:ext cx="8229600" cy="4525963"/>
          </a:xfrm>
        </p:spPr>
        <p:txBody>
          <a:bodyPr/>
          <a:lstStyle/>
          <a:p>
            <a:r>
              <a:rPr lang="en-US" dirty="0" smtClean="0"/>
              <a:t>Defining </a:t>
            </a:r>
            <a:r>
              <a:rPr lang="en-US" dirty="0" smtClean="0"/>
              <a:t>“Civic </a:t>
            </a:r>
            <a:r>
              <a:rPr lang="en-US" dirty="0"/>
              <a:t>E</a:t>
            </a:r>
            <a:r>
              <a:rPr lang="en-US" dirty="0" smtClean="0"/>
              <a:t>ngagement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Contextualizing </a:t>
            </a:r>
            <a:r>
              <a:rPr lang="en-US" dirty="0" smtClean="0"/>
              <a:t>“Civic </a:t>
            </a:r>
            <a:r>
              <a:rPr lang="en-US" dirty="0"/>
              <a:t>E</a:t>
            </a:r>
            <a:r>
              <a:rPr lang="en-US" dirty="0" smtClean="0"/>
              <a:t>ngagement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 United S</a:t>
            </a:r>
            <a:r>
              <a:rPr lang="en-US" dirty="0" smtClean="0"/>
              <a:t>tates</a:t>
            </a:r>
            <a:r>
              <a:rPr lang="en-US" dirty="0" smtClean="0"/>
              <a:t> </a:t>
            </a:r>
            <a:r>
              <a:rPr lang="en-US" dirty="0" smtClean="0"/>
              <a:t>Constitution: Awareness and Understanding</a:t>
            </a:r>
          </a:p>
          <a:p>
            <a:r>
              <a:rPr lang="en-US" dirty="0" smtClean="0"/>
              <a:t>Group Activity: Civic engagement at Our </a:t>
            </a:r>
            <a:r>
              <a:rPr lang="en-US" dirty="0"/>
              <a:t>C</a:t>
            </a:r>
            <a:r>
              <a:rPr lang="en-US" dirty="0" smtClean="0"/>
              <a:t>olleges</a:t>
            </a:r>
          </a:p>
          <a:p>
            <a:r>
              <a:rPr lang="en-US" dirty="0" smtClean="0"/>
              <a:t>Strategies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2050" name="Picture 2" descr="http://csuniv.edu/serve/images/civic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34" y="4048207"/>
            <a:ext cx="4831292" cy="26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6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US" sz="3200" smtClean="0"/>
              <a:t>Selected Laws and Regulations: The Constitution and Education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Consolidated Appropriations Act, 2005: Section 111 of Division J of Pub. L. 108-447</a:t>
            </a:r>
          </a:p>
          <a:p>
            <a:pPr lvl="1"/>
            <a:r>
              <a:rPr lang="en-US" b="1" smtClean="0"/>
              <a:t>Federal funding and Constitution Day Activities</a:t>
            </a:r>
          </a:p>
          <a:p>
            <a:r>
              <a:rPr lang="en-US" sz="2800" smtClean="0"/>
              <a:t>Education Code section 44335 and Title 5 section 80415 provide that the US Constitution requirement may be met by coursework or a college-level examination completed at a regionally-accredited community college or four-year college or university.</a:t>
            </a:r>
          </a:p>
          <a:p>
            <a:pPr lvl="1"/>
            <a:r>
              <a:rPr lang="en-US" b="1" smtClean="0"/>
              <a:t>Teachers and Knowledge of the U.S. Constitution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9219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or GE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student will display personal and civic responsibility</a:t>
            </a:r>
            <a:r>
              <a:rPr lang="en-US" dirty="0"/>
              <a:t>. 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greentalent.co.za/wp-content/uploads/2014/06/Green-Talent-Roots-of-Success-Civic-Engagemen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2688842"/>
            <a:ext cx="5012266" cy="33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87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or GE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048"/>
            <a:ext cx="8229600" cy="5079720"/>
          </a:xfrm>
        </p:spPr>
        <p:txBody>
          <a:bodyPr/>
          <a:lstStyle/>
          <a:p>
            <a:r>
              <a:rPr lang="en-US" sz="2800" dirty="0" smtClean="0"/>
              <a:t>Evaluate </a:t>
            </a:r>
            <a:r>
              <a:rPr lang="en-US" sz="2800" dirty="0"/>
              <a:t>social justice issues and identify social responsibilities to elicit social change. Recognize the ethical implications of political, social, and economic institutions. </a:t>
            </a:r>
          </a:p>
          <a:p>
            <a:r>
              <a:rPr lang="en-US" sz="2800" dirty="0"/>
              <a:t>Community and global awareness includes an understanding of community and global issues and cross-cultural awareness. This includes but is not limited to: </a:t>
            </a:r>
          </a:p>
          <a:p>
            <a:pPr lvl="1"/>
            <a:r>
              <a:rPr lang="en-US" dirty="0" smtClean="0"/>
              <a:t>Civic </a:t>
            </a:r>
            <a:r>
              <a:rPr lang="en-US" dirty="0"/>
              <a:t>Awareness:</a:t>
            </a:r>
            <a:br>
              <a:rPr lang="en-US" dirty="0"/>
            </a:br>
            <a:r>
              <a:rPr lang="en-US" dirty="0"/>
              <a:t>Appreciate the importance of public service Understand the grounds of civic duty </a:t>
            </a:r>
          </a:p>
        </p:txBody>
      </p:sp>
    </p:spTree>
    <p:extLst>
      <p:ext uri="{BB962C8B-B14F-4D97-AF65-F5344CB8AC3E}">
        <p14:creationId xmlns:p14="http://schemas.microsoft.com/office/powerpoint/2010/main" val="106730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or GE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Civic Engagement and Global Citizenship –</a:t>
            </a:r>
            <a:r>
              <a:rPr lang="en-US" dirty="0"/>
              <a:t> includes an understanding of current events, of ethics and the implications of personal and societal choices as they affect our interconnected world economy, governments, environment, and social climate; as well as acceptance of responsibility for civic and societal engagement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54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295"/>
          </a:xfrm>
        </p:spPr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966"/>
            <a:ext cx="8229600" cy="5473167"/>
          </a:xfrm>
        </p:spPr>
        <p:txBody>
          <a:bodyPr/>
          <a:lstStyle/>
          <a:p>
            <a:pPr marL="514350" indent="-457200"/>
            <a:r>
              <a:rPr lang="en-US" dirty="0"/>
              <a:t>What </a:t>
            </a:r>
            <a:r>
              <a:rPr lang="en-US" dirty="0" smtClean="0"/>
              <a:t>is your college </a:t>
            </a:r>
            <a:r>
              <a:rPr lang="en-US" dirty="0"/>
              <a:t>doing to </a:t>
            </a:r>
            <a:r>
              <a:rPr lang="en-US" dirty="0" smtClean="0"/>
              <a:t>promote civic engagement and awareness of the U.S. Constitution? </a:t>
            </a:r>
          </a:p>
          <a:p>
            <a:pPr marL="514350" indent="-457200"/>
            <a:r>
              <a:rPr lang="en-US" dirty="0" smtClean="0"/>
              <a:t>How </a:t>
            </a:r>
            <a:r>
              <a:rPr lang="en-US" dirty="0"/>
              <a:t>do you make it </a:t>
            </a:r>
            <a:r>
              <a:rPr lang="en-US" dirty="0" smtClean="0"/>
              <a:t>productive and sustainable?</a:t>
            </a:r>
            <a:endParaRPr lang="en-US" dirty="0"/>
          </a:p>
          <a:p>
            <a:r>
              <a:rPr lang="en-US" dirty="0" smtClean="0"/>
              <a:t> What </a:t>
            </a:r>
            <a:r>
              <a:rPr lang="en-US" dirty="0"/>
              <a:t>curriculum explicitly engages students? </a:t>
            </a:r>
            <a:r>
              <a:rPr lang="en-US" dirty="0" smtClean="0"/>
              <a:t>Course</a:t>
            </a:r>
            <a:r>
              <a:rPr lang="en-US" dirty="0"/>
              <a:t>? Internships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faculty, staff, or administrators are involved? Do you have “champions”?</a:t>
            </a:r>
            <a:endParaRPr lang="en-US" dirty="0"/>
          </a:p>
          <a:p>
            <a:r>
              <a:rPr lang="en-US" dirty="0"/>
              <a:t>What extra curricular activities are offered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2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your curriculum committee ensure that the organizational value and institutional outcome of civic engagement is embedded in the curriculum?</a:t>
            </a:r>
          </a:p>
          <a:p>
            <a:r>
              <a:rPr lang="en-US" dirty="0" smtClean="0"/>
              <a:t>Can our colleges do better? How? </a:t>
            </a:r>
            <a:endParaRPr lang="en-US" dirty="0"/>
          </a:p>
          <a:p>
            <a:r>
              <a:rPr lang="en-US" dirty="0"/>
              <a:t>How do you engage </a:t>
            </a:r>
            <a:r>
              <a:rPr lang="en-US" dirty="0" smtClean="0"/>
              <a:t>all faculty, staff and administrators in the effort?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3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61226"/>
            <a:ext cx="7772400" cy="1362075"/>
          </a:xfrm>
        </p:spPr>
        <p:txBody>
          <a:bodyPr/>
          <a:lstStyle/>
          <a:p>
            <a:pPr algn="ctr"/>
            <a:r>
              <a:rPr lang="en-US" sz="5400" cap="none" dirty="0" smtClean="0"/>
              <a:t>Report out from group discussion</a:t>
            </a:r>
            <a:endParaRPr lang="en-US" sz="5400" cap="none" dirty="0"/>
          </a:p>
        </p:txBody>
      </p:sp>
    </p:spTree>
    <p:extLst>
      <p:ext uri="{BB962C8B-B14F-4D97-AF65-F5344CB8AC3E}">
        <p14:creationId xmlns:p14="http://schemas.microsoft.com/office/powerpoint/2010/main" val="156396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</a:t>
            </a:r>
            <a:r>
              <a:rPr lang="en-US" dirty="0"/>
              <a:t>do you need to increase and improve the efforts of civic engagement? </a:t>
            </a:r>
            <a:endParaRPr lang="en-US" dirty="0" smtClean="0"/>
          </a:p>
          <a:p>
            <a:pPr lvl="0"/>
            <a:r>
              <a:rPr lang="en-US" dirty="0" smtClean="0"/>
              <a:t>What </a:t>
            </a:r>
            <a:r>
              <a:rPr lang="en-US" dirty="0"/>
              <a:t>does your college need to be more effective</a:t>
            </a:r>
            <a:r>
              <a:rPr lang="en-US" dirty="0" smtClean="0"/>
              <a:t>?</a:t>
            </a:r>
          </a:p>
          <a:p>
            <a:pPr lvl="0"/>
            <a:r>
              <a:rPr lang="en-US" dirty="0" smtClean="0"/>
              <a:t>What can the ASCCC do to assist?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08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505"/>
            <a:ext cx="8229600" cy="783695"/>
          </a:xfrm>
        </p:spPr>
        <p:txBody>
          <a:bodyPr/>
          <a:lstStyle/>
          <a:p>
            <a:r>
              <a:rPr lang="en-US" sz="3600" dirty="0" smtClean="0"/>
              <a:t>Selected Resources: The Constitution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200"/>
            <a:ext cx="8229600" cy="5160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Annenberg Public Policy Center, University of Pennsylvania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Civics </a:t>
            </a:r>
            <a:r>
              <a:rPr lang="en-US" dirty="0" smtClean="0">
                <a:hlinkClick r:id="rId3"/>
              </a:rPr>
              <a:t>Renewal </a:t>
            </a:r>
            <a:r>
              <a:rPr lang="en-US" dirty="0" smtClean="0">
                <a:hlinkClick r:id="rId3"/>
              </a:rPr>
              <a:t>Network</a:t>
            </a:r>
            <a:endParaRPr lang="en-US" dirty="0" smtClean="0"/>
          </a:p>
          <a:p>
            <a:r>
              <a:rPr lang="en-US" dirty="0">
                <a:hlinkClick r:id="rId4"/>
              </a:rPr>
              <a:t>The State of the Constitution: What Americans Know (Executive Summary) </a:t>
            </a:r>
            <a:endParaRPr lang="en-US" dirty="0" smtClean="0"/>
          </a:p>
        </p:txBody>
      </p:sp>
      <p:pic>
        <p:nvPicPr>
          <p:cNvPr id="1026" name="Picture 2" descr="http://americanrtl.org/files/images/pream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4051502"/>
            <a:ext cx="3422205" cy="227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8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Civic Renewal Network (</a:t>
            </a:r>
            <a:r>
              <a:rPr lang="en-US" dirty="0" smtClean="0">
                <a:hlinkClick r:id="rId2"/>
              </a:rPr>
              <a:t>partners)</a:t>
            </a:r>
            <a:endParaRPr lang="en-US" dirty="0" smtClean="0"/>
          </a:p>
          <a:p>
            <a:r>
              <a:rPr lang="en-US" dirty="0">
                <a:hlinkClick r:id="rId3"/>
              </a:rPr>
              <a:t>United States Constitution and Citizenship Day </a:t>
            </a:r>
            <a:r>
              <a:rPr lang="en-US" sz="2400" dirty="0"/>
              <a:t>(provisions for institutions receiving federal funding)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dirty="0">
                <a:hlinkClick r:id="rId4"/>
              </a:rPr>
              <a:t>California Teacher Credentialing: U.S. Constitution Requirement 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Pew </a:t>
            </a:r>
            <a:r>
              <a:rPr lang="en-US" dirty="0">
                <a:hlinkClick r:id="rId5"/>
              </a:rPr>
              <a:t>Research Center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9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Engagement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ndividual </a:t>
            </a:r>
            <a:r>
              <a:rPr lang="en-US" dirty="0"/>
              <a:t>and collective actions designed to identify and address issues of public concern</a:t>
            </a:r>
            <a:r>
              <a:rPr lang="en-US" dirty="0" smtClean="0"/>
              <a:t>.</a:t>
            </a:r>
          </a:p>
          <a:p>
            <a:pPr marL="0" indent="0" algn="r">
              <a:buNone/>
            </a:pPr>
            <a:r>
              <a:rPr lang="en-US" dirty="0" smtClean="0"/>
              <a:t>~</a:t>
            </a:r>
            <a:r>
              <a:rPr lang="en-US" i="1" dirty="0" smtClean="0"/>
              <a:t>American Psychological Association </a:t>
            </a:r>
          </a:p>
          <a:p>
            <a:r>
              <a:rPr lang="en-US" dirty="0" smtClean="0"/>
              <a:t>Political advocacy</a:t>
            </a:r>
          </a:p>
          <a:p>
            <a:r>
              <a:rPr lang="en-US" dirty="0" smtClean="0"/>
              <a:t>Organizational Involvement</a:t>
            </a:r>
          </a:p>
          <a:p>
            <a:r>
              <a:rPr lang="en-US" dirty="0" smtClean="0"/>
              <a:t>Community Problem Solving</a:t>
            </a:r>
          </a:p>
          <a:p>
            <a:r>
              <a:rPr lang="en-US" dirty="0" smtClean="0"/>
              <a:t>Active participation in public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7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Academic Senate for California Community Colleges </a:t>
            </a:r>
            <a:r>
              <a:rPr lang="en-US" dirty="0" smtClean="0"/>
              <a:t> </a:t>
            </a:r>
            <a:r>
              <a:rPr lang="en-US" dirty="0"/>
              <a:t>Rostrum Articles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The Democracy Commitment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Annenberg Institute for Civics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6"/>
              </a:rPr>
              <a:t>AACU: Civic Learning and Democracy Engagement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Additional Presentation Information and Materials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98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295"/>
          </a:xfrm>
        </p:spPr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533"/>
            <a:ext cx="8229600" cy="4525963"/>
          </a:xfrm>
        </p:spPr>
        <p:txBody>
          <a:bodyPr/>
          <a:lstStyle/>
          <a:p>
            <a:r>
              <a:rPr lang="en-US" dirty="0"/>
              <a:t>Share your good </a:t>
            </a:r>
            <a:r>
              <a:rPr lang="en-US" dirty="0" smtClean="0"/>
              <a:t>work.</a:t>
            </a:r>
          </a:p>
          <a:p>
            <a:r>
              <a:rPr lang="en-US" dirty="0" smtClean="0"/>
              <a:t>Submit Civic Engagement Proposals to the ASCCC Instructional Design and Innovation Institute, January 21-23, 2016</a:t>
            </a:r>
          </a:p>
          <a:p>
            <a:r>
              <a:rPr lang="en-US" dirty="0" smtClean="0"/>
              <a:t>Stay tuned…</a:t>
            </a:r>
          </a:p>
        </p:txBody>
      </p:sp>
      <p:pic>
        <p:nvPicPr>
          <p:cNvPr id="3074" name="Picture 2" descr="http://www.santa-clarita.com/modules/showimage.aspx?imageid=1958&amp;displaytyp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3" y="4174052"/>
            <a:ext cx="7505699" cy="205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62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Manuel Baca, Political Science, Rio Hondo </a:t>
            </a:r>
            <a:r>
              <a:rPr lang="en-US" dirty="0" smtClean="0"/>
              <a:t>College, </a:t>
            </a:r>
            <a:r>
              <a:rPr lang="en-US" dirty="0">
                <a:hlinkClick r:id="rId2"/>
              </a:rPr>
              <a:t>MBaca@</a:t>
            </a:r>
            <a:r>
              <a:rPr lang="en-US" dirty="0" smtClean="0">
                <a:hlinkClick r:id="rId2"/>
              </a:rPr>
              <a:t>riohondo.edu</a:t>
            </a:r>
            <a:r>
              <a:rPr lang="en-US" dirty="0"/>
              <a:t> </a:t>
            </a:r>
          </a:p>
          <a:p>
            <a:r>
              <a:rPr lang="en-US" dirty="0"/>
              <a:t>Julie Bruno, Communication Studies, Sierra </a:t>
            </a:r>
            <a:r>
              <a:rPr lang="en-US" dirty="0" smtClean="0"/>
              <a:t>College, </a:t>
            </a:r>
            <a:r>
              <a:rPr lang="en-US" dirty="0" smtClean="0">
                <a:hlinkClick r:id="rId3"/>
              </a:rPr>
              <a:t>jbruno@sierracollege.edu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Stacey </a:t>
            </a:r>
            <a:r>
              <a:rPr lang="en-US" dirty="0" err="1"/>
              <a:t>Searl</a:t>
            </a:r>
            <a:r>
              <a:rPr lang="en-US" dirty="0"/>
              <a:t>-Chapin, Political Science, Mt. San Jacinto </a:t>
            </a:r>
            <a:r>
              <a:rPr lang="en-US" dirty="0" smtClean="0"/>
              <a:t>College, </a:t>
            </a:r>
            <a:r>
              <a:rPr lang="en-US" dirty="0" smtClean="0">
                <a:hlinkClick r:id="rId4"/>
              </a:rPr>
              <a:t>schapin</a:t>
            </a:r>
            <a:r>
              <a:rPr lang="en-US" dirty="0">
                <a:hlinkClick r:id="rId4"/>
              </a:rPr>
              <a:t>@</a:t>
            </a:r>
            <a:r>
              <a:rPr lang="en-US" dirty="0" smtClean="0">
                <a:hlinkClick r:id="rId4"/>
              </a:rPr>
              <a:t>msjc.edu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20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96178"/>
            <a:ext cx="7772400" cy="1362075"/>
          </a:xfrm>
        </p:spPr>
        <p:txBody>
          <a:bodyPr/>
          <a:lstStyle/>
          <a:p>
            <a:pPr algn="ctr"/>
            <a:r>
              <a:rPr lang="en-US" sz="5400" dirty="0" smtClean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7048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39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Civic engagement means working to make a difference in the civic life of our communities and developing the combination of knowledge, skills, values and motivation to make that difference. It means promoting the quality of life in a community, through both political and non-political processes</a:t>
            </a:r>
            <a:r>
              <a:rPr lang="en-US" dirty="0" smtClean="0"/>
              <a:t>.</a:t>
            </a:r>
          </a:p>
          <a:p>
            <a:pPr marL="0" indent="0" algn="r">
              <a:buNone/>
            </a:pPr>
            <a:r>
              <a:rPr lang="en-US" dirty="0" smtClean="0"/>
              <a:t>~</a:t>
            </a:r>
            <a:r>
              <a:rPr lang="en-US" i="1" dirty="0" smtClean="0"/>
              <a:t>Civic Responsibility and Higher </a:t>
            </a:r>
            <a:r>
              <a:rPr lang="en-US" i="1" dirty="0" smtClean="0"/>
              <a:t>Education</a:t>
            </a:r>
          </a:p>
          <a:p>
            <a:pPr marL="0" indent="0" algn="r">
              <a:buNone/>
            </a:pPr>
            <a:r>
              <a:rPr lang="en-US" dirty="0" smtClean="0"/>
              <a:t>Edited by Thomas Ehrlich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4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4825"/>
            <a:ext cx="7772400" cy="1362075"/>
          </a:xfrm>
        </p:spPr>
        <p:txBody>
          <a:bodyPr/>
          <a:lstStyle/>
          <a:p>
            <a:r>
              <a:rPr lang="en-US" i="1" cap="none" dirty="0" smtClean="0"/>
              <a:t>Contextualizing “civic engagement”</a:t>
            </a:r>
            <a:endParaRPr lang="en-US" i="1" cap="none" dirty="0"/>
          </a:p>
        </p:txBody>
      </p:sp>
    </p:spTree>
    <p:extLst>
      <p:ext uri="{BB962C8B-B14F-4D97-AF65-F5344CB8AC3E}">
        <p14:creationId xmlns:p14="http://schemas.microsoft.com/office/powerpoint/2010/main" val="26926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Turnout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5" y="1221898"/>
            <a:ext cx="8019207" cy="5186994"/>
          </a:xfrm>
        </p:spPr>
      </p:pic>
    </p:spTree>
    <p:extLst>
      <p:ext uri="{BB962C8B-B14F-4D97-AF65-F5344CB8AC3E}">
        <p14:creationId xmlns:p14="http://schemas.microsoft.com/office/powerpoint/2010/main" val="138514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Turnout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2" y="1417638"/>
            <a:ext cx="7784537" cy="4942702"/>
          </a:xfrm>
        </p:spPr>
      </p:pic>
    </p:spTree>
    <p:extLst>
      <p:ext uri="{BB962C8B-B14F-4D97-AF65-F5344CB8AC3E}">
        <p14:creationId xmlns:p14="http://schemas.microsoft.com/office/powerpoint/2010/main" val="386004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Turnout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0" y="1327094"/>
            <a:ext cx="7905918" cy="5097982"/>
          </a:xfrm>
        </p:spPr>
      </p:pic>
    </p:spTree>
    <p:extLst>
      <p:ext uri="{BB962C8B-B14F-4D97-AF65-F5344CB8AC3E}">
        <p14:creationId xmlns:p14="http://schemas.microsoft.com/office/powerpoint/2010/main" val="269832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Civic Engagement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3" y="1116701"/>
            <a:ext cx="7363752" cy="5632057"/>
          </a:xfrm>
        </p:spPr>
      </p:pic>
    </p:spTree>
    <p:extLst>
      <p:ext uri="{BB962C8B-B14F-4D97-AF65-F5344CB8AC3E}">
        <p14:creationId xmlns:p14="http://schemas.microsoft.com/office/powerpoint/2010/main" val="27404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SCC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ASCCC.thmx</Template>
  <TotalTime>2286</TotalTime>
  <Words>838</Words>
  <Application>Microsoft Macintosh PowerPoint</Application>
  <PresentationFormat>On-screen Show (4:3)</PresentationFormat>
  <Paragraphs>91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ASCCC</vt:lpstr>
      <vt:lpstr>Curriculum Innovation:  Civic Engagement Across the Curriculum</vt:lpstr>
      <vt:lpstr>Preview</vt:lpstr>
      <vt:lpstr>Civic Engagement Defined</vt:lpstr>
      <vt:lpstr>Civic Engagement</vt:lpstr>
      <vt:lpstr>Contextualizing “civic engagement”</vt:lpstr>
      <vt:lpstr>Voter Turnout</vt:lpstr>
      <vt:lpstr>Voter Turnout</vt:lpstr>
      <vt:lpstr>Voter Turnout</vt:lpstr>
      <vt:lpstr>Civic Engagement</vt:lpstr>
      <vt:lpstr>The Constitution:  Awareness and Understanding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Institutional or GE Outcomes</vt:lpstr>
      <vt:lpstr>Institutional or GE Outcomes</vt:lpstr>
      <vt:lpstr>Institutional or GE Outcomes</vt:lpstr>
      <vt:lpstr>Group Discussion</vt:lpstr>
      <vt:lpstr>Group Discussion</vt:lpstr>
      <vt:lpstr>Report out from group discussion</vt:lpstr>
      <vt:lpstr>Next Steps</vt:lpstr>
      <vt:lpstr>Selected Resources: The Constitution</vt:lpstr>
      <vt:lpstr>Selected Resources</vt:lpstr>
      <vt:lpstr>Additional Resources</vt:lpstr>
      <vt:lpstr>Final Thoughts</vt:lpstr>
      <vt:lpstr>Contacts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Innovation:  Civic Engagement Across the Curriculum</dc:title>
  <dc:creator>Julie Bruno</dc:creator>
  <cp:lastModifiedBy>Julie Bruno</cp:lastModifiedBy>
  <cp:revision>22</cp:revision>
  <dcterms:created xsi:type="dcterms:W3CDTF">2015-06-27T23:30:08Z</dcterms:created>
  <dcterms:modified xsi:type="dcterms:W3CDTF">2015-07-09T15:18:16Z</dcterms:modified>
</cp:coreProperties>
</file>