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78" r:id="rId4"/>
    <p:sldId id="285" r:id="rId5"/>
    <p:sldId id="259" r:id="rId6"/>
    <p:sldId id="264" r:id="rId7"/>
    <p:sldId id="265" r:id="rId8"/>
    <p:sldId id="267" r:id="rId9"/>
    <p:sldId id="269" r:id="rId10"/>
    <p:sldId id="274" r:id="rId11"/>
    <p:sldId id="273"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2"/>
    <p:restoredTop sz="94676"/>
  </p:normalViewPr>
  <p:slideViewPr>
    <p:cSldViewPr snapToGrid="0" snapToObjects="1">
      <p:cViewPr>
        <p:scale>
          <a:sx n="80" d="100"/>
          <a:sy n="80" d="100"/>
        </p:scale>
        <p:origin x="1232"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15A94-9412-774D-85B7-82859F48A3DB}" type="datetimeFigureOut">
              <a:rPr lang="en-US" smtClean="0"/>
              <a:t>7/11/17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A1334-D400-2147-B8F4-D72AC342345F}" type="slidenum">
              <a:rPr lang="en-US" smtClean="0"/>
              <a:t>‹#›</a:t>
            </a:fld>
            <a:endParaRPr lang="en-US" dirty="0"/>
          </a:p>
        </p:txBody>
      </p:sp>
    </p:spTree>
    <p:extLst>
      <p:ext uri="{BB962C8B-B14F-4D97-AF65-F5344CB8AC3E}">
        <p14:creationId xmlns:p14="http://schemas.microsoft.com/office/powerpoint/2010/main" val="2355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1334-D400-2147-B8F4-D72AC342345F}" type="slidenum">
              <a:rPr lang="en-US" smtClean="0"/>
              <a:t>4</a:t>
            </a:fld>
            <a:endParaRPr lang="en-US" dirty="0"/>
          </a:p>
        </p:txBody>
      </p:sp>
    </p:spTree>
    <p:extLst>
      <p:ext uri="{BB962C8B-B14F-4D97-AF65-F5344CB8AC3E}">
        <p14:creationId xmlns:p14="http://schemas.microsoft.com/office/powerpoint/2010/main" val="24993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1334-D400-2147-B8F4-D72AC342345F}" type="slidenum">
              <a:rPr lang="en-US" smtClean="0"/>
              <a:t>5</a:t>
            </a:fld>
            <a:endParaRPr lang="en-US" dirty="0"/>
          </a:p>
        </p:txBody>
      </p:sp>
    </p:spTree>
    <p:extLst>
      <p:ext uri="{BB962C8B-B14F-4D97-AF65-F5344CB8AC3E}">
        <p14:creationId xmlns:p14="http://schemas.microsoft.com/office/powerpoint/2010/main" val="149466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9</a:t>
            </a:fld>
            <a:endParaRPr lang="en-US" dirty="0"/>
          </a:p>
        </p:txBody>
      </p:sp>
    </p:spTree>
    <p:extLst>
      <p:ext uri="{BB962C8B-B14F-4D97-AF65-F5344CB8AC3E}">
        <p14:creationId xmlns:p14="http://schemas.microsoft.com/office/powerpoint/2010/main" val="110462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10</a:t>
            </a:fld>
            <a:endParaRPr lang="en-US" dirty="0"/>
          </a:p>
        </p:txBody>
      </p:sp>
    </p:spTree>
    <p:extLst>
      <p:ext uri="{BB962C8B-B14F-4D97-AF65-F5344CB8AC3E}">
        <p14:creationId xmlns:p14="http://schemas.microsoft.com/office/powerpoint/2010/main" val="145204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D8084-C6B6-C34C-B1FC-2043FB85B52F}" type="slidenum">
              <a:rPr lang="en-US" smtClean="0"/>
              <a:t>11</a:t>
            </a:fld>
            <a:endParaRPr lang="en-US" dirty="0"/>
          </a:p>
        </p:txBody>
      </p:sp>
    </p:spTree>
    <p:extLst>
      <p:ext uri="{BB962C8B-B14F-4D97-AF65-F5344CB8AC3E}">
        <p14:creationId xmlns:p14="http://schemas.microsoft.com/office/powerpoint/2010/main" val="12826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58D3BB-4866-1F4E-9330-97FC28C612D6}" type="datetimeFigureOut">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209692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8D3BB-4866-1F4E-9330-97FC28C612D6}" type="datetimeFigureOut">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134465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8D3BB-4866-1F4E-9330-97FC28C612D6}" type="datetimeFigureOut">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172230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8D3BB-4866-1F4E-9330-97FC28C612D6}" type="datetimeFigureOut">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63526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8D3BB-4866-1F4E-9330-97FC28C612D6}" type="datetimeFigureOut">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180761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58D3BB-4866-1F4E-9330-97FC28C612D6}" type="datetimeFigureOut">
              <a:rPr lang="en-US" smtClean="0"/>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10009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58D3BB-4866-1F4E-9330-97FC28C612D6}" type="datetimeFigureOut">
              <a:rPr lang="en-US" smtClean="0"/>
              <a:t>7/11/17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8994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8D3BB-4866-1F4E-9330-97FC28C612D6}" type="datetimeFigureOut">
              <a:rPr lang="en-US" smtClean="0"/>
              <a:t>7/11/17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133829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8D3BB-4866-1F4E-9330-97FC28C612D6}" type="datetimeFigureOut">
              <a:rPr lang="en-US" smtClean="0"/>
              <a:t>7/11/17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212952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8D3BB-4866-1F4E-9330-97FC28C612D6}" type="datetimeFigureOut">
              <a:rPr lang="en-US" smtClean="0"/>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100582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8D3BB-4866-1F4E-9330-97FC28C612D6}" type="datetimeFigureOut">
              <a:rPr lang="en-US" smtClean="0"/>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00686-08F9-644E-B596-1683B93331C7}" type="slidenum">
              <a:rPr lang="en-US" smtClean="0"/>
              <a:t>‹#›</a:t>
            </a:fld>
            <a:endParaRPr lang="en-US" dirty="0"/>
          </a:p>
        </p:txBody>
      </p:sp>
    </p:spTree>
    <p:extLst>
      <p:ext uri="{BB962C8B-B14F-4D97-AF65-F5344CB8AC3E}">
        <p14:creationId xmlns:p14="http://schemas.microsoft.com/office/powerpoint/2010/main" val="21112760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8D3BB-4866-1F4E-9330-97FC28C612D6}" type="datetimeFigureOut">
              <a:rPr lang="en-US" smtClean="0"/>
              <a:t>7/11/17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00686-08F9-644E-B596-1683B93331C7}" type="slidenum">
              <a:rPr lang="en-US" smtClean="0"/>
              <a:t>‹#›</a:t>
            </a:fld>
            <a:endParaRPr lang="en-US" dirty="0"/>
          </a:p>
        </p:txBody>
      </p:sp>
    </p:spTree>
    <p:extLst>
      <p:ext uri="{BB962C8B-B14F-4D97-AF65-F5344CB8AC3E}">
        <p14:creationId xmlns:p14="http://schemas.microsoft.com/office/powerpoint/2010/main" val="60372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104" y="2517587"/>
            <a:ext cx="10014066" cy="2387600"/>
          </a:xfrm>
        </p:spPr>
        <p:txBody>
          <a:bodyPr/>
          <a:lstStyle/>
          <a:p>
            <a:pPr algn="r"/>
            <a:r>
              <a:rPr lang="en-US" b="1" i="1" dirty="0">
                <a:latin typeface="Georgia" charset="0"/>
                <a:ea typeface="Georgia" charset="0"/>
                <a:cs typeface="Georgia" charset="0"/>
              </a:rPr>
              <a:t>Civic Engagement Across the Curriculum</a:t>
            </a:r>
            <a:endParaRPr lang="en-US" b="1" dirty="0">
              <a:latin typeface="Georgia" charset="0"/>
              <a:ea typeface="Georgia" charset="0"/>
              <a:cs typeface="Georgia" charset="0"/>
            </a:endParaRPr>
          </a:p>
        </p:txBody>
      </p:sp>
      <p:sp>
        <p:nvSpPr>
          <p:cNvPr id="3" name="Subtitle 2"/>
          <p:cNvSpPr>
            <a:spLocks noGrp="1"/>
          </p:cNvSpPr>
          <p:nvPr>
            <p:ph type="subTitle" idx="1"/>
          </p:nvPr>
        </p:nvSpPr>
        <p:spPr>
          <a:xfrm>
            <a:off x="2353425" y="5266524"/>
            <a:ext cx="8977745" cy="1155919"/>
          </a:xfrm>
        </p:spPr>
        <p:txBody>
          <a:bodyPr>
            <a:normAutofit fontScale="92500" lnSpcReduction="10000"/>
          </a:bodyPr>
          <a:lstStyle/>
          <a:p>
            <a:pPr algn="r"/>
            <a:r>
              <a:rPr lang="en-US" sz="3200" b="1" dirty="0">
                <a:solidFill>
                  <a:schemeClr val="accent3">
                    <a:lumMod val="50000"/>
                  </a:schemeClr>
                </a:solidFill>
                <a:latin typeface="American Typewriter" charset="0"/>
                <a:ea typeface="American Typewriter" charset="0"/>
                <a:cs typeface="American Typewriter" charset="0"/>
              </a:rPr>
              <a:t>Protecting the Learning Environment</a:t>
            </a:r>
            <a:endParaRPr lang="en-US" sz="3200" b="0" dirty="0" smtClean="0">
              <a:solidFill>
                <a:schemeClr val="accent3">
                  <a:lumMod val="50000"/>
                </a:schemeClr>
              </a:solidFill>
              <a:effectLst/>
              <a:latin typeface="American Typewriter" charset="0"/>
              <a:ea typeface="American Typewriter" charset="0"/>
              <a:cs typeface="American Typewriter" charset="0"/>
            </a:endParaRPr>
          </a:p>
          <a:p>
            <a:r>
              <a:rPr lang="en-US" dirty="0" smtClean="0"/>
              <a:t/>
            </a:r>
            <a:br>
              <a:rPr lang="en-US" dirty="0" smtClean="0"/>
            </a:br>
            <a:endParaRPr lang="en-US" dirty="0"/>
          </a:p>
        </p:txBody>
      </p:sp>
      <p:cxnSp>
        <p:nvCxnSpPr>
          <p:cNvPr id="5" name="Straight Connector 4"/>
          <p:cNvCxnSpPr/>
          <p:nvPr/>
        </p:nvCxnSpPr>
        <p:spPr>
          <a:xfrm>
            <a:off x="1422399" y="5085855"/>
            <a:ext cx="9908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9368037">
            <a:off x="108355" y="1441702"/>
            <a:ext cx="4490140" cy="1015663"/>
          </a:xfrm>
          <a:prstGeom prst="rect">
            <a:avLst/>
          </a:prstGeom>
          <a:noFill/>
          <a:ln>
            <a:noFill/>
          </a:ln>
        </p:spPr>
        <p:txBody>
          <a:bodyPr wrap="none" rtlCol="0">
            <a:spAutoFit/>
          </a:bodyPr>
          <a:lstStyle/>
          <a:p>
            <a:r>
              <a:rPr lang="en-US" sz="6000" dirty="0" smtClean="0">
                <a:solidFill>
                  <a:schemeClr val="accent2">
                    <a:lumMod val="50000"/>
                  </a:schemeClr>
                </a:solidFill>
                <a:latin typeface="Chalkduster" charset="0"/>
                <a:ea typeface="Chalkduster" charset="0"/>
                <a:cs typeface="Chalkduster" charset="0"/>
              </a:rPr>
              <a:t>ACTIVISM</a:t>
            </a:r>
            <a:endParaRPr lang="en-US" dirty="0">
              <a:solidFill>
                <a:schemeClr val="accent2">
                  <a:lumMod val="50000"/>
                </a:schemeClr>
              </a:solidFill>
              <a:latin typeface="Chalkduster" charset="0"/>
              <a:ea typeface="Chalkduster" charset="0"/>
              <a:cs typeface="Chalkduster" charset="0"/>
            </a:endParaRPr>
          </a:p>
        </p:txBody>
      </p:sp>
    </p:spTree>
    <p:extLst>
      <p:ext uri="{BB962C8B-B14F-4D97-AF65-F5344CB8AC3E}">
        <p14:creationId xmlns:p14="http://schemas.microsoft.com/office/powerpoint/2010/main" val="819972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5" y="249588"/>
            <a:ext cx="7315200" cy="1154097"/>
          </a:xfrm>
        </p:spPr>
        <p:txBody>
          <a:bodyPr/>
          <a:lstStyle/>
          <a:p>
            <a:r>
              <a:rPr lang="en-US" dirty="0">
                <a:latin typeface="Georgia" charset="0"/>
                <a:ea typeface="Georgia" charset="0"/>
                <a:cs typeface="Georgia" charset="0"/>
              </a:rPr>
              <a:t>Strategies to Consider</a:t>
            </a:r>
          </a:p>
        </p:txBody>
      </p:sp>
      <p:sp>
        <p:nvSpPr>
          <p:cNvPr id="3" name="Content Placeholder 2"/>
          <p:cNvSpPr>
            <a:spLocks noGrp="1"/>
          </p:cNvSpPr>
          <p:nvPr>
            <p:ph idx="1"/>
          </p:nvPr>
        </p:nvSpPr>
        <p:spPr>
          <a:xfrm>
            <a:off x="1780672" y="1403685"/>
            <a:ext cx="8518359" cy="4499810"/>
          </a:xfrm>
        </p:spPr>
        <p:txBody>
          <a:bodyPr vert="horz" lIns="91440" tIns="45720" rIns="91440" bIns="45720" rtlCol="0" anchor="t">
            <a:normAutofit fontScale="92500"/>
          </a:bodyPr>
          <a:lstStyle/>
          <a:p>
            <a:r>
              <a:rPr lang="en-US" dirty="0" smtClean="0">
                <a:latin typeface="Georgia" charset="0"/>
                <a:ea typeface="Georgia" charset="0"/>
                <a:cs typeface="Georgia" charset="0"/>
              </a:rPr>
              <a:t>Invigorate difficult classroom discussions with critical analysis</a:t>
            </a:r>
          </a:p>
          <a:p>
            <a:pPr lvl="1"/>
            <a:r>
              <a:rPr lang="en-US" dirty="0" smtClean="0">
                <a:latin typeface="Georgia" charset="0"/>
                <a:ea typeface="Georgia" charset="0"/>
                <a:cs typeface="Georgia" charset="0"/>
              </a:rPr>
              <a:t>Managing dissenting views, managing conflict, facilitating compromise and working together toward possible solutions</a:t>
            </a:r>
            <a:endParaRPr lang="en-US" dirty="0">
              <a:latin typeface="Georgia" charset="0"/>
              <a:ea typeface="Georgia" charset="0"/>
              <a:cs typeface="Georgia" charset="0"/>
            </a:endParaRPr>
          </a:p>
          <a:p>
            <a:r>
              <a:rPr lang="en-US" baseline="0" dirty="0" smtClean="0">
                <a:latin typeface="Georgia" charset="0"/>
                <a:ea typeface="Georgia" charset="0"/>
                <a:cs typeface="Georgia" charset="0"/>
              </a:rPr>
              <a:t>Encourage </a:t>
            </a:r>
            <a:r>
              <a:rPr lang="en-US" baseline="0" dirty="0">
                <a:latin typeface="Georgia" charset="0"/>
                <a:ea typeface="Georgia" charset="0"/>
                <a:cs typeface="Georgia" charset="0"/>
              </a:rPr>
              <a:t>students to vote</a:t>
            </a:r>
          </a:p>
          <a:p>
            <a:r>
              <a:rPr lang="en-US" baseline="0" dirty="0">
                <a:latin typeface="Georgia" charset="0"/>
                <a:ea typeface="Georgia" charset="0"/>
                <a:cs typeface="Georgia" charset="0"/>
              </a:rPr>
              <a:t>Incorporate service-based learning into the </a:t>
            </a:r>
            <a:r>
              <a:rPr lang="en-US" baseline="0" dirty="0" smtClean="0">
                <a:latin typeface="Georgia" charset="0"/>
                <a:ea typeface="Georgia" charset="0"/>
                <a:cs typeface="Georgia" charset="0"/>
              </a:rPr>
              <a:t>curriculum</a:t>
            </a:r>
          </a:p>
          <a:p>
            <a:r>
              <a:rPr lang="en-US" dirty="0" smtClean="0">
                <a:latin typeface="Georgia" charset="0"/>
                <a:ea typeface="Georgia" charset="0"/>
                <a:cs typeface="Georgia" charset="0"/>
              </a:rPr>
              <a:t>Infuse curriculum with topics on personal and social responsibility </a:t>
            </a:r>
            <a:endParaRPr lang="en-US" baseline="0" dirty="0">
              <a:latin typeface="Georgia" charset="0"/>
              <a:ea typeface="Georgia" charset="0"/>
              <a:cs typeface="Georgia" charset="0"/>
            </a:endParaRPr>
          </a:p>
          <a:p>
            <a:r>
              <a:rPr lang="en-US" dirty="0">
                <a:latin typeface="Georgia" charset="0"/>
                <a:ea typeface="Georgia" charset="0"/>
                <a:cs typeface="Georgia" charset="0"/>
              </a:rPr>
              <a:t>Adopt a civility statement and/or include your district's anti-discrimination policy for your syllabi</a:t>
            </a:r>
          </a:p>
          <a:p>
            <a:endParaRPr lang="en-US" dirty="0">
              <a:latin typeface="Georgia" charset="0"/>
              <a:ea typeface="Georgia" charset="0"/>
              <a:cs typeface="Georgia" charset="0"/>
            </a:endParaRPr>
          </a:p>
        </p:txBody>
      </p:sp>
    </p:spTree>
    <p:extLst>
      <p:ext uri="{BB962C8B-B14F-4D97-AF65-F5344CB8AC3E}">
        <p14:creationId xmlns:p14="http://schemas.microsoft.com/office/powerpoint/2010/main" val="50811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732" y="0"/>
            <a:ext cx="7315200" cy="1154097"/>
          </a:xfrm>
        </p:spPr>
        <p:txBody>
          <a:bodyPr/>
          <a:lstStyle/>
          <a:p>
            <a:r>
              <a:rPr lang="en-US" dirty="0" smtClean="0">
                <a:latin typeface="Georgia" charset="0"/>
                <a:ea typeface="Georgia" charset="0"/>
                <a:cs typeface="Georgia" charset="0"/>
              </a:rPr>
              <a:t>Strategies to Consider</a:t>
            </a:r>
            <a:endParaRPr lang="en-US" dirty="0">
              <a:latin typeface="Georgia" charset="0"/>
              <a:ea typeface="Georgia" charset="0"/>
              <a:cs typeface="Georgia" charset="0"/>
            </a:endParaRPr>
          </a:p>
        </p:txBody>
      </p:sp>
      <p:sp>
        <p:nvSpPr>
          <p:cNvPr id="3" name="Content Placeholder 2"/>
          <p:cNvSpPr>
            <a:spLocks noGrp="1"/>
          </p:cNvSpPr>
          <p:nvPr>
            <p:ph idx="1"/>
          </p:nvPr>
        </p:nvSpPr>
        <p:spPr>
          <a:xfrm>
            <a:off x="1142198" y="1378687"/>
            <a:ext cx="10519953" cy="4632960"/>
          </a:xfrm>
        </p:spPr>
        <p:txBody>
          <a:bodyPr vert="horz" lIns="91440" tIns="45720" rIns="91440" bIns="45720" rtlCol="0" anchor="t">
            <a:normAutofit/>
          </a:bodyPr>
          <a:lstStyle/>
          <a:p>
            <a:r>
              <a:rPr lang="en-US" dirty="0" smtClean="0">
                <a:latin typeface="Georgia" charset="0"/>
                <a:ea typeface="Georgia" charset="0"/>
                <a:cs typeface="Georgia" charset="0"/>
              </a:rPr>
              <a:t>Stronger faculty mentor-student club involvement</a:t>
            </a:r>
          </a:p>
          <a:p>
            <a:r>
              <a:rPr lang="en-US" dirty="0" smtClean="0">
                <a:latin typeface="Georgia" charset="0"/>
                <a:ea typeface="Georgia" charset="0"/>
                <a:cs typeface="Georgia" charset="0"/>
              </a:rPr>
              <a:t>Educate </a:t>
            </a:r>
            <a:r>
              <a:rPr lang="en-US" dirty="0">
                <a:latin typeface="Georgia" charset="0"/>
                <a:ea typeface="Georgia" charset="0"/>
                <a:cs typeface="Georgia" charset="0"/>
              </a:rPr>
              <a:t>all students about your district’s unlawful discrimination and harassment </a:t>
            </a:r>
            <a:r>
              <a:rPr lang="en-US" dirty="0" smtClean="0">
                <a:latin typeface="Georgia" charset="0"/>
                <a:ea typeface="Georgia" charset="0"/>
                <a:cs typeface="Georgia" charset="0"/>
              </a:rPr>
              <a:t>policies</a:t>
            </a:r>
            <a:endParaRPr lang="en-US" dirty="0">
              <a:latin typeface="Georgia" charset="0"/>
              <a:ea typeface="Georgia" charset="0"/>
              <a:cs typeface="Georgia" charset="0"/>
            </a:endParaRPr>
          </a:p>
          <a:p>
            <a:r>
              <a:rPr lang="en-US" dirty="0">
                <a:latin typeface="Georgia" charset="0"/>
                <a:ea typeface="Georgia" charset="0"/>
                <a:cs typeface="Georgia" charset="0"/>
              </a:rPr>
              <a:t>Provide faculty support to </a:t>
            </a:r>
            <a:r>
              <a:rPr lang="en-US" dirty="0" smtClean="0">
                <a:latin typeface="Georgia" charset="0"/>
                <a:ea typeface="Georgia" charset="0"/>
                <a:cs typeface="Georgia" charset="0"/>
              </a:rPr>
              <a:t>students impacted </a:t>
            </a:r>
            <a:endParaRPr lang="en-US" dirty="0">
              <a:latin typeface="Georgia" charset="0"/>
              <a:ea typeface="Georgia" charset="0"/>
              <a:cs typeface="Georgia" charset="0"/>
            </a:endParaRPr>
          </a:p>
          <a:p>
            <a:r>
              <a:rPr lang="en-US" dirty="0">
                <a:latin typeface="Georgia" charset="0"/>
                <a:ea typeface="Georgia" charset="0"/>
                <a:cs typeface="Georgia" charset="0"/>
              </a:rPr>
              <a:t>Strengthen communication and collaboration between Academic Affairs and Student Services, make referrals as needed</a:t>
            </a:r>
          </a:p>
          <a:p>
            <a:r>
              <a:rPr lang="en-US" dirty="0">
                <a:latin typeface="Georgia" charset="0"/>
                <a:ea typeface="Georgia" charset="0"/>
                <a:cs typeface="Georgia" charset="0"/>
              </a:rPr>
              <a:t>Provide professional development such as diversity training</a:t>
            </a:r>
          </a:p>
          <a:p>
            <a:r>
              <a:rPr lang="en-US" dirty="0">
                <a:latin typeface="Georgia" charset="0"/>
                <a:ea typeface="Georgia" charset="0"/>
                <a:cs typeface="Georgia" charset="0"/>
              </a:rPr>
              <a:t>Train peer mentors, student ambassadors and student leaders about diversity awareness and the importance of inclusiveness</a:t>
            </a:r>
          </a:p>
          <a:p>
            <a:endParaRPr lang="en-US" dirty="0">
              <a:latin typeface="Georgia" charset="0"/>
              <a:ea typeface="Georgia" charset="0"/>
              <a:cs typeface="Georgia" charset="0"/>
            </a:endParaRPr>
          </a:p>
        </p:txBody>
      </p:sp>
    </p:spTree>
    <p:extLst>
      <p:ext uri="{BB962C8B-B14F-4D97-AF65-F5344CB8AC3E}">
        <p14:creationId xmlns:p14="http://schemas.microsoft.com/office/powerpoint/2010/main" val="164592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eorgia" charset="0"/>
                <a:ea typeface="Georgia" charset="0"/>
                <a:cs typeface="Georgia" charset="0"/>
              </a:rPr>
              <a:t>Questions </a:t>
            </a:r>
            <a:r>
              <a:rPr lang="en-US" dirty="0">
                <a:latin typeface="Georgia" charset="0"/>
                <a:ea typeface="Georgia" charset="0"/>
                <a:cs typeface="Georgia" charset="0"/>
              </a:rPr>
              <a:t>to Explore with Your </a:t>
            </a:r>
            <a:r>
              <a:rPr lang="en-US" dirty="0" smtClean="0">
                <a:latin typeface="Georgia" charset="0"/>
                <a:ea typeface="Georgia" charset="0"/>
                <a:cs typeface="Georgia" charset="0"/>
              </a:rPr>
              <a:t>Legal Counsel</a:t>
            </a:r>
            <a:endParaRPr lang="en-US" dirty="0">
              <a:latin typeface="Georgia" charset="0"/>
              <a:ea typeface="Georgia" charset="0"/>
              <a:cs typeface="Georgia" charset="0"/>
            </a:endParaRPr>
          </a:p>
        </p:txBody>
      </p:sp>
      <p:sp>
        <p:nvSpPr>
          <p:cNvPr id="3" name="Content Placeholder 2"/>
          <p:cNvSpPr>
            <a:spLocks noGrp="1"/>
          </p:cNvSpPr>
          <p:nvPr>
            <p:ph idx="1"/>
          </p:nvPr>
        </p:nvSpPr>
        <p:spPr/>
        <p:txBody>
          <a:bodyPr>
            <a:normAutofit/>
          </a:bodyPr>
          <a:lstStyle/>
          <a:p>
            <a:r>
              <a:rPr lang="en-US" dirty="0">
                <a:latin typeface="Georgia" charset="0"/>
                <a:ea typeface="Georgia" charset="0"/>
                <a:cs typeface="Georgia" charset="0"/>
              </a:rPr>
              <a:t>Can a district decline to disclose student information, </a:t>
            </a:r>
            <a:r>
              <a:rPr lang="en-US" dirty="0" smtClean="0">
                <a:latin typeface="Georgia" charset="0"/>
                <a:ea typeface="Georgia" charset="0"/>
                <a:cs typeface="Georgia" charset="0"/>
              </a:rPr>
              <a:t>e.g., social </a:t>
            </a:r>
            <a:r>
              <a:rPr lang="en-US" dirty="0">
                <a:latin typeface="Georgia" charset="0"/>
                <a:ea typeface="Georgia" charset="0"/>
                <a:cs typeface="Georgia" charset="0"/>
              </a:rPr>
              <a:t>security numbers and related residency information to ICE or other federal agencies that </a:t>
            </a:r>
            <a:r>
              <a:rPr lang="en-US" dirty="0" smtClean="0">
                <a:latin typeface="Georgia" charset="0"/>
                <a:ea typeface="Georgia" charset="0"/>
                <a:cs typeface="Georgia" charset="0"/>
              </a:rPr>
              <a:t>request it?</a:t>
            </a:r>
            <a:endParaRPr lang="en-US" dirty="0">
              <a:latin typeface="Georgia" charset="0"/>
              <a:ea typeface="Georgia" charset="0"/>
              <a:cs typeface="Georgia" charset="0"/>
            </a:endParaRPr>
          </a:p>
          <a:p>
            <a:r>
              <a:rPr lang="en-US" dirty="0">
                <a:latin typeface="Georgia" charset="0"/>
                <a:ea typeface="Georgia" charset="0"/>
                <a:cs typeface="Georgia" charset="0"/>
              </a:rPr>
              <a:t>Can a district protect student privacy by narrowing the passive forms of sharing information, for example by not identifying key student information for certain types of applications, records, or requests for information? (Federal Integrated Postsecondary Education Data System (IPEDS), campus police reports, student discipline records, financial aid documents, admissions applications, etc.)</a:t>
            </a:r>
          </a:p>
        </p:txBody>
      </p:sp>
    </p:spTree>
    <p:extLst>
      <p:ext uri="{BB962C8B-B14F-4D97-AF65-F5344CB8AC3E}">
        <p14:creationId xmlns:p14="http://schemas.microsoft.com/office/powerpoint/2010/main" val="157935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083"/>
            <a:ext cx="10515600" cy="1325563"/>
          </a:xfrm>
        </p:spPr>
        <p:txBody>
          <a:bodyPr>
            <a:normAutofit/>
          </a:bodyPr>
          <a:lstStyle/>
          <a:p>
            <a:r>
              <a:rPr lang="en-US" dirty="0" smtClean="0">
                <a:latin typeface="Georgia" charset="0"/>
                <a:ea typeface="Georgia" charset="0"/>
                <a:cs typeface="Georgia" charset="0"/>
              </a:rPr>
              <a:t>Questions to Explore with Your Legal Counsel</a:t>
            </a:r>
            <a:endParaRPr lang="en-US" dirty="0">
              <a:latin typeface="Georgia" charset="0"/>
              <a:ea typeface="Georgia" charset="0"/>
              <a:cs typeface="Georgia" charset="0"/>
            </a:endParaRPr>
          </a:p>
        </p:txBody>
      </p:sp>
      <p:sp>
        <p:nvSpPr>
          <p:cNvPr id="3" name="Content Placeholder 2"/>
          <p:cNvSpPr>
            <a:spLocks noGrp="1"/>
          </p:cNvSpPr>
          <p:nvPr>
            <p:ph idx="1"/>
          </p:nvPr>
        </p:nvSpPr>
        <p:spPr>
          <a:xfrm>
            <a:off x="838200" y="2130425"/>
            <a:ext cx="10515600" cy="4351338"/>
          </a:xfrm>
        </p:spPr>
        <p:txBody>
          <a:bodyPr>
            <a:normAutofit fontScale="92500" lnSpcReduction="20000"/>
          </a:bodyPr>
          <a:lstStyle/>
          <a:p>
            <a:r>
              <a:rPr lang="en-US" dirty="0">
                <a:latin typeface="Georgia" charset="0"/>
                <a:ea typeface="Georgia" charset="0"/>
                <a:cs typeface="Georgia" charset="0"/>
              </a:rPr>
              <a:t>Can a district opt out of CCC Apply if SSNs are required for noncredit student enrollment?</a:t>
            </a:r>
          </a:p>
          <a:p>
            <a:r>
              <a:rPr lang="en-US" dirty="0">
                <a:latin typeface="Georgia" charset="0"/>
                <a:ea typeface="Georgia" charset="0"/>
                <a:cs typeface="Georgia" charset="0"/>
              </a:rPr>
              <a:t>What legal guidelines can a </a:t>
            </a:r>
            <a:r>
              <a:rPr lang="en-US" dirty="0" smtClean="0">
                <a:latin typeface="Georgia" charset="0"/>
                <a:ea typeface="Georgia" charset="0"/>
                <a:cs typeface="Georgia" charset="0"/>
              </a:rPr>
              <a:t>district </a:t>
            </a:r>
            <a:r>
              <a:rPr lang="en-US" dirty="0">
                <a:latin typeface="Georgia" charset="0"/>
                <a:ea typeface="Georgia" charset="0"/>
                <a:cs typeface="Georgia" charset="0"/>
              </a:rPr>
              <a:t>offer its students in protecting their privacy?</a:t>
            </a:r>
          </a:p>
          <a:p>
            <a:r>
              <a:rPr lang="en-US" dirty="0">
                <a:latin typeface="Georgia" charset="0"/>
                <a:ea typeface="Georgia" charset="0"/>
                <a:cs typeface="Georgia" charset="0"/>
              </a:rPr>
              <a:t>Can a district stop requiring the FAFSA as a universal application for community college financial aid and instead make the BOG Fee Waiver Application widely available?</a:t>
            </a:r>
          </a:p>
          <a:p>
            <a:r>
              <a:rPr lang="en-US" dirty="0">
                <a:latin typeface="Georgia" charset="0"/>
                <a:ea typeface="Georgia" charset="0"/>
                <a:cs typeface="Georgia" charset="0"/>
              </a:rPr>
              <a:t>Can a district declare it will not voluntarily report student worker information?</a:t>
            </a:r>
          </a:p>
          <a:p>
            <a:r>
              <a:rPr lang="en-US" dirty="0">
                <a:latin typeface="Georgia" charset="0"/>
                <a:ea typeface="Georgia" charset="0"/>
                <a:cs typeface="Georgia" charset="0"/>
              </a:rPr>
              <a:t>Can a district continue to employ students who hold DACA work permits after those permits expire?</a:t>
            </a:r>
          </a:p>
          <a:p>
            <a:r>
              <a:rPr lang="en-US" dirty="0">
                <a:latin typeface="Georgia" charset="0"/>
                <a:ea typeface="Georgia" charset="0"/>
                <a:cs typeface="Georgia" charset="0"/>
              </a:rPr>
              <a:t>What options are available for DACA students now after the inauguration?</a:t>
            </a:r>
          </a:p>
        </p:txBody>
      </p:sp>
    </p:spTree>
    <p:extLst>
      <p:ext uri="{BB962C8B-B14F-4D97-AF65-F5344CB8AC3E}">
        <p14:creationId xmlns:p14="http://schemas.microsoft.com/office/powerpoint/2010/main" val="13087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803" y="3711388"/>
            <a:ext cx="10515600" cy="2681344"/>
          </a:xfrm>
        </p:spPr>
        <p:txBody>
          <a:bodyPr>
            <a:normAutofit lnSpcReduction="10000"/>
          </a:bodyPr>
          <a:lstStyle/>
          <a:p>
            <a:pPr marL="45720" indent="0" algn="r">
              <a:buNone/>
            </a:pPr>
            <a:r>
              <a:rPr lang="en-US" sz="3600" i="1" dirty="0" smtClean="0">
                <a:latin typeface="Georgia" charset="0"/>
                <a:ea typeface="Georgia" charset="0"/>
                <a:cs typeface="Georgia" charset="0"/>
              </a:rPr>
              <a:t>“No one should make the claim of being educated until he or she has learned to live in harmony with people who are different.” </a:t>
            </a:r>
          </a:p>
          <a:p>
            <a:pPr marL="45720" indent="0">
              <a:buNone/>
            </a:pPr>
            <a:endParaRPr lang="en-US" dirty="0" smtClean="0">
              <a:latin typeface="Georgia" charset="0"/>
              <a:ea typeface="Georgia" charset="0"/>
              <a:cs typeface="Georgia" charset="0"/>
            </a:endParaRPr>
          </a:p>
          <a:p>
            <a:pPr marL="45720" indent="0" algn="r">
              <a:buNone/>
            </a:pPr>
            <a:r>
              <a:rPr lang="en-US" sz="2000" dirty="0" smtClean="0">
                <a:latin typeface="Georgia" charset="0"/>
                <a:ea typeface="Georgia" charset="0"/>
                <a:cs typeface="Georgia" charset="0"/>
              </a:rPr>
              <a:t>Wilson, A. H. (1982, Summer). </a:t>
            </a:r>
            <a:r>
              <a:rPr lang="en-US" sz="2000" i="1" dirty="0" smtClean="0">
                <a:latin typeface="Georgia" charset="0"/>
                <a:ea typeface="Georgia" charset="0"/>
                <a:cs typeface="Georgia" charset="0"/>
              </a:rPr>
              <a:t>Cross-cultural experiential learning for teachers</a:t>
            </a:r>
            <a:r>
              <a:rPr lang="en-US" sz="2000" dirty="0" smtClean="0">
                <a:latin typeface="Georgia" charset="0"/>
                <a:ea typeface="Georgia" charset="0"/>
                <a:cs typeface="Georgia" charset="0"/>
              </a:rPr>
              <a:t>. Theory Into Practice, 21(3), 184-192. </a:t>
            </a:r>
            <a:endParaRPr lang="en-US" sz="2000" i="1" dirty="0" smtClean="0">
              <a:latin typeface="Georgia" charset="0"/>
              <a:ea typeface="Georgia" charset="0"/>
              <a:cs typeface="Georgia" charset="0"/>
            </a:endParaRPr>
          </a:p>
          <a:p>
            <a:endParaRPr lang="en-US" dirty="0">
              <a:latin typeface="Georgia" charset="0"/>
              <a:ea typeface="Georgia" charset="0"/>
              <a:cs typeface="Georgia" charset="0"/>
            </a:endParaRPr>
          </a:p>
        </p:txBody>
      </p:sp>
      <p:sp>
        <p:nvSpPr>
          <p:cNvPr id="6" name="Rectangle 5"/>
          <p:cNvSpPr/>
          <p:nvPr/>
        </p:nvSpPr>
        <p:spPr>
          <a:xfrm>
            <a:off x="5974813" y="3244334"/>
            <a:ext cx="357790" cy="369332"/>
          </a:xfrm>
          <a:prstGeom prst="rect">
            <a:avLst/>
          </a:prstGeom>
        </p:spPr>
        <p:txBody>
          <a:bodyPr wrap="none">
            <a:spAutoFit/>
          </a:bodyPr>
          <a:lstStyle/>
          <a:p>
            <a:r>
              <a:rPr lang="sk-SK" b="0" i="0" dirty="0" smtClean="0">
                <a:solidFill>
                  <a:srgbClr val="000000"/>
                </a:solidFill>
                <a:effectLst/>
                <a:latin typeface="-webkit-standard" charset="0"/>
              </a:rPr>
              <a:t> </a:t>
            </a:r>
            <a:r>
              <a:rPr lang="is-IS"/>
              <a:t>  </a:t>
            </a:r>
            <a:endParaRPr lang="en-US" dirty="0"/>
          </a:p>
        </p:txBody>
      </p:sp>
    </p:spTree>
    <p:extLst>
      <p:ext uri="{BB962C8B-B14F-4D97-AF65-F5344CB8AC3E}">
        <p14:creationId xmlns:p14="http://schemas.microsoft.com/office/powerpoint/2010/main" val="161005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9368037">
            <a:off x="108355" y="1441702"/>
            <a:ext cx="4490140" cy="1015663"/>
          </a:xfrm>
          <a:prstGeom prst="rect">
            <a:avLst/>
          </a:prstGeom>
          <a:noFill/>
          <a:ln>
            <a:noFill/>
          </a:ln>
        </p:spPr>
        <p:txBody>
          <a:bodyPr wrap="none" rtlCol="0">
            <a:spAutoFit/>
          </a:bodyPr>
          <a:lstStyle/>
          <a:p>
            <a:r>
              <a:rPr lang="en-US" sz="6000" dirty="0" smtClean="0">
                <a:solidFill>
                  <a:schemeClr val="accent2">
                    <a:lumMod val="50000"/>
                  </a:schemeClr>
                </a:solidFill>
                <a:latin typeface="Chalkduster" charset="0"/>
                <a:ea typeface="Chalkduster" charset="0"/>
                <a:cs typeface="Chalkduster" charset="0"/>
              </a:rPr>
              <a:t>ACTIVISM</a:t>
            </a:r>
            <a:endParaRPr lang="en-US" dirty="0">
              <a:solidFill>
                <a:schemeClr val="accent2">
                  <a:lumMod val="50000"/>
                </a:schemeClr>
              </a:solidFill>
              <a:latin typeface="Chalkduster" charset="0"/>
              <a:ea typeface="Chalkduster" charset="0"/>
              <a:cs typeface="Chalkduster"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073" y="476437"/>
            <a:ext cx="2957206" cy="1791115"/>
          </a:xfrm>
          <a:prstGeom prst="rect">
            <a:avLst/>
          </a:prstGeom>
        </p:spPr>
      </p:pic>
      <p:sp>
        <p:nvSpPr>
          <p:cNvPr id="5" name="TextBox 4"/>
          <p:cNvSpPr txBox="1"/>
          <p:nvPr/>
        </p:nvSpPr>
        <p:spPr>
          <a:xfrm>
            <a:off x="2839453" y="1780674"/>
            <a:ext cx="8908825" cy="520142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b="1" dirty="0" smtClean="0">
                <a:latin typeface="Georgia" charset="0"/>
                <a:ea typeface="Georgia" charset="0"/>
                <a:cs typeface="Georgia" charset="0"/>
              </a:rPr>
              <a:t>The Starting Point </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b="1" dirty="0" smtClean="0">
                <a:latin typeface="Georgia" charset="0"/>
                <a:ea typeface="Georgia" charset="0"/>
                <a:cs typeface="Georgia" charset="0"/>
              </a:rPr>
              <a:t>Considerations</a:t>
            </a:r>
          </a:p>
          <a:p>
            <a:pPr marL="742950" lvl="1" indent="-285750">
              <a:buFont typeface="Arial" charset="0"/>
              <a:buChar char="•"/>
            </a:pPr>
            <a:r>
              <a:rPr lang="en-US" sz="2400" i="1" dirty="0" smtClean="0">
                <a:latin typeface="Georgia" charset="0"/>
                <a:ea typeface="Georgia" charset="0"/>
                <a:cs typeface="Georgia" charset="0"/>
              </a:rPr>
              <a:t>What is the faculty role here?  </a:t>
            </a:r>
          </a:p>
          <a:p>
            <a:pPr marL="1200150" lvl="2" indent="-285750">
              <a:buFont typeface="Arial" charset="0"/>
              <a:buChar char="•"/>
            </a:pPr>
            <a:r>
              <a:rPr lang="en-US" sz="2400" i="1" dirty="0" smtClean="0">
                <a:latin typeface="Georgia" charset="0"/>
                <a:ea typeface="Georgia" charset="0"/>
                <a:cs typeface="Georgia" charset="0"/>
              </a:rPr>
              <a:t>Are we obligated to do something?</a:t>
            </a:r>
          </a:p>
          <a:p>
            <a:pPr marL="742950" lvl="1" indent="-285750">
              <a:buFont typeface="Arial" charset="0"/>
              <a:buChar char="•"/>
            </a:pPr>
            <a:r>
              <a:rPr lang="en-US" sz="2400" i="1" dirty="0" smtClean="0">
                <a:latin typeface="Georgia" charset="0"/>
                <a:ea typeface="Georgia" charset="0"/>
                <a:cs typeface="Georgia" charset="0"/>
              </a:rPr>
              <a:t>Is there a disconnect between our awareness of current issues and how we handle them?</a:t>
            </a:r>
          </a:p>
          <a:p>
            <a:pPr marL="742950" lvl="1" indent="-285750">
              <a:buFont typeface="Arial" charset="0"/>
              <a:buChar char="•"/>
            </a:pPr>
            <a:r>
              <a:rPr lang="en-US" sz="2400" i="1" dirty="0" smtClean="0">
                <a:latin typeface="Georgia" charset="0"/>
                <a:ea typeface="Georgia" charset="0"/>
                <a:cs typeface="Georgia" charset="0"/>
              </a:rPr>
              <a:t>How do we play fair and nice without insult or grievances?</a:t>
            </a:r>
          </a:p>
          <a:p>
            <a:pPr marL="1200150" lvl="2" indent="-285750">
              <a:buFont typeface="Arial" charset="0"/>
              <a:buChar char="•"/>
            </a:pPr>
            <a:r>
              <a:rPr lang="en-US" sz="2400" i="1" dirty="0" smtClean="0">
                <a:latin typeface="Georgia" charset="0"/>
                <a:ea typeface="Georgia" charset="0"/>
                <a:cs typeface="Georgia" charset="0"/>
              </a:rPr>
              <a:t>Should we?</a:t>
            </a:r>
          </a:p>
          <a:p>
            <a:pPr marL="742950" lvl="1" indent="-285750">
              <a:buFont typeface="Arial" charset="0"/>
              <a:buChar char="•"/>
            </a:pPr>
            <a:r>
              <a:rPr lang="en-US" sz="2400" i="1" dirty="0" smtClean="0">
                <a:latin typeface="Georgia" charset="0"/>
                <a:ea typeface="Georgia" charset="0"/>
                <a:cs typeface="Georgia" charset="0"/>
              </a:rPr>
              <a:t>Why should we care?</a:t>
            </a:r>
          </a:p>
          <a:p>
            <a:pPr marL="742950" lvl="1" indent="-285750">
              <a:buFont typeface="Arial" charset="0"/>
              <a:buChar char="•"/>
            </a:pPr>
            <a:r>
              <a:rPr lang="en-US" sz="2400" i="1" dirty="0" smtClean="0">
                <a:latin typeface="Georgia" charset="0"/>
                <a:ea typeface="Georgia" charset="0"/>
                <a:cs typeface="Georgia" charset="0"/>
              </a:rPr>
              <a:t>Balance between applying critical analysis to issues of public importance vs. political correctness?</a:t>
            </a:r>
          </a:p>
          <a:p>
            <a:pPr marL="742950" lvl="1" indent="-285750">
              <a:buFont typeface="Arial" charset="0"/>
              <a:buChar char="•"/>
            </a:pPr>
            <a:r>
              <a:rPr lang="en-US" sz="2400" i="1" dirty="0" smtClean="0">
                <a:latin typeface="Georgia" charset="0"/>
                <a:ea typeface="Georgia" charset="0"/>
                <a:cs typeface="Georgia" charset="0"/>
              </a:rPr>
              <a:t>Inclusion within our curriculum?</a:t>
            </a:r>
          </a:p>
          <a:p>
            <a:pPr marL="285750" marR="0" lvl="0" indent="-285750" defTabSz="914400" eaLnBrk="1" fontAlgn="auto" latinLnBrk="0" hangingPunct="1">
              <a:lnSpc>
                <a:spcPct val="100000"/>
              </a:lnSpc>
              <a:spcBef>
                <a:spcPts val="0"/>
              </a:spcBef>
              <a:spcAft>
                <a:spcPts val="0"/>
              </a:spcAft>
              <a:buClrTx/>
              <a:buSzTx/>
              <a:buFont typeface="Arial" charset="0"/>
              <a:buNone/>
              <a:tabLst/>
              <a:defRPr/>
            </a:pPr>
            <a:endParaRPr lang="en-US" sz="2000" dirty="0" smtClean="0">
              <a:latin typeface="Georgia" charset="0"/>
              <a:ea typeface="Georgia" charset="0"/>
              <a:cs typeface="Georgia" charset="0"/>
            </a:endParaRPr>
          </a:p>
        </p:txBody>
      </p:sp>
    </p:spTree>
    <p:extLst>
      <p:ext uri="{BB962C8B-B14F-4D97-AF65-F5344CB8AC3E}">
        <p14:creationId xmlns:p14="http://schemas.microsoft.com/office/powerpoint/2010/main" val="1879922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905" y="287385"/>
            <a:ext cx="10515600" cy="1325563"/>
          </a:xfrm>
        </p:spPr>
        <p:txBody>
          <a:bodyPr/>
          <a:lstStyle/>
          <a:p>
            <a:pPr algn="r"/>
            <a:r>
              <a:rPr lang="en-US" i="1" dirty="0" smtClean="0">
                <a:latin typeface="Georgia" charset="0"/>
                <a:ea typeface="Georgia" charset="0"/>
                <a:cs typeface="Georgia" charset="0"/>
              </a:rPr>
              <a:t>Who voted?</a:t>
            </a:r>
            <a:endParaRPr lang="en-US" i="1" dirty="0">
              <a:latin typeface="Georgia" charset="0"/>
              <a:ea typeface="Georgia" charset="0"/>
              <a:cs typeface="Georgia" charset="0"/>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1467" y="1431344"/>
            <a:ext cx="4846604" cy="3721355"/>
          </a:xfrm>
        </p:spPr>
      </p:pic>
      <p:sp>
        <p:nvSpPr>
          <p:cNvPr id="4" name="Content Placeholder 3"/>
          <p:cNvSpPr>
            <a:spLocks noGrp="1"/>
          </p:cNvSpPr>
          <p:nvPr>
            <p:ph sz="half" idx="2"/>
          </p:nvPr>
        </p:nvSpPr>
        <p:spPr>
          <a:xfrm>
            <a:off x="6128084" y="1612948"/>
            <a:ext cx="4912071" cy="3539751"/>
          </a:xfrm>
        </p:spPr>
        <p:txBody>
          <a:bodyPr>
            <a:normAutofit/>
          </a:bodyPr>
          <a:lstStyle/>
          <a:p>
            <a:pPr marL="285750" indent="-285750">
              <a:buFont typeface="Arial" charset="0"/>
              <a:buChar char="•"/>
            </a:pPr>
            <a:r>
              <a:rPr lang="en-US" sz="2400" dirty="0">
                <a:solidFill>
                  <a:srgbClr val="222222"/>
                </a:solidFill>
                <a:latin typeface="Georgia" charset="0"/>
                <a:ea typeface="Georgia" charset="0"/>
                <a:cs typeface="Georgia" charset="0"/>
              </a:rPr>
              <a:t>Registered voters who identified as Democrats and independents were more likely than Republicans to stay home.</a:t>
            </a:r>
            <a:endParaRPr lang="en-US" sz="2000" dirty="0">
              <a:latin typeface="Georgia" charset="0"/>
              <a:ea typeface="Georgia" charset="0"/>
              <a:cs typeface="Georgia" charset="0"/>
            </a:endParaRPr>
          </a:p>
          <a:p>
            <a:pPr marL="285750" indent="-285750">
              <a:buFont typeface="Arial" charset="0"/>
              <a:buChar char="•"/>
            </a:pPr>
            <a:r>
              <a:rPr lang="en-US" sz="2400" dirty="0">
                <a:solidFill>
                  <a:srgbClr val="222222"/>
                </a:solidFill>
                <a:latin typeface="Georgia" charset="0"/>
                <a:ea typeface="Georgia" charset="0"/>
                <a:cs typeface="Georgia" charset="0"/>
              </a:rPr>
              <a:t>Non-white and Hispanic Americans were more likely to stay home than white voters.</a:t>
            </a:r>
            <a:endParaRPr lang="en-US" sz="2000" dirty="0">
              <a:latin typeface="Georgia" charset="0"/>
              <a:ea typeface="Georgia" charset="0"/>
              <a:cs typeface="Georgia" charset="0"/>
            </a:endParaRPr>
          </a:p>
          <a:p>
            <a:pPr marL="285750" indent="-285750">
              <a:buFont typeface="Arial" charset="0"/>
              <a:buChar char="•"/>
            </a:pPr>
            <a:r>
              <a:rPr lang="en-US" sz="2400" dirty="0">
                <a:solidFill>
                  <a:srgbClr val="222222"/>
                </a:solidFill>
                <a:latin typeface="Georgia" charset="0"/>
                <a:ea typeface="Georgia" charset="0"/>
                <a:cs typeface="Georgia" charset="0"/>
              </a:rPr>
              <a:t>Younger voters were more likely to stay home than older voters</a:t>
            </a:r>
            <a:r>
              <a:rPr lang="en-US" sz="2400" dirty="0" smtClean="0">
                <a:solidFill>
                  <a:srgbClr val="222222"/>
                </a:solidFill>
                <a:latin typeface="Georgia" charset="0"/>
                <a:ea typeface="Georgia" charset="0"/>
                <a:cs typeface="Georgia" charset="0"/>
              </a:rPr>
              <a:t>.</a:t>
            </a:r>
          </a:p>
          <a:p>
            <a:pPr marL="0" indent="0">
              <a:buNone/>
            </a:pPr>
            <a:endParaRPr lang="en-US" sz="1600" dirty="0">
              <a:solidFill>
                <a:srgbClr val="222222"/>
              </a:solidFill>
              <a:latin typeface="Georgia" charset="0"/>
              <a:ea typeface="Georgia" charset="0"/>
              <a:cs typeface="Georgia" charset="0"/>
            </a:endParaRPr>
          </a:p>
          <a:p>
            <a:pPr marL="0" indent="0">
              <a:buNone/>
            </a:pPr>
            <a:endParaRPr lang="en-US" sz="1600" dirty="0">
              <a:solidFill>
                <a:srgbClr val="222222"/>
              </a:solidFill>
              <a:latin typeface="Georgia" charset="0"/>
              <a:ea typeface="Georgia" charset="0"/>
              <a:cs typeface="Georgia" charset="0"/>
            </a:endParaRPr>
          </a:p>
        </p:txBody>
      </p:sp>
      <p:sp>
        <p:nvSpPr>
          <p:cNvPr id="10" name="TextBox 9"/>
          <p:cNvSpPr txBox="1"/>
          <p:nvPr/>
        </p:nvSpPr>
        <p:spPr>
          <a:xfrm>
            <a:off x="2727158" y="5623873"/>
            <a:ext cx="7598555" cy="646331"/>
          </a:xfrm>
          <a:prstGeom prst="rect">
            <a:avLst/>
          </a:prstGeom>
          <a:noFill/>
        </p:spPr>
        <p:txBody>
          <a:bodyPr wrap="none" rtlCol="0">
            <a:spAutoFit/>
          </a:bodyPr>
          <a:lstStyle/>
          <a:p>
            <a:r>
              <a:rPr lang="en-US" sz="1200" i="1" dirty="0">
                <a:latin typeface="Georgia" charset="0"/>
                <a:ea typeface="Georgia" charset="0"/>
                <a:cs typeface="Georgia" charset="0"/>
              </a:rPr>
              <a:t>Registered Voters Who Stayed Home Probably Cost Clinton The </a:t>
            </a:r>
            <a:r>
              <a:rPr lang="en-US" sz="1200" i="1" dirty="0" smtClean="0">
                <a:latin typeface="Georgia" charset="0"/>
                <a:ea typeface="Georgia" charset="0"/>
                <a:cs typeface="Georgia" charset="0"/>
              </a:rPr>
              <a:t>Election</a:t>
            </a:r>
            <a:r>
              <a:rPr lang="en-US" sz="1200" dirty="0" smtClean="0">
                <a:latin typeface="Georgia" charset="0"/>
                <a:ea typeface="Georgia" charset="0"/>
                <a:cs typeface="Georgia" charset="0"/>
              </a:rPr>
              <a:t>, Jan. 5, 2017, available at:</a:t>
            </a:r>
          </a:p>
          <a:p>
            <a:r>
              <a:rPr lang="en-US" sz="1200" dirty="0">
                <a:latin typeface="Georgia" charset="0"/>
                <a:ea typeface="Georgia" charset="0"/>
                <a:cs typeface="Georgia" charset="0"/>
              </a:rPr>
              <a:t>https://fivethirtyeight.com/features/registered-voters-who-stayed-home-probably-cost-clinton-the-election/</a:t>
            </a:r>
          </a:p>
          <a:p>
            <a:endParaRPr lang="en-US" sz="1200" dirty="0">
              <a:latin typeface="Georgia" charset="0"/>
              <a:ea typeface="Georgia" charset="0"/>
              <a:cs typeface="Georgia" charset="0"/>
            </a:endParaRPr>
          </a:p>
        </p:txBody>
      </p:sp>
    </p:spTree>
    <p:extLst>
      <p:ext uri="{BB962C8B-B14F-4D97-AF65-F5344CB8AC3E}">
        <p14:creationId xmlns:p14="http://schemas.microsoft.com/office/powerpoint/2010/main" val="165780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9368037">
            <a:off x="108355" y="1441702"/>
            <a:ext cx="4490140" cy="1015663"/>
          </a:xfrm>
          <a:prstGeom prst="rect">
            <a:avLst/>
          </a:prstGeom>
          <a:noFill/>
          <a:ln>
            <a:noFill/>
          </a:ln>
        </p:spPr>
        <p:txBody>
          <a:bodyPr wrap="none" rtlCol="0">
            <a:spAutoFit/>
          </a:bodyPr>
          <a:lstStyle/>
          <a:p>
            <a:r>
              <a:rPr lang="en-US" sz="6000" dirty="0" smtClean="0">
                <a:solidFill>
                  <a:schemeClr val="accent2">
                    <a:lumMod val="50000"/>
                  </a:schemeClr>
                </a:solidFill>
                <a:latin typeface="Chalkduster" charset="0"/>
                <a:ea typeface="Chalkduster" charset="0"/>
                <a:cs typeface="Chalkduster" charset="0"/>
              </a:rPr>
              <a:t>ACTIVISM</a:t>
            </a:r>
            <a:endParaRPr lang="en-US" dirty="0">
              <a:solidFill>
                <a:schemeClr val="accent2">
                  <a:lumMod val="50000"/>
                </a:schemeClr>
              </a:solidFill>
              <a:latin typeface="Chalkduster" charset="0"/>
              <a:ea typeface="Chalkduster" charset="0"/>
              <a:cs typeface="Chalkduster" charset="0"/>
            </a:endParaRPr>
          </a:p>
        </p:txBody>
      </p:sp>
      <p:sp>
        <p:nvSpPr>
          <p:cNvPr id="4" name="Rectangle 3"/>
          <p:cNvSpPr/>
          <p:nvPr/>
        </p:nvSpPr>
        <p:spPr>
          <a:xfrm>
            <a:off x="3106460" y="1816185"/>
            <a:ext cx="8156796" cy="4462760"/>
          </a:xfrm>
          <a:prstGeom prst="rect">
            <a:avLst/>
          </a:prstGeom>
        </p:spPr>
        <p:txBody>
          <a:bodyPr wrap="square">
            <a:spAutoFit/>
          </a:bodyPr>
          <a:lstStyle/>
          <a:p>
            <a:pPr algn="r"/>
            <a:r>
              <a:rPr lang="en-US" sz="3600" dirty="0" smtClean="0">
                <a:latin typeface="Georgia" charset="0"/>
                <a:ea typeface="Georgia" charset="0"/>
                <a:cs typeface="Georgia" charset="0"/>
              </a:rPr>
              <a:t>According to the Southern Poverty Law Center, between the election and Nov. 14 (</a:t>
            </a:r>
            <a:r>
              <a:rPr lang="en-US" sz="3600" b="1" u="sng" dirty="0" smtClean="0">
                <a:solidFill>
                  <a:srgbClr val="C00000"/>
                </a:solidFill>
                <a:latin typeface="Georgia" charset="0"/>
                <a:ea typeface="Georgia" charset="0"/>
                <a:cs typeface="Georgia" charset="0"/>
              </a:rPr>
              <a:t>seven</a:t>
            </a:r>
            <a:r>
              <a:rPr lang="en-US" sz="3600" dirty="0" smtClean="0">
                <a:solidFill>
                  <a:srgbClr val="C00000"/>
                </a:solidFill>
                <a:latin typeface="Georgia" charset="0"/>
                <a:ea typeface="Georgia" charset="0"/>
                <a:cs typeface="Georgia" charset="0"/>
              </a:rPr>
              <a:t> </a:t>
            </a:r>
            <a:r>
              <a:rPr lang="en-US" sz="3600" dirty="0" smtClean="0">
                <a:latin typeface="Georgia" charset="0"/>
                <a:ea typeface="Georgia" charset="0"/>
                <a:cs typeface="Georgia" charset="0"/>
              </a:rPr>
              <a:t>days), there were </a:t>
            </a:r>
            <a:r>
              <a:rPr lang="en-US" sz="3600" b="1" u="sng" dirty="0" smtClean="0">
                <a:solidFill>
                  <a:srgbClr val="C00000"/>
                </a:solidFill>
                <a:latin typeface="Georgia" charset="0"/>
                <a:ea typeface="Georgia" charset="0"/>
                <a:cs typeface="Georgia" charset="0"/>
              </a:rPr>
              <a:t>437</a:t>
            </a:r>
            <a:r>
              <a:rPr lang="en-US" sz="3600" dirty="0" smtClean="0">
                <a:latin typeface="Georgia" charset="0"/>
                <a:ea typeface="Georgia" charset="0"/>
                <a:cs typeface="Georgia" charset="0"/>
              </a:rPr>
              <a:t>  incidents of intimidation, targeting blacks and other people of color, Muslims, immigrants, the L.G.B.T. community, and women.</a:t>
            </a:r>
          </a:p>
          <a:p>
            <a:endParaRPr lang="en-US" dirty="0" smtClean="0"/>
          </a:p>
          <a:p>
            <a:pPr algn="r"/>
            <a:r>
              <a:rPr lang="en-US" sz="1400" dirty="0" smtClean="0"/>
              <a:t>Alexis Okeweo, </a:t>
            </a:r>
            <a:r>
              <a:rPr lang="en-US" sz="1400" i="1" dirty="0" smtClean="0"/>
              <a:t>The New Yorker</a:t>
            </a:r>
            <a:r>
              <a:rPr lang="en-US" sz="1400" dirty="0" smtClean="0"/>
              <a:t>, Nov. 17, 2016.</a:t>
            </a:r>
            <a:endParaRPr lang="en-US" sz="1400" dirty="0"/>
          </a:p>
        </p:txBody>
      </p:sp>
    </p:spTree>
    <p:extLst>
      <p:ext uri="{BB962C8B-B14F-4D97-AF65-F5344CB8AC3E}">
        <p14:creationId xmlns:p14="http://schemas.microsoft.com/office/powerpoint/2010/main" val="35713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377" y="0"/>
            <a:ext cx="9881925" cy="6848469"/>
          </a:xfrm>
          <a:prstGeom prst="rect">
            <a:avLst/>
          </a:prstGeom>
        </p:spPr>
      </p:pic>
      <p:sp>
        <p:nvSpPr>
          <p:cNvPr id="3" name="Rectangle 2"/>
          <p:cNvSpPr/>
          <p:nvPr/>
        </p:nvSpPr>
        <p:spPr>
          <a:xfrm>
            <a:off x="8797962" y="4755110"/>
            <a:ext cx="1965833" cy="861774"/>
          </a:xfrm>
          <a:prstGeom prst="rect">
            <a:avLst/>
          </a:prstGeom>
        </p:spPr>
        <p:txBody>
          <a:bodyPr wrap="square">
            <a:spAutoFit/>
          </a:bodyPr>
          <a:lstStyle/>
          <a:p>
            <a:r>
              <a:rPr lang="en-US" sz="1000" i="1" dirty="0">
                <a:ln w="0"/>
                <a:solidFill>
                  <a:schemeClr val="bg1">
                    <a:lumMod val="50000"/>
                  </a:schemeClr>
                </a:solidFill>
                <a:effectLst>
                  <a:outerShdw blurRad="38100" dist="19050" dir="2700000" algn="tl" rotWithShape="0">
                    <a:schemeClr val="dk1">
                      <a:alpha val="40000"/>
                    </a:schemeClr>
                  </a:outerShdw>
                </a:effectLst>
                <a:latin typeface=""/>
              </a:rPr>
              <a:t>Ten Days After: Harassment and Intimidation in the Aftermath of the Election</a:t>
            </a:r>
            <a:r>
              <a:rPr lang="en-US" sz="1000" dirty="0">
                <a:ln w="0"/>
                <a:solidFill>
                  <a:schemeClr val="bg1">
                    <a:lumMod val="50000"/>
                  </a:schemeClr>
                </a:solidFill>
                <a:effectLst>
                  <a:outerShdw blurRad="38100" dist="19050" dir="2700000" algn="tl" rotWithShape="0">
                    <a:schemeClr val="dk1">
                      <a:alpha val="40000"/>
                    </a:schemeClr>
                  </a:outerShdw>
                </a:effectLst>
                <a:latin typeface=""/>
              </a:rPr>
              <a:t>, Southern Poverty Law Center, Nov. 29, 2016.</a:t>
            </a:r>
            <a:endParaRPr lang="en-US" sz="1000" dirty="0">
              <a:ln w="0"/>
              <a:solidFill>
                <a:schemeClr val="bg1">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889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9662" y="483788"/>
            <a:ext cx="7622592" cy="1079500"/>
          </a:xfrm>
          <a:prstGeom prst="rect">
            <a:avLst/>
          </a:prstGeom>
        </p:spPr>
      </p:pic>
      <p:pic>
        <p:nvPicPr>
          <p:cNvPr id="3" name="Picture 2"/>
          <p:cNvPicPr>
            <a:picLocks noChangeAspect="1"/>
          </p:cNvPicPr>
          <p:nvPr/>
        </p:nvPicPr>
        <p:blipFill>
          <a:blip r:embed="rId3"/>
          <a:stretch>
            <a:fillRect/>
          </a:stretch>
        </p:blipFill>
        <p:spPr>
          <a:xfrm>
            <a:off x="1924016" y="3892296"/>
            <a:ext cx="4671291" cy="1727200"/>
          </a:xfrm>
          <a:prstGeom prst="rect">
            <a:avLst/>
          </a:prstGeom>
        </p:spPr>
      </p:pic>
      <p:pic>
        <p:nvPicPr>
          <p:cNvPr id="4" name="Picture 3"/>
          <p:cNvPicPr>
            <a:picLocks noChangeAspect="1"/>
          </p:cNvPicPr>
          <p:nvPr/>
        </p:nvPicPr>
        <p:blipFill>
          <a:blip r:embed="rId4"/>
          <a:stretch>
            <a:fillRect/>
          </a:stretch>
        </p:blipFill>
        <p:spPr>
          <a:xfrm>
            <a:off x="265878" y="1738016"/>
            <a:ext cx="5575300" cy="1819131"/>
          </a:xfrm>
          <a:prstGeom prst="rect">
            <a:avLst/>
          </a:prstGeom>
        </p:spPr>
      </p:pic>
      <p:pic>
        <p:nvPicPr>
          <p:cNvPr id="5" name="Picture 4"/>
          <p:cNvPicPr>
            <a:picLocks noChangeAspect="1"/>
          </p:cNvPicPr>
          <p:nvPr/>
        </p:nvPicPr>
        <p:blipFill>
          <a:blip r:embed="rId5"/>
          <a:stretch>
            <a:fillRect/>
          </a:stretch>
        </p:blipFill>
        <p:spPr>
          <a:xfrm>
            <a:off x="6900476" y="4345077"/>
            <a:ext cx="2788955" cy="2227995"/>
          </a:xfrm>
          <a:prstGeom prst="rect">
            <a:avLst/>
          </a:prstGeom>
        </p:spPr>
      </p:pic>
      <p:pic>
        <p:nvPicPr>
          <p:cNvPr id="6" name="Content Placeholder 4"/>
          <p:cNvPicPr>
            <a:picLocks noChangeAspect="1"/>
          </p:cNvPicPr>
          <p:nvPr/>
        </p:nvPicPr>
        <p:blipFill>
          <a:blip r:embed="rId6"/>
          <a:stretch>
            <a:fillRect/>
          </a:stretch>
        </p:blipFill>
        <p:spPr>
          <a:xfrm>
            <a:off x="8005010" y="1955962"/>
            <a:ext cx="2871537" cy="2057679"/>
          </a:xfrm>
          <a:prstGeom prst="rect">
            <a:avLst/>
          </a:prstGeom>
        </p:spPr>
      </p:pic>
    </p:spTree>
    <p:extLst>
      <p:ext uri="{BB962C8B-B14F-4D97-AF65-F5344CB8AC3E}">
        <p14:creationId xmlns:p14="http://schemas.microsoft.com/office/powerpoint/2010/main" val="51101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744"/>
          <a:stretch/>
        </p:blipFill>
        <p:spPr>
          <a:xfrm>
            <a:off x="1723600" y="1477466"/>
            <a:ext cx="8348452" cy="4924309"/>
          </a:xfrm>
          <a:prstGeom prst="rect">
            <a:avLst/>
          </a:prstGeom>
        </p:spPr>
      </p:pic>
      <p:pic>
        <p:nvPicPr>
          <p:cNvPr id="3" name="Picture 2"/>
          <p:cNvPicPr>
            <a:picLocks noChangeAspect="1"/>
          </p:cNvPicPr>
          <p:nvPr/>
        </p:nvPicPr>
        <p:blipFill>
          <a:blip r:embed="rId3"/>
          <a:stretch>
            <a:fillRect/>
          </a:stretch>
        </p:blipFill>
        <p:spPr>
          <a:xfrm>
            <a:off x="487626" y="369217"/>
            <a:ext cx="5410200" cy="868792"/>
          </a:xfrm>
          <a:prstGeom prst="rect">
            <a:avLst/>
          </a:prstGeom>
        </p:spPr>
      </p:pic>
    </p:spTree>
    <p:extLst>
      <p:ext uri="{BB962C8B-B14F-4D97-AF65-F5344CB8AC3E}">
        <p14:creationId xmlns:p14="http://schemas.microsoft.com/office/powerpoint/2010/main" val="17248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4285" y="543288"/>
            <a:ext cx="7162800" cy="4243928"/>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2209800" y="3505200"/>
            <a:ext cx="8305800" cy="2992666"/>
          </a:xfrm>
          <a:prstGeom prst="rect">
            <a:avLst/>
          </a:prstGeom>
          <a:ln>
            <a:solidFill>
              <a:schemeClr val="bg1"/>
            </a:solidFill>
          </a:ln>
        </p:spPr>
      </p:pic>
    </p:spTree>
    <p:extLst>
      <p:ext uri="{BB962C8B-B14F-4D97-AF65-F5344CB8AC3E}">
        <p14:creationId xmlns:p14="http://schemas.microsoft.com/office/powerpoint/2010/main" val="213081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622</Words>
  <Application>Microsoft Macintosh PowerPoint</Application>
  <PresentationFormat>Widescreen</PresentationFormat>
  <Paragraphs>59</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-webkit-standard</vt:lpstr>
      <vt:lpstr>American Typewriter</vt:lpstr>
      <vt:lpstr>Calibri</vt:lpstr>
      <vt:lpstr>Calibri Light</vt:lpstr>
      <vt:lpstr>Chalkduster</vt:lpstr>
      <vt:lpstr>Georgia</vt:lpstr>
      <vt:lpstr>Arial</vt:lpstr>
      <vt:lpstr>Office Theme</vt:lpstr>
      <vt:lpstr>Civic Engagement Across the Curriculum</vt:lpstr>
      <vt:lpstr>PowerPoint Presentation</vt:lpstr>
      <vt:lpstr>PowerPoint Presentation</vt:lpstr>
      <vt:lpstr>Who voted?</vt:lpstr>
      <vt:lpstr>PowerPoint Presentation</vt:lpstr>
      <vt:lpstr>PowerPoint Presentation</vt:lpstr>
      <vt:lpstr>PowerPoint Presentation</vt:lpstr>
      <vt:lpstr>PowerPoint Presentation</vt:lpstr>
      <vt:lpstr>PowerPoint Presentation</vt:lpstr>
      <vt:lpstr>Strategies to Consider</vt:lpstr>
      <vt:lpstr>Strategies to Consider</vt:lpstr>
      <vt:lpstr>Questions to Explore with Your Legal Counsel</vt:lpstr>
      <vt:lpstr>Questions to Explore with Your Legal Counsel</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Engagement Across the Curriculum</dc:title>
  <dc:creator>Martin Ramey</dc:creator>
  <cp:lastModifiedBy>Randy Beach</cp:lastModifiedBy>
  <cp:revision>29</cp:revision>
  <dcterms:created xsi:type="dcterms:W3CDTF">2017-07-10T03:22:50Z</dcterms:created>
  <dcterms:modified xsi:type="dcterms:W3CDTF">2017-07-11T14:31:44Z</dcterms:modified>
</cp:coreProperties>
</file>