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62" r:id="rId5"/>
    <p:sldId id="267" r:id="rId6"/>
    <p:sldId id="258" r:id="rId7"/>
    <p:sldId id="265" r:id="rId8"/>
    <p:sldId id="263" r:id="rId9"/>
    <p:sldId id="271" r:id="rId10"/>
    <p:sldId id="266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08"/>
    <p:restoredTop sz="94640"/>
  </p:normalViewPr>
  <p:slideViewPr>
    <p:cSldViewPr snapToGrid="0" snapToObjects="1">
      <p:cViewPr varScale="1">
        <p:scale>
          <a:sx n="80" d="100"/>
          <a:sy n="80" d="100"/>
        </p:scale>
        <p:origin x="19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1773-E8B2-1B4A-BB91-219419303859}" type="datetimeFigureOut">
              <a:rPr lang="en-US" smtClean="0"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FB45-526A-374B-8422-3B146681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15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1773-E8B2-1B4A-BB91-219419303859}" type="datetimeFigureOut">
              <a:rPr lang="en-US" smtClean="0"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FB45-526A-374B-8422-3B146681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619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1773-E8B2-1B4A-BB91-219419303859}" type="datetimeFigureOut">
              <a:rPr lang="en-US" smtClean="0"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FB45-526A-374B-8422-3B146681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920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1773-E8B2-1B4A-BB91-219419303859}" type="datetimeFigureOut">
              <a:rPr lang="en-US" smtClean="0"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FB45-526A-374B-8422-3B146681293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9478" y="5720557"/>
            <a:ext cx="45593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75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1773-E8B2-1B4A-BB91-219419303859}" type="datetimeFigureOut">
              <a:rPr lang="en-US" smtClean="0"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FB45-526A-374B-8422-3B146681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1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1773-E8B2-1B4A-BB91-219419303859}" type="datetimeFigureOut">
              <a:rPr lang="en-US" smtClean="0"/>
              <a:t>7/14/17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FB45-526A-374B-8422-3B146681293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2677" y="5630863"/>
            <a:ext cx="45593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1773-E8B2-1B4A-BB91-219419303859}" type="datetimeFigureOut">
              <a:rPr lang="en-US" smtClean="0"/>
              <a:t>7/14/17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FB45-526A-374B-8422-3B1466812938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8811" y="5643563"/>
            <a:ext cx="45593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760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1773-E8B2-1B4A-BB91-219419303859}" type="datetimeFigureOut">
              <a:rPr lang="en-US" smtClean="0"/>
              <a:t>7/14/17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FB45-526A-374B-8422-3B146681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406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1773-E8B2-1B4A-BB91-219419303859}" type="datetimeFigureOut">
              <a:rPr lang="en-US" smtClean="0"/>
              <a:t>7/14/17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FB45-526A-374B-8422-3B146681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1773-E8B2-1B4A-BB91-219419303859}" type="datetimeFigureOut">
              <a:rPr lang="en-US" smtClean="0"/>
              <a:t>7/14/17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FB45-526A-374B-8422-3B146681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53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1773-E8B2-1B4A-BB91-219419303859}" type="datetimeFigureOut">
              <a:rPr lang="en-US" smtClean="0"/>
              <a:t>7/14/17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FB45-526A-374B-8422-3B146681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67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31773-E8B2-1B4A-BB91-219419303859}" type="datetimeFigureOut">
              <a:rPr lang="en-US" smtClean="0"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FFB45-526A-374B-8422-3B146681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4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ncbi.nlm.nih.gov/books/NBK248430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ncbi.nlm.nih.gov/books/NBK248430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ncbi.nlm.nih.gov/books/NBK24843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Civic Engagement as Dialog, Awareness, and Activism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Randy Beach—ASCCC Executive Committee</a:t>
            </a:r>
          </a:p>
          <a:p>
            <a:r>
              <a:rPr lang="en-US" dirty="0" smtClean="0"/>
              <a:t>Cynthia Reiss—</a:t>
            </a:r>
            <a:r>
              <a:rPr lang="en-US" b="0" i="0" dirty="0" smtClean="0"/>
              <a:t>West Valley College</a:t>
            </a:r>
            <a:endParaRPr lang="en-US" dirty="0" smtClean="0"/>
          </a:p>
          <a:p>
            <a:r>
              <a:rPr lang="en-US" dirty="0" smtClean="0"/>
              <a:t>Martin Ramey—Mt. San Antonio College</a:t>
            </a:r>
          </a:p>
          <a:p>
            <a:r>
              <a:rPr lang="en-US" dirty="0" smtClean="0"/>
              <a:t>Michelle </a:t>
            </a:r>
            <a:r>
              <a:rPr lang="en-US" dirty="0" err="1" smtClean="0"/>
              <a:t>Sampat</a:t>
            </a:r>
            <a:r>
              <a:rPr lang="en-US" dirty="0" smtClean="0"/>
              <a:t>—Mt. San Antonio College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455" y="576263"/>
            <a:ext cx="4559300" cy="54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42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Achieving civil dialog in the Institution</a:t>
            </a:r>
            <a:r>
              <a:rPr lang="en-US" baseline="30000" dirty="0" smtClean="0"/>
              <a:t>1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77895"/>
          </a:xfrm>
        </p:spPr>
        <p:txBody>
          <a:bodyPr>
            <a:normAutofit/>
          </a:bodyPr>
          <a:lstStyle/>
          <a:p>
            <a:r>
              <a:rPr lang="en-US" dirty="0" smtClean="0"/>
              <a:t>Civil dialog based in cultural responsiveness is a</a:t>
            </a:r>
            <a:r>
              <a:rPr lang="en-US" b="1" dirty="0" smtClean="0"/>
              <a:t> dynamic </a:t>
            </a:r>
            <a:r>
              <a:rPr lang="en-US" dirty="0" smtClean="0"/>
              <a:t>process</a:t>
            </a:r>
          </a:p>
          <a:p>
            <a:r>
              <a:rPr lang="en-US" dirty="0"/>
              <a:t>I</a:t>
            </a:r>
            <a:r>
              <a:rPr lang="en-US" dirty="0" smtClean="0"/>
              <a:t>t is not something that is achieved once and is then complete</a:t>
            </a:r>
          </a:p>
          <a:p>
            <a:r>
              <a:rPr lang="en-US" dirty="0" smtClean="0"/>
              <a:t>Organizational structures and components change</a:t>
            </a:r>
          </a:p>
          <a:p>
            <a:r>
              <a:rPr lang="en-US" dirty="0" smtClean="0"/>
              <a:t>The demographics and needs of communities change</a:t>
            </a:r>
          </a:p>
          <a:p>
            <a:r>
              <a:rPr lang="en-US" dirty="0" smtClean="0"/>
              <a:t>Employees and their job descriptions change</a:t>
            </a:r>
          </a:p>
          <a:p>
            <a:r>
              <a:rPr lang="en-US" dirty="0" smtClean="0"/>
              <a:t>The commitment to increase civility and cultural competence must also involve a </a:t>
            </a:r>
            <a:r>
              <a:rPr lang="en-US" b="1" dirty="0" smtClean="0"/>
              <a:t>commitment to maintain </a:t>
            </a:r>
            <a:r>
              <a:rPr lang="en-US" dirty="0" smtClean="0"/>
              <a:t>it in changing times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41120" y="5303520"/>
            <a:ext cx="10012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1 </a:t>
            </a:r>
            <a:r>
              <a:rPr lang="en-US" dirty="0" smtClean="0"/>
              <a:t>“Pursuing Organizational Cultural Competence.” NCBI Bookshelf. A service of the National Library of Medicine, National Institutes of Health. 7 July 2017. </a:t>
            </a:r>
            <a:r>
              <a:rPr lang="en-US" dirty="0" smtClean="0">
                <a:hlinkClick r:id="rId2"/>
              </a:rPr>
              <a:t>https://www.ncbi.nlm.nih.gov/books/NBK248430/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882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Achieving civil dialog in the Institution</a:t>
            </a:r>
            <a:r>
              <a:rPr lang="en-US" baseline="30000" dirty="0" smtClean="0"/>
              <a:t>1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77895"/>
          </a:xfrm>
        </p:spPr>
        <p:txBody>
          <a:bodyPr>
            <a:normAutofit/>
          </a:bodyPr>
          <a:lstStyle/>
          <a:p>
            <a:r>
              <a:rPr lang="en-US" dirty="0" smtClean="0"/>
              <a:t>Expressing values of diversity and inclusion in your </a:t>
            </a:r>
            <a:r>
              <a:rPr lang="en-US" b="1" dirty="0" smtClean="0"/>
              <a:t>college mission </a:t>
            </a:r>
            <a:r>
              <a:rPr lang="en-US" dirty="0" smtClean="0"/>
              <a:t>statement and at every opportunity</a:t>
            </a:r>
          </a:p>
          <a:p>
            <a:r>
              <a:rPr lang="en-US" dirty="0" smtClean="0"/>
              <a:t>Holding all accountable for </a:t>
            </a:r>
            <a:r>
              <a:rPr lang="en-US" b="1" dirty="0" smtClean="0"/>
              <a:t>integrating those values </a:t>
            </a:r>
            <a:r>
              <a:rPr lang="en-US" dirty="0" smtClean="0"/>
              <a:t>into planning and daily interactions  (civil engagement rules for meetings, inclusive committee membership, etc.) </a:t>
            </a:r>
          </a:p>
          <a:p>
            <a:r>
              <a:rPr lang="en-US" dirty="0" smtClean="0"/>
              <a:t>Integrate into short and long-term </a:t>
            </a:r>
            <a:r>
              <a:rPr lang="en-US" b="1" dirty="0" smtClean="0"/>
              <a:t>strategic planning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41120" y="5303520"/>
            <a:ext cx="10012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smtClean="0"/>
              <a:t>1 </a:t>
            </a:r>
            <a:r>
              <a:rPr lang="en-US" smtClean="0"/>
              <a:t>“Pursuing </a:t>
            </a:r>
            <a:r>
              <a:rPr lang="en-US" dirty="0" smtClean="0"/>
              <a:t>Organizational Cultural Competence.” NCBI Bookshelf. A service of the National Library of Medicine, National Institutes of Health. 7 July 2017. </a:t>
            </a:r>
            <a:r>
              <a:rPr lang="en-US" dirty="0" smtClean="0">
                <a:hlinkClick r:id="rId2"/>
              </a:rPr>
              <a:t>https://www.ncbi.nlm.nih.gov/books/NBK248430/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451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Achieving civil dialog in the Institution</a:t>
            </a:r>
            <a:r>
              <a:rPr lang="en-US" baseline="30000" dirty="0" smtClean="0"/>
              <a:t>1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7789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Follow up with actions </a:t>
            </a:r>
            <a:endParaRPr lang="en-US" dirty="0" smtClean="0"/>
          </a:p>
          <a:p>
            <a:r>
              <a:rPr lang="en-US" dirty="0" smtClean="0"/>
              <a:t>General </a:t>
            </a:r>
            <a:r>
              <a:rPr lang="en-US" dirty="0" smtClean="0"/>
              <a:t>Education learning </a:t>
            </a:r>
            <a:r>
              <a:rPr lang="en-US" dirty="0" smtClean="0"/>
              <a:t>Outcomes statements </a:t>
            </a:r>
            <a:r>
              <a:rPr lang="en-US" dirty="0" smtClean="0"/>
              <a:t>and Institutional </a:t>
            </a:r>
            <a:r>
              <a:rPr lang="en-US" b="1" dirty="0" smtClean="0"/>
              <a:t>Learning Outcomes </a:t>
            </a:r>
            <a:r>
              <a:rPr lang="en-US" dirty="0" smtClean="0"/>
              <a:t>statements</a:t>
            </a:r>
            <a:r>
              <a:rPr lang="en-US" b="1" dirty="0" smtClean="0"/>
              <a:t> </a:t>
            </a:r>
            <a:r>
              <a:rPr lang="en-US" dirty="0" smtClean="0"/>
              <a:t>that support cultural competency as a means to encourage and model civil dialog</a:t>
            </a:r>
          </a:p>
          <a:p>
            <a:r>
              <a:rPr lang="en-US" b="1" dirty="0" smtClean="0"/>
              <a:t>Training</a:t>
            </a:r>
            <a:r>
              <a:rPr lang="en-US" dirty="0" smtClean="0"/>
              <a:t> for all (including the Board) on civility through cultural awareness and </a:t>
            </a:r>
            <a:r>
              <a:rPr lang="en-US" dirty="0" smtClean="0"/>
              <a:t>empathy</a:t>
            </a:r>
          </a:p>
          <a:p>
            <a:r>
              <a:rPr lang="en-US" dirty="0"/>
              <a:t>D</a:t>
            </a:r>
            <a:r>
              <a:rPr lang="en-US" dirty="0" smtClean="0"/>
              <a:t>o </a:t>
            </a:r>
            <a:r>
              <a:rPr lang="en-US" dirty="0"/>
              <a:t>you have a </a:t>
            </a:r>
            <a:r>
              <a:rPr lang="en-US" dirty="0" smtClean="0"/>
              <a:t>“cultural competency” </a:t>
            </a:r>
            <a:r>
              <a:rPr lang="en-US" dirty="0"/>
              <a:t>requirement for your AA degree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341120" y="5303520"/>
            <a:ext cx="10012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smtClean="0"/>
              <a:t>1 </a:t>
            </a:r>
            <a:r>
              <a:rPr lang="en-US" smtClean="0"/>
              <a:t>“Pursuing </a:t>
            </a:r>
            <a:r>
              <a:rPr lang="en-US" dirty="0" smtClean="0"/>
              <a:t>Organizational Cultural Competence.” NCBI Bookshelf. A service of the National Library of Medicine, National Institutes of Health. 7 July 2017. </a:t>
            </a:r>
            <a:r>
              <a:rPr lang="en-US" dirty="0" smtClean="0">
                <a:hlinkClick r:id="rId2"/>
              </a:rPr>
              <a:t>https://www.ncbi.nlm.nih.gov/books/NBK248430/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05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Talk!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index cards at your to write down successes and challenges to civil, civic engagement at your college</a:t>
            </a:r>
          </a:p>
          <a:p>
            <a:r>
              <a:rPr lang="en-US" dirty="0" smtClean="0"/>
              <a:t>Write down one success; one challenge; one goal</a:t>
            </a:r>
            <a:endParaRPr lang="en-US" dirty="0" smtClean="0"/>
          </a:p>
          <a:p>
            <a:r>
              <a:rPr lang="en-US" i="1" dirty="0" smtClean="0">
                <a:solidFill>
                  <a:srgbClr val="FF0000"/>
                </a:solidFill>
              </a:rPr>
              <a:t>ASCCC Exec members will collect the cards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Step up to the microphone and read your question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849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 mean a 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Academic freedom and integrity</a:t>
            </a:r>
          </a:p>
          <a:p>
            <a:r>
              <a:rPr lang="en-US" dirty="0"/>
              <a:t>F</a:t>
            </a:r>
            <a:r>
              <a:rPr lang="en-US" dirty="0" smtClean="0"/>
              <a:t>ree inquiry and exchange of ideas</a:t>
            </a:r>
          </a:p>
          <a:p>
            <a:r>
              <a:rPr lang="en-US" dirty="0" smtClean="0"/>
              <a:t>Inclusivity, dignity, and respect for diversity</a:t>
            </a:r>
          </a:p>
          <a:p>
            <a:r>
              <a:rPr lang="en-US" dirty="0" smtClean="0"/>
              <a:t>Civil dialog</a:t>
            </a:r>
          </a:p>
          <a:p>
            <a:r>
              <a:rPr lang="en-US" dirty="0"/>
              <a:t>C</a:t>
            </a:r>
            <a:r>
              <a:rPr lang="en-US" dirty="0" smtClean="0"/>
              <a:t>ivic engagement</a:t>
            </a:r>
          </a:p>
        </p:txBody>
      </p:sp>
    </p:spTree>
    <p:extLst>
      <p:ext uri="{BB962C8B-B14F-4D97-AF65-F5344CB8AC3E}">
        <p14:creationId xmlns:p14="http://schemas.microsoft.com/office/powerpoint/2010/main" val="1248581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our goals?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environment where </a:t>
            </a:r>
            <a:r>
              <a:rPr lang="en-US" dirty="0" smtClean="0"/>
              <a:t>we all can </a:t>
            </a:r>
            <a:r>
              <a:rPr lang="en-US" b="1" dirty="0" smtClean="0"/>
              <a:t>challenge ideas </a:t>
            </a:r>
            <a:r>
              <a:rPr lang="en-US" dirty="0" smtClean="0"/>
              <a:t>without threat or fear of retaliation</a:t>
            </a:r>
          </a:p>
          <a:p>
            <a:r>
              <a:rPr lang="en-US" dirty="0" smtClean="0"/>
              <a:t>An environment where students and staff are treated </a:t>
            </a:r>
            <a:r>
              <a:rPr lang="en-US" b="1" dirty="0" smtClean="0"/>
              <a:t>equitably</a:t>
            </a:r>
            <a:r>
              <a:rPr lang="en-US" dirty="0" smtClean="0"/>
              <a:t> regardless of gender identification, sexual orientation, nationality, language, disability, immigration status, ethnicity, or faith </a:t>
            </a:r>
          </a:p>
          <a:p>
            <a:r>
              <a:rPr lang="en-US" dirty="0" smtClean="0"/>
              <a:t>An environment where communities engage in civil discourse to </a:t>
            </a:r>
            <a:r>
              <a:rPr lang="en-US" b="1" dirty="0" smtClean="0"/>
              <a:t>safeguard</a:t>
            </a:r>
            <a:r>
              <a:rPr lang="en-US" dirty="0" smtClean="0"/>
              <a:t> the learning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559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To encourage civic engagement, we must begin with civil dialog </a:t>
            </a:r>
            <a:r>
              <a:rPr lang="en-US" sz="3600" dirty="0" smtClean="0"/>
              <a:t>nurtured and supported by cultural </a:t>
            </a:r>
            <a:r>
              <a:rPr lang="en-US" sz="3600" dirty="0" smtClean="0"/>
              <a:t>competence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70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the challenges?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faculty have the</a:t>
            </a:r>
            <a:r>
              <a:rPr lang="en-US" b="1" dirty="0" smtClean="0"/>
              <a:t> freedom </a:t>
            </a:r>
            <a:r>
              <a:rPr lang="en-US" dirty="0" smtClean="0"/>
              <a:t>to assign controversial topics/readings even if those topics may be offensive to some? </a:t>
            </a:r>
          </a:p>
          <a:p>
            <a:r>
              <a:rPr lang="en-US" dirty="0" smtClean="0"/>
              <a:t>Should faculty seek ways to reduce language and actions that may offend students? </a:t>
            </a:r>
          </a:p>
          <a:p>
            <a:r>
              <a:rPr lang="en-US" dirty="0" smtClean="0"/>
              <a:t>Do concerns over </a:t>
            </a:r>
            <a:r>
              <a:rPr lang="en-US" b="1" dirty="0" err="1" smtClean="0"/>
              <a:t>microaggressions</a:t>
            </a:r>
            <a:r>
              <a:rPr lang="en-US" dirty="0" smtClean="0"/>
              <a:t> </a:t>
            </a:r>
            <a:r>
              <a:rPr lang="en-US" dirty="0" smtClean="0"/>
              <a:t>suppress ideas in the classroom?</a:t>
            </a:r>
          </a:p>
          <a:p>
            <a:r>
              <a:rPr lang="en-US" dirty="0" smtClean="0"/>
              <a:t>How quickly can a learning environment become a </a:t>
            </a:r>
            <a:r>
              <a:rPr lang="en-US" b="1" dirty="0" smtClean="0"/>
              <a:t>hostile</a:t>
            </a:r>
            <a:r>
              <a:rPr lang="en-US" dirty="0" smtClean="0"/>
              <a:t> environment?</a:t>
            </a:r>
          </a:p>
        </p:txBody>
      </p:sp>
    </p:spTree>
    <p:extLst>
      <p:ext uri="{BB962C8B-B14F-4D97-AF65-F5344CB8AC3E}">
        <p14:creationId xmlns:p14="http://schemas.microsoft.com/office/powerpoint/2010/main" val="1013854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the challenges?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more </a:t>
            </a:r>
            <a:r>
              <a:rPr lang="en-US" b="1" dirty="0" smtClean="0"/>
              <a:t>conservative-minded faculty </a:t>
            </a:r>
            <a:r>
              <a:rPr lang="en-US" dirty="0" smtClean="0"/>
              <a:t>discouraged or even discriminated against in hiring or campus dialog?</a:t>
            </a:r>
          </a:p>
          <a:p>
            <a:r>
              <a:rPr lang="en-US" dirty="0" smtClean="0"/>
              <a:t>Where do “trigger warnings”, controversial speakers, and “intellectual safe spaces” fit in with academic freedom?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115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Achieving civil dialog in the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“</a:t>
            </a:r>
            <a:r>
              <a:rPr lang="en-US" b="1" dirty="0" smtClean="0"/>
              <a:t>brave spaces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Create ground rules for discussion; be </a:t>
            </a:r>
            <a:r>
              <a:rPr lang="en-US" b="1" dirty="0" smtClean="0"/>
              <a:t>transparent</a:t>
            </a:r>
            <a:r>
              <a:rPr lang="en-US" dirty="0" smtClean="0"/>
              <a:t> as to your intentions</a:t>
            </a:r>
          </a:p>
          <a:p>
            <a:r>
              <a:rPr lang="en-US" dirty="0" smtClean="0"/>
              <a:t>Encourage healthy classroom environments by </a:t>
            </a:r>
            <a:r>
              <a:rPr lang="en-US" b="1" dirty="0" smtClean="0"/>
              <a:t>discouraging personal insults</a:t>
            </a:r>
            <a:r>
              <a:rPr lang="en-US" dirty="0" smtClean="0"/>
              <a:t> and enlisting all to monitor </a:t>
            </a:r>
          </a:p>
          <a:p>
            <a:r>
              <a:rPr lang="en-US" b="1" dirty="0" smtClean="0"/>
              <a:t>Model</a:t>
            </a:r>
            <a:r>
              <a:rPr lang="en-US" dirty="0" smtClean="0"/>
              <a:t> appropriate forms of engagement; </a:t>
            </a:r>
            <a:r>
              <a:rPr lang="en-US" b="1" dirty="0" smtClean="0"/>
              <a:t>empathy</a:t>
            </a:r>
            <a:r>
              <a:rPr lang="en-US" dirty="0" smtClean="0"/>
              <a:t>; multiple perspectives</a:t>
            </a:r>
          </a:p>
        </p:txBody>
      </p:sp>
    </p:spTree>
    <p:extLst>
      <p:ext uri="{BB962C8B-B14F-4D97-AF65-F5344CB8AC3E}">
        <p14:creationId xmlns:p14="http://schemas.microsoft.com/office/powerpoint/2010/main" val="637461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Achieving civil dialog in the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Make students aware </a:t>
            </a:r>
            <a:r>
              <a:rPr lang="en-US" dirty="0" smtClean="0"/>
              <a:t>of potentially sensitive material; this is not the same as censoring that material</a:t>
            </a:r>
          </a:p>
          <a:p>
            <a:r>
              <a:rPr lang="en-US" dirty="0" smtClean="0"/>
              <a:t>Encourage students to </a:t>
            </a:r>
            <a:r>
              <a:rPr lang="en-US" b="1" dirty="0" smtClean="0"/>
              <a:t>seek truth</a:t>
            </a:r>
            <a:r>
              <a:rPr lang="en-US" dirty="0" smtClean="0"/>
              <a:t>, not win arguments</a:t>
            </a:r>
          </a:p>
          <a:p>
            <a:r>
              <a:rPr lang="en-US" dirty="0" smtClean="0"/>
              <a:t>Support </a:t>
            </a:r>
            <a:r>
              <a:rPr lang="en-US" b="1" dirty="0" smtClean="0"/>
              <a:t>debate for the sake of debate</a:t>
            </a:r>
            <a:r>
              <a:rPr lang="en-US" dirty="0" smtClean="0"/>
              <a:t>, not as adversarial competition in most settings</a:t>
            </a:r>
          </a:p>
          <a:p>
            <a:r>
              <a:rPr lang="en-US" dirty="0" smtClean="0"/>
              <a:t>Remind students that </a:t>
            </a:r>
            <a:r>
              <a:rPr lang="en-US" b="1" dirty="0" smtClean="0"/>
              <a:t>discovering their own biases</a:t>
            </a:r>
            <a:r>
              <a:rPr lang="en-US" dirty="0" smtClean="0"/>
              <a:t>, likely unknown to them, is part of the academic journey</a:t>
            </a:r>
          </a:p>
          <a:p>
            <a:r>
              <a:rPr lang="en-US" dirty="0" smtClean="0"/>
              <a:t>Provide </a:t>
            </a:r>
            <a:r>
              <a:rPr lang="en-US" b="1" dirty="0" smtClean="0"/>
              <a:t>training for faculty </a:t>
            </a:r>
            <a:r>
              <a:rPr lang="en-US" dirty="0" smtClean="0"/>
              <a:t>to help identify their own biases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599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6180</TotalTime>
  <Words>680</Words>
  <Application>Microsoft Macintosh PowerPoint</Application>
  <PresentationFormat>Widescreen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Arial</vt:lpstr>
      <vt:lpstr>Office Theme</vt:lpstr>
      <vt:lpstr>Civic Engagement as Dialog, Awareness, and Activism</vt:lpstr>
      <vt:lpstr>Let’s Talk!</vt:lpstr>
      <vt:lpstr>Words mean a lot</vt:lpstr>
      <vt:lpstr>What are our goals?</vt:lpstr>
      <vt:lpstr>PowerPoint Presentation</vt:lpstr>
      <vt:lpstr>Where are the challenges?</vt:lpstr>
      <vt:lpstr>Where are the challenges?</vt:lpstr>
      <vt:lpstr>Achieving civil dialog in the classroom</vt:lpstr>
      <vt:lpstr>Achieving civil dialog in the classroom</vt:lpstr>
      <vt:lpstr>Achieving civil dialog in the Institution1</vt:lpstr>
      <vt:lpstr>Achieving civil dialog in the Institution1</vt:lpstr>
      <vt:lpstr>Achieving civil dialog in the Institution1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Civic Engagement as Dialog, Awareness, and Activism</dc:title>
  <dc:creator>Randy Beach</dc:creator>
  <cp:lastModifiedBy>Microsoft Office User</cp:lastModifiedBy>
  <cp:revision>21</cp:revision>
  <dcterms:created xsi:type="dcterms:W3CDTF">2017-07-04T12:56:21Z</dcterms:created>
  <dcterms:modified xsi:type="dcterms:W3CDTF">2017-07-14T12:56:27Z</dcterms:modified>
</cp:coreProperties>
</file>