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59" r:id="rId6"/>
    <p:sldId id="265" r:id="rId7"/>
    <p:sldId id="264" r:id="rId8"/>
    <p:sldId id="266" r:id="rId9"/>
    <p:sldId id="269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4660"/>
  </p:normalViewPr>
  <p:slideViewPr>
    <p:cSldViewPr>
      <p:cViewPr varScale="1">
        <p:scale>
          <a:sx n="68" d="100"/>
          <a:sy n="68" d="100"/>
        </p:scale>
        <p:origin x="1219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Groups</c:v>
                </c:pt>
              </c:strCache>
            </c:strRef>
          </c:tx>
          <c:dLbls>
            <c:dLbl>
              <c:idx val="0"/>
              <c:layout>
                <c:manualLayout>
                  <c:x val="0.12147239188559374"/>
                  <c:y val="0.1609455681060402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Vietnamese (7)
(7) 24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021021677845828E-2"/>
                  <c:y val="-3.4677260949769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Chinese (6)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129510547292699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Korean (5)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743790706717216"/>
                  <c:y val="2.15335388291950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Japanese (4)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(14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648099543112667"/>
                  <c:y val="0.120059311134448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Persian (3)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828218902543725"/>
                  <c:y val="0.104684715310336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Hispanic (2)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1201345450977507"/>
                  <c:y val="-1.48447883402569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Russian (1)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249231432876446"/>
                  <c:y val="1.93910113715025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Indian</a:t>
                    </a:r>
                    <a:r>
                      <a:rPr lang="en-US" baseline="0" dirty="0" smtClean="0"/>
                      <a:t> (1)</a:t>
                    </a:r>
                  </a:p>
                  <a:p>
                    <a:r>
                      <a:rPr lang="en-US" baseline="0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Vietnamese</c:v>
                </c:pt>
                <c:pt idx="1">
                  <c:v>Chinese</c:v>
                </c:pt>
                <c:pt idx="2">
                  <c:v>Korean</c:v>
                </c:pt>
                <c:pt idx="3">
                  <c:v>Japanese</c:v>
                </c:pt>
                <c:pt idx="4">
                  <c:v>Persian</c:v>
                </c:pt>
                <c:pt idx="5">
                  <c:v>Hispanic</c:v>
                </c:pt>
                <c:pt idx="6">
                  <c:v>Russian</c:v>
                </c:pt>
                <c:pt idx="7">
                  <c:v>Indian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0.63889</cdr:x>
      <cdr:y>0.16836</cdr:y>
    </cdr:from>
    <cdr:to>
      <cdr:x>0.81481</cdr:x>
      <cdr:y>0.87548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7800" y="762000"/>
          <a:ext cx="1447800" cy="3200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</cdr:x>
      <cdr:y>0.31989</cdr:y>
    </cdr:from>
    <cdr:to>
      <cdr:x>0.75926</cdr:x>
      <cdr:y>0.33672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72200" y="1447800"/>
          <a:ext cx="762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8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0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6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0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3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5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C0F3-2101-47E4-8EC9-C1F55CA5DAA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9958-CDE8-4F56-B11F-11C4D7D9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28600" y="0"/>
            <a:ext cx="937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rgbClr val="0070C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001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World Around Us: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0"/>
            <a:ext cx="6720840" cy="39624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Cultivating Global Perspectives in Advanced ESL Classes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Clara Lam, De Anza College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Instructional Design &amp; Innovation Institute March 17, 2017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Intervention with Lacuna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Problems</a:t>
            </a:r>
            <a:r>
              <a:rPr lang="en-US" dirty="0" smtClean="0"/>
              <a:t>:  getting sources; integrating and  documenting information;  writing a six-page paper; laziness, tardiness, and fear.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Intervention</a:t>
            </a:r>
          </a:p>
          <a:p>
            <a:r>
              <a:rPr lang="en-US" dirty="0"/>
              <a:t>P</a:t>
            </a:r>
            <a:r>
              <a:rPr lang="en-US" dirty="0" smtClean="0"/>
              <a:t>osted four sample drafts of research paper on Lacuna.</a:t>
            </a:r>
          </a:p>
          <a:p>
            <a:r>
              <a:rPr lang="en-US" dirty="0" smtClean="0"/>
              <a:t>Students selected one draft to read; </a:t>
            </a:r>
          </a:p>
          <a:p>
            <a:r>
              <a:rPr lang="en-US" dirty="0" smtClean="0"/>
              <a:t>identified thesis ; then, main points and supporting details in two body paragraphs;</a:t>
            </a:r>
          </a:p>
          <a:p>
            <a:r>
              <a:rPr lang="en-US" dirty="0" smtClean="0"/>
              <a:t>wrote an end comment on what they had learned.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57607"/>
            <a:ext cx="2286000" cy="74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Comments on Using Lacuna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“It gave me an opportunity to practice my writing and reading skills, such as easily find the main points and supporting details in my classmate’s paper.”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“Annotation itself makes me think critically.”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“When I don’t understand the sentence or where it’s unclear to me, other classmates summarizes the point and it really helped me understand better.”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“Reading a classmate’s Research Paper helped me improve and work on my own because I was lost all this time, even after I had asked for help.”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“I didn’t know that citing sources inside the essay was so simple, so that was useful to know.”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2050" name="Picture 2" descr="C:\Users\Clara\AppData\Local\Microsoft\Windows\Temporary Internet Files\Content.IE5\0O5AJHQZ\nokia-n97-wallpapers-360-640-dailymobile-6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" y="4323843"/>
            <a:ext cx="495300" cy="88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1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1"/>
            <a:ext cx="7772400" cy="1981199"/>
          </a:xfrm>
        </p:spPr>
        <p:txBody>
          <a:bodyPr/>
          <a:lstStyle/>
          <a:p>
            <a:r>
              <a:rPr lang="en-US" dirty="0" smtClean="0"/>
              <a:t>        Special Thanks </a:t>
            </a:r>
            <a:br>
              <a:rPr lang="en-US" dirty="0" smtClean="0"/>
            </a:br>
            <a:r>
              <a:rPr lang="en-US" dirty="0" smtClean="0"/>
              <a:t>      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My ESL 5-02 Students in Fall 2016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The Lacuna Program for Innovative Pedagogy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Clara\AppData\Local\Microsoft\Windows\Temporary Internet Files\Content.IE5\YKJRDDUN\4263266633_e47fa34d21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76" y="1066800"/>
            <a:ext cx="1981200" cy="146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4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Why the need to internationalize?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81646"/>
            <a:ext cx="419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Paradigm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Treasure troves to be utilized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Global citizenship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15990"/>
            <a:ext cx="3893277" cy="2590800"/>
          </a:xfrm>
        </p:spPr>
      </p:pic>
    </p:spTree>
    <p:extLst>
      <p:ext uri="{BB962C8B-B14F-4D97-AF65-F5344CB8AC3E}">
        <p14:creationId xmlns:p14="http://schemas.microsoft.com/office/powerpoint/2010/main" val="40331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ESL 5 (English 1A)</a:t>
            </a:r>
            <a:br>
              <a:rPr lang="en-US" dirty="0" smtClean="0"/>
            </a:br>
            <a:r>
              <a:rPr lang="en-US" dirty="0" smtClean="0"/>
              <a:t>Class size: 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342222"/>
              </p:ext>
            </p:extLst>
          </p:nvPr>
        </p:nvGraphicFramePr>
        <p:xfrm>
          <a:off x="609600" y="1676400"/>
          <a:ext cx="81534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0600" y="2819400"/>
            <a:ext cx="614065" cy="168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Cultivating international content from different angles </a:t>
            </a:r>
            <a:endParaRPr lang="en-US" dirty="0"/>
          </a:p>
        </p:txBody>
      </p:sp>
      <p:pic>
        <p:nvPicPr>
          <p:cNvPr id="1026" name="Picture 2" descr="C:\Users\Clara\AppData\Local\Microsoft\Windows\Temporary Internet Files\Content.IE5\0O5AJHQZ\assi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71" y="1752600"/>
            <a:ext cx="1443761" cy="10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ara\AppData\Local\Microsoft\Windows\Temporary Internet Files\Content.IE5\PLOCZLS6\thumbnailCA4ZXJ7D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955" y="1652789"/>
            <a:ext cx="1209447" cy="124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Changing an existing assignment</a:t>
            </a:r>
            <a:endParaRPr lang="en-US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768" y="3228439"/>
            <a:ext cx="3587632" cy="35101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00" y="37338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Using texts about the world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45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Food Story Assignment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2400"/>
            <a:ext cx="1524000" cy="1417199"/>
          </a:xfrm>
        </p:spPr>
      </p:pic>
      <p:sp>
        <p:nvSpPr>
          <p:cNvPr id="7" name="TextBox 6"/>
          <p:cNvSpPr txBox="1"/>
          <p:nvPr/>
        </p:nvSpPr>
        <p:spPr>
          <a:xfrm>
            <a:off x="609600" y="1600200"/>
            <a:ext cx="8001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Original </a:t>
            </a:r>
            <a:r>
              <a:rPr lang="en-US" sz="2800" b="1" dirty="0"/>
              <a:t>assignment: </a:t>
            </a:r>
            <a:r>
              <a:rPr lang="en-US" sz="2800" dirty="0"/>
              <a:t>Peer </a:t>
            </a:r>
            <a:r>
              <a:rPr lang="en-US" sz="2800" dirty="0" smtClean="0"/>
              <a:t>review in pairs of two.</a:t>
            </a:r>
          </a:p>
          <a:p>
            <a:endParaRPr lang="en-US" sz="2400" dirty="0"/>
          </a:p>
          <a:p>
            <a:r>
              <a:rPr lang="en-US" sz="2800" b="1" dirty="0" smtClean="0"/>
              <a:t>New design:</a:t>
            </a:r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Students </a:t>
            </a:r>
            <a:r>
              <a:rPr lang="en-US" sz="2800" dirty="0"/>
              <a:t>posted third drafts on Lacuna and </a:t>
            </a:r>
            <a:r>
              <a:rPr lang="en-US" sz="2800" dirty="0" smtClean="0"/>
              <a:t>shared </a:t>
            </a:r>
            <a:r>
              <a:rPr lang="en-US" sz="2800" dirty="0"/>
              <a:t>stories </a:t>
            </a:r>
            <a:r>
              <a:rPr lang="en-US" sz="2800" dirty="0" smtClean="0"/>
              <a:t>in groups of five.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Identified use of concrete details and use of sensory </a:t>
            </a:r>
            <a:r>
              <a:rPr lang="en-US" sz="2800" dirty="0" smtClean="0"/>
              <a:t>language in classmates’ papers.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Wrote “end comments” on what they had learned from classmates’ food traditions.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5887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A Screen Shot from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8046156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30" y="685800"/>
            <a:ext cx="2496317" cy="81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Students’ end comments on Lacuna</a:t>
            </a:r>
            <a:endParaRPr lang="en-US" dirty="0"/>
          </a:p>
        </p:txBody>
      </p:sp>
      <p:pic>
        <p:nvPicPr>
          <p:cNvPr id="2055" name="Picture 7" descr="C:\Users\Clara\AppData\Local\Microsoft\Windows\Temporary Internet Files\Content.IE5\0O5AJHQZ\excited_student_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6" y="1279300"/>
            <a:ext cx="838200" cy="103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1295399"/>
            <a:ext cx="7772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“I </a:t>
            </a:r>
            <a:r>
              <a:rPr lang="en-US" sz="2400" dirty="0"/>
              <a:t>really enjoyed your story. It not only appealed to my senses but also brought vivid memories of my experiences of making </a:t>
            </a:r>
            <a:r>
              <a:rPr lang="en-US" sz="2400" dirty="0" smtClean="0"/>
              <a:t>Kimchi. </a:t>
            </a:r>
            <a:r>
              <a:rPr lang="en-US" sz="2400" dirty="0"/>
              <a:t>Reading your story, I could </a:t>
            </a:r>
            <a:r>
              <a:rPr lang="en-US" sz="2400" dirty="0" smtClean="0"/>
              <a:t>picture </a:t>
            </a:r>
            <a:r>
              <a:rPr lang="en-US" sz="2400" dirty="0"/>
              <a:t>the scene where people gathered </a:t>
            </a:r>
            <a:r>
              <a:rPr lang="en-US" sz="2400" dirty="0" smtClean="0"/>
              <a:t>together </a:t>
            </a:r>
            <a:r>
              <a:rPr lang="en-US" sz="2400" dirty="0"/>
              <a:t>helping each other as a community. As a Korean myself, I am proud of this </a:t>
            </a:r>
            <a:r>
              <a:rPr lang="en-US" sz="2400" dirty="0" smtClean="0"/>
              <a:t>tradition and  think it’s a culture that we should maintain.”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400" dirty="0" smtClean="0"/>
              <a:t>When </a:t>
            </a:r>
            <a:r>
              <a:rPr lang="en-US" sz="2400" dirty="0"/>
              <a:t>I watch Korean dramas, I have seen </a:t>
            </a:r>
            <a:r>
              <a:rPr lang="en-US" sz="2400" dirty="0" smtClean="0"/>
              <a:t>Koreans </a:t>
            </a:r>
            <a:r>
              <a:rPr lang="en-US" sz="2400" dirty="0"/>
              <a:t>usually eat Kimchi whenever they </a:t>
            </a:r>
            <a:r>
              <a:rPr lang="en-US" sz="2400" dirty="0" smtClean="0"/>
              <a:t>eat. </a:t>
            </a:r>
            <a:r>
              <a:rPr lang="en-US" sz="2400" dirty="0"/>
              <a:t>Now I can see how </a:t>
            </a:r>
            <a:r>
              <a:rPr lang="en-US" sz="2400" dirty="0" smtClean="0"/>
              <a:t>Koreans </a:t>
            </a:r>
            <a:r>
              <a:rPr lang="en-US" sz="2400" dirty="0"/>
              <a:t>make this dish through your story. I love </a:t>
            </a:r>
            <a:r>
              <a:rPr lang="en-US" sz="2400" dirty="0" smtClean="0"/>
              <a:t>kimchi and will </a:t>
            </a:r>
            <a:r>
              <a:rPr lang="en-US" sz="2400" dirty="0"/>
              <a:t>make it </a:t>
            </a:r>
            <a:r>
              <a:rPr lang="en-US" sz="2400" dirty="0" smtClean="0"/>
              <a:t>in the </a:t>
            </a:r>
            <a:r>
              <a:rPr lang="en-US" sz="2400" dirty="0"/>
              <a:t>Korean way as </a:t>
            </a:r>
            <a:r>
              <a:rPr lang="en-US" sz="2400" dirty="0" smtClean="0"/>
              <a:t>you described.”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6" name="Picture 8" descr="C:\Users\Clara\AppData\Local\Microsoft\Windows\Temporary Internet Files\Content.IE5\YKJRDDUN\student_on_comput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6" y="4876800"/>
            <a:ext cx="704354" cy="8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1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Research Paper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600200"/>
            <a:ext cx="1981200" cy="198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86200"/>
            <a:ext cx="2895600" cy="2085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691293"/>
            <a:ext cx="2306897" cy="1632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85" y="4572000"/>
            <a:ext cx="2465614" cy="17183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371600"/>
            <a:ext cx="61013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Challenges</a:t>
            </a:r>
            <a:r>
              <a:rPr lang="en-US" sz="2400" dirty="0" smtClean="0"/>
              <a:t>: 3 ½ weeks; research skills; writing skills.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Reassurance</a:t>
            </a:r>
            <a:r>
              <a:rPr lang="en-US" sz="2400" dirty="0" smtClean="0"/>
              <a:t>:  an update on PIH (Partners in Health)</a:t>
            </a:r>
            <a:r>
              <a:rPr lang="en-US" sz="2400" dirty="0"/>
              <a:t> </a:t>
            </a:r>
            <a:r>
              <a:rPr lang="en-US" sz="2400" dirty="0" smtClean="0"/>
              <a:t>work in Haiti, Peru, or Russia; a similar effort or organization in student’s own country.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61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Topics for Research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6021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A True Super Hero: Dr. Paul Farmer’s Work in Haiti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Women at Risk in the HIV Epidemic in Haiti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Mahak</a:t>
            </a:r>
            <a:r>
              <a:rPr lang="en-US" sz="2400" dirty="0" smtClean="0"/>
              <a:t> Charity in Iran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Jim Kim’s Journey from PIH to World Bank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r>
              <a:rPr lang="en-US" sz="3000" b="1" dirty="0" smtClean="0"/>
              <a:t>Student comments about the book:</a:t>
            </a:r>
          </a:p>
          <a:p>
            <a:pPr marL="0" indent="0">
              <a:buNone/>
            </a:pPr>
            <a:endParaRPr lang="en-US" sz="3000" b="1" dirty="0" smtClean="0"/>
          </a:p>
          <a:p>
            <a:r>
              <a:rPr lang="en-US" sz="2600" dirty="0" smtClean="0"/>
              <a:t>“Now I know where Haiti is”</a:t>
            </a:r>
          </a:p>
          <a:p>
            <a:endParaRPr lang="en-US" sz="2600" dirty="0" smtClean="0"/>
          </a:p>
          <a:p>
            <a:r>
              <a:rPr lang="en-US" sz="2600" dirty="0" smtClean="0"/>
              <a:t>“so much inequality in this world”</a:t>
            </a:r>
          </a:p>
          <a:p>
            <a:endParaRPr lang="en-US" sz="2600" dirty="0" smtClean="0"/>
          </a:p>
          <a:p>
            <a:r>
              <a:rPr lang="en-US" sz="2600" dirty="0" smtClean="0"/>
              <a:t> “I thought my country, Vietnam, is poor, but there are poorer places….”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64533"/>
            <a:ext cx="727052" cy="10575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13" y="3048000"/>
            <a:ext cx="1219200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90" y="1627837"/>
            <a:ext cx="1622645" cy="107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1208</TotalTime>
  <Words>613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The World Around Us:</vt:lpstr>
      <vt:lpstr>Why the need to internationalize?</vt:lpstr>
      <vt:lpstr>ESL 5 (English 1A) Class size: 29</vt:lpstr>
      <vt:lpstr>Cultivating international content from different angles </vt:lpstr>
      <vt:lpstr>Food Story Assignment</vt:lpstr>
      <vt:lpstr> A Screen Shot from</vt:lpstr>
      <vt:lpstr>Students’ end comments on Lacuna</vt:lpstr>
      <vt:lpstr>Research Paper</vt:lpstr>
      <vt:lpstr>Sample Topics for Research Paper</vt:lpstr>
      <vt:lpstr>Intervention with Lacuna</vt:lpstr>
      <vt:lpstr>Student Comments on Using Lacuna </vt:lpstr>
      <vt:lpstr>        Special Thanks         to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</dc:creator>
  <cp:lastModifiedBy>Anne Argyriou</cp:lastModifiedBy>
  <cp:revision>73</cp:revision>
  <dcterms:created xsi:type="dcterms:W3CDTF">2017-02-26T02:56:38Z</dcterms:created>
  <dcterms:modified xsi:type="dcterms:W3CDTF">2017-03-11T01:55:40Z</dcterms:modified>
</cp:coreProperties>
</file>